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8"/>
  </p:notesMasterIdLst>
  <p:handoutMasterIdLst>
    <p:handoutMasterId r:id="rId9"/>
  </p:handoutMasterIdLst>
  <p:sldIdLst>
    <p:sldId id="256" r:id="rId3"/>
    <p:sldId id="270" r:id="rId4"/>
    <p:sldId id="276" r:id="rId5"/>
    <p:sldId id="278" r:id="rId6"/>
    <p:sldId id="279"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88">
          <p15:clr>
            <a:srgbClr val="A4A3A4"/>
          </p15:clr>
        </p15:guide>
        <p15:guide id="3" orient="horz" pos="432">
          <p15:clr>
            <a:srgbClr val="A4A3A4"/>
          </p15:clr>
        </p15:guide>
        <p15:guide id="4" orient="horz" pos="3072">
          <p15:clr>
            <a:srgbClr val="A4A3A4"/>
          </p15:clr>
        </p15:guide>
        <p15:guide id="5" orient="horz" pos="3408">
          <p15:clr>
            <a:srgbClr val="A4A3A4"/>
          </p15:clr>
        </p15:guide>
        <p15:guide id="6" pos="3839">
          <p15:clr>
            <a:srgbClr val="A4A3A4"/>
          </p15:clr>
        </p15:guide>
        <p15:guide id="7" pos="383">
          <p15:clr>
            <a:srgbClr val="A4A3A4"/>
          </p15:clr>
        </p15:guide>
        <p15:guide id="8" pos="7295">
          <p15:clr>
            <a:srgbClr val="A4A3A4"/>
          </p15:clr>
        </p15:guide>
        <p15:guide id="9" pos="815">
          <p15:clr>
            <a:srgbClr val="A4A3A4"/>
          </p15:clr>
        </p15:guide>
        <p15:guide id="10" pos="2879">
          <p15:clr>
            <a:srgbClr val="A4A3A4"/>
          </p15:clr>
        </p15:guide>
        <p15:guide id="11" pos="30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16" d="100"/>
          <a:sy n="116" d="100"/>
        </p:scale>
        <p:origin x="336" y="102"/>
      </p:cViewPr>
      <p:guideLst>
        <p:guide orient="horz" pos="2160"/>
        <p:guide orient="horz" pos="3888"/>
        <p:guide orient="horz" pos="432"/>
        <p:guide orient="horz" pos="3072"/>
        <p:guide orient="horz" pos="3408"/>
        <p:guide pos="3839"/>
        <p:guide pos="383"/>
        <p:guide pos="7295"/>
        <p:guide pos="815"/>
        <p:guide pos="2879"/>
        <p:guide pos="3071"/>
      </p:guideLst>
    </p:cSldViewPr>
  </p:slideViewPr>
  <p:notesTextViewPr>
    <p:cViewPr>
      <p:scale>
        <a:sx n="1" d="1"/>
        <a:sy n="1" d="1"/>
      </p:scale>
      <p:origin x="0" y="0"/>
    </p:cViewPr>
  </p:notesTextViewPr>
  <p:notesViewPr>
    <p:cSldViewPr showGuides="1">
      <p:cViewPr varScale="1">
        <p:scale>
          <a:sx n="84" d="100"/>
          <a:sy n="84" d="100"/>
        </p:scale>
        <p:origin x="1002"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AC8CEC3D-96F7-401F-9673-3EE7F75C9C5B}" type="datetimeFigureOut">
              <a:rPr lang="en-US" altLang="zh-CN"/>
              <a:t>12/3/2016</a:t>
            </a:fld>
            <a:endParaRPr lang="zh-CN"/>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A98ED8CD-4E4C-49AC-BDC6-2963BA49E54F}" type="slidenum">
              <a:rPr lang="zh-CN"/>
              <a:t>‹#›</a:t>
            </a:fld>
            <a:endParaRPr lang="zh-CN"/>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F032BCF4-D26D-4DAF-9F57-FE1E61FE7935}" type="datetimeFigureOut">
              <a:t>2016/12/3</a:t>
            </a:fld>
            <a:endParaRPr lang="zh-CN"/>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5FB91549-43BF-425A-AF25-75262019208C}" type="slidenum">
              <a:t>‹#›</a:t>
            </a:fld>
            <a:endParaRPr lang="zh-CN"/>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2"/>
        </a:solidFill>
        <a:latin typeface="+mn-lt"/>
        <a:ea typeface="+mn-ea"/>
        <a:cs typeface="+mn-cs"/>
      </a:defRPr>
    </a:lvl1pPr>
    <a:lvl2pPr marL="457200" algn="l" defTabSz="914400" rtl="0" eaLnBrk="1" latinLnBrk="0" hangingPunct="1">
      <a:defRPr lang="zh-CN" sz="1200" kern="1200">
        <a:solidFill>
          <a:schemeClr val="tx2"/>
        </a:solidFill>
        <a:latin typeface="+mn-lt"/>
        <a:ea typeface="+mn-ea"/>
        <a:cs typeface="+mn-cs"/>
      </a:defRPr>
    </a:lvl2pPr>
    <a:lvl3pPr marL="914400" algn="l" defTabSz="914400" rtl="0" eaLnBrk="1" latinLnBrk="0" hangingPunct="1">
      <a:defRPr lang="zh-CN" sz="1200" kern="1200">
        <a:solidFill>
          <a:schemeClr val="tx2"/>
        </a:solidFill>
        <a:latin typeface="+mn-lt"/>
        <a:ea typeface="+mn-ea"/>
        <a:cs typeface="+mn-cs"/>
      </a:defRPr>
    </a:lvl3pPr>
    <a:lvl4pPr marL="1371600" algn="l" defTabSz="914400" rtl="0" eaLnBrk="1" latinLnBrk="0" hangingPunct="1">
      <a:defRPr lang="zh-CN" sz="1200" kern="1200">
        <a:solidFill>
          <a:schemeClr val="tx2"/>
        </a:solidFill>
        <a:latin typeface="+mn-lt"/>
        <a:ea typeface="+mn-ea"/>
        <a:cs typeface="+mn-cs"/>
      </a:defRPr>
    </a:lvl4pPr>
    <a:lvl5pPr marL="1828800" algn="l" defTabSz="914400" rtl="0" eaLnBrk="1" latinLnBrk="0" hangingPunct="1">
      <a:defRPr lang="zh-CN" sz="1200" kern="1200">
        <a:solidFill>
          <a:schemeClr val="tx2"/>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sp>
        <p:nvSpPr>
          <p:cNvPr id="2" name="标题 1"/>
          <p:cNvSpPr>
            <a:spLocks noGrp="1"/>
          </p:cNvSpPr>
          <p:nvPr>
            <p:ph type="ctrTitle"/>
          </p:nvPr>
        </p:nvSpPr>
        <p:spPr>
          <a:xfrm>
            <a:off x="608013" y="685801"/>
            <a:ext cx="3962400" cy="4724399"/>
          </a:xfrm>
        </p:spPr>
        <p:txBody>
          <a:bodyPr>
            <a:normAutofit/>
          </a:bodyPr>
          <a:lstStyle>
            <a:lvl1pPr latinLnBrk="0">
              <a:defRPr lang="zh-CN" sz="4800"/>
            </a:lvl1pPr>
          </a:lstStyle>
          <a:p>
            <a:r>
              <a:rPr lang="zh-CN" altLang="en-US" smtClean="0"/>
              <a:t>单击此处编辑母版标题样式</a:t>
            </a:r>
            <a:endParaRPr lang="zh-CN"/>
          </a:p>
        </p:txBody>
      </p:sp>
      <p:sp>
        <p:nvSpPr>
          <p:cNvPr id="3" name="副标题 2"/>
          <p:cNvSpPr>
            <a:spLocks noGrp="1"/>
          </p:cNvSpPr>
          <p:nvPr>
            <p:ph type="subTitle" idx="1"/>
          </p:nvPr>
        </p:nvSpPr>
        <p:spPr>
          <a:xfrm>
            <a:off x="608013" y="5410200"/>
            <a:ext cx="3962400" cy="762000"/>
          </a:xfrm>
        </p:spPr>
        <p:txBody>
          <a:bodyPr>
            <a:normAutofit/>
          </a:bodyPr>
          <a:lstStyle>
            <a:lvl1pPr marL="0" indent="0" algn="l" latinLnBrk="0">
              <a:spcBef>
                <a:spcPts val="0"/>
              </a:spcBef>
              <a:buNone/>
              <a:defRPr lang="zh-CN" sz="2400">
                <a:solidFill>
                  <a:schemeClr val="tx1"/>
                </a:solidFill>
              </a:defRPr>
            </a:lvl1pPr>
            <a:lvl2pPr marL="457200" indent="0" algn="ctr" latinLnBrk="0">
              <a:buNone/>
              <a:defRPr lang="zh-CN">
                <a:solidFill>
                  <a:schemeClr val="tx1">
                    <a:tint val="75000"/>
                  </a:schemeClr>
                </a:solidFill>
              </a:defRPr>
            </a:lvl2pPr>
            <a:lvl3pPr marL="914400" indent="0" algn="ctr" latinLnBrk="0">
              <a:buNone/>
              <a:defRPr lang="zh-CN">
                <a:solidFill>
                  <a:schemeClr val="tx1">
                    <a:tint val="75000"/>
                  </a:schemeClr>
                </a:solidFill>
              </a:defRPr>
            </a:lvl3pPr>
            <a:lvl4pPr marL="1371600" indent="0" algn="ctr" latinLnBrk="0">
              <a:buNone/>
              <a:defRPr lang="zh-CN">
                <a:solidFill>
                  <a:schemeClr val="tx1">
                    <a:tint val="75000"/>
                  </a:schemeClr>
                </a:solidFill>
              </a:defRPr>
            </a:lvl4pPr>
            <a:lvl5pPr marL="1828800" indent="0" algn="ctr" latinLnBrk="0">
              <a:buNone/>
              <a:defRPr lang="zh-CN">
                <a:solidFill>
                  <a:schemeClr val="tx1">
                    <a:tint val="75000"/>
                  </a:schemeClr>
                </a:solidFill>
              </a:defRPr>
            </a:lvl5pPr>
            <a:lvl6pPr marL="2286000" indent="0" algn="ctr" latinLnBrk="0">
              <a:buNone/>
              <a:defRPr lang="zh-CN">
                <a:solidFill>
                  <a:schemeClr val="tx1">
                    <a:tint val="75000"/>
                  </a:schemeClr>
                </a:solidFill>
              </a:defRPr>
            </a:lvl6pPr>
            <a:lvl7pPr marL="2743200" indent="0" algn="ctr" latinLnBrk="0">
              <a:buNone/>
              <a:defRPr lang="zh-CN">
                <a:solidFill>
                  <a:schemeClr val="tx1">
                    <a:tint val="75000"/>
                  </a:schemeClr>
                </a:solidFill>
              </a:defRPr>
            </a:lvl7pPr>
            <a:lvl8pPr marL="3200400" indent="0" algn="ctr" latinLnBrk="0">
              <a:buNone/>
              <a:defRPr lang="zh-CN">
                <a:solidFill>
                  <a:schemeClr val="tx1">
                    <a:tint val="75000"/>
                  </a:schemeClr>
                </a:solidFill>
              </a:defRPr>
            </a:lvl8pPr>
            <a:lvl9pPr marL="3657600" indent="0" algn="ctr" latinLnBrk="0">
              <a:buNone/>
              <a:defRPr lang="zh-CN">
                <a:solidFill>
                  <a:schemeClr val="tx1">
                    <a:tint val="75000"/>
                  </a:schemeClr>
                </a:solidFill>
              </a:defRPr>
            </a:lvl9pPr>
          </a:lstStyle>
          <a:p>
            <a:r>
              <a:rPr lang="zh-CN" altLang="en-US" smtClean="0"/>
              <a:t>单击此处编辑母版副标题样式</a:t>
            </a:r>
            <a:endParaRPr lang="zh-CN"/>
          </a:p>
        </p:txBody>
      </p:sp>
      <p:sp>
        <p:nvSpPr>
          <p:cNvPr id="8" name="日期占位符 7"/>
          <p:cNvSpPr>
            <a:spLocks noGrp="1"/>
          </p:cNvSpPr>
          <p:nvPr>
            <p:ph type="dt" sz="half" idx="10"/>
          </p:nvPr>
        </p:nvSpPr>
        <p:spPr/>
        <p:txBody>
          <a:bodyPr/>
          <a:lstStyle/>
          <a:p>
            <a:fld id="{81C93FC7-9D1A-468B-98DB-D1E8D74418D9}" type="datetimeFigureOut">
              <a:pPr/>
              <a:t>2016/12/3</a:t>
            </a:fld>
            <a:endParaRPr lang="zh-CN"/>
          </a:p>
        </p:txBody>
      </p:sp>
      <p:sp>
        <p:nvSpPr>
          <p:cNvPr id="9" name="页脚占位符 8"/>
          <p:cNvSpPr>
            <a:spLocks noGrp="1"/>
          </p:cNvSpPr>
          <p:nvPr>
            <p:ph type="ftr" sz="quarter" idx="11"/>
          </p:nvPr>
        </p:nvSpPr>
        <p:spPr/>
        <p:txBody>
          <a:bodyPr/>
          <a:lstStyle/>
          <a:p>
            <a:endParaRPr lang="zh-CN"/>
          </a:p>
        </p:txBody>
      </p:sp>
      <p:sp>
        <p:nvSpPr>
          <p:cNvPr id="10" name="幻灯片编号占位符 9"/>
          <p:cNvSpPr>
            <a:spLocks noGrp="1"/>
          </p:cNvSpPr>
          <p:nvPr>
            <p:ph type="sldNum" sz="quarter" idx="12"/>
          </p:nvPr>
        </p:nvSpPr>
        <p:spPr/>
        <p:txBody>
          <a:bodyPr/>
          <a:lstStyle/>
          <a:p>
            <a:fld id="{A3F31473-23EB-4724-8B59-FE6D21D89FA4}" type="slidenum">
              <a:pPr/>
              <a:t>‹#›</a:t>
            </a:fld>
            <a:endParaRPr lang="zh-CN"/>
          </a:p>
        </p:txBody>
      </p:sp>
    </p:spTree>
    <p:extLst>
      <p:ext uri="{BB962C8B-B14F-4D97-AF65-F5344CB8AC3E}">
        <p14:creationId xmlns:p14="http://schemas.microsoft.com/office/powerpoint/2010/main" val="27348395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lvl5pPr latinLnBrk="0">
              <a:defRPr lang="zh-CN"/>
            </a:lvl5pPr>
            <a:lvl6pPr latinLnBrk="0">
              <a:defRPr lang="zh-CN"/>
            </a:lvl6pPr>
            <a:lvl7pPr latinLnBrk="0">
              <a:defRPr lang="zh-CN"/>
            </a:lvl7pPr>
            <a:lvl8pPr latinLnBrk="0">
              <a:defRPr lang="zh-CN" baseline="0"/>
            </a:lvl8pPr>
            <a:lvl9pPr latinLnBrk="0">
              <a:defRPr lang="zh-CN"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1C93FC7-9D1A-468B-98DB-D1E8D74418D9}" type="datetimeFigureOut">
              <a:t>2016/12/3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A3F31473-23EB-4724-8B59-FE6D21D89FA4}" type="slidenum">
              <a:t>‹#›</a:t>
            </a:fld>
            <a:endParaRPr lang="zh-CN"/>
          </a:p>
        </p:txBody>
      </p:sp>
    </p:spTree>
    <p:extLst>
      <p:ext uri="{BB962C8B-B14F-4D97-AF65-F5344CB8AC3E}">
        <p14:creationId xmlns:p14="http://schemas.microsoft.com/office/powerpoint/2010/main" val="2176294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285412" y="685800"/>
            <a:ext cx="1295401" cy="5486400"/>
          </a:xfrm>
        </p:spPr>
        <p:txBody>
          <a:bodyPr vert="eaVert"/>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608012" y="685800"/>
            <a:ext cx="9474253" cy="5486400"/>
          </a:xfrm>
        </p:spPr>
        <p:txBody>
          <a:bodyPr vert="eaVert"/>
          <a:lstStyle>
            <a:lvl5pPr latinLnBrk="0">
              <a:defRPr lang="zh-CN"/>
            </a:lvl5pPr>
            <a:lvl6pPr latinLnBrk="0">
              <a:defRPr lang="zh-CN"/>
            </a:lvl6pPr>
            <a:lvl7pPr latinLnBrk="0">
              <a:defRPr lang="zh-CN"/>
            </a:lvl7pPr>
            <a:lvl8pPr latinLnBrk="0">
              <a:defRPr lang="zh-CN" baseline="0"/>
            </a:lvl8pPr>
            <a:lvl9pPr latinLnBrk="0">
              <a:defRPr lang="zh-CN"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1C93FC7-9D1A-468B-98DB-D1E8D74418D9}" type="datetimeFigureOut">
              <a:t>2016/12/3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A3F31473-23EB-4724-8B59-FE6D21D89FA4}" type="slidenum">
              <a:t>‹#›</a:t>
            </a:fld>
            <a:endParaRPr lang="zh-CN"/>
          </a:p>
        </p:txBody>
      </p:sp>
    </p:spTree>
    <p:extLst>
      <p:ext uri="{BB962C8B-B14F-4D97-AF65-F5344CB8AC3E}">
        <p14:creationId xmlns:p14="http://schemas.microsoft.com/office/powerpoint/2010/main" val="385005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8012" y="152400"/>
            <a:ext cx="10971372" cy="1066800"/>
          </a:xfrm>
        </p:spPr>
        <p:txBody>
          <a:bodyPr/>
          <a:lstStyle/>
          <a:p>
            <a:r>
              <a:rPr lang="zh-CN" altLang="en-US" smtClean="0"/>
              <a:t>单击此处编辑母版标题样式</a:t>
            </a:r>
            <a:endParaRPr lang="zh-CN"/>
          </a:p>
        </p:txBody>
      </p:sp>
      <p:sp>
        <p:nvSpPr>
          <p:cNvPr id="3" name="内容占位符 2"/>
          <p:cNvSpPr>
            <a:spLocks noGrp="1"/>
          </p:cNvSpPr>
          <p:nvPr>
            <p:ph idx="1"/>
          </p:nvPr>
        </p:nvSpPr>
        <p:spPr>
          <a:xfrm>
            <a:off x="608012" y="1484784"/>
            <a:ext cx="10287000" cy="4190999"/>
          </a:xfrm>
        </p:spPr>
        <p:txBody>
          <a:bodyPr/>
          <a:lstStyle>
            <a:lvl5pPr latinLnBrk="0">
              <a:defRPr lang="zh-CN"/>
            </a:lvl5pPr>
            <a:lvl6pPr latinLnBrk="0">
              <a:defRPr lang="zh-CN"/>
            </a:lvl6pPr>
            <a:lvl7pPr latinLnBrk="0">
              <a:defRPr lang="zh-CN"/>
            </a:lvl7pPr>
            <a:lvl8pPr latinLnBrk="0">
              <a:defRPr lang="zh-CN"/>
            </a:lvl8pPr>
            <a:lvl9pPr latinLnBrk="0">
              <a:defRPr lang="zh-CN"/>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1C93FC7-9D1A-468B-98DB-D1E8D74418D9}" type="datetimeFigureOut">
              <a:t>2016/12/3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A3F31473-23EB-4724-8B59-FE6D21D89FA4}" type="slidenum">
              <a:t>‹#›</a:t>
            </a:fld>
            <a:endParaRPr lang="zh-CN"/>
          </a:p>
        </p:txBody>
      </p:sp>
    </p:spTree>
    <p:extLst>
      <p:ext uri="{BB962C8B-B14F-4D97-AF65-F5344CB8AC3E}">
        <p14:creationId xmlns:p14="http://schemas.microsoft.com/office/powerpoint/2010/main" val="3137862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08013" y="2590800"/>
            <a:ext cx="8229599" cy="2819400"/>
          </a:xfrm>
        </p:spPr>
        <p:txBody>
          <a:bodyPr anchor="b">
            <a:normAutofit/>
          </a:bodyPr>
          <a:lstStyle>
            <a:lvl1pPr algn="l" latinLnBrk="0">
              <a:defRPr lang="zh-CN" sz="4800" b="0" cap="none" baseline="0"/>
            </a:lvl1pPr>
          </a:lstStyle>
          <a:p>
            <a:r>
              <a:rPr lang="zh-CN" altLang="en-US" smtClean="0"/>
              <a:t>单击此处编辑母版标题样式</a:t>
            </a:r>
            <a:endParaRPr lang="zh-CN"/>
          </a:p>
        </p:txBody>
      </p:sp>
      <p:sp>
        <p:nvSpPr>
          <p:cNvPr id="3" name="文本占位符 2"/>
          <p:cNvSpPr>
            <a:spLocks noGrp="1"/>
          </p:cNvSpPr>
          <p:nvPr>
            <p:ph type="body" idx="1"/>
          </p:nvPr>
        </p:nvSpPr>
        <p:spPr>
          <a:xfrm>
            <a:off x="606425" y="5410200"/>
            <a:ext cx="8231187" cy="762000"/>
          </a:xfrm>
        </p:spPr>
        <p:txBody>
          <a:bodyPr anchor="t">
            <a:normAutofit/>
          </a:bodyPr>
          <a:lstStyle>
            <a:lvl1pPr marL="0" indent="0" latinLnBrk="0">
              <a:spcBef>
                <a:spcPts val="0"/>
              </a:spcBef>
              <a:buNone/>
              <a:defRPr lang="zh-CN" sz="2400">
                <a:solidFill>
                  <a:schemeClr val="tx1"/>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smtClean="0"/>
              <a:t>单击此处编辑母版文本样式</a:t>
            </a:r>
          </a:p>
        </p:txBody>
      </p:sp>
      <p:sp>
        <p:nvSpPr>
          <p:cNvPr id="7" name="日期占位符 6"/>
          <p:cNvSpPr>
            <a:spLocks noGrp="1"/>
          </p:cNvSpPr>
          <p:nvPr>
            <p:ph type="dt" sz="half" idx="10"/>
          </p:nvPr>
        </p:nvSpPr>
        <p:spPr/>
        <p:txBody>
          <a:bodyPr/>
          <a:lstStyle/>
          <a:p>
            <a:fld id="{81C93FC7-9D1A-468B-98DB-D1E8D74418D9}" type="datetimeFigureOut">
              <a:pPr/>
              <a:t>2016/12/3</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A3F31473-23EB-4724-8B59-FE6D21D89FA4}" type="slidenum">
              <a:pPr/>
              <a:t>‹#›</a:t>
            </a:fld>
            <a:endParaRPr lang="zh-CN"/>
          </a:p>
        </p:txBody>
      </p:sp>
    </p:spTree>
    <p:extLst>
      <p:ext uri="{BB962C8B-B14F-4D97-AF65-F5344CB8AC3E}">
        <p14:creationId xmlns:p14="http://schemas.microsoft.com/office/powerpoint/2010/main" val="322511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内容占位符 2"/>
          <p:cNvSpPr>
            <a:spLocks noGrp="1"/>
          </p:cNvSpPr>
          <p:nvPr>
            <p:ph sz="half" idx="1"/>
          </p:nvPr>
        </p:nvSpPr>
        <p:spPr>
          <a:xfrm>
            <a:off x="1293813" y="685800"/>
            <a:ext cx="5029200" cy="4191000"/>
          </a:xfrm>
        </p:spPr>
        <p:txBody>
          <a:bodyPr/>
          <a:lstStyle>
            <a:lvl1pPr latinLnBrk="0">
              <a:defRPr lang="zh-CN" sz="2800"/>
            </a:lvl1pPr>
            <a:lvl2pPr latinLnBrk="0">
              <a:defRPr lang="zh-CN" sz="2400"/>
            </a:lvl2pPr>
            <a:lvl3pPr latinLnBrk="0">
              <a:defRPr lang="zh-CN" sz="2000"/>
            </a:lvl3pPr>
            <a:lvl4pPr latinLnBrk="0">
              <a:defRPr lang="zh-CN" sz="1800"/>
            </a:lvl4pPr>
            <a:lvl5pPr latinLnBrk="0">
              <a:defRPr lang="zh-CN" sz="1800"/>
            </a:lvl5pPr>
            <a:lvl6pPr latinLnBrk="0">
              <a:defRPr lang="zh-CN" sz="1800"/>
            </a:lvl6pPr>
            <a:lvl7pPr latinLnBrk="0">
              <a:defRPr lang="zh-CN" sz="1800"/>
            </a:lvl7pPr>
            <a:lvl8pPr latinLnBrk="0">
              <a:defRPr lang="zh-CN" sz="1800"/>
            </a:lvl8pPr>
            <a:lvl9pPr latinLnBrk="0">
              <a:defRPr lang="zh-CN"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内容占位符 3"/>
          <p:cNvSpPr>
            <a:spLocks noGrp="1"/>
          </p:cNvSpPr>
          <p:nvPr>
            <p:ph sz="half" idx="2"/>
          </p:nvPr>
        </p:nvSpPr>
        <p:spPr>
          <a:xfrm>
            <a:off x="6551614" y="685800"/>
            <a:ext cx="5029199" cy="4191000"/>
          </a:xfrm>
        </p:spPr>
        <p:txBody>
          <a:bodyPr/>
          <a:lstStyle>
            <a:lvl1pPr latinLnBrk="0">
              <a:defRPr lang="zh-CN" sz="2800"/>
            </a:lvl1pPr>
            <a:lvl2pPr latinLnBrk="0">
              <a:defRPr lang="zh-CN" sz="2400"/>
            </a:lvl2pPr>
            <a:lvl3pPr latinLnBrk="0">
              <a:defRPr lang="zh-CN" sz="2000"/>
            </a:lvl3pPr>
            <a:lvl4pPr latinLnBrk="0">
              <a:defRPr lang="zh-CN" sz="1800"/>
            </a:lvl4pPr>
            <a:lvl5pPr latinLnBrk="0">
              <a:defRPr lang="zh-CN" sz="1800"/>
            </a:lvl5pPr>
            <a:lvl6pPr latinLnBrk="0">
              <a:defRPr lang="zh-CN" sz="1800"/>
            </a:lvl6pPr>
            <a:lvl7pPr latinLnBrk="0">
              <a:defRPr lang="zh-CN" sz="1800"/>
            </a:lvl7pPr>
            <a:lvl8pPr latinLnBrk="0">
              <a:defRPr lang="zh-CN" sz="1800"/>
            </a:lvl8pPr>
            <a:lvl9pPr latinLnBrk="0">
              <a:defRPr lang="zh-CN"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日期占位符 4"/>
          <p:cNvSpPr>
            <a:spLocks noGrp="1"/>
          </p:cNvSpPr>
          <p:nvPr>
            <p:ph type="dt" sz="half" idx="10"/>
          </p:nvPr>
        </p:nvSpPr>
        <p:spPr/>
        <p:txBody>
          <a:bodyPr/>
          <a:lstStyle/>
          <a:p>
            <a:fld id="{81C93FC7-9D1A-468B-98DB-D1E8D74418D9}" type="datetimeFigureOut">
              <a:t>2016/12/3</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A3F31473-23EB-4724-8B59-FE6D21D89FA4}" type="slidenum">
              <a:t>‹#›</a:t>
            </a:fld>
            <a:endParaRPr lang="zh-CN"/>
          </a:p>
        </p:txBody>
      </p:sp>
    </p:spTree>
    <p:extLst>
      <p:ext uri="{BB962C8B-B14F-4D97-AF65-F5344CB8AC3E}">
        <p14:creationId xmlns:p14="http://schemas.microsoft.com/office/powerpoint/2010/main" val="389701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441" y="5105400"/>
            <a:ext cx="10971372" cy="1066800"/>
          </a:xfrm>
        </p:spPr>
        <p:txBody>
          <a:bodyPr/>
          <a:lstStyle>
            <a:lvl1pPr latinLnBrk="0">
              <a:defRPr lang="zh-CN"/>
            </a:lvl1pPr>
          </a:lstStyle>
          <a:p>
            <a:r>
              <a:rPr lang="zh-CN" altLang="en-US" smtClean="0"/>
              <a:t>单击此处编辑母版标题样式</a:t>
            </a:r>
            <a:endParaRPr lang="zh-CN"/>
          </a:p>
        </p:txBody>
      </p:sp>
      <p:sp>
        <p:nvSpPr>
          <p:cNvPr id="3" name="文本占位符 2"/>
          <p:cNvSpPr>
            <a:spLocks noGrp="1"/>
          </p:cNvSpPr>
          <p:nvPr>
            <p:ph type="body" idx="1"/>
          </p:nvPr>
        </p:nvSpPr>
        <p:spPr>
          <a:xfrm>
            <a:off x="1293664" y="685800"/>
            <a:ext cx="5029200" cy="990600"/>
          </a:xfrm>
        </p:spPr>
        <p:txBody>
          <a:bodyPr anchor="ctr">
            <a:normAutofit/>
          </a:bodyPr>
          <a:lstStyle>
            <a:lvl1pPr marL="0" indent="0" latinLnBrk="0">
              <a:spcBef>
                <a:spcPts val="0"/>
              </a:spcBef>
              <a:buNone/>
              <a:defRPr lang="zh-CN" sz="3200" b="0"/>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4" name="内容占位符 3"/>
          <p:cNvSpPr>
            <a:spLocks noGrp="1"/>
          </p:cNvSpPr>
          <p:nvPr>
            <p:ph sz="half" idx="2"/>
          </p:nvPr>
        </p:nvSpPr>
        <p:spPr>
          <a:xfrm>
            <a:off x="1293664" y="1676400"/>
            <a:ext cx="5029200" cy="3200400"/>
          </a:xfrm>
        </p:spPr>
        <p:txBody>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文本占位符 4"/>
          <p:cNvSpPr>
            <a:spLocks noGrp="1"/>
          </p:cNvSpPr>
          <p:nvPr>
            <p:ph type="body" sz="quarter" idx="3"/>
          </p:nvPr>
        </p:nvSpPr>
        <p:spPr>
          <a:xfrm>
            <a:off x="6551613" y="685800"/>
            <a:ext cx="5029200" cy="990600"/>
          </a:xfrm>
        </p:spPr>
        <p:txBody>
          <a:bodyPr anchor="ctr">
            <a:normAutofit/>
          </a:bodyPr>
          <a:lstStyle>
            <a:lvl1pPr marL="0" indent="0" latinLnBrk="0">
              <a:spcBef>
                <a:spcPts val="0"/>
              </a:spcBef>
              <a:buNone/>
              <a:defRPr lang="zh-CN" sz="3200" b="0"/>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6" name="内容占位符 5"/>
          <p:cNvSpPr>
            <a:spLocks noGrp="1"/>
          </p:cNvSpPr>
          <p:nvPr>
            <p:ph sz="quarter" idx="4"/>
          </p:nvPr>
        </p:nvSpPr>
        <p:spPr>
          <a:xfrm>
            <a:off x="6550025" y="1676400"/>
            <a:ext cx="5029200" cy="3200400"/>
          </a:xfrm>
        </p:spPr>
        <p:txBody>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7" name="日期占位符 6"/>
          <p:cNvSpPr>
            <a:spLocks noGrp="1"/>
          </p:cNvSpPr>
          <p:nvPr>
            <p:ph type="dt" sz="half" idx="10"/>
          </p:nvPr>
        </p:nvSpPr>
        <p:spPr/>
        <p:txBody>
          <a:bodyPr/>
          <a:lstStyle/>
          <a:p>
            <a:fld id="{81C93FC7-9D1A-468B-98DB-D1E8D74418D9}" type="datetimeFigureOut">
              <a:t>2016/12/3</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A3F31473-23EB-4724-8B59-FE6D21D89FA4}" type="slidenum">
              <a:t>‹#›</a:t>
            </a:fld>
            <a:endParaRPr lang="zh-CN"/>
          </a:p>
        </p:txBody>
      </p:sp>
    </p:spTree>
    <p:extLst>
      <p:ext uri="{BB962C8B-B14F-4D97-AF65-F5344CB8AC3E}">
        <p14:creationId xmlns:p14="http://schemas.microsoft.com/office/powerpoint/2010/main" val="51309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81C93FC7-9D1A-468B-98DB-D1E8D74418D9}" type="datetimeFigureOut">
              <a:t>2016/12/3</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A3F31473-23EB-4724-8B59-FE6D21D89FA4}" type="slidenum">
              <a:t>‹#›</a:t>
            </a:fld>
            <a:endParaRPr lang="zh-CN"/>
          </a:p>
        </p:txBody>
      </p:sp>
    </p:spTree>
    <p:extLst>
      <p:ext uri="{BB962C8B-B14F-4D97-AF65-F5344CB8AC3E}">
        <p14:creationId xmlns:p14="http://schemas.microsoft.com/office/powerpoint/2010/main" val="313442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1C93FC7-9D1A-468B-98DB-D1E8D74418D9}" type="datetimeFigureOut">
              <a:t>2016/12/3</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A3F31473-23EB-4724-8B59-FE6D21D89FA4}" type="slidenum">
              <a:t>‹#›</a:t>
            </a:fld>
            <a:endParaRPr lang="zh-CN"/>
          </a:p>
        </p:txBody>
      </p:sp>
    </p:spTree>
    <p:extLst>
      <p:ext uri="{BB962C8B-B14F-4D97-AF65-F5344CB8AC3E}">
        <p14:creationId xmlns:p14="http://schemas.microsoft.com/office/powerpoint/2010/main" val="1910311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8014" y="685800"/>
            <a:ext cx="3962400" cy="4724400"/>
          </a:xfrm>
        </p:spPr>
        <p:txBody>
          <a:bodyPr anchor="b">
            <a:noAutofit/>
          </a:bodyPr>
          <a:lstStyle>
            <a:lvl1pPr algn="l" latinLnBrk="0">
              <a:defRPr lang="zh-CN" sz="3600" b="0"/>
            </a:lvl1pPr>
          </a:lstStyle>
          <a:p>
            <a:r>
              <a:rPr lang="zh-CN" altLang="en-US" smtClean="0"/>
              <a:t>单击此处编辑母版标题样式</a:t>
            </a:r>
            <a:endParaRPr lang="zh-CN"/>
          </a:p>
        </p:txBody>
      </p:sp>
      <p:sp>
        <p:nvSpPr>
          <p:cNvPr id="3" name="内容占位符 2"/>
          <p:cNvSpPr>
            <a:spLocks noGrp="1"/>
          </p:cNvSpPr>
          <p:nvPr>
            <p:ph idx="1"/>
          </p:nvPr>
        </p:nvSpPr>
        <p:spPr>
          <a:xfrm>
            <a:off x="4875212" y="685800"/>
            <a:ext cx="6704171" cy="5486400"/>
          </a:xfrm>
        </p:spPr>
        <p:txBody>
          <a:bodyPr>
            <a:normAutofit/>
          </a:bodyPr>
          <a:lstStyle>
            <a:lvl1pPr latinLnBrk="0">
              <a:defRPr lang="zh-CN" sz="2800"/>
            </a:lvl1pPr>
            <a:lvl2pPr latinLnBrk="0">
              <a:defRPr lang="zh-CN" sz="2400"/>
            </a:lvl2pPr>
            <a:lvl3pPr latinLnBrk="0">
              <a:defRPr lang="zh-CN" sz="2000"/>
            </a:lvl3pPr>
            <a:lvl4pPr latinLnBrk="0">
              <a:defRPr lang="zh-CN" sz="1800"/>
            </a:lvl4pPr>
            <a:lvl5pPr latinLnBrk="0">
              <a:defRPr lang="zh-CN" sz="1800"/>
            </a:lvl5pPr>
            <a:lvl6pPr latinLnBrk="0">
              <a:defRPr lang="zh-CN" sz="1800" baseline="0"/>
            </a:lvl6pPr>
            <a:lvl7pPr latinLnBrk="0">
              <a:defRPr lang="zh-CN" sz="1800" baseline="0"/>
            </a:lvl7pPr>
            <a:lvl8pPr latinLnBrk="0">
              <a:defRPr lang="zh-CN" sz="1800" baseline="0"/>
            </a:lvl8pPr>
            <a:lvl9pPr latinLnBrk="0">
              <a:defRPr lang="zh-CN" sz="1800"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文本占位符 3"/>
          <p:cNvSpPr>
            <a:spLocks noGrp="1"/>
          </p:cNvSpPr>
          <p:nvPr>
            <p:ph type="body" sz="half" idx="2"/>
          </p:nvPr>
        </p:nvSpPr>
        <p:spPr>
          <a:xfrm>
            <a:off x="608013" y="5410200"/>
            <a:ext cx="3962400" cy="762000"/>
          </a:xfrm>
        </p:spPr>
        <p:txBody>
          <a:bodyPr>
            <a:normAutofit/>
          </a:bodyPr>
          <a:lstStyle>
            <a:lvl1pPr marL="0" indent="0" latinLnBrk="0">
              <a:spcBef>
                <a:spcPts val="0"/>
              </a:spcBef>
              <a:buNone/>
              <a:defRPr lang="zh-CN" sz="20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1C93FC7-9D1A-468B-98DB-D1E8D74418D9}" type="datetimeFigureOut">
              <a:t>2016/12/3</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A3F31473-23EB-4724-8B59-FE6D21D89FA4}" type="slidenum">
              <a:t>‹#›</a:t>
            </a:fld>
            <a:endParaRPr lang="zh-CN"/>
          </a:p>
        </p:txBody>
      </p:sp>
    </p:spTree>
    <p:extLst>
      <p:ext uri="{BB962C8B-B14F-4D97-AF65-F5344CB8AC3E}">
        <p14:creationId xmlns:p14="http://schemas.microsoft.com/office/powerpoint/2010/main" val="223472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8014" y="685800"/>
            <a:ext cx="3962400" cy="4724400"/>
          </a:xfrm>
        </p:spPr>
        <p:txBody>
          <a:bodyPr anchor="b">
            <a:normAutofit/>
          </a:bodyPr>
          <a:lstStyle>
            <a:lvl1pPr algn="l" latinLnBrk="0">
              <a:defRPr lang="zh-CN" sz="3600" b="0"/>
            </a:lvl1pPr>
          </a:lstStyle>
          <a:p>
            <a:r>
              <a:rPr lang="zh-CN" altLang="en-US" smtClean="0"/>
              <a:t>单击此处编辑母版标题样式</a:t>
            </a:r>
            <a:endParaRPr lang="zh-CN"/>
          </a:p>
        </p:txBody>
      </p:sp>
      <p:sp>
        <p:nvSpPr>
          <p:cNvPr id="3" name="图片占位符 2"/>
          <p:cNvSpPr>
            <a:spLocks noGrp="1"/>
          </p:cNvSpPr>
          <p:nvPr>
            <p:ph type="pic" idx="1"/>
          </p:nvPr>
        </p:nvSpPr>
        <p:spPr>
          <a:xfrm>
            <a:off x="4875213" y="685800"/>
            <a:ext cx="6705600" cy="5486400"/>
          </a:xfrm>
          <a:ln w="63500">
            <a:solidFill>
              <a:schemeClr val="bg1"/>
            </a:solidFill>
            <a:miter lim="800000"/>
          </a:ln>
        </p:spPr>
        <p:txBody>
          <a:bodyPr/>
          <a:lstStyle>
            <a:lvl1pPr marL="0" indent="0" algn="ctr" latinLnBrk="0">
              <a:buNone/>
              <a:defRPr lang="zh-CN" sz="32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a:p>
        </p:txBody>
      </p:sp>
      <p:sp>
        <p:nvSpPr>
          <p:cNvPr id="4" name="文本占位符 3"/>
          <p:cNvSpPr>
            <a:spLocks noGrp="1"/>
          </p:cNvSpPr>
          <p:nvPr>
            <p:ph type="body" sz="half" idx="2"/>
          </p:nvPr>
        </p:nvSpPr>
        <p:spPr>
          <a:xfrm>
            <a:off x="608013" y="5410200"/>
            <a:ext cx="3962400" cy="762000"/>
          </a:xfrm>
        </p:spPr>
        <p:txBody>
          <a:bodyPr>
            <a:normAutofit/>
          </a:bodyPr>
          <a:lstStyle>
            <a:lvl1pPr marL="0" indent="0" latinLnBrk="0">
              <a:spcBef>
                <a:spcPts val="0"/>
              </a:spcBef>
              <a:buNone/>
              <a:defRPr lang="zh-CN" sz="2000">
                <a:solidFill>
                  <a:schemeClr val="tx1"/>
                </a:solidFill>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1C93FC7-9D1A-468B-98DB-D1E8D74418D9}" type="datetimeFigureOut">
              <a:t>2016/12/3</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A3F31473-23EB-4724-8B59-FE6D21D89FA4}" type="slidenum">
              <a:t>‹#›</a:t>
            </a:fld>
            <a:endParaRPr lang="zh-CN"/>
          </a:p>
        </p:txBody>
      </p:sp>
    </p:spTree>
    <p:extLst>
      <p:ext uri="{BB962C8B-B14F-4D97-AF65-F5344CB8AC3E}">
        <p14:creationId xmlns:p14="http://schemas.microsoft.com/office/powerpoint/2010/main" val="335204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r>
              <a:rPr lang="zh-CN"/>
              <a:t>单击此处编辑母版标题样式</a:t>
            </a:r>
          </a:p>
        </p:txBody>
      </p:sp>
      <p:sp>
        <p:nvSpPr>
          <p:cNvPr id="3" name="文本占位符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latinLnBrk="0">
              <a:defRPr lang="zh-CN" sz="1200">
                <a:solidFill>
                  <a:srgbClr val="8C8C8C"/>
                </a:solidFill>
                <a:latin typeface="微软雅黑" panose="020B0503020204020204" pitchFamily="34" charset="-122"/>
                <a:ea typeface="微软雅黑" panose="020B0503020204020204" pitchFamily="34" charset="-122"/>
              </a:defRPr>
            </a:lvl1pPr>
          </a:lstStyle>
          <a:p>
            <a:fld id="{81C93FC7-9D1A-468B-98DB-D1E8D74418D9}" type="datetimeFigureOut">
              <a:rPr lang="en-US" altLang="zh-CN" smtClean="0"/>
              <a:pPr/>
              <a:t>12/3/2016</a:t>
            </a:fld>
            <a:endParaRPr lang="zh-CN" altLang="en-US"/>
          </a:p>
        </p:txBody>
      </p:sp>
      <p:sp>
        <p:nvSpPr>
          <p:cNvPr id="5" name="页脚占位符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latinLnBrk="0">
              <a:defRPr lang="zh-CN" sz="1200">
                <a:solidFill>
                  <a:srgbClr val="8C8C8C"/>
                </a:solidFill>
                <a:latin typeface="微软雅黑" panose="020B0503020204020204" pitchFamily="34" charset="-122"/>
                <a:ea typeface="微软雅黑"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latinLnBrk="0">
              <a:defRPr lang="zh-CN" sz="1200">
                <a:solidFill>
                  <a:srgbClr val="8C8C8C"/>
                </a:solidFill>
                <a:latin typeface="微软雅黑" panose="020B0503020204020204" pitchFamily="34" charset="-122"/>
                <a:ea typeface="微软雅黑" panose="020B0503020204020204" pitchFamily="34" charset="-122"/>
              </a:defRPr>
            </a:lvl1pPr>
          </a:lstStyle>
          <a:p>
            <a:fld id="{A3F31473-23EB-4724-8B59-FE6D21D89FA4}" type="slidenum">
              <a:rPr lang="en-US" altLang="zh-CN" smtClean="0"/>
              <a:pPr/>
              <a:t>‹#›</a:t>
            </a:fld>
            <a:endParaRPr lang="en-US" altLang="zh-CN"/>
          </a:p>
        </p:txBody>
      </p:sp>
    </p:spTree>
    <p:extLst>
      <p:ext uri="{BB962C8B-B14F-4D97-AF65-F5344CB8AC3E}">
        <p14:creationId xmlns:p14="http://schemas.microsoft.com/office/powerpoint/2010/main" val="34492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80000"/>
        </a:lnSpc>
        <a:spcBef>
          <a:spcPct val="0"/>
        </a:spcBef>
        <a:buNone/>
        <a:defRPr lang="zh-CN" sz="3600" kern="1200">
          <a:solidFill>
            <a:schemeClr val="accent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lang="zh-CN" sz="2800" kern="1200">
          <a:solidFill>
            <a:schemeClr val="tx1"/>
          </a:solidFill>
          <a:latin typeface="微软雅黑" panose="020B0503020204020204" pitchFamily="34" charset="-122"/>
          <a:ea typeface="微软雅黑" panose="020B0503020204020204" pitchFamily="34" charset="-122"/>
          <a:cs typeface="+mn-cs"/>
        </a:defRPr>
      </a:lvl1pPr>
      <a:lvl2pPr marL="615950" indent="-285750" algn="l" defTabSz="914400" rtl="0" eaLnBrk="1" latinLnBrk="0" hangingPunct="1">
        <a:lnSpc>
          <a:spcPct val="90000"/>
        </a:lnSpc>
        <a:spcBef>
          <a:spcPts val="600"/>
        </a:spcBef>
        <a:buSzPct val="80000"/>
        <a:buFont typeface="Corbel" pitchFamily="34" charset="0"/>
        <a:buChar char="–"/>
        <a:defRPr lang="zh-CN" sz="2400" kern="1200">
          <a:solidFill>
            <a:schemeClr val="tx1"/>
          </a:solidFill>
          <a:latin typeface="微软雅黑" panose="020B0503020204020204" pitchFamily="34" charset="-122"/>
          <a:ea typeface="微软雅黑" panose="020B0503020204020204" pitchFamily="34" charset="-122"/>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lang="zh-CN" sz="2000" kern="1200">
          <a:solidFill>
            <a:schemeClr val="tx1"/>
          </a:solidFill>
          <a:latin typeface="微软雅黑" panose="020B0503020204020204" pitchFamily="34" charset="-122"/>
          <a:ea typeface="微软雅黑" panose="020B0503020204020204" pitchFamily="34" charset="-122"/>
          <a:cs typeface="+mn-cs"/>
        </a:defRPr>
      </a:lvl3pPr>
      <a:lvl4pPr marL="1380744" indent="-283464" algn="l" defTabSz="914400" rtl="0" eaLnBrk="1" latinLnBrk="0" hangingPunct="1">
        <a:lnSpc>
          <a:spcPct val="90000"/>
        </a:lnSpc>
        <a:spcBef>
          <a:spcPts val="600"/>
        </a:spcBef>
        <a:buFont typeface="Corbel" pitchFamily="34" charset="0"/>
        <a:buChar char="–"/>
        <a:defRPr lang="zh-CN" sz="1800" kern="1200">
          <a:solidFill>
            <a:schemeClr val="tx1"/>
          </a:solidFill>
          <a:latin typeface="微软雅黑" panose="020B0503020204020204" pitchFamily="34" charset="-122"/>
          <a:ea typeface="微软雅黑" panose="020B0503020204020204" pitchFamily="34" charset="-122"/>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lang="zh-CN" sz="1800" kern="1200">
          <a:solidFill>
            <a:schemeClr val="tx1"/>
          </a:solidFill>
          <a:latin typeface="微软雅黑" panose="020B0503020204020204" pitchFamily="34" charset="-122"/>
          <a:ea typeface="微软雅黑" panose="020B0503020204020204" pitchFamily="34" charset="-122"/>
          <a:cs typeface="+mn-cs"/>
        </a:defRPr>
      </a:lvl5pPr>
      <a:lvl6pPr marL="2148840" indent="-283464" algn="l" defTabSz="914400" rtl="0" eaLnBrk="1" latinLnBrk="0" hangingPunct="1">
        <a:lnSpc>
          <a:spcPct val="90000"/>
        </a:lnSpc>
        <a:spcBef>
          <a:spcPts val="600"/>
        </a:spcBef>
        <a:buFont typeface="Corbel" pitchFamily="34" charset="0"/>
        <a:buChar char="–"/>
        <a:defRPr lang="zh-CN"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lang="zh-CN"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lang="zh-CN"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lang="zh-CN" sz="18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Factor </a:t>
            </a:r>
            <a:r>
              <a:rPr lang="en-US" altLang="zh-CN" dirty="0" smtClean="0"/>
              <a:t>Investing</a:t>
            </a:r>
            <a:br>
              <a:rPr lang="en-US" altLang="zh-CN" dirty="0" smtClean="0"/>
            </a:br>
            <a:r>
              <a:rPr lang="en-US" altLang="zh-CN" dirty="0" smtClean="0"/>
              <a:t>In A-</a:t>
            </a:r>
            <a:r>
              <a:rPr lang="en-US" altLang="zh-CN" dirty="0" err="1" smtClean="0"/>
              <a:t>shr</a:t>
            </a:r>
            <a:r>
              <a:rPr lang="en-US" altLang="zh-CN" dirty="0" smtClean="0"/>
              <a:t> Market</a:t>
            </a:r>
            <a:r>
              <a:rPr lang="en-US" altLang="zh-CN" dirty="0" smtClean="0"/>
              <a:t/>
            </a:r>
            <a:br>
              <a:rPr lang="en-US" altLang="zh-CN" dirty="0" smtClean="0"/>
            </a:br>
            <a:endParaRPr lang="zh-CN" dirty="0"/>
          </a:p>
        </p:txBody>
      </p:sp>
      <p:sp>
        <p:nvSpPr>
          <p:cNvPr id="3" name="副标题 2"/>
          <p:cNvSpPr>
            <a:spLocks noGrp="1"/>
          </p:cNvSpPr>
          <p:nvPr>
            <p:ph type="subTitle" idx="1"/>
          </p:nvPr>
        </p:nvSpPr>
        <p:spPr/>
        <p:txBody>
          <a:bodyPr>
            <a:normAutofit/>
          </a:bodyPr>
          <a:lstStyle/>
          <a:p>
            <a:r>
              <a:rPr lang="en-US" altLang="zh-CN" dirty="0" smtClean="0"/>
              <a:t>Smart beta and beyond</a:t>
            </a:r>
          </a:p>
          <a:p>
            <a:endParaRPr lang="zh-CN" dirty="0"/>
          </a:p>
        </p:txBody>
      </p:sp>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477788" y="260648"/>
            <a:ext cx="10971372" cy="1066800"/>
          </a:xfrm>
        </p:spPr>
        <p:txBody>
          <a:bodyPr/>
          <a:lstStyle/>
          <a:p>
            <a:r>
              <a:rPr lang="en-US" altLang="zh-CN" dirty="0" smtClean="0">
                <a:latin typeface="Cambria" panose="02040503050406030204" pitchFamily="18" charset="0"/>
              </a:rPr>
              <a:t>Factor </a:t>
            </a:r>
            <a:r>
              <a:rPr lang="en-US" altLang="zh-CN" dirty="0" smtClean="0">
                <a:latin typeface="Cambria" panose="02040503050406030204" pitchFamily="18" charset="0"/>
              </a:rPr>
              <a:t>Investing </a:t>
            </a:r>
            <a:r>
              <a:rPr lang="en-US" altLang="zh-CN" dirty="0" smtClean="0">
                <a:latin typeface="Cambria" panose="02040503050406030204" pitchFamily="18" charset="0"/>
              </a:rPr>
              <a:t>and </a:t>
            </a:r>
            <a:r>
              <a:rPr lang="en-US" altLang="zh-CN" dirty="0" smtClean="0">
                <a:latin typeface="Cambria" panose="02040503050406030204" pitchFamily="18" charset="0"/>
              </a:rPr>
              <a:t>Smart Beta</a:t>
            </a:r>
            <a:endParaRPr lang="zh-CN" dirty="0">
              <a:latin typeface="Cambria" panose="02040503050406030204" pitchFamily="18" charset="0"/>
            </a:endParaRPr>
          </a:p>
        </p:txBody>
      </p:sp>
      <p:sp>
        <p:nvSpPr>
          <p:cNvPr id="14" name="内容占位符 13"/>
          <p:cNvSpPr>
            <a:spLocks noGrp="1"/>
          </p:cNvSpPr>
          <p:nvPr>
            <p:ph idx="1"/>
          </p:nvPr>
        </p:nvSpPr>
        <p:spPr>
          <a:xfrm>
            <a:off x="477788" y="1988840"/>
            <a:ext cx="10287000" cy="4190999"/>
          </a:xfrm>
        </p:spPr>
        <p:txBody>
          <a:bodyPr>
            <a:normAutofit fontScale="92500" lnSpcReduction="10000"/>
          </a:bodyPr>
          <a:lstStyle/>
          <a:p>
            <a:r>
              <a:rPr lang="en-US" altLang="zh-CN" dirty="0" smtClean="0">
                <a:latin typeface="Cambria" panose="02040503050406030204" pitchFamily="18" charset="0"/>
              </a:rPr>
              <a:t>Seek to identify and capture persistent drivers of various return sources, such as:</a:t>
            </a:r>
          </a:p>
          <a:p>
            <a:pPr lvl="1"/>
            <a:r>
              <a:rPr lang="en-US" altLang="zh-CN" dirty="0" smtClean="0">
                <a:latin typeface="Cambria" panose="02040503050406030204" pitchFamily="18" charset="0"/>
              </a:rPr>
              <a:t>Value investing (inexpensive companies)</a:t>
            </a:r>
          </a:p>
          <a:p>
            <a:pPr lvl="1"/>
            <a:r>
              <a:rPr lang="en-US" altLang="zh-CN" dirty="0" smtClean="0">
                <a:latin typeface="Cambria" panose="02040503050406030204" pitchFamily="18" charset="0"/>
              </a:rPr>
              <a:t>Quality investing (high quality balance sheets)</a:t>
            </a:r>
          </a:p>
          <a:p>
            <a:r>
              <a:rPr lang="en-US" altLang="zh-CN" dirty="0" smtClean="0">
                <a:latin typeface="Cambria" panose="02040503050406030204" pitchFamily="18" charset="0"/>
              </a:rPr>
              <a:t>Benefits of smart beta strategies:</a:t>
            </a:r>
          </a:p>
          <a:p>
            <a:pPr lvl="1"/>
            <a:r>
              <a:rPr lang="en-US" altLang="zh-CN" dirty="0" smtClean="0">
                <a:latin typeface="Cambria" panose="02040503050406030204" pitchFamily="18" charset="0"/>
              </a:rPr>
              <a:t>Improve portfolio outcomes</a:t>
            </a:r>
          </a:p>
          <a:p>
            <a:pPr lvl="1"/>
            <a:r>
              <a:rPr lang="en-US" altLang="zh-CN" dirty="0" smtClean="0">
                <a:latin typeface="Cambria" panose="02040503050406030204" pitchFamily="18" charset="0"/>
              </a:rPr>
              <a:t>Reduce portfolio costs</a:t>
            </a:r>
          </a:p>
          <a:p>
            <a:pPr lvl="1"/>
            <a:r>
              <a:rPr lang="en-US" altLang="zh-CN" dirty="0" smtClean="0">
                <a:latin typeface="Cambria" panose="02040503050406030204" pitchFamily="18" charset="0"/>
              </a:rPr>
              <a:t>Increase performance transparency</a:t>
            </a:r>
          </a:p>
          <a:p>
            <a:endParaRPr lang="zh-CN" dirty="0">
              <a:latin typeface="Cambria" panose="02040503050406030204" pitchFamily="18" charset="0"/>
            </a:endParaRPr>
          </a:p>
          <a:p>
            <a:pPr marL="0" indent="0">
              <a:buNone/>
            </a:pPr>
            <a:r>
              <a:rPr lang="en-US" altLang="zh-CN" dirty="0" smtClean="0">
                <a:latin typeface="Cambria" panose="02040503050406030204" pitchFamily="18" charset="0"/>
              </a:rPr>
              <a:t>  </a:t>
            </a:r>
            <a:endParaRPr lang="zh-CN" dirty="0">
              <a:latin typeface="Cambria" panose="02040503050406030204" pitchFamily="18" charset="0"/>
            </a:endParaRPr>
          </a:p>
        </p:txBody>
      </p:sp>
    </p:spTree>
    <p:extLst>
      <p:ext uri="{BB962C8B-B14F-4D97-AF65-F5344CB8AC3E}">
        <p14:creationId xmlns:p14="http://schemas.microsoft.com/office/powerpoint/2010/main" val="112672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Candara" panose="020E0502030303020204" pitchFamily="34" charset="0"/>
              </a:rPr>
              <a:t>Common</a:t>
            </a:r>
            <a:r>
              <a:rPr lang="en-US" altLang="zh-CN" dirty="0" smtClean="0"/>
              <a:t> </a:t>
            </a:r>
            <a:r>
              <a:rPr lang="en-US" altLang="zh-CN" dirty="0" smtClean="0">
                <a:latin typeface="Candara" panose="020E0502030303020204" pitchFamily="34" charset="0"/>
              </a:rPr>
              <a:t>factors</a:t>
            </a:r>
            <a:endParaRPr lang="zh-CN" altLang="en-US" dirty="0">
              <a:latin typeface="Candara" panose="020E0502030303020204" pitchFamily="34" charset="0"/>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2502974941"/>
              </p:ext>
            </p:extLst>
          </p:nvPr>
        </p:nvGraphicFramePr>
        <p:xfrm>
          <a:off x="1058259" y="1340768"/>
          <a:ext cx="10070878" cy="4639876"/>
        </p:xfrm>
        <a:graphic>
          <a:graphicData uri="http://schemas.openxmlformats.org/drawingml/2006/table">
            <a:tbl>
              <a:tblPr firstRow="1" bandRow="1">
                <a:tableStyleId>{5C22544A-7EE6-4342-B048-85BDC9FD1C3A}</a:tableStyleId>
              </a:tblPr>
              <a:tblGrid>
                <a:gridCol w="1571945"/>
                <a:gridCol w="3176176"/>
                <a:gridCol w="5322757"/>
              </a:tblGrid>
              <a:tr h="318670">
                <a:tc>
                  <a:txBody>
                    <a:bodyPr/>
                    <a:lstStyle/>
                    <a:p>
                      <a:pPr algn="l" fontAlgn="ctr"/>
                      <a:r>
                        <a:rPr lang="en-US" sz="1100" b="1" i="0" u="none" strike="noStrike" dirty="0" smtClean="0">
                          <a:solidFill>
                            <a:srgbClr val="FFFFFF"/>
                          </a:solidFill>
                          <a:effectLst/>
                          <a:latin typeface="Trebuchet MS" panose="020B0603020202020204" pitchFamily="34" charset="0"/>
                          <a:ea typeface="宋体" panose="02010600030101010101" pitchFamily="2" charset="-122"/>
                        </a:rPr>
                        <a:t>Factors</a:t>
                      </a:r>
                      <a:endParaRPr lang="en-US" sz="1100" b="1" i="0" u="none" strike="noStrike" dirty="0">
                        <a:solidFill>
                          <a:srgbClr val="FFFFFF"/>
                        </a:solidFill>
                        <a:effectLst/>
                        <a:latin typeface="Trebuchet MS" panose="020B0603020202020204" pitchFamily="34" charset="0"/>
                        <a:ea typeface="宋体" panose="02010600030101010101" pitchFamily="2" charset="-122"/>
                      </a:endParaRPr>
                    </a:p>
                  </a:txBody>
                  <a:tcPr marL="9525" marR="9525" marT="9525" marB="0" anchor="ctr"/>
                </a:tc>
                <a:tc>
                  <a:txBody>
                    <a:bodyPr/>
                    <a:lstStyle/>
                    <a:p>
                      <a:pPr algn="l" fontAlgn="ctr"/>
                      <a:r>
                        <a:rPr lang="en-US" sz="1100" b="1" i="0" u="none" strike="noStrike">
                          <a:solidFill>
                            <a:srgbClr val="FFFFFF"/>
                          </a:solidFill>
                          <a:effectLst/>
                          <a:latin typeface="Trebuchet MS" panose="020B0603020202020204" pitchFamily="34" charset="0"/>
                          <a:ea typeface="宋体" panose="02010600030101010101" pitchFamily="2" charset="-122"/>
                        </a:rPr>
                        <a:t>Definition</a:t>
                      </a:r>
                    </a:p>
                  </a:txBody>
                  <a:tcPr marL="9525" marR="9525" marT="9525" marB="0" anchor="ctr"/>
                </a:tc>
                <a:tc>
                  <a:txBody>
                    <a:bodyPr/>
                    <a:lstStyle/>
                    <a:p>
                      <a:pPr algn="l" fontAlgn="ctr"/>
                      <a:r>
                        <a:rPr lang="en-US" sz="1100" b="1" i="0" u="none" strike="noStrike" dirty="0">
                          <a:solidFill>
                            <a:srgbClr val="FFFFFF"/>
                          </a:solidFill>
                          <a:effectLst/>
                          <a:latin typeface="Trebuchet MS" panose="020B0603020202020204" pitchFamily="34" charset="0"/>
                          <a:ea typeface="宋体" panose="02010600030101010101" pitchFamily="2" charset="-122"/>
                        </a:rPr>
                        <a:t>Characteristics</a:t>
                      </a:r>
                    </a:p>
                  </a:txBody>
                  <a:tcPr marL="9525" marR="9525" marT="9525" marB="0" anchor="ctr"/>
                </a:tc>
              </a:tr>
              <a:tr h="584411">
                <a:tc>
                  <a:txBody>
                    <a:bodyPr/>
                    <a:lstStyle/>
                    <a:p>
                      <a:pPr algn="l" fontAlgn="ctr"/>
                      <a:r>
                        <a:rPr lang="en-US" sz="1100" b="0" i="0" u="none" strike="noStrike">
                          <a:solidFill>
                            <a:srgbClr val="000000"/>
                          </a:solidFill>
                          <a:effectLst/>
                          <a:latin typeface="Trebuchet MS" panose="020B0603020202020204" pitchFamily="34" charset="0"/>
                          <a:ea typeface="宋体" panose="02010600030101010101" pitchFamily="2" charset="-122"/>
                        </a:rPr>
                        <a:t>value</a:t>
                      </a:r>
                    </a:p>
                  </a:txBody>
                  <a:tcPr marL="9525" marR="9525" marT="9525" marB="0" anchor="ctr"/>
                </a:tc>
                <a:tc>
                  <a:txBody>
                    <a:bodyPr/>
                    <a:lstStyle/>
                    <a:p>
                      <a:pPr algn="l" fontAlgn="ctr"/>
                      <a:r>
                        <a:rPr lang="en-US" sz="1100" b="0" i="0" u="none" strike="noStrike">
                          <a:solidFill>
                            <a:srgbClr val="000000"/>
                          </a:solidFill>
                          <a:effectLst/>
                          <a:latin typeface="Trebuchet MS" panose="020B0603020202020204" pitchFamily="34" charset="0"/>
                          <a:ea typeface="宋体" panose="02010600030101010101" pitchFamily="2" charset="-122"/>
                        </a:rPr>
                        <a:t>Captures excess returns to stocks that have </a:t>
                      </a:r>
                      <a:br>
                        <a:rPr lang="en-US" sz="1100" b="0" i="0" u="none" strike="noStrike">
                          <a:solidFill>
                            <a:srgbClr val="000000"/>
                          </a:solidFill>
                          <a:effectLst/>
                          <a:latin typeface="Trebuchet MS" panose="020B0603020202020204" pitchFamily="34" charset="0"/>
                          <a:ea typeface="宋体" panose="02010600030101010101" pitchFamily="2" charset="-122"/>
                        </a:rPr>
                      </a:br>
                      <a:r>
                        <a:rPr lang="en-US" sz="1100" b="0" i="0" u="none" strike="noStrike">
                          <a:solidFill>
                            <a:srgbClr val="000000"/>
                          </a:solidFill>
                          <a:effectLst/>
                          <a:latin typeface="Trebuchet MS" panose="020B0603020202020204" pitchFamily="34" charset="0"/>
                          <a:ea typeface="宋体" panose="02010600030101010101" pitchFamily="2" charset="-122"/>
                        </a:rPr>
                        <a:t>low prices relative to their fundamental value</a:t>
                      </a:r>
                    </a:p>
                  </a:txBody>
                  <a:tcPr marL="9525" marR="9525" marT="9525" marB="0" anchor="ctr"/>
                </a:tc>
                <a:tc>
                  <a:txBody>
                    <a:bodyPr/>
                    <a:lstStyle/>
                    <a:p>
                      <a:pPr algn="l" fontAlgn="ctr"/>
                      <a:r>
                        <a:rPr lang="en-US" sz="1100" b="0" i="0" u="none" strike="noStrike">
                          <a:solidFill>
                            <a:srgbClr val="000000"/>
                          </a:solidFill>
                          <a:effectLst/>
                          <a:latin typeface="Trebuchet MS" panose="020B0603020202020204" pitchFamily="34" charset="0"/>
                          <a:ea typeface="宋体" panose="02010600030101010101" pitchFamily="2" charset="-122"/>
                        </a:rPr>
                        <a:t>Book to price,earnings to price, book value, sales, earnings, cash earnings, net profit, dividends, cash flow</a:t>
                      </a:r>
                    </a:p>
                  </a:txBody>
                  <a:tcPr marL="9525" marR="9525" marT="9525" marB="0" anchor="ctr"/>
                </a:tc>
              </a:tr>
              <a:tr h="728467">
                <a:tc>
                  <a:txBody>
                    <a:bodyPr/>
                    <a:lstStyle/>
                    <a:p>
                      <a:pPr algn="l" fontAlgn="ctr"/>
                      <a:r>
                        <a:rPr lang="en-US" sz="1100" b="0" i="0" u="none" strike="noStrike">
                          <a:solidFill>
                            <a:srgbClr val="000000"/>
                          </a:solidFill>
                          <a:effectLst/>
                          <a:latin typeface="Trebuchet MS" panose="020B0603020202020204" pitchFamily="34" charset="0"/>
                          <a:ea typeface="宋体" panose="02010600030101010101" pitchFamily="2" charset="-122"/>
                        </a:rPr>
                        <a:t>low size</a:t>
                      </a:r>
                    </a:p>
                  </a:txBody>
                  <a:tcPr marL="9525" marR="9525" marT="9525" marB="0" anchor="ctr"/>
                </a:tc>
                <a:tc>
                  <a:txBody>
                    <a:bodyPr/>
                    <a:lstStyle/>
                    <a:p>
                      <a:pPr algn="l" fontAlgn="ctr"/>
                      <a:r>
                        <a:rPr lang="en-US" sz="1100" b="0" i="0" u="none" strike="noStrike">
                          <a:solidFill>
                            <a:srgbClr val="000000"/>
                          </a:solidFill>
                          <a:effectLst/>
                          <a:latin typeface="Trebuchet MS" panose="020B0603020202020204" pitchFamily="34" charset="0"/>
                          <a:ea typeface="宋体" panose="02010600030101010101" pitchFamily="2" charset="-122"/>
                        </a:rPr>
                        <a:t>Captures excess returns of smaller firms (by </a:t>
                      </a:r>
                      <a:br>
                        <a:rPr lang="en-US" sz="1100" b="0" i="0" u="none" strike="noStrike">
                          <a:solidFill>
                            <a:srgbClr val="000000"/>
                          </a:solidFill>
                          <a:effectLst/>
                          <a:latin typeface="Trebuchet MS" panose="020B0603020202020204" pitchFamily="34" charset="0"/>
                          <a:ea typeface="宋体" panose="02010600030101010101" pitchFamily="2" charset="-122"/>
                        </a:rPr>
                      </a:br>
                      <a:r>
                        <a:rPr lang="en-US" sz="1100" b="0" i="0" u="none" strike="noStrike">
                          <a:solidFill>
                            <a:srgbClr val="000000"/>
                          </a:solidFill>
                          <a:effectLst/>
                          <a:latin typeface="Trebuchet MS" panose="020B0603020202020204" pitchFamily="34" charset="0"/>
                          <a:ea typeface="宋体" panose="02010600030101010101" pitchFamily="2" charset="-122"/>
                        </a:rPr>
                        <a:t>market capitalization), relative to their larger </a:t>
                      </a:r>
                      <a:br>
                        <a:rPr lang="en-US" sz="1100" b="0" i="0" u="none" strike="noStrike">
                          <a:solidFill>
                            <a:srgbClr val="000000"/>
                          </a:solidFill>
                          <a:effectLst/>
                          <a:latin typeface="Trebuchet MS" panose="020B0603020202020204" pitchFamily="34" charset="0"/>
                          <a:ea typeface="宋体" panose="02010600030101010101" pitchFamily="2" charset="-122"/>
                        </a:rPr>
                      </a:br>
                      <a:r>
                        <a:rPr lang="en-US" sz="1100" b="0" i="0" u="none" strike="noStrike">
                          <a:solidFill>
                            <a:srgbClr val="000000"/>
                          </a:solidFill>
                          <a:effectLst/>
                          <a:latin typeface="Trebuchet MS" panose="020B0603020202020204" pitchFamily="34" charset="0"/>
                          <a:ea typeface="宋体" panose="02010600030101010101" pitchFamily="2" charset="-122"/>
                        </a:rPr>
                        <a:t>counterparts </a:t>
                      </a:r>
                    </a:p>
                  </a:txBody>
                  <a:tcPr marL="9525" marR="9525" marT="9525" marB="0" anchor="ctr"/>
                </a:tc>
                <a:tc>
                  <a:txBody>
                    <a:bodyPr/>
                    <a:lstStyle/>
                    <a:p>
                      <a:pPr algn="l" fontAlgn="ctr"/>
                      <a:r>
                        <a:rPr lang="en-US" sz="1100" b="0" i="0" u="none" strike="noStrike" dirty="0">
                          <a:solidFill>
                            <a:srgbClr val="000000"/>
                          </a:solidFill>
                          <a:effectLst/>
                          <a:latin typeface="Trebuchet MS" panose="020B0603020202020204" pitchFamily="34" charset="0"/>
                          <a:ea typeface="宋体" panose="02010600030101010101" pitchFamily="2" charset="-122"/>
                        </a:rPr>
                        <a:t>Market capitalization (full or free float)</a:t>
                      </a:r>
                    </a:p>
                  </a:txBody>
                  <a:tcPr marL="9525" marR="9525" marT="9525" marB="0" anchor="ctr"/>
                </a:tc>
              </a:tr>
              <a:tr h="440354">
                <a:tc>
                  <a:txBody>
                    <a:bodyPr/>
                    <a:lstStyle/>
                    <a:p>
                      <a:pPr algn="l" fontAlgn="ctr"/>
                      <a:r>
                        <a:rPr lang="en-US" sz="1100" b="0" i="0" u="none" strike="noStrike">
                          <a:solidFill>
                            <a:srgbClr val="000000"/>
                          </a:solidFill>
                          <a:effectLst/>
                          <a:latin typeface="Trebuchet MS" panose="020B0603020202020204" pitchFamily="34" charset="0"/>
                          <a:ea typeface="宋体" panose="02010600030101010101" pitchFamily="2" charset="-122"/>
                        </a:rPr>
                        <a:t>momentum</a:t>
                      </a:r>
                    </a:p>
                  </a:txBody>
                  <a:tcPr marL="9525" marR="9525" marT="9525" marB="0" anchor="ctr"/>
                </a:tc>
                <a:tc>
                  <a:txBody>
                    <a:bodyPr/>
                    <a:lstStyle/>
                    <a:p>
                      <a:pPr algn="l" fontAlgn="ctr"/>
                      <a:r>
                        <a:rPr lang="en-US" sz="1100" b="0" i="0" u="none" strike="noStrike">
                          <a:solidFill>
                            <a:srgbClr val="000000"/>
                          </a:solidFill>
                          <a:effectLst/>
                          <a:latin typeface="Trebuchet MS" panose="020B0603020202020204" pitchFamily="34" charset="0"/>
                          <a:ea typeface="宋体" panose="02010600030101010101" pitchFamily="2" charset="-122"/>
                        </a:rPr>
                        <a:t>Reflects excess returns to </a:t>
                      </a:r>
                      <a:br>
                        <a:rPr lang="en-US" sz="1100" b="0" i="0" u="none" strike="noStrike">
                          <a:solidFill>
                            <a:srgbClr val="000000"/>
                          </a:solidFill>
                          <a:effectLst/>
                          <a:latin typeface="Trebuchet MS" panose="020B0603020202020204" pitchFamily="34" charset="0"/>
                          <a:ea typeface="宋体" panose="02010600030101010101" pitchFamily="2" charset="-122"/>
                        </a:rPr>
                      </a:br>
                      <a:r>
                        <a:rPr lang="en-US" sz="1100" b="0" i="0" u="none" strike="noStrike">
                          <a:solidFill>
                            <a:srgbClr val="000000"/>
                          </a:solidFill>
                          <a:effectLst/>
                          <a:latin typeface="Trebuchet MS" panose="020B0603020202020204" pitchFamily="34" charset="0"/>
                          <a:ea typeface="宋体" panose="02010600030101010101" pitchFamily="2" charset="-122"/>
                        </a:rPr>
                        <a:t>stocks with stronger </a:t>
                      </a:r>
                      <a:br>
                        <a:rPr lang="en-US" sz="1100" b="0" i="0" u="none" strike="noStrike">
                          <a:solidFill>
                            <a:srgbClr val="000000"/>
                          </a:solidFill>
                          <a:effectLst/>
                          <a:latin typeface="Trebuchet MS" panose="020B0603020202020204" pitchFamily="34" charset="0"/>
                          <a:ea typeface="宋体" panose="02010600030101010101" pitchFamily="2" charset="-122"/>
                        </a:rPr>
                      </a:br>
                      <a:r>
                        <a:rPr lang="en-US" sz="1100" b="0" i="0" u="none" strike="noStrike">
                          <a:solidFill>
                            <a:srgbClr val="000000"/>
                          </a:solidFill>
                          <a:effectLst/>
                          <a:latin typeface="Trebuchet MS" panose="020B0603020202020204" pitchFamily="34" charset="0"/>
                          <a:ea typeface="宋体" panose="02010600030101010101" pitchFamily="2" charset="-122"/>
                        </a:rPr>
                        <a:t>past performance</a:t>
                      </a:r>
                    </a:p>
                  </a:txBody>
                  <a:tcPr marL="9525" marR="9525" marT="9525" marB="0" anchor="ctr"/>
                </a:tc>
                <a:tc>
                  <a:txBody>
                    <a:bodyPr/>
                    <a:lstStyle/>
                    <a:p>
                      <a:pPr algn="l" fontAlgn="ctr"/>
                      <a:r>
                        <a:rPr lang="en-US" sz="1100" b="0" i="0" u="none" strike="noStrike">
                          <a:solidFill>
                            <a:srgbClr val="000000"/>
                          </a:solidFill>
                          <a:effectLst/>
                          <a:latin typeface="Trebuchet MS" panose="020B0603020202020204" pitchFamily="34" charset="0"/>
                          <a:ea typeface="宋体" panose="02010600030101010101" pitchFamily="2" charset="-122"/>
                        </a:rPr>
                        <a:t>Relative returns (3mth, 6mth, 12mth, sometimes with last 1 mth excluded), historical alpha</a:t>
                      </a:r>
                    </a:p>
                  </a:txBody>
                  <a:tcPr marL="9525" marR="9525" marT="9525" marB="0" anchor="ctr"/>
                </a:tc>
              </a:tr>
              <a:tr h="728467">
                <a:tc>
                  <a:txBody>
                    <a:bodyPr/>
                    <a:lstStyle/>
                    <a:p>
                      <a:pPr algn="l" fontAlgn="ctr"/>
                      <a:r>
                        <a:rPr lang="en-US" sz="1100" b="0" i="0" u="none" strike="noStrike">
                          <a:solidFill>
                            <a:srgbClr val="000000"/>
                          </a:solidFill>
                          <a:effectLst/>
                          <a:latin typeface="Trebuchet MS" panose="020B0603020202020204" pitchFamily="34" charset="0"/>
                          <a:ea typeface="宋体" panose="02010600030101010101" pitchFamily="2" charset="-122"/>
                        </a:rPr>
                        <a:t>low volatility</a:t>
                      </a:r>
                    </a:p>
                  </a:txBody>
                  <a:tcPr marL="9525" marR="9525" marT="9525" marB="0" anchor="ctr"/>
                </a:tc>
                <a:tc>
                  <a:txBody>
                    <a:bodyPr/>
                    <a:lstStyle/>
                    <a:p>
                      <a:pPr algn="l" fontAlgn="ctr"/>
                      <a:r>
                        <a:rPr lang="en-US" sz="1100" b="0" i="0" u="none" strike="noStrike">
                          <a:solidFill>
                            <a:srgbClr val="000000"/>
                          </a:solidFill>
                          <a:effectLst/>
                          <a:latin typeface="Trebuchet MS" panose="020B0603020202020204" pitchFamily="34" charset="0"/>
                          <a:ea typeface="宋体" panose="02010600030101010101" pitchFamily="2" charset="-122"/>
                        </a:rPr>
                        <a:t>Captures excess returns to stocks with lower </a:t>
                      </a:r>
                      <a:br>
                        <a:rPr lang="en-US" sz="1100" b="0" i="0" u="none" strike="noStrike">
                          <a:solidFill>
                            <a:srgbClr val="000000"/>
                          </a:solidFill>
                          <a:effectLst/>
                          <a:latin typeface="Trebuchet MS" panose="020B0603020202020204" pitchFamily="34" charset="0"/>
                          <a:ea typeface="宋体" panose="02010600030101010101" pitchFamily="2" charset="-122"/>
                        </a:rPr>
                      </a:br>
                      <a:r>
                        <a:rPr lang="en-US" sz="1100" b="0" i="0" u="none" strike="noStrike">
                          <a:solidFill>
                            <a:srgbClr val="000000"/>
                          </a:solidFill>
                          <a:effectLst/>
                          <a:latin typeface="Trebuchet MS" panose="020B0603020202020204" pitchFamily="34" charset="0"/>
                          <a:ea typeface="宋体" panose="02010600030101010101" pitchFamily="2" charset="-122"/>
                        </a:rPr>
                        <a:t>than average volatility, beta, and/or </a:t>
                      </a:r>
                      <a:br>
                        <a:rPr lang="en-US" sz="1100" b="0" i="0" u="none" strike="noStrike">
                          <a:solidFill>
                            <a:srgbClr val="000000"/>
                          </a:solidFill>
                          <a:effectLst/>
                          <a:latin typeface="Trebuchet MS" panose="020B0603020202020204" pitchFamily="34" charset="0"/>
                          <a:ea typeface="宋体" panose="02010600030101010101" pitchFamily="2" charset="-122"/>
                        </a:rPr>
                      </a:br>
                      <a:r>
                        <a:rPr lang="en-US" sz="1100" b="0" i="0" u="none" strike="noStrike">
                          <a:solidFill>
                            <a:srgbClr val="000000"/>
                          </a:solidFill>
                          <a:effectLst/>
                          <a:latin typeface="Trebuchet MS" panose="020B0603020202020204" pitchFamily="34" charset="0"/>
                          <a:ea typeface="宋体" panose="02010600030101010101" pitchFamily="2" charset="-122"/>
                        </a:rPr>
                        <a:t>idiosyncratic risk</a:t>
                      </a:r>
                    </a:p>
                  </a:txBody>
                  <a:tcPr marL="9525" marR="9525" marT="9525" marB="0" anchor="ctr"/>
                </a:tc>
                <a:tc>
                  <a:txBody>
                    <a:bodyPr/>
                    <a:lstStyle/>
                    <a:p>
                      <a:pPr algn="l" fontAlgn="ctr"/>
                      <a:r>
                        <a:rPr lang="en-US" sz="1100" b="0" i="0" u="none" strike="noStrike" dirty="0">
                          <a:solidFill>
                            <a:srgbClr val="000000"/>
                          </a:solidFill>
                          <a:effectLst/>
                          <a:latin typeface="Trebuchet MS" panose="020B0603020202020204" pitchFamily="34" charset="0"/>
                          <a:ea typeface="宋体" panose="02010600030101010101" pitchFamily="2" charset="-122"/>
                        </a:rPr>
                        <a:t>Standard deviation (1yr, 2yrs, 3yrs), </a:t>
                      </a:r>
                      <a:br>
                        <a:rPr lang="en-US" sz="1100" b="0" i="0" u="none" strike="noStrike" dirty="0">
                          <a:solidFill>
                            <a:srgbClr val="000000"/>
                          </a:solidFill>
                          <a:effectLst/>
                          <a:latin typeface="Trebuchet MS" panose="020B0603020202020204" pitchFamily="34" charset="0"/>
                          <a:ea typeface="宋体" panose="02010600030101010101" pitchFamily="2" charset="-122"/>
                        </a:rPr>
                      </a:br>
                      <a:r>
                        <a:rPr lang="en-US" sz="1100" b="0" i="0" u="none" strike="noStrike" dirty="0">
                          <a:solidFill>
                            <a:srgbClr val="000000"/>
                          </a:solidFill>
                          <a:effectLst/>
                          <a:latin typeface="Trebuchet MS" panose="020B0603020202020204" pitchFamily="34" charset="0"/>
                          <a:ea typeface="宋体" panose="02010600030101010101" pitchFamily="2" charset="-122"/>
                        </a:rPr>
                        <a:t>Downside standard deviation, standard </a:t>
                      </a:r>
                      <a:br>
                        <a:rPr lang="en-US" sz="1100" b="0" i="0" u="none" strike="noStrike" dirty="0">
                          <a:solidFill>
                            <a:srgbClr val="000000"/>
                          </a:solidFill>
                          <a:effectLst/>
                          <a:latin typeface="Trebuchet MS" panose="020B0603020202020204" pitchFamily="34" charset="0"/>
                          <a:ea typeface="宋体" panose="02010600030101010101" pitchFamily="2" charset="-122"/>
                        </a:rPr>
                      </a:br>
                      <a:r>
                        <a:rPr lang="en-US" sz="1100" b="0" i="0" u="none" strike="noStrike" dirty="0">
                          <a:solidFill>
                            <a:srgbClr val="000000"/>
                          </a:solidFill>
                          <a:effectLst/>
                          <a:latin typeface="Trebuchet MS" panose="020B0603020202020204" pitchFamily="34" charset="0"/>
                          <a:ea typeface="宋体" panose="02010600030101010101" pitchFamily="2" charset="-122"/>
                        </a:rPr>
                        <a:t>deviation of idiosyncratic returns, Beta</a:t>
                      </a:r>
                    </a:p>
                  </a:txBody>
                  <a:tcPr marL="9525" marR="9525" marT="9525" marB="0" anchor="ctr"/>
                </a:tc>
              </a:tr>
              <a:tr h="584411">
                <a:tc>
                  <a:txBody>
                    <a:bodyPr/>
                    <a:lstStyle/>
                    <a:p>
                      <a:pPr algn="l" fontAlgn="ctr"/>
                      <a:r>
                        <a:rPr lang="en-US" sz="1100" b="0" i="0" u="none" strike="noStrike">
                          <a:solidFill>
                            <a:srgbClr val="000000"/>
                          </a:solidFill>
                          <a:effectLst/>
                          <a:latin typeface="Trebuchet MS" panose="020B0603020202020204" pitchFamily="34" charset="0"/>
                          <a:ea typeface="宋体" panose="02010600030101010101" pitchFamily="2" charset="-122"/>
                        </a:rPr>
                        <a:t>dividend yield</a:t>
                      </a:r>
                    </a:p>
                  </a:txBody>
                  <a:tcPr marL="9525" marR="9525" marT="9525" marB="0" anchor="ctr"/>
                </a:tc>
                <a:tc>
                  <a:txBody>
                    <a:bodyPr/>
                    <a:lstStyle/>
                    <a:p>
                      <a:pPr algn="l" fontAlgn="ctr"/>
                      <a:r>
                        <a:rPr lang="en-US" sz="1100" b="0" i="0" u="none" strike="noStrike">
                          <a:solidFill>
                            <a:srgbClr val="000000"/>
                          </a:solidFill>
                          <a:effectLst/>
                          <a:latin typeface="Trebuchet MS" panose="020B0603020202020204" pitchFamily="34" charset="0"/>
                          <a:ea typeface="宋体" panose="02010600030101010101" pitchFamily="2" charset="-122"/>
                        </a:rPr>
                        <a:t>Captures excess returns to stocks that have </a:t>
                      </a:r>
                      <a:br>
                        <a:rPr lang="en-US" sz="1100" b="0" i="0" u="none" strike="noStrike">
                          <a:solidFill>
                            <a:srgbClr val="000000"/>
                          </a:solidFill>
                          <a:effectLst/>
                          <a:latin typeface="Trebuchet MS" panose="020B0603020202020204" pitchFamily="34" charset="0"/>
                          <a:ea typeface="宋体" panose="02010600030101010101" pitchFamily="2" charset="-122"/>
                        </a:rPr>
                      </a:br>
                      <a:r>
                        <a:rPr lang="en-US" sz="1100" b="0" i="0" u="none" strike="noStrike">
                          <a:solidFill>
                            <a:srgbClr val="000000"/>
                          </a:solidFill>
                          <a:effectLst/>
                          <a:latin typeface="Trebuchet MS" panose="020B0603020202020204" pitchFamily="34" charset="0"/>
                          <a:ea typeface="宋体" panose="02010600030101010101" pitchFamily="2" charset="-122"/>
                        </a:rPr>
                        <a:t>higher than average dividend yields</a:t>
                      </a:r>
                    </a:p>
                  </a:txBody>
                  <a:tcPr marL="9525" marR="9525" marT="9525" marB="0" anchor="ctr"/>
                </a:tc>
                <a:tc>
                  <a:txBody>
                    <a:bodyPr/>
                    <a:lstStyle/>
                    <a:p>
                      <a:pPr algn="l" fontAlgn="ctr"/>
                      <a:r>
                        <a:rPr lang="en-US" sz="1100" b="0" i="0" u="none" strike="noStrike">
                          <a:solidFill>
                            <a:srgbClr val="000000"/>
                          </a:solidFill>
                          <a:effectLst/>
                          <a:latin typeface="Trebuchet MS" panose="020B0603020202020204" pitchFamily="34" charset="0"/>
                          <a:ea typeface="宋体" panose="02010600030101010101" pitchFamily="2" charset="-122"/>
                        </a:rPr>
                        <a:t>Dividend yield</a:t>
                      </a:r>
                    </a:p>
                  </a:txBody>
                  <a:tcPr marL="9525" marR="9525" marT="9525" marB="0" anchor="ctr"/>
                </a:tc>
              </a:tr>
              <a:tr h="1016580">
                <a:tc>
                  <a:txBody>
                    <a:bodyPr/>
                    <a:lstStyle/>
                    <a:p>
                      <a:pPr algn="l" fontAlgn="ctr"/>
                      <a:r>
                        <a:rPr lang="en-US" sz="1100" b="0" i="0" u="none" strike="noStrike">
                          <a:solidFill>
                            <a:srgbClr val="000000"/>
                          </a:solidFill>
                          <a:effectLst/>
                          <a:latin typeface="Trebuchet MS" panose="020B0603020202020204" pitchFamily="34" charset="0"/>
                          <a:ea typeface="宋体" panose="02010600030101010101" pitchFamily="2" charset="-122"/>
                        </a:rPr>
                        <a:t>quality</a:t>
                      </a:r>
                    </a:p>
                  </a:txBody>
                  <a:tcPr marL="9525" marR="9525" marT="9525" marB="0" anchor="ctr"/>
                </a:tc>
                <a:tc>
                  <a:txBody>
                    <a:bodyPr/>
                    <a:lstStyle/>
                    <a:p>
                      <a:pPr algn="l" fontAlgn="ctr"/>
                      <a:r>
                        <a:rPr lang="en-US" sz="1100" b="0" i="0" u="none" strike="noStrike">
                          <a:solidFill>
                            <a:srgbClr val="000000"/>
                          </a:solidFill>
                          <a:effectLst/>
                          <a:latin typeface="Trebuchet MS" panose="020B0603020202020204" pitchFamily="34" charset="0"/>
                          <a:ea typeface="宋体" panose="02010600030101010101" pitchFamily="2" charset="-122"/>
                        </a:rPr>
                        <a:t>Captures exc</a:t>
                      </a:r>
                      <a:br>
                        <a:rPr lang="en-US" sz="1100" b="0" i="0" u="none" strike="noStrike">
                          <a:solidFill>
                            <a:srgbClr val="000000"/>
                          </a:solidFill>
                          <a:effectLst/>
                          <a:latin typeface="Trebuchet MS" panose="020B0603020202020204" pitchFamily="34" charset="0"/>
                          <a:ea typeface="宋体" panose="02010600030101010101" pitchFamily="2" charset="-122"/>
                        </a:rPr>
                      </a:br>
                      <a:r>
                        <a:rPr lang="en-US" sz="1100" b="0" i="0" u="none" strike="noStrike">
                          <a:solidFill>
                            <a:srgbClr val="000000"/>
                          </a:solidFill>
                          <a:effectLst/>
                          <a:latin typeface="Trebuchet MS" panose="020B0603020202020204" pitchFamily="34" charset="0"/>
                          <a:ea typeface="宋体" panose="02010600030101010101" pitchFamily="2" charset="-122"/>
                        </a:rPr>
                        <a:t>ess returns to stocks that are </a:t>
                      </a:r>
                      <a:br>
                        <a:rPr lang="en-US" sz="1100" b="0" i="0" u="none" strike="noStrike">
                          <a:solidFill>
                            <a:srgbClr val="000000"/>
                          </a:solidFill>
                          <a:effectLst/>
                          <a:latin typeface="Trebuchet MS" panose="020B0603020202020204" pitchFamily="34" charset="0"/>
                          <a:ea typeface="宋体" panose="02010600030101010101" pitchFamily="2" charset="-122"/>
                        </a:rPr>
                      </a:br>
                      <a:r>
                        <a:rPr lang="en-US" sz="1100" b="0" i="0" u="none" strike="noStrike">
                          <a:solidFill>
                            <a:srgbClr val="000000"/>
                          </a:solidFill>
                          <a:effectLst/>
                          <a:latin typeface="Trebuchet MS" panose="020B0603020202020204" pitchFamily="34" charset="0"/>
                          <a:ea typeface="宋体" panose="02010600030101010101" pitchFamily="2" charset="-122"/>
                        </a:rPr>
                        <a:t>characterized by </a:t>
                      </a:r>
                      <a:br>
                        <a:rPr lang="en-US" sz="1100" b="0" i="0" u="none" strike="noStrike">
                          <a:solidFill>
                            <a:srgbClr val="000000"/>
                          </a:solidFill>
                          <a:effectLst/>
                          <a:latin typeface="Trebuchet MS" panose="020B0603020202020204" pitchFamily="34" charset="0"/>
                          <a:ea typeface="宋体" panose="02010600030101010101" pitchFamily="2" charset="-122"/>
                        </a:rPr>
                      </a:br>
                      <a:r>
                        <a:rPr lang="en-US" sz="1100" b="0" i="0" u="none" strike="noStrike">
                          <a:solidFill>
                            <a:srgbClr val="000000"/>
                          </a:solidFill>
                          <a:effectLst/>
                          <a:latin typeface="Trebuchet MS" panose="020B0603020202020204" pitchFamily="34" charset="0"/>
                          <a:ea typeface="宋体" panose="02010600030101010101" pitchFamily="2" charset="-122"/>
                        </a:rPr>
                        <a:t>low debt, </a:t>
                      </a:r>
                      <a:br>
                        <a:rPr lang="en-US" sz="1100" b="0" i="0" u="none" strike="noStrike">
                          <a:solidFill>
                            <a:srgbClr val="000000"/>
                          </a:solidFill>
                          <a:effectLst/>
                          <a:latin typeface="Trebuchet MS" panose="020B0603020202020204" pitchFamily="34" charset="0"/>
                          <a:ea typeface="宋体" panose="02010600030101010101" pitchFamily="2" charset="-122"/>
                        </a:rPr>
                      </a:br>
                      <a:r>
                        <a:rPr lang="en-US" sz="1100" b="0" i="0" u="none" strike="noStrike">
                          <a:solidFill>
                            <a:srgbClr val="000000"/>
                          </a:solidFill>
                          <a:effectLst/>
                          <a:latin typeface="Trebuchet MS" panose="020B0603020202020204" pitchFamily="34" charset="0"/>
                          <a:ea typeface="宋体" panose="02010600030101010101" pitchFamily="2" charset="-122"/>
                        </a:rPr>
                        <a:t>stable earnings </a:t>
                      </a:r>
                      <a:br>
                        <a:rPr lang="en-US" sz="1100" b="0" i="0" u="none" strike="noStrike">
                          <a:solidFill>
                            <a:srgbClr val="000000"/>
                          </a:solidFill>
                          <a:effectLst/>
                          <a:latin typeface="Trebuchet MS" panose="020B0603020202020204" pitchFamily="34" charset="0"/>
                          <a:ea typeface="宋体" panose="02010600030101010101" pitchFamily="2" charset="-122"/>
                        </a:rPr>
                      </a:br>
                      <a:r>
                        <a:rPr lang="en-US" sz="1100" b="0" i="0" u="none" strike="noStrike">
                          <a:solidFill>
                            <a:srgbClr val="000000"/>
                          </a:solidFill>
                          <a:effectLst/>
                          <a:latin typeface="Trebuchet MS" panose="020B0603020202020204" pitchFamily="34" charset="0"/>
                          <a:ea typeface="宋体" panose="02010600030101010101" pitchFamily="2" charset="-122"/>
                        </a:rPr>
                        <a:t>growth, and </a:t>
                      </a:r>
                      <a:br>
                        <a:rPr lang="en-US" sz="1100" b="0" i="0" u="none" strike="noStrike">
                          <a:solidFill>
                            <a:srgbClr val="000000"/>
                          </a:solidFill>
                          <a:effectLst/>
                          <a:latin typeface="Trebuchet MS" panose="020B0603020202020204" pitchFamily="34" charset="0"/>
                          <a:ea typeface="宋体" panose="02010600030101010101" pitchFamily="2" charset="-122"/>
                        </a:rPr>
                      </a:br>
                      <a:r>
                        <a:rPr lang="en-US" sz="1100" b="0" i="0" u="none" strike="noStrike">
                          <a:solidFill>
                            <a:srgbClr val="000000"/>
                          </a:solidFill>
                          <a:effectLst/>
                          <a:latin typeface="Trebuchet MS" panose="020B0603020202020204" pitchFamily="34" charset="0"/>
                          <a:ea typeface="宋体" panose="02010600030101010101" pitchFamily="2" charset="-122"/>
                        </a:rPr>
                        <a:t>other “quality” metrics</a:t>
                      </a:r>
                    </a:p>
                  </a:txBody>
                  <a:tcPr marL="9525" marR="9525" marT="9525" marB="0" anchor="ctr"/>
                </a:tc>
                <a:tc>
                  <a:txBody>
                    <a:bodyPr/>
                    <a:lstStyle/>
                    <a:p>
                      <a:pPr algn="l" fontAlgn="ctr"/>
                      <a:r>
                        <a:rPr lang="en-US" sz="1100" b="0" i="0" u="none" strike="noStrike" dirty="0">
                          <a:solidFill>
                            <a:srgbClr val="000000"/>
                          </a:solidFill>
                          <a:effectLst/>
                          <a:latin typeface="Trebuchet MS" panose="020B0603020202020204" pitchFamily="34" charset="0"/>
                          <a:ea typeface="宋体" panose="02010600030101010101" pitchFamily="2" charset="-122"/>
                        </a:rPr>
                        <a:t>ROE, earnings stability, dividend growth stability, strength of balance sheet, financial leverage, accounting policies, strength of management, </a:t>
                      </a:r>
                      <a:br>
                        <a:rPr lang="en-US" sz="1100" b="0" i="0" u="none" strike="noStrike" dirty="0">
                          <a:solidFill>
                            <a:srgbClr val="000000"/>
                          </a:solidFill>
                          <a:effectLst/>
                          <a:latin typeface="Trebuchet MS" panose="020B0603020202020204" pitchFamily="34" charset="0"/>
                          <a:ea typeface="宋体" panose="02010600030101010101" pitchFamily="2" charset="-122"/>
                        </a:rPr>
                      </a:br>
                      <a:r>
                        <a:rPr lang="en-US" sz="1100" b="0" i="0" u="none" strike="noStrike" dirty="0">
                          <a:solidFill>
                            <a:srgbClr val="000000"/>
                          </a:solidFill>
                          <a:effectLst/>
                          <a:latin typeface="Trebuchet MS" panose="020B0603020202020204" pitchFamily="34" charset="0"/>
                          <a:ea typeface="宋体" panose="02010600030101010101" pitchFamily="2" charset="-122"/>
                        </a:rPr>
                        <a:t>accruals, cash flows</a:t>
                      </a:r>
                    </a:p>
                  </a:txBody>
                  <a:tcPr marL="9525" marR="9525" marT="9525" marB="0" anchor="ctr"/>
                </a:tc>
              </a:tr>
            </a:tbl>
          </a:graphicData>
        </a:graphic>
      </p:graphicFrame>
    </p:spTree>
    <p:extLst>
      <p:ext uri="{BB962C8B-B14F-4D97-AF65-F5344CB8AC3E}">
        <p14:creationId xmlns:p14="http://schemas.microsoft.com/office/powerpoint/2010/main" val="2220338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latin typeface="Candara" panose="020E0502030303020204" pitchFamily="34" charset="0"/>
              </a:rPr>
              <a:t>Factor Performance Illustration </a:t>
            </a:r>
            <a:r>
              <a:rPr lang="en-US" altLang="zh-CN" dirty="0" smtClean="0">
                <a:latin typeface="Candara" panose="020E0502030303020204" pitchFamily="34" charset="0"/>
              </a:rPr>
              <a:t> </a:t>
            </a:r>
            <a:endParaRPr lang="zh-CN" altLang="en-US" dirty="0">
              <a:latin typeface="Candara" panose="020E0502030303020204" pitchFamily="34" charset="0"/>
            </a:endParaRPr>
          </a:p>
        </p:txBody>
      </p:sp>
      <p:sp>
        <p:nvSpPr>
          <p:cNvPr id="6" name="内容占位符 5"/>
          <p:cNvSpPr>
            <a:spLocks noGrp="1"/>
          </p:cNvSpPr>
          <p:nvPr>
            <p:ph idx="1"/>
          </p:nvPr>
        </p:nvSpPr>
        <p:spPr>
          <a:xfrm>
            <a:off x="608012" y="1383350"/>
            <a:ext cx="3902224" cy="5237868"/>
          </a:xfrm>
        </p:spPr>
        <p:txBody>
          <a:bodyPr>
            <a:normAutofit lnSpcReduction="10000"/>
          </a:bodyPr>
          <a:lstStyle/>
          <a:p>
            <a:pPr marL="0" indent="0">
              <a:buNone/>
            </a:pPr>
            <a:r>
              <a:rPr lang="en-US" altLang="zh-CN" sz="1600" u="sng" dirty="0" smtClean="0">
                <a:latin typeface="Candara" panose="020E0502030303020204" pitchFamily="34" charset="0"/>
              </a:rPr>
              <a:t>Overview</a:t>
            </a:r>
          </a:p>
          <a:p>
            <a:r>
              <a:rPr lang="en-US" altLang="zh-CN" sz="1600" dirty="0" smtClean="0">
                <a:latin typeface="Candara" panose="020E0502030303020204" pitchFamily="34" charset="0"/>
              </a:rPr>
              <a:t>We analyzed the performance of the non-volatility controlled baseline strategy for enhanced size factor below from 2014 till YTD </a:t>
            </a:r>
            <a:r>
              <a:rPr lang="en-US" altLang="zh-CN" sz="1600" dirty="0">
                <a:latin typeface="Candara" panose="020E0502030303020204" pitchFamily="34" charset="0"/>
              </a:rPr>
              <a:t>(Stock universe: China A-</a:t>
            </a:r>
            <a:r>
              <a:rPr lang="en-US" altLang="zh-CN" sz="1600" dirty="0" err="1">
                <a:latin typeface="Candara" panose="020E0502030303020204" pitchFamily="34" charset="0"/>
              </a:rPr>
              <a:t>shr</a:t>
            </a:r>
            <a:r>
              <a:rPr lang="en-US" altLang="zh-CN" sz="1600" dirty="0">
                <a:latin typeface="Candara" panose="020E0502030303020204" pitchFamily="34" charset="0"/>
              </a:rPr>
              <a:t> stocks excluding IPO’s) </a:t>
            </a:r>
            <a:r>
              <a:rPr lang="en-US" altLang="zh-CN" sz="1600" dirty="0" smtClean="0">
                <a:latin typeface="Candara" panose="020E0502030303020204" pitchFamily="34" charset="0"/>
              </a:rPr>
              <a:t>. The excessive return was outstanding at 52%, as compared to the 16% annualized return of the benchmark index (CSI-300) during the same period. </a:t>
            </a:r>
          </a:p>
          <a:p>
            <a:r>
              <a:rPr lang="en-US" altLang="zh-CN" sz="1600" dirty="0" smtClean="0">
                <a:latin typeface="Candara" panose="020E0502030303020204" pitchFamily="34" charset="0"/>
              </a:rPr>
              <a:t>Exhibit A displays the strategy performance and asset allocation during the market turmoil. Note that the factor return suffered sizable drawdowns in mid 2015 (market crash due to elevated bubble) and early 2016 (circuit breaker rule led to dissipated market liquidity) </a:t>
            </a:r>
          </a:p>
          <a:p>
            <a:r>
              <a:rPr lang="en-US" altLang="zh-CN" sz="1600" dirty="0" smtClean="0">
                <a:latin typeface="Candara" panose="020E0502030303020204" pitchFamily="34" charset="0"/>
              </a:rPr>
              <a:t>The drawdowns can be further mitigated via position control and diversified with other factors w/o significantly impeding the performance</a:t>
            </a:r>
            <a:endParaRPr lang="zh-CN" altLang="en-US" sz="1600" dirty="0">
              <a:latin typeface="Candara" panose="020E0502030303020204" pitchFamily="34" charset="0"/>
            </a:endParaRPr>
          </a:p>
        </p:txBody>
      </p:sp>
      <p:sp>
        <p:nvSpPr>
          <p:cNvPr id="2" name="矩形 1"/>
          <p:cNvSpPr/>
          <p:nvPr/>
        </p:nvSpPr>
        <p:spPr>
          <a:xfrm>
            <a:off x="5806380" y="1329119"/>
            <a:ext cx="5899757" cy="369332"/>
          </a:xfrm>
          <a:prstGeom prst="rect">
            <a:avLst/>
          </a:prstGeom>
        </p:spPr>
        <p:txBody>
          <a:bodyPr wrap="none">
            <a:spAutoFit/>
          </a:bodyPr>
          <a:lstStyle/>
          <a:p>
            <a:r>
              <a:rPr lang="en-US" altLang="zh-CN" u="sng" dirty="0" smtClean="0"/>
              <a:t>Exhibit A: Accumulated returns of size factor vs. benchmark</a:t>
            </a:r>
            <a:endParaRPr lang="zh-CN" altLang="en-US" dirty="0"/>
          </a:p>
        </p:txBody>
      </p:sp>
      <p:pic>
        <p:nvPicPr>
          <p:cNvPr id="12" name="图片 11"/>
          <p:cNvPicPr>
            <a:picLocks noChangeAspect="1"/>
          </p:cNvPicPr>
          <p:nvPr/>
        </p:nvPicPr>
        <p:blipFill>
          <a:blip r:embed="rId2"/>
          <a:stretch>
            <a:fillRect/>
          </a:stretch>
        </p:blipFill>
        <p:spPr>
          <a:xfrm>
            <a:off x="4535405" y="1734164"/>
            <a:ext cx="7557945" cy="2520280"/>
          </a:xfrm>
          <a:prstGeom prst="rect">
            <a:avLst/>
          </a:prstGeom>
        </p:spPr>
      </p:pic>
      <p:pic>
        <p:nvPicPr>
          <p:cNvPr id="16" name="图片 15"/>
          <p:cNvPicPr>
            <a:picLocks noChangeAspect="1"/>
          </p:cNvPicPr>
          <p:nvPr/>
        </p:nvPicPr>
        <p:blipFill>
          <a:blip r:embed="rId3"/>
          <a:stretch>
            <a:fillRect/>
          </a:stretch>
        </p:blipFill>
        <p:spPr>
          <a:xfrm>
            <a:off x="5938113" y="4309129"/>
            <a:ext cx="4752528" cy="283573"/>
          </a:xfrm>
          <a:prstGeom prst="rect">
            <a:avLst/>
          </a:prstGeom>
        </p:spPr>
      </p:pic>
      <p:pic>
        <p:nvPicPr>
          <p:cNvPr id="17" name="图片 16"/>
          <p:cNvPicPr>
            <a:picLocks noChangeAspect="1"/>
          </p:cNvPicPr>
          <p:nvPr/>
        </p:nvPicPr>
        <p:blipFill>
          <a:blip r:embed="rId4"/>
          <a:stretch>
            <a:fillRect/>
          </a:stretch>
        </p:blipFill>
        <p:spPr>
          <a:xfrm>
            <a:off x="5470612" y="4941168"/>
            <a:ext cx="6205426" cy="838667"/>
          </a:xfrm>
          <a:prstGeom prst="rect">
            <a:avLst/>
          </a:prstGeom>
        </p:spPr>
      </p:pic>
    </p:spTree>
    <p:extLst>
      <p:ext uri="{BB962C8B-B14F-4D97-AF65-F5344CB8AC3E}">
        <p14:creationId xmlns:p14="http://schemas.microsoft.com/office/powerpoint/2010/main" val="3458027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200" dirty="0">
                <a:latin typeface="Candara" panose="020E0502030303020204" pitchFamily="34" charset="0"/>
              </a:rPr>
              <a:t>Factor Performance Illustration </a:t>
            </a:r>
            <a:r>
              <a:rPr lang="en-US" altLang="zh-CN" sz="3200" dirty="0" smtClean="0">
                <a:latin typeface="Candara" panose="020E0502030303020204" pitchFamily="34" charset="0"/>
              </a:rPr>
              <a:t>-- monthly breakdowns</a:t>
            </a:r>
            <a:endParaRPr lang="zh-CN" altLang="en-US" sz="3200" dirty="0">
              <a:latin typeface="Candara" panose="020E0502030303020204" pitchFamily="34" charset="0"/>
            </a:endParaRPr>
          </a:p>
        </p:txBody>
      </p:sp>
      <p:sp>
        <p:nvSpPr>
          <p:cNvPr id="6" name="内容占位符 5"/>
          <p:cNvSpPr>
            <a:spLocks noGrp="1"/>
          </p:cNvSpPr>
          <p:nvPr>
            <p:ph idx="1"/>
          </p:nvPr>
        </p:nvSpPr>
        <p:spPr>
          <a:xfrm>
            <a:off x="693812" y="1268760"/>
            <a:ext cx="5559747" cy="5393741"/>
          </a:xfrm>
        </p:spPr>
        <p:txBody>
          <a:bodyPr>
            <a:normAutofit/>
          </a:bodyPr>
          <a:lstStyle/>
          <a:p>
            <a:pPr marL="0" indent="0">
              <a:buNone/>
            </a:pPr>
            <a:r>
              <a:rPr lang="en-US" altLang="zh-CN" sz="1600" u="sng" dirty="0" smtClean="0">
                <a:latin typeface="Candara" panose="020E0502030303020204" pitchFamily="34" charset="0"/>
              </a:rPr>
              <a:t>Risk Profiles</a:t>
            </a:r>
          </a:p>
          <a:p>
            <a:r>
              <a:rPr lang="en-US" altLang="zh-CN" sz="1600" dirty="0" smtClean="0">
                <a:latin typeface="Candara" panose="020E0502030303020204" pitchFamily="34" charset="0"/>
              </a:rPr>
              <a:t>Exhibit A displays the strategy monthly performance during the period, relative to the corresponding benchmark returns.  About 2/3 of all months the factor records positive returns with an average of 7.13% and 1/3 of all months the factor records negative returns averaged to -4.8%</a:t>
            </a:r>
          </a:p>
          <a:p>
            <a:r>
              <a:rPr lang="en-US" altLang="zh-CN" sz="1600" dirty="0" smtClean="0">
                <a:latin typeface="Candara" panose="020E0502030303020204" pitchFamily="34" charset="0"/>
              </a:rPr>
              <a:t>Exhibit B shows the rolling market exposures for the strategy which averages to 0.29 over the two year intervals. Most of the high beta exposures happen when the market returns are positive and the beta exposure contributes to the overall performance. The biggest laggards happened in Dec 2014 when the market was overtaken by  a sudden rotation of the big-cap names and the majority of the market suffered for lackluster performance and only reverted in later months. We may also neutralize the beta exposures with CSI-300 index futures as needed</a:t>
            </a:r>
            <a:endParaRPr lang="zh-CN" altLang="en-US" sz="1600" dirty="0">
              <a:latin typeface="Candara" panose="020E0502030303020204" pitchFamily="34" charset="0"/>
            </a:endParaRPr>
          </a:p>
        </p:txBody>
      </p:sp>
      <p:sp>
        <p:nvSpPr>
          <p:cNvPr id="2" name="矩形 1"/>
          <p:cNvSpPr/>
          <p:nvPr/>
        </p:nvSpPr>
        <p:spPr>
          <a:xfrm>
            <a:off x="7529318" y="1206084"/>
            <a:ext cx="2540760" cy="276999"/>
          </a:xfrm>
          <a:prstGeom prst="rect">
            <a:avLst/>
          </a:prstGeom>
        </p:spPr>
        <p:txBody>
          <a:bodyPr wrap="none">
            <a:spAutoFit/>
          </a:bodyPr>
          <a:lstStyle/>
          <a:p>
            <a:r>
              <a:rPr lang="en-US" altLang="zh-CN" sz="1200" u="sng" dirty="0" smtClean="0"/>
              <a:t>Exhibit A: Monthly return distribution</a:t>
            </a:r>
            <a:endParaRPr lang="zh-CN" altLang="en-US" sz="1200" dirty="0"/>
          </a:p>
        </p:txBody>
      </p:sp>
      <p:pic>
        <p:nvPicPr>
          <p:cNvPr id="3" name="图片 2"/>
          <p:cNvPicPr>
            <a:picLocks noChangeAspect="1"/>
          </p:cNvPicPr>
          <p:nvPr/>
        </p:nvPicPr>
        <p:blipFill>
          <a:blip r:embed="rId2"/>
          <a:stretch>
            <a:fillRect/>
          </a:stretch>
        </p:blipFill>
        <p:spPr>
          <a:xfrm>
            <a:off x="6382443" y="4262792"/>
            <a:ext cx="5112569" cy="2498241"/>
          </a:xfrm>
          <a:prstGeom prst="rect">
            <a:avLst/>
          </a:prstGeom>
        </p:spPr>
      </p:pic>
      <p:sp>
        <p:nvSpPr>
          <p:cNvPr id="8" name="矩形 7"/>
          <p:cNvSpPr/>
          <p:nvPr/>
        </p:nvSpPr>
        <p:spPr>
          <a:xfrm>
            <a:off x="7658200" y="4015326"/>
            <a:ext cx="2282997" cy="276999"/>
          </a:xfrm>
          <a:prstGeom prst="rect">
            <a:avLst/>
          </a:prstGeom>
        </p:spPr>
        <p:txBody>
          <a:bodyPr wrap="none">
            <a:spAutoFit/>
          </a:bodyPr>
          <a:lstStyle/>
          <a:p>
            <a:r>
              <a:rPr lang="en-US" altLang="zh-CN" sz="1200" u="sng" dirty="0" smtClean="0"/>
              <a:t>Exhibit B: Monthly beta exposure</a:t>
            </a:r>
            <a:endParaRPr lang="zh-CN" altLang="en-US" sz="1200" dirty="0"/>
          </a:p>
        </p:txBody>
      </p:sp>
      <p:pic>
        <p:nvPicPr>
          <p:cNvPr id="7" name="图片 6"/>
          <p:cNvPicPr>
            <a:picLocks noChangeAspect="1"/>
          </p:cNvPicPr>
          <p:nvPr/>
        </p:nvPicPr>
        <p:blipFill>
          <a:blip r:embed="rId3"/>
          <a:stretch>
            <a:fillRect/>
          </a:stretch>
        </p:blipFill>
        <p:spPr>
          <a:xfrm>
            <a:off x="6382443" y="1483083"/>
            <a:ext cx="5112569" cy="2560484"/>
          </a:xfrm>
          <a:prstGeom prst="rect">
            <a:avLst/>
          </a:prstGeom>
        </p:spPr>
      </p:pic>
    </p:spTree>
    <p:extLst>
      <p:ext uri="{BB962C8B-B14F-4D97-AF65-F5344CB8AC3E}">
        <p14:creationId xmlns:p14="http://schemas.microsoft.com/office/powerpoint/2010/main" val="3449113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arketing_16x9">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Marketing_16x9">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800"/>
        </a:defPPr>
      </a:lstStyle>
    </a:txDef>
  </a:objectDefaults>
  <a:extraClrSchemeLst/>
</a:theme>
</file>

<file path=ppt/theme/theme2.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Marketing_16x9">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Marketing_16x9">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B72590D-5915-4114-80CA-242FE40836B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玻璃立方体市场营销演示文稿（宽屏）</Template>
  <TotalTime>0</TotalTime>
  <Words>489</Words>
  <Application>Microsoft Office PowerPoint</Application>
  <PresentationFormat>自定义</PresentationFormat>
  <Paragraphs>46</Paragraphs>
  <Slides>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vt:i4>
      </vt:variant>
    </vt:vector>
  </HeadingPairs>
  <TitlesOfParts>
    <vt:vector size="14" baseType="lpstr">
      <vt:lpstr>华文楷体</vt:lpstr>
      <vt:lpstr>宋体</vt:lpstr>
      <vt:lpstr>微软雅黑</vt:lpstr>
      <vt:lpstr>Arial</vt:lpstr>
      <vt:lpstr>Cambria</vt:lpstr>
      <vt:lpstr>Candara</vt:lpstr>
      <vt:lpstr>Corbel</vt:lpstr>
      <vt:lpstr>Trebuchet MS</vt:lpstr>
      <vt:lpstr>Marketing_16x9</vt:lpstr>
      <vt:lpstr>Factor Investing In A-shr Market </vt:lpstr>
      <vt:lpstr>Factor Investing and Smart Beta</vt:lpstr>
      <vt:lpstr>Common factors</vt:lpstr>
      <vt:lpstr>Factor Performance Illustration  </vt:lpstr>
      <vt:lpstr>Factor Performance Illustration -- monthly breakdowns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2016-08-14T08:40:49Z</dcterms:created>
  <dcterms:modified xsi:type="dcterms:W3CDTF">2016-12-04T14:42:27Z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TC028010849991</vt:lpwstr>
  </property>
  <property fmtid="{D5CDD505-2E9C-101B-9397-08002B2CF9AE}" pid="3" name="Tfs.IsStoryboard">
    <vt:bool>true</vt:bool>
  </property>
</Properties>
</file>