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56" r:id="rId3"/>
    <p:sldId id="270" r:id="rId4"/>
    <p:sldId id="276" r:id="rId5"/>
    <p:sldId id="278" r:id="rId6"/>
    <p:sldId id="279" r:id="rId7"/>
    <p:sldId id="281" r:id="rId8"/>
    <p:sldId id="282" r:id="rId9"/>
    <p:sldId id="280" r:id="rId10"/>
    <p:sldId id="283"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6" d="100"/>
          <a:sy n="116" d="100"/>
        </p:scale>
        <p:origin x="336" y="10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AC8CEC3D-96F7-401F-9673-3EE7F75C9C5B}" type="datetimeFigureOut">
              <a:rPr lang="en-US" altLang="zh-CN"/>
              <a:t>8/13/2017</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98ED8CD-4E4C-49AC-BDC6-2963BA49E54F}" type="slidenum">
              <a:rPr lang="zh-CN"/>
              <a:t>‹#›</a:t>
            </a:fld>
            <a:endParaRPr lang="zh-CN"/>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F032BCF4-D26D-4DAF-9F57-FE1E61FE7935}" type="datetimeFigureOut">
              <a:t>2017/8/13</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FB91549-43BF-425A-AF25-75262019208C}" type="slidenum">
              <a:t>‹#›</a:t>
            </a:fld>
            <a:endParaRPr lang="zh-CN"/>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2"/>
        </a:solidFill>
        <a:latin typeface="+mn-lt"/>
        <a:ea typeface="+mn-ea"/>
        <a:cs typeface="+mn-cs"/>
      </a:defRPr>
    </a:lvl1pPr>
    <a:lvl2pPr marL="457200" algn="l" defTabSz="914400" rtl="0" eaLnBrk="1" latinLnBrk="0" hangingPunct="1">
      <a:defRPr lang="zh-CN" sz="1200" kern="1200">
        <a:solidFill>
          <a:schemeClr val="tx2"/>
        </a:solidFill>
        <a:latin typeface="+mn-lt"/>
        <a:ea typeface="+mn-ea"/>
        <a:cs typeface="+mn-cs"/>
      </a:defRPr>
    </a:lvl2pPr>
    <a:lvl3pPr marL="914400" algn="l" defTabSz="914400" rtl="0" eaLnBrk="1" latinLnBrk="0" hangingPunct="1">
      <a:defRPr lang="zh-CN" sz="1200" kern="1200">
        <a:solidFill>
          <a:schemeClr val="tx2"/>
        </a:solidFill>
        <a:latin typeface="+mn-lt"/>
        <a:ea typeface="+mn-ea"/>
        <a:cs typeface="+mn-cs"/>
      </a:defRPr>
    </a:lvl3pPr>
    <a:lvl4pPr marL="1371600" algn="l" defTabSz="914400" rtl="0" eaLnBrk="1" latinLnBrk="0" hangingPunct="1">
      <a:defRPr lang="zh-CN" sz="1200" kern="1200">
        <a:solidFill>
          <a:schemeClr val="tx2"/>
        </a:solidFill>
        <a:latin typeface="+mn-lt"/>
        <a:ea typeface="+mn-ea"/>
        <a:cs typeface="+mn-cs"/>
      </a:defRPr>
    </a:lvl4pPr>
    <a:lvl5pPr marL="1828800" algn="l" defTabSz="914400" rtl="0" eaLnBrk="1" latinLnBrk="0" hangingPunct="1">
      <a:defRPr lang="zh-CN" sz="1200" kern="1200">
        <a:solidFill>
          <a:schemeClr val="tx2"/>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标题 1"/>
          <p:cNvSpPr>
            <a:spLocks noGrp="1"/>
          </p:cNvSpPr>
          <p:nvPr>
            <p:ph type="ctrTitle"/>
          </p:nvPr>
        </p:nvSpPr>
        <p:spPr>
          <a:xfrm>
            <a:off x="608013" y="685801"/>
            <a:ext cx="3962400" cy="4724399"/>
          </a:xfrm>
        </p:spPr>
        <p:txBody>
          <a:bodyPr>
            <a:normAutofit/>
          </a:bodyPr>
          <a:lstStyle>
            <a:lvl1pPr latinLnBrk="0">
              <a:defRPr lang="zh-CN" sz="4800"/>
            </a:lvl1pPr>
          </a:lstStyle>
          <a:p>
            <a:r>
              <a:rPr lang="zh-CN" altLang="en-US" smtClean="0"/>
              <a:t>单击此处编辑母版标题样式</a:t>
            </a:r>
            <a:endParaRPr lang="zh-CN"/>
          </a:p>
        </p:txBody>
      </p:sp>
      <p:sp>
        <p:nvSpPr>
          <p:cNvPr id="3" name="副标题 2"/>
          <p:cNvSpPr>
            <a:spLocks noGrp="1"/>
          </p:cNvSpPr>
          <p:nvPr>
            <p:ph type="subTitle" idx="1"/>
          </p:nvPr>
        </p:nvSpPr>
        <p:spPr>
          <a:xfrm>
            <a:off x="608013" y="5410200"/>
            <a:ext cx="3962400" cy="762000"/>
          </a:xfrm>
        </p:spPr>
        <p:txBody>
          <a:bodyPr>
            <a:normAutofit/>
          </a:bodyPr>
          <a:lstStyle>
            <a:lvl1pPr marL="0" indent="0" algn="l" latinLnBrk="0">
              <a:spcBef>
                <a:spcPts val="0"/>
              </a:spcBef>
              <a:buNone/>
              <a:defRPr lang="zh-CN" sz="24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8" name="日期占位符 7"/>
          <p:cNvSpPr>
            <a:spLocks noGrp="1"/>
          </p:cNvSpPr>
          <p:nvPr>
            <p:ph type="dt" sz="half" idx="10"/>
          </p:nvPr>
        </p:nvSpPr>
        <p:spPr/>
        <p:txBody>
          <a:bodyPr/>
          <a:lstStyle/>
          <a:p>
            <a:fld id="{81C93FC7-9D1A-468B-98DB-D1E8D74418D9}" type="datetimeFigureOut">
              <a:pPr/>
              <a:t>2017/8/13</a:t>
            </a:fld>
            <a:endParaRPr lang="zh-CN"/>
          </a:p>
        </p:txBody>
      </p:sp>
      <p:sp>
        <p:nvSpPr>
          <p:cNvPr id="9" name="页脚占位符 8"/>
          <p:cNvSpPr>
            <a:spLocks noGrp="1"/>
          </p:cNvSpPr>
          <p:nvPr>
            <p:ph type="ftr" sz="quarter" idx="11"/>
          </p:nvPr>
        </p:nvSpPr>
        <p:spPr/>
        <p:txBody>
          <a:bodyPr/>
          <a:lstStyle/>
          <a:p>
            <a:endParaRPr lang="zh-CN"/>
          </a:p>
        </p:txBody>
      </p:sp>
      <p:sp>
        <p:nvSpPr>
          <p:cNvPr id="10" name="幻灯片编号占位符 9"/>
          <p:cNvSpPr>
            <a:spLocks noGrp="1"/>
          </p:cNvSpPr>
          <p:nvPr>
            <p:ph type="sldNum" sz="quarter" idx="12"/>
          </p:nvPr>
        </p:nvSpPr>
        <p:spPr/>
        <p:txBody>
          <a:bodyPr/>
          <a:lstStyle/>
          <a:p>
            <a:fld id="{A3F31473-23EB-4724-8B59-FE6D21D89FA4}" type="slidenum">
              <a:pPr/>
              <a:t>‹#›</a:t>
            </a:fld>
            <a:endParaRPr lang="zh-CN"/>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2017/8/13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85412" y="685800"/>
            <a:ext cx="1295401"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08012" y="685800"/>
            <a:ext cx="9474253" cy="5486400"/>
          </a:xfrm>
        </p:spPr>
        <p:txBody>
          <a:bodyPr vert="eaVert"/>
          <a:lstStyle>
            <a:lvl5pPr latinLnBrk="0">
              <a:defRPr lang="zh-CN"/>
            </a:lvl5pPr>
            <a:lvl6pPr latinLnBrk="0">
              <a:defRPr lang="zh-CN"/>
            </a:lvl6pPr>
            <a:lvl7pPr latinLnBrk="0">
              <a:defRPr lang="zh-CN"/>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2017/8/13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012" y="152400"/>
            <a:ext cx="10971372" cy="1066800"/>
          </a:xfrm>
        </p:spPr>
        <p:txBody>
          <a:bodyPr/>
          <a:lstStyle/>
          <a:p>
            <a:r>
              <a:rPr lang="zh-CN" altLang="en-US" smtClean="0"/>
              <a:t>单击此处编辑母版标题样式</a:t>
            </a:r>
            <a:endParaRPr lang="zh-CN"/>
          </a:p>
        </p:txBody>
      </p:sp>
      <p:sp>
        <p:nvSpPr>
          <p:cNvPr id="3" name="内容占位符 2"/>
          <p:cNvSpPr>
            <a:spLocks noGrp="1"/>
          </p:cNvSpPr>
          <p:nvPr>
            <p:ph idx="1"/>
          </p:nvPr>
        </p:nvSpPr>
        <p:spPr>
          <a:xfrm>
            <a:off x="608012" y="1484784"/>
            <a:ext cx="10287000" cy="4190999"/>
          </a:xfrm>
        </p:spPr>
        <p:txBody>
          <a:bodyPr/>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2017/8/13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3" y="2590800"/>
            <a:ext cx="8229599" cy="2819400"/>
          </a:xfrm>
        </p:spPr>
        <p:txBody>
          <a:bodyPr anchor="b">
            <a:normAutofit/>
          </a:bodyPr>
          <a:lstStyle>
            <a:lvl1pPr algn="l" latinLnBrk="0">
              <a:defRPr lang="zh-CN" sz="4800"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606425" y="5410200"/>
            <a:ext cx="8231187" cy="762000"/>
          </a:xfrm>
        </p:spPr>
        <p:txBody>
          <a:bodyPr anchor="t">
            <a:normAutofit/>
          </a:bodyPr>
          <a:lstStyle>
            <a:lvl1pPr marL="0" indent="0" latinLnBrk="0">
              <a:spcBef>
                <a:spcPts val="0"/>
              </a:spcBef>
              <a:buNone/>
              <a:defRPr lang="zh-CN" sz="24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81C93FC7-9D1A-468B-98DB-D1E8D74418D9}" type="datetimeFigureOut">
              <a:pPr/>
              <a:t>2017/8/13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3F31473-23EB-4724-8B59-FE6D21D89FA4}" type="slidenum">
              <a:pPr/>
              <a:t>‹#›</a:t>
            </a:fld>
            <a:endParaRPr lang="zh-CN"/>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93813" y="685800"/>
            <a:ext cx="5029200" cy="4191000"/>
          </a:xfrm>
        </p:spPr>
        <p:txBody>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551614" y="685800"/>
            <a:ext cx="5029199" cy="4191000"/>
          </a:xfrm>
        </p:spPr>
        <p:txBody>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81C93FC7-9D1A-468B-98DB-D1E8D74418D9}" type="datetimeFigureOut">
              <a:t>2017/8/13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5105400"/>
            <a:ext cx="10971372" cy="1066800"/>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3664" y="685800"/>
            <a:ext cx="5029200" cy="990600"/>
          </a:xfrm>
        </p:spPr>
        <p:txBody>
          <a:bodyPr anchor="ctr">
            <a:normAutofit/>
          </a:bodyPr>
          <a:lstStyle>
            <a:lvl1pPr marL="0" indent="0" latinLnBrk="0">
              <a:spcBef>
                <a:spcPts val="0"/>
              </a:spcBef>
              <a:buNone/>
              <a:defRPr lang="zh-CN" sz="32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93664" y="1676400"/>
            <a:ext cx="5029200" cy="3200400"/>
          </a:xfrm>
        </p:spPr>
        <p:txBody>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551613" y="685800"/>
            <a:ext cx="5029200" cy="990600"/>
          </a:xfrm>
        </p:spPr>
        <p:txBody>
          <a:bodyPr anchor="ctr">
            <a:normAutofit/>
          </a:bodyPr>
          <a:lstStyle>
            <a:lvl1pPr marL="0" indent="0" latinLnBrk="0">
              <a:spcBef>
                <a:spcPts val="0"/>
              </a:spcBef>
              <a:buNone/>
              <a:defRPr lang="zh-CN" sz="32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550025" y="1676400"/>
            <a:ext cx="5029200" cy="3200400"/>
          </a:xfrm>
        </p:spPr>
        <p:txBody>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81C93FC7-9D1A-468B-98DB-D1E8D74418D9}" type="datetimeFigureOut">
              <a:t>2017/8/13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1C93FC7-9D1A-468B-98DB-D1E8D74418D9}" type="datetimeFigureOut">
              <a:t>2017/8/13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C93FC7-9D1A-468B-98DB-D1E8D74418D9}" type="datetimeFigureOut">
              <a:t>2017/8/13</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724400"/>
          </a:xfrm>
        </p:spPr>
        <p:txBody>
          <a:bodyPr anchor="b">
            <a:noAutofit/>
          </a:bodyPr>
          <a:lstStyle>
            <a:lvl1pPr algn="l" latinLnBrk="0">
              <a:defRPr lang="zh-CN" sz="3600" b="0"/>
            </a:lvl1pPr>
          </a:lstStyle>
          <a:p>
            <a:r>
              <a:rPr lang="zh-CN" altLang="en-US" smtClean="0"/>
              <a:t>单击此处编辑母版标题样式</a:t>
            </a:r>
            <a:endParaRPr lang="zh-CN"/>
          </a:p>
        </p:txBody>
      </p:sp>
      <p:sp>
        <p:nvSpPr>
          <p:cNvPr id="3" name="内容占位符 2"/>
          <p:cNvSpPr>
            <a:spLocks noGrp="1"/>
          </p:cNvSpPr>
          <p:nvPr>
            <p:ph idx="1"/>
          </p:nvPr>
        </p:nvSpPr>
        <p:spPr>
          <a:xfrm>
            <a:off x="4875212" y="685800"/>
            <a:ext cx="6704171" cy="5486400"/>
          </a:xfrm>
        </p:spPr>
        <p:txBody>
          <a:bodyPr>
            <a:normAutofit/>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baseline="0"/>
            </a:lvl6pPr>
            <a:lvl7pPr latinLnBrk="0">
              <a:defRPr lang="zh-CN" sz="1800" baseline="0"/>
            </a:lvl7pPr>
            <a:lvl8pPr latinLnBrk="0">
              <a:defRPr lang="zh-CN" sz="1800" baseline="0"/>
            </a:lvl8pPr>
            <a:lvl9pPr latinLnBrk="0">
              <a:defRPr lang="zh-CN" sz="18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08013" y="5410200"/>
            <a:ext cx="3962400" cy="762000"/>
          </a:xfrm>
        </p:spPr>
        <p:txBody>
          <a:bodyPr>
            <a:normAutofit/>
          </a:bodyPr>
          <a:lstStyle>
            <a:lvl1pPr marL="0" indent="0" latinLnBrk="0">
              <a:spcBef>
                <a:spcPts val="0"/>
              </a:spcBef>
              <a:buNone/>
              <a:defRPr lang="zh-CN" sz="20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C93FC7-9D1A-468B-98DB-D1E8D74418D9}" type="datetimeFigureOut">
              <a:t>2017/8/13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724400"/>
          </a:xfrm>
        </p:spPr>
        <p:txBody>
          <a:bodyPr anchor="b">
            <a:normAutofit/>
          </a:bodyPr>
          <a:lstStyle>
            <a:lvl1pPr algn="l" latinLnBrk="0">
              <a:defRPr lang="zh-CN" sz="36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4875213" y="685800"/>
            <a:ext cx="6705600" cy="5486400"/>
          </a:xfrm>
          <a:ln w="63500">
            <a:solidFill>
              <a:schemeClr val="bg1"/>
            </a:solidFill>
            <a:miter lim="800000"/>
          </a:ln>
        </p:spPr>
        <p:txBody>
          <a:bodyPr/>
          <a:lstStyle>
            <a:lvl1pPr marL="0" indent="0" algn="ctr"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08013" y="5410200"/>
            <a:ext cx="3962400" cy="762000"/>
          </a:xfrm>
        </p:spPr>
        <p:txBody>
          <a:bodyPr>
            <a:normAutofit/>
          </a:bodyPr>
          <a:lstStyle>
            <a:lvl1pPr marL="0" indent="0" latinLnBrk="0">
              <a:spcBef>
                <a:spcPts val="0"/>
              </a:spcBef>
              <a:buNone/>
              <a:defRPr lang="zh-CN" sz="2000">
                <a:solidFill>
                  <a:schemeClr val="tx1"/>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C93FC7-9D1A-468B-98DB-D1E8D74418D9}" type="datetimeFigureOut">
              <a:t>2017/8/13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latinLnBrk="0">
              <a:defRPr lang="zh-CN" sz="1200">
                <a:solidFill>
                  <a:srgbClr val="8C8C8C"/>
                </a:solidFill>
                <a:latin typeface="微软雅黑" panose="020B0503020204020204" pitchFamily="34" charset="-122"/>
                <a:ea typeface="微软雅黑" panose="020B0503020204020204" pitchFamily="34" charset="-122"/>
              </a:defRPr>
            </a:lvl1pPr>
          </a:lstStyle>
          <a:p>
            <a:fld id="{81C93FC7-9D1A-468B-98DB-D1E8D74418D9}" type="datetimeFigureOut">
              <a:rPr lang="en-US" altLang="zh-CN" smtClean="0"/>
              <a:pPr/>
              <a:t>8/13/2017</a:t>
            </a:fld>
            <a:endParaRPr lang="zh-CN" altLang="en-US"/>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latinLnBrk="0">
              <a:defRPr lang="zh-CN" sz="1200">
                <a:solidFill>
                  <a:srgbClr val="8C8C8C"/>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latinLnBrk="0">
              <a:defRPr lang="zh-CN" sz="1200">
                <a:solidFill>
                  <a:srgbClr val="8C8C8C"/>
                </a:solidFill>
                <a:latin typeface="微软雅黑" panose="020B0503020204020204" pitchFamily="34" charset="-122"/>
                <a:ea typeface="微软雅黑" panose="020B0503020204020204" pitchFamily="34" charset="-122"/>
              </a:defRPr>
            </a:lvl1p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lang="zh-CN" sz="3600"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lang="zh-CN" sz="2800" kern="1200">
          <a:solidFill>
            <a:schemeClr val="tx1"/>
          </a:solidFill>
          <a:latin typeface="微软雅黑" panose="020B0503020204020204" pitchFamily="34" charset="-122"/>
          <a:ea typeface="微软雅黑" panose="020B0503020204020204" pitchFamily="34" charset="-122"/>
          <a:cs typeface="+mn-cs"/>
        </a:defRPr>
      </a:lvl1pPr>
      <a:lvl2pPr marL="615950" indent="-285750" algn="l" defTabSz="914400" rtl="0" eaLnBrk="1" latinLnBrk="0" hangingPunct="1">
        <a:lnSpc>
          <a:spcPct val="90000"/>
        </a:lnSpc>
        <a:spcBef>
          <a:spcPts val="600"/>
        </a:spcBef>
        <a:buSzPct val="80000"/>
        <a:buFont typeface="Corbe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3pPr>
      <a:lvl4pPr marL="1380744" indent="-283464" algn="l" defTabSz="914400" rtl="0" eaLnBrk="1" latinLnBrk="0" hangingPunct="1">
        <a:lnSpc>
          <a:spcPct val="90000"/>
        </a:lnSpc>
        <a:spcBef>
          <a:spcPts val="600"/>
        </a:spcBef>
        <a:buFont typeface="Corbe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148840"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lang="zh-CN"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4" Type="http://schemas.openxmlformats.org/officeDocument/2006/relationships/image" Target="../media/image1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Factor Investing</a:t>
            </a:r>
            <a:br>
              <a:rPr lang="en-US" altLang="zh-CN" dirty="0" smtClean="0"/>
            </a:br>
            <a:r>
              <a:rPr lang="en-US" altLang="zh-CN" dirty="0" smtClean="0"/>
              <a:t>In A-</a:t>
            </a:r>
            <a:r>
              <a:rPr lang="en-US" altLang="zh-CN" dirty="0" err="1" smtClean="0"/>
              <a:t>shr</a:t>
            </a:r>
            <a:r>
              <a:rPr lang="en-US" altLang="zh-CN" dirty="0" smtClean="0"/>
              <a:t> Market</a:t>
            </a:r>
            <a:br>
              <a:rPr lang="en-US" altLang="zh-CN" dirty="0" smtClean="0"/>
            </a:br>
            <a:endParaRPr lang="zh-CN" dirty="0"/>
          </a:p>
        </p:txBody>
      </p:sp>
      <p:sp>
        <p:nvSpPr>
          <p:cNvPr id="3" name="副标题 2"/>
          <p:cNvSpPr>
            <a:spLocks noGrp="1"/>
          </p:cNvSpPr>
          <p:nvPr>
            <p:ph type="subTitle" idx="1"/>
          </p:nvPr>
        </p:nvSpPr>
        <p:spPr/>
        <p:txBody>
          <a:bodyPr>
            <a:normAutofit/>
          </a:bodyPr>
          <a:lstStyle/>
          <a:p>
            <a:r>
              <a:rPr lang="en-US" altLang="zh-CN" dirty="0" smtClean="0"/>
              <a:t>Smart beta and beyond</a:t>
            </a:r>
          </a:p>
          <a:p>
            <a:endParaRPr lang="zh-CN"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477788" y="260648"/>
            <a:ext cx="10971372" cy="1066800"/>
          </a:xfrm>
        </p:spPr>
        <p:txBody>
          <a:bodyPr/>
          <a:lstStyle/>
          <a:p>
            <a:r>
              <a:rPr lang="en-US" altLang="zh-CN" dirty="0" smtClean="0">
                <a:latin typeface="Cambria" panose="02040503050406030204" pitchFamily="18" charset="0"/>
              </a:rPr>
              <a:t>Factor Investing and Smart Beta</a:t>
            </a:r>
            <a:endParaRPr lang="zh-CN" dirty="0">
              <a:latin typeface="Cambria" panose="02040503050406030204" pitchFamily="18" charset="0"/>
            </a:endParaRPr>
          </a:p>
        </p:txBody>
      </p:sp>
      <p:sp>
        <p:nvSpPr>
          <p:cNvPr id="14" name="内容占位符 13"/>
          <p:cNvSpPr>
            <a:spLocks noGrp="1"/>
          </p:cNvSpPr>
          <p:nvPr>
            <p:ph idx="1"/>
          </p:nvPr>
        </p:nvSpPr>
        <p:spPr>
          <a:xfrm>
            <a:off x="477788" y="1988840"/>
            <a:ext cx="10287000" cy="4190999"/>
          </a:xfrm>
        </p:spPr>
        <p:txBody>
          <a:bodyPr>
            <a:normAutofit fontScale="55000" lnSpcReduction="20000"/>
          </a:bodyPr>
          <a:lstStyle/>
          <a:p>
            <a:r>
              <a:rPr lang="en-US" altLang="zh-CN" dirty="0" smtClean="0">
                <a:latin typeface="Cambria" panose="02040503050406030204" pitchFamily="18" charset="0"/>
              </a:rPr>
              <a:t>What’s a factor?</a:t>
            </a:r>
          </a:p>
          <a:p>
            <a:pPr lvl="1"/>
            <a:r>
              <a:rPr lang="en-US" altLang="zh-CN" dirty="0" smtClean="0">
                <a:latin typeface="Cambria" panose="02040503050406030204" pitchFamily="18" charset="0"/>
              </a:rPr>
              <a:t>Any variable or combination of variables that is believed to be consistent in predicting investment future returns and/or risk profiles. Classical examples such as value, size etc. </a:t>
            </a:r>
          </a:p>
          <a:p>
            <a:pPr lvl="1"/>
            <a:r>
              <a:rPr lang="en-US" altLang="zh-CN" dirty="0" smtClean="0">
                <a:latin typeface="Cambria" panose="02040503050406030204" pitchFamily="18" charset="0"/>
              </a:rPr>
              <a:t>A factor investing strategies focus on the construction of a portfolio with an optimal allocations towards those factors.</a:t>
            </a:r>
          </a:p>
          <a:p>
            <a:r>
              <a:rPr lang="en-US" altLang="zh-CN" dirty="0" smtClean="0">
                <a:latin typeface="Cambria" panose="02040503050406030204" pitchFamily="18" charset="0"/>
              </a:rPr>
              <a:t>What’s the difference of alpha seeking and smart beta strategies?</a:t>
            </a:r>
          </a:p>
          <a:p>
            <a:pPr lvl="1"/>
            <a:r>
              <a:rPr lang="en-US" altLang="zh-CN" dirty="0" smtClean="0">
                <a:latin typeface="Cambria" panose="02040503050406030204" pitchFamily="18" charset="0"/>
              </a:rPr>
              <a:t>Risk factors tend to be good at explaining cross sectional stock risk profiles, typically with a significant factor return volatility but a modest average excess return.</a:t>
            </a:r>
          </a:p>
          <a:p>
            <a:pPr lvl="1"/>
            <a:r>
              <a:rPr lang="en-US" altLang="zh-CN" dirty="0" smtClean="0">
                <a:latin typeface="Cambria" panose="02040503050406030204" pitchFamily="18" charset="0"/>
              </a:rPr>
              <a:t>Alpha factors are harder to get by: a significant unconditional mean with less volatility to produce consistent performance. Moreover, alpha factors </a:t>
            </a:r>
            <a:r>
              <a:rPr lang="en-US" altLang="zh-CN" dirty="0">
                <a:latin typeface="Cambria" panose="02040503050406030204" pitchFamily="18" charset="0"/>
              </a:rPr>
              <a:t>can be </a:t>
            </a:r>
            <a:r>
              <a:rPr lang="en-US" altLang="zh-CN" dirty="0" smtClean="0">
                <a:latin typeface="Cambria" panose="02040503050406030204" pitchFamily="18" charset="0"/>
              </a:rPr>
              <a:t>ephemeral due to arbitrage, change of market regimes and regulatory overhaul. To address the challenges imposed by time varying alphas, factor timing is needed to maintain the portfolio performance.</a:t>
            </a:r>
          </a:p>
          <a:p>
            <a:pPr lvl="1"/>
            <a:r>
              <a:rPr lang="en-US" altLang="zh-CN" dirty="0" smtClean="0">
                <a:latin typeface="Cambria" panose="02040503050406030204" pitchFamily="18" charset="0"/>
              </a:rPr>
              <a:t>As the result of the observed alpha </a:t>
            </a:r>
            <a:r>
              <a:rPr lang="en-US" altLang="zh-CN" dirty="0">
                <a:latin typeface="Cambria" panose="02040503050406030204" pitchFamily="18" charset="0"/>
              </a:rPr>
              <a:t>decaying phenomenon, </a:t>
            </a:r>
            <a:r>
              <a:rPr lang="en-US" altLang="zh-CN" dirty="0" smtClean="0">
                <a:latin typeface="Cambria" panose="02040503050406030204" pitchFamily="18" charset="0"/>
              </a:rPr>
              <a:t>smart beta (or risk premium) strategies have become more popular these days for its transparency and cost-efficiency.</a:t>
            </a:r>
            <a:endParaRPr lang="en-US" altLang="zh-CN" dirty="0">
              <a:latin typeface="Cambria" panose="02040503050406030204" pitchFamily="18" charset="0"/>
            </a:endParaRPr>
          </a:p>
          <a:p>
            <a:r>
              <a:rPr lang="en-US" altLang="zh-CN" dirty="0" smtClean="0">
                <a:latin typeface="Cambria" panose="02040503050406030204" pitchFamily="18" charset="0"/>
              </a:rPr>
              <a:t>Why do we need a factor investment strategy?</a:t>
            </a:r>
          </a:p>
          <a:p>
            <a:pPr lvl="1"/>
            <a:r>
              <a:rPr lang="en-US" altLang="zh-CN" dirty="0" smtClean="0">
                <a:latin typeface="Cambria" panose="02040503050406030204" pitchFamily="18" charset="0"/>
              </a:rPr>
              <a:t>To overcome the possibility of “sin of story telling”. Factor </a:t>
            </a:r>
          </a:p>
          <a:p>
            <a:endParaRPr lang="zh-CN" dirty="0">
              <a:latin typeface="Cambria" panose="02040503050406030204" pitchFamily="18" charset="0"/>
            </a:endParaRPr>
          </a:p>
          <a:p>
            <a:pPr marL="0" indent="0">
              <a:buNone/>
            </a:pPr>
            <a:r>
              <a:rPr lang="en-US" altLang="zh-CN" dirty="0" smtClean="0">
                <a:latin typeface="Cambria" panose="02040503050406030204" pitchFamily="18" charset="0"/>
              </a:rPr>
              <a:t>  </a:t>
            </a:r>
            <a:endParaRPr lang="zh-CN" dirty="0">
              <a:latin typeface="Cambria" panose="02040503050406030204" pitchFamily="18" charset="0"/>
            </a:endParaRP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andara" panose="020E0502030303020204" pitchFamily="34" charset="0"/>
              </a:rPr>
              <a:t>Common</a:t>
            </a:r>
            <a:r>
              <a:rPr lang="en-US" altLang="zh-CN" dirty="0" smtClean="0"/>
              <a:t> </a:t>
            </a:r>
            <a:r>
              <a:rPr lang="en-US" altLang="zh-CN" dirty="0" smtClean="0">
                <a:latin typeface="Candara" panose="020E0502030303020204" pitchFamily="34" charset="0"/>
              </a:rPr>
              <a:t>factors</a:t>
            </a:r>
            <a:endParaRPr lang="zh-CN" altLang="en-US" dirty="0">
              <a:latin typeface="Candara" panose="020E0502030303020204" pitchFamily="34"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02974941"/>
              </p:ext>
            </p:extLst>
          </p:nvPr>
        </p:nvGraphicFramePr>
        <p:xfrm>
          <a:off x="1058259" y="1340768"/>
          <a:ext cx="10070878" cy="4639876"/>
        </p:xfrm>
        <a:graphic>
          <a:graphicData uri="http://schemas.openxmlformats.org/drawingml/2006/table">
            <a:tbl>
              <a:tblPr firstRow="1" bandRow="1">
                <a:tableStyleId>{5C22544A-7EE6-4342-B048-85BDC9FD1C3A}</a:tableStyleId>
              </a:tblPr>
              <a:tblGrid>
                <a:gridCol w="1571945"/>
                <a:gridCol w="3176176"/>
                <a:gridCol w="5322757"/>
              </a:tblGrid>
              <a:tr h="318670">
                <a:tc>
                  <a:txBody>
                    <a:bodyPr/>
                    <a:lstStyle/>
                    <a:p>
                      <a:pPr algn="l" fontAlgn="ctr"/>
                      <a:r>
                        <a:rPr lang="en-US" sz="1100" b="1" i="0" u="none" strike="noStrike" dirty="0" smtClean="0">
                          <a:solidFill>
                            <a:srgbClr val="FFFFFF"/>
                          </a:solidFill>
                          <a:effectLst/>
                          <a:latin typeface="Trebuchet MS" panose="020B0603020202020204" pitchFamily="34" charset="0"/>
                          <a:ea typeface="宋体" panose="02010600030101010101" pitchFamily="2" charset="-122"/>
                        </a:rPr>
                        <a:t>Factors</a:t>
                      </a:r>
                      <a:endParaRPr lang="en-US" sz="1100" b="1" i="0" u="none" strike="noStrike" dirty="0">
                        <a:solidFill>
                          <a:srgbClr val="FFFFFF"/>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l" fontAlgn="ctr"/>
                      <a:r>
                        <a:rPr lang="en-US" sz="1100" b="1" i="0" u="none" strike="noStrike">
                          <a:solidFill>
                            <a:srgbClr val="FFFFFF"/>
                          </a:solidFill>
                          <a:effectLst/>
                          <a:latin typeface="Trebuchet MS" panose="020B0603020202020204" pitchFamily="34" charset="0"/>
                          <a:ea typeface="宋体" panose="02010600030101010101" pitchFamily="2" charset="-122"/>
                        </a:rPr>
                        <a:t>Definition</a:t>
                      </a:r>
                    </a:p>
                  </a:txBody>
                  <a:tcPr marL="9525" marR="9525" marT="9525" marB="0" anchor="ctr"/>
                </a:tc>
                <a:tc>
                  <a:txBody>
                    <a:bodyPr/>
                    <a:lstStyle/>
                    <a:p>
                      <a:pPr algn="l" fontAlgn="ctr"/>
                      <a:r>
                        <a:rPr lang="en-US" sz="1100" b="1" i="0" u="none" strike="noStrike" dirty="0">
                          <a:solidFill>
                            <a:srgbClr val="FFFFFF"/>
                          </a:solidFill>
                          <a:effectLst/>
                          <a:latin typeface="Trebuchet MS" panose="020B0603020202020204" pitchFamily="34" charset="0"/>
                          <a:ea typeface="宋体" panose="02010600030101010101" pitchFamily="2" charset="-122"/>
                        </a:rPr>
                        <a:t>Characteristics</a:t>
                      </a:r>
                    </a:p>
                  </a:txBody>
                  <a:tcPr marL="9525" marR="9525" marT="9525" marB="0" anchor="ctr"/>
                </a:tc>
              </a:tr>
              <a:tr h="584411">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value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to stocks that have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low prices relative to their fundamental value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Book to price,earnings to price, book value, sales, earnings, cash earnings, net profit, dividends, cash flow</a:t>
                      </a:r>
                    </a:p>
                  </a:txBody>
                  <a:tcPr marL="9525" marR="9525" marT="9525" marB="0" anchor="ctr"/>
                </a:tc>
              </a:tr>
              <a:tr h="728467">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low size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of smaller firms (by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market capitalization), relative to their larger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counterparts </a:t>
                      </a:r>
                    </a:p>
                  </a:txBody>
                  <a:tcPr marL="9525" marR="9525" marT="9525" marB="0" anchor="ctr"/>
                </a:tc>
                <a:tc>
                  <a:txBody>
                    <a:bodyPr/>
                    <a:lstStyle/>
                    <a:p>
                      <a:pPr algn="l" fontAlgn="ctr"/>
                      <a:r>
                        <a:rPr lang="en-US" sz="1100" b="0" i="0" u="none" strike="noStrike" dirty="0">
                          <a:solidFill>
                            <a:srgbClr val="000000"/>
                          </a:solidFill>
                          <a:effectLst/>
                          <a:latin typeface="Trebuchet MS" panose="020B0603020202020204" pitchFamily="34" charset="0"/>
                          <a:ea typeface="宋体" panose="02010600030101010101" pitchFamily="2" charset="-122"/>
                        </a:rPr>
                        <a:t>Market capitalization (full or free float)</a:t>
                      </a:r>
                    </a:p>
                  </a:txBody>
                  <a:tcPr marL="9525" marR="9525" marT="9525" marB="0" anchor="ctr"/>
                </a:tc>
              </a:tr>
              <a:tr h="440354">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momentum</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Reflects excess returns to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stocks with stronger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past performance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Relative returns (3mth, 6mth, 12mth, sometimes with last 1 mth excluded), historical alpha</a:t>
                      </a:r>
                    </a:p>
                  </a:txBody>
                  <a:tcPr marL="9525" marR="9525" marT="9525" marB="0" anchor="ctr"/>
                </a:tc>
              </a:tr>
              <a:tr h="728467">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low volatility</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to stocks with lower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than average volatility, beta, and/or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idiosyncratic risk</a:t>
                      </a:r>
                    </a:p>
                  </a:txBody>
                  <a:tcPr marL="9525" marR="9525" marT="9525" marB="0" anchor="ctr"/>
                </a:tc>
                <a:tc>
                  <a:txBody>
                    <a:bodyPr/>
                    <a:lstStyle/>
                    <a:p>
                      <a:pPr algn="l" fontAlgn="ctr"/>
                      <a:r>
                        <a:rPr lang="en-US" sz="1100" b="0" i="0" u="none" strike="noStrike" dirty="0">
                          <a:solidFill>
                            <a:srgbClr val="000000"/>
                          </a:solidFill>
                          <a:effectLst/>
                          <a:latin typeface="Trebuchet MS" panose="020B0603020202020204" pitchFamily="34" charset="0"/>
                          <a:ea typeface="宋体" panose="02010600030101010101" pitchFamily="2" charset="-122"/>
                        </a:rPr>
                        <a:t>Standard deviation (1yr, 2yrs, 3yrs), </a:t>
                      </a:r>
                      <a:br>
                        <a:rPr lang="en-US" sz="1100" b="0" i="0" u="none" strike="noStrike" dirty="0">
                          <a:solidFill>
                            <a:srgbClr val="000000"/>
                          </a:solidFill>
                          <a:effectLst/>
                          <a:latin typeface="Trebuchet MS" panose="020B0603020202020204" pitchFamily="34" charset="0"/>
                          <a:ea typeface="宋体" panose="02010600030101010101" pitchFamily="2" charset="-122"/>
                        </a:rPr>
                      </a:br>
                      <a:r>
                        <a:rPr lang="en-US" sz="1100" b="0" i="0" u="none" strike="noStrike" dirty="0">
                          <a:solidFill>
                            <a:srgbClr val="000000"/>
                          </a:solidFill>
                          <a:effectLst/>
                          <a:latin typeface="Trebuchet MS" panose="020B0603020202020204" pitchFamily="34" charset="0"/>
                          <a:ea typeface="宋体" panose="02010600030101010101" pitchFamily="2" charset="-122"/>
                        </a:rPr>
                        <a:t>Downside standard deviation, standard </a:t>
                      </a:r>
                      <a:br>
                        <a:rPr lang="en-US" sz="1100" b="0" i="0" u="none" strike="noStrike" dirty="0">
                          <a:solidFill>
                            <a:srgbClr val="000000"/>
                          </a:solidFill>
                          <a:effectLst/>
                          <a:latin typeface="Trebuchet MS" panose="020B0603020202020204" pitchFamily="34" charset="0"/>
                          <a:ea typeface="宋体" panose="02010600030101010101" pitchFamily="2" charset="-122"/>
                        </a:rPr>
                      </a:br>
                      <a:r>
                        <a:rPr lang="en-US" sz="1100" b="0" i="0" u="none" strike="noStrike" dirty="0">
                          <a:solidFill>
                            <a:srgbClr val="000000"/>
                          </a:solidFill>
                          <a:effectLst/>
                          <a:latin typeface="Trebuchet MS" panose="020B0603020202020204" pitchFamily="34" charset="0"/>
                          <a:ea typeface="宋体" panose="02010600030101010101" pitchFamily="2" charset="-122"/>
                        </a:rPr>
                        <a:t>deviation of idiosyncratic returns, Beta</a:t>
                      </a:r>
                    </a:p>
                  </a:txBody>
                  <a:tcPr marL="9525" marR="9525" marT="9525" marB="0" anchor="ctr"/>
                </a:tc>
              </a:tr>
              <a:tr h="584411">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dividend yield</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to stocks that have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higher than average dividend yields</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Dividend yield</a:t>
                      </a:r>
                    </a:p>
                  </a:txBody>
                  <a:tcPr marL="9525" marR="9525" marT="9525" marB="0" anchor="ctr"/>
                </a:tc>
              </a:tr>
              <a:tr h="1016580">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quality</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ess returns to stocks that are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characterized by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low debt,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stable earnings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growth, and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other “quality” metrics</a:t>
                      </a:r>
                    </a:p>
                  </a:txBody>
                  <a:tcPr marL="9525" marR="9525" marT="9525" marB="0" anchor="ctr"/>
                </a:tc>
                <a:tc>
                  <a:txBody>
                    <a:bodyPr/>
                    <a:lstStyle/>
                    <a:p>
                      <a:pPr algn="l" fontAlgn="ctr"/>
                      <a:r>
                        <a:rPr lang="en-US" sz="1100" b="0" i="0" u="none" strike="noStrike" dirty="0">
                          <a:solidFill>
                            <a:srgbClr val="000000"/>
                          </a:solidFill>
                          <a:effectLst/>
                          <a:latin typeface="Trebuchet MS" panose="020B0603020202020204" pitchFamily="34" charset="0"/>
                          <a:ea typeface="宋体" panose="02010600030101010101" pitchFamily="2" charset="-122"/>
                        </a:rPr>
                        <a:t>ROE, earnings stability, dividend growth stability, strength of balance sheet, financial leverage, accounting policies, strength of management, </a:t>
                      </a:r>
                      <a:br>
                        <a:rPr lang="en-US" sz="1100" b="0" i="0" u="none" strike="noStrike" dirty="0">
                          <a:solidFill>
                            <a:srgbClr val="000000"/>
                          </a:solidFill>
                          <a:effectLst/>
                          <a:latin typeface="Trebuchet MS" panose="020B0603020202020204" pitchFamily="34" charset="0"/>
                          <a:ea typeface="宋体" panose="02010600030101010101" pitchFamily="2" charset="-122"/>
                        </a:rPr>
                      </a:br>
                      <a:r>
                        <a:rPr lang="en-US" sz="1100" b="0" i="0" u="none" strike="noStrike" dirty="0">
                          <a:solidFill>
                            <a:srgbClr val="000000"/>
                          </a:solidFill>
                          <a:effectLst/>
                          <a:latin typeface="Trebuchet MS" panose="020B0603020202020204" pitchFamily="34" charset="0"/>
                          <a:ea typeface="宋体" panose="02010600030101010101" pitchFamily="2" charset="-122"/>
                        </a:rPr>
                        <a:t>accruals, cash flows</a:t>
                      </a:r>
                    </a:p>
                  </a:txBody>
                  <a:tcPr marL="9525" marR="9525" marT="9525" marB="0" anchor="ctr"/>
                </a:tc>
              </a:tr>
            </a:tbl>
          </a:graphicData>
        </a:graphic>
      </p:graphicFrame>
    </p:spTree>
    <p:extLst>
      <p:ext uri="{BB962C8B-B14F-4D97-AF65-F5344CB8AC3E}">
        <p14:creationId xmlns:p14="http://schemas.microsoft.com/office/powerpoint/2010/main" val="22203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Candara" panose="020E0502030303020204" pitchFamily="34" charset="0"/>
              </a:rPr>
              <a:t>Factor Performance Illustration </a:t>
            </a:r>
            <a:r>
              <a:rPr lang="en-US" altLang="zh-CN" dirty="0" smtClean="0">
                <a:latin typeface="Candara" panose="020E0502030303020204" pitchFamily="34" charset="0"/>
              </a:rPr>
              <a:t> </a:t>
            </a:r>
            <a:endParaRPr lang="zh-CN" altLang="en-US" dirty="0">
              <a:latin typeface="Candara" panose="020E0502030303020204" pitchFamily="34" charset="0"/>
            </a:endParaRPr>
          </a:p>
        </p:txBody>
      </p:sp>
      <p:sp>
        <p:nvSpPr>
          <p:cNvPr id="6" name="内容占位符 5"/>
          <p:cNvSpPr>
            <a:spLocks noGrp="1"/>
          </p:cNvSpPr>
          <p:nvPr>
            <p:ph idx="1"/>
          </p:nvPr>
        </p:nvSpPr>
        <p:spPr>
          <a:xfrm>
            <a:off x="608012" y="1383350"/>
            <a:ext cx="3902224" cy="5237868"/>
          </a:xfrm>
        </p:spPr>
        <p:txBody>
          <a:bodyPr>
            <a:normAutofit lnSpcReduction="10000"/>
          </a:bodyPr>
          <a:lstStyle/>
          <a:p>
            <a:pPr marL="0" indent="0">
              <a:buNone/>
            </a:pPr>
            <a:r>
              <a:rPr lang="en-US" altLang="zh-CN" sz="1600" u="sng" dirty="0" smtClean="0">
                <a:latin typeface="Candara" panose="020E0502030303020204" pitchFamily="34" charset="0"/>
              </a:rPr>
              <a:t>Overview</a:t>
            </a:r>
          </a:p>
          <a:p>
            <a:r>
              <a:rPr lang="en-US" altLang="zh-CN" sz="1600" dirty="0" smtClean="0">
                <a:latin typeface="Candara" panose="020E0502030303020204" pitchFamily="34" charset="0"/>
              </a:rPr>
              <a:t>We analyzed the performance of the non-volatility controlled baseline strategy for enhanced size factor below from 2014 till YTD </a:t>
            </a:r>
            <a:r>
              <a:rPr lang="en-US" altLang="zh-CN" sz="1600" dirty="0">
                <a:latin typeface="Candara" panose="020E0502030303020204" pitchFamily="34" charset="0"/>
              </a:rPr>
              <a:t>(Stock universe: China A-</a:t>
            </a:r>
            <a:r>
              <a:rPr lang="en-US" altLang="zh-CN" sz="1600" dirty="0" err="1">
                <a:latin typeface="Candara" panose="020E0502030303020204" pitchFamily="34" charset="0"/>
              </a:rPr>
              <a:t>shr</a:t>
            </a:r>
            <a:r>
              <a:rPr lang="en-US" altLang="zh-CN" sz="1600" dirty="0">
                <a:latin typeface="Candara" panose="020E0502030303020204" pitchFamily="34" charset="0"/>
              </a:rPr>
              <a:t> stocks excluding IPO’s) </a:t>
            </a:r>
            <a:r>
              <a:rPr lang="en-US" altLang="zh-CN" sz="1600" dirty="0" smtClean="0">
                <a:latin typeface="Candara" panose="020E0502030303020204" pitchFamily="34" charset="0"/>
              </a:rPr>
              <a:t>. The excessive return was outstanding at 52%, as compared to the 16% annualized return of the benchmark index (CSI-300) during the same period. </a:t>
            </a:r>
          </a:p>
          <a:p>
            <a:r>
              <a:rPr lang="en-US" altLang="zh-CN" sz="1600" dirty="0" smtClean="0">
                <a:latin typeface="Candara" panose="020E0502030303020204" pitchFamily="34" charset="0"/>
              </a:rPr>
              <a:t>Exhibit A displays the strategy performance and asset allocation during the market turmoil. Note that the factor return suffered sizable drawdowns in mid 2015 (market crash due to elevated bubble) and early 2016 (circuit breaker rule led to dissipated market liquidity) </a:t>
            </a:r>
          </a:p>
          <a:p>
            <a:r>
              <a:rPr lang="en-US" altLang="zh-CN" sz="1600" dirty="0" smtClean="0">
                <a:latin typeface="Candara" panose="020E0502030303020204" pitchFamily="34" charset="0"/>
              </a:rPr>
              <a:t>The drawdowns can be further mitigated via position control and diversified with other factors w/o significantly impeding the performance</a:t>
            </a:r>
            <a:endParaRPr lang="zh-CN" altLang="en-US" sz="1600" dirty="0">
              <a:latin typeface="Candara" panose="020E0502030303020204" pitchFamily="34" charset="0"/>
            </a:endParaRPr>
          </a:p>
        </p:txBody>
      </p:sp>
      <p:sp>
        <p:nvSpPr>
          <p:cNvPr id="2" name="矩形 1"/>
          <p:cNvSpPr/>
          <p:nvPr/>
        </p:nvSpPr>
        <p:spPr>
          <a:xfrm>
            <a:off x="5806380" y="1329119"/>
            <a:ext cx="5899757" cy="369332"/>
          </a:xfrm>
          <a:prstGeom prst="rect">
            <a:avLst/>
          </a:prstGeom>
        </p:spPr>
        <p:txBody>
          <a:bodyPr wrap="none">
            <a:spAutoFit/>
          </a:bodyPr>
          <a:lstStyle/>
          <a:p>
            <a:r>
              <a:rPr lang="en-US" altLang="zh-CN" u="sng" dirty="0" smtClean="0"/>
              <a:t>Exhibit A: Accumulated returns of size factor vs. benchmark</a:t>
            </a:r>
            <a:endParaRPr lang="zh-CN" altLang="en-US" dirty="0"/>
          </a:p>
        </p:txBody>
      </p:sp>
      <p:pic>
        <p:nvPicPr>
          <p:cNvPr id="12" name="图片 11"/>
          <p:cNvPicPr>
            <a:picLocks noChangeAspect="1"/>
          </p:cNvPicPr>
          <p:nvPr/>
        </p:nvPicPr>
        <p:blipFill>
          <a:blip r:embed="rId2"/>
          <a:stretch>
            <a:fillRect/>
          </a:stretch>
        </p:blipFill>
        <p:spPr>
          <a:xfrm>
            <a:off x="4535405" y="1734164"/>
            <a:ext cx="7557945" cy="2520280"/>
          </a:xfrm>
          <a:prstGeom prst="rect">
            <a:avLst/>
          </a:prstGeom>
        </p:spPr>
      </p:pic>
      <p:pic>
        <p:nvPicPr>
          <p:cNvPr id="16" name="图片 15"/>
          <p:cNvPicPr>
            <a:picLocks noChangeAspect="1"/>
          </p:cNvPicPr>
          <p:nvPr/>
        </p:nvPicPr>
        <p:blipFill>
          <a:blip r:embed="rId3"/>
          <a:stretch>
            <a:fillRect/>
          </a:stretch>
        </p:blipFill>
        <p:spPr>
          <a:xfrm>
            <a:off x="5938113" y="4309129"/>
            <a:ext cx="4752528" cy="283573"/>
          </a:xfrm>
          <a:prstGeom prst="rect">
            <a:avLst/>
          </a:prstGeom>
        </p:spPr>
      </p:pic>
      <p:pic>
        <p:nvPicPr>
          <p:cNvPr id="17" name="图片 16"/>
          <p:cNvPicPr>
            <a:picLocks noChangeAspect="1"/>
          </p:cNvPicPr>
          <p:nvPr/>
        </p:nvPicPr>
        <p:blipFill>
          <a:blip r:embed="rId4"/>
          <a:stretch>
            <a:fillRect/>
          </a:stretch>
        </p:blipFill>
        <p:spPr>
          <a:xfrm>
            <a:off x="5470612" y="4941168"/>
            <a:ext cx="6205426" cy="838667"/>
          </a:xfrm>
          <a:prstGeom prst="rect">
            <a:avLst/>
          </a:prstGeom>
        </p:spPr>
      </p:pic>
    </p:spTree>
    <p:extLst>
      <p:ext uri="{BB962C8B-B14F-4D97-AF65-F5344CB8AC3E}">
        <p14:creationId xmlns:p14="http://schemas.microsoft.com/office/powerpoint/2010/main" val="34580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dirty="0">
                <a:latin typeface="Candara" panose="020E0502030303020204" pitchFamily="34" charset="0"/>
              </a:rPr>
              <a:t>Factor Performance Illustration </a:t>
            </a:r>
            <a:r>
              <a:rPr lang="en-US" altLang="zh-CN" sz="3200" dirty="0" smtClean="0">
                <a:latin typeface="Candara" panose="020E0502030303020204" pitchFamily="34" charset="0"/>
              </a:rPr>
              <a:t>-- monthly breakdowns</a:t>
            </a:r>
            <a:endParaRPr lang="zh-CN" altLang="en-US" sz="3200" dirty="0">
              <a:latin typeface="Candara" panose="020E0502030303020204" pitchFamily="34" charset="0"/>
            </a:endParaRPr>
          </a:p>
        </p:txBody>
      </p:sp>
      <p:sp>
        <p:nvSpPr>
          <p:cNvPr id="6" name="内容占位符 5"/>
          <p:cNvSpPr>
            <a:spLocks noGrp="1"/>
          </p:cNvSpPr>
          <p:nvPr>
            <p:ph idx="1"/>
          </p:nvPr>
        </p:nvSpPr>
        <p:spPr>
          <a:xfrm>
            <a:off x="693812" y="1268760"/>
            <a:ext cx="5559747" cy="5393741"/>
          </a:xfrm>
        </p:spPr>
        <p:txBody>
          <a:bodyPr>
            <a:normAutofit/>
          </a:bodyPr>
          <a:lstStyle/>
          <a:p>
            <a:pPr marL="0" indent="0">
              <a:buNone/>
            </a:pPr>
            <a:r>
              <a:rPr lang="en-US" altLang="zh-CN" sz="1600" u="sng" dirty="0" smtClean="0">
                <a:latin typeface="Candara" panose="020E0502030303020204" pitchFamily="34" charset="0"/>
              </a:rPr>
              <a:t>Risk Profiles</a:t>
            </a:r>
          </a:p>
          <a:p>
            <a:r>
              <a:rPr lang="en-US" altLang="zh-CN" sz="1600" dirty="0" smtClean="0">
                <a:latin typeface="Candara" panose="020E0502030303020204" pitchFamily="34" charset="0"/>
              </a:rPr>
              <a:t>Exhibit A displays the strategy monthly performance during the period, relative to the corresponding benchmark returns.  About 2/3 of all months the factor records positive returns with an average of 7.13% and 1/3 of all months the factor records negative returns averaged to -4.8%</a:t>
            </a:r>
          </a:p>
          <a:p>
            <a:r>
              <a:rPr lang="en-US" altLang="zh-CN" sz="1600" dirty="0" smtClean="0">
                <a:latin typeface="Candara" panose="020E0502030303020204" pitchFamily="34" charset="0"/>
              </a:rPr>
              <a:t>Exhibit B shows the rolling market exposures for the strategy which averages to 0.29 over the two year intervals. Most of the high beta exposures happen when the market returns are positive and the beta exposure contributes to the overall performance. The biggest laggards happened in Dec 2014 when the market was overtaken by  a sudden rotation of the big-cap names and the majority of the market suffered for lackluster performance and only reverted in later months. We may also neutralize the beta exposures with CSI-300 index futures as needed</a:t>
            </a:r>
            <a:endParaRPr lang="zh-CN" altLang="en-US" sz="1600" dirty="0">
              <a:latin typeface="Candara" panose="020E0502030303020204" pitchFamily="34" charset="0"/>
            </a:endParaRPr>
          </a:p>
        </p:txBody>
      </p:sp>
      <p:sp>
        <p:nvSpPr>
          <p:cNvPr id="2" name="矩形 1"/>
          <p:cNvSpPr/>
          <p:nvPr/>
        </p:nvSpPr>
        <p:spPr>
          <a:xfrm>
            <a:off x="7529318" y="1206084"/>
            <a:ext cx="2540760" cy="276999"/>
          </a:xfrm>
          <a:prstGeom prst="rect">
            <a:avLst/>
          </a:prstGeom>
        </p:spPr>
        <p:txBody>
          <a:bodyPr wrap="none">
            <a:spAutoFit/>
          </a:bodyPr>
          <a:lstStyle/>
          <a:p>
            <a:r>
              <a:rPr lang="en-US" altLang="zh-CN" sz="1200" u="sng" dirty="0" smtClean="0"/>
              <a:t>Exhibit A: Monthly return distribution</a:t>
            </a:r>
            <a:endParaRPr lang="zh-CN" altLang="en-US" sz="1200" dirty="0"/>
          </a:p>
        </p:txBody>
      </p:sp>
      <p:pic>
        <p:nvPicPr>
          <p:cNvPr id="3" name="图片 2"/>
          <p:cNvPicPr>
            <a:picLocks noChangeAspect="1"/>
          </p:cNvPicPr>
          <p:nvPr/>
        </p:nvPicPr>
        <p:blipFill>
          <a:blip r:embed="rId2"/>
          <a:stretch>
            <a:fillRect/>
          </a:stretch>
        </p:blipFill>
        <p:spPr>
          <a:xfrm>
            <a:off x="6382443" y="4262792"/>
            <a:ext cx="5112569" cy="2498241"/>
          </a:xfrm>
          <a:prstGeom prst="rect">
            <a:avLst/>
          </a:prstGeom>
        </p:spPr>
      </p:pic>
      <p:sp>
        <p:nvSpPr>
          <p:cNvPr id="8" name="矩形 7"/>
          <p:cNvSpPr/>
          <p:nvPr/>
        </p:nvSpPr>
        <p:spPr>
          <a:xfrm>
            <a:off x="7658200" y="4015326"/>
            <a:ext cx="2282997" cy="276999"/>
          </a:xfrm>
          <a:prstGeom prst="rect">
            <a:avLst/>
          </a:prstGeom>
        </p:spPr>
        <p:txBody>
          <a:bodyPr wrap="none">
            <a:spAutoFit/>
          </a:bodyPr>
          <a:lstStyle/>
          <a:p>
            <a:r>
              <a:rPr lang="en-US" altLang="zh-CN" sz="1200" u="sng" dirty="0" smtClean="0"/>
              <a:t>Exhibit B: Monthly beta exposure</a:t>
            </a:r>
            <a:endParaRPr lang="zh-CN" altLang="en-US" sz="1200" dirty="0"/>
          </a:p>
        </p:txBody>
      </p:sp>
      <p:pic>
        <p:nvPicPr>
          <p:cNvPr id="7" name="图片 6"/>
          <p:cNvPicPr>
            <a:picLocks noChangeAspect="1"/>
          </p:cNvPicPr>
          <p:nvPr/>
        </p:nvPicPr>
        <p:blipFill>
          <a:blip r:embed="rId3"/>
          <a:stretch>
            <a:fillRect/>
          </a:stretch>
        </p:blipFill>
        <p:spPr>
          <a:xfrm>
            <a:off x="6382443" y="1483083"/>
            <a:ext cx="5112569" cy="2560484"/>
          </a:xfrm>
          <a:prstGeom prst="rect">
            <a:avLst/>
          </a:prstGeom>
        </p:spPr>
      </p:pic>
    </p:spTree>
    <p:extLst>
      <p:ext uri="{BB962C8B-B14F-4D97-AF65-F5344CB8AC3E}">
        <p14:creationId xmlns:p14="http://schemas.microsoft.com/office/powerpoint/2010/main" val="344911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Predictive Power </a:t>
            </a:r>
            <a:endParaRPr lang="zh-CN" altLang="en-US" dirty="0"/>
          </a:p>
        </p:txBody>
      </p:sp>
      <p:sp>
        <p:nvSpPr>
          <p:cNvPr id="6" name="内容占位符 5"/>
          <p:cNvSpPr>
            <a:spLocks noGrp="1"/>
          </p:cNvSpPr>
          <p:nvPr>
            <p:ph idx="1"/>
          </p:nvPr>
        </p:nvSpPr>
        <p:spPr/>
        <p:txBody>
          <a:bodyPr/>
          <a:lstStyle/>
          <a:p>
            <a:r>
              <a:rPr lang="en-US" altLang="zh-CN" dirty="0" smtClean="0"/>
              <a:t>How do we assess the predictive power of each factor?</a:t>
            </a:r>
          </a:p>
          <a:p>
            <a:pPr lvl="1"/>
            <a:r>
              <a:rPr lang="en-US" altLang="zh-CN" dirty="0" smtClean="0"/>
              <a:t>Rank by </a:t>
            </a:r>
            <a:endParaRPr lang="zh-CN" altLang="en-US" dirty="0"/>
          </a:p>
        </p:txBody>
      </p:sp>
    </p:spTree>
    <p:extLst>
      <p:ext uri="{BB962C8B-B14F-4D97-AF65-F5344CB8AC3E}">
        <p14:creationId xmlns:p14="http://schemas.microsoft.com/office/powerpoint/2010/main" val="674272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Value (P/E Ratio)</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125" y="2492896"/>
            <a:ext cx="5406755" cy="2013154"/>
          </a:xfr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53" y="4725144"/>
            <a:ext cx="5024498" cy="2028344"/>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243" y="2492896"/>
            <a:ext cx="5024498" cy="2058298"/>
          </a:xfrm>
          <a:prstGeom prst="rect">
            <a:avLst/>
          </a:prstGeom>
        </p:spPr>
      </p:pic>
    </p:spTree>
    <p:extLst>
      <p:ext uri="{BB962C8B-B14F-4D97-AF65-F5344CB8AC3E}">
        <p14:creationId xmlns:p14="http://schemas.microsoft.com/office/powerpoint/2010/main" val="2471758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Value (PE Ratio)</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246" y="4365104"/>
            <a:ext cx="5803771" cy="2327016"/>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438460735"/>
              </p:ext>
            </p:extLst>
          </p:nvPr>
        </p:nvGraphicFramePr>
        <p:xfrm>
          <a:off x="6815698" y="1700807"/>
          <a:ext cx="4381268" cy="1356157"/>
        </p:xfrm>
        <a:graphic>
          <a:graphicData uri="http://schemas.openxmlformats.org/drawingml/2006/table">
            <a:tbl>
              <a:tblPr/>
              <a:tblGrid>
                <a:gridCol w="878958"/>
                <a:gridCol w="743734"/>
                <a:gridCol w="1041227"/>
                <a:gridCol w="770779"/>
                <a:gridCol w="946570"/>
              </a:tblGrid>
              <a:tr h="383081">
                <a:tc>
                  <a:txBody>
                    <a:bodyPr/>
                    <a:lstStyle/>
                    <a:p>
                      <a:pPr algn="r" fontAlgn="ctr"/>
                      <a:r>
                        <a:rPr lang="en-US" sz="1100" b="1" i="0" u="none" strike="noStrike" dirty="0" smtClean="0">
                          <a:solidFill>
                            <a:srgbClr val="000000"/>
                          </a:solidFill>
                          <a:effectLst/>
                          <a:latin typeface="宋体" panose="02010600030101010101" pitchFamily="2" charset="-122"/>
                          <a:ea typeface="宋体" panose="02010600030101010101" pitchFamily="2" charset="-122"/>
                        </a:rPr>
                        <a:t>Factor </a:t>
                      </a:r>
                      <a:r>
                        <a:rPr lang="en-US" sz="1100" b="1" i="0" u="none" strike="noStrike" dirty="0" err="1" smtClean="0">
                          <a:solidFill>
                            <a:srgbClr val="000000"/>
                          </a:solidFill>
                          <a:effectLst/>
                          <a:latin typeface="宋体" panose="02010600030101010101" pitchFamily="2" charset="-122"/>
                          <a:ea typeface="宋体" panose="02010600030101010101" pitchFamily="2" charset="-122"/>
                        </a:rPr>
                        <a:t>Quantile</a:t>
                      </a:r>
                      <a:endParaRPr 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ctr"/>
                      <a:r>
                        <a:rPr lang="en-US" sz="1100" b="1" i="0" u="none" strike="noStrike">
                          <a:solidFill>
                            <a:srgbClr val="000000"/>
                          </a:solidFill>
                          <a:effectLst/>
                          <a:latin typeface="宋体" panose="02010600030101010101" pitchFamily="2" charset="-122"/>
                          <a:ea typeface="宋体" panose="02010600030101010101" pitchFamily="2" charset="-122"/>
                        </a:rPr>
                        <a:t>min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ctr"/>
                      <a:r>
                        <a:rPr lang="en-US" sz="1100" b="1" i="0" u="none" strike="noStrike">
                          <a:solidFill>
                            <a:srgbClr val="000000"/>
                          </a:solidFill>
                          <a:effectLst/>
                          <a:latin typeface="宋体" panose="02010600030101010101" pitchFamily="2" charset="-122"/>
                          <a:ea typeface="宋体" panose="02010600030101010101" pitchFamily="2" charset="-122"/>
                        </a:rPr>
                        <a:t>max</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ctr"/>
                      <a:r>
                        <a:rPr lang="en-US" sz="1100" b="1" i="0" u="none" strike="noStrike">
                          <a:solidFill>
                            <a:srgbClr val="000000"/>
                          </a:solidFill>
                          <a:effectLst/>
                          <a:latin typeface="宋体" panose="02010600030101010101" pitchFamily="2" charset="-122"/>
                          <a:ea typeface="宋体" panose="02010600030101010101" pitchFamily="2" charset="-122"/>
                        </a:rPr>
                        <a:t>mean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r" fontAlgn="ctr"/>
                      <a:r>
                        <a:rPr lang="en-US" sz="1100" b="1" i="0" u="none" strike="noStrike">
                          <a:solidFill>
                            <a:srgbClr val="000000"/>
                          </a:solidFill>
                          <a:effectLst/>
                          <a:latin typeface="宋体" panose="02010600030101010101" pitchFamily="2" charset="-122"/>
                          <a:ea typeface="宋体" panose="02010600030101010101" pitchFamily="2" charset="-122"/>
                        </a:rPr>
                        <a:t>std</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r>
              <a:tr h="264416">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 </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0.43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36.83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13.18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5.34 </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r h="159307">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 </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13.47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61.87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26.84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6.79 </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r h="159307">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3 </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23.17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108.42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43.70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11.56 </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r h="159307">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4 </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36.89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214.97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74.92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24.57 </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r h="159307">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5 </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63.61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5288752.00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4856.39 </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130241.75 </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bl>
          </a:graphicData>
        </a:graphic>
      </p:graphicFrame>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11" y="1700807"/>
            <a:ext cx="5764805" cy="2368539"/>
          </a:xfrm>
          <a:prstGeom prst="rect">
            <a:avLst/>
          </a:prstGeom>
        </p:spPr>
      </p:pic>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492" y="3154649"/>
            <a:ext cx="4382474" cy="3537471"/>
          </a:xfrm>
          <a:prstGeom prst="rect">
            <a:avLst/>
          </a:prstGeom>
        </p:spPr>
      </p:pic>
    </p:spTree>
    <p:extLst>
      <p:ext uri="{BB962C8B-B14F-4D97-AF65-F5344CB8AC3E}">
        <p14:creationId xmlns:p14="http://schemas.microsoft.com/office/powerpoint/2010/main" val="3467215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Size (Market Cap)</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96" y="4005064"/>
            <a:ext cx="5676621" cy="2483980"/>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666" y="1549677"/>
            <a:ext cx="5676621" cy="2236248"/>
          </a:xfrm>
          <a:prstGeom prst="rect">
            <a:avLst/>
          </a:prstGeom>
        </p:spPr>
      </p:pic>
      <p:pic>
        <p:nvPicPr>
          <p:cNvPr id="9" name="内容占位符 8" descr="屏幕剪辑"/>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780" y="1536864"/>
            <a:ext cx="5904655" cy="2249061"/>
          </a:xfrm>
        </p:spPr>
      </p:pic>
      <p:graphicFrame>
        <p:nvGraphicFramePr>
          <p:cNvPr id="12" name="表格 11"/>
          <p:cNvGraphicFramePr>
            <a:graphicFrameLocks noGrp="1"/>
          </p:cNvGraphicFramePr>
          <p:nvPr>
            <p:extLst>
              <p:ext uri="{D42A27DB-BD31-4B8C-83A1-F6EECF244321}">
                <p14:modId xmlns:p14="http://schemas.microsoft.com/office/powerpoint/2010/main" val="2767679400"/>
              </p:ext>
            </p:extLst>
          </p:nvPr>
        </p:nvGraphicFramePr>
        <p:xfrm>
          <a:off x="7030516" y="4365104"/>
          <a:ext cx="3289300" cy="1417320"/>
        </p:xfrm>
        <a:graphic>
          <a:graphicData uri="http://schemas.openxmlformats.org/drawingml/2006/table">
            <a:tbl>
              <a:tblPr/>
              <a:tblGrid>
                <a:gridCol w="825500"/>
                <a:gridCol w="1485900"/>
                <a:gridCol w="977900"/>
              </a:tblGrid>
              <a:tr h="44941">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Factor</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Annul. Alpha (%)</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Beta (%)</a:t>
                      </a:r>
                    </a:p>
                  </a:txBody>
                  <a:tcPr marL="9525" marR="9525" marT="9525" marB="0" anchor="ctr">
                    <a:lnL>
                      <a:noFill/>
                    </a:lnL>
                    <a:lnR>
                      <a:noFill/>
                    </a:lnR>
                    <a:lnT>
                      <a:noFill/>
                    </a:lnT>
                    <a:lnB>
                      <a:noFill/>
                    </a:lnB>
                  </a:tcPr>
                </a:tc>
              </a:tr>
              <a:tr h="1714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Value</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19.8%</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-1.0%</a:t>
                      </a:r>
                    </a:p>
                  </a:txBody>
                  <a:tcPr marL="9525" marR="9525" marT="9525" marB="0" anchor="ctr">
                    <a:lnL>
                      <a:noFill/>
                    </a:lnL>
                    <a:lnR>
                      <a:noFill/>
                    </a:lnR>
                    <a:lnT>
                      <a:noFill/>
                    </a:lnT>
                    <a:lnB>
                      <a:noFill/>
                    </a:lnB>
                  </a:tcPr>
                </a:tc>
              </a:tr>
              <a:tr h="1714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Size</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1.2%</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27.0%</a:t>
                      </a:r>
                    </a:p>
                  </a:txBody>
                  <a:tcPr marL="9525" marR="9525" marT="9525" marB="0" anchor="ctr">
                    <a:lnL>
                      <a:noFill/>
                    </a:lnL>
                    <a:lnR>
                      <a:noFill/>
                    </a:lnR>
                    <a:lnT>
                      <a:noFill/>
                    </a:lnT>
                    <a:lnB>
                      <a:noFill/>
                    </a:lnB>
                  </a:tcPr>
                </a:tc>
              </a:tr>
              <a:tr h="1714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Dividend</a:t>
                      </a: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714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Momentum</a:t>
                      </a: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r h="1714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Volatility</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1.3%</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16.4%</a:t>
                      </a:r>
                    </a:p>
                  </a:txBody>
                  <a:tcPr marL="9525" marR="9525" marT="9525" marB="0" anchor="ctr">
                    <a:lnL>
                      <a:noFill/>
                    </a:lnL>
                    <a:lnR>
                      <a:noFill/>
                    </a:lnR>
                    <a:lnT>
                      <a:noFill/>
                    </a:lnT>
                    <a:lnB>
                      <a:noFill/>
                    </a:lnB>
                  </a:tcPr>
                </a:tc>
              </a:tr>
              <a:tr h="1714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Turnover</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15.6%</a:t>
                      </a:r>
                    </a:p>
                  </a:txBody>
                  <a:tcPr marL="9525" marR="9525" marT="9525" marB="0" anchor="ctr">
                    <a:lnL>
                      <a:noFill/>
                    </a:lnL>
                    <a:lnR>
                      <a:noFill/>
                    </a:lnR>
                    <a:lnT>
                      <a:noFill/>
                    </a:lnT>
                    <a:lnB>
                      <a:noFill/>
                    </a:lnB>
                  </a:tcPr>
                </a:tc>
                <a:tc>
                  <a:txBody>
                    <a:bodyPr/>
                    <a:lstStyle/>
                    <a:p>
                      <a:pPr algn="r" fontAlgn="ctr"/>
                      <a:r>
                        <a:rPr lang="en-US" altLang="zh-CN" sz="1100" b="0" i="0" u="none" strike="noStrike">
                          <a:solidFill>
                            <a:srgbClr val="000000"/>
                          </a:solidFill>
                          <a:effectLst/>
                          <a:latin typeface="宋体" panose="02010600030101010101" pitchFamily="2" charset="-122"/>
                          <a:ea typeface="宋体" panose="02010600030101010101" pitchFamily="2" charset="-122"/>
                        </a:rPr>
                        <a:t>4.2%</a:t>
                      </a:r>
                    </a:p>
                  </a:txBody>
                  <a:tcPr marL="9525" marR="9525" marT="9525" marB="0" anchor="ctr">
                    <a:lnL>
                      <a:noFill/>
                    </a:lnL>
                    <a:lnR>
                      <a:noFill/>
                    </a:lnR>
                    <a:lnT>
                      <a:noFill/>
                    </a:lnT>
                    <a:lnB>
                      <a:noFill/>
                    </a:lnB>
                  </a:tcPr>
                </a:tc>
              </a:tr>
              <a:tr h="171450">
                <a:tc>
                  <a:txBody>
                    <a:bodyPr/>
                    <a:lstStyle/>
                    <a:p>
                      <a:pPr algn="l" fontAlgn="ctr"/>
                      <a:r>
                        <a:rPr lang="en-US" sz="1100" b="0" i="0" u="none" strike="noStrike">
                          <a:solidFill>
                            <a:srgbClr val="000000"/>
                          </a:solidFill>
                          <a:effectLst/>
                          <a:latin typeface="宋体" panose="02010600030101010101" pitchFamily="2" charset="-122"/>
                          <a:ea typeface="宋体" panose="02010600030101010101" pitchFamily="2" charset="-122"/>
                        </a:rPr>
                        <a:t>Quality</a:t>
                      </a:r>
                    </a:p>
                  </a:txBody>
                  <a:tcPr marL="9525" marR="9525" marT="9525" marB="0" anchor="ctr">
                    <a:lnL>
                      <a:noFill/>
                    </a:lnL>
                    <a:lnR>
                      <a:noFill/>
                    </a:lnR>
                    <a:lnT>
                      <a:noFill/>
                    </a:lnT>
                    <a:lnB>
                      <a:noFill/>
                    </a:lnB>
                  </a:tcPr>
                </a:tc>
                <a:tc>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2211547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rketing_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B72590D-5915-4114-80CA-242FE40836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玻璃立方体市场营销演示文稿（宽屏）</Template>
  <TotalTime>0</TotalTime>
  <Words>739</Words>
  <Application>Microsoft Office PowerPoint</Application>
  <PresentationFormat>自定义</PresentationFormat>
  <Paragraphs>102</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华文楷体</vt:lpstr>
      <vt:lpstr>宋体</vt:lpstr>
      <vt:lpstr>微软雅黑</vt:lpstr>
      <vt:lpstr>Arial</vt:lpstr>
      <vt:lpstr>Cambria</vt:lpstr>
      <vt:lpstr>Candara</vt:lpstr>
      <vt:lpstr>Corbel</vt:lpstr>
      <vt:lpstr>Trebuchet MS</vt:lpstr>
      <vt:lpstr>Marketing_16x9</vt:lpstr>
      <vt:lpstr>Factor Investing In A-shr Market </vt:lpstr>
      <vt:lpstr>Factor Investing and Smart Beta</vt:lpstr>
      <vt:lpstr>Common factors</vt:lpstr>
      <vt:lpstr>Factor Performance Illustration  </vt:lpstr>
      <vt:lpstr>Factor Performance Illustration -- monthly breakdowns</vt:lpstr>
      <vt:lpstr>Predictive Power </vt:lpstr>
      <vt:lpstr>Value (P/E Ratio)</vt:lpstr>
      <vt:lpstr>Value (PE Ratio)</vt:lpstr>
      <vt:lpstr>Size (Market Cap)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2016-08-14T08:40:49Z</dcterms:created>
  <dcterms:modified xsi:type="dcterms:W3CDTF">2017-08-13T17:15:23Z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y fmtid="{D5CDD505-2E9C-101B-9397-08002B2CF9AE}" pid="3" name="Tfs.IsStoryboard">
    <vt:bool>true</vt:bool>
  </property>
</Properties>
</file>