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handoutMasterIdLst>
    <p:handoutMasterId r:id="rId27"/>
  </p:handoutMasterIdLst>
  <p:sldIdLst>
    <p:sldId id="256" r:id="rId2"/>
    <p:sldId id="259" r:id="rId3"/>
    <p:sldId id="276" r:id="rId4"/>
    <p:sldId id="277" r:id="rId5"/>
    <p:sldId id="278" r:id="rId6"/>
    <p:sldId id="279" r:id="rId7"/>
    <p:sldId id="280" r:id="rId8"/>
    <p:sldId id="281" r:id="rId9"/>
    <p:sldId id="282" r:id="rId10"/>
    <p:sldId id="283" r:id="rId11"/>
    <p:sldId id="284" r:id="rId12"/>
    <p:sldId id="285" r:id="rId13"/>
    <p:sldId id="297" r:id="rId14"/>
    <p:sldId id="286" r:id="rId15"/>
    <p:sldId id="287" r:id="rId16"/>
    <p:sldId id="288" r:id="rId17"/>
    <p:sldId id="289" r:id="rId18"/>
    <p:sldId id="291" r:id="rId19"/>
    <p:sldId id="290" r:id="rId20"/>
    <p:sldId id="292" r:id="rId21"/>
    <p:sldId id="293" r:id="rId22"/>
    <p:sldId id="294" r:id="rId23"/>
    <p:sldId id="298" r:id="rId24"/>
    <p:sldId id="295"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6B0C19D-D4C9-B845-94DF-BCE25B4D1B1B}">
          <p14:sldIdLst>
            <p14:sldId id="256"/>
          </p14:sldIdLst>
        </p14:section>
        <p14:section name="Data Set and Variables" id="{24C20470-B2B7-4C49-9DA8-E2C4F24720F6}">
          <p14:sldIdLst>
            <p14:sldId id="259"/>
            <p14:sldId id="276"/>
          </p14:sldIdLst>
        </p14:section>
        <p14:section name="Analysis by Variable" id="{94CCDC7E-09D0-B24A-9A35-6B6DF2A2A31E}">
          <p14:sldIdLst>
            <p14:sldId id="277"/>
            <p14:sldId id="278"/>
            <p14:sldId id="279"/>
            <p14:sldId id="280"/>
            <p14:sldId id="281"/>
            <p14:sldId id="282"/>
            <p14:sldId id="283"/>
          </p14:sldIdLst>
        </p14:section>
        <p14:section name="Analysis" id="{6CB26812-8F76-9145-AF4E-B595F19BAE9F}">
          <p14:sldIdLst>
            <p14:sldId id="284"/>
            <p14:sldId id="285"/>
            <p14:sldId id="297"/>
            <p14:sldId id="286"/>
            <p14:sldId id="287"/>
            <p14:sldId id="288"/>
            <p14:sldId id="289"/>
            <p14:sldId id="291"/>
            <p14:sldId id="290"/>
            <p14:sldId id="292"/>
            <p14:sldId id="293"/>
            <p14:sldId id="294"/>
            <p14:sldId id="298"/>
          </p14:sldIdLst>
        </p14:section>
        <p14:section name="Conclusion" id="{023F8002-7568-C54E-8ED6-D49B88518F8B}">
          <p14:sldIdLst>
            <p14:sldId id="2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1" autoAdjust="0"/>
  </p:normalViewPr>
  <p:slideViewPr>
    <p:cSldViewPr>
      <p:cViewPr varScale="1">
        <p:scale>
          <a:sx n="87" d="100"/>
          <a:sy n="87" d="100"/>
        </p:scale>
        <p:origin x="-1720" y="-104"/>
      </p:cViewPr>
      <p:guideLst>
        <p:guide orient="horz" pos="2681"/>
        <p:guide orient="horz" pos="1204"/>
        <p:guide pos="2880"/>
        <p:guide pos="384"/>
      </p:guideLst>
    </p:cSldViewPr>
  </p:slideViewPr>
  <p:notesTextViewPr>
    <p:cViewPr>
      <p:scale>
        <a:sx n="1" d="1"/>
        <a:sy n="1" d="1"/>
      </p:scale>
      <p:origin x="0" y="0"/>
    </p:cViewPr>
  </p:notesTextViewPr>
  <p:notesViewPr>
    <p:cSldViewPr>
      <p:cViewPr varScale="1">
        <p:scale>
          <a:sx n="58" d="100"/>
          <a:sy n="58" d="100"/>
        </p:scale>
        <p:origin x="-2669"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F6FF6FD-3CE7-44F8-A0CF-CEF1322301BB}" type="datetimeFigureOut">
              <a:rPr lang="en-US" smtClean="0"/>
              <a:t>8/7/20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78A555D-8709-477D-AE0D-C4215DF98736}" type="slidenum">
              <a:rPr lang="en-US" smtClean="0"/>
              <a:t>‹#›</a:t>
            </a:fld>
            <a:endParaRPr lang="en-US"/>
          </a:p>
        </p:txBody>
      </p:sp>
    </p:spTree>
    <p:extLst>
      <p:ext uri="{BB962C8B-B14F-4D97-AF65-F5344CB8AC3E}">
        <p14:creationId xmlns:p14="http://schemas.microsoft.com/office/powerpoint/2010/main" val="542578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F169DD7-0ACB-47B1-BB87-4E1044187E44}" type="datetimeFigureOut">
              <a:rPr lang="en-US" smtClean="0"/>
              <a:t>8/7/20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DDF3D7E-3B35-4228-B8F6-ADD7A76DFE8D}" type="slidenum">
              <a:rPr lang="en-US" smtClean="0"/>
              <a:t>‹#›</a:t>
            </a:fld>
            <a:endParaRPr lang="en-US"/>
          </a:p>
        </p:txBody>
      </p:sp>
    </p:spTree>
    <p:extLst>
      <p:ext uri="{BB962C8B-B14F-4D97-AF65-F5344CB8AC3E}">
        <p14:creationId xmlns:p14="http://schemas.microsoft.com/office/powerpoint/2010/main" val="392708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a:t>
            </a:fld>
            <a:endParaRPr lang="en-US"/>
          </a:p>
        </p:txBody>
      </p:sp>
    </p:spTree>
    <p:extLst>
      <p:ext uri="{BB962C8B-B14F-4D97-AF65-F5344CB8AC3E}">
        <p14:creationId xmlns:p14="http://schemas.microsoft.com/office/powerpoint/2010/main" val="6865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10</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11</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12</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13</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14</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15</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16</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17</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18</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19</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20</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21</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22</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23</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24</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3</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4</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5</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6</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7</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8</a:t>
            </a:fld>
            <a:endParaRPr lang="en-US"/>
          </a:p>
        </p:txBody>
      </p:sp>
    </p:spTree>
    <p:extLst>
      <p:ext uri="{BB962C8B-B14F-4D97-AF65-F5344CB8AC3E}">
        <p14:creationId xmlns:p14="http://schemas.microsoft.com/office/powerpoint/2010/main" val="107290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9</a:t>
            </a:fld>
            <a:endParaRPr lang="en-US"/>
          </a:p>
        </p:txBody>
      </p:sp>
    </p:spTree>
    <p:extLst>
      <p:ext uri="{BB962C8B-B14F-4D97-AF65-F5344CB8AC3E}">
        <p14:creationId xmlns:p14="http://schemas.microsoft.com/office/powerpoint/2010/main" val="107290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4D9226-835D-4E9A-AA3D-ECE50C7F7619}" type="datetimeFigureOut">
              <a:rPr lang="en-US" smtClean="0"/>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536125" y="3148493"/>
            <a:ext cx="676656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0D20C-2B4A-4F87-81F3-C291DCA68BC7}" type="datetimeFigureOut">
              <a:rPr lang="en-US" smtClean="0"/>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AFB4-4EF8-46FE-AED1-5F1F018D3D0A}" type="slidenum">
              <a:rPr lang="en-US" smtClean="0"/>
              <a:t>‹#›</a:t>
            </a:fld>
            <a:endParaRPr lang="en-US"/>
          </a:p>
        </p:txBody>
      </p:sp>
      <p:sp>
        <p:nvSpPr>
          <p:cNvPr id="7" name="Rectangle 6"/>
          <p:cNvSpPr/>
          <p:nvPr userDrawn="1"/>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userDrawn="1"/>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B47B5-C739-4DAE-AACD-CC58CA843AC4}" type="datetime1">
              <a:rPr lang="en-US" smtClean="0"/>
              <a:pPr/>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8/7/20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8/7/20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8/7/20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73C2C-6BD0-40EC-8D8D-4D51F089C5EB}" type="datetime1">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77F5C-EDA7-4864-9756-35769B0E62CF}" type="datetime1">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8B99C93-F56F-46AB-9EB8-53614A95B15F}" type="datetime1">
              <a:rPr lang="en-US" smtClean="0"/>
              <a:pPr/>
              <a:t>8/7/20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A84A37A-AFC2-4A01-80A1-FC20F2C0D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stefanoleone992/imdb-extensive-data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makes a good movie?</a:t>
            </a:r>
            <a:endParaRPr lang="en-US" dirty="0"/>
          </a:p>
        </p:txBody>
      </p:sp>
      <p:sp>
        <p:nvSpPr>
          <p:cNvPr id="2" name="Subtitle 1"/>
          <p:cNvSpPr>
            <a:spLocks noGrp="1"/>
          </p:cNvSpPr>
          <p:nvPr>
            <p:ph type="subTitle" idx="1"/>
          </p:nvPr>
        </p:nvSpPr>
        <p:spPr>
          <a:xfrm>
            <a:off x="1371600" y="4191000"/>
            <a:ext cx="6553200" cy="914400"/>
          </a:xfrm>
        </p:spPr>
        <p:txBody>
          <a:bodyPr>
            <a:normAutofit/>
          </a:bodyPr>
          <a:lstStyle/>
          <a:p>
            <a:r>
              <a:rPr lang="en-US" dirty="0" smtClean="0"/>
              <a:t>An Exploratory Data Analysis </a:t>
            </a:r>
          </a:p>
          <a:p>
            <a:r>
              <a:rPr lang="en-US" dirty="0" smtClean="0"/>
              <a:t>by Michael Loos</a:t>
            </a:r>
            <a:endParaRPr lang="en-US" dirty="0"/>
          </a:p>
        </p:txBody>
      </p:sp>
    </p:spTree>
    <p:extLst>
      <p:ext uri="{BB962C8B-B14F-4D97-AF65-F5344CB8AC3E}">
        <p14:creationId xmlns:p14="http://schemas.microsoft.com/office/powerpoint/2010/main" val="29807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Votes</a:t>
            </a:r>
            <a:endParaRPr lang="en-US" dirty="0"/>
          </a:p>
        </p:txBody>
      </p:sp>
      <p:sp>
        <p:nvSpPr>
          <p:cNvPr id="3" name="Content Placeholder 2"/>
          <p:cNvSpPr>
            <a:spLocks noGrp="1"/>
          </p:cNvSpPr>
          <p:nvPr>
            <p:ph idx="1"/>
          </p:nvPr>
        </p:nvSpPr>
        <p:spPr/>
        <p:txBody>
          <a:bodyPr>
            <a:normAutofit/>
          </a:bodyPr>
          <a:lstStyle/>
          <a:p>
            <a:r>
              <a:rPr lang="en-US" sz="2000" dirty="0" smtClean="0"/>
              <a:t>Mean: 9421.77</a:t>
            </a:r>
          </a:p>
          <a:p>
            <a:r>
              <a:rPr lang="en-US" sz="2000" dirty="0" smtClean="0"/>
              <a:t>Mode: 103</a:t>
            </a:r>
          </a:p>
          <a:p>
            <a:r>
              <a:rPr lang="en-US" sz="2000" dirty="0" smtClean="0"/>
              <a:t>Variance: 2,725,095,483.52</a:t>
            </a:r>
          </a:p>
          <a:p>
            <a:r>
              <a:rPr lang="en-US" sz="2000" dirty="0" smtClean="0"/>
              <a:t>Standard Deviation: 52,202.45</a:t>
            </a:r>
          </a:p>
          <a:p>
            <a:r>
              <a:rPr lang="en-US" sz="2000" dirty="0" smtClean="0"/>
              <a:t>Many outliers in upper end of distribution</a:t>
            </a:r>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762000" y="3505200"/>
            <a:ext cx="5016500" cy="3352800"/>
          </a:xfrm>
          <a:prstGeom prst="rect">
            <a:avLst/>
          </a:prstGeom>
        </p:spPr>
      </p:pic>
      <p:pic>
        <p:nvPicPr>
          <p:cNvPr id="5" name="Picture 4"/>
          <p:cNvPicPr>
            <a:picLocks noChangeAspect="1"/>
          </p:cNvPicPr>
          <p:nvPr/>
        </p:nvPicPr>
        <p:blipFill>
          <a:blip r:embed="rId4"/>
          <a:stretch>
            <a:fillRect/>
          </a:stretch>
        </p:blipFill>
        <p:spPr>
          <a:xfrm>
            <a:off x="6096000" y="3581400"/>
            <a:ext cx="1727200" cy="2451100"/>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PMF</a:t>
            </a:r>
            <a:endParaRPr lang="en-US" dirty="0"/>
          </a:p>
        </p:txBody>
      </p:sp>
      <p:sp>
        <p:nvSpPr>
          <p:cNvPr id="3" name="Content Placeholder 2"/>
          <p:cNvSpPr>
            <a:spLocks noGrp="1"/>
          </p:cNvSpPr>
          <p:nvPr>
            <p:ph idx="1"/>
          </p:nvPr>
        </p:nvSpPr>
        <p:spPr/>
        <p:txBody>
          <a:bodyPr>
            <a:normAutofit/>
          </a:bodyPr>
          <a:lstStyle/>
          <a:p>
            <a:r>
              <a:rPr lang="en-US" sz="2000" dirty="0" smtClean="0"/>
              <a:t>The data set contains US and foreign films</a:t>
            </a:r>
          </a:p>
          <a:p>
            <a:r>
              <a:rPr lang="en-US" sz="2000" dirty="0" smtClean="0"/>
              <a:t>The PMF of average rating for foreign films is shifted towards higher votes than US films</a:t>
            </a:r>
            <a:endParaRPr lang="en-US" sz="2000" dirty="0" smtClean="0"/>
          </a:p>
          <a:p>
            <a:endParaRPr lang="en-US" sz="2000" dirty="0"/>
          </a:p>
        </p:txBody>
      </p:sp>
      <p:pic>
        <p:nvPicPr>
          <p:cNvPr id="5" name="Picture 4"/>
          <p:cNvPicPr>
            <a:picLocks noChangeAspect="1"/>
          </p:cNvPicPr>
          <p:nvPr/>
        </p:nvPicPr>
        <p:blipFill>
          <a:blip r:embed="rId3"/>
          <a:stretch>
            <a:fillRect/>
          </a:stretch>
        </p:blipFill>
        <p:spPr>
          <a:xfrm>
            <a:off x="457200" y="2622549"/>
            <a:ext cx="8312727" cy="4201913"/>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a:t>
            </a:r>
            <a:r>
              <a:rPr lang="en-US" dirty="0" smtClean="0"/>
              <a:t>F</a:t>
            </a:r>
            <a:endParaRPr lang="en-US" dirty="0"/>
          </a:p>
        </p:txBody>
      </p:sp>
      <p:sp>
        <p:nvSpPr>
          <p:cNvPr id="3" name="Content Placeholder 2"/>
          <p:cNvSpPr>
            <a:spLocks noGrp="1"/>
          </p:cNvSpPr>
          <p:nvPr>
            <p:ph idx="1"/>
          </p:nvPr>
        </p:nvSpPr>
        <p:spPr/>
        <p:txBody>
          <a:bodyPr>
            <a:normAutofit/>
          </a:bodyPr>
          <a:lstStyle/>
          <a:p>
            <a:r>
              <a:rPr lang="en-US" dirty="0" smtClean="0"/>
              <a:t>The CDF of the average rating helps show what portion of the movies fall below a specific rating</a:t>
            </a:r>
          </a:p>
          <a:p>
            <a:r>
              <a:rPr lang="en-US" dirty="0" smtClean="0"/>
              <a:t>53% of movies have an average rating higher than 6</a:t>
            </a:r>
          </a:p>
          <a:p>
            <a:r>
              <a:rPr lang="en-US" dirty="0" smtClean="0"/>
              <a:t>The median rating is 6.1</a:t>
            </a:r>
            <a:endParaRPr lang="en-US" dirty="0" smtClean="0"/>
          </a:p>
          <a:p>
            <a:endParaRPr lang="en-US" dirty="0"/>
          </a:p>
        </p:txBody>
      </p:sp>
      <p:pic>
        <p:nvPicPr>
          <p:cNvPr id="4" name="Picture 3"/>
          <p:cNvPicPr>
            <a:picLocks noChangeAspect="1"/>
          </p:cNvPicPr>
          <p:nvPr/>
        </p:nvPicPr>
        <p:blipFill>
          <a:blip r:embed="rId3"/>
          <a:stretch>
            <a:fillRect/>
          </a:stretch>
        </p:blipFill>
        <p:spPr>
          <a:xfrm>
            <a:off x="2057400" y="3505200"/>
            <a:ext cx="4864100" cy="3263900"/>
          </a:xfrm>
          <a:prstGeom prst="rect">
            <a:avLst/>
          </a:prstGeom>
        </p:spPr>
      </p:pic>
    </p:spTree>
    <p:extLst>
      <p:ext uri="{BB962C8B-B14F-4D97-AF65-F5344CB8AC3E}">
        <p14:creationId xmlns:p14="http://schemas.microsoft.com/office/powerpoint/2010/main" val="210955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a:t>
            </a:r>
            <a:r>
              <a:rPr lang="en-US" dirty="0" smtClean="0"/>
              <a:t>F</a:t>
            </a:r>
            <a:endParaRPr lang="en-US" dirty="0"/>
          </a:p>
        </p:txBody>
      </p:sp>
      <p:sp>
        <p:nvSpPr>
          <p:cNvPr id="3" name="Content Placeholder 2"/>
          <p:cNvSpPr>
            <a:spLocks noGrp="1"/>
          </p:cNvSpPr>
          <p:nvPr>
            <p:ph idx="1"/>
          </p:nvPr>
        </p:nvSpPr>
        <p:spPr/>
        <p:txBody>
          <a:bodyPr>
            <a:normAutofit/>
          </a:bodyPr>
          <a:lstStyle/>
          <a:p>
            <a:r>
              <a:rPr lang="en-US" sz="2000" dirty="0"/>
              <a:t>The estimated parameters slightly differ from calculated parameters </a:t>
            </a:r>
            <a:r>
              <a:rPr lang="en-US" sz="2000" dirty="0" smtClean="0"/>
              <a:t>earlier</a:t>
            </a:r>
          </a:p>
          <a:p>
            <a:r>
              <a:rPr lang="en-US" sz="2000" dirty="0" smtClean="0"/>
              <a:t>CDF is distributed differently than model</a:t>
            </a:r>
            <a:endParaRPr lang="en-US" sz="2000" dirty="0"/>
          </a:p>
          <a:p>
            <a:endParaRPr lang="en-US" sz="2000" dirty="0"/>
          </a:p>
        </p:txBody>
      </p:sp>
      <p:pic>
        <p:nvPicPr>
          <p:cNvPr id="5" name="Picture 4"/>
          <p:cNvPicPr>
            <a:picLocks noChangeAspect="1"/>
          </p:cNvPicPr>
          <p:nvPr/>
        </p:nvPicPr>
        <p:blipFill>
          <a:blip r:embed="rId3"/>
          <a:stretch>
            <a:fillRect/>
          </a:stretch>
        </p:blipFill>
        <p:spPr>
          <a:xfrm>
            <a:off x="1828800" y="2755900"/>
            <a:ext cx="5029200" cy="4102100"/>
          </a:xfrm>
          <a:prstGeom prst="rect">
            <a:avLst/>
          </a:prstGeom>
        </p:spPr>
      </p:pic>
    </p:spTree>
    <p:extLst>
      <p:ext uri="{BB962C8B-B14F-4D97-AF65-F5344CB8AC3E}">
        <p14:creationId xmlns:p14="http://schemas.microsoft.com/office/powerpoint/2010/main" val="260444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Distribution </a:t>
            </a:r>
            <a:endParaRPr lang="en-US" dirty="0"/>
          </a:p>
        </p:txBody>
      </p:sp>
      <p:sp>
        <p:nvSpPr>
          <p:cNvPr id="3" name="Content Placeholder 2"/>
          <p:cNvSpPr>
            <a:spLocks noGrp="1"/>
          </p:cNvSpPr>
          <p:nvPr>
            <p:ph idx="1"/>
          </p:nvPr>
        </p:nvSpPr>
        <p:spPr/>
        <p:txBody>
          <a:bodyPr>
            <a:normAutofit/>
          </a:bodyPr>
          <a:lstStyle/>
          <a:p>
            <a:r>
              <a:rPr lang="en-US" dirty="0" smtClean="0"/>
              <a:t>The normal probability plot of average votes shows the distribution deviates from a normal distribution </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1905000" y="2895600"/>
            <a:ext cx="4953000" cy="3479800"/>
          </a:xfrm>
          <a:prstGeom prst="rect">
            <a:avLst/>
          </a:prstGeom>
        </p:spPr>
      </p:pic>
    </p:spTree>
    <p:extLst>
      <p:ext uri="{BB962C8B-B14F-4D97-AF65-F5344CB8AC3E}">
        <p14:creationId xmlns:p14="http://schemas.microsoft.com/office/powerpoint/2010/main" val="397016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sp>
        <p:nvSpPr>
          <p:cNvPr id="3" name="Content Placeholder 2"/>
          <p:cNvSpPr>
            <a:spLocks noGrp="1"/>
          </p:cNvSpPr>
          <p:nvPr>
            <p:ph idx="1"/>
          </p:nvPr>
        </p:nvSpPr>
        <p:spPr/>
        <p:txBody>
          <a:bodyPr>
            <a:normAutofit/>
          </a:bodyPr>
          <a:lstStyle/>
          <a:p>
            <a:r>
              <a:rPr lang="en-US" dirty="0" smtClean="0"/>
              <a:t>The scatter plot shows a strong, positive correlation between average vote and </a:t>
            </a:r>
            <a:r>
              <a:rPr lang="en-US" dirty="0" err="1" smtClean="0"/>
              <a:t>metascore</a:t>
            </a:r>
            <a:endParaRPr lang="en-US" dirty="0" smtClean="0"/>
          </a:p>
          <a:p>
            <a:pPr lvl="1"/>
            <a:r>
              <a:rPr lang="en-US" dirty="0" smtClean="0"/>
              <a:t>Voters and critics largely agree on ratings</a:t>
            </a:r>
          </a:p>
          <a:p>
            <a:r>
              <a:rPr lang="en-US" dirty="0" smtClean="0"/>
              <a:t>This is confirmed by the correlation value: .69</a:t>
            </a:r>
            <a:endParaRPr lang="en-US" dirty="0" smtClean="0"/>
          </a:p>
          <a:p>
            <a:endParaRPr lang="en-US" dirty="0"/>
          </a:p>
        </p:txBody>
      </p:sp>
      <p:pic>
        <p:nvPicPr>
          <p:cNvPr id="4" name="Picture 3"/>
          <p:cNvPicPr>
            <a:picLocks noChangeAspect="1"/>
          </p:cNvPicPr>
          <p:nvPr/>
        </p:nvPicPr>
        <p:blipFill>
          <a:blip r:embed="rId3"/>
          <a:stretch>
            <a:fillRect/>
          </a:stretch>
        </p:blipFill>
        <p:spPr>
          <a:xfrm>
            <a:off x="1905000" y="3429000"/>
            <a:ext cx="4978400" cy="3327400"/>
          </a:xfrm>
          <a:prstGeom prst="rect">
            <a:avLst/>
          </a:prstGeom>
        </p:spPr>
      </p:pic>
    </p:spTree>
    <p:extLst>
      <p:ext uri="{BB962C8B-B14F-4D97-AF65-F5344CB8AC3E}">
        <p14:creationId xmlns:p14="http://schemas.microsoft.com/office/powerpoint/2010/main" val="397016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sp>
        <p:nvSpPr>
          <p:cNvPr id="3" name="Content Placeholder 2"/>
          <p:cNvSpPr>
            <a:spLocks noGrp="1"/>
          </p:cNvSpPr>
          <p:nvPr>
            <p:ph idx="1"/>
          </p:nvPr>
        </p:nvSpPr>
        <p:spPr/>
        <p:txBody>
          <a:bodyPr>
            <a:normAutofit/>
          </a:bodyPr>
          <a:lstStyle/>
          <a:p>
            <a:r>
              <a:rPr lang="en-US" dirty="0" smtClean="0"/>
              <a:t>The scatter plot shows a weak, positive correlation between year and duration</a:t>
            </a:r>
          </a:p>
          <a:p>
            <a:r>
              <a:rPr lang="en-US" dirty="0" smtClean="0"/>
              <a:t>This is confirmed by the correlation value: 0.15</a:t>
            </a:r>
            <a:endParaRPr lang="en-US" dirty="0" smtClean="0"/>
          </a:p>
          <a:p>
            <a:endParaRPr lang="en-US" dirty="0"/>
          </a:p>
        </p:txBody>
      </p:sp>
      <p:pic>
        <p:nvPicPr>
          <p:cNvPr id="4" name="Picture 3"/>
          <p:cNvPicPr>
            <a:picLocks noChangeAspect="1"/>
          </p:cNvPicPr>
          <p:nvPr/>
        </p:nvPicPr>
        <p:blipFill>
          <a:blip r:embed="rId3"/>
          <a:stretch>
            <a:fillRect/>
          </a:stretch>
        </p:blipFill>
        <p:spPr>
          <a:xfrm>
            <a:off x="1905000" y="3517900"/>
            <a:ext cx="5041900" cy="3340100"/>
          </a:xfrm>
          <a:prstGeom prst="rect">
            <a:avLst/>
          </a:prstGeom>
        </p:spPr>
      </p:pic>
    </p:spTree>
    <p:extLst>
      <p:ext uri="{BB962C8B-B14F-4D97-AF65-F5344CB8AC3E}">
        <p14:creationId xmlns:p14="http://schemas.microsoft.com/office/powerpoint/2010/main" val="45448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sp>
        <p:nvSpPr>
          <p:cNvPr id="3" name="Content Placeholder 2"/>
          <p:cNvSpPr>
            <a:spLocks noGrp="1"/>
          </p:cNvSpPr>
          <p:nvPr>
            <p:ph idx="1"/>
          </p:nvPr>
        </p:nvSpPr>
        <p:spPr/>
        <p:txBody>
          <a:bodyPr>
            <a:normAutofit/>
          </a:bodyPr>
          <a:lstStyle/>
          <a:p>
            <a:r>
              <a:rPr lang="en-US" dirty="0" smtClean="0"/>
              <a:t>The scatter plot shows a positive correlation between average vote and total votes</a:t>
            </a:r>
          </a:p>
          <a:p>
            <a:r>
              <a:rPr lang="en-US" dirty="0" smtClean="0"/>
              <a:t>This is confirmed by the correlation value: .164</a:t>
            </a:r>
          </a:p>
          <a:p>
            <a:r>
              <a:rPr lang="en-US" dirty="0" smtClean="0"/>
              <a:t>Taking the log of votes shows a different plot with a higher correlation: .29</a:t>
            </a:r>
            <a:endParaRPr lang="en-US" dirty="0" smtClean="0"/>
          </a:p>
        </p:txBody>
      </p:sp>
      <p:pic>
        <p:nvPicPr>
          <p:cNvPr id="4" name="Picture 3"/>
          <p:cNvPicPr>
            <a:picLocks noChangeAspect="1"/>
          </p:cNvPicPr>
          <p:nvPr/>
        </p:nvPicPr>
        <p:blipFill>
          <a:blip r:embed="rId3"/>
          <a:stretch>
            <a:fillRect/>
          </a:stretch>
        </p:blipFill>
        <p:spPr>
          <a:xfrm>
            <a:off x="3694" y="3810000"/>
            <a:ext cx="4799463" cy="3048000"/>
          </a:xfrm>
          <a:prstGeom prst="rect">
            <a:avLst/>
          </a:prstGeom>
        </p:spPr>
      </p:pic>
      <p:pic>
        <p:nvPicPr>
          <p:cNvPr id="5" name="Picture 4"/>
          <p:cNvPicPr>
            <a:picLocks noChangeAspect="1"/>
          </p:cNvPicPr>
          <p:nvPr/>
        </p:nvPicPr>
        <p:blipFill>
          <a:blip r:embed="rId4"/>
          <a:stretch>
            <a:fillRect/>
          </a:stretch>
        </p:blipFill>
        <p:spPr>
          <a:xfrm>
            <a:off x="4714336" y="3886200"/>
            <a:ext cx="4429664" cy="2971800"/>
          </a:xfrm>
          <a:prstGeom prst="rect">
            <a:avLst/>
          </a:prstGeom>
        </p:spPr>
      </p:pic>
    </p:spTree>
    <p:extLst>
      <p:ext uri="{BB962C8B-B14F-4D97-AF65-F5344CB8AC3E}">
        <p14:creationId xmlns:p14="http://schemas.microsoft.com/office/powerpoint/2010/main" val="45448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sp>
        <p:nvSpPr>
          <p:cNvPr id="3" name="Content Placeholder 2"/>
          <p:cNvSpPr>
            <a:spLocks noGrp="1"/>
          </p:cNvSpPr>
          <p:nvPr>
            <p:ph idx="1"/>
          </p:nvPr>
        </p:nvSpPr>
        <p:spPr/>
        <p:txBody>
          <a:bodyPr>
            <a:normAutofit/>
          </a:bodyPr>
          <a:lstStyle/>
          <a:p>
            <a:r>
              <a:rPr lang="en-US" dirty="0" smtClean="0"/>
              <a:t>The scatter plot shows a weak, positive correlation between average vote and US Gross Income</a:t>
            </a:r>
          </a:p>
          <a:p>
            <a:r>
              <a:rPr lang="en-US" dirty="0" smtClean="0"/>
              <a:t>This is confirmed by the correlation value: .16</a:t>
            </a:r>
          </a:p>
          <a:p>
            <a:endParaRPr lang="en-US" dirty="0"/>
          </a:p>
        </p:txBody>
      </p:sp>
      <p:pic>
        <p:nvPicPr>
          <p:cNvPr id="4" name="Picture 3"/>
          <p:cNvPicPr>
            <a:picLocks noChangeAspect="1"/>
          </p:cNvPicPr>
          <p:nvPr/>
        </p:nvPicPr>
        <p:blipFill>
          <a:blip r:embed="rId3"/>
          <a:stretch>
            <a:fillRect/>
          </a:stretch>
        </p:blipFill>
        <p:spPr>
          <a:xfrm>
            <a:off x="2209800" y="3479800"/>
            <a:ext cx="4902200" cy="3378200"/>
          </a:xfrm>
          <a:prstGeom prst="rect">
            <a:avLst/>
          </a:prstGeom>
        </p:spPr>
      </p:pic>
    </p:spTree>
    <p:extLst>
      <p:ext uri="{BB962C8B-B14F-4D97-AF65-F5344CB8AC3E}">
        <p14:creationId xmlns:p14="http://schemas.microsoft.com/office/powerpoint/2010/main" val="184094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a:t>
            </a:r>
            <a:endParaRPr lang="en-US" dirty="0"/>
          </a:p>
        </p:txBody>
      </p:sp>
      <p:sp>
        <p:nvSpPr>
          <p:cNvPr id="3" name="Content Placeholder 2"/>
          <p:cNvSpPr>
            <a:spLocks noGrp="1"/>
          </p:cNvSpPr>
          <p:nvPr>
            <p:ph idx="1"/>
          </p:nvPr>
        </p:nvSpPr>
        <p:spPr/>
        <p:txBody>
          <a:bodyPr>
            <a:normAutofit/>
          </a:bodyPr>
          <a:lstStyle/>
          <a:p>
            <a:r>
              <a:rPr lang="en-US" dirty="0" smtClean="0"/>
              <a:t>Let the null hypothesis be no correlation between average vote and </a:t>
            </a:r>
            <a:r>
              <a:rPr lang="en-US" dirty="0" err="1" smtClean="0"/>
              <a:t>metascore</a:t>
            </a:r>
            <a:endParaRPr lang="en-US" dirty="0" smtClean="0"/>
          </a:p>
          <a:p>
            <a:r>
              <a:rPr lang="en-US" dirty="0" smtClean="0"/>
              <a:t>We reject the null hypothesis with a p-value of 0.0</a:t>
            </a:r>
            <a:endParaRPr lang="en-US" dirty="0" smtClean="0"/>
          </a:p>
          <a:p>
            <a:endParaRPr lang="en-US" dirty="0"/>
          </a:p>
        </p:txBody>
      </p:sp>
    </p:spTree>
    <p:extLst>
      <p:ext uri="{BB962C8B-B14F-4D97-AF65-F5344CB8AC3E}">
        <p14:creationId xmlns:p14="http://schemas.microsoft.com/office/powerpoint/2010/main" val="45448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and Variables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data set contains 81,273 movies from IMDB</a:t>
            </a:r>
          </a:p>
          <a:p>
            <a:r>
              <a:rPr lang="en-US" dirty="0" smtClean="0">
                <a:hlinkClick r:id="rId3"/>
              </a:rPr>
              <a:t>https://www.kaggle.com/stefanoleone992/imdb-extensive-dataset</a:t>
            </a:r>
            <a:endParaRPr lang="en-US" dirty="0" smtClean="0"/>
          </a:p>
          <a:p>
            <a:r>
              <a:rPr lang="en-US" dirty="0" smtClean="0"/>
              <a:t>Variables include:</a:t>
            </a:r>
          </a:p>
          <a:p>
            <a:pPr lvl="1"/>
            <a:r>
              <a:rPr lang="en-US" dirty="0" smtClean="0"/>
              <a:t>Title</a:t>
            </a:r>
          </a:p>
          <a:p>
            <a:pPr lvl="1"/>
            <a:r>
              <a:rPr lang="en-US" dirty="0" smtClean="0"/>
              <a:t>Year</a:t>
            </a:r>
          </a:p>
          <a:p>
            <a:pPr lvl="1"/>
            <a:r>
              <a:rPr lang="en-US" dirty="0" smtClean="0"/>
              <a:t>Genre</a:t>
            </a:r>
          </a:p>
          <a:p>
            <a:pPr lvl="1"/>
            <a:r>
              <a:rPr lang="en-US" dirty="0" smtClean="0"/>
              <a:t>Duration</a:t>
            </a:r>
          </a:p>
          <a:p>
            <a:pPr lvl="1"/>
            <a:r>
              <a:rPr lang="en-US" dirty="0" smtClean="0"/>
              <a:t>Country</a:t>
            </a:r>
          </a:p>
          <a:p>
            <a:pPr lvl="1"/>
            <a:r>
              <a:rPr lang="en-US" dirty="0" smtClean="0"/>
              <a:t>Language</a:t>
            </a:r>
          </a:p>
          <a:p>
            <a:pPr lvl="1"/>
            <a:r>
              <a:rPr lang="en-US" dirty="0" smtClean="0"/>
              <a:t>Average Vote (Rating)</a:t>
            </a:r>
          </a:p>
          <a:p>
            <a:pPr lvl="1"/>
            <a:r>
              <a:rPr lang="en-US" dirty="0" smtClean="0"/>
              <a:t>Votes</a:t>
            </a:r>
          </a:p>
          <a:p>
            <a:pPr lvl="1"/>
            <a:r>
              <a:rPr lang="en-US" dirty="0" smtClean="0"/>
              <a:t>Budget</a:t>
            </a:r>
          </a:p>
          <a:p>
            <a:pPr lvl="1"/>
            <a:r>
              <a:rPr lang="en-US" dirty="0" smtClean="0"/>
              <a:t>US Gross Income</a:t>
            </a:r>
          </a:p>
          <a:p>
            <a:pPr lvl="1"/>
            <a:r>
              <a:rPr lang="en-US" dirty="0" err="1" smtClean="0"/>
              <a:t>Metascore</a:t>
            </a:r>
            <a:r>
              <a:rPr lang="en-US" dirty="0" smtClean="0"/>
              <a:t> (Critics’ rating)</a:t>
            </a:r>
          </a:p>
          <a:p>
            <a:r>
              <a:rPr lang="en-US" dirty="0" smtClean="0"/>
              <a:t>The analysis will focus on Year, Duration, Average Vote, Votes, Budget, US Gross Income, and Meta Score</a:t>
            </a:r>
            <a:endParaRPr lang="en-US" dirty="0" smtClean="0"/>
          </a:p>
          <a:p>
            <a:endParaRPr lang="en-US" dirty="0"/>
          </a:p>
        </p:txBody>
      </p:sp>
    </p:spTree>
    <p:extLst>
      <p:ext uri="{BB962C8B-B14F-4D97-AF65-F5344CB8AC3E}">
        <p14:creationId xmlns:p14="http://schemas.microsoft.com/office/powerpoint/2010/main" val="257886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a:t>
            </a:r>
            <a:endParaRPr lang="en-US" dirty="0"/>
          </a:p>
        </p:txBody>
      </p:sp>
      <p:sp>
        <p:nvSpPr>
          <p:cNvPr id="3" name="Content Placeholder 2"/>
          <p:cNvSpPr>
            <a:spLocks noGrp="1"/>
          </p:cNvSpPr>
          <p:nvPr>
            <p:ph idx="1"/>
          </p:nvPr>
        </p:nvSpPr>
        <p:spPr/>
        <p:txBody>
          <a:bodyPr>
            <a:normAutofit/>
          </a:bodyPr>
          <a:lstStyle/>
          <a:p>
            <a:r>
              <a:rPr lang="en-US" dirty="0" smtClean="0"/>
              <a:t>Let the null hypothesis be no difference in means between the average vote of US and foreign movies</a:t>
            </a:r>
          </a:p>
          <a:p>
            <a:r>
              <a:rPr lang="en-US" dirty="0" smtClean="0"/>
              <a:t>Us mean: 5.589</a:t>
            </a:r>
          </a:p>
          <a:p>
            <a:r>
              <a:rPr lang="en-US" dirty="0" smtClean="0"/>
              <a:t>Foreign mean: 6.100</a:t>
            </a:r>
          </a:p>
          <a:p>
            <a:r>
              <a:rPr lang="en-US" dirty="0" smtClean="0"/>
              <a:t>Difference: 0.511</a:t>
            </a:r>
          </a:p>
          <a:p>
            <a:r>
              <a:rPr lang="en-US" dirty="0" smtClean="0"/>
              <a:t>We reject the null hypothesis with a p-value of 0.0</a:t>
            </a:r>
            <a:endParaRPr lang="en-US" dirty="0" smtClean="0"/>
          </a:p>
          <a:p>
            <a:endParaRPr lang="en-US" dirty="0"/>
          </a:p>
        </p:txBody>
      </p:sp>
    </p:spTree>
    <p:extLst>
      <p:ext uri="{BB962C8B-B14F-4D97-AF65-F5344CB8AC3E}">
        <p14:creationId xmlns:p14="http://schemas.microsoft.com/office/powerpoint/2010/main" val="20696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Analysis</a:t>
            </a:r>
            <a:endParaRPr lang="en-US" dirty="0"/>
          </a:p>
        </p:txBody>
      </p:sp>
      <p:sp>
        <p:nvSpPr>
          <p:cNvPr id="3" name="Content Placeholder 2"/>
          <p:cNvSpPr>
            <a:spLocks noGrp="1"/>
          </p:cNvSpPr>
          <p:nvPr>
            <p:ph idx="1"/>
          </p:nvPr>
        </p:nvSpPr>
        <p:spPr/>
        <p:txBody>
          <a:bodyPr>
            <a:normAutofit/>
          </a:bodyPr>
          <a:lstStyle/>
          <a:p>
            <a:r>
              <a:rPr lang="en-US" dirty="0" smtClean="0"/>
              <a:t>Linear regression of average vote predicted by US Gross Income</a:t>
            </a:r>
          </a:p>
          <a:p>
            <a:r>
              <a:rPr lang="en-US" dirty="0" smtClean="0"/>
              <a:t>The slope is statistically significant</a:t>
            </a:r>
          </a:p>
          <a:p>
            <a:r>
              <a:rPr lang="en-US" dirty="0" smtClean="0"/>
              <a:t>With a starting average rating of 6.23, the rating increases by 0.0034 for every million dollars in US Gross Income </a:t>
            </a:r>
          </a:p>
          <a:p>
            <a:r>
              <a:rPr lang="en-US" dirty="0" smtClean="0"/>
              <a:t>Intercept: 6.2281</a:t>
            </a:r>
          </a:p>
          <a:p>
            <a:r>
              <a:rPr lang="en-US" dirty="0" smtClean="0"/>
              <a:t>Slope: 0.0034</a:t>
            </a:r>
          </a:p>
          <a:p>
            <a:r>
              <a:rPr lang="en-US" dirty="0" smtClean="0"/>
              <a:t>R</a:t>
            </a:r>
            <a:r>
              <a:rPr lang="en-US" baseline="30000" dirty="0" smtClean="0"/>
              <a:t>2</a:t>
            </a:r>
            <a:r>
              <a:rPr lang="en-US" dirty="0" smtClean="0"/>
              <a:t>: .026</a:t>
            </a:r>
          </a:p>
          <a:p>
            <a:endParaRPr lang="en-US" dirty="0"/>
          </a:p>
          <a:p>
            <a:r>
              <a:rPr lang="en-US" dirty="0" smtClean="0"/>
              <a:t>Box office income is not a great predictor for average rating </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3429000" y="4191000"/>
            <a:ext cx="5435600" cy="1130300"/>
          </a:xfrm>
          <a:prstGeom prst="rect">
            <a:avLst/>
          </a:prstGeom>
        </p:spPr>
      </p:pic>
    </p:spTree>
    <p:extLst>
      <p:ext uri="{BB962C8B-B14F-4D97-AF65-F5344CB8AC3E}">
        <p14:creationId xmlns:p14="http://schemas.microsoft.com/office/powerpoint/2010/main" val="423276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Multiple linear regression of US Gross Income (millions) predicted by average rating, votes (in thousands), year, and duration</a:t>
            </a:r>
          </a:p>
          <a:p>
            <a:r>
              <a:rPr lang="en-US" dirty="0" smtClean="0"/>
              <a:t>Average rating, votes, and duration are significant predictors while year is not</a:t>
            </a:r>
          </a:p>
          <a:p>
            <a:r>
              <a:rPr lang="en-US" dirty="0" smtClean="0"/>
              <a:t>With a starting US Gross Income of $-25.824 million, the income decreases by $3 million for each point increase in average rating, increases $289 per vote and $68,000 per minute</a:t>
            </a:r>
          </a:p>
          <a:p>
            <a:r>
              <a:rPr lang="en-US" dirty="0" smtClean="0"/>
              <a:t>Intercept: -25.824</a:t>
            </a:r>
          </a:p>
          <a:p>
            <a:r>
              <a:rPr lang="en-US" dirty="0" smtClean="0"/>
              <a:t>Average Rating: -3.004</a:t>
            </a:r>
          </a:p>
          <a:p>
            <a:r>
              <a:rPr lang="en-US" dirty="0" smtClean="0"/>
              <a:t>Votes (thousands): 0.2887</a:t>
            </a:r>
          </a:p>
          <a:p>
            <a:r>
              <a:rPr lang="en-US" dirty="0" smtClean="0"/>
              <a:t>Year: 0.0222</a:t>
            </a:r>
          </a:p>
          <a:p>
            <a:r>
              <a:rPr lang="en-US" dirty="0" smtClean="0"/>
              <a:t>Duration: 0.068</a:t>
            </a:r>
            <a:endParaRPr lang="en-US" dirty="0" smtClean="0"/>
          </a:p>
          <a:p>
            <a:r>
              <a:rPr lang="en-US" dirty="0" smtClean="0"/>
              <a:t>R</a:t>
            </a:r>
            <a:r>
              <a:rPr lang="en-US" baseline="30000" dirty="0" smtClean="0"/>
              <a:t>2</a:t>
            </a:r>
            <a:r>
              <a:rPr lang="en-US" dirty="0" smtClean="0"/>
              <a:t>: .454</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4102100" y="4572000"/>
            <a:ext cx="5041900" cy="2006600"/>
          </a:xfrm>
          <a:prstGeom prst="rect">
            <a:avLst/>
          </a:prstGeom>
        </p:spPr>
      </p:pic>
    </p:spTree>
    <p:extLst>
      <p:ext uri="{BB962C8B-B14F-4D97-AF65-F5344CB8AC3E}">
        <p14:creationId xmlns:p14="http://schemas.microsoft.com/office/powerpoint/2010/main" val="319801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Analysis</a:t>
            </a:r>
            <a:endParaRPr lang="en-US" dirty="0"/>
          </a:p>
        </p:txBody>
      </p:sp>
      <p:sp>
        <p:nvSpPr>
          <p:cNvPr id="3" name="Content Placeholder 2"/>
          <p:cNvSpPr>
            <a:spLocks noGrp="1"/>
          </p:cNvSpPr>
          <p:nvPr>
            <p:ph idx="1"/>
          </p:nvPr>
        </p:nvSpPr>
        <p:spPr/>
        <p:txBody>
          <a:bodyPr>
            <a:normAutofit fontScale="92500"/>
          </a:bodyPr>
          <a:lstStyle/>
          <a:p>
            <a:r>
              <a:rPr lang="en-US" dirty="0" smtClean="0"/>
              <a:t>Removing year has bi impact to fit of model, but intercept change quite a bit</a:t>
            </a:r>
          </a:p>
          <a:p>
            <a:r>
              <a:rPr lang="en-US" dirty="0" smtClean="0"/>
              <a:t>Average rating, votes, and duration are still significant predictors </a:t>
            </a:r>
          </a:p>
          <a:p>
            <a:r>
              <a:rPr lang="en-US" dirty="0" smtClean="0"/>
              <a:t>With a starting US Gross Income of $18.806 million, the income decreases by $3.06 million for each point increase in average rating, increases $289 per vote and $69,000 per minute</a:t>
            </a:r>
          </a:p>
          <a:p>
            <a:r>
              <a:rPr lang="en-US" dirty="0" smtClean="0"/>
              <a:t>Intercept: 18.806</a:t>
            </a:r>
          </a:p>
          <a:p>
            <a:r>
              <a:rPr lang="en-US" dirty="0" smtClean="0"/>
              <a:t>Average Rating:-3.064</a:t>
            </a:r>
          </a:p>
          <a:p>
            <a:r>
              <a:rPr lang="en-US" dirty="0" smtClean="0"/>
              <a:t>Votes (thousands): 0.289</a:t>
            </a:r>
          </a:p>
          <a:p>
            <a:r>
              <a:rPr lang="en-US" dirty="0" smtClean="0"/>
              <a:t>Duration: 0.069</a:t>
            </a:r>
            <a:endParaRPr lang="en-US" dirty="0" smtClean="0"/>
          </a:p>
          <a:p>
            <a:r>
              <a:rPr lang="en-US" dirty="0" smtClean="0"/>
              <a:t>R</a:t>
            </a:r>
            <a:r>
              <a:rPr lang="en-US" baseline="30000" dirty="0" smtClean="0"/>
              <a:t>2</a:t>
            </a:r>
            <a:r>
              <a:rPr lang="en-US" dirty="0" smtClean="0"/>
              <a:t>: .454</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3962400" y="4953000"/>
            <a:ext cx="4991100" cy="1752600"/>
          </a:xfrm>
          <a:prstGeom prst="rect">
            <a:avLst/>
          </a:prstGeom>
        </p:spPr>
      </p:pic>
    </p:spTree>
    <p:extLst>
      <p:ext uri="{BB962C8B-B14F-4D97-AF65-F5344CB8AC3E}">
        <p14:creationId xmlns:p14="http://schemas.microsoft.com/office/powerpoint/2010/main" val="4729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I think we can measure the success of a movie in several ways based on US Gross Income, Average Rating, and </a:t>
            </a:r>
            <a:r>
              <a:rPr lang="en-US" dirty="0" err="1" smtClean="0"/>
              <a:t>Metascore</a:t>
            </a:r>
            <a:endParaRPr lang="en-US" dirty="0" smtClean="0"/>
          </a:p>
          <a:p>
            <a:r>
              <a:rPr lang="en-US" dirty="0" smtClean="0"/>
              <a:t>While there is a high correlation between average rating and </a:t>
            </a:r>
            <a:r>
              <a:rPr lang="en-US" dirty="0" err="1" smtClean="0"/>
              <a:t>metascore</a:t>
            </a:r>
            <a:r>
              <a:rPr lang="en-US" dirty="0" smtClean="0"/>
              <a:t>, there is little correlation between Income and Rating</a:t>
            </a:r>
          </a:p>
          <a:p>
            <a:r>
              <a:rPr lang="en-US" dirty="0" smtClean="0"/>
              <a:t>We can predict the average vote by income, votes, and duration</a:t>
            </a:r>
          </a:p>
          <a:p>
            <a:r>
              <a:rPr lang="en-US" dirty="0" smtClean="0"/>
              <a:t>We can predict the Gross Income by average rating, votes, and duration</a:t>
            </a:r>
            <a:endParaRPr lang="en-US" dirty="0" smtClean="0"/>
          </a:p>
          <a:p>
            <a:endParaRPr lang="en-US" dirty="0" smtClean="0"/>
          </a:p>
          <a:p>
            <a:r>
              <a:rPr lang="en-US" dirty="0" smtClean="0"/>
              <a:t>Average rating, income, votes, and durations are significant contributors</a:t>
            </a:r>
            <a:endParaRPr lang="en-US" dirty="0"/>
          </a:p>
        </p:txBody>
      </p:sp>
    </p:spTree>
    <p:extLst>
      <p:ext uri="{BB962C8B-B14F-4D97-AF65-F5344CB8AC3E}">
        <p14:creationId xmlns:p14="http://schemas.microsoft.com/office/powerpoint/2010/main" val="107384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in Analysis</a:t>
            </a:r>
            <a:endParaRPr lang="en-US" dirty="0"/>
          </a:p>
        </p:txBody>
      </p:sp>
      <p:sp>
        <p:nvSpPr>
          <p:cNvPr id="3" name="Content Placeholder 2"/>
          <p:cNvSpPr>
            <a:spLocks noGrp="1"/>
          </p:cNvSpPr>
          <p:nvPr>
            <p:ph idx="1"/>
          </p:nvPr>
        </p:nvSpPr>
        <p:spPr/>
        <p:txBody>
          <a:bodyPr>
            <a:normAutofit/>
          </a:bodyPr>
          <a:lstStyle/>
          <a:p>
            <a:r>
              <a:rPr lang="en-US" dirty="0" smtClean="0"/>
              <a:t>Year-Year movie was released</a:t>
            </a:r>
          </a:p>
          <a:p>
            <a:r>
              <a:rPr lang="en-US" dirty="0" smtClean="0"/>
              <a:t>Duration-Length of movie in minutes</a:t>
            </a:r>
          </a:p>
          <a:p>
            <a:r>
              <a:rPr lang="en-US" dirty="0" smtClean="0"/>
              <a:t>Average Vote-Average user vote on scale of 1 to 10</a:t>
            </a:r>
          </a:p>
          <a:p>
            <a:r>
              <a:rPr lang="en-US" dirty="0" smtClean="0"/>
              <a:t>Votes-Number of votes</a:t>
            </a:r>
          </a:p>
          <a:p>
            <a:r>
              <a:rPr lang="en-US" dirty="0" smtClean="0"/>
              <a:t>Budget-Budget for movie</a:t>
            </a:r>
          </a:p>
          <a:p>
            <a:r>
              <a:rPr lang="en-US" dirty="0" smtClean="0"/>
              <a:t>US Gross Income-Box office income in Dollars. Later calculated to be in Millions</a:t>
            </a:r>
          </a:p>
          <a:p>
            <a:r>
              <a:rPr lang="en-US" dirty="0" err="1" smtClean="0"/>
              <a:t>Metascore</a:t>
            </a:r>
            <a:r>
              <a:rPr lang="en-US" dirty="0" smtClean="0"/>
              <a:t>-Critics score on scale of 1 to 100</a:t>
            </a:r>
            <a:endParaRPr lang="en-US" dirty="0" smtClean="0"/>
          </a:p>
          <a:p>
            <a:endParaRPr lang="en-US" dirty="0"/>
          </a:p>
        </p:txBody>
      </p:sp>
    </p:spTree>
    <p:extLst>
      <p:ext uri="{BB962C8B-B14F-4D97-AF65-F5344CB8AC3E}">
        <p14:creationId xmlns:p14="http://schemas.microsoft.com/office/powerpoint/2010/main" val="338083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a:t>
            </a:r>
            <a:endParaRPr lang="en-US" dirty="0"/>
          </a:p>
        </p:txBody>
      </p:sp>
      <p:sp>
        <p:nvSpPr>
          <p:cNvPr id="3" name="Content Placeholder 2"/>
          <p:cNvSpPr>
            <a:spLocks noGrp="1"/>
          </p:cNvSpPr>
          <p:nvPr>
            <p:ph idx="1"/>
          </p:nvPr>
        </p:nvSpPr>
        <p:spPr/>
        <p:txBody>
          <a:bodyPr>
            <a:normAutofit/>
          </a:bodyPr>
          <a:lstStyle/>
          <a:p>
            <a:r>
              <a:rPr lang="en-US" sz="2000" dirty="0" smtClean="0"/>
              <a:t>Mean: 1993</a:t>
            </a:r>
          </a:p>
          <a:p>
            <a:r>
              <a:rPr lang="en-US" sz="2000" dirty="0" smtClean="0"/>
              <a:t>Mode: 2017</a:t>
            </a:r>
          </a:p>
          <a:p>
            <a:r>
              <a:rPr lang="en-US" sz="2000" dirty="0" smtClean="0"/>
              <a:t>Variance: 575.63</a:t>
            </a:r>
          </a:p>
          <a:p>
            <a:r>
              <a:rPr lang="en-US" sz="2000" dirty="0" smtClean="0"/>
              <a:t>Standard Deviation: 23.99</a:t>
            </a:r>
          </a:p>
          <a:p>
            <a:r>
              <a:rPr lang="en-US" sz="2000" dirty="0" smtClean="0"/>
              <a:t>Distribution is skewed but no real outliers</a:t>
            </a:r>
            <a:endParaRPr lang="en-US" sz="2000" dirty="0" smtClean="0"/>
          </a:p>
          <a:p>
            <a:endParaRPr lang="en-US" sz="2000" dirty="0"/>
          </a:p>
        </p:txBody>
      </p:sp>
      <p:pic>
        <p:nvPicPr>
          <p:cNvPr id="5" name="Picture 4"/>
          <p:cNvPicPr>
            <a:picLocks noChangeAspect="1"/>
          </p:cNvPicPr>
          <p:nvPr/>
        </p:nvPicPr>
        <p:blipFill>
          <a:blip r:embed="rId3"/>
          <a:stretch>
            <a:fillRect/>
          </a:stretch>
        </p:blipFill>
        <p:spPr>
          <a:xfrm>
            <a:off x="1981200" y="3556169"/>
            <a:ext cx="5054600" cy="3289300"/>
          </a:xfrm>
          <a:prstGeom prst="rect">
            <a:avLst/>
          </a:prstGeom>
        </p:spPr>
      </p:pic>
    </p:spTree>
    <p:extLst>
      <p:ext uri="{BB962C8B-B14F-4D97-AF65-F5344CB8AC3E}">
        <p14:creationId xmlns:p14="http://schemas.microsoft.com/office/powerpoint/2010/main" val="11303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a:t>
            </a:r>
            <a:endParaRPr lang="en-US" dirty="0"/>
          </a:p>
        </p:txBody>
      </p:sp>
      <p:sp>
        <p:nvSpPr>
          <p:cNvPr id="3" name="Content Placeholder 2"/>
          <p:cNvSpPr>
            <a:spLocks noGrp="1"/>
          </p:cNvSpPr>
          <p:nvPr>
            <p:ph idx="1"/>
          </p:nvPr>
        </p:nvSpPr>
        <p:spPr/>
        <p:txBody>
          <a:bodyPr>
            <a:normAutofit/>
          </a:bodyPr>
          <a:lstStyle/>
          <a:p>
            <a:r>
              <a:rPr lang="en-US" sz="2000" dirty="0" smtClean="0"/>
              <a:t>Mean: 100.57</a:t>
            </a:r>
          </a:p>
          <a:p>
            <a:r>
              <a:rPr lang="en-US" sz="2000" dirty="0" smtClean="0"/>
              <a:t>Mode: 90</a:t>
            </a:r>
          </a:p>
          <a:p>
            <a:r>
              <a:rPr lang="en-US" sz="2000" dirty="0" smtClean="0"/>
              <a:t>Variance: 641.11</a:t>
            </a:r>
          </a:p>
          <a:p>
            <a:r>
              <a:rPr lang="en-US" sz="2000" dirty="0" smtClean="0"/>
              <a:t>Standard Deviation: 25.32</a:t>
            </a:r>
          </a:p>
          <a:p>
            <a:r>
              <a:rPr lang="en-US" sz="2000" dirty="0" smtClean="0"/>
              <a:t>1 large outlier at 3360, with some other outliers beyond ~175 minutes</a:t>
            </a:r>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2133600" y="3594174"/>
            <a:ext cx="5003800" cy="3276600"/>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Vote</a:t>
            </a:r>
            <a:endParaRPr lang="en-US" dirty="0"/>
          </a:p>
        </p:txBody>
      </p:sp>
      <p:sp>
        <p:nvSpPr>
          <p:cNvPr id="3" name="Content Placeholder 2"/>
          <p:cNvSpPr>
            <a:spLocks noGrp="1"/>
          </p:cNvSpPr>
          <p:nvPr>
            <p:ph idx="1"/>
          </p:nvPr>
        </p:nvSpPr>
        <p:spPr/>
        <p:txBody>
          <a:bodyPr>
            <a:normAutofit/>
          </a:bodyPr>
          <a:lstStyle/>
          <a:p>
            <a:r>
              <a:rPr lang="en-US" sz="2000" dirty="0" smtClean="0"/>
              <a:t>Mean: 5.93</a:t>
            </a:r>
          </a:p>
          <a:p>
            <a:r>
              <a:rPr lang="en-US" sz="2000" dirty="0" smtClean="0"/>
              <a:t>Mode: 6.4</a:t>
            </a:r>
          </a:p>
          <a:p>
            <a:r>
              <a:rPr lang="en-US" sz="2000" dirty="0" smtClean="0"/>
              <a:t>Variance: 1.55</a:t>
            </a:r>
          </a:p>
          <a:p>
            <a:r>
              <a:rPr lang="en-US" sz="2000" dirty="0" smtClean="0"/>
              <a:t>Standard Deviation: 1.24</a:t>
            </a:r>
          </a:p>
          <a:p>
            <a:r>
              <a:rPr lang="en-US" sz="2000" dirty="0" smtClean="0"/>
              <a:t>Distribution is skewed but no outliers</a:t>
            </a:r>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1905000" y="3505200"/>
            <a:ext cx="5003800" cy="3251200"/>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Metascore</a:t>
            </a:r>
            <a:endParaRPr lang="en-US" dirty="0"/>
          </a:p>
        </p:txBody>
      </p:sp>
      <p:sp>
        <p:nvSpPr>
          <p:cNvPr id="3" name="Content Placeholder 2"/>
          <p:cNvSpPr>
            <a:spLocks noGrp="1"/>
          </p:cNvSpPr>
          <p:nvPr>
            <p:ph idx="1"/>
          </p:nvPr>
        </p:nvSpPr>
        <p:spPr/>
        <p:txBody>
          <a:bodyPr>
            <a:normAutofit/>
          </a:bodyPr>
          <a:lstStyle/>
          <a:p>
            <a:r>
              <a:rPr lang="en-US" sz="2000" dirty="0" smtClean="0"/>
              <a:t>Mean: 55.76</a:t>
            </a:r>
          </a:p>
          <a:p>
            <a:r>
              <a:rPr lang="en-US" sz="2000" dirty="0" smtClean="0"/>
              <a:t>Mode: 57</a:t>
            </a:r>
          </a:p>
          <a:p>
            <a:r>
              <a:rPr lang="en-US" sz="2000" dirty="0" smtClean="0"/>
              <a:t>Variance: 315.33</a:t>
            </a:r>
          </a:p>
          <a:p>
            <a:r>
              <a:rPr lang="en-US" sz="2000" dirty="0" smtClean="0"/>
              <a:t>Standard Deviation: 17.76</a:t>
            </a:r>
          </a:p>
          <a:p>
            <a:r>
              <a:rPr lang="en-US" sz="2000" dirty="0" smtClean="0"/>
              <a:t>Pretty continuously distributed so no outliers</a:t>
            </a:r>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2057400" y="3587862"/>
            <a:ext cx="4940300" cy="3251200"/>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sp>
        <p:nvSpPr>
          <p:cNvPr id="3" name="Content Placeholder 2"/>
          <p:cNvSpPr>
            <a:spLocks noGrp="1"/>
          </p:cNvSpPr>
          <p:nvPr>
            <p:ph idx="1"/>
          </p:nvPr>
        </p:nvSpPr>
        <p:spPr/>
        <p:txBody>
          <a:bodyPr>
            <a:normAutofit/>
          </a:bodyPr>
          <a:lstStyle/>
          <a:p>
            <a:r>
              <a:rPr lang="en-US" sz="2000" dirty="0" smtClean="0"/>
              <a:t>While I wanted to use this variable in the analysis, there is an issue of inconsistent currencies. This would be very difficult to correctly adjust to US Dollars when considering conversion rates at the time. This significantly changes the summary statistics.</a:t>
            </a:r>
          </a:p>
          <a:p>
            <a:r>
              <a:rPr lang="en-US" sz="2000" dirty="0" smtClean="0"/>
              <a:t>Mean:95951670</a:t>
            </a:r>
          </a:p>
          <a:p>
            <a:r>
              <a:rPr lang="en-US" sz="2000" dirty="0" smtClean="0"/>
              <a:t>Mode: 1000000</a:t>
            </a:r>
          </a:p>
          <a:p>
            <a:r>
              <a:rPr lang="en-US" sz="2000" dirty="0" smtClean="0"/>
              <a:t>Variance: 7.452 e</a:t>
            </a:r>
            <a:r>
              <a:rPr lang="en-US" sz="2000" baseline="30000" dirty="0" smtClean="0"/>
              <a:t>18</a:t>
            </a:r>
          </a:p>
          <a:p>
            <a:r>
              <a:rPr lang="en-US" sz="2000" dirty="0" smtClean="0"/>
              <a:t>Standard Deviation: 2729936553.57</a:t>
            </a:r>
            <a:endParaRPr lang="en-US" sz="2000" dirty="0" smtClean="0"/>
          </a:p>
          <a:p>
            <a:endParaRPr lang="en-US" sz="2000" dirty="0"/>
          </a:p>
        </p:txBody>
      </p:sp>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Gross Income (millions)</a:t>
            </a:r>
            <a:endParaRPr lang="en-US" dirty="0"/>
          </a:p>
        </p:txBody>
      </p:sp>
      <p:sp>
        <p:nvSpPr>
          <p:cNvPr id="3" name="Content Placeholder 2"/>
          <p:cNvSpPr>
            <a:spLocks noGrp="1"/>
          </p:cNvSpPr>
          <p:nvPr>
            <p:ph idx="1"/>
          </p:nvPr>
        </p:nvSpPr>
        <p:spPr/>
        <p:txBody>
          <a:bodyPr>
            <a:normAutofit/>
          </a:bodyPr>
          <a:lstStyle/>
          <a:p>
            <a:r>
              <a:rPr lang="en-US" sz="2000" dirty="0" smtClean="0"/>
              <a:t>Mean: 19.62</a:t>
            </a:r>
          </a:p>
          <a:p>
            <a:r>
              <a:rPr lang="en-US" sz="2000" dirty="0" smtClean="0"/>
              <a:t>Mode:1</a:t>
            </a:r>
          </a:p>
          <a:p>
            <a:r>
              <a:rPr lang="en-US" sz="2000" dirty="0" smtClean="0"/>
              <a:t>Variance:2312.56</a:t>
            </a:r>
          </a:p>
          <a:p>
            <a:r>
              <a:rPr lang="en-US" sz="2000" dirty="0" smtClean="0"/>
              <a:t>Standard Deviation:48.09</a:t>
            </a:r>
          </a:p>
          <a:p>
            <a:r>
              <a:rPr lang="en-US" sz="2000" dirty="0" smtClean="0"/>
              <a:t>Outliers on each end of distribution</a:t>
            </a:r>
          </a:p>
          <a:p>
            <a:r>
              <a:rPr lang="en-US" sz="2000" dirty="0" smtClean="0"/>
              <a:t>Histogram is poor visual due to continuous nature of variable</a:t>
            </a:r>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304800" y="3867859"/>
            <a:ext cx="4521200" cy="2987221"/>
          </a:xfrm>
          <a:prstGeom prst="rect">
            <a:avLst/>
          </a:prstGeom>
        </p:spPr>
      </p:pic>
      <p:pic>
        <p:nvPicPr>
          <p:cNvPr id="5" name="Picture 4"/>
          <p:cNvPicPr>
            <a:picLocks noChangeAspect="1"/>
          </p:cNvPicPr>
          <p:nvPr/>
        </p:nvPicPr>
        <p:blipFill>
          <a:blip r:embed="rId4"/>
          <a:stretch>
            <a:fillRect/>
          </a:stretch>
        </p:blipFill>
        <p:spPr>
          <a:xfrm>
            <a:off x="4876800" y="3962400"/>
            <a:ext cx="1879600" cy="2540000"/>
          </a:xfrm>
          <a:prstGeom prst="rect">
            <a:avLst/>
          </a:prstGeom>
        </p:spPr>
      </p:pic>
      <p:pic>
        <p:nvPicPr>
          <p:cNvPr id="6" name="Picture 5"/>
          <p:cNvPicPr>
            <a:picLocks noChangeAspect="1"/>
          </p:cNvPicPr>
          <p:nvPr/>
        </p:nvPicPr>
        <p:blipFill>
          <a:blip r:embed="rId5"/>
          <a:stretch>
            <a:fillRect/>
          </a:stretch>
        </p:blipFill>
        <p:spPr>
          <a:xfrm>
            <a:off x="7010400" y="3962400"/>
            <a:ext cx="1727200" cy="2413000"/>
          </a:xfrm>
          <a:prstGeom prst="rect">
            <a:avLst/>
          </a:prstGeom>
        </p:spPr>
      </p:pic>
    </p:spTree>
    <p:extLst>
      <p:ext uri="{BB962C8B-B14F-4D97-AF65-F5344CB8AC3E}">
        <p14:creationId xmlns:p14="http://schemas.microsoft.com/office/powerpoint/2010/main" val="4485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1564</TotalTime>
  <Words>1004</Words>
  <Application>Microsoft Macintosh PowerPoint</Application>
  <PresentationFormat>On-screen Show (4:3)</PresentationFormat>
  <Paragraphs>164</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What makes a good movie?</vt:lpstr>
      <vt:lpstr>Data Set and Variables</vt:lpstr>
      <vt:lpstr>Variables Used in Analysis</vt:lpstr>
      <vt:lpstr>Year</vt:lpstr>
      <vt:lpstr>Duration</vt:lpstr>
      <vt:lpstr>Average Vote</vt:lpstr>
      <vt:lpstr>Metascore</vt:lpstr>
      <vt:lpstr>Budget</vt:lpstr>
      <vt:lpstr>US Gross Income (millions)</vt:lpstr>
      <vt:lpstr>Votes</vt:lpstr>
      <vt:lpstr>PMF</vt:lpstr>
      <vt:lpstr>CDF</vt:lpstr>
      <vt:lpstr>CDF</vt:lpstr>
      <vt:lpstr>Analytical Distribution </vt:lpstr>
      <vt:lpstr>Scatter Plots</vt:lpstr>
      <vt:lpstr>Scatter Plots</vt:lpstr>
      <vt:lpstr>Scatter Plots</vt:lpstr>
      <vt:lpstr>Scatter Plots</vt:lpstr>
      <vt:lpstr>Hypothesis Test</vt:lpstr>
      <vt:lpstr>Hypothesis Test</vt:lpstr>
      <vt:lpstr>Linear Regression Analysis</vt:lpstr>
      <vt:lpstr>Multiple Regression Analysis</vt:lpstr>
      <vt:lpstr>Multiple Regression Analysis</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a Course</dc:title>
  <dc:subject/>
  <dc:creator/>
  <cp:keywords/>
  <dc:description/>
  <cp:lastModifiedBy>STEPHANIE MONTGOMERY</cp:lastModifiedBy>
  <cp:revision>96</cp:revision>
  <dcterms:created xsi:type="dcterms:W3CDTF">2010-05-21T00:08:13Z</dcterms:created>
  <dcterms:modified xsi:type="dcterms:W3CDTF">2020-08-08T20:37:13Z</dcterms:modified>
  <cp:category/>
</cp:coreProperties>
</file>