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19"/>
  </p:notesMasterIdLst>
  <p:sldIdLst>
    <p:sldId id="257" r:id="rId5"/>
    <p:sldId id="258" r:id="rId6"/>
    <p:sldId id="277" r:id="rId7"/>
    <p:sldId id="260" r:id="rId8"/>
    <p:sldId id="278" r:id="rId9"/>
    <p:sldId id="279" r:id="rId10"/>
    <p:sldId id="280" r:id="rId11"/>
    <p:sldId id="284" r:id="rId12"/>
    <p:sldId id="285" r:id="rId13"/>
    <p:sldId id="286" r:id="rId14"/>
    <p:sldId id="288" r:id="rId15"/>
    <p:sldId id="275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77"/>
            <p14:sldId id="260"/>
            <p14:sldId id="278"/>
            <p14:sldId id="279"/>
            <p14:sldId id="280"/>
            <p14:sldId id="284"/>
            <p14:sldId id="285"/>
            <p14:sldId id="286"/>
            <p14:sldId id="288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>
            <p14:sldId id="275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5C89F-F011-0000-CAAF-B2CAE936992B}" v="4021" dt="2021-05-17T04:12:49.789"/>
    <p1510:client id="{EC4107B7-3CF9-486B-92DD-973609B289C8}" v="50" dt="2021-05-17T02:33:51.877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4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2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Analytics in Sports Gambling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DSC 630 Predictive Analytics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Final Project Milestone 3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Michael Loos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logistic regression to predict winner and loser of each game</a:t>
            </a:r>
          </a:p>
          <a:p>
            <a:r>
              <a:rPr lang="en-US" dirty="0"/>
              <a:t>This should be an easier prediction to help start model</a:t>
            </a:r>
          </a:p>
          <a:p>
            <a:r>
              <a:rPr lang="en-US" dirty="0"/>
              <a:t>Backward looking logistic model using current game statistics to predict outcome of game</a:t>
            </a:r>
          </a:p>
          <a:p>
            <a:pPr lvl="1"/>
            <a:r>
              <a:rPr lang="en-US" dirty="0"/>
              <a:t>Correctly predicts winner 79% of time</a:t>
            </a:r>
          </a:p>
          <a:p>
            <a:r>
              <a:rPr lang="en-US" dirty="0"/>
              <a:t>Forward looking logistic model using previous game statistics to predict outcome of current game</a:t>
            </a:r>
          </a:p>
          <a:p>
            <a:pPr lvl="1"/>
            <a:r>
              <a:rPr lang="en-US" dirty="0"/>
              <a:t>Correctly predicts winner 64.8% of time</a:t>
            </a:r>
          </a:p>
          <a:p>
            <a:pPr lvl="1"/>
            <a:r>
              <a:rPr lang="en-US" dirty="0"/>
              <a:t>Accuracy drops to 57.8% of time for close spreads, when spread is +-3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9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linear regression to predict score for each team for each game</a:t>
            </a:r>
          </a:p>
          <a:p>
            <a:r>
              <a:rPr lang="en-US" dirty="0"/>
              <a:t>Backward looking model using current game statistics to predict score of team</a:t>
            </a:r>
          </a:p>
          <a:p>
            <a:pPr lvl="1"/>
            <a:r>
              <a:rPr lang="en-US" dirty="0"/>
              <a:t>Current model has R-squared value of 0.73</a:t>
            </a:r>
          </a:p>
          <a:p>
            <a:r>
              <a:rPr lang="en-US" dirty="0"/>
              <a:t>Forward looking model using previous game statistics to predict score of team</a:t>
            </a:r>
          </a:p>
          <a:p>
            <a:pPr lvl="1"/>
            <a:r>
              <a:rPr lang="en-US" dirty="0"/>
              <a:t>Current model has R-squared value of 0.135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5BB69B2-793C-40AB-A039-8ADB075F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417" y="4476285"/>
            <a:ext cx="3774687" cy="23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3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2207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Logistic regression model performs better than random guess</a:t>
            </a:r>
          </a:p>
          <a:p>
            <a:pPr lvl="1"/>
            <a:r>
              <a:rPr lang="en-US" dirty="0"/>
              <a:t>64.8% accuracy</a:t>
            </a:r>
          </a:p>
          <a:p>
            <a:r>
              <a:rPr lang="en-US" dirty="0"/>
              <a:t>Backward looking linear regression model explains most of variance (73%) for points scored</a:t>
            </a:r>
          </a:p>
          <a:p>
            <a:r>
              <a:rPr lang="en-US" dirty="0"/>
              <a:t>Forward looking linear regression model explains little variance (13.5%)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 Leak</a:t>
            </a:r>
          </a:p>
          <a:p>
            <a:pPr lvl="1"/>
            <a:r>
              <a:rPr lang="en-US" dirty="0"/>
              <a:t>Variables that predict outcome of current games do not predict future games as well</a:t>
            </a:r>
          </a:p>
          <a:p>
            <a:r>
              <a:rPr lang="en-US" dirty="0"/>
              <a:t>Difficulty of predict spread</a:t>
            </a:r>
          </a:p>
          <a:p>
            <a:pPr lvl="1"/>
            <a:r>
              <a:rPr lang="en-US" dirty="0"/>
              <a:t>Much more difficult to predict against spread than outcome of game</a:t>
            </a:r>
          </a:p>
          <a:p>
            <a:pPr lvl="1"/>
            <a:r>
              <a:rPr lang="en-US" dirty="0"/>
              <a:t>Accuracy of predicting outcome of close spreads (57.8%) is not much above needed accuracy against the spread (52.4%) to be profitable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9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Variable selection to improve models</a:t>
            </a:r>
          </a:p>
          <a:p>
            <a:r>
              <a:rPr lang="en-US" dirty="0"/>
              <a:t>Create new variables to improve models</a:t>
            </a:r>
          </a:p>
          <a:p>
            <a:r>
              <a:rPr lang="en-US" dirty="0"/>
              <a:t>Create ranking system to aid predictions</a:t>
            </a:r>
          </a:p>
          <a:p>
            <a:r>
              <a:rPr lang="en-US" dirty="0"/>
              <a:t>Test predictive power of Neural Networks</a:t>
            </a:r>
          </a:p>
          <a:p>
            <a:r>
              <a:rPr lang="en-US" dirty="0"/>
              <a:t>Determine if models perform well on specific pockets in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0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/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Project Methodology</a:t>
            </a:r>
          </a:p>
          <a:p>
            <a:r>
              <a:rPr lang="en-US" dirty="0"/>
              <a:t>Key Findings/Results</a:t>
            </a:r>
          </a:p>
          <a:p>
            <a:r>
              <a:rPr lang="en-US" dirty="0"/>
              <a:t>Research drilldown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Sports gambling had long been illegal nationally</a:t>
            </a:r>
          </a:p>
          <a:p>
            <a:r>
              <a:rPr lang="en-US" dirty="0">
                <a:ea typeface="+mn-lt"/>
                <a:cs typeface="+mn-lt"/>
              </a:rPr>
              <a:t>Supreme Court ruled The Professional and Amateur Sports Protection Act (PASPA) unconstitutional on May 14, 2018</a:t>
            </a:r>
            <a:endParaRPr lang="en-US" dirty="0"/>
          </a:p>
          <a:p>
            <a:r>
              <a:rPr lang="en-US" dirty="0"/>
              <a:t>Legalization occurring state by state</a:t>
            </a:r>
          </a:p>
          <a:p>
            <a:pPr lvl="1"/>
            <a:r>
              <a:rPr lang="en-US" dirty="0"/>
              <a:t>19 states as of Feb 4, 2021</a:t>
            </a:r>
          </a:p>
          <a:p>
            <a:r>
              <a:rPr lang="en-US" dirty="0"/>
              <a:t>Estimated $150 billion per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0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Both sportsbooks and gamblers seek to gain an edge to correctly predict outcome of games</a:t>
            </a:r>
          </a:p>
          <a:p>
            <a:r>
              <a:rPr lang="en-US" dirty="0"/>
              <a:t>Bettors need to win 52.4% of bets to profit</a:t>
            </a:r>
          </a:p>
          <a:p>
            <a:pPr lvl="1"/>
            <a:r>
              <a:rPr lang="en-US" dirty="0"/>
              <a:t>At standard odds of –110</a:t>
            </a:r>
          </a:p>
          <a:p>
            <a:r>
              <a:rPr lang="en-US" dirty="0"/>
              <a:t>Common types of bets</a:t>
            </a:r>
          </a:p>
          <a:p>
            <a:pPr lvl="1"/>
            <a:r>
              <a:rPr lang="en-US" dirty="0"/>
              <a:t>Point Spread: Betting on team to win or lose by set amounts</a:t>
            </a:r>
          </a:p>
          <a:p>
            <a:pPr lvl="1"/>
            <a:r>
              <a:rPr lang="en-US" dirty="0"/>
              <a:t>Point Total: Betting on total points scored in a game</a:t>
            </a:r>
          </a:p>
          <a:p>
            <a:pPr lvl="1"/>
            <a:r>
              <a:rPr lang="en-US" dirty="0"/>
              <a:t>Money Line: Betting on team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historical college football data to train predictive models to predict the scores for each game</a:t>
            </a:r>
          </a:p>
          <a:p>
            <a:r>
              <a:rPr lang="en-US" dirty="0"/>
              <a:t>Model results would enable to us to predict the winner of each game, results against the spread, and point total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1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Source: CollegeFootballData.com</a:t>
            </a:r>
          </a:p>
          <a:p>
            <a:r>
              <a:rPr lang="en-US" dirty="0"/>
              <a:t>2019 college football season</a:t>
            </a:r>
          </a:p>
          <a:p>
            <a:r>
              <a:rPr lang="en-US" dirty="0"/>
              <a:t>Variables include:</a:t>
            </a:r>
          </a:p>
          <a:p>
            <a:pPr lvl="1"/>
            <a:r>
              <a:rPr lang="en-US" dirty="0"/>
              <a:t>Week</a:t>
            </a:r>
          </a:p>
          <a:p>
            <a:pPr lvl="1"/>
            <a:r>
              <a:rPr lang="en-US" dirty="0"/>
              <a:t>Teams</a:t>
            </a:r>
          </a:p>
          <a:p>
            <a:pPr lvl="1"/>
            <a:r>
              <a:rPr lang="en-US" dirty="0"/>
              <a:t>Points scored</a:t>
            </a:r>
          </a:p>
          <a:p>
            <a:pPr lvl="1"/>
            <a:r>
              <a:rPr lang="en-US" dirty="0"/>
              <a:t>Spread</a:t>
            </a:r>
          </a:p>
          <a:p>
            <a:pPr lvl="1"/>
            <a:r>
              <a:rPr lang="en-US" dirty="0"/>
              <a:t>Team statistics</a:t>
            </a:r>
          </a:p>
          <a:p>
            <a:pPr lvl="1"/>
            <a:r>
              <a:rPr lang="en-US" dirty="0"/>
              <a:t>Calculated variables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9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Data gathering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Data structuring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Neural Network</a:t>
            </a:r>
          </a:p>
          <a:p>
            <a:r>
              <a:rPr lang="en-US" dirty="0"/>
              <a:t>R Studio</a:t>
            </a:r>
          </a:p>
          <a:p>
            <a:pPr lvl="1"/>
            <a:r>
              <a:rPr lang="en-US" dirty="0"/>
              <a:t>Exploratory Data Analysis (EDA)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Logistic Regression</a:t>
            </a:r>
          </a:p>
          <a:p>
            <a:pPr lvl="2"/>
            <a:r>
              <a:rPr lang="en-US" dirty="0"/>
              <a:t>Linear Regression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3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CollegeFootballData.com contains </a:t>
            </a:r>
          </a:p>
          <a:p>
            <a:pPr lvl="1"/>
            <a:r>
              <a:rPr lang="en-US" dirty="0"/>
              <a:t>Game data</a:t>
            </a:r>
          </a:p>
          <a:p>
            <a:pPr lvl="1"/>
            <a:r>
              <a:rPr lang="en-US" dirty="0"/>
              <a:t>Drive data</a:t>
            </a:r>
          </a:p>
          <a:p>
            <a:pPr lvl="1"/>
            <a:r>
              <a:rPr lang="en-US" dirty="0"/>
              <a:t>Team weekly statistics</a:t>
            </a:r>
          </a:p>
          <a:p>
            <a:pPr lvl="1"/>
            <a:r>
              <a:rPr lang="en-US" dirty="0"/>
              <a:t>Team recruiting data</a:t>
            </a:r>
          </a:p>
          <a:p>
            <a:pPr lvl="1"/>
            <a:r>
              <a:rPr lang="en-US" dirty="0"/>
              <a:t>Spread data</a:t>
            </a:r>
          </a:p>
          <a:p>
            <a:r>
              <a:rPr lang="en-US" dirty="0"/>
              <a:t>Data downloaded as csv files</a:t>
            </a:r>
          </a:p>
          <a:p>
            <a:r>
              <a:rPr lang="en-US" dirty="0"/>
              <a:t>Files joined together to create master file</a:t>
            </a:r>
          </a:p>
          <a:p>
            <a:r>
              <a:rPr lang="en-US" dirty="0"/>
              <a:t>Create custom variables</a:t>
            </a:r>
          </a:p>
          <a:p>
            <a:pPr lvl="1"/>
            <a:r>
              <a:rPr lang="en-US" dirty="0"/>
              <a:t>Win/Lose</a:t>
            </a:r>
          </a:p>
          <a:p>
            <a:pPr lvl="1"/>
            <a:r>
              <a:rPr lang="en-US" dirty="0"/>
              <a:t>Cover/Did not cover</a:t>
            </a:r>
          </a:p>
          <a:p>
            <a:pPr lvl="1"/>
            <a:r>
              <a:rPr lang="en-US" dirty="0"/>
              <a:t>Moving averages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7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Discover variables of interest</a:t>
            </a:r>
          </a:p>
          <a:p>
            <a:r>
              <a:rPr lang="en-US" dirty="0"/>
              <a:t>Determine variables correlated with points scored</a:t>
            </a:r>
          </a:p>
          <a:p>
            <a:pPr lvl="1"/>
            <a:r>
              <a:rPr lang="en-US" dirty="0"/>
              <a:t>Total yards and points have strong correlation: 0.8066</a:t>
            </a:r>
          </a:p>
          <a:p>
            <a:pPr lvl="1"/>
            <a:r>
              <a:rPr lang="en-US" dirty="0"/>
              <a:t>Total yards has weaker correlation with covering the spread: 0.300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3A15D90-F813-44EE-BF13-865FFF11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77" y="3948594"/>
            <a:ext cx="4583151" cy="2785679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3D8755D-80E2-43D2-AD10-BD8EFEFCE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78" y="3947448"/>
            <a:ext cx="4583151" cy="27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Widescreen</PresentationFormat>
  <Paragraphs>129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Berlin</vt:lpstr>
      <vt:lpstr>1_Berlin</vt:lpstr>
      <vt:lpstr>2_Berlin</vt:lpstr>
      <vt:lpstr>3_Berlin</vt:lpstr>
      <vt:lpstr>Predictive Analytics in Sports Gambling</vt:lpstr>
      <vt:lpstr>Agenda / Topics</vt:lpstr>
      <vt:lpstr>Background</vt:lpstr>
      <vt:lpstr>Problem Statement</vt:lpstr>
      <vt:lpstr>Proposal</vt:lpstr>
      <vt:lpstr>Data</vt:lpstr>
      <vt:lpstr>Tools</vt:lpstr>
      <vt:lpstr>Data Wrangling</vt:lpstr>
      <vt:lpstr>EDA</vt:lpstr>
      <vt:lpstr>Logistic Regression</vt:lpstr>
      <vt:lpstr>Linear Regression</vt:lpstr>
      <vt:lpstr>Conclusion</vt:lpstr>
      <vt:lpstr>Challenges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312</cp:revision>
  <dcterms:created xsi:type="dcterms:W3CDTF">2021-05-17T02:32:12Z</dcterms:created>
  <dcterms:modified xsi:type="dcterms:W3CDTF">2021-05-17T04:13:06Z</dcterms:modified>
</cp:coreProperties>
</file>