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80" r:id="rId3"/>
    <p:sldId id="282" r:id="rId4"/>
    <p:sldId id="279" r:id="rId5"/>
    <p:sldId id="285" r:id="rId6"/>
    <p:sldId id="273" r:id="rId7"/>
    <p:sldId id="284" r:id="rId8"/>
    <p:sldId id="274" r:id="rId9"/>
    <p:sldId id="289" r:id="rId10"/>
    <p:sldId id="286" r:id="rId11"/>
    <p:sldId id="288" r:id="rId12"/>
    <p:sldId id="283" r:id="rId13"/>
    <p:sldId id="276" r:id="rId14"/>
    <p:sldId id="28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F4380-4D79-4A69-B245-DA7AAB7B9025}" v="1757" dt="2020-05-28T22:48:04.603"/>
    <p1510:client id="{6BC0EB58-FE13-4A4F-AE24-9CDD371B6B69}" v="264" dt="2020-12-03T21:59:45.818"/>
    <p1510:client id="{730E64E1-0465-4B79-AE8F-B51237DB056E}" v="6" dt="2020-12-03T17:59:30.997"/>
    <p1510:client id="{8C559875-38D2-4DE4-946F-A01204055FF7}" v="35" dt="2020-04-30T17:28:14.777"/>
    <p1510:client id="{BC3E8191-DB77-407B-B806-8DAA7A034799}" v="1242" dt="2020-12-14T22:06:32.414"/>
    <p1510:client id="{F3EA3E77-3137-4458-BC73-660F776A971F}" v="999" dt="2020-05-06T01:50:00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8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9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27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8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9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5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5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6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fjD8IEjVT0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873" y="1101100"/>
            <a:ext cx="12355576" cy="16332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sz="7200" cap="none" dirty="0">
                <a:solidFill>
                  <a:schemeClr val="bg1"/>
                </a:solidFill>
              </a:rPr>
              <a:t>Da</a:t>
            </a:r>
            <a:r>
              <a:rPr lang="de-DE" sz="7200" cap="none" dirty="0">
                <a:solidFill>
                  <a:schemeClr val="bg1"/>
                </a:solidFill>
              </a:rPr>
              <a:t> </a:t>
            </a:r>
            <a:r>
              <a:rPr lang="de-DE" sz="7200" cap="none" dirty="0" err="1">
                <a:solidFill>
                  <a:schemeClr val="bg1"/>
                </a:solidFill>
              </a:rPr>
              <a:t>Infraestrutura</a:t>
            </a:r>
            <a:r>
              <a:rPr lang="de-DE" sz="7200" cap="none" dirty="0">
                <a:solidFill>
                  <a:schemeClr val="bg1"/>
                </a:solidFill>
              </a:rPr>
              <a:t> </a:t>
            </a:r>
            <a:r>
              <a:rPr lang="de-DE" sz="7200" cap="none" dirty="0" err="1">
                <a:solidFill>
                  <a:schemeClr val="bg1"/>
                </a:solidFill>
              </a:rPr>
              <a:t>Tradicional</a:t>
            </a:r>
            <a:br>
              <a:rPr lang="de-DE" sz="7200" cap="none" dirty="0">
                <a:solidFill>
                  <a:schemeClr val="bg1"/>
                </a:solidFill>
              </a:rPr>
            </a:br>
            <a:r>
              <a:rPr lang="de-DE" sz="7200" cap="none" dirty="0">
                <a:solidFill>
                  <a:schemeClr val="bg1"/>
                </a:solidFill>
              </a:rPr>
              <a:t>à</a:t>
            </a:r>
            <a:br>
              <a:rPr lang="de-DE" sz="7200" cap="none" dirty="0">
                <a:solidFill>
                  <a:schemeClr val="bg1"/>
                </a:solidFill>
              </a:rPr>
            </a:br>
            <a:r>
              <a:rPr lang="pt-BR" sz="7200" cap="none" dirty="0">
                <a:solidFill>
                  <a:schemeClr val="bg1"/>
                </a:solidFill>
              </a:rPr>
              <a:t>Computação</a:t>
            </a:r>
            <a:r>
              <a:rPr lang="de-DE" sz="7200" cap="none" dirty="0">
                <a:solidFill>
                  <a:schemeClr val="bg1"/>
                </a:solidFill>
              </a:rPr>
              <a:t> </a:t>
            </a:r>
            <a:r>
              <a:rPr lang="de-DE" sz="7200" cap="none" dirty="0" err="1">
                <a:solidFill>
                  <a:schemeClr val="bg1"/>
                </a:solidFill>
              </a:rPr>
              <a:t>em</a:t>
            </a:r>
            <a:r>
              <a:rPr lang="de-DE" sz="7200" cap="none" dirty="0">
                <a:solidFill>
                  <a:schemeClr val="bg1"/>
                </a:solidFill>
              </a:rPr>
              <a:t> </a:t>
            </a:r>
            <a:r>
              <a:rPr lang="de-DE" sz="7200" cap="none" dirty="0" err="1">
                <a:solidFill>
                  <a:schemeClr val="bg1"/>
                </a:solidFill>
              </a:rPr>
              <a:t>Nuvem</a:t>
            </a:r>
            <a:r>
              <a:rPr lang="de-DE" sz="7200" cap="none" dirty="0">
                <a:solidFill>
                  <a:schemeClr val="bg1"/>
                </a:solidFill>
              </a:rPr>
              <a:t>:</a:t>
            </a:r>
            <a:br>
              <a:rPr lang="de-DE" sz="7200" cap="none" dirty="0">
                <a:solidFill>
                  <a:schemeClr val="bg1"/>
                </a:solidFill>
              </a:rPr>
            </a:br>
            <a:r>
              <a:rPr lang="de-DE" sz="7200" cap="none" dirty="0">
                <a:solidFill>
                  <a:schemeClr val="bg1"/>
                </a:solidFill>
              </a:rPr>
              <a:t>O </a:t>
            </a:r>
            <a:r>
              <a:rPr lang="de-DE" sz="7200" cap="none" dirty="0" err="1">
                <a:solidFill>
                  <a:schemeClr val="bg1"/>
                </a:solidFill>
              </a:rPr>
              <a:t>Caminho</a:t>
            </a:r>
            <a:r>
              <a:rPr lang="de-DE" sz="7200" cap="none" dirty="0">
                <a:solidFill>
                  <a:schemeClr val="bg1"/>
                </a:solidFill>
              </a:rPr>
              <a:t> da </a:t>
            </a:r>
            <a:r>
              <a:rPr lang="de-DE" sz="7200" cap="none" dirty="0" err="1">
                <a:solidFill>
                  <a:schemeClr val="bg1"/>
                </a:solidFill>
              </a:rPr>
              <a:t>Inovação</a:t>
            </a:r>
            <a:endParaRPr lang="de-DE" sz="7200" cap="none" dirty="0">
              <a:solidFill>
                <a:schemeClr val="bg1"/>
              </a:solidFill>
            </a:endParaRPr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A74BC32F-C603-4821-8A7E-5271CBC2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57" y="1716601"/>
            <a:ext cx="5215862" cy="3742163"/>
          </a:xfrm>
          <a:prstGeom prst="rect">
            <a:avLst/>
          </a:prstGeom>
        </p:spPr>
      </p:pic>
      <p:pic>
        <p:nvPicPr>
          <p:cNvPr id="3" name="Imagem 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45BE714A-12A1-4F98-8FAC-2B998ECE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662" y="1720183"/>
            <a:ext cx="5211415" cy="37489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399215-F89C-404F-8C68-0208994A1C1D}"/>
              </a:ext>
            </a:extLst>
          </p:cNvPr>
          <p:cNvSpPr txBox="1"/>
          <p:nvPr/>
        </p:nvSpPr>
        <p:spPr>
          <a:xfrm>
            <a:off x="765313" y="35946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Migração </a:t>
            </a:r>
          </a:p>
        </p:txBody>
      </p:sp>
    </p:spTree>
    <p:extLst>
      <p:ext uri="{BB962C8B-B14F-4D97-AF65-F5344CB8AC3E}">
        <p14:creationId xmlns:p14="http://schemas.microsoft.com/office/powerpoint/2010/main" val="1992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6399215-F89C-404F-8C68-0208994A1C1D}"/>
              </a:ext>
            </a:extLst>
          </p:cNvPr>
          <p:cNvSpPr txBox="1"/>
          <p:nvPr/>
        </p:nvSpPr>
        <p:spPr>
          <a:xfrm>
            <a:off x="765313" y="35946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Por que AWS?</a:t>
            </a: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339B54B-61B8-4E3B-B31F-E5E4F278F428}"/>
              </a:ext>
            </a:extLst>
          </p:cNvPr>
          <p:cNvSpPr txBox="1"/>
          <p:nvPr/>
        </p:nvSpPr>
        <p:spPr>
          <a:xfrm>
            <a:off x="7707755" y="1457618"/>
            <a:ext cx="39512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Selecionada pela Gartner como líder pelo 10° ano consecutivo no Quadrante Mágico para Infraestrutura Cloud &amp; PaaS</a:t>
            </a:r>
            <a:endParaRPr lang="pt-BR" dirty="0"/>
          </a:p>
        </p:txBody>
      </p:sp>
      <p:pic>
        <p:nvPicPr>
          <p:cNvPr id="5" name="Imagem 5" descr="Uma imagem contendo Gráfico de dispersão&#10;&#10;Descrição gerada automaticamente">
            <a:extLst>
              <a:ext uri="{FF2B5EF4-FFF2-40B4-BE49-F238E27FC236}">
                <a16:creationId xmlns:a16="http://schemas.microsoft.com/office/drawing/2014/main" id="{2ACC8515-5B82-4B38-93C1-5933C2E6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31" y="932720"/>
            <a:ext cx="5688980" cy="5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hlinkClick r:id="" action="ppaction://media"/>
            <a:extLst>
              <a:ext uri="{FF2B5EF4-FFF2-40B4-BE49-F238E27FC236}">
                <a16:creationId xmlns:a16="http://schemas.microsoft.com/office/drawing/2014/main" id="{D30607A6-E669-4E42-899D-2F534B0728F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9978" y="362365"/>
            <a:ext cx="11173236" cy="62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F0C3E9-25AB-40E3-8812-E4425038DF75}"/>
              </a:ext>
            </a:extLst>
          </p:cNvPr>
          <p:cNvSpPr txBox="1"/>
          <p:nvPr/>
        </p:nvSpPr>
        <p:spPr>
          <a:xfrm>
            <a:off x="798444" y="39259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/>
              <a:t>Custos</a:t>
            </a:r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91A8B21-470C-4FF4-A167-996E86D8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80" y="1666875"/>
            <a:ext cx="2628900" cy="35242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70FC69-1B1B-4748-91FB-597F34A25200}"/>
              </a:ext>
            </a:extLst>
          </p:cNvPr>
          <p:cNvSpPr txBox="1"/>
          <p:nvPr/>
        </p:nvSpPr>
        <p:spPr>
          <a:xfrm>
            <a:off x="1237422" y="12705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Primeiros 12 meses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793756-C737-40C0-A1B4-8179B0C10D8D}"/>
              </a:ext>
            </a:extLst>
          </p:cNvPr>
          <p:cNvSpPr txBox="1"/>
          <p:nvPr/>
        </p:nvSpPr>
        <p:spPr>
          <a:xfrm>
            <a:off x="7209182" y="12705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Após 12 meses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4A30BF-90BA-4305-9319-B37622C23706}"/>
              </a:ext>
            </a:extLst>
          </p:cNvPr>
          <p:cNvSpPr txBox="1"/>
          <p:nvPr/>
        </p:nvSpPr>
        <p:spPr>
          <a:xfrm>
            <a:off x="5999922" y="1866900"/>
            <a:ext cx="602311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BR" sz="1600">
                <a:ea typeface="+mn-lt"/>
                <a:cs typeface="+mn-lt"/>
              </a:rPr>
              <a:t>5 GB x 0,023 por GB = 0,115</a:t>
            </a:r>
            <a:endParaRPr lang="pt-BR" sz="1600"/>
          </a:p>
          <a:p>
            <a:pPr marL="285750" indent="-285750" algn="just">
              <a:buFont typeface="Arial"/>
              <a:buChar char="•"/>
            </a:pPr>
            <a:r>
              <a:rPr lang="pt-BR" sz="1600">
                <a:ea typeface="+mn-lt"/>
                <a:cs typeface="+mn-lt"/>
              </a:rPr>
              <a:t>20.000 x 0,0000004 por requisição = 0,008</a:t>
            </a:r>
            <a:endParaRPr lang="pt-BR" sz="1600"/>
          </a:p>
          <a:p>
            <a:pPr marL="285750" indent="-285750" algn="just">
              <a:buFont typeface="Arial"/>
              <a:buChar char="•"/>
            </a:pPr>
            <a:r>
              <a:rPr lang="pt-BR" sz="1600">
                <a:ea typeface="+mn-lt"/>
                <a:cs typeface="+mn-lt"/>
              </a:rPr>
              <a:t>1 GB (Transferência) x 0,09 por GB = 0**</a:t>
            </a:r>
            <a:endParaRPr lang="pt-BR" sz="1600"/>
          </a:p>
          <a:p>
            <a:pPr marL="285750" indent="-285750" algn="just">
              <a:buFont typeface="Arial"/>
              <a:buChar char="•"/>
            </a:pPr>
            <a:r>
              <a:rPr lang="pt-BR" sz="1600">
                <a:ea typeface="+mn-lt"/>
                <a:cs typeface="+mn-lt"/>
              </a:rPr>
              <a:t>14 GB (Transferência)/mês x 0,09 por GB = 1,26</a:t>
            </a:r>
            <a:endParaRPr lang="pt-BR" sz="1600"/>
          </a:p>
          <a:p>
            <a:pPr algn="just"/>
            <a:endParaRPr lang="pt-BR" sz="1600" dirty="0">
              <a:ea typeface="+mn-lt"/>
              <a:cs typeface="+mn-lt"/>
            </a:endParaRPr>
          </a:p>
          <a:p>
            <a:pPr algn="just"/>
            <a:r>
              <a:rPr lang="pt-BR" sz="1600">
                <a:ea typeface="+mn-lt"/>
                <a:cs typeface="+mn-lt"/>
              </a:rPr>
              <a:t>Total de 1,383 USD/mês     --&gt;  ~R$7,08</a:t>
            </a:r>
            <a:endParaRPr lang="pt-BR" sz="1600"/>
          </a:p>
          <a:p>
            <a:br>
              <a:rPr lang="en-US" sz="1600" dirty="0"/>
            </a:br>
            <a:r>
              <a:rPr lang="en-US" sz="1600"/>
              <a:t>** - A AWS não cobra o 1° GB de transferência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500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F0C3E9-25AB-40E3-8812-E4425038DF75}"/>
              </a:ext>
            </a:extLst>
          </p:cNvPr>
          <p:cNvSpPr txBox="1"/>
          <p:nvPr/>
        </p:nvSpPr>
        <p:spPr>
          <a:xfrm>
            <a:off x="798444" y="392596"/>
            <a:ext cx="66182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Trabalhos Futuros  - Multicloud</a:t>
            </a:r>
          </a:p>
        </p:txBody>
      </p:sp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030DB1-3FCD-4AF6-85B9-A58E0AD5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28" y="1432296"/>
            <a:ext cx="10837125" cy="49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A74BC32F-C603-4821-8A7E-5271CBC2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61" y="1110296"/>
            <a:ext cx="7584687" cy="53423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6ECC1C8-3D5E-4B32-AF13-E6593EF8DCAE}"/>
              </a:ext>
            </a:extLst>
          </p:cNvPr>
          <p:cNvSpPr txBox="1"/>
          <p:nvPr/>
        </p:nvSpPr>
        <p:spPr>
          <a:xfrm>
            <a:off x="8643749" y="1045433"/>
            <a:ext cx="351348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/>
              <a:t>Infraestrutura Tradicional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Alto Custo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Manutenção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/>
              <a:t>Predial</a:t>
            </a:r>
          </a:p>
          <a:p>
            <a:pPr marL="742950" lvl="1" indent="-285750">
              <a:buFont typeface="Arial"/>
              <a:buChar char="•"/>
            </a:pPr>
            <a:r>
              <a:rPr lang="pt-BR"/>
              <a:t>Tecnológica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Obsolescência / Falta de Inovação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Ambiente "Fixo"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Segurança</a:t>
            </a:r>
          </a:p>
          <a:p>
            <a:pPr marL="742950" lvl="1" indent="-285750">
              <a:buFont typeface="Arial"/>
              <a:buChar char="•"/>
            </a:pPr>
            <a:r>
              <a:rPr lang="pt-BR"/>
              <a:t>Física</a:t>
            </a:r>
          </a:p>
          <a:p>
            <a:pPr marL="742950" lvl="1" indent="-285750">
              <a:buFont typeface="Arial"/>
              <a:buChar char="•"/>
            </a:pPr>
            <a:r>
              <a:rPr lang="pt-BR"/>
              <a:t>Lógica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Diversas Equipes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/>
              <a:t>Falta de Redundância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/>
              <a:t>Energia</a:t>
            </a:r>
            <a:endParaRPr lang="pt-BR" dirty="0"/>
          </a:p>
          <a:p>
            <a:pPr marL="742950" lvl="1" indent="-285750">
              <a:buFont typeface="Arial"/>
              <a:buChar char="•"/>
            </a:pPr>
            <a:r>
              <a:rPr lang="pt-BR"/>
              <a:t>Climatização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Disponibilidade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77EC92-9C3F-400C-A534-36CA741495FB}"/>
              </a:ext>
            </a:extLst>
          </p:cNvPr>
          <p:cNvSpPr txBox="1"/>
          <p:nvPr/>
        </p:nvSpPr>
        <p:spPr>
          <a:xfrm>
            <a:off x="897276" y="52055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5016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805FDC37-0484-4851-8C0F-65C6C2A3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023" y="955872"/>
            <a:ext cx="10760681" cy="5243435"/>
          </a:xfrm>
        </p:spPr>
      </p:pic>
    </p:spTree>
    <p:extLst>
      <p:ext uri="{BB962C8B-B14F-4D97-AF65-F5344CB8AC3E}">
        <p14:creationId xmlns:p14="http://schemas.microsoft.com/office/powerpoint/2010/main" val="334936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Linha do tempo&#10;&#10;Descrição gerada automaticamente">
            <a:extLst>
              <a:ext uri="{FF2B5EF4-FFF2-40B4-BE49-F238E27FC236}">
                <a16:creationId xmlns:a16="http://schemas.microsoft.com/office/drawing/2014/main" id="{BCE96AEF-3530-4D4D-ADEF-C2E4FFEA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6" y="961465"/>
            <a:ext cx="9642613" cy="571773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6DC14F7-D65D-47EB-AF04-F842FCEF7A4B}"/>
              </a:ext>
            </a:extLst>
          </p:cNvPr>
          <p:cNvSpPr txBox="1"/>
          <p:nvPr/>
        </p:nvSpPr>
        <p:spPr>
          <a:xfrm>
            <a:off x="871591" y="36644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5111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087D0057-E298-461D-BC19-BBC9DDF33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58" b="9538"/>
          <a:stretch/>
        </p:blipFill>
        <p:spPr>
          <a:xfrm>
            <a:off x="1103283" y="995081"/>
            <a:ext cx="10480619" cy="48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8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3F71D51F-935D-41D1-91CC-A16F6000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27" y="449891"/>
            <a:ext cx="10722877" cy="5959389"/>
          </a:xfrm>
        </p:spPr>
      </p:pic>
    </p:spTree>
    <p:extLst>
      <p:ext uri="{BB962C8B-B14F-4D97-AF65-F5344CB8AC3E}">
        <p14:creationId xmlns:p14="http://schemas.microsoft.com/office/powerpoint/2010/main" val="25466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Gráfico, Gráfico de funil&#10;&#10;Descrição gerada automaticamente">
            <a:extLst>
              <a:ext uri="{FF2B5EF4-FFF2-40B4-BE49-F238E27FC236}">
                <a16:creationId xmlns:a16="http://schemas.microsoft.com/office/drawing/2014/main" id="{75F62BEE-3B0C-42D4-ADBC-5FF579AD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502" y="403846"/>
            <a:ext cx="10135070" cy="6163410"/>
          </a:xfrm>
        </p:spPr>
      </p:pic>
    </p:spTree>
    <p:extLst>
      <p:ext uri="{BB962C8B-B14F-4D97-AF65-F5344CB8AC3E}">
        <p14:creationId xmlns:p14="http://schemas.microsoft.com/office/powerpoint/2010/main" val="190984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F4A7-0DD1-4ECC-8FCC-CD0F7556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39"/>
          </a:xfrm>
        </p:spPr>
        <p:txBody>
          <a:bodyPr>
            <a:normAutofit/>
          </a:bodyPr>
          <a:lstStyle/>
          <a:p>
            <a:r>
              <a:rPr lang="pt-BR" sz="2800">
                <a:ea typeface="+mj-lt"/>
                <a:cs typeface="+mj-lt"/>
              </a:rPr>
              <a:t>Infraestrutura Tradicional X Computação em Nuvem</a:t>
            </a: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6C450-E945-4232-ABD3-AD4E2C3B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6" descr="Uma imagem contendo lego, avião&#10;&#10;Descrição gerada automaticamente">
            <a:extLst>
              <a:ext uri="{FF2B5EF4-FFF2-40B4-BE49-F238E27FC236}">
                <a16:creationId xmlns:a16="http://schemas.microsoft.com/office/drawing/2014/main" id="{58ED7BFE-E9D5-40E4-A83C-A24732B5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18" y="1335157"/>
            <a:ext cx="9617765" cy="48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75D072-5161-40A1-8E99-AD5B890F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367"/>
            <a:ext cx="4385353" cy="5772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Carro Particular</a:t>
            </a:r>
          </a:p>
          <a:p>
            <a:endParaRPr lang="pt-BR" dirty="0"/>
          </a:p>
          <a:p>
            <a:r>
              <a:rPr lang="pt-BR"/>
              <a:t>Maior responsabilidade</a:t>
            </a:r>
            <a:endParaRPr lang="pt-BR" dirty="0"/>
          </a:p>
          <a:p>
            <a:r>
              <a:rPr lang="pt-BR"/>
              <a:t>Custo inicial muito alto</a:t>
            </a:r>
          </a:p>
          <a:p>
            <a:r>
              <a:rPr lang="pt-BR"/>
              <a:t>Manutenção</a:t>
            </a:r>
            <a:endParaRPr lang="pt-BR" dirty="0"/>
          </a:p>
          <a:p>
            <a:r>
              <a:rPr lang="pt-BR"/>
              <a:t>Impostos</a:t>
            </a:r>
          </a:p>
          <a:p>
            <a:r>
              <a:rPr lang="pt-BR"/>
              <a:t>Combustível</a:t>
            </a:r>
            <a:endParaRPr lang="pt-BR" dirty="0"/>
          </a:p>
          <a:p>
            <a:r>
              <a:rPr lang="pt-BR"/>
              <a:t>Seguro</a:t>
            </a:r>
          </a:p>
          <a:p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161DBD91-430D-4483-8285-65EC47079873}"/>
              </a:ext>
            </a:extLst>
          </p:cNvPr>
          <p:cNvSpPr txBox="1">
            <a:spLocks/>
          </p:cNvSpPr>
          <p:nvPr/>
        </p:nvSpPr>
        <p:spPr>
          <a:xfrm>
            <a:off x="5819454" y="402655"/>
            <a:ext cx="5250094" cy="5772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/>
              <a:t>Carro como Serviço</a:t>
            </a:r>
          </a:p>
          <a:p>
            <a:endParaRPr lang="pt-BR" dirty="0"/>
          </a:p>
          <a:p>
            <a:r>
              <a:rPr lang="pt-BR"/>
              <a:t>Menor ou nenhuma responsabilidade</a:t>
            </a:r>
            <a:endParaRPr lang="pt-BR" dirty="0"/>
          </a:p>
          <a:p>
            <a:r>
              <a:rPr lang="pt-BR"/>
              <a:t>Paga de acordo com o uso</a:t>
            </a:r>
          </a:p>
          <a:p>
            <a:r>
              <a:rPr lang="pt-BR"/>
              <a:t>Self-service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1455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GradientVTI</vt:lpstr>
      <vt:lpstr>Da Infraestrutura Tradicional à Computação em Nuvem: O Caminho da Inovação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Infraestrutura Tradicional X Computação em Nuvem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1304</cp:revision>
  <dcterms:created xsi:type="dcterms:W3CDTF">2020-04-30T13:18:32Z</dcterms:created>
  <dcterms:modified xsi:type="dcterms:W3CDTF">2020-12-14T23:17:14Z</dcterms:modified>
</cp:coreProperties>
</file>