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1"/>
  </p:notesMasterIdLst>
  <p:handoutMasterIdLst>
    <p:handoutMasterId r:id="rId22"/>
  </p:handoutMasterIdLst>
  <p:sldIdLst>
    <p:sldId id="380" r:id="rId5"/>
    <p:sldId id="365" r:id="rId6"/>
    <p:sldId id="366" r:id="rId7"/>
    <p:sldId id="367" r:id="rId8"/>
    <p:sldId id="368" r:id="rId9"/>
    <p:sldId id="369" r:id="rId10"/>
    <p:sldId id="370" r:id="rId11"/>
    <p:sldId id="373" r:id="rId12"/>
    <p:sldId id="371" r:id="rId13"/>
    <p:sldId id="372" r:id="rId14"/>
    <p:sldId id="374" r:id="rId15"/>
    <p:sldId id="378" r:id="rId16"/>
    <p:sldId id="375" r:id="rId17"/>
    <p:sldId id="376" r:id="rId18"/>
    <p:sldId id="379" r:id="rId19"/>
    <p:sldId id="377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80"/>
            <p14:sldId id="365"/>
            <p14:sldId id="366"/>
            <p14:sldId id="367"/>
            <p14:sldId id="368"/>
            <p14:sldId id="369"/>
            <p14:sldId id="370"/>
            <p14:sldId id="373"/>
            <p14:sldId id="371"/>
            <p14:sldId id="372"/>
            <p14:sldId id="374"/>
            <p14:sldId id="378"/>
            <p14:sldId id="375"/>
            <p14:sldId id="376"/>
            <p14:sldId id="379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9D9D"/>
    <a:srgbClr val="FFFFCC"/>
    <a:srgbClr val="EF8B19"/>
    <a:srgbClr val="5EA113"/>
    <a:srgbClr val="008000"/>
    <a:srgbClr val="808080"/>
    <a:srgbClr val="FF7C80"/>
    <a:srgbClr val="CC3300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9516" autoAdjust="0"/>
  </p:normalViewPr>
  <p:slideViewPr>
    <p:cSldViewPr>
      <p:cViewPr varScale="1">
        <p:scale>
          <a:sx n="108" d="100"/>
          <a:sy n="108" d="100"/>
        </p:scale>
        <p:origin x="10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Century Gothic" panose="020B0502020202020204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Century Gothic" panose="020B0502020202020204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+mn-lt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+mn-lt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5122" name="Picture 2" descr="http://www.catan.com/files/styles/lightboxy/public/gallery/mayfair-catan_resource-cards.png?itok=JkUNdE5W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0075"/>
            <a:ext cx="2512162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tarfosterblog.files.wordpress.com/2013/08/settlers-of-cat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10287000" cy="6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52400" y="5257800"/>
            <a:ext cx="3886200" cy="1095375"/>
          </a:xfrm>
          <a:prstGeom prst="rect">
            <a:avLst/>
          </a:pr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62000" y="228600"/>
            <a:ext cx="7543800" cy="1476375"/>
          </a:xfrm>
          <a:prstGeom prst="rect">
            <a:avLst/>
          </a:pr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467600" cy="1019175"/>
          </a:xfrm>
        </p:spPr>
        <p:txBody>
          <a:bodyPr/>
          <a:lstStyle/>
          <a:p>
            <a:pPr algn="l"/>
            <a:r>
              <a:rPr lang="en-US" sz="4400" dirty="0" smtClean="0"/>
              <a:t>Modeling Settlers of </a:t>
            </a:r>
            <a:r>
              <a:rPr lang="en-US" sz="4400" dirty="0" err="1" smtClean="0"/>
              <a:t>Catan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with Degrees of Freedom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410200"/>
            <a:ext cx="5334000" cy="1186728"/>
          </a:xfrm>
        </p:spPr>
        <p:txBody>
          <a:bodyPr/>
          <a:lstStyle/>
          <a:p>
            <a:pPr algn="l"/>
            <a:r>
              <a:rPr lang="en-US" sz="2400" dirty="0" smtClean="0"/>
              <a:t>Michael L Perry</a:t>
            </a:r>
          </a:p>
          <a:p>
            <a:pPr algn="l"/>
            <a:r>
              <a:rPr lang="en-US" sz="2400" dirty="0" smtClean="0"/>
              <a:t>Michael@qedcode.com	</a:t>
            </a:r>
          </a:p>
        </p:txBody>
      </p:sp>
    </p:spTree>
    <p:extLst>
      <p:ext uri="{BB962C8B-B14F-4D97-AF65-F5344CB8AC3E}">
        <p14:creationId xmlns:p14="http://schemas.microsoft.com/office/powerpoint/2010/main" val="7894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295400"/>
            <a:ext cx="670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_thing;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thing)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_thing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thing.Property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thing.Property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513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8" name="Picture 6" descr="bowling scoreshee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2867681"/>
            <a:ext cx="7705725" cy="11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98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>
          <a:xfrm>
            <a:off x="-2939" y="-1"/>
            <a:ext cx="9153865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20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img.bhs4.com/2d/a/2daa1ef7caf68e6a448714769ea2044cdf70891b_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1" r="13999"/>
          <a:stretch/>
        </p:blipFill>
        <p:spPr bwMode="auto">
          <a:xfrm>
            <a:off x="2514600" y="571500"/>
            <a:ext cx="4114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1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2.bp.blogspot.com/-Q8DniRZZmLQ/UDGl5K2QpII/AAAAAAAAAfk/Ion-E_VpB7o/s1600/Settlers+resour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4" y="1506682"/>
            <a:ext cx="404967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30495"/>
            <a:ext cx="3810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Add features without breaking existing code</a:t>
            </a:r>
          </a:p>
          <a:p>
            <a:r>
              <a:rPr lang="en-US" sz="2800" dirty="0" smtClean="0"/>
              <a:t>Avoid the domino effect</a:t>
            </a:r>
          </a:p>
          <a:p>
            <a:r>
              <a:rPr lang="en-US" sz="2800" dirty="0" smtClean="0"/>
              <a:t>Understand context</a:t>
            </a:r>
          </a:p>
          <a:p>
            <a:r>
              <a:rPr lang="en-US" sz="2800" dirty="0" smtClean="0"/>
              <a:t>Preserve history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3053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582" y="2819400"/>
            <a:ext cx="7772400" cy="762000"/>
          </a:xfrm>
        </p:spPr>
        <p:txBody>
          <a:bodyPr/>
          <a:lstStyle/>
          <a:p>
            <a:r>
              <a:rPr lang="en-US" dirty="0" smtClean="0"/>
              <a:t>qedcode.com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685800" y="1828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smtClean="0"/>
              <a:t>Michael L Perry</a:t>
            </a:r>
            <a:endParaRPr lang="en-US" kern="0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706582" y="3810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 smtClean="0"/>
              <a:t>github.com/</a:t>
            </a:r>
            <a:r>
              <a:rPr lang="en-US" kern="0" dirty="0" err="1" smtClean="0"/>
              <a:t>MichaelLPerry</a:t>
            </a:r>
            <a:r>
              <a:rPr lang="en-US" kern="0" dirty="0" smtClean="0"/>
              <a:t>/</a:t>
            </a:r>
            <a:r>
              <a:rPr lang="en-US" kern="0" dirty="0" err="1" smtClean="0"/>
              <a:t>dof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56434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pitt.edu/~jdnorton/Goodies/Idealization/bead_on_wi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405062"/>
            <a:ext cx="68865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96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liding Bead T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91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mathandcode.com/img/gravityBall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371600"/>
            <a:ext cx="337185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843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www.princeton.edu/~hos/mike/texts/huygens/centosc/Huyosc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66" y="1066800"/>
            <a:ext cx="582186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785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etc.usf.edu/clipart/42500/42568/truncyl_42568_m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66862"/>
            <a:ext cx="6096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 bwMode="auto">
              <a:xfrm>
                <a:off x="4267200" y="1566862"/>
                <a:ext cx="21079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1566862"/>
                <a:ext cx="210794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4267200" y="2090082"/>
                <a:ext cx="110017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2090082"/>
                <a:ext cx="110017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608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Degrees of Freedom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3657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Number of unknowns</a:t>
            </a:r>
          </a:p>
          <a:p>
            <a:pPr marL="0" indent="0" algn="ctr">
              <a:buNone/>
            </a:pPr>
            <a:r>
              <a:rPr lang="en-US" sz="3600" dirty="0" smtClean="0"/>
              <a:t>minus</a:t>
            </a:r>
          </a:p>
          <a:p>
            <a:pPr marL="0" indent="0" algn="ctr">
              <a:buNone/>
            </a:pPr>
            <a:r>
              <a:rPr lang="en-US" sz="3600" dirty="0" smtClean="0"/>
              <a:t>number of equations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5257800" y="4724400"/>
                <a:ext cx="21079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4724400"/>
                <a:ext cx="210794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5257800" y="5247620"/>
                <a:ext cx="110017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5247620"/>
                <a:ext cx="110017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2830164" y="4980920"/>
                <a:ext cx="110658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164" y="4980920"/>
                <a:ext cx="110658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556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 bwMode="auto">
              <a:xfrm>
                <a:off x="2819400" y="1686580"/>
                <a:ext cx="21079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1686580"/>
                <a:ext cx="210794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2819400" y="2209800"/>
                <a:ext cx="110017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209800"/>
                <a:ext cx="110017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2819400" y="3886200"/>
                <a:ext cx="182255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3886200"/>
                <a:ext cx="18225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2819400" y="4409420"/>
                <a:ext cx="1877117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409420"/>
                <a:ext cx="187711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2819400" y="4930231"/>
                <a:ext cx="180017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930231"/>
                <a:ext cx="180017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2819400" y="2992221"/>
                <a:ext cx="40184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992221"/>
                <a:ext cx="40184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 bwMode="auto">
          <a:xfrm>
            <a:off x="5257800" y="2992221"/>
            <a:ext cx="228600" cy="5232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57800" y="3951858"/>
            <a:ext cx="228600" cy="148900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496791" y="2992221"/>
            <a:ext cx="1936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ekton Pro" pitchFamily="34" charset="0"/>
              </a:rPr>
              <a:t>Independent</a:t>
            </a:r>
            <a:endParaRPr lang="en-US" sz="2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96791" y="4434749"/>
            <a:ext cx="1725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ekton Pro" pitchFamily="34" charset="0"/>
              </a:rPr>
              <a:t>Dependent</a:t>
            </a:r>
            <a:endParaRPr lang="en-US" sz="2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48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Independent?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866506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thisIsIndependent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314008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ThisIsToo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38100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not.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_thing;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thing)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_thing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338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PluralsightSlideTemplat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1549</TotalTime>
  <Words>204</Words>
  <Application>Microsoft Office PowerPoint</Application>
  <PresentationFormat>On-screen Show (4:3)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Cambria Math</vt:lpstr>
      <vt:lpstr>Century Gothic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PluralsightSlideTemplate</vt:lpstr>
      <vt:lpstr>Modeling Settlers of Catan with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Degrees of Freedom</vt:lpstr>
      <vt:lpstr>PowerPoint Presentation</vt:lpstr>
      <vt:lpstr>What is Independent?</vt:lpstr>
      <vt:lpstr>What is Dependent?</vt:lpstr>
      <vt:lpstr>PowerPoint Presentation</vt:lpstr>
      <vt:lpstr>PowerPoint Presentation</vt:lpstr>
      <vt:lpstr>PowerPoint Presentation</vt:lpstr>
      <vt:lpstr>PowerPoint Presentation</vt:lpstr>
      <vt:lpstr>Degrees of Freedom </vt:lpstr>
      <vt:lpstr>qedcode.com</vt:lpstr>
    </vt:vector>
  </TitlesOfParts>
  <Company>Improving Enterprises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Michael Perry</dc:creator>
  <cp:lastModifiedBy>Michael Perry</cp:lastModifiedBy>
  <cp:revision>49</cp:revision>
  <dcterms:created xsi:type="dcterms:W3CDTF">2012-10-09T13:48:16Z</dcterms:created>
  <dcterms:modified xsi:type="dcterms:W3CDTF">2014-11-11T15:21:30Z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