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4" r:id="rId10"/>
    <p:sldId id="264" r:id="rId11"/>
    <p:sldId id="265" r:id="rId12"/>
    <p:sldId id="266" r:id="rId13"/>
    <p:sldId id="268" r:id="rId14"/>
    <p:sldId id="270" r:id="rId15"/>
    <p:sldId id="267" r:id="rId16"/>
    <p:sldId id="269" r:id="rId17"/>
    <p:sldId id="271" r:id="rId18"/>
    <p:sldId id="272" r:id="rId19"/>
    <p:sldId id="273" r:id="rId20"/>
    <p:sldId id="278" r:id="rId21"/>
    <p:sldId id="275" r:id="rId22"/>
    <p:sldId id="283" r:id="rId23"/>
    <p:sldId id="277" r:id="rId24"/>
    <p:sldId id="282" r:id="rId25"/>
    <p:sldId id="279" r:id="rId26"/>
    <p:sldId id="280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6F5"/>
    <a:srgbClr val="F7F7F7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12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D065F1-41C7-439E-B83E-72EFECA0CDB6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A42575-007E-498A-8F71-C2B43FE1A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9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mu is the shortest transition</a:t>
            </a:r>
            <a:r>
              <a:rPr lang="en-US" baseline="0" dirty="0" smtClean="0"/>
              <a:t> time for </a:t>
            </a:r>
            <a:r>
              <a:rPr lang="en-US" baseline="0" dirty="0" err="1" smtClean="0"/>
              <a:t>interprocess</a:t>
            </a:r>
            <a:r>
              <a:rPr lang="en-US" baseline="0" dirty="0" smtClean="0"/>
              <a:t> messages</a:t>
            </a:r>
          </a:p>
          <a:p>
            <a:r>
              <a:rPr lang="en-US" baseline="0" dirty="0" smtClean="0"/>
              <a:t>tau is the mean time between messages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42575-007E-498A-8F71-C2B43FE1A8A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835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12/1/2014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12/1/2014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12/1/2014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12/1/2014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12/1/2014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12/1/2014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12/1/2014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12/1/2014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12/1/2014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12/1/2014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12/1/2014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12/1/2014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Time, Clocks, and the Ordering of Events in a Distributed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Leslie </a:t>
            </a:r>
            <a:r>
              <a:rPr lang="en-US" dirty="0" err="1" smtClean="0"/>
              <a:t>Lamport</a:t>
            </a:r>
            <a:r>
              <a:rPr lang="en-US" dirty="0" smtClean="0"/>
              <a:t>, Communications of the ACM, July 1978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147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Totally ordered sequence of events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849120" y="2037080"/>
            <a:ext cx="629920" cy="629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997200" y="2037080"/>
            <a:ext cx="629920" cy="629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145280" y="2037080"/>
            <a:ext cx="629920" cy="629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293360" y="2037080"/>
            <a:ext cx="629920" cy="629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441440" y="2037080"/>
            <a:ext cx="629920" cy="629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589520" y="2037080"/>
            <a:ext cx="629920" cy="629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737600" y="2037080"/>
            <a:ext cx="629920" cy="629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9885680" y="2037080"/>
            <a:ext cx="629920" cy="629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5" idx="6"/>
            <a:endCxn id="6" idx="2"/>
          </p:cNvCxnSpPr>
          <p:nvPr/>
        </p:nvCxnSpPr>
        <p:spPr>
          <a:xfrm>
            <a:off x="2479040" y="2352040"/>
            <a:ext cx="5181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627120" y="2352040"/>
            <a:ext cx="5181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75200" y="2352040"/>
            <a:ext cx="5181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923280" y="2352040"/>
            <a:ext cx="5181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071360" y="2352040"/>
            <a:ext cx="5181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8219440" y="2352040"/>
            <a:ext cx="5181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9367520" y="2352040"/>
            <a:ext cx="5181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25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Concurrency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Events with no ordering between them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879592" y="1267460"/>
            <a:ext cx="629920" cy="629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879592" y="2905760"/>
            <a:ext cx="629920" cy="629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98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System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Distinct processes exchanging messages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849120" y="1295400"/>
            <a:ext cx="629920" cy="629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997200" y="1295400"/>
            <a:ext cx="629920" cy="629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145280" y="1295400"/>
            <a:ext cx="629920" cy="629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293360" y="1295400"/>
            <a:ext cx="629920" cy="629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441440" y="1295400"/>
            <a:ext cx="629920" cy="629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589520" y="1295400"/>
            <a:ext cx="629920" cy="629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737600" y="1295400"/>
            <a:ext cx="629920" cy="629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9885680" y="1295400"/>
            <a:ext cx="629920" cy="629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5" idx="6"/>
            <a:endCxn id="6" idx="2"/>
          </p:cNvCxnSpPr>
          <p:nvPr/>
        </p:nvCxnSpPr>
        <p:spPr>
          <a:xfrm>
            <a:off x="2479040" y="1610360"/>
            <a:ext cx="5181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627120" y="1610360"/>
            <a:ext cx="5181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75200" y="1610360"/>
            <a:ext cx="5181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923280" y="1610360"/>
            <a:ext cx="5181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071360" y="1610360"/>
            <a:ext cx="5181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8219440" y="1610360"/>
            <a:ext cx="5181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9367520" y="1610360"/>
            <a:ext cx="5181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1849120" y="3027679"/>
            <a:ext cx="629920" cy="629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997200" y="3027679"/>
            <a:ext cx="629920" cy="629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145280" y="3027679"/>
            <a:ext cx="629920" cy="629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293360" y="3027679"/>
            <a:ext cx="629920" cy="629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441440" y="3027679"/>
            <a:ext cx="629920" cy="629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7589520" y="3027679"/>
            <a:ext cx="629920" cy="629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8737600" y="3027679"/>
            <a:ext cx="629920" cy="629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9885680" y="3027679"/>
            <a:ext cx="629920" cy="629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>
            <a:stCxn id="21" idx="6"/>
            <a:endCxn id="22" idx="2"/>
          </p:cNvCxnSpPr>
          <p:nvPr/>
        </p:nvCxnSpPr>
        <p:spPr>
          <a:xfrm>
            <a:off x="2479040" y="3342639"/>
            <a:ext cx="5181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627120" y="3342639"/>
            <a:ext cx="5181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4" idx="2"/>
          </p:cNvCxnSpPr>
          <p:nvPr/>
        </p:nvCxnSpPr>
        <p:spPr>
          <a:xfrm>
            <a:off x="4775200" y="3342639"/>
            <a:ext cx="5181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923280" y="3342639"/>
            <a:ext cx="5181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071360" y="3342639"/>
            <a:ext cx="5181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8219440" y="3342639"/>
            <a:ext cx="5181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9367520" y="3342639"/>
            <a:ext cx="5181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3" idx="7"/>
            <a:endCxn id="8" idx="3"/>
          </p:cNvCxnSpPr>
          <p:nvPr/>
        </p:nvCxnSpPr>
        <p:spPr>
          <a:xfrm flipV="1">
            <a:off x="4682950" y="1833070"/>
            <a:ext cx="702660" cy="12868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9" idx="5"/>
            <a:endCxn id="27" idx="1"/>
          </p:cNvCxnSpPr>
          <p:nvPr/>
        </p:nvCxnSpPr>
        <p:spPr>
          <a:xfrm>
            <a:off x="6979110" y="1833070"/>
            <a:ext cx="1850740" cy="12868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008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Clock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Assign a clock per process P</a:t>
            </a:r>
            <a:r>
              <a:rPr lang="en-US" sz="2800" baseline="-25000" dirty="0" smtClean="0"/>
              <a:t>i</a:t>
            </a:r>
          </a:p>
          <a:p>
            <a:pPr lvl="1"/>
            <a:r>
              <a:rPr lang="en-US" sz="2400" dirty="0" smtClean="0"/>
              <a:t>C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(a)</a:t>
            </a:r>
          </a:p>
          <a:p>
            <a:pPr lvl="1"/>
            <a:r>
              <a:rPr lang="en-US" sz="2400" dirty="0" smtClean="0"/>
              <a:t>Increasing for each event</a:t>
            </a:r>
          </a:p>
          <a:p>
            <a:pPr lvl="1"/>
            <a:r>
              <a:rPr lang="en-US" sz="2400" dirty="0" smtClean="0"/>
              <a:t>C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(a) &gt; C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(b) if </a:t>
            </a:r>
            <a:r>
              <a:rPr lang="en-US" sz="2400" b="1" dirty="0" smtClean="0"/>
              <a:t>a</a:t>
            </a:r>
            <a:r>
              <a:rPr lang="en-US" sz="2400" dirty="0" smtClean="0"/>
              <a:t> </a:t>
            </a:r>
            <a:r>
              <a:rPr lang="en-US" sz="2400" dirty="0">
                <a:latin typeface="Calibri" panose="020F0502020204030204" pitchFamily="34" charset="0"/>
              </a:rPr>
              <a:t>→</a:t>
            </a:r>
            <a:r>
              <a:rPr lang="en-US" sz="2400" dirty="0" smtClean="0"/>
              <a:t> </a:t>
            </a:r>
            <a:r>
              <a:rPr lang="en-US" sz="2400" b="1" dirty="0" smtClean="0"/>
              <a:t>b</a:t>
            </a:r>
          </a:p>
          <a:p>
            <a:endParaRPr lang="en-US" sz="2800" dirty="0"/>
          </a:p>
          <a:p>
            <a:r>
              <a:rPr lang="en-US" sz="2800" dirty="0" smtClean="0"/>
              <a:t>Combine clocks</a:t>
            </a:r>
          </a:p>
          <a:p>
            <a:pPr lvl="1"/>
            <a:r>
              <a:rPr lang="en-US" sz="2400" dirty="0" smtClean="0"/>
              <a:t>C(a) = C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(a), where </a:t>
            </a:r>
            <a:r>
              <a:rPr lang="en-US" sz="2400" b="1" dirty="0" smtClean="0"/>
              <a:t>a</a:t>
            </a:r>
            <a:r>
              <a:rPr lang="en-US" sz="2400" dirty="0" smtClean="0"/>
              <a:t> is an event in P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.</a:t>
            </a:r>
          </a:p>
          <a:p>
            <a:endParaRPr lang="en-US" sz="2800" dirty="0"/>
          </a:p>
          <a:p>
            <a:r>
              <a:rPr lang="en-US" sz="2800" dirty="0" smtClean="0"/>
              <a:t>Clock condition</a:t>
            </a:r>
          </a:p>
          <a:p>
            <a:pPr lvl="1"/>
            <a:r>
              <a:rPr lang="en-US" sz="2400" dirty="0" smtClean="0"/>
              <a:t>For any pair of discrete events </a:t>
            </a:r>
            <a:r>
              <a:rPr lang="en-US" sz="2400" b="1" dirty="0" smtClean="0"/>
              <a:t>a</a:t>
            </a:r>
            <a:r>
              <a:rPr lang="en-US" sz="2400" dirty="0" smtClean="0"/>
              <a:t> and </a:t>
            </a:r>
            <a:r>
              <a:rPr lang="en-US" sz="2400" b="1" dirty="0" smtClean="0"/>
              <a:t>b</a:t>
            </a:r>
          </a:p>
          <a:p>
            <a:pPr lvl="1"/>
            <a:r>
              <a:rPr lang="en-US" sz="2400" dirty="0" smtClean="0"/>
              <a:t>If </a:t>
            </a:r>
            <a:r>
              <a:rPr lang="en-US" sz="2400" b="1" dirty="0" smtClean="0"/>
              <a:t>a</a:t>
            </a:r>
            <a:r>
              <a:rPr lang="en-US" sz="2400" dirty="0" smtClean="0"/>
              <a:t> </a:t>
            </a:r>
            <a:r>
              <a:rPr lang="en-US" sz="2400" dirty="0">
                <a:latin typeface="Calibri" panose="020F0502020204030204" pitchFamily="34" charset="0"/>
              </a:rPr>
              <a:t>→</a:t>
            </a:r>
            <a:r>
              <a:rPr lang="en-US" sz="2400" dirty="0" smtClean="0"/>
              <a:t> </a:t>
            </a:r>
            <a:r>
              <a:rPr lang="en-US" sz="2400" b="1" dirty="0" smtClean="0"/>
              <a:t>b</a:t>
            </a:r>
            <a:r>
              <a:rPr lang="en-US" sz="2400" dirty="0" smtClean="0"/>
              <a:t>, then C(a) &lt; C(b).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01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Increasing Clock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Each process (P</a:t>
            </a:r>
            <a:r>
              <a:rPr lang="en-US" sz="2800" baseline="-25000" dirty="0" smtClean="0"/>
              <a:t>i</a:t>
            </a:r>
            <a:r>
              <a:rPr lang="en-US" sz="2800" dirty="0" smtClean="0"/>
              <a:t>) increments C</a:t>
            </a:r>
            <a:r>
              <a:rPr lang="en-US" sz="2800" baseline="-25000" dirty="0" smtClean="0"/>
              <a:t>i</a:t>
            </a:r>
            <a:r>
              <a:rPr lang="en-US" sz="2800" dirty="0" smtClean="0"/>
              <a:t> between each event.</a:t>
            </a:r>
          </a:p>
          <a:p>
            <a:endParaRPr lang="en-US" sz="2800" dirty="0"/>
          </a:p>
          <a:p>
            <a:r>
              <a:rPr lang="en-US" sz="2800" dirty="0" smtClean="0"/>
              <a:t>When P</a:t>
            </a:r>
            <a:r>
              <a:rPr lang="en-US" sz="2800" baseline="-25000" dirty="0" smtClean="0"/>
              <a:t>i</a:t>
            </a:r>
            <a:r>
              <a:rPr lang="en-US" sz="2800" dirty="0" smtClean="0"/>
              <a:t> sends message m, it includes a timestamp:</a:t>
            </a:r>
          </a:p>
          <a:p>
            <a:pPr lvl="1"/>
            <a:r>
              <a:rPr lang="en-US" sz="2600" dirty="0" smtClean="0"/>
              <a:t>T</a:t>
            </a:r>
            <a:r>
              <a:rPr lang="en-US" sz="2600" baseline="-25000" dirty="0" smtClean="0"/>
              <a:t>m</a:t>
            </a:r>
            <a:r>
              <a:rPr lang="en-US" sz="2600" dirty="0" smtClean="0"/>
              <a:t> = C</a:t>
            </a:r>
            <a:r>
              <a:rPr lang="en-US" sz="2600" baseline="-25000" dirty="0" smtClean="0"/>
              <a:t>i</a:t>
            </a:r>
            <a:r>
              <a:rPr lang="en-US" sz="2600" dirty="0" smtClean="0"/>
              <a:t>(send(m))</a:t>
            </a:r>
          </a:p>
          <a:p>
            <a:endParaRPr lang="en-US" sz="2800" dirty="0"/>
          </a:p>
          <a:p>
            <a:r>
              <a:rPr lang="en-US" sz="2800" dirty="0" smtClean="0"/>
              <a:t>When </a:t>
            </a:r>
            <a:r>
              <a:rPr lang="en-US" sz="2800" dirty="0" err="1" smtClean="0"/>
              <a:t>P</a:t>
            </a:r>
            <a:r>
              <a:rPr lang="en-US" sz="2800" baseline="-25000" dirty="0" err="1" smtClean="0"/>
              <a:t>j</a:t>
            </a:r>
            <a:r>
              <a:rPr lang="en-US" sz="2800" dirty="0" smtClean="0"/>
              <a:t> receives m, it updates </a:t>
            </a:r>
            <a:r>
              <a:rPr lang="en-US" sz="2800" dirty="0" err="1" smtClean="0"/>
              <a:t>C</a:t>
            </a:r>
            <a:r>
              <a:rPr lang="en-US" sz="2800" baseline="-25000" dirty="0" err="1" smtClean="0"/>
              <a:t>j</a:t>
            </a:r>
            <a:endParaRPr lang="en-US" sz="2800" baseline="-25000" dirty="0" smtClean="0"/>
          </a:p>
          <a:p>
            <a:pPr lvl="1"/>
            <a:r>
              <a:rPr lang="en-US" sz="2600" dirty="0" err="1" smtClean="0"/>
              <a:t>C</a:t>
            </a:r>
            <a:r>
              <a:rPr lang="en-US" sz="2600" baseline="-25000" dirty="0" err="1" smtClean="0"/>
              <a:t>j</a:t>
            </a:r>
            <a:r>
              <a:rPr lang="en-US" sz="2600" dirty="0" smtClean="0"/>
              <a:t> = max(</a:t>
            </a:r>
            <a:r>
              <a:rPr lang="en-US" sz="2600" dirty="0" err="1" smtClean="0"/>
              <a:t>C</a:t>
            </a:r>
            <a:r>
              <a:rPr lang="en-US" sz="2600" baseline="-25000" dirty="0" err="1" smtClean="0"/>
              <a:t>j</a:t>
            </a:r>
            <a:r>
              <a:rPr lang="en-US" sz="2600" dirty="0" smtClean="0"/>
              <a:t>, T</a:t>
            </a:r>
            <a:r>
              <a:rPr lang="en-US" sz="2600" baseline="-25000" dirty="0" smtClean="0"/>
              <a:t>m</a:t>
            </a:r>
            <a:r>
              <a:rPr lang="en-US" sz="2600" dirty="0" smtClean="0"/>
              <a:t>+</a:t>
            </a:r>
            <a:r>
              <a:rPr lang="el-GR" sz="2600" dirty="0" smtClean="0"/>
              <a:t>Δ</a:t>
            </a:r>
            <a:r>
              <a:rPr lang="en-US" sz="2600" dirty="0" smtClean="0"/>
              <a:t>)</a:t>
            </a:r>
            <a:endParaRPr lang="en-US" sz="2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91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Clock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849120" y="929640"/>
            <a:ext cx="629920" cy="629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2997200" y="929640"/>
            <a:ext cx="629920" cy="629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4145280" y="929640"/>
            <a:ext cx="629920" cy="629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8" name="Oval 7"/>
          <p:cNvSpPr/>
          <p:nvPr/>
        </p:nvSpPr>
        <p:spPr>
          <a:xfrm>
            <a:off x="5293360" y="929640"/>
            <a:ext cx="629920" cy="629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9" name="Oval 8"/>
          <p:cNvSpPr/>
          <p:nvPr/>
        </p:nvSpPr>
        <p:spPr>
          <a:xfrm>
            <a:off x="6441440" y="929640"/>
            <a:ext cx="629920" cy="629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7589520" y="929640"/>
            <a:ext cx="629920" cy="629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8737600" y="929640"/>
            <a:ext cx="629920" cy="629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2" name="Oval 11"/>
          <p:cNvSpPr/>
          <p:nvPr/>
        </p:nvSpPr>
        <p:spPr>
          <a:xfrm>
            <a:off x="9885680" y="929640"/>
            <a:ext cx="629920" cy="629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cxnSp>
        <p:nvCxnSpPr>
          <p:cNvPr id="14" name="Straight Arrow Connector 13"/>
          <p:cNvCxnSpPr>
            <a:stCxn id="5" idx="6"/>
            <a:endCxn id="6" idx="2"/>
          </p:cNvCxnSpPr>
          <p:nvPr/>
        </p:nvCxnSpPr>
        <p:spPr>
          <a:xfrm>
            <a:off x="2479040" y="1244600"/>
            <a:ext cx="5181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627120" y="1244600"/>
            <a:ext cx="5181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75200" y="1244600"/>
            <a:ext cx="5181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923280" y="1244600"/>
            <a:ext cx="5181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071360" y="1244600"/>
            <a:ext cx="5181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8219440" y="1244600"/>
            <a:ext cx="5181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9367520" y="1244600"/>
            <a:ext cx="5181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1849120" y="2189480"/>
            <a:ext cx="629920" cy="629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2997200" y="2189480"/>
            <a:ext cx="629920" cy="629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4145280" y="2189480"/>
            <a:ext cx="629920" cy="629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5293360" y="2189480"/>
            <a:ext cx="629920" cy="629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6441440" y="2189480"/>
            <a:ext cx="629920" cy="629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7589520" y="2189480"/>
            <a:ext cx="629920" cy="629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8737600" y="2189480"/>
            <a:ext cx="629920" cy="629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9885680" y="2189480"/>
            <a:ext cx="629920" cy="629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11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21" idx="6"/>
            <a:endCxn id="22" idx="2"/>
          </p:cNvCxnSpPr>
          <p:nvPr/>
        </p:nvCxnSpPr>
        <p:spPr>
          <a:xfrm>
            <a:off x="2479040" y="2504440"/>
            <a:ext cx="5181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627120" y="2504440"/>
            <a:ext cx="5181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4" idx="2"/>
          </p:cNvCxnSpPr>
          <p:nvPr/>
        </p:nvCxnSpPr>
        <p:spPr>
          <a:xfrm>
            <a:off x="4775200" y="2504440"/>
            <a:ext cx="5181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923280" y="2504440"/>
            <a:ext cx="5181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071360" y="2504440"/>
            <a:ext cx="5181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8219440" y="2504440"/>
            <a:ext cx="5181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9367520" y="2504440"/>
            <a:ext cx="5181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1849120" y="3449320"/>
            <a:ext cx="629920" cy="629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2997200" y="3449320"/>
            <a:ext cx="629920" cy="629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4145280" y="3449320"/>
            <a:ext cx="629920" cy="629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5293360" y="3449320"/>
            <a:ext cx="629920" cy="629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6441440" y="3449320"/>
            <a:ext cx="629920" cy="629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7589520" y="3449320"/>
            <a:ext cx="629920" cy="629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8737600" y="3449320"/>
            <a:ext cx="629920" cy="629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9885680" y="3449320"/>
            <a:ext cx="629920" cy="629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cxnSp>
        <p:nvCxnSpPr>
          <p:cNvPr id="48" name="Straight Arrow Connector 47"/>
          <p:cNvCxnSpPr>
            <a:stCxn id="40" idx="6"/>
            <a:endCxn id="41" idx="2"/>
          </p:cNvCxnSpPr>
          <p:nvPr/>
        </p:nvCxnSpPr>
        <p:spPr>
          <a:xfrm>
            <a:off x="2479040" y="3764280"/>
            <a:ext cx="5181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3627120" y="3764280"/>
            <a:ext cx="5181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43" idx="2"/>
          </p:cNvCxnSpPr>
          <p:nvPr/>
        </p:nvCxnSpPr>
        <p:spPr>
          <a:xfrm>
            <a:off x="4775200" y="3764280"/>
            <a:ext cx="5181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5923280" y="3764280"/>
            <a:ext cx="5181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7071360" y="3764280"/>
            <a:ext cx="5181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8219440" y="3764280"/>
            <a:ext cx="5181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9367520" y="3764280"/>
            <a:ext cx="5181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 flipH="1">
            <a:off x="960119" y="1065014"/>
            <a:ext cx="443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sp>
        <p:nvSpPr>
          <p:cNvPr id="56" name="TextBox 55"/>
          <p:cNvSpPr txBox="1"/>
          <p:nvPr/>
        </p:nvSpPr>
        <p:spPr>
          <a:xfrm flipH="1">
            <a:off x="960119" y="2319774"/>
            <a:ext cx="443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57" name="TextBox 56"/>
          <p:cNvSpPr txBox="1"/>
          <p:nvPr/>
        </p:nvSpPr>
        <p:spPr>
          <a:xfrm flipH="1">
            <a:off x="960119" y="3574534"/>
            <a:ext cx="443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cxnSp>
        <p:nvCxnSpPr>
          <p:cNvPr id="60" name="Straight Arrow Connector 59"/>
          <p:cNvCxnSpPr>
            <a:stCxn id="7" idx="5"/>
            <a:endCxn id="24" idx="1"/>
          </p:cNvCxnSpPr>
          <p:nvPr/>
        </p:nvCxnSpPr>
        <p:spPr>
          <a:xfrm>
            <a:off x="4682950" y="1467310"/>
            <a:ext cx="702660" cy="8144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25" idx="5"/>
            <a:endCxn id="46" idx="1"/>
          </p:cNvCxnSpPr>
          <p:nvPr/>
        </p:nvCxnSpPr>
        <p:spPr>
          <a:xfrm>
            <a:off x="6979110" y="2727150"/>
            <a:ext cx="1850740" cy="8144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519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Satisfying the Clock Condition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If </a:t>
            </a:r>
            <a:r>
              <a:rPr lang="en-US" sz="2800" b="1" dirty="0" smtClean="0"/>
              <a:t>a</a:t>
            </a:r>
            <a:r>
              <a:rPr lang="en-US" sz="2800" dirty="0" smtClean="0"/>
              <a:t> and </a:t>
            </a:r>
            <a:r>
              <a:rPr lang="en-US" sz="2800" b="1" dirty="0" smtClean="0"/>
              <a:t>b</a:t>
            </a:r>
            <a:r>
              <a:rPr lang="en-US" sz="2800" dirty="0" smtClean="0"/>
              <a:t> are events in the same process (P</a:t>
            </a:r>
            <a:r>
              <a:rPr lang="en-US" sz="2800" baseline="-25000" dirty="0" smtClean="0"/>
              <a:t>i</a:t>
            </a:r>
            <a:r>
              <a:rPr lang="en-US" sz="2800" dirty="0" smtClean="0"/>
              <a:t>),</a:t>
            </a:r>
          </a:p>
          <a:p>
            <a:pPr lvl="1"/>
            <a:r>
              <a:rPr lang="en-US" sz="2400" dirty="0" smtClean="0"/>
              <a:t>then C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(a) &lt; C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(b).</a:t>
            </a:r>
          </a:p>
          <a:p>
            <a:endParaRPr lang="en-US" sz="2800" dirty="0" smtClean="0"/>
          </a:p>
          <a:p>
            <a:r>
              <a:rPr lang="en-US" sz="2800" dirty="0" smtClean="0"/>
              <a:t>If </a:t>
            </a:r>
            <a:r>
              <a:rPr lang="en-US" sz="2800" b="1" dirty="0" smtClean="0"/>
              <a:t>a</a:t>
            </a:r>
            <a:r>
              <a:rPr lang="en-US" sz="2800" dirty="0" smtClean="0"/>
              <a:t> is sending a message from P</a:t>
            </a:r>
            <a:r>
              <a:rPr lang="en-US" sz="2800" baseline="-25000" dirty="0" smtClean="0"/>
              <a:t>i</a:t>
            </a:r>
            <a:r>
              <a:rPr lang="en-US" sz="2800" dirty="0" smtClean="0"/>
              <a:t> and </a:t>
            </a:r>
            <a:r>
              <a:rPr lang="en-US" sz="2800" b="1" dirty="0" smtClean="0"/>
              <a:t>b</a:t>
            </a:r>
            <a:r>
              <a:rPr lang="en-US" sz="2800" dirty="0" smtClean="0"/>
              <a:t> is the receipt of </a:t>
            </a:r>
            <a:r>
              <a:rPr lang="en-US" sz="2800" b="1" dirty="0" smtClean="0"/>
              <a:t>a</a:t>
            </a:r>
            <a:r>
              <a:rPr lang="en-US" sz="2800" dirty="0" smtClean="0"/>
              <a:t> message from </a:t>
            </a:r>
            <a:r>
              <a:rPr lang="en-US" sz="2800" dirty="0" err="1" smtClean="0"/>
              <a:t>P</a:t>
            </a:r>
            <a:r>
              <a:rPr lang="en-US" sz="2800" baseline="-25000" dirty="0" err="1" smtClean="0"/>
              <a:t>j</a:t>
            </a:r>
            <a:r>
              <a:rPr lang="en-US" sz="2800" dirty="0" smtClean="0"/>
              <a:t>,</a:t>
            </a:r>
          </a:p>
          <a:p>
            <a:pPr lvl="1"/>
            <a:r>
              <a:rPr lang="en-US" sz="2400" dirty="0" smtClean="0"/>
              <a:t>then C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(a) &lt; </a:t>
            </a:r>
            <a:r>
              <a:rPr lang="en-US" sz="2400" dirty="0" err="1" smtClean="0"/>
              <a:t>C</a:t>
            </a:r>
            <a:r>
              <a:rPr lang="en-US" sz="2400" baseline="-25000" dirty="0" err="1" smtClean="0"/>
              <a:t>j</a:t>
            </a:r>
            <a:r>
              <a:rPr lang="en-US" sz="2400" dirty="0" smtClean="0"/>
              <a:t>(b)</a:t>
            </a:r>
          </a:p>
          <a:p>
            <a:endParaRPr lang="en-US" sz="2800" dirty="0" smtClean="0"/>
          </a:p>
          <a:p>
            <a:r>
              <a:rPr lang="en-US" sz="2800" dirty="0" smtClean="0"/>
              <a:t>Either way</a:t>
            </a:r>
          </a:p>
          <a:p>
            <a:pPr lvl="1"/>
            <a:r>
              <a:rPr lang="en-US" sz="2400" dirty="0"/>
              <a:t>C(a) &lt; C(b)</a:t>
            </a:r>
            <a:endParaRPr lang="en-US" sz="240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753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Mutual Exclusion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Find an algorithm satisfying these requirements:</a:t>
            </a:r>
          </a:p>
          <a:p>
            <a:pPr lvl="1" fontAlgn="ctr"/>
            <a:r>
              <a:rPr lang="en-US" sz="2600" dirty="0" smtClean="0"/>
              <a:t>The process that has the resource must release it.</a:t>
            </a:r>
            <a:endParaRPr lang="en-US" sz="2600" dirty="0"/>
          </a:p>
          <a:p>
            <a:pPr lvl="1" fontAlgn="ctr"/>
            <a:r>
              <a:rPr lang="en-US" sz="2600" dirty="0" smtClean="0"/>
              <a:t>Requests must </a:t>
            </a:r>
            <a:r>
              <a:rPr lang="en-US" sz="2600" dirty="0"/>
              <a:t>be granted in the order in which they are made.</a:t>
            </a:r>
          </a:p>
          <a:p>
            <a:pPr lvl="1" fontAlgn="ctr"/>
            <a:r>
              <a:rPr lang="en-US" sz="2600" dirty="0"/>
              <a:t>If every process which is granted the resource eventually releases it, then every request is eventually granted.</a:t>
            </a:r>
          </a:p>
          <a:p>
            <a:endParaRPr lang="en-US" sz="2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A distributed system with a shared resource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4038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Centralized Scheduler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Fails to satisfy the second condition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849120" y="929640"/>
            <a:ext cx="629920" cy="629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997200" y="929640"/>
            <a:ext cx="629920" cy="629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5" idx="6"/>
            <a:endCxn id="6" idx="2"/>
          </p:cNvCxnSpPr>
          <p:nvPr/>
        </p:nvCxnSpPr>
        <p:spPr>
          <a:xfrm>
            <a:off x="2479040" y="1244600"/>
            <a:ext cx="5181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364177" y="2189480"/>
            <a:ext cx="629920" cy="629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7512257" y="2189480"/>
            <a:ext cx="629920" cy="629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31" name="Straight Arrow Connector 30"/>
          <p:cNvCxnSpPr>
            <a:stCxn id="23" idx="6"/>
            <a:endCxn id="24" idx="2"/>
          </p:cNvCxnSpPr>
          <p:nvPr/>
        </p:nvCxnSpPr>
        <p:spPr>
          <a:xfrm>
            <a:off x="6994097" y="2504440"/>
            <a:ext cx="5181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4145280" y="3449320"/>
            <a:ext cx="629920" cy="629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5293360" y="3449320"/>
            <a:ext cx="629920" cy="629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50" name="Straight Arrow Connector 49"/>
          <p:cNvCxnSpPr>
            <a:endCxn id="43" idx="2"/>
          </p:cNvCxnSpPr>
          <p:nvPr/>
        </p:nvCxnSpPr>
        <p:spPr>
          <a:xfrm>
            <a:off x="4775200" y="3764280"/>
            <a:ext cx="5181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 flipH="1">
            <a:off x="960119" y="1065014"/>
            <a:ext cx="443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sp>
        <p:nvSpPr>
          <p:cNvPr id="56" name="TextBox 55"/>
          <p:cNvSpPr txBox="1"/>
          <p:nvPr/>
        </p:nvSpPr>
        <p:spPr>
          <a:xfrm flipH="1">
            <a:off x="960119" y="2319774"/>
            <a:ext cx="1164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Scheduler</a:t>
            </a:r>
            <a:endParaRPr lang="en-US" baseline="-25000" dirty="0"/>
          </a:p>
        </p:txBody>
      </p:sp>
      <p:sp>
        <p:nvSpPr>
          <p:cNvPr id="57" name="TextBox 56"/>
          <p:cNvSpPr txBox="1"/>
          <p:nvPr/>
        </p:nvSpPr>
        <p:spPr>
          <a:xfrm flipH="1">
            <a:off x="960119" y="3574534"/>
            <a:ext cx="443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cxnSp>
        <p:nvCxnSpPr>
          <p:cNvPr id="60" name="Straight Arrow Connector 59"/>
          <p:cNvCxnSpPr>
            <a:stCxn id="5" idx="5"/>
            <a:endCxn id="24" idx="1"/>
          </p:cNvCxnSpPr>
          <p:nvPr/>
        </p:nvCxnSpPr>
        <p:spPr>
          <a:xfrm>
            <a:off x="2386790" y="1467310"/>
            <a:ext cx="5217717" cy="8144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6" idx="5"/>
            <a:endCxn id="42" idx="1"/>
          </p:cNvCxnSpPr>
          <p:nvPr/>
        </p:nvCxnSpPr>
        <p:spPr>
          <a:xfrm>
            <a:off x="3534870" y="1467310"/>
            <a:ext cx="702660" cy="20742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206560" y="1584305"/>
            <a:ext cx="13773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Request for resource</a:t>
            </a:r>
            <a:endParaRPr lang="en-US" sz="1600" dirty="0"/>
          </a:p>
        </p:txBody>
      </p:sp>
      <p:cxnSp>
        <p:nvCxnSpPr>
          <p:cNvPr id="64" name="Straight Arrow Connector 63"/>
          <p:cNvCxnSpPr>
            <a:stCxn id="43" idx="7"/>
            <a:endCxn id="23" idx="3"/>
          </p:cNvCxnSpPr>
          <p:nvPr/>
        </p:nvCxnSpPr>
        <p:spPr>
          <a:xfrm flipV="1">
            <a:off x="5831030" y="2727150"/>
            <a:ext cx="625397" cy="8144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5142378" y="2843130"/>
            <a:ext cx="13773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Request for resource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0092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 the Resource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849120" y="929640"/>
            <a:ext cx="629920" cy="629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573520" y="929640"/>
            <a:ext cx="629920" cy="629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7721600" y="929640"/>
            <a:ext cx="629920" cy="629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5" idx="6"/>
            <a:endCxn id="8" idx="2"/>
          </p:cNvCxnSpPr>
          <p:nvPr/>
        </p:nvCxnSpPr>
        <p:spPr>
          <a:xfrm>
            <a:off x="2479040" y="1244600"/>
            <a:ext cx="40944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203440" y="1244600"/>
            <a:ext cx="5181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4145280" y="2189480"/>
            <a:ext cx="629920" cy="629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5293360" y="2189480"/>
            <a:ext cx="629920" cy="629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22" idx="6"/>
            <a:endCxn id="23" idx="2"/>
          </p:cNvCxnSpPr>
          <p:nvPr/>
        </p:nvCxnSpPr>
        <p:spPr>
          <a:xfrm>
            <a:off x="4775200" y="2504440"/>
            <a:ext cx="5181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4145280" y="3449320"/>
            <a:ext cx="629920" cy="629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5293360" y="3449320"/>
            <a:ext cx="629920" cy="629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50" name="Straight Arrow Connector 49"/>
          <p:cNvCxnSpPr>
            <a:endCxn id="43" idx="2"/>
          </p:cNvCxnSpPr>
          <p:nvPr/>
        </p:nvCxnSpPr>
        <p:spPr>
          <a:xfrm>
            <a:off x="4775200" y="3764280"/>
            <a:ext cx="5181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 flipH="1">
            <a:off x="960119" y="1065014"/>
            <a:ext cx="443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sp>
        <p:nvSpPr>
          <p:cNvPr id="56" name="TextBox 55"/>
          <p:cNvSpPr txBox="1"/>
          <p:nvPr/>
        </p:nvSpPr>
        <p:spPr>
          <a:xfrm flipH="1">
            <a:off x="960119" y="2319774"/>
            <a:ext cx="443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57" name="TextBox 56"/>
          <p:cNvSpPr txBox="1"/>
          <p:nvPr/>
        </p:nvSpPr>
        <p:spPr>
          <a:xfrm flipH="1">
            <a:off x="960119" y="3574534"/>
            <a:ext cx="443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cxnSp>
        <p:nvCxnSpPr>
          <p:cNvPr id="60" name="Straight Arrow Connector 59"/>
          <p:cNvCxnSpPr>
            <a:stCxn id="5" idx="5"/>
            <a:endCxn id="22" idx="1"/>
          </p:cNvCxnSpPr>
          <p:nvPr/>
        </p:nvCxnSpPr>
        <p:spPr>
          <a:xfrm>
            <a:off x="2386790" y="1467310"/>
            <a:ext cx="1850740" cy="8144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" idx="5"/>
            <a:endCxn id="42" idx="1"/>
          </p:cNvCxnSpPr>
          <p:nvPr/>
        </p:nvCxnSpPr>
        <p:spPr>
          <a:xfrm>
            <a:off x="2386790" y="1467310"/>
            <a:ext cx="1850740" cy="20742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23" idx="7"/>
            <a:endCxn id="8" idx="3"/>
          </p:cNvCxnSpPr>
          <p:nvPr/>
        </p:nvCxnSpPr>
        <p:spPr>
          <a:xfrm flipV="1">
            <a:off x="5831030" y="1467310"/>
            <a:ext cx="834740" cy="8144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43" idx="7"/>
            <a:endCxn id="9" idx="3"/>
          </p:cNvCxnSpPr>
          <p:nvPr/>
        </p:nvCxnSpPr>
        <p:spPr>
          <a:xfrm flipV="1">
            <a:off x="5831030" y="1467310"/>
            <a:ext cx="1982820" cy="20742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1473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 distributed system consists of a collection of </a:t>
            </a:r>
            <a:r>
              <a:rPr lang="en-US" sz="4000" b="1" dirty="0"/>
              <a:t>distinct processes</a:t>
            </a:r>
            <a:r>
              <a:rPr lang="en-US" sz="4000" dirty="0"/>
              <a:t> which are spatially separated, and which communicate with one another by </a:t>
            </a:r>
            <a:r>
              <a:rPr lang="en-US" sz="4000" b="1" dirty="0"/>
              <a:t>exchanging messages</a:t>
            </a:r>
            <a:r>
              <a:rPr lang="en-US" sz="4000" dirty="0"/>
              <a:t>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520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Release the Resource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849120" y="929640"/>
            <a:ext cx="629920" cy="629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4145280" y="2189480"/>
            <a:ext cx="629920" cy="629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4145280" y="3449320"/>
            <a:ext cx="629920" cy="629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 flipH="1">
            <a:off x="960119" y="1065014"/>
            <a:ext cx="443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sp>
        <p:nvSpPr>
          <p:cNvPr id="56" name="TextBox 55"/>
          <p:cNvSpPr txBox="1"/>
          <p:nvPr/>
        </p:nvSpPr>
        <p:spPr>
          <a:xfrm flipH="1">
            <a:off x="960119" y="2319774"/>
            <a:ext cx="443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57" name="TextBox 56"/>
          <p:cNvSpPr txBox="1"/>
          <p:nvPr/>
        </p:nvSpPr>
        <p:spPr>
          <a:xfrm flipH="1">
            <a:off x="960119" y="3574534"/>
            <a:ext cx="443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cxnSp>
        <p:nvCxnSpPr>
          <p:cNvPr id="60" name="Straight Arrow Connector 59"/>
          <p:cNvCxnSpPr>
            <a:stCxn id="5" idx="5"/>
            <a:endCxn id="22" idx="1"/>
          </p:cNvCxnSpPr>
          <p:nvPr/>
        </p:nvCxnSpPr>
        <p:spPr>
          <a:xfrm>
            <a:off x="2386790" y="1467310"/>
            <a:ext cx="1850740" cy="8144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" idx="5"/>
            <a:endCxn id="42" idx="1"/>
          </p:cNvCxnSpPr>
          <p:nvPr/>
        </p:nvCxnSpPr>
        <p:spPr>
          <a:xfrm>
            <a:off x="2386790" y="1467310"/>
            <a:ext cx="1850740" cy="20742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499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Granted a Resource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</a:t>
            </a:r>
            <a:r>
              <a:rPr lang="en-US" sz="2800" baseline="-25000" dirty="0"/>
              <a:t>i</a:t>
            </a:r>
            <a:r>
              <a:rPr lang="en-US" sz="2800" dirty="0"/>
              <a:t> is granted the resource if</a:t>
            </a:r>
          </a:p>
          <a:p>
            <a:pPr lvl="1"/>
            <a:r>
              <a:rPr lang="en-US" sz="2600" dirty="0" smtClean="0"/>
              <a:t>It has requested the resource.</a:t>
            </a:r>
            <a:endParaRPr lang="en-US" sz="2600" dirty="0"/>
          </a:p>
          <a:p>
            <a:pPr lvl="1"/>
            <a:r>
              <a:rPr lang="en-US" sz="2600" dirty="0" smtClean="0"/>
              <a:t>The request from P</a:t>
            </a:r>
            <a:r>
              <a:rPr lang="en-US" sz="2600" baseline="-25000" dirty="0" smtClean="0"/>
              <a:t>i</a:t>
            </a:r>
            <a:r>
              <a:rPr lang="en-US" sz="2600" dirty="0" smtClean="0"/>
              <a:t> happened before any request from another process.</a:t>
            </a:r>
            <a:endParaRPr lang="en-US" sz="2600" dirty="0"/>
          </a:p>
          <a:p>
            <a:pPr lvl="1"/>
            <a:r>
              <a:rPr lang="en-US" sz="2600" dirty="0" smtClean="0"/>
              <a:t>Every other process has acknowledged the request.</a:t>
            </a:r>
            <a:endParaRPr lang="en-US" sz="2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4127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 Request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Transmission protocol must ensure order of delivery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849120" y="929640"/>
            <a:ext cx="629920" cy="629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573520" y="929640"/>
            <a:ext cx="629920" cy="629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7721600" y="929640"/>
            <a:ext cx="629920" cy="629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5" idx="6"/>
            <a:endCxn id="8" idx="2"/>
          </p:cNvCxnSpPr>
          <p:nvPr/>
        </p:nvCxnSpPr>
        <p:spPr>
          <a:xfrm>
            <a:off x="2479040" y="1244600"/>
            <a:ext cx="40944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203440" y="1244600"/>
            <a:ext cx="5181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4145280" y="2189480"/>
            <a:ext cx="629920" cy="629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5293360" y="2189480"/>
            <a:ext cx="629920" cy="629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22" idx="6"/>
            <a:endCxn id="23" idx="2"/>
          </p:cNvCxnSpPr>
          <p:nvPr/>
        </p:nvCxnSpPr>
        <p:spPr>
          <a:xfrm>
            <a:off x="4775200" y="2504440"/>
            <a:ext cx="5181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4145280" y="3449320"/>
            <a:ext cx="629920" cy="629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5293360" y="3449320"/>
            <a:ext cx="629920" cy="629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50" name="Straight Arrow Connector 49"/>
          <p:cNvCxnSpPr>
            <a:endCxn id="43" idx="2"/>
          </p:cNvCxnSpPr>
          <p:nvPr/>
        </p:nvCxnSpPr>
        <p:spPr>
          <a:xfrm>
            <a:off x="4775200" y="3764280"/>
            <a:ext cx="5181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 flipH="1">
            <a:off x="960119" y="1065014"/>
            <a:ext cx="443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sp>
        <p:nvSpPr>
          <p:cNvPr id="56" name="TextBox 55"/>
          <p:cNvSpPr txBox="1"/>
          <p:nvPr/>
        </p:nvSpPr>
        <p:spPr>
          <a:xfrm flipH="1">
            <a:off x="960119" y="2319774"/>
            <a:ext cx="443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57" name="TextBox 56"/>
          <p:cNvSpPr txBox="1"/>
          <p:nvPr/>
        </p:nvSpPr>
        <p:spPr>
          <a:xfrm flipH="1">
            <a:off x="960119" y="3574534"/>
            <a:ext cx="443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cxnSp>
        <p:nvCxnSpPr>
          <p:cNvPr id="60" name="Straight Arrow Connector 59"/>
          <p:cNvCxnSpPr>
            <a:stCxn id="5" idx="5"/>
            <a:endCxn id="22" idx="1"/>
          </p:cNvCxnSpPr>
          <p:nvPr/>
        </p:nvCxnSpPr>
        <p:spPr>
          <a:xfrm>
            <a:off x="2386790" y="1467310"/>
            <a:ext cx="1850740" cy="8144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" idx="5"/>
            <a:endCxn id="42" idx="1"/>
          </p:cNvCxnSpPr>
          <p:nvPr/>
        </p:nvCxnSpPr>
        <p:spPr>
          <a:xfrm>
            <a:off x="2386790" y="1467310"/>
            <a:ext cx="1850740" cy="20742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23" idx="7"/>
            <a:endCxn id="8" idx="3"/>
          </p:cNvCxnSpPr>
          <p:nvPr/>
        </p:nvCxnSpPr>
        <p:spPr>
          <a:xfrm flipV="1">
            <a:off x="5831030" y="1467310"/>
            <a:ext cx="834740" cy="8144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43" idx="7"/>
            <a:endCxn id="9" idx="3"/>
          </p:cNvCxnSpPr>
          <p:nvPr/>
        </p:nvCxnSpPr>
        <p:spPr>
          <a:xfrm flipV="1">
            <a:off x="5831030" y="1467310"/>
            <a:ext cx="1982820" cy="20742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764797" y="3449320"/>
            <a:ext cx="629920" cy="629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8869680" y="929640"/>
            <a:ext cx="629920" cy="629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28" idx="7"/>
          </p:cNvCxnSpPr>
          <p:nvPr/>
        </p:nvCxnSpPr>
        <p:spPr>
          <a:xfrm flipV="1">
            <a:off x="1302467" y="1355075"/>
            <a:ext cx="7567213" cy="21864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8332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Locally Verifiable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</a:t>
            </a:r>
            <a:r>
              <a:rPr lang="en-US" sz="2800" baseline="-25000" dirty="0" smtClean="0"/>
              <a:t>i</a:t>
            </a:r>
            <a:r>
              <a:rPr lang="en-US" sz="2800" dirty="0" smtClean="0"/>
              <a:t> knows its own request.</a:t>
            </a:r>
          </a:p>
          <a:p>
            <a:r>
              <a:rPr lang="en-US" sz="2800" dirty="0" smtClean="0"/>
              <a:t>P</a:t>
            </a:r>
            <a:r>
              <a:rPr lang="en-US" sz="2800" baseline="-25000" dirty="0" smtClean="0"/>
              <a:t>i</a:t>
            </a:r>
            <a:r>
              <a:rPr lang="en-US" sz="2800" dirty="0" smtClean="0"/>
              <a:t> knows all competing requests; it acknowledged them.</a:t>
            </a:r>
          </a:p>
          <a:p>
            <a:r>
              <a:rPr lang="en-US" sz="2800" dirty="0" smtClean="0"/>
              <a:t>All processes agree on a full ordering: </a:t>
            </a:r>
            <a:r>
              <a:rPr lang="en-US" sz="2800" b="1" dirty="0" smtClean="0"/>
              <a:t>a</a:t>
            </a:r>
            <a:r>
              <a:rPr lang="en-US" sz="2800" dirty="0" smtClean="0"/>
              <a:t> is before </a:t>
            </a:r>
            <a:r>
              <a:rPr lang="en-US" sz="2800" b="1" dirty="0" smtClean="0"/>
              <a:t>b</a:t>
            </a:r>
            <a:r>
              <a:rPr lang="en-US" sz="2800" dirty="0" smtClean="0"/>
              <a:t> if</a:t>
            </a:r>
          </a:p>
          <a:p>
            <a:pPr lvl="1"/>
            <a:r>
              <a:rPr lang="en-US" sz="2600" dirty="0" smtClean="0"/>
              <a:t>C(a) &lt; C(b), or</a:t>
            </a:r>
          </a:p>
          <a:p>
            <a:pPr lvl="1"/>
            <a:r>
              <a:rPr lang="en-US" sz="2600" dirty="0" smtClean="0"/>
              <a:t>C(a) = C(b) and </a:t>
            </a:r>
            <a:r>
              <a:rPr lang="en-US" sz="2600" dirty="0" err="1" smtClean="0"/>
              <a:t>i</a:t>
            </a:r>
            <a:r>
              <a:rPr lang="en-US" sz="2600" dirty="0" smtClean="0"/>
              <a:t> &lt; j [P</a:t>
            </a:r>
            <a:r>
              <a:rPr lang="en-US" sz="2600" baseline="-25000" dirty="0" smtClean="0"/>
              <a:t>i</a:t>
            </a:r>
            <a:r>
              <a:rPr lang="en-US" sz="2600" dirty="0" smtClean="0"/>
              <a:t> executed a and </a:t>
            </a:r>
            <a:r>
              <a:rPr lang="en-US" sz="2600" dirty="0" err="1" smtClean="0"/>
              <a:t>P</a:t>
            </a:r>
            <a:r>
              <a:rPr lang="en-US" sz="2600" baseline="-25000" dirty="0" err="1" smtClean="0"/>
              <a:t>j</a:t>
            </a:r>
            <a:r>
              <a:rPr lang="en-US" sz="2600" dirty="0" smtClean="0"/>
              <a:t> executed b]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9894142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Physical Clocks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Each process (P</a:t>
            </a:r>
            <a:r>
              <a:rPr lang="en-US" sz="2800" baseline="-25000" dirty="0" smtClean="0"/>
              <a:t>i</a:t>
            </a:r>
            <a:r>
              <a:rPr lang="en-US" sz="2800" dirty="0" smtClean="0"/>
              <a:t>) maintains clock C</a:t>
            </a:r>
            <a:r>
              <a:rPr lang="en-US" sz="2800" baseline="-25000" dirty="0" smtClean="0"/>
              <a:t>i</a:t>
            </a:r>
            <a:r>
              <a:rPr lang="en-US" sz="2800" dirty="0" smtClean="0"/>
              <a:t>.</a:t>
            </a:r>
          </a:p>
          <a:p>
            <a:endParaRPr lang="en-US" sz="2800" dirty="0"/>
          </a:p>
          <a:p>
            <a:r>
              <a:rPr lang="en-US" sz="2800" dirty="0" smtClean="0"/>
              <a:t>When P</a:t>
            </a:r>
            <a:r>
              <a:rPr lang="en-US" sz="2800" baseline="-25000" dirty="0" smtClean="0"/>
              <a:t>i</a:t>
            </a:r>
            <a:r>
              <a:rPr lang="en-US" sz="2800" dirty="0" smtClean="0"/>
              <a:t> sends message m, it includes a timestamp:</a:t>
            </a:r>
          </a:p>
          <a:p>
            <a:pPr lvl="1"/>
            <a:r>
              <a:rPr lang="en-US" sz="2600" dirty="0" smtClean="0"/>
              <a:t>T</a:t>
            </a:r>
            <a:r>
              <a:rPr lang="en-US" sz="2600" baseline="-25000" dirty="0" smtClean="0"/>
              <a:t>m</a:t>
            </a:r>
            <a:r>
              <a:rPr lang="en-US" sz="2600" dirty="0" smtClean="0"/>
              <a:t> = C</a:t>
            </a:r>
            <a:r>
              <a:rPr lang="en-US" sz="2600" baseline="-25000" dirty="0" smtClean="0"/>
              <a:t>i</a:t>
            </a:r>
            <a:r>
              <a:rPr lang="en-US" sz="2600" dirty="0" smtClean="0"/>
              <a:t>(send(m))</a:t>
            </a:r>
          </a:p>
          <a:p>
            <a:endParaRPr lang="en-US" sz="2800" dirty="0"/>
          </a:p>
          <a:p>
            <a:r>
              <a:rPr lang="en-US" sz="2800" dirty="0" smtClean="0"/>
              <a:t>When </a:t>
            </a:r>
            <a:r>
              <a:rPr lang="en-US" sz="2800" dirty="0" err="1" smtClean="0"/>
              <a:t>P</a:t>
            </a:r>
            <a:r>
              <a:rPr lang="en-US" sz="2800" baseline="-25000" dirty="0" err="1" smtClean="0"/>
              <a:t>j</a:t>
            </a:r>
            <a:r>
              <a:rPr lang="en-US" sz="2800" dirty="0" smtClean="0"/>
              <a:t> receives m, it updates </a:t>
            </a:r>
            <a:r>
              <a:rPr lang="en-US" sz="2800" dirty="0" err="1" smtClean="0"/>
              <a:t>C</a:t>
            </a:r>
            <a:r>
              <a:rPr lang="en-US" sz="2800" baseline="-25000" dirty="0" err="1" smtClean="0"/>
              <a:t>j</a:t>
            </a:r>
            <a:endParaRPr lang="en-US" sz="2800" baseline="-25000" dirty="0" smtClean="0"/>
          </a:p>
          <a:p>
            <a:pPr lvl="1"/>
            <a:r>
              <a:rPr lang="en-US" sz="2600" dirty="0" err="1" smtClean="0"/>
              <a:t>C</a:t>
            </a:r>
            <a:r>
              <a:rPr lang="en-US" sz="2600" baseline="-25000" dirty="0" err="1" smtClean="0"/>
              <a:t>j</a:t>
            </a:r>
            <a:r>
              <a:rPr lang="en-US" sz="2600" dirty="0" smtClean="0"/>
              <a:t> = max(</a:t>
            </a:r>
            <a:r>
              <a:rPr lang="en-US" sz="2600" dirty="0" err="1" smtClean="0"/>
              <a:t>C</a:t>
            </a:r>
            <a:r>
              <a:rPr lang="en-US" sz="2600" baseline="-25000" dirty="0" err="1" smtClean="0"/>
              <a:t>j</a:t>
            </a:r>
            <a:r>
              <a:rPr lang="en-US" sz="2600" dirty="0" smtClean="0"/>
              <a:t>, T</a:t>
            </a:r>
            <a:r>
              <a:rPr lang="en-US" sz="2600" baseline="-25000" dirty="0" smtClean="0"/>
              <a:t>m</a:t>
            </a:r>
            <a:r>
              <a:rPr lang="en-US" sz="2600" dirty="0" smtClean="0"/>
              <a:t>+</a:t>
            </a:r>
            <a:r>
              <a:rPr lang="el-GR" sz="2600" dirty="0" smtClean="0"/>
              <a:t>µ</a:t>
            </a:r>
            <a:r>
              <a:rPr lang="en-US" sz="2600" baseline="-25000" dirty="0" smtClean="0"/>
              <a:t>m</a:t>
            </a:r>
            <a:r>
              <a:rPr lang="en-US" sz="2600" dirty="0" smtClean="0"/>
              <a:t>)</a:t>
            </a:r>
          </a:p>
          <a:p>
            <a:endParaRPr lang="en-US" sz="2800" dirty="0"/>
          </a:p>
          <a:p>
            <a:r>
              <a:rPr lang="en-US" sz="2800" dirty="0" smtClean="0"/>
              <a:t>The clocks will </a:t>
            </a:r>
            <a:r>
              <a:rPr lang="en-US" sz="2800" dirty="0"/>
              <a:t>synchronize </a:t>
            </a:r>
            <a:r>
              <a:rPr lang="en-US" sz="2800" dirty="0" smtClean="0"/>
              <a:t>within </a:t>
            </a:r>
            <a:r>
              <a:rPr lang="el-GR" sz="2800" dirty="0" smtClean="0"/>
              <a:t>τ</a:t>
            </a:r>
            <a:r>
              <a:rPr lang="en-US" sz="2800" dirty="0" smtClean="0"/>
              <a:t>d</a:t>
            </a:r>
            <a:r>
              <a:rPr lang="en-US" sz="2800" dirty="0"/>
              <a:t>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Resolve anomalous behavior arising from external events</a:t>
            </a:r>
          </a:p>
        </p:txBody>
      </p:sp>
    </p:spTree>
    <p:extLst>
      <p:ext uri="{BB962C8B-B14F-4D97-AF65-F5344CB8AC3E}">
        <p14:creationId xmlns:p14="http://schemas.microsoft.com/office/powerpoint/2010/main" val="72997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Failure Conditions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 process fails</a:t>
            </a:r>
          </a:p>
          <a:p>
            <a:pPr lvl="1"/>
            <a:r>
              <a:rPr lang="en-US" sz="2600" dirty="0" smtClean="0"/>
              <a:t>Indistinguishable from a slow process</a:t>
            </a:r>
          </a:p>
          <a:p>
            <a:pPr lvl="1"/>
            <a:r>
              <a:rPr lang="en-US" sz="2600" dirty="0" smtClean="0"/>
              <a:t>No mechanism for recovery</a:t>
            </a:r>
          </a:p>
          <a:p>
            <a:r>
              <a:rPr lang="en-US" sz="2800" dirty="0" smtClean="0"/>
              <a:t>Network fails</a:t>
            </a:r>
          </a:p>
          <a:p>
            <a:pPr lvl="1"/>
            <a:r>
              <a:rPr lang="en-US" sz="2600" dirty="0" smtClean="0"/>
              <a:t>Acknowledgement or release is lost</a:t>
            </a:r>
          </a:p>
          <a:p>
            <a:r>
              <a:rPr lang="en-US" sz="2800" dirty="0" smtClean="0"/>
              <a:t>A process does not play by the rules</a:t>
            </a:r>
          </a:p>
          <a:p>
            <a:pPr lvl="1"/>
            <a:r>
              <a:rPr lang="en-US" sz="2600" dirty="0" smtClean="0"/>
              <a:t>Does not advance its own clock</a:t>
            </a:r>
          </a:p>
          <a:p>
            <a:pPr lvl="1"/>
            <a:r>
              <a:rPr lang="en-US" sz="2600" dirty="0" smtClean="0"/>
              <a:t>Sends a message with the wrong timestamp</a:t>
            </a:r>
          </a:p>
          <a:p>
            <a:pPr lvl="1"/>
            <a:r>
              <a:rPr lang="en-US" sz="2600" dirty="0" smtClean="0"/>
              <a:t>Does not send acknowledgement</a:t>
            </a:r>
          </a:p>
          <a:p>
            <a:pPr lvl="1"/>
            <a:r>
              <a:rPr lang="en-US" sz="2600" dirty="0" smtClean="0"/>
              <a:t>Does not release the resource</a:t>
            </a:r>
            <a:endParaRPr lang="en-US" sz="2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6412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Successors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599" y="731520"/>
            <a:ext cx="6800161" cy="52578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Byzantine Generals</a:t>
            </a:r>
          </a:p>
          <a:p>
            <a:r>
              <a:rPr lang="en-US" sz="4400" dirty="0" smtClean="0"/>
              <a:t>Vector Clocks</a:t>
            </a:r>
          </a:p>
          <a:p>
            <a:r>
              <a:rPr lang="en-US" sz="4400" dirty="0" smtClean="0"/>
              <a:t>CAP </a:t>
            </a:r>
            <a:r>
              <a:rPr lang="en-US" sz="4400" dirty="0" smtClean="0"/>
              <a:t>Theorem</a:t>
            </a:r>
          </a:p>
          <a:p>
            <a:r>
              <a:rPr lang="en-US" sz="4400" smtClean="0"/>
              <a:t>CSP</a:t>
            </a:r>
            <a:endParaRPr lang="en-US" sz="4400" dirty="0" smtClean="0"/>
          </a:p>
          <a:p>
            <a:r>
              <a:rPr lang="en-US" sz="4400" dirty="0" smtClean="0"/>
              <a:t>Fork-Join Causal Consistency</a:t>
            </a:r>
          </a:p>
          <a:p>
            <a:r>
              <a:rPr lang="en-US" sz="4400" dirty="0" smtClean="0"/>
              <a:t>Historical Modeling</a:t>
            </a:r>
            <a:endParaRPr lang="en-US" sz="4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508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Simultaneous events at a distance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81" r="-1403" b="22070"/>
          <a:stretch/>
        </p:blipFill>
        <p:spPr>
          <a:xfrm>
            <a:off x="1910080" y="0"/>
            <a:ext cx="8371840" cy="489712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72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Total Ordering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For every pair of distinct events </a:t>
            </a:r>
            <a:r>
              <a:rPr lang="en-US" sz="3600" b="1" dirty="0" smtClean="0"/>
              <a:t>a</a:t>
            </a:r>
            <a:r>
              <a:rPr lang="en-US" sz="3600" dirty="0" smtClean="0"/>
              <a:t> and </a:t>
            </a:r>
            <a:r>
              <a:rPr lang="en-US" sz="3600" b="1" dirty="0" smtClean="0"/>
              <a:t>b</a:t>
            </a:r>
            <a:r>
              <a:rPr lang="en-US" sz="3600" dirty="0" smtClean="0"/>
              <a:t>.</a:t>
            </a:r>
          </a:p>
          <a:p>
            <a:pPr lvl="1"/>
            <a:r>
              <a:rPr lang="en-US" sz="3200" b="1" dirty="0" smtClean="0"/>
              <a:t>a</a:t>
            </a:r>
            <a:r>
              <a:rPr lang="en-US" sz="3200" dirty="0" smtClean="0"/>
              <a:t> happened before </a:t>
            </a:r>
            <a:r>
              <a:rPr lang="en-US" sz="3200" b="1" dirty="0" smtClean="0"/>
              <a:t>b</a:t>
            </a:r>
            <a:r>
              <a:rPr lang="en-US" sz="3200" dirty="0" smtClean="0"/>
              <a:t>, or</a:t>
            </a:r>
          </a:p>
          <a:p>
            <a:pPr lvl="1"/>
            <a:r>
              <a:rPr lang="en-US" sz="3200" b="1" dirty="0" smtClean="0"/>
              <a:t>b</a:t>
            </a:r>
            <a:r>
              <a:rPr lang="en-US" sz="3200" dirty="0" smtClean="0"/>
              <a:t> happened before </a:t>
            </a:r>
            <a:r>
              <a:rPr lang="en-US" sz="3200" b="1" dirty="0" smtClean="0"/>
              <a:t>a</a:t>
            </a:r>
            <a:r>
              <a:rPr lang="en-US" sz="3200" dirty="0" smtClean="0"/>
              <a:t>.</a:t>
            </a:r>
          </a:p>
          <a:p>
            <a:r>
              <a:rPr lang="en-US" sz="3400" dirty="0" smtClean="0"/>
              <a:t>Transitive property:</a:t>
            </a:r>
          </a:p>
          <a:p>
            <a:pPr lvl="1"/>
            <a:r>
              <a:rPr lang="en-US" sz="3200" dirty="0" smtClean="0"/>
              <a:t>if </a:t>
            </a:r>
            <a:r>
              <a:rPr lang="en-US" sz="3200" b="1" dirty="0" smtClean="0"/>
              <a:t>a</a:t>
            </a:r>
            <a:r>
              <a:rPr lang="en-US" sz="3200" dirty="0" smtClean="0"/>
              <a:t> before </a:t>
            </a:r>
            <a:r>
              <a:rPr lang="en-US" sz="3200" b="1" dirty="0" smtClean="0"/>
              <a:t>b</a:t>
            </a:r>
            <a:r>
              <a:rPr lang="en-US" sz="3200" dirty="0" smtClean="0"/>
              <a:t> and </a:t>
            </a:r>
            <a:r>
              <a:rPr lang="en-US" sz="3200" b="1" dirty="0" smtClean="0"/>
              <a:t>b</a:t>
            </a:r>
            <a:r>
              <a:rPr lang="en-US" sz="3200" dirty="0" smtClean="0"/>
              <a:t> before </a:t>
            </a:r>
            <a:r>
              <a:rPr lang="en-US" sz="3200" b="1" dirty="0" smtClean="0"/>
              <a:t>c</a:t>
            </a:r>
            <a:r>
              <a:rPr lang="en-US" sz="3200" dirty="0" smtClean="0"/>
              <a:t>,</a:t>
            </a:r>
          </a:p>
          <a:p>
            <a:pPr lvl="1"/>
            <a:r>
              <a:rPr lang="en-US" sz="3200" dirty="0" smtClean="0"/>
              <a:t>then </a:t>
            </a:r>
            <a:r>
              <a:rPr lang="en-US" sz="3200" b="1" dirty="0" smtClean="0"/>
              <a:t>a</a:t>
            </a:r>
            <a:r>
              <a:rPr lang="en-US" sz="3200" dirty="0" smtClean="0"/>
              <a:t> before </a:t>
            </a:r>
            <a:r>
              <a:rPr lang="en-US" sz="3200" b="1" dirty="0" smtClean="0"/>
              <a:t>c</a:t>
            </a:r>
            <a:r>
              <a:rPr lang="en-US" sz="3200" dirty="0" smtClean="0"/>
              <a:t>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031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40871" y="1959429"/>
            <a:ext cx="11315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1, 2, 3, 4, 5, …</a:t>
            </a:r>
            <a:endParaRPr lang="en-US" sz="6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5151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 Ordering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For </a:t>
            </a:r>
            <a:r>
              <a:rPr lang="en-US" sz="3600" b="1" dirty="0" smtClean="0"/>
              <a:t>some</a:t>
            </a:r>
            <a:r>
              <a:rPr lang="en-US" sz="3600" dirty="0" smtClean="0"/>
              <a:t> pairs of distinct events </a:t>
            </a:r>
            <a:r>
              <a:rPr lang="en-US" sz="3600" b="1" dirty="0" smtClean="0"/>
              <a:t>a</a:t>
            </a:r>
            <a:r>
              <a:rPr lang="en-US" sz="3600" dirty="0" smtClean="0"/>
              <a:t> and </a:t>
            </a:r>
            <a:r>
              <a:rPr lang="en-US" sz="3600" b="1" dirty="0" smtClean="0"/>
              <a:t>b</a:t>
            </a:r>
            <a:r>
              <a:rPr lang="en-US" sz="3600" dirty="0" smtClean="0"/>
              <a:t>.</a:t>
            </a:r>
          </a:p>
          <a:p>
            <a:pPr lvl="1"/>
            <a:r>
              <a:rPr lang="en-US" sz="3200" b="1" dirty="0" smtClean="0"/>
              <a:t>a</a:t>
            </a:r>
            <a:r>
              <a:rPr lang="en-US" sz="3200" dirty="0" smtClean="0"/>
              <a:t> happened before </a:t>
            </a:r>
            <a:r>
              <a:rPr lang="en-US" sz="3200" b="1" dirty="0" smtClean="0"/>
              <a:t>b</a:t>
            </a:r>
            <a:r>
              <a:rPr lang="en-US" sz="3200" dirty="0" smtClean="0"/>
              <a:t>, or</a:t>
            </a:r>
          </a:p>
          <a:p>
            <a:pPr lvl="1"/>
            <a:r>
              <a:rPr lang="en-US" sz="3200" b="1" dirty="0" smtClean="0"/>
              <a:t>b</a:t>
            </a:r>
            <a:r>
              <a:rPr lang="en-US" sz="3200" dirty="0" smtClean="0"/>
              <a:t> happened before </a:t>
            </a:r>
            <a:r>
              <a:rPr lang="en-US" sz="3200" b="1" dirty="0" smtClean="0"/>
              <a:t>a</a:t>
            </a:r>
            <a:r>
              <a:rPr lang="en-US" sz="3200" dirty="0" smtClean="0"/>
              <a:t>.</a:t>
            </a:r>
          </a:p>
          <a:p>
            <a:r>
              <a:rPr lang="en-US" sz="3400" dirty="0"/>
              <a:t>Transitive property:</a:t>
            </a:r>
          </a:p>
          <a:p>
            <a:pPr lvl="1"/>
            <a:r>
              <a:rPr lang="en-US" sz="3200" dirty="0"/>
              <a:t>if </a:t>
            </a:r>
            <a:r>
              <a:rPr lang="en-US" sz="3200" b="1" dirty="0"/>
              <a:t>a</a:t>
            </a:r>
            <a:r>
              <a:rPr lang="en-US" sz="3200" dirty="0"/>
              <a:t> before </a:t>
            </a:r>
            <a:r>
              <a:rPr lang="en-US" sz="3200" b="1" dirty="0"/>
              <a:t>b</a:t>
            </a:r>
            <a:r>
              <a:rPr lang="en-US" sz="3200" dirty="0"/>
              <a:t> and </a:t>
            </a:r>
            <a:r>
              <a:rPr lang="en-US" sz="3200" b="1" dirty="0"/>
              <a:t>b</a:t>
            </a:r>
            <a:r>
              <a:rPr lang="en-US" sz="3200" dirty="0"/>
              <a:t> before </a:t>
            </a:r>
            <a:r>
              <a:rPr lang="en-US" sz="3200" b="1" dirty="0"/>
              <a:t>c</a:t>
            </a:r>
            <a:r>
              <a:rPr lang="en-US" sz="3200" dirty="0"/>
              <a:t>,</a:t>
            </a:r>
          </a:p>
          <a:p>
            <a:pPr lvl="1"/>
            <a:r>
              <a:rPr lang="en-US" sz="3200" dirty="0"/>
              <a:t>then </a:t>
            </a:r>
            <a:r>
              <a:rPr lang="en-US" sz="3200" b="1" dirty="0"/>
              <a:t>a</a:t>
            </a:r>
            <a:r>
              <a:rPr lang="en-US" sz="3200" dirty="0"/>
              <a:t> before </a:t>
            </a:r>
            <a:r>
              <a:rPr lang="en-US" sz="3200" b="1" dirty="0"/>
              <a:t>c</a:t>
            </a:r>
            <a:r>
              <a:rPr lang="en-US" sz="3200" dirty="0"/>
              <a:t>.</a:t>
            </a:r>
          </a:p>
          <a:p>
            <a:pPr lvl="1"/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689879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Dependencies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5171440" y="614680"/>
            <a:ext cx="18288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Common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545840" y="2026920"/>
            <a:ext cx="18288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Library A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929120" y="2026920"/>
            <a:ext cx="18288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Library B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171440" y="3550920"/>
            <a:ext cx="18288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937760" y="3017520"/>
            <a:ext cx="501502" cy="6784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6732418" y="3017520"/>
            <a:ext cx="572622" cy="6784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4768289" y="1460210"/>
            <a:ext cx="670973" cy="5575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732418" y="1460210"/>
            <a:ext cx="572622" cy="5890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402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Happened Before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Fixed number of processes, P</a:t>
            </a:r>
            <a:r>
              <a:rPr lang="en-US" sz="2800" baseline="-25000" dirty="0" smtClean="0"/>
              <a:t>0</a:t>
            </a:r>
            <a:r>
              <a:rPr lang="en-US" sz="2800" dirty="0" smtClean="0"/>
              <a:t>, P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, P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, …</a:t>
            </a:r>
          </a:p>
          <a:p>
            <a:endParaRPr lang="en-US" sz="2800" dirty="0" smtClean="0"/>
          </a:p>
          <a:p>
            <a:r>
              <a:rPr lang="en-US" sz="2800" b="1" dirty="0" smtClean="0"/>
              <a:t>a</a:t>
            </a:r>
            <a:r>
              <a:rPr lang="en-US" sz="2800" dirty="0" smtClean="0"/>
              <a:t> </a:t>
            </a:r>
            <a:r>
              <a:rPr lang="en-US" sz="2800" dirty="0" smtClean="0">
                <a:latin typeface="Calibri" panose="020F0502020204030204" pitchFamily="34" charset="0"/>
              </a:rPr>
              <a:t>→</a:t>
            </a:r>
            <a:r>
              <a:rPr lang="en-US" sz="2800" dirty="0" smtClean="0"/>
              <a:t> </a:t>
            </a:r>
            <a:r>
              <a:rPr lang="en-US" sz="2800" b="1" dirty="0" smtClean="0"/>
              <a:t>b</a:t>
            </a:r>
            <a:r>
              <a:rPr lang="en-US" sz="2800" dirty="0" smtClean="0"/>
              <a:t> if</a:t>
            </a:r>
          </a:p>
          <a:p>
            <a:pPr lvl="1"/>
            <a:r>
              <a:rPr lang="en-US" sz="2400" dirty="0" smtClean="0"/>
              <a:t>P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 executed </a:t>
            </a:r>
            <a:r>
              <a:rPr lang="en-US" sz="2400" b="1" dirty="0" smtClean="0"/>
              <a:t>a</a:t>
            </a:r>
            <a:r>
              <a:rPr lang="en-US" sz="2400" dirty="0" smtClean="0"/>
              <a:t> before </a:t>
            </a:r>
            <a:r>
              <a:rPr lang="en-US" sz="2400" dirty="0"/>
              <a:t>P</a:t>
            </a:r>
            <a:r>
              <a:rPr lang="en-US" sz="2400" baseline="-25000" dirty="0"/>
              <a:t>i</a:t>
            </a:r>
            <a:r>
              <a:rPr lang="en-US" sz="2400" dirty="0" smtClean="0"/>
              <a:t> executed </a:t>
            </a:r>
            <a:r>
              <a:rPr lang="en-US" sz="2400" b="1" dirty="0" smtClean="0"/>
              <a:t>b</a:t>
            </a:r>
            <a:r>
              <a:rPr lang="en-US" sz="2400" dirty="0" smtClean="0"/>
              <a:t>.</a:t>
            </a:r>
            <a:endParaRPr lang="en-US" sz="2400" b="1" dirty="0" smtClean="0"/>
          </a:p>
          <a:p>
            <a:pPr lvl="1"/>
            <a:r>
              <a:rPr lang="en-US" sz="2400" b="1" dirty="0" smtClean="0"/>
              <a:t>a</a:t>
            </a:r>
            <a:r>
              <a:rPr lang="en-US" sz="2400" dirty="0" smtClean="0"/>
              <a:t> is P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 sending a message, and </a:t>
            </a:r>
            <a:r>
              <a:rPr lang="en-US" sz="2400" b="1" dirty="0" smtClean="0"/>
              <a:t>b</a:t>
            </a:r>
            <a:r>
              <a:rPr lang="en-US" sz="2400" dirty="0" smtClean="0"/>
              <a:t> is </a:t>
            </a:r>
            <a:r>
              <a:rPr lang="en-US" sz="2400" dirty="0" err="1" smtClean="0"/>
              <a:t>P</a:t>
            </a:r>
            <a:r>
              <a:rPr lang="en-US" sz="2400" baseline="-25000" dirty="0" err="1" smtClean="0"/>
              <a:t>j</a:t>
            </a:r>
            <a:r>
              <a:rPr lang="en-US" sz="2400" dirty="0" smtClean="0"/>
              <a:t> receiving it.</a:t>
            </a:r>
          </a:p>
          <a:p>
            <a:pPr lvl="1"/>
            <a:r>
              <a:rPr lang="en-US" sz="2400" b="1" dirty="0" smtClean="0"/>
              <a:t>a</a:t>
            </a:r>
            <a:r>
              <a:rPr lang="en-US" sz="2400" dirty="0" smtClean="0"/>
              <a:t> </a:t>
            </a:r>
            <a:r>
              <a:rPr lang="en-US" sz="2400" dirty="0">
                <a:latin typeface="Calibri" panose="020F0502020204030204" pitchFamily="34" charset="0"/>
              </a:rPr>
              <a:t>→</a:t>
            </a:r>
            <a:r>
              <a:rPr lang="en-US" sz="2400" dirty="0" smtClean="0"/>
              <a:t> </a:t>
            </a:r>
            <a:r>
              <a:rPr lang="en-US" sz="2400" b="1" dirty="0" smtClean="0"/>
              <a:t>n</a:t>
            </a:r>
            <a:r>
              <a:rPr lang="en-US" sz="2400" dirty="0" smtClean="0"/>
              <a:t>, and </a:t>
            </a:r>
            <a:r>
              <a:rPr lang="en-US" sz="2400" b="1" dirty="0" smtClean="0"/>
              <a:t>n</a:t>
            </a:r>
            <a:r>
              <a:rPr lang="en-US" sz="2400" dirty="0" smtClean="0"/>
              <a:t> </a:t>
            </a:r>
            <a:r>
              <a:rPr lang="en-US" sz="2400" dirty="0">
                <a:latin typeface="Calibri" panose="020F0502020204030204" pitchFamily="34" charset="0"/>
              </a:rPr>
              <a:t>→</a:t>
            </a:r>
            <a:r>
              <a:rPr lang="en-US" sz="2400" dirty="0" smtClean="0"/>
              <a:t> </a:t>
            </a:r>
            <a:r>
              <a:rPr lang="en-US" sz="2400" b="1" dirty="0" smtClean="0"/>
              <a:t>b</a:t>
            </a:r>
            <a:r>
              <a:rPr lang="en-US" sz="2400" dirty="0" smtClean="0"/>
              <a:t>.</a:t>
            </a:r>
            <a:endParaRPr lang="en-US" sz="2400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in a distributed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480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Causality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b="1" dirty="0" smtClean="0"/>
              <a:t>a</a:t>
            </a:r>
            <a:r>
              <a:rPr lang="en-US" dirty="0" smtClean="0"/>
              <a:t> cannot cause </a:t>
            </a:r>
            <a:r>
              <a:rPr lang="en-US" b="1" dirty="0" smtClean="0"/>
              <a:t>b</a:t>
            </a:r>
            <a:r>
              <a:rPr lang="en-US" dirty="0" smtClean="0"/>
              <a:t> unless</a:t>
            </a:r>
            <a:br>
              <a:rPr lang="en-US" dirty="0" smtClean="0"/>
            </a:br>
            <a:r>
              <a:rPr lang="en-US" b="1" dirty="0" smtClean="0"/>
              <a:t>a</a:t>
            </a:r>
            <a:r>
              <a:rPr lang="en-US" dirty="0" smtClean="0"/>
              <a:t> happened before </a:t>
            </a:r>
            <a:r>
              <a:rPr lang="en-US" b="1" dirty="0" smtClean="0"/>
              <a:t>b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4119880" y="0"/>
            <a:ext cx="8072120" cy="89924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119880" y="5840233"/>
            <a:ext cx="8072120" cy="1088886"/>
          </a:xfrm>
          <a:prstGeom prst="rect">
            <a:avLst/>
          </a:prstGeom>
          <a:solidFill>
            <a:srgbClr val="F3F6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93"/>
          <a:stretch/>
        </p:blipFill>
        <p:spPr>
          <a:xfrm>
            <a:off x="4119880" y="899240"/>
            <a:ext cx="8047126" cy="5024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91690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617</TotalTime>
  <Words>773</Words>
  <Application>Microsoft Office PowerPoint</Application>
  <PresentationFormat>Widescreen</PresentationFormat>
  <Paragraphs>193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Calibri</vt:lpstr>
      <vt:lpstr>Calibri Light</vt:lpstr>
      <vt:lpstr>Retrospect</vt:lpstr>
      <vt:lpstr>Time, Clocks, and the Ordering of Events in a Distributed System</vt:lpstr>
      <vt:lpstr>Distributed System</vt:lpstr>
      <vt:lpstr>Simultaneous events at a distance</vt:lpstr>
      <vt:lpstr>Total Ordering</vt:lpstr>
      <vt:lpstr>Counting</vt:lpstr>
      <vt:lpstr>Partial Ordering</vt:lpstr>
      <vt:lpstr>Build Dependencies</vt:lpstr>
      <vt:lpstr>Happened Before</vt:lpstr>
      <vt:lpstr>Causality</vt:lpstr>
      <vt:lpstr>Process</vt:lpstr>
      <vt:lpstr>Concurrency</vt:lpstr>
      <vt:lpstr>Distributed System</vt:lpstr>
      <vt:lpstr>Logical Clock</vt:lpstr>
      <vt:lpstr>Increasing Clock</vt:lpstr>
      <vt:lpstr>Logical Clock</vt:lpstr>
      <vt:lpstr>Satisfying the Clock Condition</vt:lpstr>
      <vt:lpstr>Mutual Exclusion Problem</vt:lpstr>
      <vt:lpstr>Centralized Scheduler</vt:lpstr>
      <vt:lpstr>Request the Resource</vt:lpstr>
      <vt:lpstr>Release the Resource</vt:lpstr>
      <vt:lpstr>Granted a Resource</vt:lpstr>
      <vt:lpstr>Late Request</vt:lpstr>
      <vt:lpstr>Locally Verifiable</vt:lpstr>
      <vt:lpstr>Physical Clocks</vt:lpstr>
      <vt:lpstr>Failure Conditions</vt:lpstr>
      <vt:lpstr>Successors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Time, Clocks, and the Ordering of Events in a Distributed System</dc:title>
  <dc:creator>Michael Perry</dc:creator>
  <cp:lastModifiedBy>Michael Perry</cp:lastModifiedBy>
  <cp:revision>32</cp:revision>
  <cp:lastPrinted>2014-11-30T04:04:03Z</cp:lastPrinted>
  <dcterms:created xsi:type="dcterms:W3CDTF">2014-11-29T18:46:38Z</dcterms:created>
  <dcterms:modified xsi:type="dcterms:W3CDTF">2014-12-01T23:43:47Z</dcterms:modified>
</cp:coreProperties>
</file>