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67" r:id="rId3"/>
    <p:sldId id="257" r:id="rId4"/>
    <p:sldId id="261" r:id="rId5"/>
    <p:sldId id="258" r:id="rId6"/>
    <p:sldId id="259" r:id="rId7"/>
    <p:sldId id="260" r:id="rId8"/>
    <p:sldId id="273" r:id="rId9"/>
    <p:sldId id="275" r:id="rId10"/>
    <p:sldId id="276" r:id="rId11"/>
    <p:sldId id="277" r:id="rId12"/>
    <p:sldId id="278" r:id="rId13"/>
    <p:sldId id="279" r:id="rId14"/>
    <p:sldId id="280" r:id="rId15"/>
    <p:sldId id="262" r:id="rId16"/>
    <p:sldId id="263" r:id="rId17"/>
    <p:sldId id="264" r:id="rId18"/>
    <p:sldId id="265" r:id="rId19"/>
    <p:sldId id="26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018" autoAdjust="0"/>
  </p:normalViewPr>
  <p:slideViewPr>
    <p:cSldViewPr snapToGrid="0" snapToObjects="1">
      <p:cViewPr varScale="1">
        <p:scale>
          <a:sx n="104" d="100"/>
          <a:sy n="104" d="100"/>
        </p:scale>
        <p:origin x="-2312"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F4578A-3622-6646-8EE7-188DA1693980}" type="datetimeFigureOut">
              <a:rPr lang="en-US" smtClean="0"/>
              <a:pPr/>
              <a:t>13-10-30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71864-4F46-9E42-8F31-F362D07CE6A0}" type="slidenum">
              <a:rPr lang="en-US" smtClean="0"/>
              <a:pPr/>
              <a:t>‹#›</a:t>
            </a:fld>
            <a:endParaRPr lang="en-US"/>
          </a:p>
        </p:txBody>
      </p:sp>
    </p:spTree>
    <p:extLst>
      <p:ext uri="{BB962C8B-B14F-4D97-AF65-F5344CB8AC3E}">
        <p14:creationId xmlns:p14="http://schemas.microsoft.com/office/powerpoint/2010/main" val="415400663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71864-4F46-9E42-8F31-F362D07CE6A0}" type="slidenum">
              <a:rPr lang="en-US" smtClean="0"/>
              <a:pPr/>
              <a:t>1</a:t>
            </a:fld>
            <a:endParaRPr lang="en-US"/>
          </a:p>
        </p:txBody>
      </p:sp>
    </p:spTree>
    <p:extLst>
      <p:ext uri="{BB962C8B-B14F-4D97-AF65-F5344CB8AC3E}">
        <p14:creationId xmlns:p14="http://schemas.microsoft.com/office/powerpoint/2010/main" val="4086915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we will firstly talk</a:t>
            </a:r>
            <a:r>
              <a:rPr lang="en-US" baseline="0" dirty="0" smtClean="0"/>
              <a:t> about the influence of product-line in mobile devices fields in two parts: 1. software product-line for mobile software; 2: product-line architecture for mobile devices.</a:t>
            </a:r>
            <a:endParaRPr lang="en-US" dirty="0" smtClean="0"/>
          </a:p>
          <a:p>
            <a:endParaRPr lang="en-US" dirty="0"/>
          </a:p>
        </p:txBody>
      </p:sp>
      <p:sp>
        <p:nvSpPr>
          <p:cNvPr id="4" name="Slide Number Placeholder 3"/>
          <p:cNvSpPr>
            <a:spLocks noGrp="1"/>
          </p:cNvSpPr>
          <p:nvPr>
            <p:ph type="sldNum" sz="quarter" idx="10"/>
          </p:nvPr>
        </p:nvSpPr>
        <p:spPr/>
        <p:txBody>
          <a:bodyPr/>
          <a:lstStyle/>
          <a:p>
            <a:fld id="{2CA71864-4F46-9E42-8F31-F362D07CE6A0}" type="slidenum">
              <a:rPr lang="en-US" smtClean="0"/>
              <a:pPr/>
              <a:t>2</a:t>
            </a:fld>
            <a:endParaRPr lang="en-US"/>
          </a:p>
        </p:txBody>
      </p:sp>
    </p:spTree>
    <p:extLst>
      <p:ext uri="{BB962C8B-B14F-4D97-AF65-F5344CB8AC3E}">
        <p14:creationId xmlns:p14="http://schemas.microsoft.com/office/powerpoint/2010/main" val="1578139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Read above</a:t>
            </a:r>
            <a:endParaRPr lang="zh-CN" altLang="en-US" dirty="0"/>
          </a:p>
        </p:txBody>
      </p:sp>
      <p:sp>
        <p:nvSpPr>
          <p:cNvPr id="4" name="灯片编号占位符 3"/>
          <p:cNvSpPr>
            <a:spLocks noGrp="1"/>
          </p:cNvSpPr>
          <p:nvPr>
            <p:ph type="sldNum" sz="quarter" idx="10"/>
          </p:nvPr>
        </p:nvSpPr>
        <p:spPr/>
        <p:txBody>
          <a:bodyPr/>
          <a:lstStyle/>
          <a:p>
            <a:fld id="{2CA71864-4F46-9E42-8F31-F362D07CE6A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a:t>
            </a:r>
            <a:r>
              <a:rPr lang="en-US" altLang="zh-CN" baseline="0" dirty="0" smtClean="0"/>
              <a:t> components of a software system can be divided into four categories, each constituting a layer. If a software component depends only on the way general resources are provided but not on any particular architectural style, it belongs to the resource platform layer.(it is the lowest layer in the figure). If a software component depends on a chosen architectural style, but not on a particular domain or product  category, it belongs the architecture platform layer. If a software component depends on an application domain or on the type of a product but not on a particular product, it belongs to the product platform layer. Finally, if a software component depends on a particular product, it belongs to the product layer(uppermost layer). All the software artifacts belonging to any of these layers are collectively called a product-line.</a:t>
            </a:r>
            <a:endParaRPr lang="zh-CN" altLang="en-US" dirty="0"/>
          </a:p>
        </p:txBody>
      </p:sp>
      <p:sp>
        <p:nvSpPr>
          <p:cNvPr id="4" name="灯片编号占位符 3"/>
          <p:cNvSpPr>
            <a:spLocks noGrp="1"/>
          </p:cNvSpPr>
          <p:nvPr>
            <p:ph type="sldNum" sz="quarter" idx="10"/>
          </p:nvPr>
        </p:nvSpPr>
        <p:spPr/>
        <p:txBody>
          <a:bodyPr/>
          <a:lstStyle/>
          <a:p>
            <a:fld id="{2CA71864-4F46-9E42-8F31-F362D07CE6A0}"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Second part</a:t>
            </a:r>
            <a:endParaRPr lang="zh-CN" altLang="en-US" dirty="0"/>
          </a:p>
        </p:txBody>
      </p:sp>
      <p:sp>
        <p:nvSpPr>
          <p:cNvPr id="4" name="灯片编号占位符 3"/>
          <p:cNvSpPr>
            <a:spLocks noGrp="1"/>
          </p:cNvSpPr>
          <p:nvPr>
            <p:ph type="sldNum" sz="quarter" idx="10"/>
          </p:nvPr>
        </p:nvSpPr>
        <p:spPr/>
        <p:txBody>
          <a:bodyPr/>
          <a:lstStyle/>
          <a:p>
            <a:fld id="{2CA71864-4F46-9E42-8F31-F362D07CE6A0}"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set of software programs, which have similar structure and functionality,</a:t>
            </a:r>
            <a:r>
              <a:rPr lang="en-US" dirty="0" smtClean="0">
                <a:effectLst/>
              </a:rPr>
              <a:t> </a:t>
            </a:r>
            <a:r>
              <a:rPr lang="en-US" sz="1200" kern="1200" dirty="0" smtClean="0">
                <a:solidFill>
                  <a:schemeClr val="tx1"/>
                </a:solidFill>
                <a:effectLst/>
                <a:latin typeface="+mn-lt"/>
                <a:ea typeface="+mn-ea"/>
                <a:cs typeface="+mn-cs"/>
              </a:rPr>
              <a:t>is often called product line architecture</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24D48F7A-877E-4C4C-878F-C1DEEF4B2EFA}" type="slidenum">
              <a:rPr lang="en-US" smtClean="0"/>
              <a:t>8</a:t>
            </a:fld>
            <a:endParaRPr lang="en-US"/>
          </a:p>
        </p:txBody>
      </p:sp>
    </p:spTree>
    <p:extLst>
      <p:ext uri="{BB962C8B-B14F-4D97-AF65-F5344CB8AC3E}">
        <p14:creationId xmlns:p14="http://schemas.microsoft.com/office/powerpoint/2010/main" val="755806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D48F7A-877E-4C4C-878F-C1DEEF4B2EFA}" type="slidenum">
              <a:rPr lang="en-US" smtClean="0"/>
              <a:t>9</a:t>
            </a:fld>
            <a:endParaRPr lang="en-US"/>
          </a:p>
        </p:txBody>
      </p:sp>
    </p:spTree>
    <p:extLst>
      <p:ext uri="{BB962C8B-B14F-4D97-AF65-F5344CB8AC3E}">
        <p14:creationId xmlns:p14="http://schemas.microsoft.com/office/powerpoint/2010/main" val="755806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These powerful development tools and frameworks greatly helps</a:t>
            </a:r>
            <a:r>
              <a:rPr lang="en-US" sz="1200" kern="1200" baseline="0" dirty="0" smtClean="0">
                <a:solidFill>
                  <a:schemeClr val="tx1"/>
                </a:solidFill>
                <a:effectLst/>
                <a:latin typeface="+mn-lt"/>
                <a:ea typeface="+mn-ea"/>
                <a:cs typeface="+mn-cs"/>
              </a:rPr>
              <a:t> in </a:t>
            </a:r>
            <a:r>
              <a:rPr lang="en-US" sz="1200" kern="1200" dirty="0" smtClean="0">
                <a:solidFill>
                  <a:schemeClr val="tx1"/>
                </a:solidFill>
                <a:effectLst/>
                <a:latin typeface="+mn-lt"/>
                <a:ea typeface="+mn-ea"/>
                <a:cs typeface="+mn-cs"/>
              </a:rPr>
              <a:t>implementing a mobile application,</a:t>
            </a:r>
            <a:r>
              <a:rPr lang="en-US" sz="1200" kern="1200" baseline="0" dirty="0" smtClean="0">
                <a:solidFill>
                  <a:schemeClr val="tx1"/>
                </a:solidFill>
                <a:effectLst/>
                <a:latin typeface="+mn-lt"/>
                <a:ea typeface="+mn-ea"/>
                <a:cs typeface="+mn-cs"/>
              </a:rPr>
              <a:t> but only for small scale apps. </a:t>
            </a: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24D48F7A-877E-4C4C-878F-C1DEEF4B2EFA}" type="slidenum">
              <a:rPr lang="en-US" smtClean="0"/>
              <a:t>12</a:t>
            </a:fld>
            <a:endParaRPr lang="en-US"/>
          </a:p>
        </p:txBody>
      </p:sp>
    </p:spTree>
    <p:extLst>
      <p:ext uri="{BB962C8B-B14F-4D97-AF65-F5344CB8AC3E}">
        <p14:creationId xmlns:p14="http://schemas.microsoft.com/office/powerpoint/2010/main" val="2621176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over-TextureForeGround.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ctrTitle"/>
          </p:nvPr>
        </p:nvSpPr>
        <p:spPr>
          <a:xfrm>
            <a:off x="1371600" y="1796303"/>
            <a:ext cx="7086600" cy="1847850"/>
          </a:xfrm>
        </p:spPr>
        <p:txBody>
          <a:bodyPr vert="horz" lIns="91440" tIns="45720" rIns="91440" bIns="45720" rtlCol="0" anchor="b" anchorCtr="0">
            <a:noAutofit/>
            <a:scene3d>
              <a:camera prst="orthographicFront"/>
              <a:lightRig rig="threePt" dir="t">
                <a:rot lat="0" lon="0" rev="10800000"/>
              </a:lightRig>
            </a:scene3d>
            <a:sp3d extrusionH="25400">
              <a:bevelT w="12700" h="12700" prst="relaxedInset"/>
              <a:bevelB w="12700" h="12700" prst="relaxedInset"/>
            </a:sp3d>
          </a:bodyPr>
          <a:lstStyle>
            <a:lvl1pPr algn="ctr" defTabSz="914400" rtl="0" eaLnBrk="1" latinLnBrk="0" hangingPunct="1">
              <a:lnSpc>
                <a:spcPct val="100000"/>
              </a:lnSpc>
              <a:spcBef>
                <a:spcPct val="0"/>
              </a:spcBef>
              <a:buNone/>
              <a:defRPr sz="5400" kern="1200">
                <a:solidFill>
                  <a:schemeClr val="tx1">
                    <a:lumMod val="75000"/>
                    <a:lumOff val="25000"/>
                  </a:schemeClr>
                </a:solidFill>
                <a:effectLst>
                  <a:outerShdw blurRad="25400" dist="19050" dir="4200000" algn="ctr" rotWithShape="0">
                    <a:schemeClr val="bg1">
                      <a:alpha val="40000"/>
                    </a:schemeClr>
                  </a:outerShdw>
                </a:effectLst>
                <a:latin typeface="+mj-lt"/>
                <a:ea typeface="+mj-ea"/>
                <a:cs typeface="+mj-cs"/>
              </a:defRPr>
            </a:lvl1pPr>
          </a:lstStyle>
          <a:p>
            <a:r>
              <a:rPr lang="en-US" altLang="zh-CN" smtClean="0"/>
              <a:t>Click to edit Master title style</a:t>
            </a:r>
            <a:endParaRPr/>
          </a:p>
        </p:txBody>
      </p:sp>
      <p:sp>
        <p:nvSpPr>
          <p:cNvPr id="3" name="Subtitle 2"/>
          <p:cNvSpPr>
            <a:spLocks noGrp="1"/>
          </p:cNvSpPr>
          <p:nvPr>
            <p:ph type="subTitle" idx="1"/>
          </p:nvPr>
        </p:nvSpPr>
        <p:spPr>
          <a:xfrm>
            <a:off x="1371600" y="3666565"/>
            <a:ext cx="7086600" cy="1752600"/>
          </a:xfrm>
        </p:spPr>
        <p:txBody>
          <a:bodyPr vert="horz" lIns="91440" tIns="45720" rIns="91440" bIns="45720" rtlCol="0" anchor="t" anchorCtr="0">
            <a:noAutofit/>
            <a:scene3d>
              <a:camera prst="orthographicFront"/>
              <a:lightRig rig="threePt" dir="t">
                <a:rot lat="0" lon="0" rev="10800000"/>
              </a:lightRig>
            </a:scene3d>
            <a:sp3d extrusionH="25400">
              <a:bevelT w="12700" h="12700" prst="relaxedInset"/>
              <a:bevelB w="12700" h="12700" prst="relaxedInset"/>
            </a:sp3d>
          </a:bodyPr>
          <a:lstStyle>
            <a:lvl1pPr marL="0" indent="0" algn="ctr" defTabSz="914400" rtl="0" eaLnBrk="1" latinLnBrk="0" hangingPunct="1">
              <a:lnSpc>
                <a:spcPct val="100000"/>
              </a:lnSpc>
              <a:spcBef>
                <a:spcPct val="0"/>
              </a:spcBef>
              <a:buNone/>
              <a:defRPr sz="2000" b="0" kern="1200">
                <a:solidFill>
                  <a:schemeClr val="tx1">
                    <a:lumMod val="75000"/>
                    <a:lumOff val="25000"/>
                  </a:schemeClr>
                </a:solidFill>
                <a:effectLst>
                  <a:outerShdw blurRad="25400" dist="19050" dir="4200000" algn="ctr" rotWithShape="0">
                    <a:schemeClr val="bg1">
                      <a:alpha val="40000"/>
                    </a:schemeClr>
                  </a:outerShdw>
                </a:effectLst>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dirty="0"/>
          </a:p>
        </p:txBody>
      </p:sp>
      <p:sp>
        <p:nvSpPr>
          <p:cNvPr id="4" name="Date Placeholder 3"/>
          <p:cNvSpPr>
            <a:spLocks noGrp="1"/>
          </p:cNvSpPr>
          <p:nvPr>
            <p:ph type="dt" sz="half" idx="10"/>
          </p:nvPr>
        </p:nvSpPr>
        <p:spPr>
          <a:xfrm>
            <a:off x="5988423" y="6221506"/>
            <a:ext cx="2743200" cy="365125"/>
          </a:xfrm>
        </p:spPr>
        <p:txBody>
          <a:bodyPr/>
          <a:lstStyle/>
          <a:p>
            <a:fld id="{E90C4CEC-16D5-4229-B4DE-FDE9B679D7E2}" type="datetimeFigureOut">
              <a:rPr lang="en-US" smtClean="0"/>
              <a:pPr/>
              <a:t>13-10-30</a:t>
            </a:fld>
            <a:endParaRPr lang="en-US"/>
          </a:p>
        </p:txBody>
      </p:sp>
      <p:sp>
        <p:nvSpPr>
          <p:cNvPr id="5" name="Footer Placeholder 4"/>
          <p:cNvSpPr>
            <a:spLocks noGrp="1"/>
          </p:cNvSpPr>
          <p:nvPr>
            <p:ph type="ftr" sz="quarter" idx="11"/>
          </p:nvPr>
        </p:nvSpPr>
        <p:spPr>
          <a:xfrm>
            <a:off x="1295400" y="6221506"/>
            <a:ext cx="2743200" cy="365125"/>
          </a:xfrm>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8" name="Picture 7" descr="Interior-Overlay.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1089025" y="3765177"/>
            <a:ext cx="7272338" cy="1098176"/>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1" kern="1200">
                <a:solidFill>
                  <a:schemeClr val="tx1">
                    <a:lumMod val="75000"/>
                    <a:lumOff val="25000"/>
                  </a:schemeClr>
                </a:solidFill>
                <a:latin typeface="+mj-lt"/>
                <a:ea typeface="+mj-ea"/>
                <a:cs typeface="+mj-cs"/>
              </a:defRPr>
            </a:lvl1pPr>
          </a:lstStyle>
          <a:p>
            <a:r>
              <a:rPr lang="en-US" altLang="zh-CN" smtClean="0"/>
              <a:t>Click to edit Master title style</a:t>
            </a:r>
            <a:endParaRPr/>
          </a:p>
        </p:txBody>
      </p:sp>
      <p:sp>
        <p:nvSpPr>
          <p:cNvPr id="3" name="Picture Placeholder 2"/>
          <p:cNvSpPr>
            <a:spLocks noGrp="1"/>
          </p:cNvSpPr>
          <p:nvPr>
            <p:ph type="pic" idx="1"/>
          </p:nvPr>
        </p:nvSpPr>
        <p:spPr>
          <a:xfrm>
            <a:off x="2578013" y="777240"/>
            <a:ext cx="4294363" cy="2866913"/>
          </a:xfrm>
          <a:ln w="76200" cmpd="dbl">
            <a:solidFill>
              <a:schemeClr val="tx1"/>
            </a:solidFill>
            <a:miter lim="800000"/>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a:p>
        </p:txBody>
      </p:sp>
      <p:sp>
        <p:nvSpPr>
          <p:cNvPr id="4" name="Text Placeholder 3"/>
          <p:cNvSpPr>
            <a:spLocks noGrp="1"/>
          </p:cNvSpPr>
          <p:nvPr>
            <p:ph type="body" sz="half" idx="2"/>
          </p:nvPr>
        </p:nvSpPr>
        <p:spPr>
          <a:xfrm>
            <a:off x="1089025" y="4867836"/>
            <a:ext cx="7272338" cy="1264022"/>
          </a:xfrm>
        </p:spPr>
        <p:txBody>
          <a:bodyPr vert="horz" lIns="91440" tIns="45720" rIns="91440" bIns="45720" rtlCol="0">
            <a:normAutofit/>
          </a:bodyPr>
          <a:lstStyle>
            <a:lvl1pPr marL="0" indent="0" algn="ctr">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 typeface="Wingdings" pitchFamily="2" charset="2"/>
              <a:buNone/>
            </a:pPr>
            <a:r>
              <a:rPr lang="en-US" altLang="zh-CN" smtClean="0"/>
              <a:t>Click to edit Master text styles</a:t>
            </a:r>
          </a:p>
        </p:txBody>
      </p:sp>
      <p:sp>
        <p:nvSpPr>
          <p:cNvPr id="5" name="Date Placeholder 4"/>
          <p:cNvSpPr>
            <a:spLocks noGrp="1"/>
          </p:cNvSpPr>
          <p:nvPr>
            <p:ph type="dt" sz="half" idx="10"/>
          </p:nvPr>
        </p:nvSpPr>
        <p:spPr/>
        <p:txBody>
          <a:bodyPr/>
          <a:lstStyle/>
          <a:p>
            <a:fld id="{E90C4CEC-16D5-4229-B4DE-FDE9B679D7E2}" type="datetimeFigureOut">
              <a:rPr lang="en-US" smtClean="0"/>
              <a:pPr/>
              <a:t>13-10-30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BAE4E6-4D12-4A48-9B6B-6FA0B79BEE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Interior-Overlay.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ltLang="zh-CN"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Date Placeholder 3"/>
          <p:cNvSpPr>
            <a:spLocks noGrp="1"/>
          </p:cNvSpPr>
          <p:nvPr>
            <p:ph type="dt" sz="half" idx="10"/>
          </p:nvPr>
        </p:nvSpPr>
        <p:spPr/>
        <p:txBody>
          <a:bodyPr/>
          <a:lstStyle/>
          <a:p>
            <a:fld id="{E90C4CEC-16D5-4229-B4DE-FDE9B679D7E2}" type="datetimeFigureOut">
              <a:rPr lang="en-US" smtClean="0"/>
              <a:pPr/>
              <a:t>13-10-30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AE4E6-4D12-4A48-9B6B-6FA0B79BEE9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Interior-Overlay.png"/>
          <p:cNvPicPr>
            <a:picLocks noChangeAspect="1"/>
          </p:cNvPicPr>
          <p:nvPr/>
        </p:nvPicPr>
        <p:blipFill>
          <a:blip r:embed="rId2" cstate="print"/>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7216588" y="609600"/>
            <a:ext cx="1524000" cy="5516563"/>
          </a:xfrm>
        </p:spPr>
        <p:txBody>
          <a:bodyPr vert="eaVert"/>
          <a:lstStyle/>
          <a:p>
            <a:r>
              <a:rPr lang="en-US" altLang="zh-CN" smtClean="0"/>
              <a:t>Click to edit Master title style</a:t>
            </a:r>
            <a:endParaRPr/>
          </a:p>
        </p:txBody>
      </p:sp>
      <p:sp>
        <p:nvSpPr>
          <p:cNvPr id="3" name="Vertical Text Placeholder 2"/>
          <p:cNvSpPr>
            <a:spLocks noGrp="1"/>
          </p:cNvSpPr>
          <p:nvPr>
            <p:ph type="body" orient="vert" idx="1"/>
          </p:nvPr>
        </p:nvSpPr>
        <p:spPr>
          <a:xfrm>
            <a:off x="1089024" y="609600"/>
            <a:ext cx="5921376" cy="5516563"/>
          </a:xfrm>
        </p:spPr>
        <p:txBody>
          <a:bodyPr vert="eaVert"/>
          <a:lstStyle>
            <a:lvl5pPr>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Date Placeholder 3"/>
          <p:cNvSpPr>
            <a:spLocks noGrp="1"/>
          </p:cNvSpPr>
          <p:nvPr>
            <p:ph type="dt" sz="half" idx="10"/>
          </p:nvPr>
        </p:nvSpPr>
        <p:spPr/>
        <p:txBody>
          <a:bodyPr/>
          <a:lstStyle/>
          <a:p>
            <a:fld id="{E90C4CEC-16D5-4229-B4DE-FDE9B679D7E2}" type="datetimeFigureOut">
              <a:rPr lang="en-US" smtClean="0"/>
              <a:pPr/>
              <a:t>13-10-30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AE4E6-4D12-4A48-9B6B-6FA0B79BEE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Interior-Overlay.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ltLang="zh-CN"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Date Placeholder 3"/>
          <p:cNvSpPr>
            <a:spLocks noGrp="1"/>
          </p:cNvSpPr>
          <p:nvPr>
            <p:ph type="dt" sz="half" idx="10"/>
          </p:nvPr>
        </p:nvSpPr>
        <p:spPr/>
        <p:txBody>
          <a:bodyPr/>
          <a:lstStyle/>
          <a:p>
            <a:fld id="{E90C4CEC-16D5-4229-B4DE-FDE9B679D7E2}" type="datetimeFigureOut">
              <a:rPr lang="en-US" smtClean="0"/>
              <a:pPr/>
              <a:t>13-10-30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AE4E6-4D12-4A48-9B6B-6FA0B79BEE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Interior-Overlay.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1371600" y="1792224"/>
            <a:ext cx="7086600" cy="1847088"/>
          </a:xfrm>
        </p:spPr>
        <p:txBody>
          <a:bodyPr vert="horz" lIns="91440" tIns="45720" rIns="91440" bIns="45720" rtlCol="0" anchor="b" anchorCtr="0">
            <a:noAutofit/>
            <a:scene3d>
              <a:camera prst="orthographicFront"/>
              <a:lightRig rig="threePt" dir="t">
                <a:rot lat="0" lon="0" rev="10800000"/>
              </a:lightRig>
            </a:scene3d>
            <a:sp3d extrusionH="25400">
              <a:bevelT w="12700" h="12700" prst="relaxedInset"/>
              <a:bevelB w="12700" h="12700" prst="relaxedInset"/>
            </a:sp3d>
          </a:bodyPr>
          <a:lstStyle>
            <a:lvl1pPr algn="ctr" defTabSz="914400" rtl="0" eaLnBrk="1" latinLnBrk="0" hangingPunct="1">
              <a:lnSpc>
                <a:spcPct val="100000"/>
              </a:lnSpc>
              <a:spcBef>
                <a:spcPct val="0"/>
              </a:spcBef>
              <a:buNone/>
              <a:defRPr sz="5400" b="1" kern="1200">
                <a:solidFill>
                  <a:schemeClr val="tx1">
                    <a:lumMod val="75000"/>
                    <a:lumOff val="25000"/>
                  </a:schemeClr>
                </a:solidFill>
                <a:effectLst>
                  <a:outerShdw blurRad="25400" dist="19050" dir="4200000" algn="ctr" rotWithShape="0">
                    <a:schemeClr val="bg1">
                      <a:alpha val="40000"/>
                    </a:schemeClr>
                  </a:outerShdw>
                </a:effectLst>
                <a:latin typeface="+mj-lt"/>
                <a:ea typeface="+mj-ea"/>
                <a:cs typeface="+mj-cs"/>
              </a:defRPr>
            </a:lvl1pPr>
          </a:lstStyle>
          <a:p>
            <a:r>
              <a:rPr lang="en-US" altLang="zh-CN" smtClean="0"/>
              <a:t>Click to edit Master title style</a:t>
            </a:r>
            <a:endParaRPr/>
          </a:p>
        </p:txBody>
      </p:sp>
      <p:sp>
        <p:nvSpPr>
          <p:cNvPr id="3" name="Text Placeholder 2"/>
          <p:cNvSpPr>
            <a:spLocks noGrp="1"/>
          </p:cNvSpPr>
          <p:nvPr>
            <p:ph type="body" idx="1"/>
          </p:nvPr>
        </p:nvSpPr>
        <p:spPr>
          <a:xfrm>
            <a:off x="1371600" y="3666744"/>
            <a:ext cx="7086600" cy="1755648"/>
          </a:xfrm>
        </p:spPr>
        <p:txBody>
          <a:bodyPr vert="horz" lIns="91440" tIns="45720" rIns="91440" bIns="45720" rtlCol="0" anchor="t" anchorCtr="0">
            <a:noAutofit/>
            <a:scene3d>
              <a:camera prst="orthographicFront"/>
              <a:lightRig rig="threePt" dir="t">
                <a:rot lat="0" lon="0" rev="10800000"/>
              </a:lightRig>
            </a:scene3d>
            <a:sp3d extrusionH="25400">
              <a:bevelT w="12700" h="12700" prst="relaxedInset"/>
              <a:bevelB w="12700" h="12700" prst="relaxedInset"/>
            </a:sp3d>
          </a:bodyPr>
          <a:lstStyle>
            <a:lvl1pPr marL="0" indent="0" algn="ctr" defTabSz="914400" rtl="0" eaLnBrk="1" latinLnBrk="0" hangingPunct="1">
              <a:lnSpc>
                <a:spcPct val="100000"/>
              </a:lnSpc>
              <a:spcBef>
                <a:spcPct val="0"/>
              </a:spcBef>
              <a:buFont typeface="Wingdings" pitchFamily="2" charset="2"/>
              <a:buNone/>
              <a:defRPr sz="2000" b="0" kern="1200">
                <a:solidFill>
                  <a:schemeClr val="tx1">
                    <a:lumMod val="75000"/>
                    <a:lumOff val="25000"/>
                  </a:schemeClr>
                </a:solidFill>
                <a:effectLst>
                  <a:outerShdw blurRad="25400" dist="19050" dir="4200000" algn="ctr" rotWithShape="0">
                    <a:schemeClr val="bg1">
                      <a:alpha val="40000"/>
                    </a:schemeClr>
                  </a:outerShdw>
                </a:effectLst>
                <a:latin typeface="+mj-lt"/>
                <a:ea typeface="+mj-ea"/>
                <a:cs typeface="+mj-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E90C4CEC-16D5-4229-B4DE-FDE9B679D7E2}" type="datetimeFigureOut">
              <a:rPr lang="en-US" smtClean="0"/>
              <a:pPr/>
              <a:t>13-10-30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AE4E6-4D12-4A48-9B6B-6FA0B79BEE9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Interior-Overlay.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1089024" y="274637"/>
            <a:ext cx="7272339" cy="1339009"/>
          </a:xfrm>
        </p:spPr>
        <p:txBody>
          <a:bodyPr/>
          <a:lstStyle/>
          <a:p>
            <a:r>
              <a:rPr lang="en-US" altLang="zh-CN" smtClean="0"/>
              <a:t>Click to edit Master title style</a:t>
            </a:r>
            <a:endParaRPr/>
          </a:p>
        </p:txBody>
      </p:sp>
      <p:sp>
        <p:nvSpPr>
          <p:cNvPr id="3" name="Content Placeholder 2"/>
          <p:cNvSpPr>
            <a:spLocks noGrp="1"/>
          </p:cNvSpPr>
          <p:nvPr>
            <p:ph sz="half" idx="1"/>
          </p:nvPr>
        </p:nvSpPr>
        <p:spPr>
          <a:xfrm>
            <a:off x="1089023" y="1816100"/>
            <a:ext cx="3429000" cy="43100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Content Placeholder 3"/>
          <p:cNvSpPr>
            <a:spLocks noGrp="1"/>
          </p:cNvSpPr>
          <p:nvPr>
            <p:ph sz="half" idx="2"/>
          </p:nvPr>
        </p:nvSpPr>
        <p:spPr>
          <a:xfrm>
            <a:off x="4932363" y="1816100"/>
            <a:ext cx="3429000" cy="43100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5" name="Date Placeholder 4"/>
          <p:cNvSpPr>
            <a:spLocks noGrp="1"/>
          </p:cNvSpPr>
          <p:nvPr>
            <p:ph type="dt" sz="half" idx="10"/>
          </p:nvPr>
        </p:nvSpPr>
        <p:spPr/>
        <p:txBody>
          <a:bodyPr/>
          <a:lstStyle/>
          <a:p>
            <a:fld id="{E90C4CEC-16D5-4229-B4DE-FDE9B679D7E2}" type="datetimeFigureOut">
              <a:rPr lang="en-US" smtClean="0"/>
              <a:pPr/>
              <a:t>13-10-30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BAE4E6-4D12-4A48-9B6B-6FA0B79BEE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Interior-Overlay.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1089024" y="274637"/>
            <a:ext cx="7272339" cy="1339009"/>
          </a:xfrm>
        </p:spPr>
        <p:txBody>
          <a:bodyPr/>
          <a:lstStyle>
            <a:lvl1pPr>
              <a:defRPr/>
            </a:lvl1pPr>
          </a:lstStyle>
          <a:p>
            <a:r>
              <a:rPr lang="en-US" altLang="zh-CN" smtClean="0"/>
              <a:t>Click to edit Master title style</a:t>
            </a:r>
            <a:endParaRPr/>
          </a:p>
        </p:txBody>
      </p:sp>
      <p:sp>
        <p:nvSpPr>
          <p:cNvPr id="3" name="Text Placeholder 2"/>
          <p:cNvSpPr>
            <a:spLocks noGrp="1"/>
          </p:cNvSpPr>
          <p:nvPr>
            <p:ph type="body" idx="1"/>
          </p:nvPr>
        </p:nvSpPr>
        <p:spPr>
          <a:xfrm>
            <a:off x="1089024" y="1688679"/>
            <a:ext cx="3429000" cy="827088"/>
          </a:xfrm>
        </p:spPr>
        <p:txBody>
          <a:bodyPr anchor="ctr" anchorCtr="0">
            <a:no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1089024" y="2590800"/>
            <a:ext cx="3429000" cy="35353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5" name="Text Placeholder 4"/>
          <p:cNvSpPr>
            <a:spLocks noGrp="1"/>
          </p:cNvSpPr>
          <p:nvPr>
            <p:ph type="body" sz="quarter" idx="3"/>
          </p:nvPr>
        </p:nvSpPr>
        <p:spPr>
          <a:xfrm>
            <a:off x="4932363" y="1688679"/>
            <a:ext cx="3429000" cy="827088"/>
          </a:xfrm>
        </p:spPr>
        <p:txBody>
          <a:bodyPr anchor="ctr" anchorCtr="0">
            <a:no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932363" y="2590800"/>
            <a:ext cx="3429000" cy="35353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7" name="Date Placeholder 6"/>
          <p:cNvSpPr>
            <a:spLocks noGrp="1"/>
          </p:cNvSpPr>
          <p:nvPr>
            <p:ph type="dt" sz="half" idx="10"/>
          </p:nvPr>
        </p:nvSpPr>
        <p:spPr/>
        <p:txBody>
          <a:bodyPr/>
          <a:lstStyle/>
          <a:p>
            <a:fld id="{E90C4CEC-16D5-4229-B4DE-FDE9B679D7E2}" type="datetimeFigureOut">
              <a:rPr lang="en-US" smtClean="0"/>
              <a:pPr/>
              <a:t>13-10-30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BAE4E6-4D12-4A48-9B6B-6FA0B79BEE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Interior-Overlay.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ltLang="zh-CN" smtClean="0"/>
              <a:t>Click to edit Master title style</a:t>
            </a:r>
            <a:endParaRPr/>
          </a:p>
        </p:txBody>
      </p:sp>
      <p:sp>
        <p:nvSpPr>
          <p:cNvPr id="3" name="Date Placeholder 2"/>
          <p:cNvSpPr>
            <a:spLocks noGrp="1"/>
          </p:cNvSpPr>
          <p:nvPr>
            <p:ph type="dt" sz="half" idx="10"/>
          </p:nvPr>
        </p:nvSpPr>
        <p:spPr/>
        <p:txBody>
          <a:bodyPr/>
          <a:lstStyle/>
          <a:p>
            <a:fld id="{E90C4CEC-16D5-4229-B4DE-FDE9B679D7E2}" type="datetimeFigureOut">
              <a:rPr lang="en-US" smtClean="0"/>
              <a:pPr/>
              <a:t>13-10-30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BAE4E6-4D12-4A48-9B6B-6FA0B79BEE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Interior-Overlay.png"/>
          <p:cNvPicPr>
            <a:picLocks noChangeAspect="1"/>
          </p:cNvPicPr>
          <p:nvPr/>
        </p:nvPicPr>
        <p:blipFill>
          <a:blip r:embed="rId2" cstate="print"/>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E90C4CEC-16D5-4229-B4DE-FDE9B679D7E2}" type="datetimeFigureOut">
              <a:rPr lang="en-US" smtClean="0"/>
              <a:pPr/>
              <a:t>13-10-30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BAE4E6-4D12-4A48-9B6B-6FA0B79BEE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Interior-Overlay.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1084729" y="381000"/>
            <a:ext cx="3429000" cy="1649506"/>
          </a:xfrm>
        </p:spPr>
        <p:txBody>
          <a:bodyPr anchor="b"/>
          <a:lstStyle>
            <a:lvl1pPr algn="ctr">
              <a:lnSpc>
                <a:spcPct val="100000"/>
              </a:lnSpc>
              <a:defRPr sz="3600" b="1"/>
            </a:lvl1pPr>
          </a:lstStyle>
          <a:p>
            <a:r>
              <a:rPr lang="en-US" altLang="zh-CN" smtClean="0"/>
              <a:t>Click to edit Master title style</a:t>
            </a:r>
            <a:endParaRPr/>
          </a:p>
        </p:txBody>
      </p:sp>
      <p:sp>
        <p:nvSpPr>
          <p:cNvPr id="3" name="Content Placeholder 2"/>
          <p:cNvSpPr>
            <a:spLocks noGrp="1"/>
          </p:cNvSpPr>
          <p:nvPr>
            <p:ph idx="1"/>
          </p:nvPr>
        </p:nvSpPr>
        <p:spPr>
          <a:xfrm>
            <a:off x="4930588" y="381000"/>
            <a:ext cx="3429000" cy="574516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Text Placeholder 3"/>
          <p:cNvSpPr>
            <a:spLocks noGrp="1"/>
          </p:cNvSpPr>
          <p:nvPr>
            <p:ph type="body" sz="half" idx="2"/>
          </p:nvPr>
        </p:nvSpPr>
        <p:spPr>
          <a:xfrm>
            <a:off x="1084729" y="2057401"/>
            <a:ext cx="3429000" cy="36576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E90C4CEC-16D5-4229-B4DE-FDE9B679D7E2}" type="datetimeFigureOut">
              <a:rPr lang="en-US" smtClean="0"/>
              <a:pPr/>
              <a:t>13-10-30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BAE4E6-4D12-4A48-9B6B-6FA0B79BEE9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Interior-Overlay.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4932363" y="739588"/>
            <a:ext cx="3429000" cy="1290380"/>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1" kern="1200">
                <a:solidFill>
                  <a:schemeClr val="tx1">
                    <a:lumMod val="75000"/>
                    <a:lumOff val="25000"/>
                  </a:schemeClr>
                </a:solidFill>
                <a:latin typeface="+mj-lt"/>
                <a:ea typeface="+mj-ea"/>
                <a:cs typeface="+mj-cs"/>
              </a:defRPr>
            </a:lvl1pPr>
          </a:lstStyle>
          <a:p>
            <a:r>
              <a:rPr lang="en-US" altLang="zh-CN" smtClean="0"/>
              <a:t>Click to edit Master title style</a:t>
            </a:r>
            <a:endParaRPr dirty="0"/>
          </a:p>
        </p:txBody>
      </p:sp>
      <p:sp>
        <p:nvSpPr>
          <p:cNvPr id="3" name="Picture Placeholder 2"/>
          <p:cNvSpPr>
            <a:spLocks noGrp="1"/>
          </p:cNvSpPr>
          <p:nvPr>
            <p:ph type="pic" idx="1"/>
          </p:nvPr>
        </p:nvSpPr>
        <p:spPr>
          <a:xfrm>
            <a:off x="1088136" y="779929"/>
            <a:ext cx="3429000" cy="4935071"/>
          </a:xfrm>
          <a:ln w="76200" cmpd="dbl">
            <a:solidFill>
              <a:schemeClr val="tx1"/>
            </a:solidFill>
            <a:miter lim="800000"/>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a:p>
        </p:txBody>
      </p:sp>
      <p:sp>
        <p:nvSpPr>
          <p:cNvPr id="4" name="Text Placeholder 3"/>
          <p:cNvSpPr>
            <a:spLocks noGrp="1"/>
          </p:cNvSpPr>
          <p:nvPr>
            <p:ph type="body" sz="half" idx="2"/>
          </p:nvPr>
        </p:nvSpPr>
        <p:spPr>
          <a:xfrm>
            <a:off x="4932363" y="2057400"/>
            <a:ext cx="3429000" cy="3657600"/>
          </a:xfrm>
        </p:spPr>
        <p:txBody>
          <a:bodyPr vert="horz" lIns="91440" tIns="45720" rIns="91440" bIns="45720" rtlCol="0">
            <a:normAutofit/>
          </a:bodyPr>
          <a:lstStyle>
            <a:lvl1pPr marL="0" indent="0" algn="ctr">
              <a:spcBef>
                <a:spcPts val="60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 typeface="Wingdings" pitchFamily="2" charset="2"/>
              <a:buNone/>
            </a:pPr>
            <a:r>
              <a:rPr lang="en-US" altLang="zh-CN" smtClean="0"/>
              <a:t>Click to edit Master text styles</a:t>
            </a:r>
          </a:p>
        </p:txBody>
      </p:sp>
      <p:sp>
        <p:nvSpPr>
          <p:cNvPr id="5" name="Date Placeholder 4"/>
          <p:cNvSpPr>
            <a:spLocks noGrp="1"/>
          </p:cNvSpPr>
          <p:nvPr>
            <p:ph type="dt" sz="half" idx="10"/>
          </p:nvPr>
        </p:nvSpPr>
        <p:spPr/>
        <p:txBody>
          <a:bodyPr/>
          <a:lstStyle/>
          <a:p>
            <a:fld id="{E90C4CEC-16D5-4229-B4DE-FDE9B679D7E2}" type="datetimeFigureOut">
              <a:rPr lang="en-US" smtClean="0"/>
              <a:pPr/>
              <a:t>13-10-30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BAE4E6-4D12-4A48-9B6B-6FA0B79BEE9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89024" y="274637"/>
            <a:ext cx="7272339" cy="1339009"/>
          </a:xfrm>
          <a:prstGeom prst="rect">
            <a:avLst/>
          </a:prstGeom>
        </p:spPr>
        <p:txBody>
          <a:bodyPr vert="horz" lIns="91440" tIns="45720" rIns="91440" bIns="45720" rtlCol="0" anchor="ctr">
            <a:noAutofit/>
          </a:bodyPr>
          <a:lstStyle/>
          <a:p>
            <a:r>
              <a:rPr lang="en-US" altLang="zh-CN" smtClean="0"/>
              <a:t>Click to edit Master title style</a:t>
            </a:r>
            <a:endParaRPr/>
          </a:p>
        </p:txBody>
      </p:sp>
      <p:sp>
        <p:nvSpPr>
          <p:cNvPr id="3" name="Text Placeholder 2"/>
          <p:cNvSpPr>
            <a:spLocks noGrp="1"/>
          </p:cNvSpPr>
          <p:nvPr>
            <p:ph type="body" idx="1"/>
          </p:nvPr>
        </p:nvSpPr>
        <p:spPr>
          <a:xfrm>
            <a:off x="1089024" y="1801906"/>
            <a:ext cx="7272339" cy="4324257"/>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Date Placeholder 3"/>
          <p:cNvSpPr>
            <a:spLocks noGrp="1"/>
          </p:cNvSpPr>
          <p:nvPr>
            <p:ph type="dt" sz="half" idx="2"/>
          </p:nvPr>
        </p:nvSpPr>
        <p:spPr>
          <a:xfrm>
            <a:off x="6302187" y="6356350"/>
            <a:ext cx="2429435" cy="365125"/>
          </a:xfrm>
          <a:prstGeom prst="rect">
            <a:avLst/>
          </a:prstGeom>
        </p:spPr>
        <p:txBody>
          <a:bodyPr vert="horz" lIns="91440" tIns="45720" rIns="91440" bIns="45720" rtlCol="0" anchor="ctr"/>
          <a:lstStyle>
            <a:lvl1pPr algn="r">
              <a:defRPr sz="1200" b="1">
                <a:solidFill>
                  <a:schemeClr val="tx1">
                    <a:lumMod val="50000"/>
                    <a:lumOff val="50000"/>
                  </a:schemeClr>
                </a:solidFill>
              </a:defRPr>
            </a:lvl1pPr>
          </a:lstStyle>
          <a:p>
            <a:fld id="{E90C4CEC-16D5-4229-B4DE-FDE9B679D7E2}" type="datetimeFigureOut">
              <a:rPr lang="en-US" smtClean="0"/>
              <a:pPr/>
              <a:t>13-10-30</a:t>
            </a:fld>
            <a:endParaRPr lang="en-US"/>
          </a:p>
        </p:txBody>
      </p:sp>
      <p:sp>
        <p:nvSpPr>
          <p:cNvPr id="5" name="Footer Placeholder 4"/>
          <p:cNvSpPr>
            <a:spLocks noGrp="1"/>
          </p:cNvSpPr>
          <p:nvPr>
            <p:ph type="ftr" sz="quarter" idx="3"/>
          </p:nvPr>
        </p:nvSpPr>
        <p:spPr>
          <a:xfrm>
            <a:off x="685800" y="6356350"/>
            <a:ext cx="2743200" cy="365125"/>
          </a:xfrm>
          <a:prstGeom prst="rect">
            <a:avLst/>
          </a:prstGeom>
        </p:spPr>
        <p:txBody>
          <a:bodyPr vert="horz" lIns="91440" tIns="45720" rIns="91440" bIns="45720" rtlCol="0" anchor="ctr"/>
          <a:lstStyle>
            <a:lvl1pPr algn="l">
              <a:defRPr sz="12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4420393" y="6356350"/>
            <a:ext cx="6096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5DBAE4E6-4D12-4A48-9B6B-6FA0B79BEE9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lnSpc>
          <a:spcPts val="5200"/>
        </a:lnSpc>
        <a:spcBef>
          <a:spcPct val="0"/>
        </a:spcBef>
        <a:buNone/>
        <a:defRPr sz="4800" b="1" kern="1200">
          <a:solidFill>
            <a:schemeClr val="tx1">
              <a:lumMod val="75000"/>
              <a:lumOff val="25000"/>
            </a:schemeClr>
          </a:solidFill>
          <a:latin typeface="+mj-lt"/>
          <a:ea typeface="+mj-ea"/>
          <a:cs typeface="+mj-cs"/>
        </a:defRPr>
      </a:lvl1pPr>
    </p:titleStyle>
    <p:bodyStyle>
      <a:lvl1pPr marL="282575" indent="-282575" algn="l" defTabSz="914400" rtl="0" eaLnBrk="1" latinLnBrk="0" hangingPunct="1">
        <a:spcBef>
          <a:spcPts val="2000"/>
        </a:spcBef>
        <a:buFont typeface="Wingdings" pitchFamily="2" charset="2"/>
        <a:buChar char=""/>
        <a:defRPr sz="2400" kern="1200">
          <a:solidFill>
            <a:schemeClr val="tx1">
              <a:lumMod val="75000"/>
              <a:lumOff val="25000"/>
            </a:schemeClr>
          </a:solidFill>
          <a:latin typeface="+mn-lt"/>
          <a:ea typeface="+mn-ea"/>
          <a:cs typeface="+mn-cs"/>
        </a:defRPr>
      </a:lvl1pPr>
      <a:lvl2pPr marL="577850" indent="-295275" algn="l" defTabSz="914400" rtl="0" eaLnBrk="1" latinLnBrk="0" hangingPunct="1">
        <a:spcBef>
          <a:spcPts val="600"/>
        </a:spcBef>
        <a:buFont typeface="Wingdings" pitchFamily="2" charset="2"/>
        <a:buChar char=""/>
        <a:defRPr sz="2200" kern="1200">
          <a:solidFill>
            <a:schemeClr val="tx1">
              <a:lumMod val="75000"/>
              <a:lumOff val="25000"/>
            </a:schemeClr>
          </a:solidFill>
          <a:latin typeface="+mn-lt"/>
          <a:ea typeface="+mn-ea"/>
          <a:cs typeface="+mn-cs"/>
        </a:defRPr>
      </a:lvl2pPr>
      <a:lvl3pPr marL="860425" indent="-282575" algn="l" defTabSz="914400" rtl="0" eaLnBrk="1" latinLnBrk="0" hangingPunct="1">
        <a:spcBef>
          <a:spcPts val="600"/>
        </a:spcBef>
        <a:buFont typeface="Wingdings" pitchFamily="2" charset="2"/>
        <a:buChar char=""/>
        <a:defRPr sz="2000" kern="1200">
          <a:solidFill>
            <a:schemeClr val="tx1">
              <a:lumMod val="75000"/>
              <a:lumOff val="25000"/>
            </a:schemeClr>
          </a:solidFill>
          <a:latin typeface="+mn-lt"/>
          <a:ea typeface="+mn-ea"/>
          <a:cs typeface="+mn-cs"/>
        </a:defRPr>
      </a:lvl3pPr>
      <a:lvl4pPr marL="1143000" indent="-282575" algn="l" defTabSz="914400" rtl="0" eaLnBrk="1" latinLnBrk="0" hangingPunct="1">
        <a:spcBef>
          <a:spcPts val="600"/>
        </a:spcBef>
        <a:buFont typeface="Wingdings" pitchFamily="2" charset="2"/>
        <a:buChar char=""/>
        <a:defRPr sz="1800" kern="1200">
          <a:solidFill>
            <a:schemeClr val="tx1">
              <a:lumMod val="75000"/>
              <a:lumOff val="25000"/>
            </a:schemeClr>
          </a:solidFill>
          <a:latin typeface="+mn-lt"/>
          <a:ea typeface="+mn-ea"/>
          <a:cs typeface="+mn-cs"/>
        </a:defRPr>
      </a:lvl4pPr>
      <a:lvl5pPr marL="1425575" indent="-282575" algn="l" defTabSz="914400" rtl="0" eaLnBrk="1" latinLnBrk="0" hangingPunct="1">
        <a:spcBef>
          <a:spcPts val="600"/>
        </a:spcBef>
        <a:buFont typeface="Wingdings" pitchFamily="2" charset="2"/>
        <a:buChar char=""/>
        <a:defRPr sz="1800" kern="1200">
          <a:solidFill>
            <a:schemeClr val="tx1">
              <a:lumMod val="75000"/>
              <a:lumOff val="25000"/>
            </a:schemeClr>
          </a:solidFill>
          <a:latin typeface="+mn-lt"/>
          <a:ea typeface="+mn-ea"/>
          <a:cs typeface="+mn-cs"/>
        </a:defRPr>
      </a:lvl5pPr>
      <a:lvl6pPr marL="1711325" indent="-288925" algn="l" defTabSz="914400" rtl="0" eaLnBrk="1" latinLnBrk="0" hangingPunct="1">
        <a:spcBef>
          <a:spcPct val="20000"/>
        </a:spcBef>
        <a:buFont typeface="Wingdings" pitchFamily="2" charset="2"/>
        <a:buChar char=""/>
        <a:defRPr lang="en-US" sz="1800" kern="1200" dirty="0" smtClean="0">
          <a:solidFill>
            <a:schemeClr val="tx1">
              <a:lumMod val="75000"/>
              <a:lumOff val="25000"/>
            </a:schemeClr>
          </a:solidFill>
          <a:latin typeface="+mn-lt"/>
          <a:ea typeface="+mn-ea"/>
          <a:cs typeface="+mn-cs"/>
        </a:defRPr>
      </a:lvl6pPr>
      <a:lvl7pPr marL="2000250" indent="-288925" algn="l" defTabSz="914400" rtl="0" eaLnBrk="1" latinLnBrk="0" hangingPunct="1">
        <a:spcBef>
          <a:spcPct val="20000"/>
        </a:spcBef>
        <a:buFont typeface="Wingdings" pitchFamily="2" charset="2"/>
        <a:buChar char=""/>
        <a:defRPr lang="en-US" sz="1800" kern="1200" dirty="0" smtClean="0">
          <a:solidFill>
            <a:schemeClr val="tx1">
              <a:lumMod val="75000"/>
              <a:lumOff val="25000"/>
            </a:schemeClr>
          </a:solidFill>
          <a:latin typeface="+mn-lt"/>
          <a:ea typeface="+mn-ea"/>
          <a:cs typeface="+mn-cs"/>
        </a:defRPr>
      </a:lvl7pPr>
      <a:lvl8pPr marL="2290763" indent="-288925" algn="l" defTabSz="914400" rtl="0" eaLnBrk="1" latinLnBrk="0" hangingPunct="1">
        <a:spcBef>
          <a:spcPct val="20000"/>
        </a:spcBef>
        <a:buFont typeface="Wingdings" pitchFamily="2" charset="2"/>
        <a:buChar char=""/>
        <a:defRPr lang="en-US" sz="1800" kern="1200" dirty="0" smtClean="0">
          <a:solidFill>
            <a:schemeClr val="tx1">
              <a:lumMod val="75000"/>
              <a:lumOff val="25000"/>
            </a:schemeClr>
          </a:solidFill>
          <a:latin typeface="+mn-lt"/>
          <a:ea typeface="+mn-ea"/>
          <a:cs typeface="+mn-cs"/>
        </a:defRPr>
      </a:lvl8pPr>
      <a:lvl9pPr marL="2571750" indent="-288925" algn="l" defTabSz="914400" rtl="0" eaLnBrk="1" latinLnBrk="0" hangingPunct="1">
        <a:spcBef>
          <a:spcPct val="20000"/>
        </a:spcBef>
        <a:buFont typeface="Wingdings" pitchFamily="2" charset="2"/>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622761"/>
            <a:ext cx="7086600" cy="2124713"/>
          </a:xfrm>
        </p:spPr>
        <p:txBody>
          <a:bodyPr/>
          <a:lstStyle/>
          <a:p>
            <a:r>
              <a:rPr lang="en-US" sz="4800" dirty="0" smtClean="0">
                <a:latin typeface="Times New Roman"/>
                <a:cs typeface="Times New Roman"/>
              </a:rPr>
              <a:t>Software Architecture and Product Lines for Mobile Applications</a:t>
            </a:r>
            <a:endParaRPr lang="en-US" sz="4800" dirty="0">
              <a:latin typeface="Times New Roman"/>
              <a:cs typeface="Times New Roman"/>
            </a:endParaRPr>
          </a:p>
        </p:txBody>
      </p:sp>
      <p:sp>
        <p:nvSpPr>
          <p:cNvPr id="3" name="Subtitle 2"/>
          <p:cNvSpPr>
            <a:spLocks noGrp="1"/>
          </p:cNvSpPr>
          <p:nvPr>
            <p:ph type="subTitle" idx="1"/>
          </p:nvPr>
        </p:nvSpPr>
        <p:spPr>
          <a:xfrm>
            <a:off x="1371600" y="3492345"/>
            <a:ext cx="7086600" cy="2210190"/>
          </a:xfrm>
        </p:spPr>
        <p:txBody>
          <a:bodyPr/>
          <a:lstStyle/>
          <a:p>
            <a:r>
              <a:rPr lang="en-US" sz="2800" dirty="0" smtClean="0"/>
              <a:t>Team Member</a:t>
            </a:r>
          </a:p>
          <a:p>
            <a:r>
              <a:rPr lang="en-US" sz="2800" dirty="0" err="1" smtClean="0"/>
              <a:t>Zhouhao</a:t>
            </a:r>
            <a:r>
              <a:rPr lang="en-US" sz="2800" dirty="0" smtClean="0"/>
              <a:t> Lu</a:t>
            </a:r>
          </a:p>
          <a:p>
            <a:r>
              <a:rPr lang="en-US" sz="2800" dirty="0" err="1" smtClean="0"/>
              <a:t>Xiaoyang</a:t>
            </a:r>
            <a:r>
              <a:rPr lang="en-US" sz="2800" dirty="0" smtClean="0"/>
              <a:t> Lu</a:t>
            </a:r>
          </a:p>
          <a:p>
            <a:r>
              <a:rPr lang="en-US" sz="2800" dirty="0" err="1" smtClean="0"/>
              <a:t>Qianqi</a:t>
            </a:r>
            <a:r>
              <a:rPr lang="en-US" sz="2800" dirty="0" smtClean="0"/>
              <a:t> Guan</a:t>
            </a:r>
            <a:endParaRPr lang="en-US" sz="2800" dirty="0"/>
          </a:p>
        </p:txBody>
      </p:sp>
    </p:spTree>
    <p:extLst>
      <p:ext uri="{BB962C8B-B14F-4D97-AF65-F5344CB8AC3E}">
        <p14:creationId xmlns:p14="http://schemas.microsoft.com/office/powerpoint/2010/main" val="115583465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a:t>
            </a:r>
            <a:r>
              <a:rPr lang="en-US" dirty="0"/>
              <a:t>solutions </a:t>
            </a:r>
            <a:r>
              <a:rPr lang="en-US" dirty="0" smtClean="0"/>
              <a:t>&amp; </a:t>
            </a:r>
            <a:r>
              <a:rPr lang="en-US" dirty="0"/>
              <a:t>development tools </a:t>
            </a:r>
          </a:p>
        </p:txBody>
      </p:sp>
      <p:sp>
        <p:nvSpPr>
          <p:cNvPr id="3" name="Content Placeholder 2"/>
          <p:cNvSpPr>
            <a:spLocks noGrp="1"/>
          </p:cNvSpPr>
          <p:nvPr>
            <p:ph idx="1"/>
          </p:nvPr>
        </p:nvSpPr>
        <p:spPr/>
        <p:txBody>
          <a:bodyPr/>
          <a:lstStyle/>
          <a:p>
            <a:r>
              <a:rPr lang="en-US" dirty="0"/>
              <a:t>the whole software architecture can be modeled and programmed with the integrated CASE environment that supports automated code generation for different solutions, debugging and reverse engineering </a:t>
            </a:r>
          </a:p>
        </p:txBody>
      </p:sp>
    </p:spTree>
    <p:extLst>
      <p:ext uri="{BB962C8B-B14F-4D97-AF65-F5344CB8AC3E}">
        <p14:creationId xmlns:p14="http://schemas.microsoft.com/office/powerpoint/2010/main" val="2351446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architectural solutions are grouping into product line architectures </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08798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0995"/>
            <a:ext cx="8960673" cy="2801034"/>
          </a:xfrm>
        </p:spPr>
        <p:txBody>
          <a:bodyPr/>
          <a:lstStyle/>
          <a:p>
            <a:r>
              <a:rPr lang="en-US" sz="3600" dirty="0"/>
              <a:t>Comprehensive</a:t>
            </a:r>
            <a:r>
              <a:rPr lang="en-US" sz="3600" dirty="0" smtClean="0"/>
              <a:t> programming </a:t>
            </a:r>
            <a:r>
              <a:rPr lang="en-US" sz="3600" dirty="0" smtClean="0"/>
              <a:t>environments </a:t>
            </a:r>
            <a:r>
              <a:rPr lang="en-US" sz="3600" dirty="0"/>
              <a:t>for the major mobile platforms </a:t>
            </a:r>
          </a:p>
        </p:txBody>
      </p:sp>
      <p:sp>
        <p:nvSpPr>
          <p:cNvPr id="3" name="Content Placeholder 2"/>
          <p:cNvSpPr>
            <a:spLocks noGrp="1"/>
          </p:cNvSpPr>
          <p:nvPr>
            <p:ph idx="1"/>
          </p:nvPr>
        </p:nvSpPr>
        <p:spPr>
          <a:xfrm>
            <a:off x="894280" y="1909237"/>
            <a:ext cx="7467084" cy="4324257"/>
          </a:xfrm>
        </p:spPr>
        <p:txBody>
          <a:bodyPr/>
          <a:lstStyle/>
          <a:p>
            <a:r>
              <a:rPr lang="en-US" dirty="0" smtClean="0"/>
              <a:t>Apple - </a:t>
            </a:r>
            <a:r>
              <a:rPr lang="en-US" dirty="0" err="1" smtClean="0"/>
              <a:t>iOS</a:t>
            </a:r>
            <a:r>
              <a:rPr lang="en-US" dirty="0" smtClean="0"/>
              <a:t> </a:t>
            </a:r>
            <a:r>
              <a:rPr lang="en-US" dirty="0" err="1"/>
              <a:t>Dev</a:t>
            </a:r>
            <a:r>
              <a:rPr lang="en-US" dirty="0"/>
              <a:t> Center-</a:t>
            </a:r>
            <a:r>
              <a:rPr lang="en-US" dirty="0" err="1"/>
              <a:t>Xcode</a:t>
            </a:r>
            <a:r>
              <a:rPr lang="en-US" dirty="0"/>
              <a:t> package </a:t>
            </a:r>
            <a:endParaRPr lang="en-US" dirty="0" smtClean="0"/>
          </a:p>
          <a:p>
            <a:r>
              <a:rPr lang="en-US" dirty="0"/>
              <a:t>android </a:t>
            </a:r>
            <a:r>
              <a:rPr lang="en-US" dirty="0" smtClean="0"/>
              <a:t>- </a:t>
            </a:r>
            <a:r>
              <a:rPr lang="en-US" dirty="0"/>
              <a:t>development tools plug-in for the eclipse </a:t>
            </a:r>
            <a:endParaRPr lang="en-US" dirty="0" smtClean="0"/>
          </a:p>
          <a:p>
            <a:r>
              <a:rPr lang="en-US" dirty="0"/>
              <a:t>windows </a:t>
            </a:r>
            <a:r>
              <a:rPr lang="en-US" dirty="0" smtClean="0"/>
              <a:t>phone - </a:t>
            </a:r>
            <a:r>
              <a:rPr lang="en-US" dirty="0"/>
              <a:t>specialized version of </a:t>
            </a:r>
            <a:r>
              <a:rPr lang="en-US" dirty="0" smtClean="0"/>
              <a:t>Microsoft's </a:t>
            </a:r>
            <a:r>
              <a:rPr lang="en-US" dirty="0"/>
              <a:t>visual studio environment </a:t>
            </a:r>
            <a:endParaRPr lang="en-US" dirty="0" smtClean="0"/>
          </a:p>
          <a:p>
            <a:r>
              <a:rPr lang="en-US" dirty="0"/>
              <a:t>blackberry </a:t>
            </a:r>
            <a:endParaRPr lang="en-US" dirty="0" smtClean="0"/>
          </a:p>
          <a:p>
            <a:r>
              <a:rPr lang="en-US" dirty="0" smtClean="0"/>
              <a:t>Symbian </a:t>
            </a:r>
            <a:endParaRPr lang="en-US" dirty="0" smtClean="0"/>
          </a:p>
          <a:p>
            <a:r>
              <a:rPr lang="en-US" dirty="0"/>
              <a:t>cross-platform development tools </a:t>
            </a:r>
            <a:r>
              <a:rPr lang="en-US" dirty="0" smtClean="0"/>
              <a:t>- </a:t>
            </a:r>
            <a:r>
              <a:rPr lang="en-US" dirty="0" err="1"/>
              <a:t>ThoMobile’s</a:t>
            </a:r>
            <a:r>
              <a:rPr lang="en-US" dirty="0"/>
              <a:t> Rhodes, </a:t>
            </a:r>
            <a:r>
              <a:rPr lang="en-US" dirty="0" err="1"/>
              <a:t>MoSync</a:t>
            </a:r>
            <a:r>
              <a:rPr lang="en-US" dirty="0"/>
              <a:t>, </a:t>
            </a:r>
            <a:r>
              <a:rPr lang="en-US" dirty="0" err="1" smtClean="0"/>
              <a:t>PhoneGap</a:t>
            </a:r>
            <a:r>
              <a:rPr lang="en-US" dirty="0" smtClean="0"/>
              <a:t> </a:t>
            </a:r>
          </a:p>
          <a:p>
            <a:endParaRPr lang="en-US" dirty="0" smtClean="0"/>
          </a:p>
          <a:p>
            <a:endParaRPr lang="en-US" dirty="0"/>
          </a:p>
        </p:txBody>
      </p:sp>
    </p:spTree>
    <p:extLst>
      <p:ext uri="{BB962C8B-B14F-4D97-AF65-F5344CB8AC3E}">
        <p14:creationId xmlns:p14="http://schemas.microsoft.com/office/powerpoint/2010/main" val="4268172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other areas for new research and </a:t>
            </a:r>
            <a:r>
              <a:rPr lang="en-US" sz="3200" dirty="0" smtClean="0"/>
              <a:t>development for </a:t>
            </a:r>
            <a:r>
              <a:rPr lang="en-US" sz="3200" dirty="0"/>
              <a:t>mobile application domain </a:t>
            </a:r>
          </a:p>
        </p:txBody>
      </p:sp>
      <p:sp>
        <p:nvSpPr>
          <p:cNvPr id="3" name="Content Placeholder 2"/>
          <p:cNvSpPr>
            <a:spLocks noGrp="1"/>
          </p:cNvSpPr>
          <p:nvPr>
            <p:ph idx="1"/>
          </p:nvPr>
        </p:nvSpPr>
        <p:spPr>
          <a:xfrm>
            <a:off x="1214223" y="2302783"/>
            <a:ext cx="7272339" cy="4324257"/>
          </a:xfrm>
        </p:spPr>
        <p:txBody>
          <a:bodyPr/>
          <a:lstStyle/>
          <a:p>
            <a:r>
              <a:rPr lang="en-US" dirty="0"/>
              <a:t>Potential interaction with other applications</a:t>
            </a:r>
            <a:r>
              <a:rPr lang="en-US" dirty="0" smtClean="0"/>
              <a:t>.</a:t>
            </a:r>
          </a:p>
          <a:p>
            <a:r>
              <a:rPr lang="en-US" dirty="0" smtClean="0"/>
              <a:t> </a:t>
            </a:r>
            <a:r>
              <a:rPr lang="en-US" dirty="0"/>
              <a:t>Sensor </a:t>
            </a:r>
            <a:r>
              <a:rPr lang="en-US" dirty="0" smtClean="0"/>
              <a:t>handling.</a:t>
            </a:r>
          </a:p>
          <a:p>
            <a:r>
              <a:rPr lang="en-US" dirty="0" smtClean="0"/>
              <a:t>Native </a:t>
            </a:r>
            <a:r>
              <a:rPr lang="en-US" dirty="0"/>
              <a:t>and hybrid (mobile web) </a:t>
            </a:r>
            <a:r>
              <a:rPr lang="en-US" dirty="0" smtClean="0"/>
              <a:t>applications</a:t>
            </a:r>
          </a:p>
          <a:p>
            <a:r>
              <a:rPr lang="en-US" dirty="0" smtClean="0"/>
              <a:t>Families </a:t>
            </a:r>
            <a:r>
              <a:rPr lang="en-US" dirty="0"/>
              <a:t>of hardware and software </a:t>
            </a:r>
            <a:r>
              <a:rPr lang="en-US" dirty="0" smtClean="0"/>
              <a:t>platforms</a:t>
            </a:r>
          </a:p>
          <a:p>
            <a:r>
              <a:rPr lang="en-US" dirty="0" smtClean="0"/>
              <a:t> </a:t>
            </a:r>
            <a:r>
              <a:rPr lang="en-US" dirty="0"/>
              <a:t>User </a:t>
            </a:r>
            <a:r>
              <a:rPr lang="en-US" dirty="0" smtClean="0"/>
              <a:t>interfaces</a:t>
            </a:r>
          </a:p>
          <a:p>
            <a:r>
              <a:rPr lang="en-US" dirty="0" smtClean="0"/>
              <a:t>Complexity </a:t>
            </a:r>
            <a:r>
              <a:rPr lang="en-US" dirty="0"/>
              <a:t>of </a:t>
            </a:r>
            <a:r>
              <a:rPr lang="en-US" dirty="0" smtClean="0"/>
              <a:t>testing</a:t>
            </a:r>
          </a:p>
          <a:p>
            <a:r>
              <a:rPr lang="en-US" dirty="0" smtClean="0"/>
              <a:t>Power consumption</a:t>
            </a:r>
            <a:endParaRPr lang="en-US" dirty="0"/>
          </a:p>
          <a:p>
            <a:endParaRPr lang="en-US" dirty="0"/>
          </a:p>
        </p:txBody>
      </p:sp>
    </p:spTree>
    <p:extLst>
      <p:ext uri="{BB962C8B-B14F-4D97-AF65-F5344CB8AC3E}">
        <p14:creationId xmlns:p14="http://schemas.microsoft.com/office/powerpoint/2010/main" val="3886871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the </a:t>
            </a:r>
            <a:r>
              <a:rPr lang="en-US" smtClean="0"/>
              <a:t>game domain</a:t>
            </a:r>
            <a:endParaRPr lang="en-US"/>
          </a:p>
        </p:txBody>
      </p:sp>
      <p:sp>
        <p:nvSpPr>
          <p:cNvPr id="3" name="Content Placeholder 2"/>
          <p:cNvSpPr>
            <a:spLocks noGrp="1"/>
          </p:cNvSpPr>
          <p:nvPr>
            <p:ph idx="1"/>
          </p:nvPr>
        </p:nvSpPr>
        <p:spPr/>
        <p:txBody>
          <a:bodyPr/>
          <a:lstStyle/>
          <a:p>
            <a:r>
              <a:rPr lang="en-US" dirty="0" err="1"/>
              <a:t>extertainment</a:t>
            </a:r>
            <a:r>
              <a:rPr lang="en-US" dirty="0"/>
              <a:t> business is one of the most growing part of the mobile business and games have always being the best test bed of new tech. </a:t>
            </a:r>
          </a:p>
          <a:p>
            <a:pPr marL="0" indent="0">
              <a:buNone/>
            </a:pPr>
            <a:endParaRPr lang="en-US" dirty="0"/>
          </a:p>
        </p:txBody>
      </p:sp>
    </p:spTree>
    <p:extLst>
      <p:ext uri="{BB962C8B-B14F-4D97-AF65-F5344CB8AC3E}">
        <p14:creationId xmlns:p14="http://schemas.microsoft.com/office/powerpoint/2010/main" val="1652538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dirty="0"/>
              <a:t>Game Domain</a:t>
            </a:r>
            <a:endParaRPr lang="en-US" sz="3600" dirty="0"/>
          </a:p>
        </p:txBody>
      </p:sp>
      <p:sp>
        <p:nvSpPr>
          <p:cNvPr id="3" name="Content Placeholder 2"/>
          <p:cNvSpPr>
            <a:spLocks noGrp="1"/>
          </p:cNvSpPr>
          <p:nvPr>
            <p:ph idx="1"/>
          </p:nvPr>
        </p:nvSpPr>
        <p:spPr/>
        <p:txBody>
          <a:bodyPr>
            <a:normAutofit/>
          </a:bodyPr>
          <a:lstStyle/>
          <a:p>
            <a:r>
              <a:rPr lang="en-US" altLang="zh-CN" sz="2800" dirty="0"/>
              <a:t>Require obligatory non-functionalities</a:t>
            </a:r>
          </a:p>
          <a:p>
            <a:pPr lvl="1"/>
            <a:r>
              <a:rPr lang="en-US" altLang="zh-CN" sz="2800" dirty="0"/>
              <a:t>Portability</a:t>
            </a:r>
          </a:p>
          <a:p>
            <a:pPr lvl="2"/>
            <a:r>
              <a:rPr lang="en-US" altLang="zh-CN" sz="2800" dirty="0"/>
              <a:t>Different platforms in mobile device</a:t>
            </a:r>
          </a:p>
          <a:p>
            <a:pPr lvl="1"/>
            <a:r>
              <a:rPr lang="en-US" altLang="zh-CN" sz="2800" dirty="0"/>
              <a:t>Performance</a:t>
            </a:r>
          </a:p>
          <a:p>
            <a:pPr lvl="1"/>
            <a:r>
              <a:rPr lang="en-US" altLang="zh-CN" sz="2800" dirty="0"/>
              <a:t>Result of market analysis</a:t>
            </a:r>
          </a:p>
          <a:p>
            <a:pPr lvl="1"/>
            <a:r>
              <a:rPr lang="en-US" altLang="zh-CN" sz="2800" dirty="0"/>
              <a:t>UI features</a:t>
            </a:r>
          </a:p>
          <a:p>
            <a:pPr lvl="2"/>
            <a:r>
              <a:rPr lang="en-US" altLang="zh-CN" sz="2800" dirty="0"/>
              <a:t>Screen size</a:t>
            </a:r>
          </a:p>
          <a:p>
            <a:pPr lvl="2"/>
            <a:r>
              <a:rPr lang="en-US" altLang="zh-CN" sz="2800" dirty="0"/>
              <a:t>Difference between platforms</a:t>
            </a:r>
            <a:endParaRPr lang="zh-CN" altLang="en-US" sz="2800" dirty="0"/>
          </a:p>
          <a:p>
            <a:endParaRPr lang="en-US" sz="2800" dirty="0"/>
          </a:p>
        </p:txBody>
      </p:sp>
    </p:spTree>
    <p:extLst>
      <p:ext uri="{BB962C8B-B14F-4D97-AF65-F5344CB8AC3E}">
        <p14:creationId xmlns:p14="http://schemas.microsoft.com/office/powerpoint/2010/main" val="210021759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dirty="0"/>
              <a:t>SPL in Mobile Game Domain</a:t>
            </a:r>
            <a:endParaRPr lang="en-US" sz="3600" dirty="0"/>
          </a:p>
        </p:txBody>
      </p:sp>
      <p:sp>
        <p:nvSpPr>
          <p:cNvPr id="3" name="Content Placeholder 2"/>
          <p:cNvSpPr>
            <a:spLocks noGrp="1"/>
          </p:cNvSpPr>
          <p:nvPr>
            <p:ph idx="1"/>
          </p:nvPr>
        </p:nvSpPr>
        <p:spPr/>
        <p:txBody>
          <a:bodyPr>
            <a:normAutofit/>
          </a:bodyPr>
          <a:lstStyle/>
          <a:p>
            <a:r>
              <a:rPr lang="en-US" altLang="zh-CN" sz="2800" dirty="0"/>
              <a:t>Develop cycle</a:t>
            </a:r>
          </a:p>
          <a:p>
            <a:r>
              <a:rPr lang="en-US" altLang="zh-CN" sz="2800" dirty="0"/>
              <a:t>The size of company</a:t>
            </a:r>
          </a:p>
          <a:p>
            <a:r>
              <a:rPr lang="en-US" altLang="zh-CN" sz="2800" dirty="0"/>
              <a:t>No explicit method for implementing reusable architectures in that domain</a:t>
            </a:r>
          </a:p>
          <a:p>
            <a:endParaRPr lang="en-US" sz="2800" dirty="0"/>
          </a:p>
        </p:txBody>
      </p:sp>
    </p:spTree>
    <p:extLst>
      <p:ext uri="{BB962C8B-B14F-4D97-AF65-F5344CB8AC3E}">
        <p14:creationId xmlns:p14="http://schemas.microsoft.com/office/powerpoint/2010/main" val="349174673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dirty="0"/>
              <a:t>Feature-oriented </a:t>
            </a:r>
            <a:r>
              <a:rPr lang="en-US" altLang="zh-CN" sz="3600" dirty="0" smtClean="0"/>
              <a:t/>
            </a:r>
            <a:br>
              <a:rPr lang="en-US" altLang="zh-CN" sz="3600" dirty="0" smtClean="0"/>
            </a:br>
            <a:r>
              <a:rPr lang="en-US" altLang="zh-CN" sz="3600" dirty="0" smtClean="0"/>
              <a:t>Architecture </a:t>
            </a:r>
            <a:r>
              <a:rPr lang="en-US" altLang="zh-CN" sz="3600" dirty="0"/>
              <a:t>Pattern</a:t>
            </a:r>
            <a:endParaRPr lang="en-US" sz="3600" dirty="0"/>
          </a:p>
        </p:txBody>
      </p:sp>
      <p:sp>
        <p:nvSpPr>
          <p:cNvPr id="3" name="Content Placeholder 2"/>
          <p:cNvSpPr>
            <a:spLocks noGrp="1"/>
          </p:cNvSpPr>
          <p:nvPr>
            <p:ph idx="1"/>
          </p:nvPr>
        </p:nvSpPr>
        <p:spPr/>
        <p:txBody>
          <a:bodyPr>
            <a:normAutofit/>
          </a:bodyPr>
          <a:lstStyle/>
          <a:p>
            <a:r>
              <a:rPr lang="en-US" altLang="zh-CN" sz="2800" dirty="0"/>
              <a:t>UI-oriented decentralized control pattern</a:t>
            </a:r>
          </a:p>
          <a:p>
            <a:pPr lvl="1"/>
            <a:r>
              <a:rPr lang="en-US" altLang="zh-CN" sz="2800" dirty="0"/>
              <a:t>UI reusability and maintainability</a:t>
            </a:r>
          </a:p>
          <a:p>
            <a:pPr lvl="1"/>
            <a:r>
              <a:rPr lang="en-US" altLang="zh-CN" sz="2800" dirty="0"/>
              <a:t>MVC, MVP, MVVM</a:t>
            </a:r>
          </a:p>
          <a:p>
            <a:pPr lvl="1"/>
            <a:r>
              <a:rPr lang="en-US" altLang="zh-CN" sz="2800" dirty="0"/>
              <a:t>Example: setting menus page</a:t>
            </a:r>
          </a:p>
          <a:p>
            <a:pPr lvl="1"/>
            <a:r>
              <a:rPr lang="en-US" altLang="zh-CN" sz="2800" dirty="0"/>
              <a:t>Example: leader board and achievement pages</a:t>
            </a:r>
          </a:p>
          <a:p>
            <a:endParaRPr lang="en-US" sz="2800" dirty="0"/>
          </a:p>
        </p:txBody>
      </p:sp>
    </p:spTree>
    <p:extLst>
      <p:ext uri="{BB962C8B-B14F-4D97-AF65-F5344CB8AC3E}">
        <p14:creationId xmlns:p14="http://schemas.microsoft.com/office/powerpoint/2010/main" val="388374326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dirty="0"/>
              <a:t>Feature-oriented </a:t>
            </a:r>
            <a:r>
              <a:rPr lang="en-US" altLang="zh-CN" sz="3600" dirty="0" smtClean="0"/>
              <a:t/>
            </a:r>
            <a:br>
              <a:rPr lang="en-US" altLang="zh-CN" sz="3600" dirty="0" smtClean="0"/>
            </a:br>
            <a:r>
              <a:rPr lang="en-US" altLang="zh-CN" sz="3600" dirty="0" smtClean="0"/>
              <a:t>Architecture </a:t>
            </a:r>
            <a:r>
              <a:rPr lang="en-US" altLang="zh-CN" sz="3600" dirty="0"/>
              <a:t>Pattern</a:t>
            </a:r>
            <a:endParaRPr lang="en-US" sz="3600" dirty="0"/>
          </a:p>
        </p:txBody>
      </p:sp>
      <p:sp>
        <p:nvSpPr>
          <p:cNvPr id="3" name="Content Placeholder 2"/>
          <p:cNvSpPr>
            <a:spLocks noGrp="1"/>
          </p:cNvSpPr>
          <p:nvPr>
            <p:ph idx="1"/>
          </p:nvPr>
        </p:nvSpPr>
        <p:spPr/>
        <p:txBody>
          <a:bodyPr>
            <a:noAutofit/>
          </a:bodyPr>
          <a:lstStyle/>
          <a:p>
            <a:pPr lvl="0"/>
            <a:r>
              <a:rPr lang="en-US" altLang="zh-CN" sz="2800" dirty="0"/>
              <a:t>Centralized control pattern</a:t>
            </a:r>
          </a:p>
          <a:p>
            <a:pPr lvl="1"/>
            <a:r>
              <a:rPr lang="en-US" altLang="zh-CN" sz="2800" dirty="0"/>
              <a:t>Bind similar UI with similar data</a:t>
            </a:r>
            <a:endParaRPr lang="zh-CN" altLang="zh-CN" sz="2800" dirty="0"/>
          </a:p>
          <a:p>
            <a:pPr lvl="0"/>
            <a:r>
              <a:rPr lang="en-US" altLang="zh-CN" sz="2800" dirty="0"/>
              <a:t>Contents-adaptable pattern</a:t>
            </a:r>
          </a:p>
          <a:p>
            <a:pPr lvl="1"/>
            <a:r>
              <a:rPr lang="en-US" altLang="zh-CN" sz="2800" dirty="0"/>
              <a:t>Maintainability</a:t>
            </a:r>
          </a:p>
          <a:p>
            <a:pPr lvl="1"/>
            <a:r>
              <a:rPr lang="en-US" altLang="zh-CN" sz="2800" dirty="0"/>
              <a:t>Content manage component</a:t>
            </a:r>
          </a:p>
          <a:p>
            <a:pPr lvl="1"/>
            <a:r>
              <a:rPr lang="en-US" altLang="zh-CN" sz="2800" dirty="0"/>
              <a:t>Manage adding, modifying, removing contents</a:t>
            </a:r>
            <a:endParaRPr lang="en-US" sz="2800" dirty="0"/>
          </a:p>
        </p:txBody>
      </p:sp>
    </p:spTree>
    <p:extLst>
      <p:ext uri="{BB962C8B-B14F-4D97-AF65-F5344CB8AC3E}">
        <p14:creationId xmlns:p14="http://schemas.microsoft.com/office/powerpoint/2010/main" val="420340076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dirty="0"/>
              <a:t>Example based on my mobile application</a:t>
            </a:r>
            <a:endParaRPr lang="en-US" sz="3600" dirty="0"/>
          </a:p>
        </p:txBody>
      </p:sp>
      <p:sp>
        <p:nvSpPr>
          <p:cNvPr id="3" name="Content Placeholder 2"/>
          <p:cNvSpPr>
            <a:spLocks noGrp="1"/>
          </p:cNvSpPr>
          <p:nvPr>
            <p:ph idx="1"/>
          </p:nvPr>
        </p:nvSpPr>
        <p:spPr/>
        <p:txBody>
          <a:bodyPr>
            <a:normAutofit/>
          </a:bodyPr>
          <a:lstStyle/>
          <a:p>
            <a:r>
              <a:rPr lang="en-US" altLang="zh-CN" sz="2800" dirty="0"/>
              <a:t>MVVM</a:t>
            </a:r>
          </a:p>
          <a:p>
            <a:r>
              <a:rPr lang="en-US" altLang="zh-CN" sz="2800" dirty="0"/>
              <a:t>UI reusability</a:t>
            </a:r>
          </a:p>
          <a:p>
            <a:endParaRPr lang="en-US" sz="2800" dirty="0"/>
          </a:p>
        </p:txBody>
      </p:sp>
      <p:pic>
        <p:nvPicPr>
          <p:cNvPr id="4" name="Picture 2"/>
          <p:cNvPicPr>
            <a:picLocks noChangeAspect="1" noChangeArrowheads="1"/>
          </p:cNvPicPr>
          <p:nvPr/>
        </p:nvPicPr>
        <p:blipFill>
          <a:blip r:embed="rId2" cstate="print"/>
          <a:srcRect/>
          <a:stretch>
            <a:fillRect/>
          </a:stretch>
        </p:blipFill>
        <p:spPr bwMode="auto">
          <a:xfrm>
            <a:off x="5675716" y="2329423"/>
            <a:ext cx="2343150" cy="3990975"/>
          </a:xfrm>
          <a:prstGeom prst="rect">
            <a:avLst/>
          </a:prstGeom>
          <a:noFill/>
          <a:ln w="9525">
            <a:noFill/>
            <a:miter lim="800000"/>
            <a:headEnd/>
            <a:tailEnd/>
          </a:ln>
        </p:spPr>
      </p:pic>
    </p:spTree>
    <p:extLst>
      <p:ext uri="{BB962C8B-B14F-4D97-AF65-F5344CB8AC3E}">
        <p14:creationId xmlns:p14="http://schemas.microsoft.com/office/powerpoint/2010/main" val="255584568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a:cs typeface="Times New Roman"/>
              </a:rPr>
              <a:t>I</a:t>
            </a:r>
            <a:r>
              <a:rPr lang="en-US" altLang="zh-CN" dirty="0">
                <a:latin typeface="Times New Roman"/>
                <a:cs typeface="Times New Roman"/>
              </a:rPr>
              <a:t>nfluence</a:t>
            </a:r>
            <a:r>
              <a:rPr lang="zh-CN" altLang="en-US" dirty="0">
                <a:latin typeface="Times New Roman"/>
                <a:cs typeface="Times New Roman"/>
              </a:rPr>
              <a:t> </a:t>
            </a:r>
            <a:r>
              <a:rPr lang="en-US" altLang="zh-CN" dirty="0">
                <a:latin typeface="Times New Roman"/>
                <a:cs typeface="Times New Roman"/>
              </a:rPr>
              <a:t>of</a:t>
            </a:r>
            <a:r>
              <a:rPr lang="zh-CN" altLang="en-US" dirty="0">
                <a:latin typeface="Times New Roman"/>
                <a:cs typeface="Times New Roman"/>
              </a:rPr>
              <a:t> </a:t>
            </a:r>
            <a:r>
              <a:rPr lang="en-US" altLang="zh-CN" dirty="0">
                <a:latin typeface="Times New Roman"/>
                <a:cs typeface="Times New Roman"/>
              </a:rPr>
              <a:t>Product-line</a:t>
            </a:r>
            <a:br>
              <a:rPr lang="en-US" altLang="zh-CN" dirty="0">
                <a:latin typeface="Times New Roman"/>
                <a:cs typeface="Times New Roman"/>
              </a:rPr>
            </a:br>
            <a:r>
              <a:rPr lang="zh-CN" altLang="zh-CN" dirty="0">
                <a:latin typeface="Times New Roman"/>
                <a:cs typeface="Times New Roman"/>
              </a:rPr>
              <a:t>i</a:t>
            </a:r>
            <a:r>
              <a:rPr lang="en-US" altLang="zh-CN" dirty="0">
                <a:latin typeface="Times New Roman"/>
                <a:cs typeface="Times New Roman"/>
              </a:rPr>
              <a:t>n</a:t>
            </a:r>
            <a:r>
              <a:rPr lang="zh-CN" altLang="en-US" dirty="0">
                <a:latin typeface="Times New Roman"/>
                <a:cs typeface="Times New Roman"/>
              </a:rPr>
              <a:t> </a:t>
            </a:r>
            <a:r>
              <a:rPr lang="en-US" altLang="zh-CN" dirty="0">
                <a:latin typeface="Times New Roman"/>
                <a:cs typeface="Times New Roman"/>
              </a:rPr>
              <a:t>Mobile</a:t>
            </a:r>
            <a:r>
              <a:rPr lang="zh-CN" altLang="en-US" dirty="0">
                <a:latin typeface="Times New Roman"/>
                <a:cs typeface="Times New Roman"/>
              </a:rPr>
              <a:t> </a:t>
            </a:r>
            <a:r>
              <a:rPr lang="en-US" altLang="zh-CN" dirty="0">
                <a:latin typeface="Times New Roman"/>
                <a:cs typeface="Times New Roman"/>
              </a:rPr>
              <a:t>Devices</a:t>
            </a:r>
            <a:r>
              <a:rPr lang="zh-CN" altLang="en-US" dirty="0">
                <a:latin typeface="Times New Roman"/>
                <a:cs typeface="Times New Roman"/>
              </a:rPr>
              <a:t> </a:t>
            </a:r>
            <a:r>
              <a:rPr lang="en-US" altLang="zh-CN" dirty="0">
                <a:latin typeface="Times New Roman"/>
                <a:cs typeface="Times New Roman"/>
              </a:rPr>
              <a:t>Fields</a:t>
            </a:r>
            <a:endParaRPr lang="en-US" dirty="0"/>
          </a:p>
        </p:txBody>
      </p:sp>
      <p:sp>
        <p:nvSpPr>
          <p:cNvPr id="3" name="Content Placeholder 2"/>
          <p:cNvSpPr>
            <a:spLocks noGrp="1"/>
          </p:cNvSpPr>
          <p:nvPr>
            <p:ph idx="1"/>
          </p:nvPr>
        </p:nvSpPr>
        <p:spPr/>
        <p:txBody>
          <a:bodyPr/>
          <a:lstStyle/>
          <a:p>
            <a:r>
              <a:rPr lang="en-US" dirty="0"/>
              <a:t>S</a:t>
            </a:r>
            <a:r>
              <a:rPr lang="en-US" altLang="zh-CN" dirty="0"/>
              <a:t>oftware</a:t>
            </a:r>
            <a:r>
              <a:rPr lang="zh-CN" altLang="en-US" dirty="0"/>
              <a:t> </a:t>
            </a:r>
            <a:r>
              <a:rPr lang="en-US" altLang="zh-CN" dirty="0"/>
              <a:t>Product-Line</a:t>
            </a:r>
            <a:r>
              <a:rPr lang="zh-CN" altLang="en-US" dirty="0"/>
              <a:t> </a:t>
            </a:r>
            <a:r>
              <a:rPr lang="en-US" altLang="zh-CN" dirty="0"/>
              <a:t>for</a:t>
            </a:r>
            <a:r>
              <a:rPr lang="zh-CN" altLang="en-US" dirty="0"/>
              <a:t> </a:t>
            </a:r>
            <a:r>
              <a:rPr lang="en-US" altLang="zh-CN" dirty="0"/>
              <a:t>Mobile</a:t>
            </a:r>
            <a:r>
              <a:rPr lang="zh-CN" altLang="en-US" dirty="0"/>
              <a:t> </a:t>
            </a:r>
            <a:r>
              <a:rPr lang="en-US" altLang="zh-CN" dirty="0"/>
              <a:t>Software</a:t>
            </a:r>
          </a:p>
          <a:p>
            <a:endParaRPr lang="en-US" altLang="zh-CN" dirty="0"/>
          </a:p>
          <a:p>
            <a:r>
              <a:rPr lang="en-US" altLang="zh-CN" dirty="0"/>
              <a:t>Product-Line</a:t>
            </a:r>
            <a:r>
              <a:rPr lang="zh-CN" altLang="en-US" dirty="0"/>
              <a:t> </a:t>
            </a:r>
            <a:r>
              <a:rPr lang="en-US" altLang="zh-CN" dirty="0"/>
              <a:t>Architecture</a:t>
            </a:r>
            <a:r>
              <a:rPr lang="zh-CN" altLang="en-US" dirty="0"/>
              <a:t> </a:t>
            </a:r>
            <a:r>
              <a:rPr lang="en-US" altLang="zh-CN" dirty="0"/>
              <a:t>for</a:t>
            </a:r>
            <a:r>
              <a:rPr lang="zh-CN" altLang="en-US" dirty="0"/>
              <a:t> </a:t>
            </a:r>
            <a:r>
              <a:rPr lang="en-US" altLang="zh-CN" dirty="0"/>
              <a:t>Mobile</a:t>
            </a:r>
            <a:r>
              <a:rPr lang="zh-CN" altLang="en-US" dirty="0"/>
              <a:t> </a:t>
            </a:r>
            <a:r>
              <a:rPr lang="en-US" altLang="zh-CN" dirty="0"/>
              <a:t>Devices</a:t>
            </a:r>
          </a:p>
          <a:p>
            <a:endParaRPr lang="en-US" dirty="0"/>
          </a:p>
        </p:txBody>
      </p:sp>
    </p:spTree>
    <p:extLst>
      <p:ext uri="{BB962C8B-B14F-4D97-AF65-F5344CB8AC3E}">
        <p14:creationId xmlns:p14="http://schemas.microsoft.com/office/powerpoint/2010/main" val="695337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024" y="274637"/>
            <a:ext cx="7272339" cy="2179980"/>
          </a:xfrm>
        </p:spPr>
        <p:txBody>
          <a:bodyPr/>
          <a:lstStyle/>
          <a:p>
            <a:r>
              <a:rPr lang="en-US" sz="3600" dirty="0"/>
              <a:t>S</a:t>
            </a:r>
            <a:r>
              <a:rPr lang="en-US" altLang="zh-CN" sz="3600" dirty="0"/>
              <a:t>oftware</a:t>
            </a:r>
            <a:r>
              <a:rPr lang="zh-CN" altLang="en-US" sz="3600" dirty="0"/>
              <a:t> </a:t>
            </a:r>
            <a:r>
              <a:rPr lang="en-US" altLang="zh-CN" sz="3600" dirty="0"/>
              <a:t>Product-Line</a:t>
            </a:r>
            <a:r>
              <a:rPr lang="zh-CN" altLang="en-US" sz="3600" dirty="0"/>
              <a:t> </a:t>
            </a:r>
            <a:r>
              <a:rPr lang="en-US" altLang="zh-CN" sz="3600" dirty="0"/>
              <a:t>for</a:t>
            </a:r>
            <a:r>
              <a:rPr lang="zh-CN" altLang="en-US" sz="3600" dirty="0"/>
              <a:t> </a:t>
            </a:r>
            <a:r>
              <a:rPr lang="en-US" altLang="zh-CN" sz="3600" dirty="0" smtClean="0"/>
              <a:t/>
            </a:r>
            <a:br>
              <a:rPr lang="en-US" altLang="zh-CN" sz="3600" dirty="0" smtClean="0"/>
            </a:br>
            <a:r>
              <a:rPr lang="en-US" altLang="zh-CN" sz="3600" dirty="0" smtClean="0"/>
              <a:t>Mobile</a:t>
            </a:r>
            <a:r>
              <a:rPr lang="zh-CN" altLang="en-US" sz="3600" dirty="0" smtClean="0"/>
              <a:t> </a:t>
            </a:r>
            <a:r>
              <a:rPr lang="en-US" altLang="zh-CN" sz="3600" dirty="0"/>
              <a:t>Software</a:t>
            </a:r>
            <a:br>
              <a:rPr lang="en-US" altLang="zh-CN" sz="3600" dirty="0"/>
            </a:br>
            <a:endParaRPr lang="en-US" sz="3600" dirty="0"/>
          </a:p>
        </p:txBody>
      </p:sp>
      <p:sp>
        <p:nvSpPr>
          <p:cNvPr id="3" name="Content Placeholder 2"/>
          <p:cNvSpPr>
            <a:spLocks noGrp="1"/>
          </p:cNvSpPr>
          <p:nvPr>
            <p:ph idx="1"/>
          </p:nvPr>
        </p:nvSpPr>
        <p:spPr>
          <a:xfrm>
            <a:off x="1089024" y="2198730"/>
            <a:ext cx="7272339" cy="3927433"/>
          </a:xfrm>
        </p:spPr>
        <p:txBody>
          <a:bodyPr>
            <a:normAutofit/>
          </a:bodyPr>
          <a:lstStyle/>
          <a:p>
            <a:r>
              <a:rPr lang="en-US" sz="2800" dirty="0" smtClean="0"/>
              <a:t>A</a:t>
            </a:r>
            <a:r>
              <a:rPr lang="zh-CN" altLang="en-US" sz="2800" dirty="0" smtClean="0"/>
              <a:t> </a:t>
            </a:r>
            <a:r>
              <a:rPr lang="en-US" altLang="zh-CN" sz="2800" dirty="0" smtClean="0"/>
              <a:t>software</a:t>
            </a:r>
            <a:r>
              <a:rPr lang="zh-CN" altLang="en-US" sz="2800" dirty="0" smtClean="0"/>
              <a:t> </a:t>
            </a:r>
            <a:r>
              <a:rPr lang="en-US" altLang="zh-CN" sz="2800" dirty="0" smtClean="0"/>
              <a:t>product-line</a:t>
            </a:r>
            <a:r>
              <a:rPr lang="zh-CN" altLang="en-US" sz="2800" dirty="0" smtClean="0"/>
              <a:t> </a:t>
            </a:r>
            <a:r>
              <a:rPr lang="en-US" altLang="zh-CN" sz="2800" dirty="0" smtClean="0"/>
              <a:t>is</a:t>
            </a:r>
            <a:r>
              <a:rPr lang="zh-CN" altLang="en-US" sz="2800" dirty="0" smtClean="0"/>
              <a:t>  </a:t>
            </a:r>
            <a:r>
              <a:rPr lang="en-US" altLang="zh-CN" sz="2800" dirty="0" smtClean="0"/>
              <a:t>a</a:t>
            </a:r>
            <a:r>
              <a:rPr lang="zh-CN" altLang="en-US" sz="2800" dirty="0" smtClean="0"/>
              <a:t> </a:t>
            </a:r>
            <a:r>
              <a:rPr lang="en-US" altLang="zh-CN" sz="2800" dirty="0" smtClean="0"/>
              <a:t>set</a:t>
            </a:r>
            <a:r>
              <a:rPr lang="zh-CN" altLang="en-US" sz="2800" dirty="0" smtClean="0"/>
              <a:t> </a:t>
            </a:r>
            <a:r>
              <a:rPr lang="en-US" altLang="zh-CN" sz="2800" dirty="0" smtClean="0"/>
              <a:t>of</a:t>
            </a:r>
            <a:r>
              <a:rPr lang="zh-CN" altLang="en-US" sz="2800" dirty="0" smtClean="0"/>
              <a:t> </a:t>
            </a:r>
            <a:r>
              <a:rPr lang="en-US" altLang="zh-CN" sz="2800" dirty="0" smtClean="0"/>
              <a:t>systems</a:t>
            </a:r>
            <a:r>
              <a:rPr lang="zh-CN" altLang="en-US" sz="2800" dirty="0" smtClean="0"/>
              <a:t> </a:t>
            </a:r>
            <a:r>
              <a:rPr lang="en-US" altLang="zh-CN" sz="2800" dirty="0" smtClean="0"/>
              <a:t>that</a:t>
            </a:r>
            <a:r>
              <a:rPr lang="zh-CN" altLang="en-US" sz="2800" dirty="0" smtClean="0"/>
              <a:t> </a:t>
            </a:r>
            <a:r>
              <a:rPr lang="zh-CN" altLang="zh-CN" sz="2800" dirty="0" smtClean="0"/>
              <a:t>s</a:t>
            </a:r>
            <a:r>
              <a:rPr lang="en-US" altLang="zh-CN" sz="2800" dirty="0" smtClean="0"/>
              <a:t>hare</a:t>
            </a:r>
            <a:r>
              <a:rPr lang="zh-CN" altLang="en-US" sz="2800" dirty="0" smtClean="0"/>
              <a:t> </a:t>
            </a:r>
            <a:r>
              <a:rPr lang="en-US" altLang="zh-CN" sz="2800" dirty="0" smtClean="0"/>
              <a:t>a</a:t>
            </a:r>
            <a:r>
              <a:rPr lang="zh-CN" altLang="en-US" sz="2800" dirty="0" smtClean="0"/>
              <a:t> </a:t>
            </a:r>
            <a:r>
              <a:rPr lang="en-US" altLang="zh-CN" sz="2800" dirty="0" smtClean="0"/>
              <a:t>common</a:t>
            </a:r>
            <a:r>
              <a:rPr lang="zh-CN" altLang="en-US" sz="2800" dirty="0" smtClean="0"/>
              <a:t> </a:t>
            </a:r>
            <a:r>
              <a:rPr lang="en-US" altLang="zh-CN" sz="2800" dirty="0" smtClean="0"/>
              <a:t>architecture</a:t>
            </a:r>
            <a:r>
              <a:rPr lang="zh-CN" altLang="en-US" sz="2800" dirty="0" smtClean="0"/>
              <a:t> </a:t>
            </a:r>
            <a:r>
              <a:rPr lang="en-US" altLang="zh-CN" sz="2800" dirty="0" smtClean="0"/>
              <a:t>and</a:t>
            </a:r>
            <a:r>
              <a:rPr lang="zh-CN" altLang="en-US" sz="2800" dirty="0" smtClean="0"/>
              <a:t> </a:t>
            </a:r>
            <a:r>
              <a:rPr lang="en-US" altLang="zh-CN" sz="2800" dirty="0" smtClean="0"/>
              <a:t>a</a:t>
            </a:r>
            <a:r>
              <a:rPr lang="zh-CN" altLang="en-US" sz="2800" dirty="0" smtClean="0"/>
              <a:t> </a:t>
            </a:r>
            <a:r>
              <a:rPr lang="en-US" altLang="zh-CN" sz="2800" dirty="0" smtClean="0"/>
              <a:t>set</a:t>
            </a:r>
            <a:r>
              <a:rPr lang="zh-CN" altLang="en-US" sz="2800" dirty="0" smtClean="0"/>
              <a:t> </a:t>
            </a:r>
            <a:r>
              <a:rPr lang="en-US" altLang="zh-CN" sz="2800" dirty="0" smtClean="0"/>
              <a:t>of</a:t>
            </a:r>
            <a:r>
              <a:rPr lang="zh-CN" altLang="en-US" sz="2800" dirty="0" smtClean="0"/>
              <a:t> </a:t>
            </a:r>
            <a:r>
              <a:rPr lang="en-US" altLang="zh-CN" sz="2800" dirty="0" smtClean="0"/>
              <a:t>reusable</a:t>
            </a:r>
            <a:r>
              <a:rPr lang="zh-CN" altLang="en-US" sz="2800" dirty="0" smtClean="0"/>
              <a:t> </a:t>
            </a:r>
            <a:r>
              <a:rPr lang="en-US" altLang="zh-CN" sz="2800" dirty="0" smtClean="0"/>
              <a:t>components.</a:t>
            </a:r>
            <a:r>
              <a:rPr lang="zh-CN" altLang="en-US" sz="2800" dirty="0" smtClean="0"/>
              <a:t> </a:t>
            </a:r>
            <a:r>
              <a:rPr lang="en-US" altLang="zh-CN" sz="2800" dirty="0" smtClean="0"/>
              <a:t>Jointly</a:t>
            </a:r>
            <a:r>
              <a:rPr lang="zh-CN" altLang="en-US" sz="2800" dirty="0" smtClean="0"/>
              <a:t>,</a:t>
            </a:r>
            <a:r>
              <a:rPr lang="en-US" altLang="zh-CN" sz="2800" dirty="0" smtClean="0"/>
              <a:t>they</a:t>
            </a:r>
            <a:r>
              <a:rPr lang="zh-CN" altLang="en-US" sz="2800" dirty="0" smtClean="0"/>
              <a:t> </a:t>
            </a:r>
            <a:r>
              <a:rPr lang="en-US" altLang="zh-CN" sz="2800" dirty="0" smtClean="0"/>
              <a:t>constitute</a:t>
            </a:r>
            <a:r>
              <a:rPr lang="zh-CN" altLang="en-US" sz="2800" dirty="0" smtClean="0"/>
              <a:t> </a:t>
            </a:r>
            <a:r>
              <a:rPr lang="en-US" altLang="zh-CN" sz="2800" dirty="0" smtClean="0"/>
              <a:t>a</a:t>
            </a:r>
            <a:r>
              <a:rPr lang="zh-CN" altLang="en-US" sz="2800" dirty="0" smtClean="0"/>
              <a:t> </a:t>
            </a:r>
            <a:r>
              <a:rPr lang="en-US" altLang="zh-CN" sz="2800" dirty="0" smtClean="0"/>
              <a:t>software</a:t>
            </a:r>
            <a:r>
              <a:rPr lang="zh-CN" altLang="en-US" sz="2800" dirty="0" smtClean="0"/>
              <a:t> </a:t>
            </a:r>
            <a:r>
              <a:rPr lang="en-US" altLang="zh-CN" sz="2800" dirty="0" smtClean="0"/>
              <a:t>platform</a:t>
            </a:r>
            <a:r>
              <a:rPr lang="zh-CN" altLang="en-US" sz="2800" dirty="0" smtClean="0"/>
              <a:t> </a:t>
            </a:r>
            <a:r>
              <a:rPr lang="en-US" altLang="zh-CN" sz="2800" dirty="0" smtClean="0"/>
              <a:t>supporting</a:t>
            </a:r>
            <a:r>
              <a:rPr lang="zh-CN" altLang="en-US" sz="2800" dirty="0" smtClean="0"/>
              <a:t> </a:t>
            </a:r>
            <a:r>
              <a:rPr lang="en-US" altLang="zh-CN" sz="2800" dirty="0" smtClean="0"/>
              <a:t>application</a:t>
            </a:r>
            <a:r>
              <a:rPr lang="zh-CN" altLang="en-US" sz="2800" dirty="0" smtClean="0"/>
              <a:t> </a:t>
            </a:r>
            <a:r>
              <a:rPr lang="en-US" altLang="zh-CN" sz="2800" dirty="0" smtClean="0"/>
              <a:t>development</a:t>
            </a:r>
            <a:r>
              <a:rPr lang="zh-CN" altLang="en-US" sz="2800" dirty="0" smtClean="0"/>
              <a:t> </a:t>
            </a:r>
            <a:r>
              <a:rPr lang="en-US" altLang="zh-CN" sz="2800" dirty="0" smtClean="0"/>
              <a:t>for</a:t>
            </a:r>
            <a:r>
              <a:rPr lang="zh-CN" altLang="en-US" sz="2800" dirty="0" smtClean="0"/>
              <a:t> </a:t>
            </a:r>
            <a:r>
              <a:rPr lang="en-US" altLang="zh-CN" sz="2800" dirty="0" smtClean="0"/>
              <a:t>a</a:t>
            </a:r>
            <a:r>
              <a:rPr lang="zh-CN" altLang="en-US" sz="2800" dirty="0" smtClean="0"/>
              <a:t> </a:t>
            </a:r>
            <a:r>
              <a:rPr lang="en-US" altLang="zh-CN" sz="2800" dirty="0" smtClean="0"/>
              <a:t>particular</a:t>
            </a:r>
            <a:r>
              <a:rPr lang="zh-CN" altLang="en-US" sz="2800" dirty="0" smtClean="0"/>
              <a:t> </a:t>
            </a:r>
            <a:r>
              <a:rPr lang="en-US" altLang="zh-CN" sz="2800" dirty="0" smtClean="0"/>
              <a:t>domain.</a:t>
            </a:r>
            <a:endParaRPr lang="en-US" sz="2800" dirty="0"/>
          </a:p>
        </p:txBody>
      </p:sp>
    </p:spTree>
    <p:extLst>
      <p:ext uri="{BB962C8B-B14F-4D97-AF65-F5344CB8AC3E}">
        <p14:creationId xmlns:p14="http://schemas.microsoft.com/office/powerpoint/2010/main" val="255036100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dirty="0"/>
              <a:t>Process overview of SPL domain</a:t>
            </a:r>
            <a:br>
              <a:rPr lang="en-US" altLang="zh-CN" sz="3600" dirty="0"/>
            </a:br>
            <a:r>
              <a:rPr lang="en-US" altLang="zh-CN" sz="3600" dirty="0"/>
              <a:t>implementation phase</a:t>
            </a:r>
            <a:endParaRPr lang="en-US" sz="3600" dirty="0"/>
          </a:p>
        </p:txBody>
      </p:sp>
      <p:sp>
        <p:nvSpPr>
          <p:cNvPr id="3" name="Content Placeholder 2"/>
          <p:cNvSpPr>
            <a:spLocks noGrp="1"/>
          </p:cNvSpPr>
          <p:nvPr>
            <p:ph idx="1"/>
          </p:nvPr>
        </p:nvSpPr>
        <p:spPr/>
        <p:txBody>
          <a:bodyPr/>
          <a:lstStyle/>
          <a:p>
            <a:r>
              <a:rPr lang="en-US" altLang="zh-CN" sz="2800" dirty="0"/>
              <a:t>Component Modeling</a:t>
            </a:r>
          </a:p>
          <a:p>
            <a:r>
              <a:rPr lang="en-US" altLang="zh-CN" sz="2800" dirty="0"/>
              <a:t>Component Implementation</a:t>
            </a:r>
          </a:p>
          <a:p>
            <a:r>
              <a:rPr lang="en-US" altLang="zh-CN" sz="2800" dirty="0"/>
              <a:t>Component Testing</a:t>
            </a:r>
          </a:p>
          <a:p>
            <a:endParaRPr lang="en-US" dirty="0"/>
          </a:p>
        </p:txBody>
      </p:sp>
      <p:pic>
        <p:nvPicPr>
          <p:cNvPr id="7" name="Picture 4"/>
          <p:cNvPicPr>
            <a:picLocks noChangeAspect="1" noChangeArrowheads="1"/>
          </p:cNvPicPr>
          <p:nvPr/>
        </p:nvPicPr>
        <p:blipFill>
          <a:blip r:embed="rId2" cstate="print"/>
          <a:srcRect/>
          <a:stretch>
            <a:fillRect/>
          </a:stretch>
        </p:blipFill>
        <p:spPr bwMode="auto">
          <a:xfrm>
            <a:off x="4542118" y="3090364"/>
            <a:ext cx="4319390" cy="3035799"/>
          </a:xfrm>
          <a:prstGeom prst="rect">
            <a:avLst/>
          </a:prstGeom>
          <a:noFill/>
          <a:ln w="9525">
            <a:noFill/>
            <a:miter lim="800000"/>
            <a:headEnd/>
            <a:tailEnd/>
          </a:ln>
        </p:spPr>
      </p:pic>
    </p:spTree>
    <p:extLst>
      <p:ext uri="{BB962C8B-B14F-4D97-AF65-F5344CB8AC3E}">
        <p14:creationId xmlns:p14="http://schemas.microsoft.com/office/powerpoint/2010/main" val="9016281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024" y="274637"/>
            <a:ext cx="7272339" cy="1791411"/>
          </a:xfrm>
        </p:spPr>
        <p:txBody>
          <a:bodyPr/>
          <a:lstStyle/>
          <a:p>
            <a:r>
              <a:rPr lang="en-US" sz="3200" dirty="0" smtClean="0"/>
              <a:t>D</a:t>
            </a:r>
            <a:r>
              <a:rPr lang="en-US" altLang="zh-CN" sz="3200" dirty="0" smtClean="0"/>
              <a:t>ivide</a:t>
            </a:r>
            <a:r>
              <a:rPr lang="zh-CN" altLang="en-US" sz="3200" dirty="0" smtClean="0"/>
              <a:t> </a:t>
            </a:r>
            <a:r>
              <a:rPr lang="en-US" altLang="zh-CN" sz="3200" dirty="0" smtClean="0"/>
              <a:t>the</a:t>
            </a:r>
            <a:r>
              <a:rPr lang="zh-CN" altLang="en-US" sz="3200" dirty="0" smtClean="0"/>
              <a:t> </a:t>
            </a:r>
            <a:r>
              <a:rPr lang="en-US" altLang="zh-CN" sz="3200" dirty="0" smtClean="0"/>
              <a:t>components</a:t>
            </a:r>
            <a:r>
              <a:rPr lang="zh-CN" altLang="en-US" sz="3200" dirty="0" smtClean="0"/>
              <a:t> </a:t>
            </a:r>
            <a:r>
              <a:rPr lang="zh-CN" altLang="zh-CN" sz="3200" dirty="0" smtClean="0"/>
              <a:t>o</a:t>
            </a:r>
            <a:r>
              <a:rPr lang="en-US" altLang="zh-CN" sz="3200" dirty="0" smtClean="0"/>
              <a:t>f</a:t>
            </a:r>
            <a:r>
              <a:rPr lang="zh-CN" altLang="en-US" sz="3200" dirty="0" smtClean="0"/>
              <a:t> </a:t>
            </a:r>
            <a:r>
              <a:rPr lang="en-US" altLang="zh-CN" sz="3200" dirty="0" smtClean="0"/>
              <a:t>a</a:t>
            </a:r>
            <a:r>
              <a:rPr lang="zh-CN" altLang="en-US" sz="3200" dirty="0" smtClean="0"/>
              <a:t> </a:t>
            </a:r>
            <a:r>
              <a:rPr lang="en-US" altLang="zh-CN" sz="3200" dirty="0" smtClean="0"/>
              <a:t>software</a:t>
            </a:r>
            <a:r>
              <a:rPr lang="zh-CN" altLang="en-US" sz="3200" dirty="0" smtClean="0"/>
              <a:t> </a:t>
            </a:r>
            <a:r>
              <a:rPr lang="en-US" altLang="zh-CN" sz="3200" dirty="0" smtClean="0"/>
              <a:t>system</a:t>
            </a:r>
            <a:r>
              <a:rPr lang="zh-CN" altLang="en-US" sz="3200" dirty="0" smtClean="0"/>
              <a:t> </a:t>
            </a:r>
            <a:r>
              <a:rPr lang="en-US" altLang="zh-CN" sz="3200" dirty="0" smtClean="0"/>
              <a:t>into</a:t>
            </a:r>
            <a:r>
              <a:rPr lang="zh-CN" altLang="en-US" sz="3200" dirty="0" smtClean="0"/>
              <a:t> </a:t>
            </a:r>
            <a:r>
              <a:rPr lang="en-US" altLang="zh-CN" sz="3200" dirty="0" smtClean="0"/>
              <a:t>four</a:t>
            </a:r>
            <a:r>
              <a:rPr lang="zh-CN" altLang="en-US" sz="3200" dirty="0" smtClean="0"/>
              <a:t> </a:t>
            </a:r>
            <a:r>
              <a:rPr lang="en-US" altLang="zh-CN" sz="3200" dirty="0" smtClean="0"/>
              <a:t>categories,</a:t>
            </a:r>
            <a:r>
              <a:rPr lang="zh-CN" altLang="en-US" sz="3200" dirty="0" smtClean="0"/>
              <a:t> </a:t>
            </a:r>
            <a:r>
              <a:rPr lang="zh-CN" altLang="zh-CN" sz="3200" dirty="0" smtClean="0"/>
              <a:t>e</a:t>
            </a:r>
            <a:r>
              <a:rPr lang="en-US" altLang="zh-CN" sz="3200" dirty="0" smtClean="0"/>
              <a:t>ach</a:t>
            </a:r>
            <a:r>
              <a:rPr lang="zh-CN" altLang="en-US" sz="3200" dirty="0" smtClean="0"/>
              <a:t> </a:t>
            </a:r>
            <a:r>
              <a:rPr lang="en-US" altLang="zh-CN" sz="3200" dirty="0" smtClean="0"/>
              <a:t>constituting</a:t>
            </a:r>
            <a:r>
              <a:rPr lang="zh-CN" altLang="en-US" sz="3200" dirty="0" smtClean="0"/>
              <a:t> </a:t>
            </a:r>
            <a:r>
              <a:rPr lang="en-US" altLang="zh-CN" sz="3200" dirty="0" smtClean="0"/>
              <a:t>a</a:t>
            </a:r>
            <a:r>
              <a:rPr lang="zh-CN" altLang="en-US" sz="3200" dirty="0" smtClean="0"/>
              <a:t> </a:t>
            </a:r>
            <a:r>
              <a:rPr lang="en-US" altLang="zh-CN" sz="3200" dirty="0" smtClean="0"/>
              <a:t>layer</a:t>
            </a:r>
            <a:endParaRPr lang="en-US" sz="3200" dirty="0"/>
          </a:p>
        </p:txBody>
      </p:sp>
      <p:sp>
        <p:nvSpPr>
          <p:cNvPr id="3" name="Content Placeholder 2"/>
          <p:cNvSpPr>
            <a:spLocks noGrp="1"/>
          </p:cNvSpPr>
          <p:nvPr>
            <p:ph idx="1"/>
          </p:nvPr>
        </p:nvSpPr>
        <p:spPr>
          <a:xfrm>
            <a:off x="1089024" y="2265072"/>
            <a:ext cx="7272339" cy="3861092"/>
          </a:xfrm>
        </p:spPr>
        <p:txBody>
          <a:bodyPr>
            <a:normAutofit/>
          </a:bodyPr>
          <a:lstStyle/>
          <a:p>
            <a:r>
              <a:rPr lang="en-US" sz="2800" dirty="0" smtClean="0"/>
              <a:t>R</a:t>
            </a:r>
            <a:r>
              <a:rPr lang="en-US" altLang="zh-CN" sz="2800" dirty="0" smtClean="0"/>
              <a:t>esource</a:t>
            </a:r>
            <a:r>
              <a:rPr lang="zh-CN" altLang="en-US" sz="2800" dirty="0" smtClean="0"/>
              <a:t> </a:t>
            </a:r>
            <a:r>
              <a:rPr lang="en-US" altLang="zh-CN" sz="2800" dirty="0" smtClean="0"/>
              <a:t>Platform</a:t>
            </a:r>
            <a:r>
              <a:rPr lang="zh-CN" altLang="en-US" sz="2800" dirty="0" smtClean="0"/>
              <a:t> </a:t>
            </a:r>
            <a:r>
              <a:rPr lang="en-US" altLang="zh-CN" sz="2800" dirty="0" smtClean="0"/>
              <a:t>Layer</a:t>
            </a:r>
          </a:p>
          <a:p>
            <a:r>
              <a:rPr lang="en-US" sz="2800" dirty="0" smtClean="0"/>
              <a:t>A</a:t>
            </a:r>
            <a:r>
              <a:rPr lang="en-US" altLang="zh-CN" sz="2800" dirty="0" smtClean="0"/>
              <a:t>rchitecture</a:t>
            </a:r>
            <a:r>
              <a:rPr lang="zh-CN" altLang="en-US" sz="2800" dirty="0" smtClean="0"/>
              <a:t> </a:t>
            </a:r>
            <a:r>
              <a:rPr lang="en-US" altLang="zh-CN" sz="2800" dirty="0" smtClean="0"/>
              <a:t>Platform</a:t>
            </a:r>
            <a:r>
              <a:rPr lang="zh-CN" altLang="en-US" sz="2800" dirty="0" smtClean="0"/>
              <a:t> </a:t>
            </a:r>
            <a:r>
              <a:rPr lang="en-US" altLang="zh-CN" sz="2800" dirty="0" smtClean="0"/>
              <a:t>Layer</a:t>
            </a:r>
          </a:p>
          <a:p>
            <a:r>
              <a:rPr lang="en-US" altLang="zh-CN" sz="2800" dirty="0" smtClean="0"/>
              <a:t>Product</a:t>
            </a:r>
            <a:r>
              <a:rPr lang="zh-CN" altLang="en-US" sz="2800" dirty="0" smtClean="0"/>
              <a:t> </a:t>
            </a:r>
            <a:r>
              <a:rPr lang="en-US" altLang="zh-CN" sz="2800" dirty="0" smtClean="0"/>
              <a:t>Platform</a:t>
            </a:r>
            <a:r>
              <a:rPr lang="zh-CN" altLang="en-US" sz="2800" dirty="0" smtClean="0"/>
              <a:t> </a:t>
            </a:r>
            <a:r>
              <a:rPr lang="en-US" altLang="zh-CN" sz="2800" dirty="0" smtClean="0"/>
              <a:t>Layer</a:t>
            </a:r>
          </a:p>
          <a:p>
            <a:r>
              <a:rPr lang="en-US" sz="2800" dirty="0" smtClean="0"/>
              <a:t>P</a:t>
            </a:r>
            <a:r>
              <a:rPr lang="en-US" altLang="zh-CN" sz="2800" dirty="0" smtClean="0"/>
              <a:t>roduct</a:t>
            </a:r>
            <a:r>
              <a:rPr lang="zh-CN" altLang="en-US" sz="2800" dirty="0" smtClean="0"/>
              <a:t> </a:t>
            </a:r>
            <a:r>
              <a:rPr lang="en-US" altLang="zh-CN" sz="2800" dirty="0" smtClean="0"/>
              <a:t>Layer</a:t>
            </a:r>
            <a:endParaRPr lang="en-US" sz="2800" dirty="0"/>
          </a:p>
        </p:txBody>
      </p:sp>
      <p:pic>
        <p:nvPicPr>
          <p:cNvPr id="5" name="Picture 4" descr="屏幕快照 2013-10-29 上午10.50.5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65059" y="3490859"/>
            <a:ext cx="3716616" cy="3052627"/>
          </a:xfrm>
          <a:prstGeom prst="rect">
            <a:avLst/>
          </a:prstGeom>
        </p:spPr>
      </p:pic>
    </p:spTree>
    <p:extLst>
      <p:ext uri="{BB962C8B-B14F-4D97-AF65-F5344CB8AC3E}">
        <p14:creationId xmlns:p14="http://schemas.microsoft.com/office/powerpoint/2010/main" val="418393070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024" y="274636"/>
            <a:ext cx="7272339" cy="2502208"/>
          </a:xfrm>
        </p:spPr>
        <p:txBody>
          <a:bodyPr/>
          <a:lstStyle/>
          <a:p>
            <a:r>
              <a:rPr lang="en-US" altLang="zh-CN" sz="3600" dirty="0"/>
              <a:t>Product-Line</a:t>
            </a:r>
            <a:r>
              <a:rPr lang="zh-CN" altLang="en-US" sz="3600" dirty="0"/>
              <a:t> </a:t>
            </a:r>
            <a:r>
              <a:rPr lang="en-US" altLang="zh-CN" sz="3600" dirty="0"/>
              <a:t>Architecture</a:t>
            </a:r>
            <a:r>
              <a:rPr lang="zh-CN" altLang="en-US" sz="3600" dirty="0"/>
              <a:t> </a:t>
            </a:r>
            <a:r>
              <a:rPr lang="en-US" altLang="zh-CN" sz="3600" dirty="0"/>
              <a:t>for</a:t>
            </a:r>
            <a:r>
              <a:rPr lang="zh-CN" altLang="en-US" sz="3600" dirty="0"/>
              <a:t> </a:t>
            </a:r>
            <a:r>
              <a:rPr lang="en-US" altLang="zh-CN" sz="3600" dirty="0"/>
              <a:t>Mobile</a:t>
            </a:r>
            <a:r>
              <a:rPr lang="zh-CN" altLang="en-US" sz="3600" dirty="0"/>
              <a:t> </a:t>
            </a:r>
            <a:r>
              <a:rPr lang="en-US" altLang="zh-CN" sz="3600" dirty="0"/>
              <a:t>Devices</a:t>
            </a:r>
            <a:r>
              <a:rPr lang="en-US" altLang="zh-CN" dirty="0"/>
              <a:t/>
            </a:r>
            <a:br>
              <a:rPr lang="en-US" altLang="zh-CN" dirty="0"/>
            </a:b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800" dirty="0" smtClean="0"/>
              <a:t>T</a:t>
            </a:r>
            <a:r>
              <a:rPr lang="en-US" altLang="zh-CN" sz="2800" dirty="0" smtClean="0"/>
              <a:t>he</a:t>
            </a:r>
            <a:r>
              <a:rPr lang="zh-CN" altLang="en-US" sz="2800" dirty="0" smtClean="0"/>
              <a:t> </a:t>
            </a:r>
            <a:r>
              <a:rPr lang="en-US" altLang="zh-CN" sz="2800" dirty="0" smtClean="0"/>
              <a:t>large</a:t>
            </a:r>
            <a:r>
              <a:rPr lang="zh-CN" altLang="en-US" sz="2800" dirty="0" smtClean="0"/>
              <a:t> </a:t>
            </a:r>
            <a:r>
              <a:rPr lang="en-US" altLang="zh-CN" sz="2800" dirty="0" smtClean="0"/>
              <a:t>number</a:t>
            </a:r>
            <a:r>
              <a:rPr lang="zh-CN" altLang="en-US" sz="2800" dirty="0" smtClean="0"/>
              <a:t> </a:t>
            </a:r>
            <a:r>
              <a:rPr lang="en-US" altLang="zh-CN" sz="2800" dirty="0" smtClean="0"/>
              <a:t>of</a:t>
            </a:r>
            <a:r>
              <a:rPr lang="zh-CN" altLang="en-US" sz="2800" dirty="0" smtClean="0"/>
              <a:t> </a:t>
            </a:r>
            <a:r>
              <a:rPr lang="en-US" altLang="zh-CN" sz="2800" dirty="0" smtClean="0"/>
              <a:t>mobile</a:t>
            </a:r>
            <a:r>
              <a:rPr lang="zh-CN" altLang="en-US" sz="2800" dirty="0" smtClean="0"/>
              <a:t> </a:t>
            </a:r>
            <a:r>
              <a:rPr lang="en-US" altLang="zh-CN" sz="2800" dirty="0" smtClean="0"/>
              <a:t>device</a:t>
            </a:r>
            <a:r>
              <a:rPr lang="zh-CN" altLang="en-US" sz="2800" dirty="0" smtClean="0"/>
              <a:t> </a:t>
            </a:r>
            <a:r>
              <a:rPr lang="en-US" altLang="zh-CN" sz="2800" dirty="0" smtClean="0"/>
              <a:t>types</a:t>
            </a:r>
            <a:r>
              <a:rPr lang="zh-CN" altLang="en-US" sz="2800" dirty="0" smtClean="0"/>
              <a:t> </a:t>
            </a:r>
            <a:r>
              <a:rPr lang="en-US" altLang="zh-CN" sz="2800" dirty="0" smtClean="0"/>
              <a:t>and</a:t>
            </a:r>
            <a:r>
              <a:rPr lang="zh-CN" altLang="en-US" sz="2800" dirty="0" smtClean="0"/>
              <a:t> </a:t>
            </a:r>
            <a:r>
              <a:rPr lang="en-US" altLang="zh-CN" sz="2800" dirty="0" smtClean="0"/>
              <a:t>possible</a:t>
            </a:r>
            <a:r>
              <a:rPr lang="zh-CN" altLang="en-US" sz="2800" dirty="0" smtClean="0"/>
              <a:t> </a:t>
            </a:r>
            <a:r>
              <a:rPr lang="en-US" altLang="zh-CN" sz="2800" dirty="0" smtClean="0"/>
              <a:t>device</a:t>
            </a:r>
            <a:r>
              <a:rPr lang="zh-CN" altLang="en-US" sz="2800" dirty="0" smtClean="0"/>
              <a:t> </a:t>
            </a:r>
            <a:r>
              <a:rPr lang="en-US" altLang="zh-CN" sz="2800" dirty="0" smtClean="0"/>
              <a:t>configurations</a:t>
            </a:r>
            <a:r>
              <a:rPr lang="zh-CN" altLang="en-US" sz="2800" dirty="0" smtClean="0"/>
              <a:t> </a:t>
            </a:r>
            <a:r>
              <a:rPr lang="en-US" altLang="zh-CN" sz="2800" dirty="0" smtClean="0"/>
              <a:t>makes</a:t>
            </a:r>
            <a:r>
              <a:rPr lang="zh-CN" altLang="en-US" sz="2800" dirty="0" smtClean="0"/>
              <a:t> </a:t>
            </a:r>
            <a:r>
              <a:rPr lang="en-US" altLang="zh-CN" sz="2800" dirty="0" smtClean="0"/>
              <a:t>it</a:t>
            </a:r>
            <a:r>
              <a:rPr lang="zh-CN" altLang="en-US" sz="2800" dirty="0" smtClean="0"/>
              <a:t> </a:t>
            </a:r>
            <a:r>
              <a:rPr lang="en-US" altLang="zh-CN" sz="2800" dirty="0" smtClean="0"/>
              <a:t>possible</a:t>
            </a:r>
            <a:r>
              <a:rPr lang="zh-CN" altLang="en-US" sz="2800" dirty="0" smtClean="0"/>
              <a:t> </a:t>
            </a:r>
            <a:r>
              <a:rPr lang="en-US" altLang="zh-CN" sz="2800" dirty="0" smtClean="0"/>
              <a:t>to</a:t>
            </a:r>
            <a:r>
              <a:rPr lang="zh-CN" altLang="en-US" sz="2800" dirty="0" smtClean="0"/>
              <a:t> </a:t>
            </a:r>
            <a:r>
              <a:rPr lang="en-US" altLang="zh-CN" sz="2800" dirty="0" smtClean="0"/>
              <a:t>deliver</a:t>
            </a:r>
            <a:r>
              <a:rPr lang="zh-CN" altLang="en-US" sz="2800" dirty="0" smtClean="0"/>
              <a:t> </a:t>
            </a:r>
            <a:r>
              <a:rPr lang="en-US" altLang="zh-CN" sz="2800" dirty="0" smtClean="0"/>
              <a:t>mobile</a:t>
            </a:r>
            <a:r>
              <a:rPr lang="zh-CN" altLang="en-US" sz="2800" dirty="0" smtClean="0"/>
              <a:t> </a:t>
            </a:r>
            <a:r>
              <a:rPr lang="en-US" altLang="zh-CN" sz="2800" dirty="0" smtClean="0"/>
              <a:t>applications</a:t>
            </a:r>
            <a:r>
              <a:rPr lang="zh-CN" altLang="en-US" sz="2800" dirty="0" smtClean="0"/>
              <a:t> </a:t>
            </a:r>
            <a:r>
              <a:rPr lang="en-US" altLang="zh-CN" sz="2800" dirty="0" smtClean="0"/>
              <a:t>to</a:t>
            </a:r>
            <a:r>
              <a:rPr lang="zh-CN" altLang="en-US" sz="2800" dirty="0" smtClean="0"/>
              <a:t> </a:t>
            </a:r>
            <a:r>
              <a:rPr lang="en-US" altLang="zh-CN" sz="2800" dirty="0" smtClean="0"/>
              <a:t>users</a:t>
            </a:r>
            <a:r>
              <a:rPr lang="zh-CN" altLang="en-US" sz="2800" dirty="0" smtClean="0"/>
              <a:t> </a:t>
            </a:r>
            <a:r>
              <a:rPr lang="en-US" altLang="zh-CN" sz="2800" dirty="0" smtClean="0"/>
              <a:t>devices</a:t>
            </a:r>
            <a:r>
              <a:rPr lang="zh-CN" altLang="en-US" sz="2800" dirty="0" smtClean="0"/>
              <a:t> </a:t>
            </a:r>
            <a:r>
              <a:rPr lang="en-US" altLang="zh-CN" sz="2800" dirty="0" smtClean="0"/>
              <a:t>that</a:t>
            </a:r>
            <a:r>
              <a:rPr lang="zh-CN" altLang="en-US" sz="2800" dirty="0" smtClean="0"/>
              <a:t> </a:t>
            </a:r>
            <a:r>
              <a:rPr lang="zh-CN" altLang="zh-CN" sz="2800" dirty="0" smtClean="0"/>
              <a:t>a</a:t>
            </a:r>
            <a:r>
              <a:rPr lang="en-US" altLang="zh-CN" sz="2800" dirty="0" smtClean="0"/>
              <a:t>re</a:t>
            </a:r>
            <a:r>
              <a:rPr lang="zh-CN" altLang="en-US" sz="2800" dirty="0" smtClean="0"/>
              <a:t> </a:t>
            </a:r>
            <a:r>
              <a:rPr lang="en-US" altLang="zh-CN" sz="2800" dirty="0" smtClean="0"/>
              <a:t>not</a:t>
            </a:r>
            <a:r>
              <a:rPr lang="zh-CN" altLang="en-US" sz="2800" dirty="0" smtClean="0"/>
              <a:t> </a:t>
            </a:r>
            <a:r>
              <a:rPr lang="en-US" altLang="zh-CN" sz="2800" dirty="0" smtClean="0"/>
              <a:t>fully</a:t>
            </a:r>
            <a:r>
              <a:rPr lang="zh-CN" altLang="en-US" sz="2800" dirty="0" smtClean="0"/>
              <a:t> </a:t>
            </a:r>
            <a:r>
              <a:rPr lang="en-US" altLang="zh-CN" sz="2800" dirty="0" smtClean="0"/>
              <a:t>compatible</a:t>
            </a:r>
            <a:r>
              <a:rPr lang="zh-CN" altLang="en-US" sz="2800" dirty="0" smtClean="0"/>
              <a:t> </a:t>
            </a:r>
            <a:r>
              <a:rPr lang="en-US" altLang="zh-CN" sz="2800" dirty="0" smtClean="0"/>
              <a:t>with</a:t>
            </a:r>
            <a:r>
              <a:rPr lang="zh-CN" altLang="en-US" sz="2800" dirty="0" smtClean="0"/>
              <a:t> </a:t>
            </a:r>
            <a:r>
              <a:rPr lang="en-US" altLang="zh-CN" sz="2800" dirty="0" smtClean="0"/>
              <a:t>device</a:t>
            </a:r>
            <a:r>
              <a:rPr lang="zh-CN" altLang="en-US" sz="2800" dirty="0" smtClean="0"/>
              <a:t> </a:t>
            </a:r>
            <a:r>
              <a:rPr lang="en-US" altLang="zh-CN" sz="2800" dirty="0" smtClean="0"/>
              <a:t>characteristics.</a:t>
            </a:r>
            <a:r>
              <a:rPr lang="zh-CN" altLang="en-US" sz="2800" dirty="0" smtClean="0"/>
              <a:t> </a:t>
            </a:r>
            <a:r>
              <a:rPr lang="en-US" altLang="zh-CN" sz="2800" dirty="0" smtClean="0"/>
              <a:t>In</a:t>
            </a:r>
            <a:r>
              <a:rPr lang="zh-CN" altLang="en-US" sz="2800" dirty="0" smtClean="0"/>
              <a:t> </a:t>
            </a:r>
            <a:r>
              <a:rPr lang="en-US" altLang="zh-CN" sz="2800" dirty="0" smtClean="0"/>
              <a:t>these</a:t>
            </a:r>
            <a:r>
              <a:rPr lang="zh-CN" altLang="en-US" sz="2800" dirty="0" smtClean="0"/>
              <a:t> </a:t>
            </a:r>
            <a:r>
              <a:rPr lang="en-US" altLang="zh-CN" sz="2800" dirty="0" smtClean="0"/>
              <a:t>situations,</a:t>
            </a:r>
            <a:r>
              <a:rPr lang="zh-CN" altLang="en-US" sz="2800" dirty="0" smtClean="0"/>
              <a:t> </a:t>
            </a:r>
            <a:r>
              <a:rPr lang="en-US" altLang="zh-CN" sz="2800" dirty="0" smtClean="0"/>
              <a:t>users</a:t>
            </a:r>
            <a:r>
              <a:rPr lang="zh-CN" altLang="en-US" sz="2800" dirty="0" smtClean="0"/>
              <a:t> </a:t>
            </a:r>
            <a:r>
              <a:rPr lang="en-US" altLang="zh-CN" sz="2800" dirty="0" smtClean="0"/>
              <a:t>must</a:t>
            </a:r>
            <a:r>
              <a:rPr lang="zh-CN" altLang="en-US" sz="2800" dirty="0" smtClean="0"/>
              <a:t> </a:t>
            </a:r>
            <a:r>
              <a:rPr lang="en-US" altLang="zh-CN" sz="2800" dirty="0" smtClean="0"/>
              <a:t>perform</a:t>
            </a:r>
            <a:r>
              <a:rPr lang="zh-CN" altLang="en-US" sz="2800" dirty="0" smtClean="0"/>
              <a:t> </a:t>
            </a:r>
            <a:r>
              <a:rPr lang="en-US" altLang="zh-CN" sz="2800" dirty="0" smtClean="0"/>
              <a:t>the</a:t>
            </a:r>
            <a:r>
              <a:rPr lang="zh-CN" altLang="en-US" sz="2800" dirty="0" smtClean="0"/>
              <a:t> </a:t>
            </a:r>
            <a:r>
              <a:rPr lang="en-US" altLang="zh-CN" sz="2800" dirty="0" smtClean="0"/>
              <a:t>tedious</a:t>
            </a:r>
            <a:r>
              <a:rPr lang="zh-CN" altLang="en-US" sz="2800" dirty="0" smtClean="0"/>
              <a:t> </a:t>
            </a:r>
            <a:r>
              <a:rPr lang="en-US" altLang="zh-CN" sz="2800" dirty="0" smtClean="0"/>
              <a:t>and</a:t>
            </a:r>
            <a:r>
              <a:rPr lang="zh-CN" altLang="en-US" sz="2800" dirty="0" smtClean="0"/>
              <a:t> </a:t>
            </a:r>
            <a:r>
              <a:rPr lang="en-US" altLang="zh-CN" sz="2800" dirty="0" smtClean="0"/>
              <a:t>error-prone</a:t>
            </a:r>
            <a:r>
              <a:rPr lang="zh-CN" altLang="en-US" sz="2800" dirty="0" smtClean="0"/>
              <a:t> </a:t>
            </a:r>
            <a:r>
              <a:rPr lang="en-US" altLang="zh-CN" sz="2800" dirty="0" smtClean="0"/>
              <a:t>tasks</a:t>
            </a:r>
            <a:r>
              <a:rPr lang="zh-CN" altLang="en-US" sz="2800" dirty="0" smtClean="0"/>
              <a:t> </a:t>
            </a:r>
            <a:r>
              <a:rPr lang="en-US" altLang="zh-CN" sz="2800" dirty="0" smtClean="0"/>
              <a:t>of</a:t>
            </a:r>
            <a:r>
              <a:rPr lang="zh-CN" altLang="en-US" sz="2800" dirty="0" smtClean="0"/>
              <a:t> </a:t>
            </a:r>
            <a:r>
              <a:rPr lang="en-US" altLang="zh-CN" sz="2800" dirty="0" smtClean="0"/>
              <a:t>altering</a:t>
            </a:r>
            <a:r>
              <a:rPr lang="zh-CN" altLang="en-US" sz="2800" dirty="0" smtClean="0"/>
              <a:t> </a:t>
            </a:r>
            <a:r>
              <a:rPr lang="en-US" altLang="zh-CN" sz="2800" dirty="0" smtClean="0"/>
              <a:t>their</a:t>
            </a:r>
            <a:r>
              <a:rPr lang="zh-CN" altLang="en-US" sz="2800" dirty="0" smtClean="0"/>
              <a:t> </a:t>
            </a:r>
            <a:r>
              <a:rPr lang="en-US" altLang="zh-CN" sz="2800" dirty="0" smtClean="0"/>
              <a:t>device</a:t>
            </a:r>
            <a:r>
              <a:rPr lang="zh-CN" altLang="en-US" sz="2800" dirty="0" smtClean="0"/>
              <a:t> </a:t>
            </a:r>
            <a:r>
              <a:rPr lang="en-US" altLang="zh-CN" sz="2800" dirty="0" smtClean="0"/>
              <a:t>configurations</a:t>
            </a:r>
            <a:r>
              <a:rPr lang="zh-CN" altLang="en-US" sz="2800" dirty="0" smtClean="0"/>
              <a:t> </a:t>
            </a:r>
            <a:r>
              <a:rPr lang="en-US" altLang="zh-CN" sz="2800" dirty="0" smtClean="0"/>
              <a:t>to</a:t>
            </a:r>
            <a:r>
              <a:rPr lang="zh-CN" altLang="en-US" sz="2800" dirty="0" smtClean="0"/>
              <a:t> </a:t>
            </a:r>
            <a:r>
              <a:rPr lang="en-US" altLang="zh-CN" sz="2800" dirty="0" smtClean="0"/>
              <a:t>meet</a:t>
            </a:r>
            <a:r>
              <a:rPr lang="zh-CN" altLang="en-US" sz="2800" dirty="0" smtClean="0"/>
              <a:t> </a:t>
            </a:r>
            <a:r>
              <a:rPr lang="en-US" altLang="zh-CN" sz="2800" dirty="0" smtClean="0"/>
              <a:t>the</a:t>
            </a:r>
            <a:r>
              <a:rPr lang="zh-CN" altLang="en-US" sz="2800" dirty="0" smtClean="0"/>
              <a:t> </a:t>
            </a:r>
            <a:r>
              <a:rPr lang="en-US" altLang="zh-CN" sz="2800" dirty="0" smtClean="0"/>
              <a:t>needs</a:t>
            </a:r>
            <a:r>
              <a:rPr lang="zh-CN" altLang="en-US" sz="2800" dirty="0" smtClean="0"/>
              <a:t> </a:t>
            </a:r>
            <a:r>
              <a:rPr lang="en-US" altLang="zh-CN" sz="2800" dirty="0" smtClean="0"/>
              <a:t>of</a:t>
            </a:r>
            <a:r>
              <a:rPr lang="zh-CN" altLang="en-US" sz="2800" dirty="0" smtClean="0"/>
              <a:t> </a:t>
            </a:r>
            <a:r>
              <a:rPr lang="en-US" altLang="zh-CN" sz="2800" dirty="0" smtClean="0"/>
              <a:t>applications.</a:t>
            </a:r>
            <a:endParaRPr lang="en-US" sz="2800" dirty="0"/>
          </a:p>
        </p:txBody>
      </p:sp>
    </p:spTree>
    <p:extLst>
      <p:ext uri="{BB962C8B-B14F-4D97-AF65-F5344CB8AC3E}">
        <p14:creationId xmlns:p14="http://schemas.microsoft.com/office/powerpoint/2010/main" val="226886469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024" y="274637"/>
            <a:ext cx="7272339" cy="2018866"/>
          </a:xfrm>
        </p:spPr>
        <p:txBody>
          <a:bodyPr/>
          <a:lstStyle/>
          <a:p>
            <a:r>
              <a:rPr lang="en-US" sz="3600" dirty="0" smtClean="0"/>
              <a:t>Three contributions to model-driven product-line variant selection for mobile devices</a:t>
            </a:r>
            <a:endParaRPr lang="en-US" sz="3600" dirty="0"/>
          </a:p>
        </p:txBody>
      </p:sp>
      <p:sp>
        <p:nvSpPr>
          <p:cNvPr id="3" name="Content Placeholder 2"/>
          <p:cNvSpPr>
            <a:spLocks noGrp="1"/>
          </p:cNvSpPr>
          <p:nvPr>
            <p:ph idx="1"/>
          </p:nvPr>
        </p:nvSpPr>
        <p:spPr>
          <a:xfrm>
            <a:off x="1089024" y="2464094"/>
            <a:ext cx="7272339" cy="3662069"/>
          </a:xfrm>
        </p:spPr>
        <p:txBody>
          <a:bodyPr>
            <a:normAutofit/>
          </a:bodyPr>
          <a:lstStyle/>
          <a:p>
            <a:r>
              <a:rPr lang="en-US" dirty="0" smtClean="0"/>
              <a:t>D</a:t>
            </a:r>
            <a:r>
              <a:rPr lang="en-US" altLang="zh-CN" dirty="0" smtClean="0"/>
              <a:t>escribes</a:t>
            </a:r>
            <a:r>
              <a:rPr lang="zh-CN" altLang="en-US" dirty="0" smtClean="0"/>
              <a:t> </a:t>
            </a:r>
            <a:r>
              <a:rPr lang="en-US" altLang="zh-CN" dirty="0" smtClean="0"/>
              <a:t>an</a:t>
            </a:r>
            <a:r>
              <a:rPr lang="zh-CN" altLang="en-US" dirty="0" smtClean="0"/>
              <a:t> </a:t>
            </a:r>
            <a:r>
              <a:rPr lang="en-US" altLang="zh-CN" dirty="0" smtClean="0"/>
              <a:t>infrastructure</a:t>
            </a:r>
            <a:r>
              <a:rPr lang="zh-CN" altLang="en-US" dirty="0" smtClean="0"/>
              <a:t>-</a:t>
            </a:r>
            <a:r>
              <a:rPr lang="en-US" altLang="zh-CN" dirty="0" smtClean="0"/>
              <a:t>driven</a:t>
            </a:r>
            <a:r>
              <a:rPr lang="zh-CN" altLang="en-US" dirty="0" smtClean="0"/>
              <a:t> </a:t>
            </a:r>
            <a:r>
              <a:rPr lang="en-US" altLang="zh-CN" dirty="0" smtClean="0"/>
              <a:t>product</a:t>
            </a:r>
            <a:r>
              <a:rPr lang="zh-CN" altLang="en-US" dirty="0" smtClean="0"/>
              <a:t> </a:t>
            </a:r>
            <a:r>
              <a:rPr lang="en-US" altLang="zh-CN" dirty="0" smtClean="0"/>
              <a:t>variant</a:t>
            </a:r>
            <a:r>
              <a:rPr lang="zh-CN" altLang="en-US" dirty="0" smtClean="0"/>
              <a:t> </a:t>
            </a:r>
            <a:r>
              <a:rPr lang="en-US" altLang="zh-CN" dirty="0" smtClean="0"/>
              <a:t>configuration</a:t>
            </a:r>
            <a:r>
              <a:rPr lang="zh-CN" altLang="en-US" dirty="0" smtClean="0"/>
              <a:t> </a:t>
            </a:r>
            <a:r>
              <a:rPr lang="en-US" altLang="zh-CN" dirty="0" smtClean="0"/>
              <a:t>tool</a:t>
            </a:r>
          </a:p>
          <a:p>
            <a:r>
              <a:rPr lang="en-US" altLang="zh-CN" dirty="0" smtClean="0"/>
              <a:t>Show</a:t>
            </a:r>
            <a:r>
              <a:rPr lang="zh-CN" altLang="en-US" dirty="0" smtClean="0"/>
              <a:t> </a:t>
            </a:r>
            <a:r>
              <a:rPr lang="en-US" altLang="zh-CN" dirty="0" smtClean="0"/>
              <a:t>how</a:t>
            </a:r>
            <a:r>
              <a:rPr lang="zh-CN" altLang="en-US" dirty="0" smtClean="0"/>
              <a:t> </a:t>
            </a:r>
            <a:r>
              <a:rPr lang="en-US" altLang="zh-CN" dirty="0" smtClean="0"/>
              <a:t>this</a:t>
            </a:r>
            <a:r>
              <a:rPr lang="zh-CN" altLang="en-US" dirty="0" smtClean="0"/>
              <a:t> </a:t>
            </a:r>
            <a:r>
              <a:rPr lang="en-US" altLang="zh-CN" dirty="0" smtClean="0"/>
              <a:t>tool</a:t>
            </a:r>
            <a:r>
              <a:rPr lang="zh-CN" altLang="en-US" dirty="0" smtClean="0"/>
              <a:t> </a:t>
            </a:r>
            <a:r>
              <a:rPr lang="en-US" altLang="zh-CN" dirty="0" smtClean="0"/>
              <a:t>automates</a:t>
            </a:r>
            <a:r>
              <a:rPr lang="zh-CN" altLang="en-US" dirty="0" smtClean="0"/>
              <a:t> </a:t>
            </a:r>
            <a:r>
              <a:rPr lang="en-US" altLang="zh-CN" dirty="0" smtClean="0"/>
              <a:t>the</a:t>
            </a:r>
            <a:r>
              <a:rPr lang="zh-CN" altLang="en-US" dirty="0" smtClean="0"/>
              <a:t> </a:t>
            </a:r>
            <a:r>
              <a:rPr lang="en-US" altLang="zh-CN" dirty="0" smtClean="0"/>
              <a:t>capture</a:t>
            </a:r>
            <a:r>
              <a:rPr lang="zh-CN" altLang="en-US" dirty="0" smtClean="0"/>
              <a:t> </a:t>
            </a:r>
            <a:r>
              <a:rPr lang="en-US" altLang="zh-CN" dirty="0" smtClean="0"/>
              <a:t>of</a:t>
            </a:r>
            <a:r>
              <a:rPr lang="zh-CN" altLang="en-US" dirty="0" smtClean="0"/>
              <a:t> </a:t>
            </a:r>
            <a:r>
              <a:rPr lang="en-US" altLang="zh-CN" dirty="0" smtClean="0"/>
              <a:t>device</a:t>
            </a:r>
            <a:r>
              <a:rPr lang="zh-CN" altLang="en-US" dirty="0" smtClean="0"/>
              <a:t> </a:t>
            </a:r>
            <a:r>
              <a:rPr lang="en-US" altLang="zh-CN" dirty="0" smtClean="0"/>
              <a:t>capabilities</a:t>
            </a:r>
            <a:r>
              <a:rPr lang="zh-CN" altLang="en-US" dirty="0" smtClean="0"/>
              <a:t> </a:t>
            </a:r>
            <a:r>
              <a:rPr lang="en-US" altLang="zh-CN" dirty="0" smtClean="0"/>
              <a:t>and</a:t>
            </a:r>
            <a:r>
              <a:rPr lang="zh-CN" altLang="en-US" dirty="0" smtClean="0"/>
              <a:t> </a:t>
            </a:r>
            <a:r>
              <a:rPr lang="en-US" altLang="zh-CN" dirty="0" smtClean="0"/>
              <a:t>maps</a:t>
            </a:r>
            <a:r>
              <a:rPr lang="zh-CN" altLang="en-US" dirty="0" smtClean="0"/>
              <a:t> </a:t>
            </a:r>
            <a:r>
              <a:rPr lang="en-US" altLang="zh-CN" dirty="0" smtClean="0"/>
              <a:t>them</a:t>
            </a:r>
            <a:r>
              <a:rPr lang="zh-CN" altLang="en-US" dirty="0" smtClean="0"/>
              <a:t> </a:t>
            </a:r>
            <a:r>
              <a:rPr lang="en-US" altLang="zh-CN" dirty="0" smtClean="0"/>
              <a:t>to</a:t>
            </a:r>
            <a:r>
              <a:rPr lang="zh-CN" altLang="en-US" dirty="0" smtClean="0"/>
              <a:t> </a:t>
            </a:r>
            <a:r>
              <a:rPr lang="en-US" altLang="zh-CN" dirty="0" smtClean="0"/>
              <a:t>product-line</a:t>
            </a:r>
            <a:r>
              <a:rPr lang="zh-CN" altLang="en-US" dirty="0" smtClean="0"/>
              <a:t> </a:t>
            </a:r>
            <a:r>
              <a:rPr lang="en-US" altLang="zh-CN" dirty="0" smtClean="0"/>
              <a:t>feature</a:t>
            </a:r>
            <a:r>
              <a:rPr lang="zh-CN" altLang="en-US" dirty="0" smtClean="0"/>
              <a:t> </a:t>
            </a:r>
            <a:r>
              <a:rPr lang="en-US" altLang="zh-CN" dirty="0" smtClean="0"/>
              <a:t>models</a:t>
            </a:r>
          </a:p>
          <a:p>
            <a:r>
              <a:rPr lang="en-US" altLang="zh-CN" dirty="0" smtClean="0"/>
              <a:t>Show</a:t>
            </a:r>
            <a:r>
              <a:rPr lang="zh-CN" altLang="en-US" dirty="0" smtClean="0"/>
              <a:t> </a:t>
            </a:r>
            <a:r>
              <a:rPr lang="en-US" altLang="zh-CN" dirty="0" smtClean="0"/>
              <a:t>how</a:t>
            </a:r>
            <a:r>
              <a:rPr lang="zh-CN" altLang="en-US" dirty="0" smtClean="0"/>
              <a:t> </a:t>
            </a:r>
            <a:r>
              <a:rPr lang="en-US" altLang="zh-CN" dirty="0" smtClean="0"/>
              <a:t>a</a:t>
            </a:r>
            <a:r>
              <a:rPr lang="zh-CN" altLang="en-US" dirty="0" smtClean="0"/>
              <a:t> </a:t>
            </a:r>
            <a:r>
              <a:rPr lang="en-US" altLang="zh-CN" dirty="0" smtClean="0"/>
              <a:t>constraint</a:t>
            </a:r>
            <a:r>
              <a:rPr lang="zh-CN" altLang="en-US" dirty="0" smtClean="0"/>
              <a:t> </a:t>
            </a:r>
            <a:r>
              <a:rPr lang="en-US" altLang="zh-CN" dirty="0" smtClean="0"/>
              <a:t>solver</a:t>
            </a:r>
            <a:r>
              <a:rPr lang="zh-CN" altLang="en-US" dirty="0" smtClean="0"/>
              <a:t> </a:t>
            </a:r>
            <a:r>
              <a:rPr lang="en-US" altLang="zh-CN" dirty="0" smtClean="0"/>
              <a:t>can</a:t>
            </a:r>
            <a:r>
              <a:rPr lang="zh-CN" altLang="en-US" dirty="0" smtClean="0"/>
              <a:t> </a:t>
            </a:r>
            <a:r>
              <a:rPr lang="en-US" altLang="zh-CN" dirty="0" smtClean="0"/>
              <a:t>be</a:t>
            </a:r>
            <a:r>
              <a:rPr lang="zh-CN" altLang="en-US" dirty="0" smtClean="0"/>
              <a:t> </a:t>
            </a:r>
            <a:r>
              <a:rPr lang="en-US" altLang="zh-CN" dirty="0" smtClean="0"/>
              <a:t>used</a:t>
            </a:r>
            <a:r>
              <a:rPr lang="zh-CN" altLang="en-US" dirty="0" smtClean="0"/>
              <a:t> </a:t>
            </a:r>
            <a:r>
              <a:rPr lang="en-US" altLang="zh-CN" dirty="0" smtClean="0"/>
              <a:t>to</a:t>
            </a:r>
            <a:r>
              <a:rPr lang="zh-CN" altLang="en-US" dirty="0" smtClean="0"/>
              <a:t> </a:t>
            </a:r>
            <a:r>
              <a:rPr lang="en-US" altLang="zh-CN" dirty="0" smtClean="0"/>
              <a:t>derive</a:t>
            </a:r>
            <a:r>
              <a:rPr lang="zh-CN" altLang="en-US" dirty="0" smtClean="0"/>
              <a:t> </a:t>
            </a:r>
            <a:r>
              <a:rPr lang="en-US" altLang="zh-CN" dirty="0" smtClean="0"/>
              <a:t>a</a:t>
            </a:r>
            <a:r>
              <a:rPr lang="zh-CN" altLang="en-US" dirty="0" smtClean="0"/>
              <a:t> </a:t>
            </a:r>
            <a:r>
              <a:rPr lang="en-US" altLang="zh-CN" dirty="0" smtClean="0"/>
              <a:t>valid</a:t>
            </a:r>
            <a:r>
              <a:rPr lang="zh-CN" altLang="en-US" dirty="0" smtClean="0"/>
              <a:t> </a:t>
            </a:r>
            <a:r>
              <a:rPr lang="en-US" altLang="zh-CN" dirty="0" smtClean="0"/>
              <a:t>product</a:t>
            </a:r>
            <a:r>
              <a:rPr lang="zh-CN" altLang="en-US" dirty="0" smtClean="0"/>
              <a:t> </a:t>
            </a:r>
            <a:r>
              <a:rPr lang="en-US" altLang="zh-CN" dirty="0" smtClean="0"/>
              <a:t>variant</a:t>
            </a:r>
            <a:r>
              <a:rPr lang="zh-CN" altLang="en-US" dirty="0" smtClean="0"/>
              <a:t> </a:t>
            </a:r>
            <a:r>
              <a:rPr lang="en-US" altLang="zh-CN" dirty="0" smtClean="0"/>
              <a:t>and</a:t>
            </a:r>
            <a:r>
              <a:rPr lang="zh-CN" altLang="en-US" dirty="0" smtClean="0"/>
              <a:t> </a:t>
            </a:r>
            <a:r>
              <a:rPr lang="en-US" altLang="zh-CN" dirty="0" smtClean="0"/>
              <a:t>incorporate</a:t>
            </a:r>
            <a:r>
              <a:rPr lang="zh-CN" altLang="en-US" dirty="0" smtClean="0"/>
              <a:t> </a:t>
            </a:r>
            <a:r>
              <a:rPr lang="en-US" altLang="zh-CN" dirty="0" smtClean="0"/>
              <a:t>a</a:t>
            </a:r>
            <a:r>
              <a:rPr lang="zh-CN" altLang="en-US" dirty="0" smtClean="0"/>
              <a:t> </a:t>
            </a:r>
            <a:r>
              <a:rPr lang="en-US" altLang="zh-CN" dirty="0" smtClean="0"/>
              <a:t>device’s</a:t>
            </a:r>
            <a:r>
              <a:rPr lang="zh-CN" altLang="en-US" dirty="0" smtClean="0"/>
              <a:t> </a:t>
            </a:r>
            <a:r>
              <a:rPr lang="en-US" altLang="zh-CN" dirty="0" smtClean="0"/>
              <a:t>resource</a:t>
            </a:r>
            <a:r>
              <a:rPr lang="zh-CN" altLang="en-US" dirty="0" smtClean="0"/>
              <a:t> </a:t>
            </a:r>
            <a:r>
              <a:rPr lang="en-US" altLang="zh-CN" dirty="0" smtClean="0"/>
              <a:t>constraints</a:t>
            </a:r>
            <a:r>
              <a:rPr lang="zh-CN" altLang="en-US" dirty="0" smtClean="0"/>
              <a:t> </a:t>
            </a:r>
            <a:r>
              <a:rPr lang="en-US" altLang="zh-CN" dirty="0" smtClean="0"/>
              <a:t>into</a:t>
            </a:r>
            <a:r>
              <a:rPr lang="zh-CN" altLang="en-US" dirty="0" smtClean="0"/>
              <a:t> </a:t>
            </a:r>
            <a:r>
              <a:rPr lang="en-US" altLang="zh-CN" dirty="0" smtClean="0"/>
              <a:t>the</a:t>
            </a:r>
            <a:r>
              <a:rPr lang="zh-CN" altLang="en-US" dirty="0" smtClean="0"/>
              <a:t> </a:t>
            </a:r>
            <a:r>
              <a:rPr lang="en-US" altLang="zh-CN" dirty="0" smtClean="0"/>
              <a:t>derivation</a:t>
            </a:r>
            <a:r>
              <a:rPr lang="zh-CN" altLang="en-US" dirty="0" smtClean="0"/>
              <a:t> </a:t>
            </a:r>
            <a:r>
              <a:rPr lang="en-US" altLang="zh-CN" dirty="0" smtClean="0"/>
              <a:t>process.</a:t>
            </a:r>
            <a:endParaRPr lang="en-US" dirty="0"/>
          </a:p>
        </p:txBody>
      </p:sp>
    </p:spTree>
    <p:extLst>
      <p:ext uri="{BB962C8B-B14F-4D97-AF65-F5344CB8AC3E}">
        <p14:creationId xmlns:p14="http://schemas.microsoft.com/office/powerpoint/2010/main" val="238667511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line architecture</a:t>
            </a:r>
            <a:endParaRPr lang="en-US" dirty="0"/>
          </a:p>
        </p:txBody>
      </p:sp>
      <p:sp>
        <p:nvSpPr>
          <p:cNvPr id="3" name="Content Placeholder 2"/>
          <p:cNvSpPr>
            <a:spLocks noGrp="1"/>
          </p:cNvSpPr>
          <p:nvPr>
            <p:ph idx="1"/>
          </p:nvPr>
        </p:nvSpPr>
        <p:spPr/>
        <p:txBody>
          <a:bodyPr/>
          <a:lstStyle/>
          <a:p>
            <a:r>
              <a:rPr lang="en-US" dirty="0" smtClean="0"/>
              <a:t>Layers</a:t>
            </a:r>
            <a:r>
              <a:rPr lang="en-US" dirty="0"/>
              <a:t>, components and frames have significant role in product line architecture </a:t>
            </a:r>
            <a:endParaRPr lang="en-US" dirty="0" smtClean="0"/>
          </a:p>
          <a:p>
            <a:r>
              <a:rPr lang="en-US" dirty="0"/>
              <a:t>make reuse of software modules easier, that leads further into more reliable software programs, better time controlled projects, increased productivity of the development, less development risks, easier prototyping </a:t>
            </a:r>
          </a:p>
        </p:txBody>
      </p:sp>
    </p:spTree>
    <p:extLst>
      <p:ext uri="{BB962C8B-B14F-4D97-AF65-F5344CB8AC3E}">
        <p14:creationId xmlns:p14="http://schemas.microsoft.com/office/powerpoint/2010/main" val="694318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baselines for mobile app </a:t>
            </a:r>
          </a:p>
        </p:txBody>
      </p:sp>
      <p:sp>
        <p:nvSpPr>
          <p:cNvPr id="3" name="Content Placeholder 2"/>
          <p:cNvSpPr>
            <a:spLocks noGrp="1"/>
          </p:cNvSpPr>
          <p:nvPr>
            <p:ph idx="1"/>
          </p:nvPr>
        </p:nvSpPr>
        <p:spPr/>
        <p:txBody>
          <a:bodyPr/>
          <a:lstStyle/>
          <a:p>
            <a:r>
              <a:rPr lang="en-US" dirty="0"/>
              <a:t>understanding the design and development process of mobile value added service </a:t>
            </a:r>
            <a:endParaRPr lang="en-US" dirty="0" smtClean="0"/>
          </a:p>
          <a:p>
            <a:r>
              <a:rPr lang="en-US" dirty="0"/>
              <a:t>emphasizing on the reusability right from the beginning and developing by applying an abstract architecture design for the mobile service. </a:t>
            </a:r>
          </a:p>
        </p:txBody>
      </p:sp>
    </p:spTree>
    <p:extLst>
      <p:ext uri="{BB962C8B-B14F-4D97-AF65-F5344CB8AC3E}">
        <p14:creationId xmlns:p14="http://schemas.microsoft.com/office/powerpoint/2010/main" val="14479422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Tradition">
  <a:themeElements>
    <a:clrScheme name="Tradition">
      <a:dk1>
        <a:srgbClr val="000000"/>
      </a:dk1>
      <a:lt1>
        <a:srgbClr val="FFFFFF"/>
      </a:lt1>
      <a:dk2>
        <a:srgbClr val="59480D"/>
      </a:dk2>
      <a:lt2>
        <a:srgbClr val="D28E11"/>
      </a:lt2>
      <a:accent1>
        <a:srgbClr val="6B4A0B"/>
      </a:accent1>
      <a:accent2>
        <a:srgbClr val="790A14"/>
      </a:accent2>
      <a:accent3>
        <a:srgbClr val="908342"/>
      </a:accent3>
      <a:accent4>
        <a:srgbClr val="423E5C"/>
      </a:accent4>
      <a:accent5>
        <a:srgbClr val="641345"/>
      </a:accent5>
      <a:accent6>
        <a:srgbClr val="748A2F"/>
      </a:accent6>
      <a:hlink>
        <a:srgbClr val="DD7E0E"/>
      </a:hlink>
      <a:folHlink>
        <a:srgbClr val="7F6F6F"/>
      </a:folHlink>
    </a:clrScheme>
    <a:fontScheme name="Tradition">
      <a:majorFont>
        <a:latin typeface="Candara"/>
        <a:ea typeface=""/>
        <a:cs typeface=""/>
        <a:font script="Jpan" typeface="メイリオ"/>
        <a:font script="Hans" typeface="宋体"/>
        <a:font script="Hant" typeface="新細明體"/>
      </a:majorFont>
      <a:minorFont>
        <a:latin typeface="Candara"/>
        <a:ea typeface=""/>
        <a:cs typeface=""/>
        <a:font script="Jpan" typeface="メイリオ"/>
        <a:font script="Hans" typeface="宋体"/>
        <a:font script="Hant" typeface="新細明體"/>
      </a:minorFont>
    </a:fontScheme>
    <a:fmtScheme name="Tradition">
      <a:fillStyleLst>
        <a:solidFill>
          <a:schemeClr val="phClr"/>
        </a:solidFill>
        <a:blipFill rotWithShape="1">
          <a:blip xmlns:r="http://schemas.openxmlformats.org/officeDocument/2006/relationships" r:embed="rId1">
            <a:duotone>
              <a:schemeClr val="phClr">
                <a:shade val="10000"/>
                <a:satMod val="150000"/>
              </a:schemeClr>
              <a:schemeClr val="phClr">
                <a:tint val="90000"/>
                <a:satMod val="300000"/>
              </a:schemeClr>
            </a:duotone>
          </a:blip>
          <a:stretch/>
        </a:blipFill>
        <a:blipFill rotWithShape="1">
          <a:blip xmlns:r="http://schemas.openxmlformats.org/officeDocument/2006/relationships" r:embed="rId2">
            <a:duotone>
              <a:schemeClr val="phClr">
                <a:shade val="10000"/>
                <a:satMod val="150000"/>
              </a:schemeClr>
              <a:schemeClr val="phClr">
                <a:tint val="90000"/>
                <a:satMod val="300000"/>
              </a:schemeClr>
            </a:duotone>
          </a:blip>
          <a:stretch/>
        </a:blipFill>
      </a:fillStyleLst>
      <a:lnStyleLst>
        <a:ln w="15875" cap="flat" cmpd="sng" algn="ctr">
          <a:solidFill>
            <a:schemeClr val="phClr">
              <a:shade val="95000"/>
              <a:satMod val="105000"/>
            </a:schemeClr>
          </a:solidFill>
          <a:prstDash val="solid"/>
          <a:miter/>
        </a:ln>
        <a:ln w="38100" cap="flat" cmpd="sng" algn="ctr">
          <a:solidFill>
            <a:schemeClr val="phClr">
              <a:shade val="90000"/>
            </a:schemeClr>
          </a:solidFill>
          <a:prstDash val="solid"/>
          <a:miter/>
        </a:ln>
        <a:ln w="76200" cap="flat" cmpd="dbl" algn="ctr">
          <a:solidFill>
            <a:schemeClr val="phClr"/>
          </a:solidFill>
          <a:prstDash val="solid"/>
          <a:miter/>
        </a:ln>
      </a:lnStyleLst>
      <a:effectStyleLst>
        <a:effectStyle>
          <a:effectLst/>
        </a:effectStyle>
        <a:effectStyle>
          <a:effectLst>
            <a:innerShdw blurRad="127000">
              <a:srgbClr val="FFFFFF">
                <a:alpha val="35000"/>
              </a:srgbClr>
            </a:innerShdw>
          </a:effectLst>
          <a:scene3d>
            <a:camera prst="orthographicFront">
              <a:rot lat="0" lon="0" rev="0"/>
            </a:camera>
            <a:lightRig rig="chilly" dir="tl">
              <a:rot lat="0" lon="0" rev="5400000"/>
            </a:lightRig>
          </a:scene3d>
          <a:sp3d prstMaterial="softEdge">
            <a:bevelT w="0" h="0"/>
          </a:sp3d>
        </a:effectStyle>
        <a:effectStyle>
          <a:effectLst>
            <a:outerShdw blurRad="63500" dist="25400" dir="5400000" algn="br" rotWithShape="0">
              <a:srgbClr val="000000">
                <a:alpha val="50000"/>
              </a:srgbClr>
            </a:outerShdw>
          </a:effectLst>
          <a:scene3d>
            <a:camera prst="orthographicFront">
              <a:rot lat="0" lon="0" rev="0"/>
            </a:camera>
            <a:lightRig rig="balanced" dir="t">
              <a:rot lat="0" lon="0" rev="3600000"/>
            </a:lightRig>
          </a:scene3d>
          <a:sp3d>
            <a:bevelT w="889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hade val="10000"/>
                <a:satMod val="175000"/>
              </a:schemeClr>
              <a:schemeClr val="phClr">
                <a:satMod val="3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Tradition.thmx</Template>
  <TotalTime>295</TotalTime>
  <Words>855</Words>
  <Application>Microsoft Macintosh PowerPoint</Application>
  <PresentationFormat>On-screen Show (4:3)</PresentationFormat>
  <Paragraphs>95</Paragraphs>
  <Slides>19</Slides>
  <Notes>8</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Tradition</vt:lpstr>
      <vt:lpstr>Software Architecture and Product Lines for Mobile Applications</vt:lpstr>
      <vt:lpstr>Influence of Product-line in Mobile Devices Fields</vt:lpstr>
      <vt:lpstr>Software Product-Line for  Mobile Software </vt:lpstr>
      <vt:lpstr>Process overview of SPL domain implementation phase</vt:lpstr>
      <vt:lpstr>Divide the components of a software system into four categories, each constituting a layer</vt:lpstr>
      <vt:lpstr>Product-Line Architecture for Mobile Devices  </vt:lpstr>
      <vt:lpstr>Three contributions to model-driven product-line variant selection for mobile devices</vt:lpstr>
      <vt:lpstr>Product line architecture</vt:lpstr>
      <vt:lpstr>Development baselines for mobile app </vt:lpstr>
      <vt:lpstr>Mobile solutions &amp; development tools </vt:lpstr>
      <vt:lpstr>Different architectural solutions are grouping into product line architectures </vt:lpstr>
      <vt:lpstr>Comprehensive programming environments for the major mobile platforms </vt:lpstr>
      <vt:lpstr>other areas for new research and development for mobile application domain </vt:lpstr>
      <vt:lpstr>Intro to the game domain</vt:lpstr>
      <vt:lpstr>Game Domain</vt:lpstr>
      <vt:lpstr>SPL in Mobile Game Domain</vt:lpstr>
      <vt:lpstr>Feature-oriented  Architecture Pattern</vt:lpstr>
      <vt:lpstr>Feature-oriented  Architecture Pattern</vt:lpstr>
      <vt:lpstr>Example based on my mobile application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Influence of Product-line in Mobile Devices Fields</dc:title>
  <dc:creator>Xiaoyanglv</dc:creator>
  <cp:lastModifiedBy>Xiaoyanglv</cp:lastModifiedBy>
  <cp:revision>24</cp:revision>
  <dcterms:created xsi:type="dcterms:W3CDTF">2013-10-29T04:32:45Z</dcterms:created>
  <dcterms:modified xsi:type="dcterms:W3CDTF">2013-10-31T00:37:15Z</dcterms:modified>
</cp:coreProperties>
</file>