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03" autoAdjust="0"/>
  </p:normalViewPr>
  <p:slideViewPr>
    <p:cSldViewPr snapToGrid="0">
      <p:cViewPr>
        <p:scale>
          <a:sx n="50" d="100"/>
          <a:sy n="50" d="100"/>
        </p:scale>
        <p:origin x="-3732" y="-4164"/>
      </p:cViewPr>
      <p:guideLst/>
    </p:cSldViewPr>
  </p:slideViewPr>
  <p:notesTextViewPr>
    <p:cViewPr>
      <p:scale>
        <a:sx n="1" d="1"/>
        <a:sy n="1" d="1"/>
      </p:scale>
      <p:origin x="0" y="-62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Downloads\data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Downloads\data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Downloads\data3.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00" b="0" i="0" u="none" strike="noStrike" kern="1200" spc="0" baseline="0">
                <a:solidFill>
                  <a:schemeClr val="tx1">
                    <a:lumMod val="65000"/>
                    <a:lumOff val="35000"/>
                  </a:schemeClr>
                </a:solidFill>
                <a:latin typeface="+mn-lt"/>
                <a:ea typeface="+mn-ea"/>
                <a:cs typeface="+mn-cs"/>
              </a:defRPr>
            </a:pPr>
            <a:r>
              <a:rPr lang="en-US" sz="2100" b="1" dirty="0" smtClean="0">
                <a:solidFill>
                  <a:schemeClr val="accent6">
                    <a:lumMod val="20000"/>
                    <a:lumOff val="80000"/>
                  </a:schemeClr>
                </a:solidFill>
              </a:rPr>
              <a:t>!!!!!!!</a:t>
            </a:r>
            <a:r>
              <a:rPr lang="en-US" sz="2100" b="1" dirty="0">
                <a:solidFill>
                  <a:schemeClr val="accent6">
                    <a:lumMod val="20000"/>
                    <a:lumOff val="80000"/>
                  </a:schemeClr>
                </a:solidFill>
              </a:rPr>
              <a:t>123456789?????????</a:t>
            </a:r>
          </a:p>
        </c:rich>
      </c:tx>
      <c:layout/>
      <c:overlay val="0"/>
      <c:spPr>
        <a:noFill/>
        <a:ln>
          <a:noFill/>
        </a:ln>
        <a:effectLst/>
      </c:spPr>
      <c:txPr>
        <a:bodyPr rot="0" spcFirstLastPara="1" vertOverflow="ellipsis" vert="horz" wrap="square" anchor="ctr" anchorCtr="1"/>
        <a:lstStyle/>
        <a:p>
          <a:pPr>
            <a:defRPr sz="2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6">
                  <a:lumMod val="20000"/>
                  <a:lumOff val="80000"/>
                </a:schemeClr>
              </a:solidFill>
              <a:round/>
            </a:ln>
            <a:effectLst/>
          </c:spPr>
          <c:marker>
            <c:symbol val="circle"/>
            <c:size val="5"/>
            <c:spPr>
              <a:solidFill>
                <a:schemeClr val="accent6">
                  <a:lumMod val="20000"/>
                  <a:lumOff val="80000"/>
                </a:schemeClr>
              </a:solidFill>
              <a:ln w="9525">
                <a:solidFill>
                  <a:schemeClr val="accent6"/>
                </a:solidFill>
              </a:ln>
              <a:effectLst/>
            </c:spPr>
          </c:marker>
          <c:val>
            <c:numRef>
              <c:f>data2!$B$4:$B$53</c:f>
              <c:numCache>
                <c:formatCode>General</c:formatCode>
                <c:ptCount val="50"/>
                <c:pt idx="0">
                  <c:v>4.8</c:v>
                </c:pt>
                <c:pt idx="1">
                  <c:v>15.56</c:v>
                </c:pt>
                <c:pt idx="2">
                  <c:v>32.08</c:v>
                </c:pt>
                <c:pt idx="3">
                  <c:v>41.47</c:v>
                </c:pt>
                <c:pt idx="4">
                  <c:v>31.34</c:v>
                </c:pt>
                <c:pt idx="5">
                  <c:v>3.63</c:v>
                </c:pt>
                <c:pt idx="6">
                  <c:v>51.53</c:v>
                </c:pt>
                <c:pt idx="7">
                  <c:v>48.04</c:v>
                </c:pt>
                <c:pt idx="8">
                  <c:v>10.79</c:v>
                </c:pt>
                <c:pt idx="9">
                  <c:v>50.74</c:v>
                </c:pt>
                <c:pt idx="10">
                  <c:v>7.9</c:v>
                </c:pt>
                <c:pt idx="11">
                  <c:v>12.7</c:v>
                </c:pt>
                <c:pt idx="12">
                  <c:v>13.75</c:v>
                </c:pt>
                <c:pt idx="13">
                  <c:v>11.39</c:v>
                </c:pt>
                <c:pt idx="14">
                  <c:v>44.35</c:v>
                </c:pt>
                <c:pt idx="15">
                  <c:v>30.66</c:v>
                </c:pt>
                <c:pt idx="16">
                  <c:v>0.91</c:v>
                </c:pt>
                <c:pt idx="17">
                  <c:v>28.92</c:v>
                </c:pt>
                <c:pt idx="18">
                  <c:v>17.98</c:v>
                </c:pt>
                <c:pt idx="19">
                  <c:v>27.15</c:v>
                </c:pt>
                <c:pt idx="20">
                  <c:v>5.16</c:v>
                </c:pt>
                <c:pt idx="21">
                  <c:v>46.08</c:v>
                </c:pt>
                <c:pt idx="22">
                  <c:v>5.52</c:v>
                </c:pt>
                <c:pt idx="23">
                  <c:v>42.18</c:v>
                </c:pt>
                <c:pt idx="24">
                  <c:v>20.76</c:v>
                </c:pt>
                <c:pt idx="25">
                  <c:v>24.17</c:v>
                </c:pt>
                <c:pt idx="26">
                  <c:v>15.58</c:v>
                </c:pt>
                <c:pt idx="27">
                  <c:v>2.15</c:v>
                </c:pt>
                <c:pt idx="28">
                  <c:v>12.3</c:v>
                </c:pt>
                <c:pt idx="29">
                  <c:v>2.9</c:v>
                </c:pt>
                <c:pt idx="30">
                  <c:v>17.05</c:v>
                </c:pt>
                <c:pt idx="31">
                  <c:v>8.7100000000000009</c:v>
                </c:pt>
                <c:pt idx="32">
                  <c:v>40.590000000000003</c:v>
                </c:pt>
                <c:pt idx="33">
                  <c:v>23.31</c:v>
                </c:pt>
                <c:pt idx="34">
                  <c:v>5.34</c:v>
                </c:pt>
                <c:pt idx="35">
                  <c:v>19.510000000000002</c:v>
                </c:pt>
                <c:pt idx="36">
                  <c:v>29.33</c:v>
                </c:pt>
                <c:pt idx="37">
                  <c:v>10.78</c:v>
                </c:pt>
                <c:pt idx="38">
                  <c:v>22.33</c:v>
                </c:pt>
                <c:pt idx="39">
                  <c:v>11.89</c:v>
                </c:pt>
                <c:pt idx="40">
                  <c:v>37.51</c:v>
                </c:pt>
                <c:pt idx="41">
                  <c:v>61.67</c:v>
                </c:pt>
                <c:pt idx="42">
                  <c:v>17.739999999999998</c:v>
                </c:pt>
                <c:pt idx="43">
                  <c:v>0.85</c:v>
                </c:pt>
                <c:pt idx="44">
                  <c:v>78.290000000000006</c:v>
                </c:pt>
                <c:pt idx="45">
                  <c:v>12.62</c:v>
                </c:pt>
                <c:pt idx="46">
                  <c:v>13.18</c:v>
                </c:pt>
                <c:pt idx="47">
                  <c:v>20.64</c:v>
                </c:pt>
                <c:pt idx="48">
                  <c:v>11.78</c:v>
                </c:pt>
                <c:pt idx="49">
                  <c:v>18.02</c:v>
                </c:pt>
              </c:numCache>
            </c:numRef>
          </c:val>
          <c:smooth val="0"/>
        </c:ser>
        <c:dLbls>
          <c:showLegendKey val="0"/>
          <c:showVal val="0"/>
          <c:showCatName val="0"/>
          <c:showSerName val="0"/>
          <c:showPercent val="0"/>
          <c:showBubbleSize val="0"/>
        </c:dLbls>
        <c:marker val="1"/>
        <c:smooth val="0"/>
        <c:axId val="125487168"/>
        <c:axId val="126706072"/>
      </c:lineChart>
      <c:catAx>
        <c:axId val="12548716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r>
                  <a:rPr lang="en-US" sz="1200">
                    <a:solidFill>
                      <a:schemeClr val="accent6">
                        <a:lumMod val="20000"/>
                        <a:lumOff val="80000"/>
                      </a:schemeClr>
                    </a:solidFill>
                  </a:rPr>
                  <a:t>Experiment Number</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126706072"/>
        <c:crosses val="autoZero"/>
        <c:auto val="1"/>
        <c:lblAlgn val="ctr"/>
        <c:lblOffset val="100"/>
        <c:noMultiLvlLbl val="0"/>
      </c:catAx>
      <c:valAx>
        <c:axId val="126706072"/>
        <c:scaling>
          <c:orientation val="minMax"/>
          <c:max val="110"/>
          <c:min val="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r>
                  <a:rPr lang="en-US" sz="1200">
                    <a:solidFill>
                      <a:schemeClr val="accent6">
                        <a:lumMod val="20000"/>
                        <a:lumOff val="80000"/>
                      </a:schemeClr>
                    </a:solidFill>
                  </a:rPr>
                  <a:t>Time to Crack</a:t>
                </a:r>
                <a:r>
                  <a:rPr lang="en-US" sz="1200" baseline="0">
                    <a:solidFill>
                      <a:schemeClr val="accent6">
                        <a:lumMod val="20000"/>
                        <a:lumOff val="80000"/>
                      </a:schemeClr>
                    </a:solidFill>
                  </a:rPr>
                  <a:t> (seconds)</a:t>
                </a:r>
                <a:endParaRPr lang="en-US" sz="1200">
                  <a:solidFill>
                    <a:schemeClr val="accent6">
                      <a:lumMod val="20000"/>
                      <a:lumOff val="80000"/>
                    </a:schemeClr>
                  </a:solidFill>
                </a:endParaRP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25487168"/>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00" b="1" i="0" u="none" strike="noStrike" kern="1200" spc="0" baseline="0">
                <a:solidFill>
                  <a:schemeClr val="accent6">
                    <a:lumMod val="20000"/>
                    <a:lumOff val="80000"/>
                  </a:schemeClr>
                </a:solidFill>
                <a:latin typeface="+mn-lt"/>
                <a:ea typeface="+mn-ea"/>
                <a:cs typeface="+mn-cs"/>
              </a:defRPr>
            </a:pPr>
            <a:r>
              <a:rPr lang="en-US" sz="2100" b="1" dirty="0" smtClean="0"/>
              <a:t>.........</a:t>
            </a:r>
            <a:r>
              <a:rPr lang="en-US" sz="2100" b="1" dirty="0"/>
              <a:t>password......... </a:t>
            </a:r>
          </a:p>
        </c:rich>
      </c:tx>
      <c:layout/>
      <c:overlay val="0"/>
      <c:spPr>
        <a:noFill/>
        <a:ln>
          <a:noFill/>
        </a:ln>
        <a:effectLst/>
      </c:spPr>
      <c:txPr>
        <a:bodyPr rot="0" spcFirstLastPara="1" vertOverflow="ellipsis" vert="horz" wrap="square" anchor="ctr" anchorCtr="1"/>
        <a:lstStyle/>
        <a:p>
          <a:pPr>
            <a:defRPr sz="2100" b="1" i="0" u="none" strike="noStrike" kern="1200" spc="0" baseline="0">
              <a:solidFill>
                <a:schemeClr val="accent6">
                  <a:lumMod val="20000"/>
                  <a:lumOff val="80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6">
                  <a:lumMod val="20000"/>
                  <a:lumOff val="80000"/>
                </a:schemeClr>
              </a:solidFill>
              <a:round/>
            </a:ln>
            <a:effectLst/>
          </c:spPr>
          <c:marker>
            <c:symbol val="circle"/>
            <c:size val="5"/>
            <c:spPr>
              <a:solidFill>
                <a:schemeClr val="accent6">
                  <a:lumMod val="20000"/>
                  <a:lumOff val="80000"/>
                </a:schemeClr>
              </a:solidFill>
              <a:ln w="9525">
                <a:solidFill>
                  <a:schemeClr val="accent6"/>
                </a:solidFill>
              </a:ln>
              <a:effectLst/>
            </c:spPr>
          </c:marker>
          <c:val>
            <c:numRef>
              <c:f>data1!$B$4:$B$53</c:f>
              <c:numCache>
                <c:formatCode>General</c:formatCode>
                <c:ptCount val="50"/>
                <c:pt idx="0">
                  <c:v>10</c:v>
                </c:pt>
                <c:pt idx="1">
                  <c:v>24.35</c:v>
                </c:pt>
                <c:pt idx="2">
                  <c:v>36.299999999999997</c:v>
                </c:pt>
                <c:pt idx="3">
                  <c:v>12.28</c:v>
                </c:pt>
                <c:pt idx="4">
                  <c:v>35.549999999999997</c:v>
                </c:pt>
                <c:pt idx="5">
                  <c:v>68.86</c:v>
                </c:pt>
                <c:pt idx="6">
                  <c:v>2.2000000000000002</c:v>
                </c:pt>
                <c:pt idx="7">
                  <c:v>5.97</c:v>
                </c:pt>
                <c:pt idx="8">
                  <c:v>52.95</c:v>
                </c:pt>
                <c:pt idx="9">
                  <c:v>60.88</c:v>
                </c:pt>
                <c:pt idx="10">
                  <c:v>4.66</c:v>
                </c:pt>
                <c:pt idx="11">
                  <c:v>6.32</c:v>
                </c:pt>
                <c:pt idx="12">
                  <c:v>0.9</c:v>
                </c:pt>
                <c:pt idx="13">
                  <c:v>22.36</c:v>
                </c:pt>
                <c:pt idx="14">
                  <c:v>49.56</c:v>
                </c:pt>
                <c:pt idx="15">
                  <c:v>17.760000000000002</c:v>
                </c:pt>
                <c:pt idx="16">
                  <c:v>73.81</c:v>
                </c:pt>
                <c:pt idx="17">
                  <c:v>25.5</c:v>
                </c:pt>
                <c:pt idx="18">
                  <c:v>1.05</c:v>
                </c:pt>
                <c:pt idx="19">
                  <c:v>11.66</c:v>
                </c:pt>
                <c:pt idx="20">
                  <c:v>47.06</c:v>
                </c:pt>
                <c:pt idx="21">
                  <c:v>0.21</c:v>
                </c:pt>
                <c:pt idx="22">
                  <c:v>26.19</c:v>
                </c:pt>
                <c:pt idx="23">
                  <c:v>78.2</c:v>
                </c:pt>
                <c:pt idx="24">
                  <c:v>14.08</c:v>
                </c:pt>
                <c:pt idx="25">
                  <c:v>57.78</c:v>
                </c:pt>
                <c:pt idx="26">
                  <c:v>0.59</c:v>
                </c:pt>
                <c:pt idx="27">
                  <c:v>25.95</c:v>
                </c:pt>
                <c:pt idx="28">
                  <c:v>75.069999999999993</c:v>
                </c:pt>
                <c:pt idx="29">
                  <c:v>19.25</c:v>
                </c:pt>
                <c:pt idx="30">
                  <c:v>100.77</c:v>
                </c:pt>
                <c:pt idx="31">
                  <c:v>45.97</c:v>
                </c:pt>
                <c:pt idx="32">
                  <c:v>29.15</c:v>
                </c:pt>
                <c:pt idx="33">
                  <c:v>21.96</c:v>
                </c:pt>
                <c:pt idx="34">
                  <c:v>2.73</c:v>
                </c:pt>
                <c:pt idx="35">
                  <c:v>42.66</c:v>
                </c:pt>
                <c:pt idx="36">
                  <c:v>7.27</c:v>
                </c:pt>
                <c:pt idx="37">
                  <c:v>0.25</c:v>
                </c:pt>
                <c:pt idx="38">
                  <c:v>2.38</c:v>
                </c:pt>
                <c:pt idx="39">
                  <c:v>92.78</c:v>
                </c:pt>
                <c:pt idx="40">
                  <c:v>44.85</c:v>
                </c:pt>
                <c:pt idx="41">
                  <c:v>6.33</c:v>
                </c:pt>
                <c:pt idx="42">
                  <c:v>0.33</c:v>
                </c:pt>
                <c:pt idx="43">
                  <c:v>6.99</c:v>
                </c:pt>
                <c:pt idx="44">
                  <c:v>43.58</c:v>
                </c:pt>
                <c:pt idx="45">
                  <c:v>23.04</c:v>
                </c:pt>
                <c:pt idx="46">
                  <c:v>32.479999999999997</c:v>
                </c:pt>
                <c:pt idx="47">
                  <c:v>57.42</c:v>
                </c:pt>
                <c:pt idx="48">
                  <c:v>14.94</c:v>
                </c:pt>
                <c:pt idx="49">
                  <c:v>27.2</c:v>
                </c:pt>
              </c:numCache>
            </c:numRef>
          </c:val>
          <c:smooth val="0"/>
        </c:ser>
        <c:dLbls>
          <c:showLegendKey val="0"/>
          <c:showVal val="0"/>
          <c:showCatName val="0"/>
          <c:showSerName val="0"/>
          <c:showPercent val="0"/>
          <c:showBubbleSize val="0"/>
        </c:dLbls>
        <c:marker val="1"/>
        <c:smooth val="0"/>
        <c:axId val="500853648"/>
        <c:axId val="192447968"/>
      </c:lineChart>
      <c:catAx>
        <c:axId val="50085364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r>
                  <a:rPr lang="en-US" sz="1200"/>
                  <a:t>Experiment Number</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92447968"/>
        <c:crosses val="autoZero"/>
        <c:auto val="1"/>
        <c:lblAlgn val="ctr"/>
        <c:lblOffset val="100"/>
        <c:noMultiLvlLbl val="0"/>
      </c:catAx>
      <c:valAx>
        <c:axId val="192447968"/>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r>
                  <a:rPr lang="en-US" sz="1200"/>
                  <a:t>Time to Crack (seconds)</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00853648"/>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solidFill>
            <a:schemeClr val="accent6">
              <a:lumMod val="20000"/>
              <a:lumOff val="80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00" b="1" i="0" u="none" strike="noStrike" kern="1200" spc="0" baseline="0">
                <a:solidFill>
                  <a:schemeClr val="accent6">
                    <a:lumMod val="20000"/>
                    <a:lumOff val="80000"/>
                  </a:schemeClr>
                </a:solidFill>
                <a:latin typeface="+mn-lt"/>
                <a:ea typeface="+mn-ea"/>
                <a:cs typeface="+mn-cs"/>
              </a:defRPr>
            </a:pPr>
            <a:r>
              <a:rPr lang="en-US" sz="2100" b="1" dirty="0" smtClean="0"/>
              <a:t>1q2w3e4r</a:t>
            </a:r>
            <a:r>
              <a:rPr lang="en-US" sz="2100" b="1" dirty="0"/>
              <a:t>########</a:t>
            </a:r>
          </a:p>
        </c:rich>
      </c:tx>
      <c:layout/>
      <c:overlay val="0"/>
      <c:spPr>
        <a:noFill/>
        <a:ln>
          <a:noFill/>
        </a:ln>
        <a:effectLst/>
      </c:spPr>
      <c:txPr>
        <a:bodyPr rot="0" spcFirstLastPara="1" vertOverflow="ellipsis" vert="horz" wrap="square" anchor="ctr" anchorCtr="1"/>
        <a:lstStyle/>
        <a:p>
          <a:pPr>
            <a:defRPr sz="2100" b="1" i="0" u="none" strike="noStrike" kern="1200" spc="0" baseline="0">
              <a:solidFill>
                <a:schemeClr val="accent6">
                  <a:lumMod val="20000"/>
                  <a:lumOff val="80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6">
                  <a:lumMod val="20000"/>
                  <a:lumOff val="80000"/>
                </a:schemeClr>
              </a:solidFill>
              <a:round/>
            </a:ln>
            <a:effectLst/>
          </c:spPr>
          <c:marker>
            <c:symbol val="circle"/>
            <c:size val="5"/>
            <c:spPr>
              <a:solidFill>
                <a:schemeClr val="accent6">
                  <a:lumMod val="20000"/>
                  <a:lumOff val="80000"/>
                </a:schemeClr>
              </a:solidFill>
              <a:ln w="9525">
                <a:solidFill>
                  <a:schemeClr val="accent6"/>
                </a:solidFill>
              </a:ln>
              <a:effectLst/>
            </c:spPr>
          </c:marker>
          <c:val>
            <c:numRef>
              <c:f>data3!$B$4:$B$53</c:f>
              <c:numCache>
                <c:formatCode>General</c:formatCode>
                <c:ptCount val="50"/>
                <c:pt idx="0">
                  <c:v>16.55</c:v>
                </c:pt>
                <c:pt idx="1">
                  <c:v>14.75</c:v>
                </c:pt>
                <c:pt idx="2">
                  <c:v>14.98</c:v>
                </c:pt>
                <c:pt idx="3">
                  <c:v>13</c:v>
                </c:pt>
                <c:pt idx="4">
                  <c:v>38.19</c:v>
                </c:pt>
                <c:pt idx="5">
                  <c:v>35.520000000000003</c:v>
                </c:pt>
                <c:pt idx="6">
                  <c:v>70.02</c:v>
                </c:pt>
                <c:pt idx="7">
                  <c:v>12.51</c:v>
                </c:pt>
                <c:pt idx="8">
                  <c:v>1.67</c:v>
                </c:pt>
                <c:pt idx="9">
                  <c:v>16.36</c:v>
                </c:pt>
                <c:pt idx="10">
                  <c:v>37.869999999999997</c:v>
                </c:pt>
                <c:pt idx="11">
                  <c:v>6.63</c:v>
                </c:pt>
                <c:pt idx="12">
                  <c:v>14.35</c:v>
                </c:pt>
                <c:pt idx="13">
                  <c:v>8.77</c:v>
                </c:pt>
                <c:pt idx="14">
                  <c:v>9.81</c:v>
                </c:pt>
                <c:pt idx="15">
                  <c:v>22.58</c:v>
                </c:pt>
                <c:pt idx="16">
                  <c:v>0.93</c:v>
                </c:pt>
                <c:pt idx="17">
                  <c:v>1.74</c:v>
                </c:pt>
                <c:pt idx="18">
                  <c:v>33.520000000000003</c:v>
                </c:pt>
                <c:pt idx="19">
                  <c:v>3.44</c:v>
                </c:pt>
                <c:pt idx="20">
                  <c:v>12.01</c:v>
                </c:pt>
                <c:pt idx="21">
                  <c:v>21.61</c:v>
                </c:pt>
                <c:pt idx="22">
                  <c:v>9.1300000000000008</c:v>
                </c:pt>
                <c:pt idx="23">
                  <c:v>7.38</c:v>
                </c:pt>
                <c:pt idx="24">
                  <c:v>3.52</c:v>
                </c:pt>
                <c:pt idx="25">
                  <c:v>28.89</c:v>
                </c:pt>
                <c:pt idx="26">
                  <c:v>9.42</c:v>
                </c:pt>
                <c:pt idx="27">
                  <c:v>0.12</c:v>
                </c:pt>
                <c:pt idx="28">
                  <c:v>24.21</c:v>
                </c:pt>
                <c:pt idx="29">
                  <c:v>2.58</c:v>
                </c:pt>
                <c:pt idx="30">
                  <c:v>4.05</c:v>
                </c:pt>
                <c:pt idx="31">
                  <c:v>9.8000000000000007</c:v>
                </c:pt>
                <c:pt idx="32">
                  <c:v>56.33</c:v>
                </c:pt>
                <c:pt idx="33">
                  <c:v>2.42</c:v>
                </c:pt>
                <c:pt idx="34">
                  <c:v>22.58</c:v>
                </c:pt>
                <c:pt idx="35">
                  <c:v>1.95</c:v>
                </c:pt>
                <c:pt idx="36">
                  <c:v>9.3000000000000007</c:v>
                </c:pt>
                <c:pt idx="37">
                  <c:v>37.25</c:v>
                </c:pt>
                <c:pt idx="38">
                  <c:v>18.899999999999999</c:v>
                </c:pt>
                <c:pt idx="39">
                  <c:v>15.05</c:v>
                </c:pt>
                <c:pt idx="40">
                  <c:v>4.84</c:v>
                </c:pt>
                <c:pt idx="41">
                  <c:v>1.83</c:v>
                </c:pt>
                <c:pt idx="42">
                  <c:v>1.84</c:v>
                </c:pt>
                <c:pt idx="43">
                  <c:v>34.76</c:v>
                </c:pt>
                <c:pt idx="44">
                  <c:v>19.309999999999999</c:v>
                </c:pt>
                <c:pt idx="45">
                  <c:v>29.35</c:v>
                </c:pt>
                <c:pt idx="46">
                  <c:v>23.87</c:v>
                </c:pt>
                <c:pt idx="47">
                  <c:v>27.2</c:v>
                </c:pt>
                <c:pt idx="48">
                  <c:v>1.61</c:v>
                </c:pt>
                <c:pt idx="49">
                  <c:v>2.34</c:v>
                </c:pt>
              </c:numCache>
            </c:numRef>
          </c:val>
          <c:smooth val="0"/>
        </c:ser>
        <c:dLbls>
          <c:showLegendKey val="0"/>
          <c:showVal val="0"/>
          <c:showCatName val="0"/>
          <c:showSerName val="0"/>
          <c:showPercent val="0"/>
          <c:showBubbleSize val="0"/>
        </c:dLbls>
        <c:marker val="1"/>
        <c:smooth val="0"/>
        <c:axId val="505287048"/>
        <c:axId val="505292536"/>
      </c:lineChart>
      <c:catAx>
        <c:axId val="50528704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r>
                  <a:rPr lang="en-US" sz="1200"/>
                  <a:t>Experiment Number</a:t>
                </a:r>
              </a:p>
            </c:rich>
          </c:tx>
          <c:layout>
            <c:manualLayout>
              <c:xMode val="edge"/>
              <c:yMode val="edge"/>
              <c:x val="0.45116516685414321"/>
              <c:y val="0.8979611923509561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05292536"/>
        <c:crosses val="autoZero"/>
        <c:auto val="1"/>
        <c:lblAlgn val="ctr"/>
        <c:lblOffset val="100"/>
        <c:noMultiLvlLbl val="0"/>
      </c:catAx>
      <c:valAx>
        <c:axId val="505292536"/>
        <c:scaling>
          <c:orientation val="minMax"/>
          <c:max val="110"/>
          <c:min val="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r>
                  <a:rPr lang="en-US" sz="1200"/>
                  <a:t>Time to Crack (seconds)</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accent6">
                      <a:lumMod val="20000"/>
                      <a:lumOff val="8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05287048"/>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solidFill>
            <a:schemeClr val="accent6">
              <a:lumMod val="20000"/>
              <a:lumOff val="8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57C6A-9BBF-456B-99D5-87CAF55DCEB4}" type="datetimeFigureOut">
              <a:rPr lang="en-US" smtClean="0"/>
              <a:t>12/4/2017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53EB5-31BB-4560-BA9D-874FB598F1B2}" type="slidenum">
              <a:rPr lang="en-US" smtClean="0"/>
              <a:t>‹#›</a:t>
            </a:fld>
            <a:endParaRPr lang="en-US"/>
          </a:p>
        </p:txBody>
      </p:sp>
    </p:spTree>
    <p:extLst>
      <p:ext uri="{BB962C8B-B14F-4D97-AF65-F5344CB8AC3E}">
        <p14:creationId xmlns:p14="http://schemas.microsoft.com/office/powerpoint/2010/main" val="3592919508"/>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gmamater.cl/MatheComm.pdf"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github.com/danielmiessler/SecLists" TargetMode="External"/><Relationship Id="rId4" Type="http://schemas.openxmlformats.org/officeDocument/2006/relationships/hyperlink" Target="https://www.youtube.com/watch?v=R4OlXb9aTvQ&amp;list=FLhTFQFU0F5dXM9Io_2iE_Iw"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pPr rtl="0"/>
            <a:r>
              <a:rPr lang="en-US" sz="3456" b="0" i="0" u="none" strike="noStrike" kern="1200" dirty="0" smtClean="0">
                <a:solidFill>
                  <a:schemeClr val="tx1"/>
                </a:solidFill>
                <a:effectLst/>
                <a:latin typeface="+mn-lt"/>
                <a:ea typeface="+mn-ea"/>
                <a:cs typeface="+mn-cs"/>
              </a:rPr>
              <a:t>https://www.grc.com/haystack.htm</a:t>
            </a:r>
            <a:r>
              <a:rPr lang="en-US" b="0" dirty="0" smtClean="0">
                <a:effectLst/>
              </a:rPr>
              <a:t/>
            </a:r>
            <a:br>
              <a:rPr lang="en-US" b="0" dirty="0" smtClean="0">
                <a:effectLst/>
              </a:rPr>
            </a:br>
            <a:r>
              <a:rPr lang="en-US" sz="3456" b="0" i="0" u="none" strike="noStrike" kern="1200" dirty="0" smtClean="0">
                <a:solidFill>
                  <a:schemeClr val="tx1"/>
                </a:solidFill>
                <a:effectLst/>
                <a:latin typeface="+mn-lt"/>
                <a:ea typeface="+mn-ea"/>
                <a:cs typeface="+mn-cs"/>
              </a:rPr>
              <a:t>https://null-byte.wonderhowto.com/how-to/hack-like-pro-crack-passwords-part-1-principles-technologies-0156136/</a:t>
            </a:r>
            <a:r>
              <a:rPr lang="en-US" b="0" dirty="0" smtClean="0">
                <a:effectLst/>
              </a:rPr>
              <a:t/>
            </a:r>
            <a:br>
              <a:rPr lang="en-US" b="0" dirty="0" smtClean="0">
                <a:effectLst/>
              </a:rPr>
            </a:br>
            <a:r>
              <a:rPr lang="en-US" sz="3456" b="0" i="0" u="none" strike="noStrike" kern="1200" dirty="0" smtClean="0">
                <a:solidFill>
                  <a:schemeClr val="tx1"/>
                </a:solidFill>
                <a:effectLst/>
                <a:latin typeface="+mn-lt"/>
                <a:ea typeface="+mn-ea"/>
                <a:cs typeface="+mn-cs"/>
              </a:rPr>
              <a:t>https://pthree.org/2011/03/07/strong-passwords-need-entropy/</a:t>
            </a:r>
            <a:r>
              <a:rPr lang="en-US" b="0" dirty="0" smtClean="0">
                <a:effectLst/>
              </a:rPr>
              <a:t/>
            </a:r>
            <a:br>
              <a:rPr lang="en-US" b="0" dirty="0" smtClean="0">
                <a:effectLst/>
              </a:rPr>
            </a:br>
            <a:r>
              <a:rPr lang="en-US" sz="3456" b="0" i="0" u="none" strike="noStrike" kern="1200" dirty="0" smtClean="0">
                <a:solidFill>
                  <a:schemeClr val="tx1"/>
                </a:solidFill>
                <a:effectLst/>
                <a:latin typeface="+mn-lt"/>
                <a:ea typeface="+mn-ea"/>
                <a:cs typeface="+mn-cs"/>
              </a:rPr>
              <a:t>http://stats.distributed.net/projects.php?project_id=5</a:t>
            </a:r>
            <a:r>
              <a:rPr lang="en-US" b="0" dirty="0" smtClean="0">
                <a:effectLst/>
              </a:rPr>
              <a:t/>
            </a:r>
            <a:br>
              <a:rPr lang="en-US" b="0" dirty="0" smtClean="0">
                <a:effectLst/>
              </a:rPr>
            </a:br>
            <a:r>
              <a:rPr lang="en-US" sz="3456" b="0" i="0" u="sng" strike="noStrike" kern="1200" dirty="0" smtClean="0">
                <a:solidFill>
                  <a:schemeClr val="tx1"/>
                </a:solidFill>
                <a:effectLst/>
                <a:latin typeface="+mn-lt"/>
                <a:ea typeface="+mn-ea"/>
                <a:cs typeface="+mn-cs"/>
                <a:hlinkClick r:id="rId3"/>
              </a:rPr>
              <a:t>http://www.magmamater.cl/MatheComm.pdf</a:t>
            </a:r>
            <a:r>
              <a:rPr lang="en-US" sz="3456" b="0" i="0" u="none" strike="noStrike" kern="1200" dirty="0" smtClean="0">
                <a:solidFill>
                  <a:schemeClr val="tx1"/>
                </a:solidFill>
                <a:effectLst/>
                <a:latin typeface="+mn-lt"/>
                <a:ea typeface="+mn-ea"/>
                <a:cs typeface="+mn-cs"/>
              </a:rPr>
              <a:t> </a:t>
            </a:r>
            <a:r>
              <a:rPr lang="en-US" b="0" dirty="0" smtClean="0">
                <a:effectLst/>
              </a:rPr>
              <a:t/>
            </a:r>
            <a:br>
              <a:rPr lang="en-US" b="0" dirty="0" smtClean="0">
                <a:effectLst/>
              </a:rPr>
            </a:br>
            <a:r>
              <a:rPr lang="en-US" sz="3456" b="0" i="0" u="sng" strike="noStrike" kern="1200" dirty="0" smtClean="0">
                <a:solidFill>
                  <a:schemeClr val="tx1"/>
                </a:solidFill>
                <a:effectLst/>
                <a:latin typeface="+mn-lt"/>
                <a:ea typeface="+mn-ea"/>
                <a:cs typeface="+mn-cs"/>
                <a:hlinkClick r:id="rId4"/>
              </a:rPr>
              <a:t>https://www.youtube.com/watch?v=R4OlXb9aTvQ&amp;list=FLhTFQFU0F5dXM9Io_2iE_Iw</a:t>
            </a:r>
            <a:r>
              <a:rPr lang="en-US" sz="3456" b="0" i="0" u="none" strike="noStrike" kern="1200" dirty="0" smtClean="0">
                <a:solidFill>
                  <a:schemeClr val="tx1"/>
                </a:solidFill>
                <a:effectLst/>
                <a:latin typeface="+mn-lt"/>
                <a:ea typeface="+mn-ea"/>
                <a:cs typeface="+mn-cs"/>
              </a:rPr>
              <a:t> </a:t>
            </a:r>
            <a:r>
              <a:rPr lang="en-US" b="0" dirty="0" smtClean="0">
                <a:effectLst/>
              </a:rPr>
              <a:t/>
            </a:r>
            <a:br>
              <a:rPr lang="en-US" b="0" dirty="0" smtClean="0">
                <a:effectLst/>
              </a:rPr>
            </a:br>
            <a:r>
              <a:rPr lang="en-US" sz="3456" b="0" i="0" u="sng" strike="noStrike" kern="1200" dirty="0" smtClean="0">
                <a:solidFill>
                  <a:schemeClr val="tx1"/>
                </a:solidFill>
                <a:effectLst/>
                <a:latin typeface="+mn-lt"/>
                <a:ea typeface="+mn-ea"/>
                <a:cs typeface="+mn-cs"/>
                <a:hlinkClick r:id="rId5"/>
              </a:rPr>
              <a:t>https://github.com/danielmiessler/SecLists</a:t>
            </a:r>
            <a:endParaRPr lang="en-US" b="0" dirty="0" smtClean="0">
              <a:effectLst/>
            </a:endParaRPr>
          </a:p>
        </p:txBody>
      </p:sp>
      <p:sp>
        <p:nvSpPr>
          <p:cNvPr id="4" name="Slide Number Placeholder 3"/>
          <p:cNvSpPr>
            <a:spLocks noGrp="1"/>
          </p:cNvSpPr>
          <p:nvPr>
            <p:ph type="sldNum" sz="quarter" idx="10"/>
          </p:nvPr>
        </p:nvSpPr>
        <p:spPr/>
        <p:txBody>
          <a:bodyPr/>
          <a:lstStyle/>
          <a:p>
            <a:fld id="{6BF53EB5-31BB-4560-BA9D-874FB598F1B2}" type="slidenum">
              <a:rPr lang="en-US" smtClean="0"/>
              <a:t>1</a:t>
            </a:fld>
            <a:endParaRPr lang="en-US"/>
          </a:p>
        </p:txBody>
      </p:sp>
    </p:spTree>
    <p:extLst>
      <p:ext uri="{BB962C8B-B14F-4D97-AF65-F5344CB8AC3E}">
        <p14:creationId xmlns:p14="http://schemas.microsoft.com/office/powerpoint/2010/main" val="415832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ED192A-40F7-40F9-935F-9200D3F7C35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3147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D192A-40F7-40F9-935F-9200D3F7C35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86989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D192A-40F7-40F9-935F-9200D3F7C35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88900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D192A-40F7-40F9-935F-9200D3F7C35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56083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D192A-40F7-40F9-935F-9200D3F7C35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226182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ED192A-40F7-40F9-935F-9200D3F7C35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26568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ED192A-40F7-40F9-935F-9200D3F7C35C}"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428226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ED192A-40F7-40F9-935F-9200D3F7C35C}"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9066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D192A-40F7-40F9-935F-9200D3F7C35C}"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88487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D192A-40F7-40F9-935F-9200D3F7C35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454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D192A-40F7-40F9-935F-9200D3F7C35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66776-083E-41B4-AC5F-85D0A04D394A}" type="slidenum">
              <a:rPr lang="en-US" smtClean="0"/>
              <a:t>‹#›</a:t>
            </a:fld>
            <a:endParaRPr lang="en-US"/>
          </a:p>
        </p:txBody>
      </p:sp>
    </p:spTree>
    <p:extLst>
      <p:ext uri="{BB962C8B-B14F-4D97-AF65-F5344CB8AC3E}">
        <p14:creationId xmlns:p14="http://schemas.microsoft.com/office/powerpoint/2010/main" val="31192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0ED192A-40F7-40F9-935F-9200D3F7C35C}" type="datetimeFigureOut">
              <a:rPr lang="en-US" smtClean="0"/>
              <a:t>12/4/2017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7266776-083E-41B4-AC5F-85D0A04D394A}" type="slidenum">
              <a:rPr lang="en-US" smtClean="0"/>
              <a:t>‹#›</a:t>
            </a:fld>
            <a:endParaRPr lang="en-US"/>
          </a:p>
        </p:txBody>
      </p:sp>
    </p:spTree>
    <p:extLst>
      <p:ext uri="{BB962C8B-B14F-4D97-AF65-F5344CB8AC3E}">
        <p14:creationId xmlns:p14="http://schemas.microsoft.com/office/powerpoint/2010/main" val="2249847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hart" Target="../charts/chart1.xm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7963871" y="404946"/>
            <a:ext cx="17278513" cy="2215991"/>
          </a:xfrm>
          <a:prstGeom prst="rect">
            <a:avLst/>
          </a:prstGeom>
          <a:noFill/>
        </p:spPr>
        <p:txBody>
          <a:bodyPr wrap="none" rtlCol="0">
            <a:spAutoFit/>
          </a:bodyPr>
          <a:lstStyle/>
          <a:p>
            <a:pPr algn="ctr"/>
            <a:r>
              <a:rPr lang="en-US" sz="6600" dirty="0" smtClean="0">
                <a:solidFill>
                  <a:schemeClr val="accent6">
                    <a:lumMod val="50000"/>
                  </a:schemeClr>
                </a:solidFill>
              </a:rPr>
              <a:t>How Entropy and Length Affect Password Security</a:t>
            </a:r>
          </a:p>
          <a:p>
            <a:pPr algn="ctr"/>
            <a:r>
              <a:rPr lang="en-US" sz="2400" dirty="0" smtClean="0">
                <a:solidFill>
                  <a:schemeClr val="accent6">
                    <a:lumMod val="75000"/>
                  </a:schemeClr>
                </a:solidFill>
              </a:rPr>
              <a:t>Kevin Allison, Alex Garrett, Michael Lyons, Hayley Norton</a:t>
            </a:r>
            <a:endParaRPr lang="en-US" sz="2400" dirty="0" smtClean="0">
              <a:solidFill>
                <a:schemeClr val="accent6">
                  <a:lumMod val="75000"/>
                </a:schemeClr>
              </a:solidFill>
            </a:endParaRPr>
          </a:p>
          <a:p>
            <a:pPr algn="ctr"/>
            <a:r>
              <a:rPr lang="en-US" sz="2400" dirty="0" smtClean="0">
                <a:solidFill>
                  <a:schemeClr val="accent6">
                    <a:lumMod val="75000"/>
                  </a:schemeClr>
                </a:solidFill>
              </a:rPr>
              <a:t>CS356 Computer Security</a:t>
            </a:r>
          </a:p>
          <a:p>
            <a:pPr algn="ctr"/>
            <a:r>
              <a:rPr lang="en-US" sz="2400" dirty="0" smtClean="0">
                <a:solidFill>
                  <a:schemeClr val="accent6">
                    <a:lumMod val="75000"/>
                  </a:schemeClr>
                </a:solidFill>
              </a:rPr>
              <a:t>Fall 2017</a:t>
            </a:r>
            <a:endParaRPr lang="en-US" sz="2400" dirty="0">
              <a:solidFill>
                <a:schemeClr val="accent6">
                  <a:lumMod val="75000"/>
                </a:schemeClr>
              </a:solidFill>
            </a:endParaRPr>
          </a:p>
        </p:txBody>
      </p:sp>
      <p:grpSp>
        <p:nvGrpSpPr>
          <p:cNvPr id="34" name="Group 33"/>
          <p:cNvGrpSpPr/>
          <p:nvPr/>
        </p:nvGrpSpPr>
        <p:grpSpPr>
          <a:xfrm>
            <a:off x="13263813" y="6951429"/>
            <a:ext cx="18805502" cy="11761114"/>
            <a:chOff x="13263812" y="9329353"/>
            <a:chExt cx="18805502" cy="11761114"/>
          </a:xfrm>
        </p:grpSpPr>
        <p:sp>
          <p:nvSpPr>
            <p:cNvPr id="33" name="Rounded Rectangle 32"/>
            <p:cNvSpPr/>
            <p:nvPr/>
          </p:nvSpPr>
          <p:spPr>
            <a:xfrm>
              <a:off x="13263812" y="9329353"/>
              <a:ext cx="18805502" cy="11761114"/>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3631326" y="17723639"/>
              <a:ext cx="17665520" cy="3288769"/>
              <a:chOff x="-13209913" y="9519662"/>
              <a:chExt cx="17665520" cy="3288769"/>
            </a:xfrm>
          </p:grpSpPr>
          <p:graphicFrame>
            <p:nvGraphicFramePr>
              <p:cNvPr id="14" name="Chart 13"/>
              <p:cNvGraphicFramePr>
                <a:graphicFrameLocks/>
              </p:cNvGraphicFramePr>
              <p:nvPr>
                <p:extLst>
                  <p:ext uri="{D42A27DB-BD31-4B8C-83A1-F6EECF244321}">
                    <p14:modId xmlns:p14="http://schemas.microsoft.com/office/powerpoint/2010/main" val="2699415852"/>
                  </p:ext>
                </p:extLst>
              </p:nvPr>
            </p:nvGraphicFramePr>
            <p:xfrm>
              <a:off x="-7348953" y="9608031"/>
              <a:ext cx="594360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2878752593"/>
                  </p:ext>
                </p:extLst>
              </p:nvPr>
            </p:nvGraphicFramePr>
            <p:xfrm>
              <a:off x="-1487993" y="9608031"/>
              <a:ext cx="5943600" cy="3200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1166995714"/>
                  </p:ext>
                </p:extLst>
              </p:nvPr>
            </p:nvGraphicFramePr>
            <p:xfrm>
              <a:off x="-13209913" y="9519662"/>
              <a:ext cx="5943600" cy="3200400"/>
            </p:xfrm>
            <a:graphic>
              <a:graphicData uri="http://schemas.openxmlformats.org/drawingml/2006/chart">
                <c:chart xmlns:c="http://schemas.openxmlformats.org/drawingml/2006/chart" xmlns:r="http://schemas.openxmlformats.org/officeDocument/2006/relationships" r:id="rId5"/>
              </a:graphicData>
            </a:graphic>
          </p:graphicFrame>
        </p:grpSp>
      </p:grpSp>
      <p:grpSp>
        <p:nvGrpSpPr>
          <p:cNvPr id="20" name="Group 19"/>
          <p:cNvGrpSpPr/>
          <p:nvPr/>
        </p:nvGrpSpPr>
        <p:grpSpPr>
          <a:xfrm>
            <a:off x="1017386" y="2618619"/>
            <a:ext cx="11723914" cy="5758384"/>
            <a:chOff x="914400" y="4378327"/>
            <a:chExt cx="11723914" cy="6720579"/>
          </a:xfrm>
        </p:grpSpPr>
        <p:sp>
          <p:nvSpPr>
            <p:cNvPr id="19" name="Rounded Rectangle 18"/>
            <p:cNvSpPr/>
            <p:nvPr/>
          </p:nvSpPr>
          <p:spPr>
            <a:xfrm>
              <a:off x="914400" y="4378327"/>
              <a:ext cx="11723914" cy="5858001"/>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89305" y="4561387"/>
              <a:ext cx="11371613" cy="6537519"/>
            </a:xfrm>
            <a:prstGeom prst="rect">
              <a:avLst/>
            </a:prstGeom>
            <a:noFill/>
          </p:spPr>
          <p:txBody>
            <a:bodyPr wrap="square" rtlCol="0">
              <a:spAutoFit/>
            </a:bodyPr>
            <a:lstStyle/>
            <a:p>
              <a:pPr algn="ctr"/>
              <a:r>
                <a:rPr lang="en-US" sz="2800" b="1" dirty="0" smtClean="0">
                  <a:solidFill>
                    <a:schemeClr val="accent6">
                      <a:lumMod val="20000"/>
                      <a:lumOff val="80000"/>
                    </a:schemeClr>
                  </a:solidFill>
                </a:rPr>
                <a:t>Common Password Attacks</a:t>
              </a:r>
            </a:p>
            <a:p>
              <a:pPr marL="457200" indent="-457200">
                <a:buFont typeface="Arial" panose="020B0604020202020204" pitchFamily="34" charset="0"/>
                <a:buChar char="•"/>
              </a:pPr>
              <a:r>
                <a:rPr lang="en-US" sz="2100" dirty="0" smtClean="0">
                  <a:solidFill>
                    <a:schemeClr val="accent6">
                      <a:lumMod val="20000"/>
                      <a:lumOff val="80000"/>
                    </a:schemeClr>
                  </a:solidFill>
                </a:rPr>
                <a:t>Brute Force</a:t>
              </a:r>
            </a:p>
            <a:p>
              <a:pPr marL="914400" lvl="1" indent="-457200">
                <a:buFont typeface="Arial" panose="020B0604020202020204" pitchFamily="34" charset="0"/>
                <a:buChar char="•"/>
              </a:pPr>
              <a:r>
                <a:rPr lang="en-US" sz="2100" dirty="0" smtClean="0">
                  <a:solidFill>
                    <a:schemeClr val="accent6">
                      <a:lumMod val="20000"/>
                      <a:lumOff val="80000"/>
                    </a:schemeClr>
                  </a:solidFill>
                </a:rPr>
                <a:t>The most standard attack</a:t>
              </a:r>
            </a:p>
            <a:p>
              <a:pPr marL="914400" lvl="1" indent="-457200">
                <a:buFont typeface="Arial" panose="020B0604020202020204" pitchFamily="34" charset="0"/>
                <a:buChar char="•"/>
              </a:pPr>
              <a:r>
                <a:rPr lang="en-US" sz="2100" dirty="0" smtClean="0">
                  <a:solidFill>
                    <a:schemeClr val="accent6">
                      <a:lumMod val="20000"/>
                      <a:lumOff val="80000"/>
                    </a:schemeClr>
                  </a:solidFill>
                </a:rPr>
                <a:t>The attacker systematically checks different password permutations until </a:t>
              </a:r>
              <a:r>
                <a:rPr lang="en-US" sz="2100" dirty="0" smtClean="0">
                  <a:solidFill>
                    <a:schemeClr val="accent6">
                      <a:lumMod val="20000"/>
                      <a:lumOff val="80000"/>
                    </a:schemeClr>
                  </a:solidFill>
                </a:rPr>
                <a:t>the</a:t>
              </a:r>
              <a:r>
                <a:rPr lang="en-US" sz="2100" dirty="0" smtClean="0">
                  <a:solidFill>
                    <a:schemeClr val="accent6">
                      <a:lumMod val="20000"/>
                      <a:lumOff val="80000"/>
                    </a:schemeClr>
                  </a:solidFill>
                </a:rPr>
                <a:t> user’s password is guessed</a:t>
              </a:r>
            </a:p>
            <a:p>
              <a:pPr marL="457200" indent="-457200">
                <a:buFont typeface="Arial" panose="020B0604020202020204" pitchFamily="34" charset="0"/>
                <a:buChar char="•"/>
              </a:pPr>
              <a:r>
                <a:rPr lang="en-US" sz="2100" dirty="0" smtClean="0">
                  <a:solidFill>
                    <a:schemeClr val="accent6">
                      <a:lumMod val="20000"/>
                      <a:lumOff val="80000"/>
                    </a:schemeClr>
                  </a:solidFill>
                </a:rPr>
                <a:t>Dictionary</a:t>
              </a:r>
            </a:p>
            <a:p>
              <a:pPr marL="914400" lvl="1" indent="-457200">
                <a:buFont typeface="Arial" panose="020B0604020202020204" pitchFamily="34" charset="0"/>
                <a:buChar char="•"/>
              </a:pPr>
              <a:r>
                <a:rPr lang="en-US" sz="2100" dirty="0" smtClean="0">
                  <a:solidFill>
                    <a:schemeClr val="accent6">
                      <a:lumMod val="20000"/>
                      <a:lumOff val="80000"/>
                    </a:schemeClr>
                  </a:solidFill>
                </a:rPr>
                <a:t>Many possible passwords, usually commonly-used passwords are stored in a file </a:t>
              </a:r>
            </a:p>
            <a:p>
              <a:pPr marL="914400" lvl="1" indent="-457200">
                <a:buFont typeface="Arial" panose="020B0604020202020204" pitchFamily="34" charset="0"/>
                <a:buChar char="•"/>
              </a:pPr>
              <a:r>
                <a:rPr lang="en-US" sz="2100" dirty="0" smtClean="0">
                  <a:solidFill>
                    <a:schemeClr val="accent6">
                      <a:lumMod val="20000"/>
                      <a:lumOff val="80000"/>
                    </a:schemeClr>
                  </a:solidFill>
                </a:rPr>
                <a:t>The attacker enters each word in the password file, or dictionary, as the users password</a:t>
              </a:r>
            </a:p>
            <a:p>
              <a:pPr marL="457200" indent="-457200">
                <a:buFont typeface="Arial" panose="020B0604020202020204" pitchFamily="34" charset="0"/>
                <a:buChar char="•"/>
              </a:pPr>
              <a:r>
                <a:rPr lang="en-US" sz="2100" dirty="0" smtClean="0">
                  <a:solidFill>
                    <a:schemeClr val="accent6">
                      <a:lumMod val="20000"/>
                      <a:lumOff val="80000"/>
                    </a:schemeClr>
                  </a:solidFill>
                </a:rPr>
                <a:t>Rainbow Table</a:t>
              </a:r>
            </a:p>
            <a:p>
              <a:pPr marL="914400" lvl="1" indent="-457200">
                <a:buFont typeface="Arial" panose="020B0604020202020204" pitchFamily="34" charset="0"/>
                <a:buChar char="•"/>
              </a:pPr>
              <a:r>
                <a:rPr lang="en-US" sz="2100" dirty="0" smtClean="0">
                  <a:solidFill>
                    <a:schemeClr val="accent6">
                      <a:lumMod val="20000"/>
                      <a:lumOff val="80000"/>
                    </a:schemeClr>
                  </a:solidFill>
                </a:rPr>
                <a:t>When a user establishes a password on a system for the first time, it is hashed; that hash value is stored in a table. Every time the user enters the password, the hash value of what is entered is compared to the table. If it’s a match, access is granted</a:t>
              </a:r>
            </a:p>
            <a:p>
              <a:pPr marL="914400" lvl="1" indent="-457200">
                <a:buFont typeface="Arial" panose="020B0604020202020204" pitchFamily="34" charset="0"/>
                <a:buChar char="•"/>
              </a:pPr>
              <a:r>
                <a:rPr lang="en-US" sz="2100" dirty="0" smtClean="0">
                  <a:solidFill>
                    <a:schemeClr val="accent6">
                      <a:lumMod val="20000"/>
                      <a:lumOff val="80000"/>
                    </a:schemeClr>
                  </a:solidFill>
                </a:rPr>
                <a:t>A rainbow table is precomputed to reverse the hash function and obtain the plaintext password </a:t>
              </a:r>
            </a:p>
            <a:p>
              <a:pPr marL="2002536" lvl="1" indent="-685800">
                <a:buFont typeface="Arial" panose="020B0604020202020204" pitchFamily="34" charset="0"/>
                <a:buChar char="•"/>
              </a:pPr>
              <a:endParaRPr lang="en-US" sz="4400" dirty="0" smtClean="0">
                <a:solidFill>
                  <a:schemeClr val="accent6">
                    <a:lumMod val="20000"/>
                    <a:lumOff val="80000"/>
                  </a:schemeClr>
                </a:solidFill>
              </a:endParaRPr>
            </a:p>
          </p:txBody>
        </p:sp>
      </p:grpSp>
      <p:grpSp>
        <p:nvGrpSpPr>
          <p:cNvPr id="30" name="Group 29"/>
          <p:cNvGrpSpPr/>
          <p:nvPr/>
        </p:nvGrpSpPr>
        <p:grpSpPr>
          <a:xfrm>
            <a:off x="13263813" y="2618619"/>
            <a:ext cx="18805501" cy="4022813"/>
            <a:chOff x="13263813" y="4996543"/>
            <a:chExt cx="18805501" cy="4022813"/>
          </a:xfrm>
        </p:grpSpPr>
        <p:sp>
          <p:nvSpPr>
            <p:cNvPr id="21" name="Rounded Rectangle 20"/>
            <p:cNvSpPr/>
            <p:nvPr/>
          </p:nvSpPr>
          <p:spPr>
            <a:xfrm>
              <a:off x="13263813" y="4996543"/>
              <a:ext cx="18805501" cy="4022813"/>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 descr="Image result for password securit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0253" y="5687375"/>
              <a:ext cx="3910653" cy="260762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3762312" y="5308858"/>
              <a:ext cx="13297941" cy="3431709"/>
            </a:xfrm>
            <a:prstGeom prst="rect">
              <a:avLst/>
            </a:prstGeom>
            <a:noFill/>
          </p:spPr>
          <p:txBody>
            <a:bodyPr wrap="square" rtlCol="0">
              <a:spAutoFit/>
            </a:bodyPr>
            <a:lstStyle/>
            <a:p>
              <a:pPr algn="ctr"/>
              <a:r>
                <a:rPr lang="en-US" sz="2800" b="1" dirty="0" smtClean="0"/>
                <a:t>Preventing Password Attacks</a:t>
              </a:r>
            </a:p>
            <a:p>
              <a:r>
                <a:rPr lang="en-US" sz="2100" b="1" dirty="0" smtClean="0"/>
                <a:t>It is common knowledge that having a strong password makes one less susceptible to password attacks. </a:t>
              </a:r>
              <a:r>
                <a:rPr lang="en-US" sz="2100" dirty="0" smtClean="0"/>
                <a:t>But what makes a password strong? </a:t>
              </a:r>
              <a:r>
                <a:rPr lang="en-US" sz="2100" dirty="0" smtClean="0"/>
                <a:t>At minimum, passwords shouldn’t be one’s name, birthday or any information that could easily be deduced. These are c</a:t>
              </a:r>
              <a:r>
                <a:rPr lang="en-US" sz="2100" dirty="0" smtClean="0"/>
                <a:t>haracteristics of a “strong password” as described by common websites:</a:t>
              </a:r>
            </a:p>
            <a:p>
              <a:pPr marL="914400" indent="-457200">
                <a:buFont typeface="Arial" panose="020B0604020202020204" pitchFamily="34" charset="0"/>
                <a:buChar char="•"/>
              </a:pPr>
              <a:r>
                <a:rPr lang="en-US" sz="2100" dirty="0" smtClean="0"/>
                <a:t>Minimum of 8 characters</a:t>
              </a:r>
            </a:p>
            <a:p>
              <a:pPr marL="914400" indent="-457200">
                <a:buFont typeface="Arial" panose="020B0604020202020204" pitchFamily="34" charset="0"/>
                <a:buChar char="•"/>
              </a:pPr>
              <a:r>
                <a:rPr lang="en-US" sz="2100" dirty="0" smtClean="0"/>
                <a:t>Includes at least one uppercase letter</a:t>
              </a:r>
            </a:p>
            <a:p>
              <a:pPr marL="914400" indent="-457200">
                <a:buFont typeface="Arial" panose="020B0604020202020204" pitchFamily="34" charset="0"/>
                <a:buChar char="•"/>
              </a:pPr>
              <a:r>
                <a:rPr lang="en-US" sz="2100" dirty="0" smtClean="0"/>
                <a:t>Includes at least one number</a:t>
              </a:r>
            </a:p>
            <a:p>
              <a:pPr marL="914400" indent="-457200">
                <a:buFont typeface="Arial" panose="020B0604020202020204" pitchFamily="34" charset="0"/>
                <a:buChar char="•"/>
              </a:pPr>
              <a:r>
                <a:rPr lang="en-US" sz="2100" dirty="0" smtClean="0"/>
                <a:t>Includes at least one special character</a:t>
              </a:r>
            </a:p>
            <a:p>
              <a:r>
                <a:rPr lang="en-US" sz="2100" b="1" dirty="0" smtClean="0"/>
                <a:t>The combination of upper and lower case letters, numbers and special characters contribute to entropy. </a:t>
              </a:r>
            </a:p>
            <a:p>
              <a:r>
                <a:rPr lang="en-US" sz="2100" b="1" dirty="0"/>
                <a:t>	</a:t>
              </a:r>
              <a:r>
                <a:rPr lang="en-US" sz="2100" b="1" dirty="0" smtClean="0"/>
                <a:t>	</a:t>
              </a:r>
              <a:r>
                <a:rPr lang="en-US" sz="2100" b="1" dirty="0" smtClean="0"/>
                <a:t>But is entropy enough? </a:t>
              </a:r>
            </a:p>
          </p:txBody>
        </p:sp>
      </p:grpSp>
      <p:sp>
        <p:nvSpPr>
          <p:cNvPr id="32" name="Rounded Rectangle 31"/>
          <p:cNvSpPr/>
          <p:nvPr/>
        </p:nvSpPr>
        <p:spPr>
          <a:xfrm>
            <a:off x="1017386" y="8113766"/>
            <a:ext cx="11723914" cy="13194241"/>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p:cNvGrpSpPr/>
          <p:nvPr/>
        </p:nvGrpSpPr>
        <p:grpSpPr>
          <a:xfrm>
            <a:off x="1747605" y="8311689"/>
            <a:ext cx="10614015" cy="13242087"/>
            <a:chOff x="1747605" y="8311689"/>
            <a:chExt cx="10614015" cy="13242087"/>
          </a:xfrm>
        </p:grpSpPr>
        <p:sp>
          <p:nvSpPr>
            <p:cNvPr id="40" name="Rounded Rectangle 39"/>
            <p:cNvSpPr/>
            <p:nvPr/>
          </p:nvSpPr>
          <p:spPr>
            <a:xfrm>
              <a:off x="5127912" y="13649531"/>
              <a:ext cx="3853400" cy="157958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Rectangle 26"/>
                <p:cNvSpPr/>
                <p:nvPr/>
              </p:nvSpPr>
              <p:spPr>
                <a:xfrm>
                  <a:off x="1747605" y="8311689"/>
                  <a:ext cx="10614015" cy="13242087"/>
                </a:xfrm>
                <a:prstGeom prst="rect">
                  <a:avLst/>
                </a:prstGeom>
              </p:spPr>
              <p:txBody>
                <a:bodyPr wrap="square">
                  <a:spAutoFit/>
                </a:bodyPr>
                <a:lstStyle/>
                <a:p>
                  <a:pPr algn="ctr"/>
                  <a:r>
                    <a:rPr lang="en-US" sz="2800" b="1" dirty="0" smtClean="0"/>
                    <a:t>Entropy: Randomness and Unpredictability</a:t>
                  </a:r>
                  <a:endParaRPr lang="en-US" sz="2000" b="1" dirty="0" smtClean="0"/>
                </a:p>
                <a:p>
                  <a:r>
                    <a:rPr lang="en-US" sz="2100" b="1" dirty="0" smtClean="0"/>
                    <a:t>Entropy in passwords can simply be described as the randomness of a password. And central to this discussion of entropy is how we choose our passwords, or templates. </a:t>
                  </a:r>
                </a:p>
                <a:p>
                  <a:r>
                    <a:rPr lang="en-US" sz="2100" dirty="0" smtClean="0"/>
                    <a:t>For example take the password “75john#”.</a:t>
                  </a:r>
                </a:p>
                <a:p>
                  <a:r>
                    <a:rPr lang="en-US" sz="2100" dirty="0" smtClean="0"/>
                    <a:t>A template to produce this password might be:</a:t>
                  </a:r>
                  <a:r>
                    <a:rPr lang="en-US" sz="2100" dirty="0"/>
                    <a:t> </a:t>
                  </a:r>
                  <a:endParaRPr lang="en-US" sz="2100" dirty="0" smtClean="0"/>
                </a:p>
                <a:p>
                  <a:pPr algn="ctr"/>
                  <a:r>
                    <a:rPr lang="en-US" sz="2100" dirty="0" smtClean="0"/>
                    <a:t>digit | digit | co</a:t>
                  </a:r>
                  <a:r>
                    <a:rPr lang="en-US" sz="2100" dirty="0" smtClean="0"/>
                    <a:t>mmon name | special character</a:t>
                  </a:r>
                </a:p>
                <a:p>
                  <a:r>
                    <a:rPr lang="en-US" sz="2100" dirty="0" smtClean="0"/>
                    <a:t>However, it’s also possible that this password was generated with this template instead:</a:t>
                  </a:r>
                  <a:endParaRPr lang="en-US" sz="2100" dirty="0"/>
                </a:p>
                <a:p>
                  <a:pPr algn="ctr"/>
                  <a:r>
                    <a:rPr lang="en-US" sz="2100" dirty="0" smtClean="0"/>
                    <a:t>Pick 7 random symbols from every digit, letter, and punctuation symbol.</a:t>
                  </a:r>
                </a:p>
                <a:p>
                  <a:r>
                    <a:rPr lang="en-US" sz="2100" dirty="0" smtClean="0"/>
                    <a:t>Because of th</a:t>
                  </a:r>
                  <a:r>
                    <a:rPr lang="en-US" sz="2100" dirty="0" smtClean="0"/>
                    <a:t>e </a:t>
                  </a:r>
                  <a:r>
                    <a:rPr lang="en-US" sz="2100" dirty="0" smtClean="0"/>
                    <a:t>uncertainty regarding the template, </a:t>
                  </a:r>
                  <a:r>
                    <a:rPr lang="en-US" sz="2100" b="1" dirty="0" smtClean="0"/>
                    <a:t>entropy is relative to the attacker</a:t>
                  </a:r>
                  <a:r>
                    <a:rPr lang="en-US" sz="2100" dirty="0" smtClean="0"/>
                    <a:t>. If the attacker already knows your password, even if it’s a strong password like “jKWr#L9oe$5eEP7%”, the entropy is 0. Therefore</a:t>
                  </a:r>
                  <a:r>
                    <a:rPr lang="en-US" sz="2100" b="1" dirty="0" smtClean="0"/>
                    <a:t>, randomness in choosing a template is important</a:t>
                  </a:r>
                  <a:r>
                    <a:rPr lang="en-US" sz="2100" dirty="0" smtClean="0"/>
                    <a:t>.</a:t>
                  </a:r>
                </a:p>
                <a:p>
                  <a:r>
                    <a:rPr lang="en-US" sz="2100" dirty="0" smtClean="0">
                      <a:effectLst/>
                    </a:rPr>
                    <a:t>Assuming the attacker does not know the chosen template, then</a:t>
                  </a:r>
                  <a:r>
                    <a:rPr lang="en-US" sz="2100" b="1" dirty="0" smtClean="0">
                      <a:effectLst/>
                    </a:rPr>
                    <a:t> the higher the entropy, the stronger the password. </a:t>
                  </a:r>
                  <a:r>
                    <a:rPr lang="en-US" sz="2100" dirty="0" smtClean="0"/>
                    <a:t>But how does one calculate a chosen password’s entropy?</a:t>
                  </a:r>
                  <a:r>
                    <a:rPr lang="en-US" sz="2100" b="1" dirty="0" smtClean="0">
                      <a:effectLst/>
                    </a:rPr>
                    <a:t/>
                  </a:r>
                  <a:br>
                    <a:rPr lang="en-US" sz="2100" b="1" dirty="0" smtClean="0">
                      <a:effectLst/>
                    </a:rPr>
                  </a:br>
                  <a:r>
                    <a:rPr lang="en-US" sz="2100" dirty="0"/>
                    <a:t>To answer that question, </a:t>
                  </a:r>
                  <a:r>
                    <a:rPr lang="en-US" sz="2100" dirty="0" smtClean="0"/>
                    <a:t>consider a password consisting of binary numbers, for example </a:t>
                  </a:r>
                  <a:r>
                    <a:rPr lang="en-US" sz="2100" dirty="0"/>
                    <a:t>“</a:t>
                  </a:r>
                  <a:r>
                    <a:rPr lang="en-US" sz="2100" dirty="0" smtClean="0"/>
                    <a:t>01101”. </a:t>
                  </a:r>
                  <a:r>
                    <a:rPr lang="en-US" sz="2100" dirty="0"/>
                    <a:t>There are 32 (2</a:t>
                  </a:r>
                  <a:r>
                    <a:rPr lang="en-US" sz="2100" baseline="30000" dirty="0"/>
                    <a:t>5</a:t>
                  </a:r>
                  <a:r>
                    <a:rPr lang="en-US" sz="2100" dirty="0"/>
                    <a:t>) different passwords </a:t>
                  </a:r>
                  <a:r>
                    <a:rPr lang="en-US" sz="2100" dirty="0" smtClean="0"/>
                    <a:t>using this template. </a:t>
                  </a:r>
                </a:p>
                <a:p>
                  <a:pPr algn="ctr"/>
                  <a:r>
                    <a:rPr lang="en-US" sz="2100" dirty="0" smtClean="0"/>
                    <a:t>The </a:t>
                  </a:r>
                  <a:r>
                    <a:rPr lang="en-US" sz="2100" dirty="0"/>
                    <a:t>formula to calculate entropy </a:t>
                  </a:r>
                  <a:r>
                    <a:rPr lang="en-US" sz="2100" dirty="0" smtClean="0"/>
                    <a:t>is:</a:t>
                  </a:r>
                </a:p>
                <a:p>
                  <a:endParaRPr lang="en-US" sz="1000" dirty="0" smtClean="0"/>
                </a:p>
                <a:p>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𝑬</m:t>
                        </m:r>
                        <m:r>
                          <a:rPr lang="en-US" sz="2100" b="1" i="1" smtClean="0">
                            <a:latin typeface="Cambria Math" panose="02040503050406030204" pitchFamily="18" charset="0"/>
                          </a:rPr>
                          <m:t>=</m:t>
                        </m:r>
                        <m:r>
                          <a:rPr lang="en-US" sz="2100" b="1" i="1" smtClean="0">
                            <a:latin typeface="Cambria Math" panose="02040503050406030204" pitchFamily="18" charset="0"/>
                          </a:rPr>
                          <m:t>𝑳</m:t>
                        </m:r>
                        <m:func>
                          <m:funcPr>
                            <m:ctrlPr>
                              <a:rPr lang="en-US" sz="2100" b="1" i="1" smtClean="0">
                                <a:latin typeface="Cambria Math" panose="02040503050406030204" pitchFamily="18" charset="0"/>
                              </a:rPr>
                            </m:ctrlPr>
                          </m:funcPr>
                          <m:fName>
                            <m:sSub>
                              <m:sSubPr>
                                <m:ctrlPr>
                                  <a:rPr lang="en-US" sz="2100" b="1" i="1" smtClean="0">
                                    <a:latin typeface="Cambria Math" panose="02040503050406030204" pitchFamily="18" charset="0"/>
                                  </a:rPr>
                                </m:ctrlPr>
                              </m:sSubPr>
                              <m:e>
                                <m:r>
                                  <a:rPr lang="en-US" sz="2100" b="1" i="0" smtClean="0">
                                    <a:latin typeface="Cambria Math" panose="02040503050406030204" pitchFamily="18" charset="0"/>
                                  </a:rPr>
                                  <m:t>𝐥𝐨𝐠</m:t>
                                </m:r>
                              </m:e>
                              <m:sub>
                                <m:r>
                                  <a:rPr lang="en-US" sz="2100" b="1" i="1" smtClean="0">
                                    <a:latin typeface="Cambria Math" panose="02040503050406030204" pitchFamily="18" charset="0"/>
                                  </a:rPr>
                                  <m:t>𝟐</m:t>
                                </m:r>
                              </m:sub>
                            </m:sSub>
                          </m:fName>
                          <m:e>
                            <m:r>
                              <a:rPr lang="en-US" sz="2100" b="1" i="1" smtClean="0">
                                <a:latin typeface="Cambria Math" panose="02040503050406030204" pitchFamily="18" charset="0"/>
                              </a:rPr>
                              <m:t>𝑵</m:t>
                            </m:r>
                          </m:e>
                        </m:func>
                      </m:oMath>
                    </m:oMathPara>
                  </a14:m>
                  <a:endParaRPr lang="en-US" sz="2100" b="1" dirty="0" smtClean="0"/>
                </a:p>
                <a:p>
                  <a:endParaRPr lang="en-US" sz="1000" dirty="0" smtClean="0"/>
                </a:p>
                <a:p>
                  <a:pPr algn="ctr"/>
                  <a:r>
                    <a:rPr lang="en-US" sz="2100" dirty="0" smtClean="0"/>
                    <a:t>E = Entropy</a:t>
                  </a:r>
                </a:p>
                <a:p>
                  <a:pPr algn="ctr"/>
                  <a:r>
                    <a:rPr lang="en-US" sz="2100" dirty="0" smtClean="0"/>
                    <a:t>L = Length of password</a:t>
                  </a:r>
                </a:p>
                <a:p>
                  <a:pPr algn="ctr"/>
                  <a:r>
                    <a:rPr lang="en-US" sz="2100" dirty="0" smtClean="0"/>
                    <a:t>N = Number of possible symbols</a:t>
                  </a:r>
                </a:p>
                <a:p>
                  <a:pPr algn="ctr"/>
                  <a:endParaRPr lang="en-US" sz="1050" dirty="0" smtClean="0"/>
                </a:p>
                <a:p>
                  <a:r>
                    <a:rPr lang="en-US" sz="2100" dirty="0" smtClean="0"/>
                    <a:t>“01101” has </a:t>
                  </a:r>
                  <a:r>
                    <a:rPr lang="en-US" sz="2100" dirty="0"/>
                    <a:t>an entropy of </a:t>
                  </a:r>
                  <a14:m>
                    <m:oMath xmlns:m="http://schemas.openxmlformats.org/officeDocument/2006/math">
                      <m:r>
                        <a:rPr lang="en-US" sz="2100" b="0" i="1" smtClean="0">
                          <a:latin typeface="Cambria Math" panose="02040503050406030204" pitchFamily="18" charset="0"/>
                        </a:rPr>
                        <m:t>𝐸</m:t>
                      </m:r>
                      <m:r>
                        <a:rPr lang="en-US" sz="2100" i="1" smtClean="0">
                          <a:latin typeface="Cambria Math" panose="02040503050406030204" pitchFamily="18" charset="0"/>
                        </a:rPr>
                        <m:t>=</m:t>
                      </m:r>
                      <m:r>
                        <a:rPr lang="en-US" sz="2100" b="0" i="1" smtClean="0">
                          <a:latin typeface="Cambria Math" panose="02040503050406030204" pitchFamily="18" charset="0"/>
                        </a:rPr>
                        <m:t>5</m:t>
                      </m:r>
                      <m:func>
                        <m:funcPr>
                          <m:ctrlPr>
                            <a:rPr lang="en-US" sz="2100" b="0" i="1" smtClean="0">
                              <a:latin typeface="Cambria Math" panose="02040503050406030204" pitchFamily="18" charset="0"/>
                            </a:rPr>
                          </m:ctrlPr>
                        </m:funcPr>
                        <m:fName>
                          <m:sSub>
                            <m:sSubPr>
                              <m:ctrlPr>
                                <a:rPr lang="en-US" sz="2100" b="0" i="1" smtClean="0">
                                  <a:latin typeface="Cambria Math" panose="02040503050406030204" pitchFamily="18" charset="0"/>
                                </a:rPr>
                              </m:ctrlPr>
                            </m:sSubPr>
                            <m:e>
                              <m:r>
                                <m:rPr>
                                  <m:sty m:val="p"/>
                                </m:rPr>
                                <a:rPr lang="en-US" sz="2100" b="0" i="0" smtClean="0">
                                  <a:latin typeface="Cambria Math" panose="02040503050406030204" pitchFamily="18" charset="0"/>
                                </a:rPr>
                                <m:t>log</m:t>
                              </m:r>
                            </m:e>
                            <m:sub>
                              <m:r>
                                <a:rPr lang="en-US" sz="2100" b="0" i="1" smtClean="0">
                                  <a:latin typeface="Cambria Math" panose="02040503050406030204" pitchFamily="18" charset="0"/>
                                </a:rPr>
                                <m:t>2</m:t>
                              </m:r>
                            </m:sub>
                          </m:sSub>
                        </m:fName>
                        <m:e>
                          <m:r>
                            <a:rPr lang="en-US" sz="2100" b="0" i="1" smtClean="0">
                              <a:latin typeface="Cambria Math" panose="02040503050406030204" pitchFamily="18" charset="0"/>
                            </a:rPr>
                            <m:t>2</m:t>
                          </m:r>
                        </m:e>
                      </m:func>
                      <m:r>
                        <a:rPr lang="en-US" sz="2100" b="0" i="1" smtClean="0">
                          <a:latin typeface="Cambria Math" panose="02040503050406030204" pitchFamily="18" charset="0"/>
                        </a:rPr>
                        <m:t>=5</m:t>
                      </m:r>
                    </m:oMath>
                  </a14:m>
                  <a:r>
                    <a:rPr lang="en-US" sz="2100" dirty="0" smtClean="0"/>
                    <a:t>. </a:t>
                  </a:r>
                  <a:r>
                    <a:rPr lang="en-US" sz="2100" dirty="0"/>
                    <a:t>This can be thought of as </a:t>
                  </a:r>
                  <a:r>
                    <a:rPr lang="en-US" sz="2100" dirty="0" smtClean="0"/>
                    <a:t>asking, </a:t>
                  </a:r>
                  <a:r>
                    <a:rPr lang="en-US" sz="2100" dirty="0"/>
                    <a:t>“Is the first digit 0 or 1? Is the </a:t>
                  </a:r>
                  <a:r>
                    <a:rPr lang="en-US" sz="2100" dirty="0" smtClean="0"/>
                    <a:t>second digit 0 or 1?...” and so on. So in a sense, </a:t>
                  </a:r>
                  <a:r>
                    <a:rPr lang="en-US" sz="2100" b="1" dirty="0" smtClean="0"/>
                    <a:t>entropy condenses a password into </a:t>
                  </a:r>
                  <a:r>
                    <a:rPr lang="en-US" sz="2100" b="1" dirty="0"/>
                    <a:t>a set of </a:t>
                  </a:r>
                  <a:r>
                    <a:rPr lang="en-US" sz="2100" b="1" dirty="0" smtClean="0"/>
                    <a:t>discrete</a:t>
                  </a:r>
                  <a:r>
                    <a:rPr lang="en-US" sz="2100" b="1" dirty="0"/>
                    <a:t>, binary decisions</a:t>
                  </a:r>
                  <a:r>
                    <a:rPr lang="en-US" sz="2100" b="1" dirty="0" smtClean="0"/>
                    <a:t>.</a:t>
                  </a:r>
                  <a:r>
                    <a:rPr lang="en-US" sz="2100" b="0" dirty="0" smtClean="0">
                      <a:effectLst/>
                    </a:rPr>
                    <a:t/>
                  </a:r>
                  <a:br>
                    <a:rPr lang="en-US" sz="2100" b="0" dirty="0" smtClean="0">
                      <a:effectLst/>
                    </a:rPr>
                  </a:br>
                  <a:r>
                    <a:rPr lang="en-US" sz="2100" dirty="0"/>
                    <a:t>To see how this applies to actual passwords, </a:t>
                  </a:r>
                  <a:endParaRPr lang="en-US" sz="2100" dirty="0" smtClean="0"/>
                </a:p>
                <a:p>
                  <a:r>
                    <a:rPr lang="en-US" sz="2100" dirty="0" smtClean="0"/>
                    <a:t>consider </a:t>
                  </a:r>
                  <a:r>
                    <a:rPr lang="en-US" sz="2100" dirty="0"/>
                    <a:t>“</a:t>
                  </a:r>
                  <a:r>
                    <a:rPr lang="en-US" sz="2100" dirty="0" err="1"/>
                    <a:t>cfxg</a:t>
                  </a:r>
                  <a:r>
                    <a:rPr lang="en-US" sz="2100" dirty="0" smtClean="0"/>
                    <a:t>”. Efficient </a:t>
                  </a:r>
                  <a:r>
                    <a:rPr lang="en-US" sz="2100" dirty="0"/>
                    <a:t>questions to determine </a:t>
                  </a:r>
                  <a:endParaRPr lang="en-US" sz="2100" dirty="0" smtClean="0"/>
                </a:p>
                <a:p>
                  <a:r>
                    <a:rPr lang="en-US" sz="2100" dirty="0" smtClean="0"/>
                    <a:t>each character split </a:t>
                  </a:r>
                  <a:r>
                    <a:rPr lang="en-US" sz="2100" dirty="0"/>
                    <a:t>the possibilities in half </a:t>
                  </a:r>
                  <a:r>
                    <a:rPr lang="en-US" sz="2100" dirty="0" smtClean="0"/>
                    <a:t>each</a:t>
                  </a:r>
                </a:p>
                <a:p>
                  <a:r>
                    <a:rPr lang="en-US" sz="2100" dirty="0" smtClean="0"/>
                    <a:t>time, much like a binary search. </a:t>
                  </a:r>
                  <a:endParaRPr lang="en-US" sz="2100" b="0" dirty="0" smtClean="0">
                    <a:effectLst/>
                  </a:endParaRPr>
                </a:p>
                <a:p>
                  <a:pPr marL="914400" indent="-457200" fontAlgn="base">
                    <a:buFont typeface="Arial" panose="020B0604020202020204" pitchFamily="34" charset="0"/>
                    <a:buChar char="•"/>
                  </a:pPr>
                  <a:r>
                    <a:rPr lang="en-US" sz="2100" dirty="0" smtClean="0"/>
                    <a:t>Is the first character m or earlier?</a:t>
                  </a:r>
                </a:p>
                <a:p>
                  <a:pPr marL="914400" indent="-457200" fontAlgn="base">
                    <a:buFont typeface="Arial" panose="020B0604020202020204" pitchFamily="34" charset="0"/>
                    <a:buChar char="•"/>
                  </a:pPr>
                  <a:r>
                    <a:rPr lang="en-US" sz="2100" dirty="0" smtClean="0"/>
                    <a:t>Is </a:t>
                  </a:r>
                  <a:r>
                    <a:rPr lang="en-US" sz="2100" dirty="0"/>
                    <a:t>the first character g or earlier?</a:t>
                  </a:r>
                </a:p>
                <a:p>
                  <a:pPr marL="914400" indent="-457200" fontAlgn="base">
                    <a:buFont typeface="Arial" panose="020B0604020202020204" pitchFamily="34" charset="0"/>
                    <a:buChar char="•"/>
                  </a:pPr>
                  <a:r>
                    <a:rPr lang="en-US" sz="2100" dirty="0"/>
                    <a:t>Is the first character d or earlier?</a:t>
                  </a:r>
                </a:p>
                <a:p>
                  <a:pPr marL="914400" indent="-457200" fontAlgn="base">
                    <a:buFont typeface="Arial" panose="020B0604020202020204" pitchFamily="34" charset="0"/>
                    <a:buChar char="•"/>
                  </a:pPr>
                  <a:r>
                    <a:rPr lang="en-US" sz="2100" dirty="0"/>
                    <a:t>Is the first character b or earlier?</a:t>
                  </a:r>
                </a:p>
                <a:p>
                  <a:pPr marL="914400" indent="-457200" fontAlgn="base">
                    <a:buFont typeface="Arial" panose="020B0604020202020204" pitchFamily="34" charset="0"/>
                    <a:buChar char="•"/>
                  </a:pPr>
                  <a:r>
                    <a:rPr lang="en-US" sz="2100" dirty="0"/>
                    <a:t>Is the first character </a:t>
                  </a:r>
                  <a:r>
                    <a:rPr lang="en-US" sz="2100" dirty="0" smtClean="0"/>
                    <a:t>b? If </a:t>
                  </a:r>
                  <a:r>
                    <a:rPr lang="en-US" sz="2100" dirty="0"/>
                    <a:t>yes, it is b, </a:t>
                  </a:r>
                  <a:endParaRPr lang="en-US" sz="2100" dirty="0" smtClean="0"/>
                </a:p>
                <a:p>
                  <a:pPr marL="457200" fontAlgn="base"/>
                  <a:r>
                    <a:rPr lang="en-US" sz="2100" dirty="0"/>
                    <a:t> </a:t>
                  </a:r>
                  <a:r>
                    <a:rPr lang="en-US" sz="2100" dirty="0" smtClean="0"/>
                    <a:t>       if </a:t>
                  </a:r>
                  <a:r>
                    <a:rPr lang="en-US" sz="2100" dirty="0"/>
                    <a:t>no, it is a.</a:t>
                  </a:r>
                </a:p>
                <a:p>
                  <a:r>
                    <a:rPr lang="en-US" sz="2100" dirty="0"/>
                    <a:t>As it turns out, the entropy for “</a:t>
                  </a:r>
                  <a:r>
                    <a:rPr lang="en-US" sz="2100" dirty="0" err="1"/>
                    <a:t>cfxg</a:t>
                  </a:r>
                  <a:r>
                    <a:rPr lang="en-US" sz="2100" dirty="0"/>
                    <a:t>” </a:t>
                  </a:r>
                  <a:r>
                    <a:rPr lang="en-US" sz="2100" i="1" dirty="0"/>
                    <a:t>per symbol </a:t>
                  </a:r>
                  <a:endParaRPr lang="en-US" sz="2100" i="1" dirty="0" smtClean="0"/>
                </a:p>
                <a:p>
                  <a:r>
                    <a:rPr lang="en-US" sz="2100" dirty="0" smtClean="0"/>
                    <a:t>is </a:t>
                  </a:r>
                  <a:r>
                    <a:rPr lang="en-US" sz="2100" dirty="0"/>
                    <a:t>about 5, the number of questions asked in </a:t>
                  </a:r>
                  <a:r>
                    <a:rPr lang="en-US" sz="2100" dirty="0" smtClean="0"/>
                    <a:t>the </a:t>
                  </a:r>
                </a:p>
                <a:p>
                  <a:pPr defTabSz="457200"/>
                  <a:r>
                    <a:rPr lang="en-US" sz="2100" dirty="0" smtClean="0"/>
                    <a:t>worse </a:t>
                  </a:r>
                  <a:r>
                    <a:rPr lang="en-US" sz="2100" dirty="0"/>
                    <a:t>case </a:t>
                  </a:r>
                  <a:r>
                    <a:rPr lang="en-US" sz="2100" dirty="0" smtClean="0"/>
                    <a:t>scenario above. The overall entropy for “</a:t>
                  </a:r>
                  <a:r>
                    <a:rPr lang="en-US" sz="2100" dirty="0" err="1" smtClean="0"/>
                    <a:t>cfxg</a:t>
                  </a:r>
                  <a:r>
                    <a:rPr lang="en-US" sz="2100" dirty="0" smtClean="0"/>
                    <a:t>” is about </a:t>
                  </a:r>
                  <a:r>
                    <a:rPr lang="en-US" sz="2100" dirty="0"/>
                    <a:t>19, which is average sum of </a:t>
                  </a:r>
                  <a:r>
                    <a:rPr lang="en-US" sz="2100" dirty="0" smtClean="0"/>
                    <a:t>	questions </a:t>
                  </a:r>
                  <a:r>
                    <a:rPr lang="en-US" sz="2100" dirty="0"/>
                    <a:t>we </a:t>
                  </a:r>
                  <a:r>
                    <a:rPr lang="en-US" sz="2100" dirty="0" smtClean="0"/>
                    <a:t>had </a:t>
                  </a:r>
                  <a:r>
                    <a:rPr lang="en-US" sz="2100" dirty="0"/>
                    <a:t>to ask about each symbol in the string.</a:t>
                  </a:r>
                  <a:endParaRPr lang="en-US" sz="2100" b="0" dirty="0" smtClean="0">
                    <a:effectLst/>
                  </a:endParaRPr>
                </a:p>
                <a:p>
                  <a:r>
                    <a:rPr lang="en-US" sz="2000" dirty="0" smtClean="0"/>
                    <a:t/>
                  </a:r>
                  <a:br>
                    <a:rPr lang="en-US" sz="2000" dirty="0" smtClean="0"/>
                  </a:br>
                  <a:endParaRPr lang="en-US" sz="2000" dirty="0"/>
                </a:p>
              </p:txBody>
            </p:sp>
          </mc:Choice>
          <mc:Fallback>
            <p:sp>
              <p:nvSpPr>
                <p:cNvPr id="27" name="Rectangle 26"/>
                <p:cNvSpPr>
                  <a:spLocks noRot="1" noChangeAspect="1" noMove="1" noResize="1" noEditPoints="1" noAdjustHandles="1" noChangeArrowheads="1" noChangeShapeType="1" noTextEdit="1"/>
                </p:cNvSpPr>
                <p:nvPr/>
              </p:nvSpPr>
              <p:spPr>
                <a:xfrm>
                  <a:off x="1747605" y="8311689"/>
                  <a:ext cx="10614015" cy="13242087"/>
                </a:xfrm>
                <a:prstGeom prst="rect">
                  <a:avLst/>
                </a:prstGeom>
                <a:blipFill rotWithShape="0">
                  <a:blip r:embed="rId7"/>
                  <a:stretch>
                    <a:fillRect l="-689" t="-414" r="-1091"/>
                  </a:stretch>
                </a:blipFill>
              </p:spPr>
              <p:txBody>
                <a:bodyPr/>
                <a:lstStyle/>
                <a:p>
                  <a:r>
                    <a:rPr lang="en-US">
                      <a:noFill/>
                    </a:rPr>
                    <a:t> </a:t>
                  </a:r>
                </a:p>
              </p:txBody>
            </p:sp>
          </mc:Fallback>
        </mc:AlternateContent>
      </p:grpSp>
      <p:sp>
        <p:nvSpPr>
          <p:cNvPr id="37" name="Rounded Rectangle 36"/>
          <p:cNvSpPr/>
          <p:nvPr/>
        </p:nvSpPr>
        <p:spPr>
          <a:xfrm>
            <a:off x="13263813" y="19188389"/>
            <a:ext cx="18805501" cy="2069658"/>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3729126" y="19267791"/>
            <a:ext cx="17874874" cy="1815882"/>
          </a:xfrm>
          <a:prstGeom prst="rect">
            <a:avLst/>
          </a:prstGeom>
          <a:noFill/>
        </p:spPr>
        <p:txBody>
          <a:bodyPr wrap="square" rtlCol="0">
            <a:spAutoFit/>
          </a:bodyPr>
          <a:lstStyle/>
          <a:p>
            <a:pPr algn="ctr"/>
            <a:r>
              <a:rPr lang="en-US" sz="2800" b="1" dirty="0" smtClean="0"/>
              <a:t>Conclusion</a:t>
            </a:r>
          </a:p>
          <a:p>
            <a:r>
              <a:rPr lang="en-US" sz="2100" dirty="0"/>
              <a:t>Password policy is hard. What is the appropriate trade-off between security and ease-of-use? It’d be nice if everyone could memorize a long, random password and change it every week, but it just doesn’t work that way. There will always be incompetence or evil, so there will always be a need for security. </a:t>
            </a:r>
            <a:r>
              <a:rPr lang="en-US" sz="2100" dirty="0" err="1"/>
              <a:t>Haystacking</a:t>
            </a:r>
            <a:r>
              <a:rPr lang="en-US" sz="2100" dirty="0"/>
              <a:t>, by itself, is not the silver bullet of password security. Low entropy, or predictability, will in all likelihood eventually be exploited, especially if the stakes are high enough. But </a:t>
            </a:r>
            <a:r>
              <a:rPr lang="en-US" sz="2100" b="1" dirty="0"/>
              <a:t>with a template that includes </a:t>
            </a:r>
            <a:r>
              <a:rPr lang="en-US" sz="2100" b="1" dirty="0" smtClean="0"/>
              <a:t>high </a:t>
            </a:r>
            <a:r>
              <a:rPr lang="en-US" sz="2100" b="1" dirty="0"/>
              <a:t>entropy and </a:t>
            </a:r>
            <a:r>
              <a:rPr lang="en-US" sz="2100" b="1" dirty="0" smtClean="0"/>
              <a:t>long length </a:t>
            </a:r>
            <a:r>
              <a:rPr lang="en-US" sz="2100" b="1" dirty="0"/>
              <a:t>from </a:t>
            </a:r>
            <a:r>
              <a:rPr lang="en-US" sz="2100" b="1" dirty="0" err="1"/>
              <a:t>haystacking</a:t>
            </a:r>
            <a:r>
              <a:rPr lang="en-US" sz="2100" b="1" dirty="0"/>
              <a:t>, passwords can be good enough</a:t>
            </a:r>
            <a:r>
              <a:rPr lang="en-US" sz="2100" dirty="0"/>
              <a:t>.</a:t>
            </a:r>
            <a:endParaRPr lang="en-US" sz="2100" b="1" dirty="0" smtClean="0">
              <a:effectLst/>
            </a:endParaRPr>
          </a:p>
        </p:txBody>
      </p:sp>
      <mc:AlternateContent xmlns:mc="http://schemas.openxmlformats.org/markup-compatibility/2006">
        <mc:Choice xmlns:a14="http://schemas.microsoft.com/office/drawing/2010/main" Requires="a14">
          <p:sp>
            <p:nvSpPr>
              <p:cNvPr id="39" name="TextBox 38"/>
              <p:cNvSpPr txBox="1"/>
              <p:nvPr/>
            </p:nvSpPr>
            <p:spPr>
              <a:xfrm>
                <a:off x="13862362" y="7364879"/>
                <a:ext cx="9050267" cy="8652177"/>
              </a:xfrm>
              <a:prstGeom prst="rect">
                <a:avLst/>
              </a:prstGeom>
              <a:noFill/>
            </p:spPr>
            <p:txBody>
              <a:bodyPr wrap="square" rtlCol="0">
                <a:spAutoFit/>
              </a:bodyPr>
              <a:lstStyle/>
              <a:p>
                <a:pPr algn="ctr"/>
                <a:r>
                  <a:rPr lang="en-US" sz="2800" b="1" dirty="0" smtClean="0">
                    <a:solidFill>
                      <a:schemeClr val="accent6">
                        <a:lumMod val="20000"/>
                        <a:lumOff val="80000"/>
                      </a:schemeClr>
                    </a:solidFill>
                  </a:rPr>
                  <a:t>Haystacking: Another Tool to Strengthen Passwords</a:t>
                </a:r>
              </a:p>
              <a:p>
                <a:pPr fontAlgn="base"/>
                <a:r>
                  <a:rPr lang="en-US" sz="2100" dirty="0" err="1" smtClean="0">
                    <a:solidFill>
                      <a:schemeClr val="accent6">
                        <a:lumMod val="20000"/>
                        <a:lumOff val="80000"/>
                      </a:schemeClr>
                    </a:solidFill>
                  </a:rPr>
                  <a:t>Haystacking</a:t>
                </a:r>
                <a:r>
                  <a:rPr lang="en-US" sz="2100" dirty="0" smtClean="0">
                    <a:solidFill>
                      <a:schemeClr val="accent6">
                        <a:lumMod val="20000"/>
                        <a:lumOff val="80000"/>
                      </a:schemeClr>
                    </a:solidFill>
                  </a:rPr>
                  <a:t> is the process of </a:t>
                </a:r>
                <a:r>
                  <a:rPr lang="en-US" sz="2100" b="1" dirty="0" smtClean="0">
                    <a:solidFill>
                      <a:schemeClr val="accent6">
                        <a:lumMod val="20000"/>
                        <a:lumOff val="80000"/>
                      </a:schemeClr>
                    </a:solidFill>
                  </a:rPr>
                  <a:t>padding passwords with special characters for the purpose of making the password longer. It was </a:t>
                </a:r>
                <a:r>
                  <a:rPr lang="en-US" sz="2100" dirty="0" smtClean="0">
                    <a:solidFill>
                      <a:schemeClr val="accent6">
                        <a:lumMod val="20000"/>
                        <a:lumOff val="80000"/>
                      </a:schemeClr>
                    </a:solidFill>
                  </a:rPr>
                  <a:t>first </a:t>
                </a:r>
                <a:r>
                  <a:rPr lang="en-US" sz="2100" dirty="0">
                    <a:solidFill>
                      <a:schemeClr val="accent6">
                        <a:lumMod val="20000"/>
                        <a:lumOff val="80000"/>
                      </a:schemeClr>
                    </a:solidFill>
                  </a:rPr>
                  <a:t>described by Steve Gibson in his now iconic page, “How Big Is Your Haystack</a:t>
                </a:r>
                <a:r>
                  <a:rPr lang="en-US" sz="2100" dirty="0" smtClean="0">
                    <a:solidFill>
                      <a:schemeClr val="accent6">
                        <a:lumMod val="20000"/>
                        <a:lumOff val="80000"/>
                      </a:schemeClr>
                    </a:solidFill>
                  </a:rPr>
                  <a:t>?” He states, </a:t>
                </a:r>
                <a:r>
                  <a:rPr lang="en-US" sz="2100" dirty="0">
                    <a:solidFill>
                      <a:schemeClr val="accent6">
                        <a:lumMod val="20000"/>
                        <a:lumOff val="80000"/>
                      </a:schemeClr>
                    </a:solidFill>
                  </a:rPr>
                  <a:t>“padding an easily memorized password with equally easy to remember (and enter) padding creates unbreakable passwords that are also easy to use.” To illustrate how this works, let’s take the base dictionary word </a:t>
                </a:r>
                <a:r>
                  <a:rPr lang="en-US" sz="2100" dirty="0" smtClean="0">
                    <a:solidFill>
                      <a:schemeClr val="accent6">
                        <a:lumMod val="20000"/>
                        <a:lumOff val="80000"/>
                      </a:schemeClr>
                    </a:solidFill>
                  </a:rPr>
                  <a:t>“defenestrate”</a:t>
                </a:r>
                <a:r>
                  <a:rPr lang="en-US" sz="2100" i="1" dirty="0" smtClean="0">
                    <a:solidFill>
                      <a:schemeClr val="accent6">
                        <a:lumMod val="20000"/>
                        <a:lumOff val="80000"/>
                      </a:schemeClr>
                    </a:solidFill>
                  </a:rPr>
                  <a:t> </a:t>
                </a:r>
                <a:r>
                  <a:rPr lang="en-US" sz="2100" dirty="0">
                    <a:solidFill>
                      <a:schemeClr val="accent6">
                        <a:lumMod val="20000"/>
                        <a:lumOff val="80000"/>
                      </a:schemeClr>
                    </a:solidFill>
                  </a:rPr>
                  <a:t>and </a:t>
                </a:r>
                <a:r>
                  <a:rPr lang="en-US" sz="2100" dirty="0" smtClean="0">
                    <a:solidFill>
                      <a:schemeClr val="accent6">
                        <a:lumMod val="20000"/>
                        <a:lumOff val="80000"/>
                      </a:schemeClr>
                    </a:solidFill>
                  </a:rPr>
                  <a:t>add some padding to </a:t>
                </a:r>
                <a:r>
                  <a:rPr lang="en-US" sz="2100" dirty="0">
                    <a:solidFill>
                      <a:schemeClr val="accent6">
                        <a:lumMod val="20000"/>
                        <a:lumOff val="80000"/>
                      </a:schemeClr>
                    </a:solidFill>
                  </a:rPr>
                  <a:t>increase its </a:t>
                </a:r>
                <a:r>
                  <a:rPr lang="en-US" sz="2100" dirty="0" smtClean="0">
                    <a:solidFill>
                      <a:schemeClr val="accent6">
                        <a:lumMod val="20000"/>
                        <a:lumOff val="80000"/>
                      </a:schemeClr>
                    </a:solidFill>
                  </a:rPr>
                  <a:t>length: </a:t>
                </a:r>
              </a:p>
              <a:p>
                <a:pPr marL="914400" indent="-457200" fontAlgn="base">
                  <a:buFont typeface="Arial" panose="020B0604020202020204" pitchFamily="34" charset="0"/>
                  <a:buChar char="•"/>
                </a:pPr>
                <a:r>
                  <a:rPr lang="en-US" sz="2100" dirty="0" smtClean="0">
                    <a:solidFill>
                      <a:schemeClr val="accent6">
                        <a:lumMod val="20000"/>
                        <a:lumOff val="80000"/>
                      </a:schemeClr>
                    </a:solidFill>
                  </a:rPr>
                  <a:t>Add </a:t>
                </a:r>
                <a:r>
                  <a:rPr lang="en-US" sz="2100" dirty="0">
                    <a:solidFill>
                      <a:schemeClr val="accent6">
                        <a:lumMod val="20000"/>
                        <a:lumOff val="80000"/>
                      </a:schemeClr>
                    </a:solidFill>
                  </a:rPr>
                  <a:t>7 question marks to the beginning 	</a:t>
                </a:r>
                <a:r>
                  <a:rPr lang="en-US" sz="2100" dirty="0" smtClean="0">
                    <a:solidFill>
                      <a:schemeClr val="accent6">
                        <a:lumMod val="20000"/>
                        <a:lumOff val="80000"/>
                      </a:schemeClr>
                    </a:solidFill>
                  </a:rPr>
                  <a:t>???????</a:t>
                </a:r>
                <a:r>
                  <a:rPr lang="en-US" sz="2100" dirty="0">
                    <a:solidFill>
                      <a:schemeClr val="accent6">
                        <a:lumMod val="20000"/>
                        <a:lumOff val="80000"/>
                      </a:schemeClr>
                    </a:solidFill>
                  </a:rPr>
                  <a:t>defenestrate</a:t>
                </a:r>
              </a:p>
              <a:p>
                <a:pPr marL="914400" indent="-457200" fontAlgn="base">
                  <a:buFont typeface="Arial" panose="020B0604020202020204" pitchFamily="34" charset="0"/>
                  <a:buChar char="•"/>
                </a:pPr>
                <a:r>
                  <a:rPr lang="en-US" sz="2100" dirty="0" smtClean="0">
                    <a:solidFill>
                      <a:schemeClr val="accent6">
                        <a:lumMod val="20000"/>
                        <a:lumOff val="80000"/>
                      </a:schemeClr>
                    </a:solidFill>
                  </a:rPr>
                  <a:t>Add </a:t>
                </a:r>
                <a:r>
                  <a:rPr lang="en-US" sz="2100" dirty="0">
                    <a:solidFill>
                      <a:schemeClr val="accent6">
                        <a:lumMod val="20000"/>
                        <a:lumOff val="80000"/>
                      </a:schemeClr>
                    </a:solidFill>
                  </a:rPr>
                  <a:t>“&lt;&lt;&lt;...&gt;&gt;&gt;” to the end 	</a:t>
                </a:r>
                <a:r>
                  <a:rPr lang="en-US" sz="2100" dirty="0" smtClean="0">
                    <a:solidFill>
                      <a:schemeClr val="accent6">
                        <a:lumMod val="20000"/>
                        <a:lumOff val="80000"/>
                      </a:schemeClr>
                    </a:solidFill>
                  </a:rPr>
                  <a:t>???????</a:t>
                </a:r>
                <a:r>
                  <a:rPr lang="en-US" sz="2100" dirty="0">
                    <a:solidFill>
                      <a:schemeClr val="accent6">
                        <a:lumMod val="20000"/>
                        <a:lumOff val="80000"/>
                      </a:schemeClr>
                    </a:solidFill>
                  </a:rPr>
                  <a:t>defenestrate&lt;&lt;&lt;...&gt;&gt;&gt;</a:t>
                </a:r>
              </a:p>
              <a:p>
                <a:pPr marL="914400" indent="-457200" fontAlgn="base">
                  <a:buFont typeface="Arial" panose="020B0604020202020204" pitchFamily="34" charset="0"/>
                  <a:buChar char="•"/>
                </a:pPr>
                <a:r>
                  <a:rPr lang="en-US" sz="2100" dirty="0">
                    <a:solidFill>
                      <a:schemeClr val="accent6">
                        <a:lumMod val="20000"/>
                        <a:lumOff val="80000"/>
                      </a:schemeClr>
                    </a:solidFill>
                  </a:rPr>
                  <a:t>Capitalize the “s” </a:t>
                </a:r>
                <a:r>
                  <a:rPr lang="en-US" sz="2100" dirty="0" smtClean="0">
                    <a:solidFill>
                      <a:schemeClr val="accent6">
                        <a:lumMod val="20000"/>
                        <a:lumOff val="80000"/>
                      </a:schemeClr>
                    </a:solidFill>
                  </a:rPr>
                  <a:t>	???????</a:t>
                </a:r>
                <a:r>
                  <a:rPr lang="en-US" sz="2100" dirty="0" err="1">
                    <a:solidFill>
                      <a:schemeClr val="accent6">
                        <a:lumMod val="20000"/>
                        <a:lumOff val="80000"/>
                      </a:schemeClr>
                    </a:solidFill>
                  </a:rPr>
                  <a:t>defeneStrate</a:t>
                </a:r>
                <a:r>
                  <a:rPr lang="en-US" sz="2100" dirty="0">
                    <a:solidFill>
                      <a:schemeClr val="accent6">
                        <a:lumMod val="20000"/>
                        <a:lumOff val="80000"/>
                      </a:schemeClr>
                    </a:solidFill>
                  </a:rPr>
                  <a:t>&lt;&lt;&lt;...&gt;&gt;&gt;</a:t>
                </a:r>
              </a:p>
              <a:p>
                <a:r>
                  <a:rPr lang="en-US" sz="2100" dirty="0" smtClean="0">
                    <a:solidFill>
                      <a:schemeClr val="accent6">
                        <a:lumMod val="20000"/>
                        <a:lumOff val="80000"/>
                      </a:schemeClr>
                    </a:solidFill>
                  </a:rPr>
                  <a:t>This final, </a:t>
                </a:r>
                <a:r>
                  <a:rPr lang="en-US" sz="2100" dirty="0">
                    <a:solidFill>
                      <a:schemeClr val="accent6">
                        <a:lumMod val="20000"/>
                        <a:lumOff val="80000"/>
                      </a:schemeClr>
                    </a:solidFill>
                  </a:rPr>
                  <a:t>28-character password has about </a:t>
                </a:r>
                <a14:m>
                  <m:oMath xmlns:m="http://schemas.openxmlformats.org/officeDocument/2006/math">
                    <m:r>
                      <a:rPr lang="en-US" sz="2100" b="0" i="0" smtClean="0">
                        <a:solidFill>
                          <a:schemeClr val="accent6">
                            <a:lumMod val="20000"/>
                            <a:lumOff val="80000"/>
                          </a:schemeClr>
                        </a:solidFill>
                        <a:latin typeface="Cambria Math" panose="02040503050406030204" pitchFamily="18" charset="0"/>
                      </a:rPr>
                      <m:t>1.07 ∗ </m:t>
                    </m:r>
                    <m:sSup>
                      <m:sSupPr>
                        <m:ctrlPr>
                          <a:rPr lang="en-US" sz="2100" i="1" smtClean="0">
                            <a:solidFill>
                              <a:schemeClr val="accent6">
                                <a:lumMod val="20000"/>
                                <a:lumOff val="80000"/>
                              </a:schemeClr>
                            </a:solidFill>
                            <a:latin typeface="Cambria Math" panose="02040503050406030204" pitchFamily="18" charset="0"/>
                          </a:rPr>
                        </m:ctrlPr>
                      </m:sSupPr>
                      <m:e>
                        <m:r>
                          <a:rPr lang="en-US" sz="2100" b="0" i="1" smtClean="0">
                            <a:solidFill>
                              <a:schemeClr val="accent6">
                                <a:lumMod val="20000"/>
                                <a:lumOff val="80000"/>
                              </a:schemeClr>
                            </a:solidFill>
                            <a:latin typeface="Cambria Math" panose="02040503050406030204" pitchFamily="18" charset="0"/>
                          </a:rPr>
                          <m:t>10</m:t>
                        </m:r>
                      </m:e>
                      <m:sup>
                        <m:r>
                          <a:rPr lang="en-US" sz="2100" b="0" i="1" smtClean="0">
                            <a:solidFill>
                              <a:schemeClr val="accent6">
                                <a:lumMod val="20000"/>
                                <a:lumOff val="80000"/>
                              </a:schemeClr>
                            </a:solidFill>
                            <a:latin typeface="Cambria Math" panose="02040503050406030204" pitchFamily="18" charset="0"/>
                          </a:rPr>
                          <m:t>57</m:t>
                        </m:r>
                      </m:sup>
                    </m:sSup>
                  </m:oMath>
                </a14:m>
                <a:r>
                  <a:rPr lang="en-US" sz="2100" dirty="0" smtClean="0">
                    <a:solidFill>
                      <a:schemeClr val="accent6">
                        <a:lumMod val="20000"/>
                        <a:lumOff val="80000"/>
                      </a:schemeClr>
                    </a:solidFill>
                  </a:rPr>
                  <a:t> different </a:t>
                </a:r>
                <a:r>
                  <a:rPr lang="en-US" sz="2100" dirty="0">
                    <a:solidFill>
                      <a:schemeClr val="accent6">
                        <a:lumMod val="20000"/>
                        <a:lumOff val="80000"/>
                      </a:schemeClr>
                    </a:solidFill>
                  </a:rPr>
                  <a:t>possible combinations, and is fairly easy to remember. Compare </a:t>
                </a:r>
                <a:r>
                  <a:rPr lang="en-US" sz="2100" dirty="0" smtClean="0">
                    <a:solidFill>
                      <a:schemeClr val="accent6">
                        <a:lumMod val="20000"/>
                        <a:lumOff val="80000"/>
                      </a:schemeClr>
                    </a:solidFill>
                  </a:rPr>
                  <a:t>its memorability </a:t>
                </a:r>
                <a:r>
                  <a:rPr lang="en-US" sz="2100" dirty="0">
                    <a:solidFill>
                      <a:schemeClr val="accent6">
                        <a:lumMod val="20000"/>
                        <a:lumOff val="80000"/>
                      </a:schemeClr>
                    </a:solidFill>
                  </a:rPr>
                  <a:t>to “D#yn0RTtQ4J7*</a:t>
                </a:r>
                <a:r>
                  <a:rPr lang="en-US" sz="2100" dirty="0" err="1">
                    <a:solidFill>
                      <a:schemeClr val="accent6">
                        <a:lumMod val="20000"/>
                        <a:lumOff val="80000"/>
                      </a:schemeClr>
                    </a:solidFill>
                  </a:rPr>
                  <a:t>iBxq</a:t>
                </a:r>
                <a:r>
                  <a:rPr lang="en-US" sz="2100" dirty="0">
                    <a:solidFill>
                      <a:schemeClr val="accent6">
                        <a:lumMod val="20000"/>
                        <a:lumOff val="80000"/>
                      </a:schemeClr>
                    </a:solidFill>
                  </a:rPr>
                  <a:t>$$*</a:t>
                </a:r>
                <a:r>
                  <a:rPr lang="en-US" sz="2100" dirty="0" err="1">
                    <a:solidFill>
                      <a:schemeClr val="accent6">
                        <a:lumMod val="20000"/>
                        <a:lumOff val="80000"/>
                      </a:schemeClr>
                    </a:solidFill>
                  </a:rPr>
                  <a:t>QqnoO</a:t>
                </a:r>
                <a:r>
                  <a:rPr lang="en-US" sz="2100" dirty="0">
                    <a:solidFill>
                      <a:schemeClr val="accent6">
                        <a:lumMod val="20000"/>
                        <a:lumOff val="80000"/>
                      </a:schemeClr>
                    </a:solidFill>
                  </a:rPr>
                  <a:t>*!J” and it’s plain to see why usability considerations sometimes dominate strict security </a:t>
                </a:r>
                <a:r>
                  <a:rPr lang="en-US" sz="2100" dirty="0" smtClean="0">
                    <a:solidFill>
                      <a:schemeClr val="accent6">
                        <a:lumMod val="20000"/>
                        <a:lumOff val="80000"/>
                      </a:schemeClr>
                    </a:solidFill>
                  </a:rPr>
                  <a:t>considerations</a:t>
                </a:r>
                <a:r>
                  <a:rPr lang="en-US" sz="2100" dirty="0">
                    <a:solidFill>
                      <a:schemeClr val="accent6">
                        <a:lumMod val="20000"/>
                        <a:lumOff val="80000"/>
                      </a:schemeClr>
                    </a:solidFill>
                  </a:rPr>
                  <a:t>. </a:t>
                </a:r>
                <a:endParaRPr lang="en-US" sz="1000" dirty="0" smtClean="0">
                  <a:solidFill>
                    <a:schemeClr val="accent6">
                      <a:lumMod val="20000"/>
                      <a:lumOff val="80000"/>
                    </a:schemeClr>
                  </a:solidFill>
                </a:endParaRPr>
              </a:p>
              <a:p>
                <a:r>
                  <a:rPr lang="en-US" sz="2100" dirty="0" smtClean="0">
                    <a:solidFill>
                      <a:schemeClr val="accent6">
                        <a:lumMod val="20000"/>
                        <a:lumOff val="80000"/>
                      </a:schemeClr>
                    </a:solidFill>
                  </a:rPr>
                  <a:t>However</a:t>
                </a:r>
                <a:r>
                  <a:rPr lang="en-US" sz="2100" dirty="0">
                    <a:solidFill>
                      <a:schemeClr val="accent6">
                        <a:lumMod val="20000"/>
                        <a:lumOff val="80000"/>
                      </a:schemeClr>
                    </a:solidFill>
                  </a:rPr>
                  <a:t>, usability does come at a cost of entropy. If an attacker becomes wise to the idea of certain padding policies, such as appending a root word with a variety of symbols at different lengths with certain patterns, then they can begin to exploit the low-entropy predictability of padded passwords and crack them in much less time than their raw search space might suggest is possible. The challenge is creating a password </a:t>
                </a:r>
                <a:r>
                  <a:rPr lang="en-US" sz="2100" dirty="0" smtClean="0">
                    <a:solidFill>
                      <a:schemeClr val="accent6">
                        <a:lumMod val="20000"/>
                        <a:lumOff val="80000"/>
                      </a:schemeClr>
                    </a:solidFill>
                  </a:rPr>
                  <a:t>that </a:t>
                </a:r>
                <a:r>
                  <a:rPr lang="en-US" sz="2100" dirty="0">
                    <a:solidFill>
                      <a:schemeClr val="accent6">
                        <a:lumMod val="20000"/>
                        <a:lumOff val="80000"/>
                      </a:schemeClr>
                    </a:solidFill>
                  </a:rPr>
                  <a:t>survives every dictionary attack and heuristic of an attacker and is on the exhaustive-search side of a dictionary attack</a:t>
                </a:r>
                <a:r>
                  <a:rPr lang="en-US" sz="2100" dirty="0" smtClean="0">
                    <a:solidFill>
                      <a:schemeClr val="accent6">
                        <a:lumMod val="20000"/>
                        <a:lumOff val="80000"/>
                      </a:schemeClr>
                    </a:solidFill>
                  </a:rPr>
                  <a:t>. </a:t>
                </a:r>
                <a:r>
                  <a:rPr lang="en-US" sz="2100" dirty="0">
                    <a:solidFill>
                      <a:schemeClr val="accent6">
                        <a:lumMod val="20000"/>
                        <a:lumOff val="80000"/>
                      </a:schemeClr>
                    </a:solidFill>
                  </a:rPr>
                  <a:t>That is, a low-entropy password that is not exploited by an attacker can have </a:t>
                </a:r>
                <a:r>
                  <a:rPr lang="en-US" sz="2100" dirty="0" smtClean="0">
                    <a:solidFill>
                      <a:schemeClr val="accent6">
                        <a:lumMod val="20000"/>
                        <a:lumOff val="80000"/>
                      </a:schemeClr>
                    </a:solidFill>
                  </a:rPr>
                  <a:t>easily-remembered </a:t>
                </a:r>
                <a:r>
                  <a:rPr lang="en-US" sz="2100" dirty="0">
                    <a:solidFill>
                      <a:schemeClr val="accent6">
                        <a:lumMod val="20000"/>
                        <a:lumOff val="80000"/>
                      </a:schemeClr>
                    </a:solidFill>
                  </a:rPr>
                  <a:t>length added for </a:t>
                </a:r>
                <a:r>
                  <a:rPr lang="en-US" sz="2100" b="1" dirty="0">
                    <a:solidFill>
                      <a:schemeClr val="accent6">
                        <a:lumMod val="20000"/>
                        <a:lumOff val="80000"/>
                      </a:schemeClr>
                    </a:solidFill>
                  </a:rPr>
                  <a:t>free</a:t>
                </a:r>
                <a:r>
                  <a:rPr lang="en-US" sz="2100" dirty="0">
                    <a:solidFill>
                      <a:schemeClr val="accent6">
                        <a:lumMod val="20000"/>
                        <a:lumOff val="80000"/>
                      </a:schemeClr>
                    </a:solidFill>
                  </a:rPr>
                  <a:t>, with increasing returns on security.</a:t>
                </a:r>
              </a:p>
              <a:p>
                <a:r>
                  <a:rPr lang="en-US" sz="2400" dirty="0" smtClean="0"/>
                  <a:t/>
                </a:r>
                <a:br>
                  <a:rPr lang="en-US" sz="2400" dirty="0" smtClean="0"/>
                </a:br>
                <a:endParaRPr lang="en-US" sz="2100" b="1" dirty="0" smtClean="0">
                  <a:solidFill>
                    <a:schemeClr val="accent6">
                      <a:lumMod val="20000"/>
                      <a:lumOff val="80000"/>
                    </a:schemeClr>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13862362" y="7364879"/>
                <a:ext cx="9050267" cy="8652177"/>
              </a:xfrm>
              <a:prstGeom prst="rect">
                <a:avLst/>
              </a:prstGeom>
              <a:blipFill rotWithShape="0">
                <a:blip r:embed="rId8"/>
                <a:stretch>
                  <a:fillRect l="-808" t="-634" r="-1145"/>
                </a:stretch>
              </a:blipFill>
            </p:spPr>
            <p:txBody>
              <a:bodyPr/>
              <a:lstStyle/>
              <a:p>
                <a:r>
                  <a:rPr lang="en-US">
                    <a:noFill/>
                  </a:rPr>
                  <a:t> </a:t>
                </a:r>
              </a:p>
            </p:txBody>
          </p:sp>
        </mc:Fallback>
      </mc:AlternateContent>
      <p:sp>
        <p:nvSpPr>
          <p:cNvPr id="43" name="Rounded Rectangle 42"/>
          <p:cNvSpPr/>
          <p:nvPr/>
        </p:nvSpPr>
        <p:spPr>
          <a:xfrm>
            <a:off x="22934311" y="7254653"/>
            <a:ext cx="8362536" cy="8179431"/>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44" name="TextBox 43"/>
          <p:cNvSpPr txBox="1"/>
          <p:nvPr/>
        </p:nvSpPr>
        <p:spPr>
          <a:xfrm>
            <a:off x="23219235" y="7343588"/>
            <a:ext cx="8047601" cy="8328434"/>
          </a:xfrm>
          <a:prstGeom prst="rect">
            <a:avLst/>
          </a:prstGeom>
          <a:noFill/>
        </p:spPr>
        <p:txBody>
          <a:bodyPr wrap="square" rtlCol="0">
            <a:spAutoFit/>
          </a:bodyPr>
          <a:lstStyle/>
          <a:p>
            <a:pPr algn="ctr"/>
            <a:r>
              <a:rPr lang="en-US" sz="2400" b="1" dirty="0" smtClean="0">
                <a:solidFill>
                  <a:schemeClr val="accent6">
                    <a:lumMod val="50000"/>
                  </a:schemeClr>
                </a:solidFill>
              </a:rPr>
              <a:t>Our Experiment: </a:t>
            </a:r>
          </a:p>
          <a:p>
            <a:pPr algn="ctr"/>
            <a:r>
              <a:rPr lang="en-US" sz="2400" b="1" dirty="0" smtClean="0">
                <a:solidFill>
                  <a:schemeClr val="accent6">
                    <a:lumMod val="50000"/>
                  </a:schemeClr>
                </a:solidFill>
              </a:rPr>
              <a:t>Rudimentary </a:t>
            </a:r>
            <a:r>
              <a:rPr lang="en-US" sz="2400" b="1" dirty="0" err="1" smtClean="0">
                <a:solidFill>
                  <a:schemeClr val="accent6">
                    <a:lumMod val="50000"/>
                  </a:schemeClr>
                </a:solidFill>
              </a:rPr>
              <a:t>Haystacked</a:t>
            </a:r>
            <a:r>
              <a:rPr lang="en-US" sz="2400" b="1" dirty="0" smtClean="0">
                <a:solidFill>
                  <a:schemeClr val="accent6">
                    <a:lumMod val="50000"/>
                  </a:schemeClr>
                </a:solidFill>
              </a:rPr>
              <a:t> Password Cracker</a:t>
            </a:r>
          </a:p>
          <a:p>
            <a:r>
              <a:rPr lang="en-US" sz="2030" dirty="0" smtClean="0"/>
              <a:t>We wrote a password cracker in Python 3.6.1 to illustrate the potential downfalls of relying solely on </a:t>
            </a:r>
            <a:r>
              <a:rPr lang="en-US" sz="2030" dirty="0" err="1" smtClean="0"/>
              <a:t>haystacking</a:t>
            </a:r>
            <a:r>
              <a:rPr lang="en-US" sz="2030" dirty="0" smtClean="0"/>
              <a:t> for password security. </a:t>
            </a:r>
          </a:p>
          <a:p>
            <a:r>
              <a:rPr lang="en-US" sz="2030" dirty="0" smtClean="0"/>
              <a:t>The </a:t>
            </a:r>
            <a:r>
              <a:rPr lang="en-US" sz="2030" dirty="0"/>
              <a:t>basic structure </a:t>
            </a:r>
            <a:r>
              <a:rPr lang="en-US" sz="2030" dirty="0" smtClean="0"/>
              <a:t>of the program is </a:t>
            </a:r>
            <a:r>
              <a:rPr lang="en-US" sz="2030" dirty="0"/>
              <a:t>as follows:</a:t>
            </a:r>
            <a:endParaRPr lang="en-US" sz="2030" b="0" dirty="0" smtClean="0">
              <a:effectLst/>
            </a:endParaRPr>
          </a:p>
          <a:p>
            <a:pPr marL="914400" indent="-449263" fontAlgn="base">
              <a:buFont typeface="+mj-lt"/>
              <a:buAutoNum type="arabicPeriod"/>
            </a:pPr>
            <a:r>
              <a:rPr lang="en-US" sz="2030" dirty="0"/>
              <a:t>A user inputs a padded password, such as “....password</a:t>
            </a:r>
            <a:r>
              <a:rPr lang="en-US" sz="2030" dirty="0" smtClean="0"/>
              <a:t>!!!!” </a:t>
            </a:r>
            <a:endParaRPr lang="en-US" sz="2030" dirty="0"/>
          </a:p>
          <a:p>
            <a:pPr marL="914400" indent="-449263" fontAlgn="base">
              <a:buFont typeface="+mj-lt"/>
              <a:buAutoNum type="arabicPeriod"/>
            </a:pPr>
            <a:r>
              <a:rPr lang="en-US" sz="2030" dirty="0"/>
              <a:t>The </a:t>
            </a:r>
            <a:r>
              <a:rPr lang="en-US" sz="2030" dirty="0" smtClean="0"/>
              <a:t>program </a:t>
            </a:r>
            <a:r>
              <a:rPr lang="en-US" sz="2030" dirty="0"/>
              <a:t>loops until it cracks the </a:t>
            </a:r>
            <a:r>
              <a:rPr lang="en-US" sz="2030" dirty="0" smtClean="0"/>
              <a:t>password, performing the following steps each iteration:</a:t>
            </a:r>
          </a:p>
          <a:p>
            <a:pPr marL="1379538" lvl="1" indent="-465138" fontAlgn="base">
              <a:buFont typeface="+mj-lt"/>
              <a:buAutoNum type="arabicPeriod"/>
            </a:pPr>
            <a:r>
              <a:rPr lang="en-US" sz="2030" dirty="0" smtClean="0"/>
              <a:t>Choose </a:t>
            </a:r>
            <a:r>
              <a:rPr lang="en-US" sz="2030" dirty="0"/>
              <a:t>a random </a:t>
            </a:r>
            <a:r>
              <a:rPr lang="en-US" sz="2030" dirty="0" smtClean="0"/>
              <a:t>word </a:t>
            </a:r>
            <a:r>
              <a:rPr lang="en-US" sz="2030" dirty="0"/>
              <a:t>from </a:t>
            </a:r>
            <a:r>
              <a:rPr lang="en-US" sz="2030" dirty="0" smtClean="0"/>
              <a:t>popular-passwords list</a:t>
            </a:r>
          </a:p>
          <a:p>
            <a:pPr marL="1379538" lvl="1" indent="-465138" fontAlgn="base">
              <a:buFont typeface="+mj-lt"/>
              <a:buAutoNum type="arabicPeriod"/>
            </a:pPr>
            <a:r>
              <a:rPr lang="en-US" sz="2030" dirty="0" smtClean="0"/>
              <a:t>Choose </a:t>
            </a:r>
            <a:r>
              <a:rPr lang="en-US" sz="2030" dirty="0"/>
              <a:t>a </a:t>
            </a:r>
            <a:r>
              <a:rPr lang="en-US" sz="2030" dirty="0" smtClean="0"/>
              <a:t>random-length </a:t>
            </a:r>
            <a:r>
              <a:rPr lang="en-US" sz="2030" dirty="0"/>
              <a:t>prefix pad </a:t>
            </a:r>
            <a:r>
              <a:rPr lang="en-US" sz="2030" dirty="0" smtClean="0"/>
              <a:t>from a pad list</a:t>
            </a:r>
          </a:p>
          <a:p>
            <a:pPr marL="1379538" lvl="1" indent="-465138" fontAlgn="base">
              <a:buFont typeface="+mj-lt"/>
              <a:buAutoNum type="arabicPeriod"/>
            </a:pPr>
            <a:r>
              <a:rPr lang="en-US" sz="2030" dirty="0" smtClean="0"/>
              <a:t>Choose </a:t>
            </a:r>
            <a:r>
              <a:rPr lang="en-US" sz="2030" dirty="0"/>
              <a:t>a </a:t>
            </a:r>
            <a:r>
              <a:rPr lang="en-US" sz="2030" dirty="0" smtClean="0"/>
              <a:t>random-length </a:t>
            </a:r>
            <a:r>
              <a:rPr lang="en-US" sz="2030" dirty="0"/>
              <a:t>suffix pad </a:t>
            </a:r>
            <a:r>
              <a:rPr lang="en-US" sz="2030" dirty="0" smtClean="0"/>
              <a:t>from a pad list</a:t>
            </a:r>
          </a:p>
          <a:p>
            <a:pPr marL="1379538" lvl="1" indent="-465138" fontAlgn="base">
              <a:buFont typeface="+mj-lt"/>
              <a:buAutoNum type="arabicPeriod"/>
            </a:pPr>
            <a:r>
              <a:rPr lang="en-US" sz="2030" dirty="0" smtClean="0"/>
              <a:t>Increment </a:t>
            </a:r>
            <a:r>
              <a:rPr lang="en-US" sz="2030" dirty="0"/>
              <a:t>guesses-made </a:t>
            </a:r>
            <a:r>
              <a:rPr lang="en-US" sz="2030" dirty="0" smtClean="0"/>
              <a:t>variable</a:t>
            </a:r>
          </a:p>
          <a:p>
            <a:pPr marL="1379538" lvl="1" indent="-465138" fontAlgn="base">
              <a:buFont typeface="+mj-lt"/>
              <a:buAutoNum type="arabicPeriod"/>
            </a:pPr>
            <a:r>
              <a:rPr lang="en-US" sz="2030" dirty="0" smtClean="0"/>
              <a:t>Check </a:t>
            </a:r>
            <a:r>
              <a:rPr lang="en-US" sz="2030" dirty="0"/>
              <a:t>if (prefix) + </a:t>
            </a:r>
            <a:r>
              <a:rPr lang="en-US" sz="2030" dirty="0" smtClean="0"/>
              <a:t>(word</a:t>
            </a:r>
            <a:r>
              <a:rPr lang="en-US" sz="2030" dirty="0"/>
              <a:t>) + (suffix) matches </a:t>
            </a:r>
            <a:r>
              <a:rPr lang="en-US" sz="2030" dirty="0" smtClean="0"/>
              <a:t>the password</a:t>
            </a:r>
            <a:endParaRPr lang="en-US" sz="2030" dirty="0"/>
          </a:p>
          <a:p>
            <a:r>
              <a:rPr lang="en-US" sz="2030" dirty="0" smtClean="0"/>
              <a:t>There are, however, several </a:t>
            </a:r>
            <a:r>
              <a:rPr lang="en-US" sz="2030" dirty="0"/>
              <a:t>limitations </a:t>
            </a:r>
            <a:r>
              <a:rPr lang="en-US" sz="2030" dirty="0" smtClean="0"/>
              <a:t>to this program:</a:t>
            </a:r>
            <a:endParaRPr lang="en-US" sz="2030" b="0" dirty="0" smtClean="0">
              <a:effectLst/>
            </a:endParaRPr>
          </a:p>
          <a:p>
            <a:pPr marL="914400" indent="-449263" fontAlgn="base">
              <a:buFont typeface="Arial" panose="020B0604020202020204" pitchFamily="34" charset="0"/>
              <a:buChar char="•"/>
            </a:pPr>
            <a:r>
              <a:rPr lang="en-US" sz="2030" dirty="0"/>
              <a:t>Pads and </a:t>
            </a:r>
            <a:r>
              <a:rPr lang="en-US" sz="2030" dirty="0" smtClean="0"/>
              <a:t>words </a:t>
            </a:r>
            <a:r>
              <a:rPr lang="en-US" sz="2030" dirty="0"/>
              <a:t>chosen by the user must be in accompanying </a:t>
            </a:r>
            <a:r>
              <a:rPr lang="en-US" sz="2030" dirty="0" smtClean="0"/>
              <a:t>lists</a:t>
            </a:r>
            <a:endParaRPr lang="en-US" sz="2030" dirty="0"/>
          </a:p>
          <a:p>
            <a:pPr marL="914400" indent="-449263" fontAlgn="base">
              <a:buFont typeface="Arial" panose="020B0604020202020204" pitchFamily="34" charset="0"/>
              <a:buChar char="•"/>
            </a:pPr>
            <a:r>
              <a:rPr lang="en-US" sz="2030" dirty="0" smtClean="0"/>
              <a:t>Pads, if any, </a:t>
            </a:r>
            <a:r>
              <a:rPr lang="en-US" sz="2030" dirty="0"/>
              <a:t>can only appear at the beginning and end of </a:t>
            </a:r>
            <a:r>
              <a:rPr lang="en-US" sz="2030" dirty="0" smtClean="0"/>
              <a:t>the word</a:t>
            </a:r>
            <a:endParaRPr lang="en-US" sz="2030" dirty="0"/>
          </a:p>
          <a:p>
            <a:pPr marL="914400" indent="-449263" fontAlgn="base">
              <a:buFont typeface="Arial" panose="020B0604020202020204" pitchFamily="34" charset="0"/>
              <a:buChar char="•"/>
            </a:pPr>
            <a:r>
              <a:rPr lang="en-US" sz="2030" dirty="0"/>
              <a:t>Pads must be </a:t>
            </a:r>
            <a:r>
              <a:rPr lang="en-US" sz="2030" dirty="0" smtClean="0"/>
              <a:t>homogenous (prefix and suffix </a:t>
            </a:r>
            <a:r>
              <a:rPr lang="en-US" sz="2030" dirty="0"/>
              <a:t>must </a:t>
            </a:r>
            <a:r>
              <a:rPr lang="en-US" sz="2030" dirty="0" smtClean="0"/>
              <a:t>each be comprised of the </a:t>
            </a:r>
            <a:r>
              <a:rPr lang="en-US" sz="2030" dirty="0"/>
              <a:t>same </a:t>
            </a:r>
            <a:r>
              <a:rPr lang="en-US" sz="2030" dirty="0" smtClean="0"/>
              <a:t>symbol; prefix </a:t>
            </a:r>
            <a:r>
              <a:rPr lang="en-US" sz="2030" dirty="0"/>
              <a:t>and suffix can </a:t>
            </a:r>
            <a:r>
              <a:rPr lang="en-US" sz="2030" dirty="0" smtClean="0"/>
              <a:t>be different)</a:t>
            </a:r>
            <a:endParaRPr lang="en-US" sz="2030" dirty="0"/>
          </a:p>
          <a:p>
            <a:pPr marL="914400" indent="-449263" fontAlgn="base">
              <a:buFont typeface="Arial" panose="020B0604020202020204" pitchFamily="34" charset="0"/>
              <a:buChar char="•"/>
            </a:pPr>
            <a:r>
              <a:rPr lang="en-US" sz="2030" dirty="0" smtClean="0"/>
              <a:t>Common substitutions, like “passw0rd”, cannot be accounted for</a:t>
            </a:r>
            <a:endParaRPr lang="en-US" sz="2030" dirty="0"/>
          </a:p>
          <a:p>
            <a:pPr defTabSz="457200"/>
            <a:r>
              <a:rPr lang="en-US" sz="2030" dirty="0"/>
              <a:t>That being said, it does </a:t>
            </a:r>
            <a:r>
              <a:rPr lang="en-US" sz="2030" dirty="0" smtClean="0"/>
              <a:t>demonstrate </a:t>
            </a:r>
            <a:r>
              <a:rPr lang="en-US" sz="2030" dirty="0"/>
              <a:t>an important point about password </a:t>
            </a:r>
            <a:r>
              <a:rPr lang="en-US" sz="2030" dirty="0" smtClean="0"/>
              <a:t>security—</a:t>
            </a:r>
            <a:r>
              <a:rPr lang="en-US" sz="2030" dirty="0"/>
              <a:t>Even long </a:t>
            </a:r>
            <a:r>
              <a:rPr lang="en-US" sz="2030" dirty="0" smtClean="0"/>
              <a:t>passwords can be cracked if </a:t>
            </a:r>
            <a:r>
              <a:rPr lang="en-US" sz="2030" dirty="0"/>
              <a:t>an attacker knows </a:t>
            </a:r>
            <a:r>
              <a:rPr lang="en-US" sz="2030" dirty="0" smtClean="0"/>
              <a:t>the template </a:t>
            </a:r>
            <a:r>
              <a:rPr lang="en-US" sz="2030" dirty="0"/>
              <a:t>used to generate </a:t>
            </a:r>
            <a:r>
              <a:rPr lang="en-US" sz="2030" dirty="0" smtClean="0"/>
              <a:t>it. The graphs below show the time it took our program to guess a password over fifty iterations. </a:t>
            </a:r>
          </a:p>
          <a:p>
            <a:pPr algn="ctr" defTabSz="457200"/>
            <a:r>
              <a:rPr lang="en-US" sz="2030" dirty="0"/>
              <a:t>	</a:t>
            </a:r>
            <a:r>
              <a:rPr lang="en-US" sz="2030" dirty="0" smtClean="0"/>
              <a:t>Therefore, </a:t>
            </a:r>
            <a:r>
              <a:rPr lang="en-US" sz="2030" b="1" dirty="0" smtClean="0"/>
              <a:t>padding something that’s easily guessable still </a:t>
            </a:r>
          </a:p>
          <a:p>
            <a:pPr algn="ctr" defTabSz="457200"/>
            <a:r>
              <a:rPr lang="en-US" sz="2030" b="1" dirty="0" smtClean="0"/>
              <a:t>leaves you with a weak password.</a:t>
            </a:r>
            <a:endParaRPr lang="en-US" sz="2030" b="1" dirty="0" smtClean="0">
              <a:solidFill>
                <a:schemeClr val="accent6">
                  <a:lumMod val="50000"/>
                </a:schemeClr>
              </a:solidFill>
            </a:endParaRPr>
          </a:p>
        </p:txBody>
      </p:sp>
      <p:sp>
        <p:nvSpPr>
          <p:cNvPr id="38" name="Rounded Rectangle 37"/>
          <p:cNvSpPr/>
          <p:nvPr/>
        </p:nvSpPr>
        <p:spPr>
          <a:xfrm>
            <a:off x="15462160" y="16172055"/>
            <a:ext cx="1395663" cy="41916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rPr>
              <a:t>Length - 16</a:t>
            </a:r>
            <a:endParaRPr lang="en-US" sz="2000" b="1" dirty="0">
              <a:solidFill>
                <a:schemeClr val="accent6">
                  <a:lumMod val="50000"/>
                </a:schemeClr>
              </a:solidFill>
            </a:endParaRPr>
          </a:p>
        </p:txBody>
      </p:sp>
      <p:sp>
        <p:nvSpPr>
          <p:cNvPr id="46" name="Rounded Rectangle 45"/>
          <p:cNvSpPr/>
          <p:nvPr/>
        </p:nvSpPr>
        <p:spPr>
          <a:xfrm>
            <a:off x="21323120" y="16172055"/>
            <a:ext cx="1395663" cy="41916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rPr>
              <a:t>Length - 25</a:t>
            </a:r>
            <a:endParaRPr lang="en-US" sz="2000" b="1" dirty="0">
              <a:solidFill>
                <a:schemeClr val="accent6">
                  <a:lumMod val="50000"/>
                </a:schemeClr>
              </a:solidFill>
            </a:endParaRPr>
          </a:p>
        </p:txBody>
      </p:sp>
      <p:sp>
        <p:nvSpPr>
          <p:cNvPr id="47" name="Rounded Rectangle 46"/>
          <p:cNvSpPr/>
          <p:nvPr/>
        </p:nvSpPr>
        <p:spPr>
          <a:xfrm>
            <a:off x="26878718" y="16172055"/>
            <a:ext cx="1395663" cy="41916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rPr>
              <a:t>Length - 26</a:t>
            </a:r>
            <a:endParaRPr lang="en-US" sz="2000" b="1" dirty="0">
              <a:solidFill>
                <a:schemeClr val="accent6">
                  <a:lumMod val="50000"/>
                </a:schemeClr>
              </a:solidFill>
            </a:endParaRPr>
          </a:p>
        </p:txBody>
      </p:sp>
      <p:pic>
        <p:nvPicPr>
          <p:cNvPr id="1032" name="Picture 8" descr="To anyone who understands information theory and security and is in an infuriating argument with someone who does not (possibly involving mixed case), I sincerely apologiz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0657" y="16106741"/>
            <a:ext cx="4768813" cy="387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598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3052</TotalTime>
  <Words>918</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 Norton</dc:creator>
  <cp:lastModifiedBy>Hayley Norton</cp:lastModifiedBy>
  <cp:revision>50</cp:revision>
  <dcterms:created xsi:type="dcterms:W3CDTF">2017-12-04T18:21:44Z</dcterms:created>
  <dcterms:modified xsi:type="dcterms:W3CDTF">2017-12-06T21:14:04Z</dcterms:modified>
</cp:coreProperties>
</file>