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17" r:id="rId10"/>
    <p:sldId id="308" r:id="rId11"/>
    <p:sldId id="264" r:id="rId12"/>
    <p:sldId id="265" r:id="rId13"/>
    <p:sldId id="270" r:id="rId14"/>
    <p:sldId id="266" r:id="rId15"/>
    <p:sldId id="267" r:id="rId16"/>
    <p:sldId id="269" r:id="rId17"/>
    <p:sldId id="271" r:id="rId18"/>
    <p:sldId id="273" r:id="rId19"/>
    <p:sldId id="268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14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5" r:id="rId52"/>
    <p:sldId id="306" r:id="rId53"/>
    <p:sldId id="304" r:id="rId54"/>
    <p:sldId id="307" r:id="rId55"/>
    <p:sldId id="309" r:id="rId56"/>
    <p:sldId id="310" r:id="rId57"/>
    <p:sldId id="311" r:id="rId58"/>
    <p:sldId id="312" r:id="rId59"/>
    <p:sldId id="313" r:id="rId60"/>
    <p:sldId id="315" r:id="rId61"/>
    <p:sldId id="316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384" y="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FD4A1-7B26-6844-8BCC-22E9101CD9EE}" type="datetimeFigureOut">
              <a:rPr lang="en-US" smtClean="0"/>
              <a:t>16-12-06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4CDA7-D21F-1C4F-903B-638658335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7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CDA7-D21F-1C4F-903B-6386583355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1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6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8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6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9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16-12-06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16-12-06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16-12-06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1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16-12-06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7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16-12-06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2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16-12-06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C13B-4FA3-F741-91D6-24C27100E581}" type="datetimeFigureOut">
              <a:rPr lang="en-US" smtClean="0"/>
              <a:t>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Basic Blocks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J. Nelson Amaral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3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Leaders – Lab #2</a:t>
            </a:r>
            <a:endParaRPr lang="en-US" dirty="0"/>
          </a:p>
        </p:txBody>
      </p:sp>
      <p:pic>
        <p:nvPicPr>
          <p:cNvPr id="3" name="Picture 2" descr="ControlFlowInstru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511300"/>
            <a:ext cx="82677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1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64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Given the Leaders,</a:t>
            </a:r>
            <a:br>
              <a:rPr lang="en-US" dirty="0" smtClean="0"/>
            </a:br>
            <a:r>
              <a:rPr lang="en-US" dirty="0" smtClean="0"/>
              <a:t>How do we get the Basic Blocks?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9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39743" y="1823163"/>
            <a:ext cx="7134482" cy="4401611"/>
            <a:chOff x="1939743" y="1823163"/>
            <a:chExt cx="7134482" cy="4401611"/>
          </a:xfrm>
        </p:grpSpPr>
        <p:pic>
          <p:nvPicPr>
            <p:cNvPr id="4" name="Picture 3" descr="example_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743" y="1823163"/>
              <a:ext cx="7134482" cy="439231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939743" y="1832457"/>
              <a:ext cx="7134482" cy="4392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86109" y="417610"/>
            <a:ext cx="8369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basic block is the leader followed by all subsequent instructions</a:t>
            </a:r>
          </a:p>
          <a:p>
            <a:r>
              <a:rPr lang="en-US" sz="2400" dirty="0" smtClean="0"/>
              <a:t>up to, but not including, the next leader.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929467" y="2057400"/>
            <a:ext cx="2760133" cy="2709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29467" y="3141134"/>
            <a:ext cx="2760133" cy="2709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9467" y="4461935"/>
            <a:ext cx="2760133" cy="2709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29467" y="5012269"/>
            <a:ext cx="2760133" cy="2709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29467" y="5825069"/>
            <a:ext cx="2760133" cy="2709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29467" y="3674534"/>
            <a:ext cx="2760133" cy="2709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929467" y="2057400"/>
            <a:ext cx="2760133" cy="838200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929467" y="3119967"/>
            <a:ext cx="2760133" cy="554567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29467" y="3683001"/>
            <a:ext cx="2760133" cy="554567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929467" y="4461935"/>
            <a:ext cx="2760133" cy="277284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929467" y="5012270"/>
            <a:ext cx="2760133" cy="554567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929467" y="5818718"/>
            <a:ext cx="2760133" cy="277284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0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6109" y="417610"/>
            <a:ext cx="8369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basic block is the leader followed by all subsequent instructions</a:t>
            </a:r>
          </a:p>
          <a:p>
            <a:r>
              <a:rPr lang="en-US" sz="2400" dirty="0" smtClean="0"/>
              <a:t>up to, but not including, the next leader.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39743" y="1823163"/>
            <a:ext cx="7134482" cy="4401611"/>
            <a:chOff x="1939743" y="1823163"/>
            <a:chExt cx="7134482" cy="4401611"/>
          </a:xfrm>
        </p:grpSpPr>
        <p:grpSp>
          <p:nvGrpSpPr>
            <p:cNvPr id="3" name="Group 2"/>
            <p:cNvGrpSpPr/>
            <p:nvPr/>
          </p:nvGrpSpPr>
          <p:grpSpPr>
            <a:xfrm>
              <a:off x="1939743" y="1823163"/>
              <a:ext cx="7134482" cy="4401611"/>
              <a:chOff x="1939743" y="1823163"/>
              <a:chExt cx="7134482" cy="4401611"/>
            </a:xfrm>
          </p:grpSpPr>
          <p:pic>
            <p:nvPicPr>
              <p:cNvPr id="4" name="Picture 3" descr="example_s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9743" y="1823163"/>
                <a:ext cx="7134482" cy="4392317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939743" y="1832457"/>
                <a:ext cx="7134482" cy="4392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ounded Rectangle 1"/>
            <p:cNvSpPr/>
            <p:nvPr/>
          </p:nvSpPr>
          <p:spPr>
            <a:xfrm>
              <a:off x="2929467" y="2057400"/>
              <a:ext cx="2760133" cy="838200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29467" y="3119967"/>
              <a:ext cx="2760133" cy="554567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929467" y="3683001"/>
              <a:ext cx="2760133" cy="554567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929467" y="4454526"/>
              <a:ext cx="2760133" cy="277284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929467" y="5012270"/>
              <a:ext cx="2760133" cy="554567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29467" y="5818718"/>
              <a:ext cx="2760133" cy="277284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080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Actual 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900" y="1438276"/>
            <a:ext cx="966572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600" dirty="0" smtClean="0">
                <a:latin typeface="Andale Mono"/>
                <a:cs typeface="Andale Mono"/>
              </a:rPr>
              <a:t>[10010000] 34080000  ori $8, $0, 0            ; 52: li $t0, 0 # i 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[10010004] 34020000  ori $2, $0, 0            ; 53: li $v0, 0 # j 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[10010008] 18800009  blez $4 36 [DONE-0x10010008]; 54: blez $a0, DONE # if (p </a:t>
            </a:r>
          </a:p>
          <a:p>
            <a:endParaRPr lang="is-IS" sz="1600" dirty="0" smtClean="0">
              <a:latin typeface="Andale Mono"/>
              <a:cs typeface="Andale Mono"/>
            </a:endParaRPr>
          </a:p>
          <a:p>
            <a:r>
              <a:rPr lang="is-IS" sz="1600" dirty="0" smtClean="0">
                <a:latin typeface="Andale Mono"/>
                <a:cs typeface="Andale Mono"/>
              </a:rPr>
              <a:t>[1001000c] 310a0001  andi $10, $8, 1          ; 56: andi $t2, $t0, 0x1 # $t2 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[10010010] 15400003  bne $10, $0, 12 [ODD-0x10010010]</a:t>
            </a:r>
          </a:p>
          <a:p>
            <a:endParaRPr lang="is-IS" sz="1600" dirty="0" smtClean="0">
              <a:latin typeface="Andale Mono"/>
              <a:cs typeface="Andale Mono"/>
            </a:endParaRPr>
          </a:p>
          <a:p>
            <a:r>
              <a:rPr lang="is-IS" sz="1600" dirty="0" smtClean="0">
                <a:latin typeface="Andale Mono"/>
                <a:cs typeface="Andale Mono"/>
              </a:rPr>
              <a:t>[10010014] 00481020  add $2, $2, $8           ; 58: add $v0, $v0, $t0 # j 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[10010018] 08100029  j 0x10010020 [REINIT]    ; 59: j REINIT </a:t>
            </a:r>
          </a:p>
          <a:p>
            <a:endParaRPr lang="is-IS" sz="1600" dirty="0" smtClean="0">
              <a:latin typeface="Andale Mono"/>
              <a:cs typeface="Andale Mono"/>
            </a:endParaRPr>
          </a:p>
          <a:p>
            <a:r>
              <a:rPr lang="is-IS" sz="1600" dirty="0" smtClean="0">
                <a:latin typeface="Andale Mono"/>
                <a:cs typeface="Andale Mono"/>
              </a:rPr>
              <a:t>[1001001c] 20420001  addi $2, $2, 1           ; 61: add $v0, $v0, 1 # j </a:t>
            </a:r>
          </a:p>
          <a:p>
            <a:endParaRPr lang="is-IS" sz="1600" dirty="0" smtClean="0">
              <a:latin typeface="Andale Mono"/>
              <a:cs typeface="Andale Mono"/>
            </a:endParaRPr>
          </a:p>
          <a:p>
            <a:r>
              <a:rPr lang="is-IS" sz="1600" dirty="0" smtClean="0">
                <a:latin typeface="Andale Mono"/>
                <a:cs typeface="Andale Mono"/>
              </a:rPr>
              <a:t>[10010020] 21080001  addi $8, $8, 1           ; 63: add $t0, $t0, 1 # i 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[10010024] 0104082a  slt $1, $8, $4           ; 64: blt $t0, $a0, LOOP # if i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[10010028] 1420fff9  bne $1, $0, -28 [LOOP-0x100100ac] </a:t>
            </a:r>
          </a:p>
          <a:p>
            <a:endParaRPr lang="is-IS" sz="1600" dirty="0" smtClean="0">
              <a:latin typeface="Andale Mono"/>
              <a:cs typeface="Andale Mono"/>
            </a:endParaRPr>
          </a:p>
          <a:p>
            <a:r>
              <a:rPr lang="is-IS" sz="1600" dirty="0" smtClean="0">
                <a:latin typeface="Andale Mono"/>
                <a:cs typeface="Andale Mono"/>
              </a:rPr>
              <a:t>[1001002c] 03e00008  jr $31                   ; 66: jr $ra</a:t>
            </a:r>
            <a:endParaRPr lang="en-US" sz="1600" dirty="0">
              <a:latin typeface="Andale Mono"/>
              <a:cs typeface="Andale Mono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481138"/>
            <a:ext cx="6057900" cy="838200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" y="2471738"/>
            <a:ext cx="6057900" cy="512762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4800" y="3170238"/>
            <a:ext cx="6057900" cy="512762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932238"/>
            <a:ext cx="6057900" cy="233362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4800" y="4402138"/>
            <a:ext cx="6057900" cy="792162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4800" y="5405438"/>
            <a:ext cx="6057900" cy="233362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31228" y="158216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0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1228" y="242830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1228" y="31008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2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1228" y="37130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31228" y="445020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4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31228" y="519950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23838" y="2697045"/>
            <a:ext cx="5120162" cy="3108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6 block(s) found.</a:t>
            </a:r>
          </a:p>
          <a:p>
            <a:r>
              <a:rPr lang="en-US" sz="2800" dirty="0" smtClean="0"/>
              <a:t>Block Leader: 0x10010000, Size: 3</a:t>
            </a:r>
          </a:p>
          <a:p>
            <a:r>
              <a:rPr lang="en-US" sz="2800" dirty="0" smtClean="0"/>
              <a:t>Block Leader: 0x1001000C, Size: 2</a:t>
            </a:r>
          </a:p>
          <a:p>
            <a:r>
              <a:rPr lang="en-US" sz="2800" dirty="0" smtClean="0"/>
              <a:t>Block Leader: 0x10010014, Size: 2</a:t>
            </a:r>
          </a:p>
          <a:p>
            <a:r>
              <a:rPr lang="en-US" sz="2800" dirty="0" smtClean="0"/>
              <a:t>Block Leader: 0x1001001C, Size: 1</a:t>
            </a:r>
          </a:p>
          <a:p>
            <a:r>
              <a:rPr lang="en-US" sz="2800" dirty="0" smtClean="0"/>
              <a:t>Block Leader: 0x10010020, Size: 3</a:t>
            </a:r>
          </a:p>
          <a:p>
            <a:r>
              <a:rPr lang="en-US" sz="2800" dirty="0" smtClean="0"/>
              <a:t>Block Leader: 0x1001002C, Size: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309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43238"/>
            <a:ext cx="8229600" cy="1143000"/>
          </a:xfrm>
        </p:spPr>
        <p:txBody>
          <a:bodyPr/>
          <a:lstStyle/>
          <a:p>
            <a:r>
              <a:rPr lang="en-US" dirty="0" smtClean="0"/>
              <a:t>Control Flow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7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55109" y="101598"/>
            <a:ext cx="2724161" cy="1200329"/>
            <a:chOff x="1122407" y="440266"/>
            <a:chExt cx="2724161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1122407" y="440266"/>
              <a:ext cx="272416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3366FF"/>
                  </a:solidFill>
                  <a:latin typeface="Monaco"/>
                  <a:cs typeface="Monaco"/>
                </a:rPr>
                <a:t>odd_series</a:t>
              </a:r>
              <a:r>
                <a:rPr lang="en-US" dirty="0" smtClean="0">
                  <a:solidFill>
                    <a:srgbClr val="3366FF"/>
                  </a:solidFill>
                  <a:latin typeface="Monaco"/>
                  <a:cs typeface="Monaco"/>
                </a:rPr>
                <a:t>:</a:t>
              </a:r>
            </a:p>
            <a:p>
              <a:r>
                <a:rPr lang="en-US" dirty="0" smtClean="0">
                  <a:latin typeface="Monaco"/>
                  <a:cs typeface="Monaco"/>
                </a:rPr>
                <a:t>	</a:t>
              </a:r>
              <a:r>
                <a:rPr lang="en-US" dirty="0" smtClean="0">
                  <a:solidFill>
                    <a:srgbClr val="B100B7"/>
                  </a:solidFill>
                  <a:latin typeface="Monaco"/>
                  <a:cs typeface="Monaco"/>
                </a:rPr>
                <a:t>li</a:t>
              </a:r>
              <a:r>
                <a:rPr lang="en-US" dirty="0" smtClean="0">
                  <a:latin typeface="Monaco"/>
                  <a:cs typeface="Monaco"/>
                </a:rPr>
                <a:t>    $t0, 0	</a:t>
              </a:r>
            </a:p>
            <a:p>
              <a:r>
                <a:rPr lang="en-US" dirty="0" smtClean="0">
                  <a:latin typeface="Monaco"/>
                  <a:cs typeface="Monaco"/>
                </a:rPr>
                <a:t>	</a:t>
              </a:r>
              <a:r>
                <a:rPr lang="en-US" dirty="0" smtClean="0">
                  <a:solidFill>
                    <a:srgbClr val="B100B7"/>
                  </a:solidFill>
                  <a:latin typeface="Monaco"/>
                  <a:cs typeface="Monaco"/>
                </a:rPr>
                <a:t>li</a:t>
              </a:r>
              <a:r>
                <a:rPr lang="en-US" dirty="0" smtClean="0">
                  <a:latin typeface="Monaco"/>
                  <a:cs typeface="Monaco"/>
                </a:rPr>
                <a:t>    $v0, 0	     </a:t>
              </a:r>
            </a:p>
            <a:p>
              <a:r>
                <a:rPr lang="en-US" dirty="0" smtClean="0">
                  <a:latin typeface="Monaco"/>
                  <a:cs typeface="Monaco"/>
                </a:rPr>
                <a:t>	</a:t>
              </a:r>
              <a:r>
                <a:rPr lang="en-US" dirty="0" err="1" smtClean="0">
                  <a:solidFill>
                    <a:srgbClr val="B100B7"/>
                  </a:solidFill>
                  <a:latin typeface="Monaco"/>
                  <a:cs typeface="Monaco"/>
                </a:rPr>
                <a:t>blez</a:t>
              </a:r>
              <a:r>
                <a:rPr lang="en-US" dirty="0" smtClean="0">
                  <a:latin typeface="Monaco"/>
                  <a:cs typeface="Monaco"/>
                </a:rPr>
                <a:t>  $a0, DONE 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22407" y="440266"/>
              <a:ext cx="2724161" cy="12003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36903" y="2337915"/>
            <a:ext cx="3280131" cy="923330"/>
            <a:chOff x="3636903" y="2049186"/>
            <a:chExt cx="3280131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637844" y="2049186"/>
              <a:ext cx="32782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  <a:latin typeface="Monaco"/>
                  <a:cs typeface="Monaco"/>
                </a:rPr>
                <a:t>LOOP:</a:t>
              </a:r>
              <a:r>
                <a:rPr lang="en-US" dirty="0" smtClean="0">
                  <a:latin typeface="Monaco"/>
                  <a:cs typeface="Monaco"/>
                </a:rPr>
                <a:t>	</a:t>
              </a:r>
            </a:p>
            <a:p>
              <a:r>
                <a:rPr lang="en-US" dirty="0" smtClean="0">
                  <a:latin typeface="Monaco"/>
                  <a:cs typeface="Monaco"/>
                </a:rPr>
                <a:t>	</a:t>
              </a:r>
              <a:r>
                <a:rPr lang="en-US" dirty="0" err="1" smtClean="0">
                  <a:solidFill>
                    <a:srgbClr val="B100B7"/>
                  </a:solidFill>
                  <a:latin typeface="Monaco"/>
                  <a:cs typeface="Monaco"/>
                </a:rPr>
                <a:t>andi</a:t>
              </a:r>
              <a:r>
                <a:rPr lang="en-US" dirty="0" smtClean="0">
                  <a:latin typeface="Monaco"/>
                  <a:cs typeface="Monaco"/>
                </a:rPr>
                <a:t>  $t2, $t0, 0x1  </a:t>
              </a:r>
            </a:p>
            <a:p>
              <a:r>
                <a:rPr lang="en-US" dirty="0" smtClean="0">
                  <a:latin typeface="Monaco"/>
                  <a:cs typeface="Monaco"/>
                </a:rPr>
                <a:t>	</a:t>
              </a:r>
              <a:r>
                <a:rPr lang="en-US" dirty="0" err="1" smtClean="0">
                  <a:solidFill>
                    <a:srgbClr val="B100B7"/>
                  </a:solidFill>
                  <a:latin typeface="Monaco"/>
                  <a:cs typeface="Monaco"/>
                </a:rPr>
                <a:t>bnez</a:t>
              </a:r>
              <a:r>
                <a:rPr lang="en-US" dirty="0" smtClean="0">
                  <a:latin typeface="Monaco"/>
                  <a:cs typeface="Monaco"/>
                </a:rPr>
                <a:t>  $t2 ODD 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636903" y="2049186"/>
              <a:ext cx="3280131" cy="92333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98132" y="3674933"/>
            <a:ext cx="3278249" cy="646331"/>
            <a:chOff x="1930400" y="3381107"/>
            <a:chExt cx="3278249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1930400" y="3381107"/>
              <a:ext cx="32782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	</a:t>
              </a:r>
              <a:r>
                <a:rPr lang="en-US" dirty="0" smtClean="0">
                  <a:solidFill>
                    <a:srgbClr val="B100B7"/>
                  </a:solidFill>
                  <a:latin typeface="Monaco"/>
                  <a:cs typeface="Monaco"/>
                </a:rPr>
                <a:t>add</a:t>
              </a:r>
              <a:r>
                <a:rPr lang="en-US" dirty="0" smtClean="0">
                  <a:latin typeface="Monaco"/>
                  <a:cs typeface="Monaco"/>
                </a:rPr>
                <a:t>   $v0, $v0, $t0</a:t>
              </a:r>
            </a:p>
            <a:p>
              <a:r>
                <a:rPr lang="en-US" dirty="0" smtClean="0">
                  <a:latin typeface="Monaco"/>
                  <a:cs typeface="Monaco"/>
                </a:rPr>
                <a:t>   </a:t>
              </a:r>
              <a:r>
                <a:rPr lang="en-US" dirty="0" smtClean="0">
                  <a:solidFill>
                    <a:srgbClr val="B100B7"/>
                  </a:solidFill>
                  <a:latin typeface="Monaco"/>
                  <a:cs typeface="Monaco"/>
                </a:rPr>
                <a:t>j</a:t>
              </a:r>
              <a:r>
                <a:rPr lang="en-US" dirty="0" smtClean="0">
                  <a:latin typeface="Monaco"/>
                  <a:cs typeface="Monaco"/>
                </a:rPr>
                <a:t>     REINIT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6307" y="3381107"/>
              <a:ext cx="3052342" cy="6463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1996" y="3674933"/>
            <a:ext cx="3001205" cy="646331"/>
            <a:chOff x="5662345" y="3381107"/>
            <a:chExt cx="3001205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662345" y="3381107"/>
              <a:ext cx="30012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  <a:latin typeface="Monaco"/>
                  <a:cs typeface="Monaco"/>
                </a:rPr>
                <a:t>ODD:</a:t>
              </a:r>
              <a:r>
                <a:rPr lang="en-US" dirty="0" smtClean="0">
                  <a:latin typeface="Monaco"/>
                  <a:cs typeface="Monaco"/>
                </a:rPr>
                <a:t>	</a:t>
              </a:r>
            </a:p>
            <a:p>
              <a:r>
                <a:rPr lang="en-US" dirty="0" smtClean="0">
                  <a:latin typeface="Monaco"/>
                  <a:cs typeface="Monaco"/>
                </a:rPr>
                <a:t>	</a:t>
              </a:r>
              <a:r>
                <a:rPr lang="en-US" dirty="0" smtClean="0">
                  <a:solidFill>
                    <a:srgbClr val="B100B7"/>
                  </a:solidFill>
                  <a:latin typeface="Monaco"/>
                  <a:cs typeface="Monaco"/>
                </a:rPr>
                <a:t>add</a:t>
              </a:r>
              <a:r>
                <a:rPr lang="en-US" dirty="0" smtClean="0">
                  <a:latin typeface="Monaco"/>
                  <a:cs typeface="Monaco"/>
                </a:rPr>
                <a:t>   $v0, $v0, 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62345" y="3381107"/>
              <a:ext cx="3001205" cy="6463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00263" y="4760352"/>
            <a:ext cx="3416771" cy="923330"/>
            <a:chOff x="3500263" y="4427689"/>
            <a:chExt cx="3416771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3500263" y="4427689"/>
              <a:ext cx="34167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  <a:latin typeface="Monaco"/>
                  <a:cs typeface="Monaco"/>
                </a:rPr>
                <a:t>REINIT:</a:t>
              </a:r>
            </a:p>
            <a:p>
              <a:r>
                <a:rPr lang="en-US" dirty="0" smtClean="0">
                  <a:latin typeface="Monaco"/>
                  <a:cs typeface="Monaco"/>
                </a:rPr>
                <a:t>	</a:t>
              </a:r>
              <a:r>
                <a:rPr lang="en-US" dirty="0" smtClean="0">
                  <a:solidFill>
                    <a:srgbClr val="B100B7"/>
                  </a:solidFill>
                  <a:latin typeface="Monaco"/>
                  <a:cs typeface="Monaco"/>
                </a:rPr>
                <a:t>add</a:t>
              </a:r>
              <a:r>
                <a:rPr lang="en-US" dirty="0" smtClean="0">
                  <a:latin typeface="Monaco"/>
                  <a:cs typeface="Monaco"/>
                </a:rPr>
                <a:t>   $t0, $t0, 1    </a:t>
              </a:r>
            </a:p>
            <a:p>
              <a:r>
                <a:rPr lang="en-US" dirty="0" smtClean="0">
                  <a:latin typeface="Monaco"/>
                  <a:cs typeface="Monaco"/>
                </a:rPr>
                <a:t>	</a:t>
              </a:r>
              <a:r>
                <a:rPr lang="en-US" dirty="0" err="1" smtClean="0">
                  <a:solidFill>
                    <a:srgbClr val="B100B7"/>
                  </a:solidFill>
                  <a:latin typeface="Monaco"/>
                  <a:cs typeface="Monaco"/>
                </a:rPr>
                <a:t>blt</a:t>
              </a:r>
              <a:r>
                <a:rPr lang="en-US" dirty="0" smtClean="0">
                  <a:latin typeface="Monaco"/>
                  <a:cs typeface="Monaco"/>
                </a:rPr>
                <a:t>   $t0, $a0, LOOP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00263" y="4427689"/>
              <a:ext cx="3416771" cy="92333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70675" y="6160870"/>
            <a:ext cx="1893029" cy="646331"/>
            <a:chOff x="1364782" y="5767948"/>
            <a:chExt cx="1893029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1364782" y="5767948"/>
              <a:ext cx="18930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  <a:latin typeface="Monaco"/>
                  <a:cs typeface="Monaco"/>
                </a:rPr>
                <a:t>DONE:</a:t>
              </a:r>
              <a:r>
                <a:rPr lang="en-US" dirty="0" smtClean="0">
                  <a:latin typeface="Monaco"/>
                  <a:cs typeface="Monaco"/>
                </a:rPr>
                <a:t>	</a:t>
              </a:r>
            </a:p>
            <a:p>
              <a:r>
                <a:rPr lang="en-US" dirty="0" smtClean="0">
                  <a:latin typeface="Monaco"/>
                  <a:cs typeface="Monaco"/>
                </a:rPr>
                <a:t>	</a:t>
              </a:r>
              <a:r>
                <a:rPr lang="en-US" dirty="0" err="1" smtClean="0">
                  <a:solidFill>
                    <a:srgbClr val="B100B7"/>
                  </a:solidFill>
                  <a:latin typeface="Monaco"/>
                  <a:cs typeface="Monaco"/>
                </a:rPr>
                <a:t>jr</a:t>
              </a:r>
              <a:r>
                <a:rPr lang="en-US" dirty="0" smtClean="0">
                  <a:latin typeface="Monaco"/>
                  <a:cs typeface="Monaco"/>
                </a:rPr>
                <a:t>    $</a:t>
              </a:r>
              <a:r>
                <a:rPr lang="en-US" dirty="0" err="1" smtClean="0">
                  <a:latin typeface="Monaco"/>
                  <a:cs typeface="Monaco"/>
                </a:rPr>
                <a:t>ra</a:t>
              </a:r>
              <a:endParaRPr lang="en-US" dirty="0">
                <a:latin typeface="Monaco"/>
                <a:cs typeface="Monaco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364782" y="5767948"/>
              <a:ext cx="1893029" cy="6463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/>
          <p:cNvCxnSpPr>
            <a:stCxn id="4" idx="2"/>
            <a:endCxn id="8" idx="0"/>
          </p:cNvCxnSpPr>
          <p:nvPr/>
        </p:nvCxnSpPr>
        <p:spPr>
          <a:xfrm>
            <a:off x="1817190" y="1301927"/>
            <a:ext cx="0" cy="48589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2" idx="0"/>
          </p:cNvCxnSpPr>
          <p:nvPr/>
        </p:nvCxnSpPr>
        <p:spPr>
          <a:xfrm>
            <a:off x="1817190" y="1301927"/>
            <a:ext cx="3459779" cy="10359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7" idx="0"/>
          </p:cNvCxnSpPr>
          <p:nvPr/>
        </p:nvCxnSpPr>
        <p:spPr>
          <a:xfrm>
            <a:off x="5276969" y="3261245"/>
            <a:ext cx="2315630" cy="4136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2"/>
            <a:endCxn id="9" idx="0"/>
          </p:cNvCxnSpPr>
          <p:nvPr/>
        </p:nvCxnSpPr>
        <p:spPr>
          <a:xfrm flipH="1">
            <a:off x="5208649" y="4321264"/>
            <a:ext cx="2383950" cy="4390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2"/>
            <a:endCxn id="13" idx="0"/>
          </p:cNvCxnSpPr>
          <p:nvPr/>
        </p:nvCxnSpPr>
        <p:spPr>
          <a:xfrm flipH="1">
            <a:off x="3750210" y="3261245"/>
            <a:ext cx="1526759" cy="4136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9" idx="0"/>
          </p:cNvCxnSpPr>
          <p:nvPr/>
        </p:nvCxnSpPr>
        <p:spPr>
          <a:xfrm>
            <a:off x="3637257" y="4321264"/>
            <a:ext cx="1571392" cy="4390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9" idx="2"/>
            <a:endCxn id="5" idx="0"/>
          </p:cNvCxnSpPr>
          <p:nvPr/>
        </p:nvCxnSpPr>
        <p:spPr>
          <a:xfrm rot="5400000" flipH="1" flipV="1">
            <a:off x="3569925" y="3976639"/>
            <a:ext cx="3345767" cy="68320"/>
          </a:xfrm>
          <a:prstGeom prst="curvedConnector5">
            <a:avLst>
              <a:gd name="adj1" fmla="val -6833"/>
              <a:gd name="adj2" fmla="val -4823503"/>
              <a:gd name="adj3" fmla="val 106833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  <a:endCxn id="8" idx="0"/>
          </p:cNvCxnSpPr>
          <p:nvPr/>
        </p:nvCxnSpPr>
        <p:spPr>
          <a:xfrm flipH="1">
            <a:off x="1817190" y="5683682"/>
            <a:ext cx="3391459" cy="4771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591" y="12778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329934" y="204581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45760" y="373997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5754811" y="373997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59605" y="5010159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30017" y="629316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638801" y="12698"/>
            <a:ext cx="3486602" cy="2197102"/>
            <a:chOff x="1939743" y="1823163"/>
            <a:chExt cx="7134482" cy="4401611"/>
          </a:xfrm>
        </p:grpSpPr>
        <p:grpSp>
          <p:nvGrpSpPr>
            <p:cNvPr id="38" name="Group 37"/>
            <p:cNvGrpSpPr/>
            <p:nvPr/>
          </p:nvGrpSpPr>
          <p:grpSpPr>
            <a:xfrm>
              <a:off x="1939743" y="1823163"/>
              <a:ext cx="7134482" cy="4401611"/>
              <a:chOff x="1939743" y="1823163"/>
              <a:chExt cx="7134482" cy="4401611"/>
            </a:xfrm>
          </p:grpSpPr>
          <p:pic>
            <p:nvPicPr>
              <p:cNvPr id="48" name="Picture 47" descr="example_s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9743" y="1823163"/>
                <a:ext cx="7134482" cy="4392317"/>
              </a:xfrm>
              <a:prstGeom prst="rect">
                <a:avLst/>
              </a:prstGeom>
            </p:spPr>
          </p:pic>
          <p:sp>
            <p:nvSpPr>
              <p:cNvPr id="49" name="Rectangle 48"/>
              <p:cNvSpPr/>
              <p:nvPr/>
            </p:nvSpPr>
            <p:spPr>
              <a:xfrm>
                <a:off x="1939743" y="1832457"/>
                <a:ext cx="7134482" cy="4392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2929467" y="2057400"/>
              <a:ext cx="2760133" cy="838200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929467" y="3119967"/>
              <a:ext cx="2760133" cy="554567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929467" y="3683001"/>
              <a:ext cx="2760133" cy="554567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929467" y="4454526"/>
              <a:ext cx="2760133" cy="277284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929467" y="5012270"/>
              <a:ext cx="2760133" cy="554567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929467" y="5818718"/>
              <a:ext cx="2760133" cy="277284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791" y="589451"/>
            <a:ext cx="1721896" cy="2777942"/>
            <a:chOff x="50791" y="589451"/>
            <a:chExt cx="1721896" cy="2777942"/>
          </a:xfrm>
        </p:grpSpPr>
        <p:sp>
          <p:nvSpPr>
            <p:cNvPr id="11" name="TextBox 10"/>
            <p:cNvSpPr txBox="1"/>
            <p:nvPr/>
          </p:nvSpPr>
          <p:spPr>
            <a:xfrm>
              <a:off x="50791" y="2074731"/>
              <a:ext cx="1721896" cy="1292662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This is the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basic block at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address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0x10010000</a:t>
              </a:r>
            </a:p>
          </p:txBody>
        </p:sp>
        <p:cxnSp>
          <p:nvCxnSpPr>
            <p:cNvPr id="52" name="Straight Arrow Connector 51"/>
            <p:cNvCxnSpPr>
              <a:stCxn id="11" idx="0"/>
            </p:cNvCxnSpPr>
            <p:nvPr/>
          </p:nvCxnSpPr>
          <p:spPr>
            <a:xfrm flipV="1">
              <a:off x="911739" y="589451"/>
              <a:ext cx="0" cy="14852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5918201" y="2299815"/>
            <a:ext cx="3093409" cy="1292662"/>
            <a:chOff x="5918201" y="2299815"/>
            <a:chExt cx="3093409" cy="1292662"/>
          </a:xfrm>
        </p:grpSpPr>
        <p:sp>
          <p:nvSpPr>
            <p:cNvPr id="50" name="TextBox 49"/>
            <p:cNvSpPr txBox="1"/>
            <p:nvPr/>
          </p:nvSpPr>
          <p:spPr>
            <a:xfrm>
              <a:off x="7315563" y="2299815"/>
              <a:ext cx="1696047" cy="1292662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This is the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basic block at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address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0x1001000c</a:t>
              </a:r>
            </a:p>
          </p:txBody>
        </p:sp>
        <p:cxnSp>
          <p:nvCxnSpPr>
            <p:cNvPr id="53" name="Straight Arrow Connector 52"/>
            <p:cNvCxnSpPr>
              <a:stCxn id="50" idx="1"/>
            </p:cNvCxnSpPr>
            <p:nvPr/>
          </p:nvCxnSpPr>
          <p:spPr>
            <a:xfrm flipH="1" flipV="1">
              <a:off x="5918201" y="2507480"/>
              <a:ext cx="1397362" cy="438666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500263" y="479205"/>
            <a:ext cx="3566301" cy="1402180"/>
            <a:chOff x="3500263" y="479205"/>
            <a:chExt cx="3566301" cy="1402180"/>
          </a:xfrm>
        </p:grpSpPr>
        <p:sp>
          <p:nvSpPr>
            <p:cNvPr id="51" name="TextBox 50"/>
            <p:cNvSpPr txBox="1"/>
            <p:nvPr/>
          </p:nvSpPr>
          <p:spPr>
            <a:xfrm>
              <a:off x="3500263" y="479205"/>
              <a:ext cx="3566301" cy="738664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This is the edge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(0x10010000, 0x1001000c</a:t>
              </a:r>
              <a:r>
                <a:rPr lang="en-US" sz="2400" dirty="0">
                  <a:solidFill>
                    <a:srgbClr val="FF0000"/>
                  </a:solidFill>
                </a:rPr>
                <a:t>)</a:t>
              </a:r>
              <a:endParaRPr lang="en-US" sz="240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1" idx="2"/>
            </p:cNvCxnSpPr>
            <p:nvPr/>
          </p:nvCxnSpPr>
          <p:spPr>
            <a:xfrm flipH="1">
              <a:off x="3670592" y="1217869"/>
              <a:ext cx="1612822" cy="663516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282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Actual 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900" y="1438276"/>
            <a:ext cx="966572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600" dirty="0" smtClean="0">
                <a:latin typeface="Andale Mono"/>
                <a:cs typeface="Andale Mono"/>
              </a:rPr>
              <a:t>[10010000] 34080000  ori $8, $0, 0            ; 52: li $t0, 0 # i 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[10010004] 34020000  ori $2, $0, 0            ; 53: li $v0, 0 # j 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[10010008] 18800009  blez $4 36 [DONE-0x10010008]; 54: blez $a0, DONE # if (p </a:t>
            </a:r>
          </a:p>
          <a:p>
            <a:endParaRPr lang="is-IS" sz="1600" dirty="0" smtClean="0">
              <a:latin typeface="Andale Mono"/>
              <a:cs typeface="Andale Mono"/>
            </a:endParaRPr>
          </a:p>
          <a:p>
            <a:r>
              <a:rPr lang="is-IS" sz="1600" dirty="0" smtClean="0">
                <a:latin typeface="Andale Mono"/>
                <a:cs typeface="Andale Mono"/>
              </a:rPr>
              <a:t>[1001000c] 310a0001  andi $10, $8, 1          ; 56: andi $t2, $t0, 0x1 # $t2 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[10010010] 15400003  bne $10, $0, 12 [ODD-0x10010010]</a:t>
            </a:r>
          </a:p>
          <a:p>
            <a:endParaRPr lang="is-IS" sz="1600" dirty="0" smtClean="0">
              <a:latin typeface="Andale Mono"/>
              <a:cs typeface="Andale Mono"/>
            </a:endParaRPr>
          </a:p>
          <a:p>
            <a:r>
              <a:rPr lang="is-IS" sz="1600" dirty="0" smtClean="0">
                <a:latin typeface="Andale Mono"/>
                <a:cs typeface="Andale Mono"/>
              </a:rPr>
              <a:t>[10010014] 00481020  add $2, $2, $8           ; 58: add $v0, $v0, $t0 # j 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[10010018] 08100029  j 0x10010020 [REINIT]    ; 59: j REINIT </a:t>
            </a:r>
          </a:p>
          <a:p>
            <a:endParaRPr lang="is-IS" sz="1600" dirty="0" smtClean="0">
              <a:latin typeface="Andale Mono"/>
              <a:cs typeface="Andale Mono"/>
            </a:endParaRPr>
          </a:p>
          <a:p>
            <a:r>
              <a:rPr lang="is-IS" sz="1600" dirty="0" smtClean="0">
                <a:latin typeface="Andale Mono"/>
                <a:cs typeface="Andale Mono"/>
              </a:rPr>
              <a:t>[1001001c] 20420001  addi $2, $2, 1           ; 61: add $v0, $v0, 1 # j </a:t>
            </a:r>
          </a:p>
          <a:p>
            <a:endParaRPr lang="is-IS" sz="1600" dirty="0" smtClean="0">
              <a:latin typeface="Andale Mono"/>
              <a:cs typeface="Andale Mono"/>
            </a:endParaRPr>
          </a:p>
          <a:p>
            <a:r>
              <a:rPr lang="is-IS" sz="1600" dirty="0" smtClean="0">
                <a:latin typeface="Andale Mono"/>
                <a:cs typeface="Andale Mono"/>
              </a:rPr>
              <a:t>[10010020] 21080001  addi $8, $8, 1           ; 63: add $t0, $t0, 1 # i 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[10010024] 0104082a  slt $1, $8, $4           ; 64: blt $t0, $a0, LOOP # if i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[10010028] 1420fff9  bne $1, $0, -28 [LOOP-0x100100ac] </a:t>
            </a:r>
          </a:p>
          <a:p>
            <a:endParaRPr lang="is-IS" sz="1600" dirty="0" smtClean="0">
              <a:latin typeface="Andale Mono"/>
              <a:cs typeface="Andale Mono"/>
            </a:endParaRPr>
          </a:p>
          <a:p>
            <a:r>
              <a:rPr lang="is-IS" sz="1600" dirty="0" smtClean="0">
                <a:latin typeface="Andale Mono"/>
                <a:cs typeface="Andale Mono"/>
              </a:rPr>
              <a:t>[1001002c] 03e00008  jr $31                   ; 66: jr $ra</a:t>
            </a:r>
            <a:endParaRPr lang="en-US" sz="1600" dirty="0">
              <a:latin typeface="Andale Mono"/>
              <a:cs typeface="Andale Mono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481138"/>
            <a:ext cx="6057900" cy="838200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" y="2471738"/>
            <a:ext cx="6057900" cy="512762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4800" y="3170238"/>
            <a:ext cx="6057900" cy="512762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932238"/>
            <a:ext cx="6057900" cy="233362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4800" y="4402138"/>
            <a:ext cx="6057900" cy="792162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4800" y="5405438"/>
            <a:ext cx="6057900" cy="233362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31228" y="158216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0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1228" y="242830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1228" y="31008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2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1228" y="371302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31228" y="445020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4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31228" y="519950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40332" y="2789152"/>
            <a:ext cx="435152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Edges:</a:t>
            </a:r>
          </a:p>
          <a:p>
            <a:r>
              <a:rPr lang="en-US" sz="2800" dirty="0" smtClean="0"/>
              <a:t>0x10010000 --&gt; 0x1001000C</a:t>
            </a:r>
          </a:p>
          <a:p>
            <a:r>
              <a:rPr lang="en-US" sz="2800" dirty="0" smtClean="0"/>
              <a:t>0x10010000 --&gt; 0x1001002C</a:t>
            </a:r>
          </a:p>
          <a:p>
            <a:r>
              <a:rPr lang="en-US" sz="2800" dirty="0" smtClean="0"/>
              <a:t>0x1001000C --&gt; 0x10010014</a:t>
            </a:r>
          </a:p>
          <a:p>
            <a:r>
              <a:rPr lang="en-US" sz="2800" dirty="0" smtClean="0"/>
              <a:t>0x1001000C --&gt; 0x1001001C</a:t>
            </a:r>
          </a:p>
          <a:p>
            <a:r>
              <a:rPr lang="en-US" sz="2800" dirty="0" smtClean="0"/>
              <a:t>0x10010014 --&gt; 0x10010020</a:t>
            </a:r>
          </a:p>
          <a:p>
            <a:r>
              <a:rPr lang="en-US" sz="2800" dirty="0" smtClean="0"/>
              <a:t>0x1001001C --&gt; 0x10010020</a:t>
            </a:r>
          </a:p>
          <a:p>
            <a:r>
              <a:rPr lang="en-US" sz="2800" dirty="0" smtClean="0"/>
              <a:t>0x10010020 --&gt; 0x1001000C</a:t>
            </a:r>
          </a:p>
          <a:p>
            <a:r>
              <a:rPr lang="en-US" sz="2800" dirty="0" smtClean="0"/>
              <a:t>0x10010020 --&gt; 0x1001002C</a:t>
            </a:r>
          </a:p>
        </p:txBody>
      </p:sp>
    </p:spTree>
    <p:extLst>
      <p:ext uri="{BB962C8B-B14F-4D97-AF65-F5344CB8AC3E}">
        <p14:creationId xmlns:p14="http://schemas.microsoft.com/office/powerpoint/2010/main" val="422650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67739" y="101599"/>
            <a:ext cx="6730975" cy="5375827"/>
            <a:chOff x="101591" y="101598"/>
            <a:chExt cx="9480495" cy="6712597"/>
          </a:xfrm>
        </p:grpSpPr>
        <p:grpSp>
          <p:nvGrpSpPr>
            <p:cNvPr id="24" name="Group 23"/>
            <p:cNvGrpSpPr/>
            <p:nvPr/>
          </p:nvGrpSpPr>
          <p:grpSpPr>
            <a:xfrm>
              <a:off x="455108" y="101598"/>
              <a:ext cx="3186593" cy="1200329"/>
              <a:chOff x="1122406" y="440266"/>
              <a:chExt cx="3186593" cy="120032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122407" y="440266"/>
                <a:ext cx="3186592" cy="1191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rgbClr val="3366FF"/>
                    </a:solidFill>
                    <a:latin typeface="Monaco"/>
                    <a:cs typeface="Monaco"/>
                  </a:rPr>
                  <a:t>odd_series</a:t>
                </a:r>
                <a:r>
                  <a:rPr lang="en-US" sz="1400" dirty="0" smtClean="0">
                    <a:solidFill>
                      <a:srgbClr val="3366FF"/>
                    </a:solidFill>
                    <a:latin typeface="Monaco"/>
                    <a:cs typeface="Monaco"/>
                  </a:rPr>
                  <a:t>:</a:t>
                </a:r>
              </a:p>
              <a:p>
                <a:r>
                  <a:rPr lang="en-US" sz="1400" dirty="0" smtClean="0">
                    <a:latin typeface="Monaco"/>
                    <a:cs typeface="Monaco"/>
                  </a:rPr>
                  <a:t>	</a:t>
                </a:r>
                <a:r>
                  <a:rPr lang="en-US" sz="1400" dirty="0" smtClean="0">
                    <a:solidFill>
                      <a:srgbClr val="B100B7"/>
                    </a:solidFill>
                    <a:latin typeface="Monaco"/>
                    <a:cs typeface="Monaco"/>
                  </a:rPr>
                  <a:t>li</a:t>
                </a:r>
                <a:r>
                  <a:rPr lang="en-US" sz="1400" dirty="0" smtClean="0">
                    <a:latin typeface="Monaco"/>
                    <a:cs typeface="Monaco"/>
                  </a:rPr>
                  <a:t>    $t0, 0	</a:t>
                </a:r>
              </a:p>
              <a:p>
                <a:r>
                  <a:rPr lang="en-US" sz="1400" dirty="0" smtClean="0">
                    <a:latin typeface="Monaco"/>
                    <a:cs typeface="Monaco"/>
                  </a:rPr>
                  <a:t>	</a:t>
                </a:r>
                <a:r>
                  <a:rPr lang="en-US" sz="1400" dirty="0" smtClean="0">
                    <a:solidFill>
                      <a:srgbClr val="B100B7"/>
                    </a:solidFill>
                    <a:latin typeface="Monaco"/>
                    <a:cs typeface="Monaco"/>
                  </a:rPr>
                  <a:t>li</a:t>
                </a:r>
                <a:r>
                  <a:rPr lang="en-US" sz="1400" dirty="0" smtClean="0">
                    <a:latin typeface="Monaco"/>
                    <a:cs typeface="Monaco"/>
                  </a:rPr>
                  <a:t>    $v0, 0	     </a:t>
                </a:r>
              </a:p>
              <a:p>
                <a:r>
                  <a:rPr lang="en-US" sz="1400" dirty="0" smtClean="0">
                    <a:latin typeface="Monaco"/>
                    <a:cs typeface="Monaco"/>
                  </a:rPr>
                  <a:t>	</a:t>
                </a:r>
                <a:r>
                  <a:rPr lang="en-US" sz="1400" dirty="0" err="1" smtClean="0">
                    <a:solidFill>
                      <a:srgbClr val="B100B7"/>
                    </a:solidFill>
                    <a:latin typeface="Monaco"/>
                    <a:cs typeface="Monaco"/>
                  </a:rPr>
                  <a:t>blez</a:t>
                </a:r>
                <a:r>
                  <a:rPr lang="en-US" sz="1400" dirty="0" smtClean="0">
                    <a:latin typeface="Monaco"/>
                    <a:cs typeface="Monaco"/>
                  </a:rPr>
                  <a:t>  $a0, DONE 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122406" y="440266"/>
                <a:ext cx="3092761" cy="120032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636903" y="2337915"/>
              <a:ext cx="3794531" cy="923330"/>
              <a:chOff x="3636903" y="2049186"/>
              <a:chExt cx="3794531" cy="92333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637844" y="2049186"/>
                <a:ext cx="3793590" cy="922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3366FF"/>
                    </a:solidFill>
                    <a:latin typeface="Monaco"/>
                    <a:cs typeface="Monaco"/>
                  </a:rPr>
                  <a:t>LOOP:</a:t>
                </a:r>
                <a:r>
                  <a:rPr lang="en-US" sz="1400" dirty="0" smtClean="0">
                    <a:latin typeface="Monaco"/>
                    <a:cs typeface="Monaco"/>
                  </a:rPr>
                  <a:t>	</a:t>
                </a:r>
              </a:p>
              <a:p>
                <a:r>
                  <a:rPr lang="en-US" sz="1400" dirty="0" smtClean="0">
                    <a:latin typeface="Monaco"/>
                    <a:cs typeface="Monaco"/>
                  </a:rPr>
                  <a:t>	</a:t>
                </a:r>
                <a:r>
                  <a:rPr lang="en-US" sz="1400" dirty="0" err="1" smtClean="0">
                    <a:solidFill>
                      <a:srgbClr val="B100B7"/>
                    </a:solidFill>
                    <a:latin typeface="Monaco"/>
                    <a:cs typeface="Monaco"/>
                  </a:rPr>
                  <a:t>andi</a:t>
                </a:r>
                <a:r>
                  <a:rPr lang="en-US" sz="1400" dirty="0" smtClean="0">
                    <a:latin typeface="Monaco"/>
                    <a:cs typeface="Monaco"/>
                  </a:rPr>
                  <a:t>  $t2, $t0, 0x1  </a:t>
                </a:r>
              </a:p>
              <a:p>
                <a:r>
                  <a:rPr lang="en-US" sz="1400" dirty="0" smtClean="0">
                    <a:latin typeface="Monaco"/>
                    <a:cs typeface="Monaco"/>
                  </a:rPr>
                  <a:t>	</a:t>
                </a:r>
                <a:r>
                  <a:rPr lang="en-US" sz="1400" dirty="0" err="1" smtClean="0">
                    <a:solidFill>
                      <a:srgbClr val="B100B7"/>
                    </a:solidFill>
                    <a:latin typeface="Monaco"/>
                    <a:cs typeface="Monaco"/>
                  </a:rPr>
                  <a:t>bnez</a:t>
                </a:r>
                <a:r>
                  <a:rPr lang="en-US" sz="1400" dirty="0" smtClean="0">
                    <a:latin typeface="Monaco"/>
                    <a:cs typeface="Monaco"/>
                  </a:rPr>
                  <a:t>  $t2 ODD 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636903" y="2049186"/>
                <a:ext cx="3794531" cy="92333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998132" y="3674933"/>
              <a:ext cx="3793589" cy="653325"/>
              <a:chOff x="1930400" y="3381107"/>
              <a:chExt cx="3793589" cy="65332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930400" y="3381107"/>
                <a:ext cx="3793589" cy="653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Monaco"/>
                    <a:cs typeface="Monaco"/>
                  </a:rPr>
                  <a:t>	</a:t>
                </a:r>
                <a:r>
                  <a:rPr lang="en-US" sz="1400" dirty="0" smtClean="0">
                    <a:solidFill>
                      <a:srgbClr val="B100B7"/>
                    </a:solidFill>
                    <a:latin typeface="Monaco"/>
                    <a:cs typeface="Monaco"/>
                  </a:rPr>
                  <a:t>add</a:t>
                </a:r>
                <a:r>
                  <a:rPr lang="en-US" sz="1400" dirty="0" smtClean="0">
                    <a:latin typeface="Monaco"/>
                    <a:cs typeface="Monaco"/>
                  </a:rPr>
                  <a:t>   $v0, $v0, $t0</a:t>
                </a:r>
              </a:p>
              <a:p>
                <a:r>
                  <a:rPr lang="en-US" sz="1400" dirty="0" smtClean="0">
                    <a:latin typeface="Monaco"/>
                    <a:cs typeface="Monaco"/>
                  </a:rPr>
                  <a:t>   </a:t>
                </a:r>
                <a:r>
                  <a:rPr lang="en-US" sz="1400" dirty="0" smtClean="0">
                    <a:solidFill>
                      <a:srgbClr val="B100B7"/>
                    </a:solidFill>
                    <a:latin typeface="Monaco"/>
                    <a:cs typeface="Monaco"/>
                  </a:rPr>
                  <a:t>j</a:t>
                </a:r>
                <a:r>
                  <a:rPr lang="en-US" sz="1400" dirty="0" smtClean="0">
                    <a:latin typeface="Monaco"/>
                    <a:cs typeface="Monaco"/>
                  </a:rPr>
                  <a:t>     REINIT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156307" y="3381107"/>
                <a:ext cx="3530771" cy="6463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091995" y="3674933"/>
              <a:ext cx="3490091" cy="653325"/>
              <a:chOff x="5662344" y="3381107"/>
              <a:chExt cx="3490091" cy="65332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62345" y="3381107"/>
                <a:ext cx="3490090" cy="653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3366FF"/>
                    </a:solidFill>
                    <a:latin typeface="Monaco"/>
                    <a:cs typeface="Monaco"/>
                  </a:rPr>
                  <a:t>ODD:</a:t>
                </a:r>
                <a:r>
                  <a:rPr lang="en-US" sz="1400" dirty="0" smtClean="0">
                    <a:latin typeface="Monaco"/>
                    <a:cs typeface="Monaco"/>
                  </a:rPr>
                  <a:t>	</a:t>
                </a:r>
              </a:p>
              <a:p>
                <a:r>
                  <a:rPr lang="en-US" sz="1400" dirty="0" smtClean="0">
                    <a:latin typeface="Monaco"/>
                    <a:cs typeface="Monaco"/>
                  </a:rPr>
                  <a:t>	</a:t>
                </a:r>
                <a:r>
                  <a:rPr lang="en-US" sz="1400" dirty="0" smtClean="0">
                    <a:solidFill>
                      <a:srgbClr val="B100B7"/>
                    </a:solidFill>
                    <a:latin typeface="Monaco"/>
                    <a:cs typeface="Monaco"/>
                  </a:rPr>
                  <a:t>add</a:t>
                </a:r>
                <a:r>
                  <a:rPr lang="en-US" sz="1400" dirty="0" smtClean="0">
                    <a:latin typeface="Monaco"/>
                    <a:cs typeface="Monaco"/>
                  </a:rPr>
                  <a:t>   $v0, $v0, 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662344" y="3381107"/>
                <a:ext cx="3490090" cy="6463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500263" y="4760352"/>
              <a:ext cx="3945338" cy="923330"/>
              <a:chOff x="3500263" y="4427689"/>
              <a:chExt cx="3945338" cy="92333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00263" y="4427689"/>
                <a:ext cx="3945338" cy="922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3366FF"/>
                    </a:solidFill>
                    <a:latin typeface="Monaco"/>
                    <a:cs typeface="Monaco"/>
                  </a:rPr>
                  <a:t>REINIT:</a:t>
                </a:r>
              </a:p>
              <a:p>
                <a:r>
                  <a:rPr lang="en-US" sz="1400" dirty="0" smtClean="0">
                    <a:latin typeface="Monaco"/>
                    <a:cs typeface="Monaco"/>
                  </a:rPr>
                  <a:t>	</a:t>
                </a:r>
                <a:r>
                  <a:rPr lang="en-US" sz="1400" dirty="0" smtClean="0">
                    <a:solidFill>
                      <a:srgbClr val="B100B7"/>
                    </a:solidFill>
                    <a:latin typeface="Monaco"/>
                    <a:cs typeface="Monaco"/>
                  </a:rPr>
                  <a:t>add</a:t>
                </a:r>
                <a:r>
                  <a:rPr lang="en-US" sz="1400" dirty="0" smtClean="0">
                    <a:latin typeface="Monaco"/>
                    <a:cs typeface="Monaco"/>
                  </a:rPr>
                  <a:t>   $t0, $t0, 1    </a:t>
                </a:r>
              </a:p>
              <a:p>
                <a:r>
                  <a:rPr lang="en-US" sz="1400" dirty="0" smtClean="0">
                    <a:latin typeface="Monaco"/>
                    <a:cs typeface="Monaco"/>
                  </a:rPr>
                  <a:t>	</a:t>
                </a:r>
                <a:r>
                  <a:rPr lang="en-US" sz="1400" dirty="0" err="1" smtClean="0">
                    <a:solidFill>
                      <a:srgbClr val="B100B7"/>
                    </a:solidFill>
                    <a:latin typeface="Monaco"/>
                    <a:cs typeface="Monaco"/>
                  </a:rPr>
                  <a:t>blt</a:t>
                </a:r>
                <a:r>
                  <a:rPr lang="en-US" sz="1400" dirty="0" smtClean="0">
                    <a:latin typeface="Monaco"/>
                    <a:cs typeface="Monaco"/>
                  </a:rPr>
                  <a:t>   $t0, $a0, LOOP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500263" y="4427689"/>
                <a:ext cx="3931170" cy="92333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870675" y="6160870"/>
              <a:ext cx="2276095" cy="653325"/>
              <a:chOff x="1364782" y="5767948"/>
              <a:chExt cx="2276095" cy="65332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64782" y="5767948"/>
                <a:ext cx="2276095" cy="653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3366FF"/>
                    </a:solidFill>
                    <a:latin typeface="Monaco"/>
                    <a:cs typeface="Monaco"/>
                  </a:rPr>
                  <a:t>DONE:</a:t>
                </a:r>
                <a:r>
                  <a:rPr lang="en-US" sz="1400" dirty="0" smtClean="0">
                    <a:latin typeface="Monaco"/>
                    <a:cs typeface="Monaco"/>
                  </a:rPr>
                  <a:t>	</a:t>
                </a:r>
              </a:p>
              <a:p>
                <a:r>
                  <a:rPr lang="en-US" sz="1400" dirty="0" smtClean="0">
                    <a:latin typeface="Monaco"/>
                    <a:cs typeface="Monaco"/>
                  </a:rPr>
                  <a:t>	</a:t>
                </a:r>
                <a:r>
                  <a:rPr lang="en-US" sz="1400" dirty="0" err="1" smtClean="0">
                    <a:solidFill>
                      <a:srgbClr val="B100B7"/>
                    </a:solidFill>
                    <a:latin typeface="Monaco"/>
                    <a:cs typeface="Monaco"/>
                  </a:rPr>
                  <a:t>jr</a:t>
                </a:r>
                <a:r>
                  <a:rPr lang="en-US" sz="1400" dirty="0" smtClean="0">
                    <a:latin typeface="Monaco"/>
                    <a:cs typeface="Monaco"/>
                  </a:rPr>
                  <a:t>    $</a:t>
                </a:r>
                <a:r>
                  <a:rPr lang="en-US" sz="1400" dirty="0" err="1" smtClean="0">
                    <a:latin typeface="Monaco"/>
                    <a:cs typeface="Monaco"/>
                  </a:rPr>
                  <a:t>ra</a:t>
                </a:r>
                <a:endParaRPr lang="en-US" sz="1400" dirty="0">
                  <a:latin typeface="Monaco"/>
                  <a:cs typeface="Monaco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364782" y="5767948"/>
                <a:ext cx="1893029" cy="6463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26" name="Straight Arrow Connector 25"/>
            <p:cNvCxnSpPr>
              <a:endCxn id="18" idx="0"/>
            </p:cNvCxnSpPr>
            <p:nvPr/>
          </p:nvCxnSpPr>
          <p:spPr>
            <a:xfrm>
              <a:off x="1628024" y="1292956"/>
              <a:ext cx="189166" cy="48679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2"/>
              <a:endCxn id="12" idx="0"/>
            </p:cNvCxnSpPr>
            <p:nvPr/>
          </p:nvCxnSpPr>
          <p:spPr>
            <a:xfrm>
              <a:off x="2001489" y="1301927"/>
              <a:ext cx="3532680" cy="10359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5" idx="2"/>
              <a:endCxn id="7" idx="0"/>
            </p:cNvCxnSpPr>
            <p:nvPr/>
          </p:nvCxnSpPr>
          <p:spPr>
            <a:xfrm>
              <a:off x="5534639" y="3260257"/>
              <a:ext cx="2302403" cy="41467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4" idx="2"/>
              <a:endCxn id="9" idx="0"/>
            </p:cNvCxnSpPr>
            <p:nvPr/>
          </p:nvCxnSpPr>
          <p:spPr>
            <a:xfrm flipH="1">
              <a:off x="5472933" y="4321265"/>
              <a:ext cx="2364107" cy="43908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5" idx="2"/>
              <a:endCxn id="13" idx="0"/>
            </p:cNvCxnSpPr>
            <p:nvPr/>
          </p:nvCxnSpPr>
          <p:spPr>
            <a:xfrm flipH="1">
              <a:off x="3989425" y="3260257"/>
              <a:ext cx="1545214" cy="41467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2"/>
              <a:endCxn id="9" idx="0"/>
            </p:cNvCxnSpPr>
            <p:nvPr/>
          </p:nvCxnSpPr>
          <p:spPr>
            <a:xfrm>
              <a:off x="3894927" y="4328259"/>
              <a:ext cx="1578006" cy="43209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9" idx="2"/>
              <a:endCxn id="5" idx="0"/>
            </p:cNvCxnSpPr>
            <p:nvPr/>
          </p:nvCxnSpPr>
          <p:spPr>
            <a:xfrm rot="5400000" flipH="1" flipV="1">
              <a:off x="3831397" y="3979452"/>
              <a:ext cx="3344779" cy="61706"/>
            </a:xfrm>
            <a:prstGeom prst="curvedConnector5">
              <a:avLst>
                <a:gd name="adj1" fmla="val -8534"/>
                <a:gd name="adj2" fmla="val -5596384"/>
                <a:gd name="adj3" fmla="val 108534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9" idx="2"/>
              <a:endCxn id="8" idx="0"/>
            </p:cNvCxnSpPr>
            <p:nvPr/>
          </p:nvCxnSpPr>
          <p:spPr>
            <a:xfrm flipH="1">
              <a:off x="2008723" y="5682694"/>
              <a:ext cx="3464211" cy="47817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1591" y="127786"/>
              <a:ext cx="388265" cy="384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29933" y="2045815"/>
              <a:ext cx="388265" cy="384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45760" y="3739973"/>
              <a:ext cx="388265" cy="384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54811" y="3739973"/>
              <a:ext cx="388265" cy="384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59605" y="5010159"/>
              <a:ext cx="388265" cy="384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0016" y="6293160"/>
              <a:ext cx="388265" cy="384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sp>
        <p:nvSpPr>
          <p:cNvPr id="90" name="Rectangle 89"/>
          <p:cNvSpPr/>
          <p:nvPr/>
        </p:nvSpPr>
        <p:spPr>
          <a:xfrm>
            <a:off x="5960533" y="101599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12951" y="43034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8" name="Oval 57"/>
          <p:cNvSpPr/>
          <p:nvPr/>
        </p:nvSpPr>
        <p:spPr>
          <a:xfrm>
            <a:off x="6112951" y="4735388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59" name="Oval 58"/>
          <p:cNvSpPr/>
          <p:nvPr/>
        </p:nvSpPr>
        <p:spPr>
          <a:xfrm>
            <a:off x="7445033" y="150660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60" name="Oval 59"/>
          <p:cNvSpPr/>
          <p:nvPr/>
        </p:nvSpPr>
        <p:spPr>
          <a:xfrm>
            <a:off x="6778992" y="258286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61" name="Oval 60"/>
          <p:cNvSpPr/>
          <p:nvPr/>
        </p:nvSpPr>
        <p:spPr>
          <a:xfrm>
            <a:off x="8111074" y="258286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62" name="Oval 61"/>
          <p:cNvSpPr/>
          <p:nvPr/>
        </p:nvSpPr>
        <p:spPr>
          <a:xfrm>
            <a:off x="7445033" y="365912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63" name="Straight Arrow Connector 62"/>
          <p:cNvCxnSpPr>
            <a:stCxn id="55" idx="5"/>
            <a:endCxn id="59" idx="0"/>
          </p:cNvCxnSpPr>
          <p:nvPr/>
        </p:nvCxnSpPr>
        <p:spPr>
          <a:xfrm>
            <a:off x="6647731" y="970257"/>
            <a:ext cx="1110569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5"/>
            <a:endCxn id="61" idx="0"/>
          </p:cNvCxnSpPr>
          <p:nvPr/>
        </p:nvCxnSpPr>
        <p:spPr>
          <a:xfrm>
            <a:off x="7979813" y="2046517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4"/>
            <a:endCxn id="62" idx="7"/>
          </p:cNvCxnSpPr>
          <p:nvPr/>
        </p:nvCxnSpPr>
        <p:spPr>
          <a:xfrm flipH="1">
            <a:off x="7979813" y="3215410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4"/>
            <a:endCxn id="58" idx="7"/>
          </p:cNvCxnSpPr>
          <p:nvPr/>
        </p:nvCxnSpPr>
        <p:spPr>
          <a:xfrm flipH="1">
            <a:off x="6647731" y="4291670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5" idx="4"/>
            <a:endCxn id="58" idx="0"/>
          </p:cNvCxnSpPr>
          <p:nvPr/>
        </p:nvCxnSpPr>
        <p:spPr>
          <a:xfrm>
            <a:off x="6426218" y="1062890"/>
            <a:ext cx="0" cy="36724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9" idx="3"/>
            <a:endCxn id="60" idx="0"/>
          </p:cNvCxnSpPr>
          <p:nvPr/>
        </p:nvCxnSpPr>
        <p:spPr>
          <a:xfrm flipH="1">
            <a:off x="7092259" y="2046517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0" idx="4"/>
            <a:endCxn id="62" idx="1"/>
          </p:cNvCxnSpPr>
          <p:nvPr/>
        </p:nvCxnSpPr>
        <p:spPr>
          <a:xfrm>
            <a:off x="7092259" y="3215410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62" idx="4"/>
            <a:endCxn id="59" idx="0"/>
          </p:cNvCxnSpPr>
          <p:nvPr/>
        </p:nvCxnSpPr>
        <p:spPr>
          <a:xfrm rot="5400000" flipH="1">
            <a:off x="6365769" y="2899140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2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00904"/>
            <a:ext cx="8229600" cy="1143000"/>
          </a:xfrm>
        </p:spPr>
        <p:txBody>
          <a:bodyPr/>
          <a:lstStyle/>
          <a:p>
            <a:r>
              <a:rPr lang="en-US" dirty="0" smtClean="0"/>
              <a:t>Dominators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98508"/>
            <a:ext cx="8229600" cy="1143000"/>
          </a:xfrm>
        </p:spPr>
        <p:txBody>
          <a:bodyPr/>
          <a:lstStyle/>
          <a:p>
            <a:r>
              <a:rPr lang="en-US" dirty="0" smtClean="0"/>
              <a:t>A Basic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87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9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5733" y="1728780"/>
            <a:ext cx="452810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</a:t>
            </a:r>
            <a:r>
              <a:rPr lang="en-US" sz="2400" b="1" u="sng" dirty="0" smtClean="0"/>
              <a:t>dominates</a:t>
            </a:r>
            <a:r>
              <a:rPr lang="en-US" sz="2400" dirty="0" smtClean="0"/>
              <a:t> 4 because you cannot</a:t>
            </a:r>
          </a:p>
          <a:p>
            <a:r>
              <a:rPr lang="en-US" sz="2400" dirty="0" smtClean="0"/>
              <a:t>execute 4 unless you have already</a:t>
            </a:r>
          </a:p>
          <a:p>
            <a:r>
              <a:rPr lang="en-US" sz="2400" dirty="0" smtClean="0"/>
              <a:t>executed 1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1184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5733" y="1728780"/>
            <a:ext cx="452810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</a:t>
            </a:r>
            <a:r>
              <a:rPr lang="en-US" sz="2400" b="1" u="sng" dirty="0" smtClean="0"/>
              <a:t>dominates</a:t>
            </a:r>
            <a:r>
              <a:rPr lang="en-US" sz="2400" dirty="0" smtClean="0"/>
              <a:t> 4 because you cannot</a:t>
            </a:r>
          </a:p>
          <a:p>
            <a:r>
              <a:rPr lang="en-US" sz="2400" dirty="0" smtClean="0"/>
              <a:t>execute 4 unless you have already</a:t>
            </a:r>
          </a:p>
          <a:p>
            <a:r>
              <a:rPr lang="en-US" sz="2400" dirty="0" smtClean="0"/>
              <a:t>executed 1 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385733" y="3368485"/>
            <a:ext cx="428509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 </a:t>
            </a:r>
            <a:r>
              <a:rPr lang="en-US" sz="2400" b="1" u="sng" dirty="0" smtClean="0"/>
              <a:t>does not dominate </a:t>
            </a:r>
            <a:r>
              <a:rPr lang="en-US" sz="2400" dirty="0" smtClean="0"/>
              <a:t>4 because </a:t>
            </a:r>
          </a:p>
          <a:p>
            <a:r>
              <a:rPr lang="en-US" sz="2400" dirty="0" smtClean="0"/>
              <a:t>there is a path (0→1→2→4) that</a:t>
            </a:r>
          </a:p>
          <a:p>
            <a:r>
              <a:rPr lang="en-US" sz="2400" dirty="0" smtClean="0"/>
              <a:t>reaches 4 without executing 3.</a:t>
            </a:r>
          </a:p>
        </p:txBody>
      </p:sp>
      <p:sp>
        <p:nvSpPr>
          <p:cNvPr id="2" name="Freeform 1"/>
          <p:cNvSpPr/>
          <p:nvPr/>
        </p:nvSpPr>
        <p:spPr>
          <a:xfrm>
            <a:off x="890728" y="965200"/>
            <a:ext cx="1471745" cy="3522133"/>
          </a:xfrm>
          <a:custGeom>
            <a:avLst/>
            <a:gdLst>
              <a:gd name="connsiteX0" fmla="*/ 159139 w 1471745"/>
              <a:gd name="connsiteY0" fmla="*/ 0 h 3522133"/>
              <a:gd name="connsiteX1" fmla="*/ 108339 w 1471745"/>
              <a:gd name="connsiteY1" fmla="*/ 711200 h 3522133"/>
              <a:gd name="connsiteX2" fmla="*/ 1395272 w 1471745"/>
              <a:gd name="connsiteY2" fmla="*/ 1456267 h 3522133"/>
              <a:gd name="connsiteX3" fmla="*/ 1276739 w 1471745"/>
              <a:gd name="connsiteY3" fmla="*/ 2133600 h 3522133"/>
              <a:gd name="connsiteX4" fmla="*/ 887272 w 1471745"/>
              <a:gd name="connsiteY4" fmla="*/ 2810933 h 3522133"/>
              <a:gd name="connsiteX5" fmla="*/ 1310605 w 1471745"/>
              <a:gd name="connsiteY5" fmla="*/ 3522133 h 352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1745" h="3522133">
                <a:moveTo>
                  <a:pt x="159139" y="0"/>
                </a:moveTo>
                <a:cubicBezTo>
                  <a:pt x="30728" y="234244"/>
                  <a:pt x="-97683" y="468489"/>
                  <a:pt x="108339" y="711200"/>
                </a:cubicBezTo>
                <a:cubicBezTo>
                  <a:pt x="314361" y="953911"/>
                  <a:pt x="1200539" y="1219200"/>
                  <a:pt x="1395272" y="1456267"/>
                </a:cubicBezTo>
                <a:cubicBezTo>
                  <a:pt x="1590005" y="1693334"/>
                  <a:pt x="1361406" y="1907822"/>
                  <a:pt x="1276739" y="2133600"/>
                </a:cubicBezTo>
                <a:cubicBezTo>
                  <a:pt x="1192072" y="2359378"/>
                  <a:pt x="881628" y="2579511"/>
                  <a:pt x="887272" y="2810933"/>
                </a:cubicBezTo>
                <a:cubicBezTo>
                  <a:pt x="892916" y="3042355"/>
                  <a:pt x="1310605" y="3522133"/>
                  <a:pt x="1310605" y="3522133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4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85733" y="652520"/>
            <a:ext cx="4214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r>
              <a:rPr lang="en-US" sz="2400" dirty="0" smtClean="0"/>
              <a:t> dominates all the basic blocks.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133" y="5180612"/>
            <a:ext cx="410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basic block dominates itself.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85733" y="1728780"/>
            <a:ext cx="452810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</a:t>
            </a:r>
            <a:r>
              <a:rPr lang="en-US" sz="2400" b="1" u="sng" dirty="0" smtClean="0"/>
              <a:t>dominates</a:t>
            </a:r>
            <a:r>
              <a:rPr lang="en-US" sz="2400" dirty="0" smtClean="0"/>
              <a:t> 4 because you cannot</a:t>
            </a:r>
          </a:p>
          <a:p>
            <a:r>
              <a:rPr lang="en-US" sz="2400" dirty="0" smtClean="0"/>
              <a:t>execute 4 unless you have already</a:t>
            </a:r>
          </a:p>
          <a:p>
            <a:r>
              <a:rPr lang="en-US" sz="2400" dirty="0" smtClean="0"/>
              <a:t>executed 1 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385733" y="3368485"/>
            <a:ext cx="428509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 </a:t>
            </a:r>
            <a:r>
              <a:rPr lang="en-US" sz="2400" b="1" u="sng" dirty="0" smtClean="0"/>
              <a:t>does not dominate </a:t>
            </a:r>
            <a:r>
              <a:rPr lang="en-US" sz="2400" dirty="0" smtClean="0"/>
              <a:t>4 because </a:t>
            </a:r>
          </a:p>
          <a:p>
            <a:r>
              <a:rPr lang="en-US" sz="2400" dirty="0" smtClean="0"/>
              <a:t>there is a path (0→1→2→4) that</a:t>
            </a:r>
          </a:p>
          <a:p>
            <a:r>
              <a:rPr lang="en-US" sz="2400" dirty="0" smtClean="0"/>
              <a:t>reaches 4 without executing 3.</a:t>
            </a:r>
          </a:p>
        </p:txBody>
      </p:sp>
    </p:spTree>
    <p:extLst>
      <p:ext uri="{BB962C8B-B14F-4D97-AF65-F5344CB8AC3E}">
        <p14:creationId xmlns:p14="http://schemas.microsoft.com/office/powerpoint/2010/main" val="62909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46133" y="2852634"/>
            <a:ext cx="3471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Intuitive Understanding of</a:t>
            </a:r>
          </a:p>
          <a:p>
            <a:pPr algn="ctr"/>
            <a:r>
              <a:rPr lang="en-US" sz="2400" dirty="0" smtClean="0"/>
              <a:t>Dominance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838482" y="726931"/>
            <a:ext cx="439737" cy="482557"/>
            <a:chOff x="6408738" y="2182848"/>
            <a:chExt cx="439737" cy="482557"/>
          </a:xfrm>
        </p:grpSpPr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6480175" y="2182848"/>
              <a:ext cx="277813" cy="307932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6408738" y="2506655"/>
              <a:ext cx="439737" cy="158750"/>
              <a:chOff x="2228" y="2078"/>
              <a:chExt cx="277" cy="100"/>
            </a:xfrm>
          </p:grpSpPr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 flipH="1">
                <a:off x="2228" y="2078"/>
                <a:ext cx="63" cy="1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 flipH="1">
                <a:off x="2328" y="2096"/>
                <a:ext cx="9" cy="8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2442" y="2078"/>
                <a:ext cx="63" cy="1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>
                <a:off x="2396" y="2096"/>
                <a:ext cx="9" cy="8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26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46133" y="2852634"/>
            <a:ext cx="3471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Intuitive Understanding of</a:t>
            </a:r>
          </a:p>
          <a:p>
            <a:pPr algn="ctr"/>
            <a:r>
              <a:rPr lang="en-US" sz="2400" dirty="0" smtClean="0"/>
              <a:t>Dominance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38482" y="726931"/>
            <a:ext cx="439737" cy="482557"/>
            <a:chOff x="6408738" y="2182848"/>
            <a:chExt cx="439737" cy="482557"/>
          </a:xfrm>
        </p:grpSpPr>
        <p:sp>
          <p:nvSpPr>
            <p:cNvPr id="21" name="AutoShape 28"/>
            <p:cNvSpPr>
              <a:spLocks noChangeArrowheads="1"/>
            </p:cNvSpPr>
            <p:nvPr/>
          </p:nvSpPr>
          <p:spPr bwMode="auto">
            <a:xfrm>
              <a:off x="6480175" y="2182848"/>
              <a:ext cx="277813" cy="307932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29"/>
            <p:cNvGrpSpPr>
              <a:grpSpLocks/>
            </p:cNvGrpSpPr>
            <p:nvPr/>
          </p:nvGrpSpPr>
          <p:grpSpPr bwMode="auto">
            <a:xfrm>
              <a:off x="6408738" y="2506655"/>
              <a:ext cx="439737" cy="158750"/>
              <a:chOff x="2228" y="2078"/>
              <a:chExt cx="277" cy="100"/>
            </a:xfrm>
          </p:grpSpPr>
          <p:sp>
            <p:nvSpPr>
              <p:cNvPr id="23" name="Line 30"/>
              <p:cNvSpPr>
                <a:spLocks noChangeShapeType="1"/>
              </p:cNvSpPr>
              <p:nvPr/>
            </p:nvSpPr>
            <p:spPr bwMode="auto">
              <a:xfrm flipH="1">
                <a:off x="2228" y="2078"/>
                <a:ext cx="63" cy="1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31"/>
              <p:cNvSpPr>
                <a:spLocks noChangeShapeType="1"/>
              </p:cNvSpPr>
              <p:nvPr/>
            </p:nvSpPr>
            <p:spPr bwMode="auto">
              <a:xfrm flipH="1">
                <a:off x="2328" y="2096"/>
                <a:ext cx="9" cy="8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32"/>
              <p:cNvSpPr>
                <a:spLocks noChangeShapeType="1"/>
              </p:cNvSpPr>
              <p:nvPr/>
            </p:nvSpPr>
            <p:spPr bwMode="auto">
              <a:xfrm>
                <a:off x="2442" y="2078"/>
                <a:ext cx="63" cy="1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3"/>
              <p:cNvSpPr>
                <a:spLocks noChangeShapeType="1"/>
              </p:cNvSpPr>
              <p:nvPr/>
            </p:nvSpPr>
            <p:spPr bwMode="auto">
              <a:xfrm>
                <a:off x="2396" y="2096"/>
                <a:ext cx="9" cy="8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980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46133" y="2852634"/>
            <a:ext cx="3471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Intuitive Understanding of</a:t>
            </a:r>
          </a:p>
          <a:p>
            <a:pPr algn="ctr"/>
            <a:r>
              <a:rPr lang="en-US" sz="2400" dirty="0" smtClean="0"/>
              <a:t>Dominance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38482" y="726931"/>
            <a:ext cx="439737" cy="482557"/>
            <a:chOff x="6408738" y="2182848"/>
            <a:chExt cx="439737" cy="482557"/>
          </a:xfrm>
        </p:grpSpPr>
        <p:sp>
          <p:nvSpPr>
            <p:cNvPr id="21" name="AutoShape 28"/>
            <p:cNvSpPr>
              <a:spLocks noChangeArrowheads="1"/>
            </p:cNvSpPr>
            <p:nvPr/>
          </p:nvSpPr>
          <p:spPr bwMode="auto">
            <a:xfrm>
              <a:off x="6480175" y="2182848"/>
              <a:ext cx="277813" cy="307932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29"/>
            <p:cNvGrpSpPr>
              <a:grpSpLocks/>
            </p:cNvGrpSpPr>
            <p:nvPr/>
          </p:nvGrpSpPr>
          <p:grpSpPr bwMode="auto">
            <a:xfrm>
              <a:off x="6408738" y="2506655"/>
              <a:ext cx="439737" cy="158750"/>
              <a:chOff x="2228" y="2078"/>
              <a:chExt cx="277" cy="100"/>
            </a:xfrm>
          </p:grpSpPr>
          <p:sp>
            <p:nvSpPr>
              <p:cNvPr id="23" name="Line 30"/>
              <p:cNvSpPr>
                <a:spLocks noChangeShapeType="1"/>
              </p:cNvSpPr>
              <p:nvPr/>
            </p:nvSpPr>
            <p:spPr bwMode="auto">
              <a:xfrm flipH="1">
                <a:off x="2228" y="2078"/>
                <a:ext cx="63" cy="1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31"/>
              <p:cNvSpPr>
                <a:spLocks noChangeShapeType="1"/>
              </p:cNvSpPr>
              <p:nvPr/>
            </p:nvSpPr>
            <p:spPr bwMode="auto">
              <a:xfrm flipH="1">
                <a:off x="2328" y="2096"/>
                <a:ext cx="9" cy="8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32"/>
              <p:cNvSpPr>
                <a:spLocks noChangeShapeType="1"/>
              </p:cNvSpPr>
              <p:nvPr/>
            </p:nvSpPr>
            <p:spPr bwMode="auto">
              <a:xfrm>
                <a:off x="2442" y="2078"/>
                <a:ext cx="63" cy="1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3"/>
              <p:cNvSpPr>
                <a:spLocks noChangeShapeType="1"/>
              </p:cNvSpPr>
              <p:nvPr/>
            </p:nvSpPr>
            <p:spPr bwMode="auto">
              <a:xfrm>
                <a:off x="2396" y="2096"/>
                <a:ext cx="9" cy="8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" name="Trapezoid 26"/>
          <p:cNvSpPr/>
          <p:nvPr/>
        </p:nvSpPr>
        <p:spPr>
          <a:xfrm>
            <a:off x="1829517" y="2386478"/>
            <a:ext cx="1066800" cy="76474"/>
          </a:xfrm>
          <a:prstGeom prst="trapezoi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4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cxnSp>
        <p:nvCxnSpPr>
          <p:cNvPr id="10" name="Straight Arrow Connector 9"/>
          <p:cNvCxnSpPr>
            <a:stCxn id="4" idx="5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46133" y="2852634"/>
            <a:ext cx="3471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Intuitive Understanding of</a:t>
            </a:r>
          </a:p>
          <a:p>
            <a:pPr algn="ctr"/>
            <a:r>
              <a:rPr lang="en-US" sz="2400" dirty="0" smtClean="0"/>
              <a:t>Dominance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38482" y="726931"/>
            <a:ext cx="439737" cy="482557"/>
            <a:chOff x="6408738" y="2182848"/>
            <a:chExt cx="439737" cy="482557"/>
          </a:xfrm>
        </p:grpSpPr>
        <p:sp>
          <p:nvSpPr>
            <p:cNvPr id="21" name="AutoShape 28"/>
            <p:cNvSpPr>
              <a:spLocks noChangeArrowheads="1"/>
            </p:cNvSpPr>
            <p:nvPr/>
          </p:nvSpPr>
          <p:spPr bwMode="auto">
            <a:xfrm>
              <a:off x="6480175" y="2182848"/>
              <a:ext cx="277813" cy="307932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29"/>
            <p:cNvGrpSpPr>
              <a:grpSpLocks/>
            </p:cNvGrpSpPr>
            <p:nvPr/>
          </p:nvGrpSpPr>
          <p:grpSpPr bwMode="auto">
            <a:xfrm>
              <a:off x="6408738" y="2506655"/>
              <a:ext cx="439737" cy="158750"/>
              <a:chOff x="2228" y="2078"/>
              <a:chExt cx="277" cy="100"/>
            </a:xfrm>
          </p:grpSpPr>
          <p:sp>
            <p:nvSpPr>
              <p:cNvPr id="23" name="Line 30"/>
              <p:cNvSpPr>
                <a:spLocks noChangeShapeType="1"/>
              </p:cNvSpPr>
              <p:nvPr/>
            </p:nvSpPr>
            <p:spPr bwMode="auto">
              <a:xfrm flipH="1">
                <a:off x="2228" y="2078"/>
                <a:ext cx="63" cy="1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31"/>
              <p:cNvSpPr>
                <a:spLocks noChangeShapeType="1"/>
              </p:cNvSpPr>
              <p:nvPr/>
            </p:nvSpPr>
            <p:spPr bwMode="auto">
              <a:xfrm flipH="1">
                <a:off x="2328" y="2096"/>
                <a:ext cx="9" cy="8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32"/>
              <p:cNvSpPr>
                <a:spLocks noChangeShapeType="1"/>
              </p:cNvSpPr>
              <p:nvPr/>
            </p:nvSpPr>
            <p:spPr bwMode="auto">
              <a:xfrm>
                <a:off x="2442" y="2078"/>
                <a:ext cx="63" cy="1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3"/>
              <p:cNvSpPr>
                <a:spLocks noChangeShapeType="1"/>
              </p:cNvSpPr>
              <p:nvPr/>
            </p:nvSpPr>
            <p:spPr bwMode="auto">
              <a:xfrm>
                <a:off x="2396" y="2096"/>
                <a:ext cx="9" cy="8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" name="Oval 2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28" name="Oval 2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4"/>
            <a:endCxn id="2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4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9" idx="4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05867" y="4403520"/>
            <a:ext cx="4239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dominates nodes 1, 2, 3 and 4.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9" name="Trapezoid 18"/>
          <p:cNvSpPr/>
          <p:nvPr/>
        </p:nvSpPr>
        <p:spPr>
          <a:xfrm>
            <a:off x="1829517" y="2386478"/>
            <a:ext cx="1066800" cy="76474"/>
          </a:xfrm>
          <a:prstGeom prst="trapezoi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67339" y="1312940"/>
            <a:ext cx="3086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Which nodes dominate</a:t>
            </a:r>
          </a:p>
          <a:p>
            <a:pPr algn="ctr"/>
            <a:r>
              <a:rPr lang="en-US" sz="2400" dirty="0" smtClean="0"/>
              <a:t>node 4?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3167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67339" y="1312940"/>
            <a:ext cx="3086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Which nodes dominate</a:t>
            </a:r>
          </a:p>
          <a:p>
            <a:pPr algn="ctr"/>
            <a:r>
              <a:rPr lang="en-US" sz="2400" dirty="0" smtClean="0"/>
              <a:t>node 4?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2" name="Oval 21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729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8166" y="2693654"/>
            <a:ext cx="43404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TARGET:</a:t>
            </a:r>
            <a:r>
              <a:rPr lang="en-US" sz="2400" dirty="0" smtClean="0"/>
              <a:t>         </a:t>
            </a:r>
            <a:r>
              <a:rPr lang="en-US" sz="2400" dirty="0" err="1" smtClean="0">
                <a:solidFill>
                  <a:srgbClr val="B100B7"/>
                </a:solidFill>
              </a:rPr>
              <a:t>andi</a:t>
            </a:r>
            <a:r>
              <a:rPr lang="en-US" sz="2400" dirty="0" smtClean="0">
                <a:solidFill>
                  <a:srgbClr val="B100B7"/>
                </a:solidFill>
              </a:rPr>
              <a:t> </a:t>
            </a:r>
            <a:r>
              <a:rPr lang="en-US" sz="2400" dirty="0" smtClean="0"/>
              <a:t>  $t2,   $t0, 0x1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add    $t2,  $t2, $t4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or       $t2,  $t3, $t0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</a:t>
            </a:r>
            <a:r>
              <a:rPr lang="en-US" sz="2400" dirty="0" err="1" smtClean="0">
                <a:solidFill>
                  <a:srgbClr val="B100B7"/>
                </a:solidFill>
              </a:rPr>
              <a:t>bnez</a:t>
            </a:r>
            <a:r>
              <a:rPr lang="en-US" sz="2400" dirty="0" smtClean="0"/>
              <a:t>  $t2,  ODD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94268" y="930078"/>
            <a:ext cx="27531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If any instruction of the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basic block is executed,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then all of them must be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executed.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017254" y="2288908"/>
            <a:ext cx="1665109" cy="1882427"/>
          </a:xfrm>
          <a:custGeom>
            <a:avLst/>
            <a:gdLst>
              <a:gd name="connsiteX0" fmla="*/ 66796 w 1665109"/>
              <a:gd name="connsiteY0" fmla="*/ 0 h 1882427"/>
              <a:gd name="connsiteX1" fmla="*/ 150526 w 1665109"/>
              <a:gd name="connsiteY1" fmla="*/ 586183 h 1882427"/>
              <a:gd name="connsiteX2" fmla="*/ 1392519 w 1665109"/>
              <a:gd name="connsiteY2" fmla="*/ 655967 h 1882427"/>
              <a:gd name="connsiteX3" fmla="*/ 1615799 w 1665109"/>
              <a:gd name="connsiteY3" fmla="*/ 1758551 h 1882427"/>
              <a:gd name="connsiteX4" fmla="*/ 694770 w 1665109"/>
              <a:gd name="connsiteY4" fmla="*/ 1856248 h 188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5109" h="1882427">
                <a:moveTo>
                  <a:pt x="66796" y="0"/>
                </a:moveTo>
                <a:cubicBezTo>
                  <a:pt x="-1816" y="238427"/>
                  <a:pt x="-70428" y="476855"/>
                  <a:pt x="150526" y="586183"/>
                </a:cubicBezTo>
                <a:cubicBezTo>
                  <a:pt x="371480" y="695511"/>
                  <a:pt x="1148307" y="460572"/>
                  <a:pt x="1392519" y="655967"/>
                </a:cubicBezTo>
                <a:cubicBezTo>
                  <a:pt x="1636731" y="851362"/>
                  <a:pt x="1732090" y="1558504"/>
                  <a:pt x="1615799" y="1758551"/>
                </a:cubicBezTo>
                <a:cubicBezTo>
                  <a:pt x="1499508" y="1958598"/>
                  <a:pt x="694770" y="1856248"/>
                  <a:pt x="694770" y="185624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954018" y="4171335"/>
            <a:ext cx="3495769" cy="1564882"/>
            <a:chOff x="4954018" y="4171335"/>
            <a:chExt cx="3495769" cy="1564882"/>
          </a:xfrm>
        </p:grpSpPr>
        <p:sp>
          <p:nvSpPr>
            <p:cNvPr id="6" name="TextBox 5"/>
            <p:cNvSpPr txBox="1"/>
            <p:nvPr/>
          </p:nvSpPr>
          <p:spPr>
            <a:xfrm>
              <a:off x="6768567" y="5028331"/>
              <a:ext cx="16812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Execution can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</a:rPr>
                <a:t>only stop here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6" idx="0"/>
            </p:cNvCxnSpPr>
            <p:nvPr/>
          </p:nvCxnSpPr>
          <p:spPr>
            <a:xfrm flipH="1" flipV="1">
              <a:off x="4954018" y="4171335"/>
              <a:ext cx="2655159" cy="856996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92651" y="1436421"/>
            <a:ext cx="2133200" cy="1522411"/>
            <a:chOff x="392651" y="1436421"/>
            <a:chExt cx="2133200" cy="1522411"/>
          </a:xfrm>
        </p:grpSpPr>
        <p:cxnSp>
          <p:nvCxnSpPr>
            <p:cNvPr id="10" name="Straight Arrow Connector 9"/>
            <p:cNvCxnSpPr>
              <a:stCxn id="15" idx="2"/>
            </p:cNvCxnSpPr>
            <p:nvPr/>
          </p:nvCxnSpPr>
          <p:spPr>
            <a:xfrm>
              <a:off x="1247350" y="2144307"/>
              <a:ext cx="1278501" cy="814525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2651" y="1436421"/>
              <a:ext cx="17093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Execution can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</a:rPr>
                <a:t>only start here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44416" y="176089"/>
            <a:ext cx="3162870" cy="2782743"/>
            <a:chOff x="944416" y="176089"/>
            <a:chExt cx="3162870" cy="2782743"/>
          </a:xfrm>
        </p:grpSpPr>
        <p:sp>
          <p:nvSpPr>
            <p:cNvPr id="19" name="TextBox 18"/>
            <p:cNvSpPr txBox="1"/>
            <p:nvPr/>
          </p:nvSpPr>
          <p:spPr>
            <a:xfrm>
              <a:off x="944416" y="176089"/>
              <a:ext cx="316287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Only the first instruction of a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</a:rPr>
                <a:t>basic block can be the target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</a:rPr>
                <a:t>of a branch.</a:t>
              </a:r>
            </a:p>
          </p:txBody>
        </p:sp>
        <p:cxnSp>
          <p:nvCxnSpPr>
            <p:cNvPr id="23" name="Straight Arrow Connector 22"/>
            <p:cNvCxnSpPr>
              <a:stCxn id="19" idx="2"/>
            </p:cNvCxnSpPr>
            <p:nvPr/>
          </p:nvCxnSpPr>
          <p:spPr>
            <a:xfrm>
              <a:off x="2525851" y="1191752"/>
              <a:ext cx="1581435" cy="17670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9423" y="4047067"/>
            <a:ext cx="3357863" cy="1689150"/>
            <a:chOff x="749423" y="4047067"/>
            <a:chExt cx="3357863" cy="1689150"/>
          </a:xfrm>
        </p:grpSpPr>
        <p:sp>
          <p:nvSpPr>
            <p:cNvPr id="20" name="TextBox 19"/>
            <p:cNvSpPr txBox="1"/>
            <p:nvPr/>
          </p:nvSpPr>
          <p:spPr>
            <a:xfrm>
              <a:off x="749423" y="4720554"/>
              <a:ext cx="33574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Only the last instruction of the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</a:rPr>
                <a:t>basic block can be a branch</a:t>
              </a:r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sz="2000" dirty="0" smtClean="0">
                  <a:solidFill>
                    <a:srgbClr val="FF0000"/>
                  </a:solidFill>
                </a:rPr>
                <a:t>or a jump.</a:t>
              </a:r>
            </a:p>
          </p:txBody>
        </p:sp>
        <p:cxnSp>
          <p:nvCxnSpPr>
            <p:cNvPr id="26" name="Straight Arrow Connector 25"/>
            <p:cNvCxnSpPr>
              <a:stCxn id="20" idx="0"/>
            </p:cNvCxnSpPr>
            <p:nvPr/>
          </p:nvCxnSpPr>
          <p:spPr>
            <a:xfrm flipV="1">
              <a:off x="2428166" y="4047067"/>
              <a:ext cx="1679120" cy="673487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6808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8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67339" y="1312940"/>
            <a:ext cx="3086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Which nodes dominate</a:t>
            </a:r>
          </a:p>
          <a:p>
            <a:pPr algn="ctr"/>
            <a:r>
              <a:rPr lang="en-US" sz="2400" dirty="0" smtClean="0"/>
              <a:t>node 4?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52674" y="2929108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Dom(4) = {0, 1, 4}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079838" y="4218854"/>
            <a:ext cx="2557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This is called the</a:t>
            </a:r>
          </a:p>
          <a:p>
            <a:pPr algn="ctr"/>
            <a:r>
              <a:rPr lang="en-US" sz="2400" i="1" dirty="0" smtClean="0"/>
              <a:t>Dominator Set </a:t>
            </a:r>
            <a:r>
              <a:rPr lang="en-US" sz="2400" dirty="0" smtClean="0"/>
              <a:t>of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597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99096" y="1312940"/>
            <a:ext cx="4823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We can use a bit in a binary vector to</a:t>
            </a:r>
          </a:p>
          <a:p>
            <a:pPr algn="ctr"/>
            <a:r>
              <a:rPr lang="en-US" sz="2400" dirty="0" smtClean="0"/>
              <a:t>represent each node in the CFG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520257" y="2929108"/>
            <a:ext cx="457200" cy="6358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980846" y="2929108"/>
            <a:ext cx="457200" cy="6358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41435" y="2929108"/>
            <a:ext cx="457200" cy="6358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902024" y="2929108"/>
            <a:ext cx="457200" cy="6358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62613" y="2929108"/>
            <a:ext cx="457200" cy="6358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823200" y="2929108"/>
            <a:ext cx="457200" cy="6358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4875282" y="3564967"/>
            <a:ext cx="873575" cy="1080446"/>
            <a:chOff x="4875282" y="3564967"/>
            <a:chExt cx="873575" cy="1080446"/>
          </a:xfrm>
        </p:grpSpPr>
        <p:sp>
          <p:nvSpPr>
            <p:cNvPr id="29" name="Oval 28"/>
            <p:cNvSpPr/>
            <p:nvPr/>
          </p:nvSpPr>
          <p:spPr>
            <a:xfrm>
              <a:off x="4875282" y="4012872"/>
              <a:ext cx="626534" cy="632541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cxnSp>
          <p:nvCxnSpPr>
            <p:cNvPr id="31" name="Straight Connector 30"/>
            <p:cNvCxnSpPr>
              <a:stCxn id="2" idx="2"/>
              <a:endCxn id="29" idx="0"/>
            </p:cNvCxnSpPr>
            <p:nvPr/>
          </p:nvCxnSpPr>
          <p:spPr>
            <a:xfrm flipH="1">
              <a:off x="5188549" y="3564967"/>
              <a:ext cx="560308" cy="447905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5551505" y="3564967"/>
            <a:ext cx="657941" cy="1080446"/>
            <a:chOff x="5551505" y="3564967"/>
            <a:chExt cx="657941" cy="1080446"/>
          </a:xfrm>
        </p:grpSpPr>
        <p:sp>
          <p:nvSpPr>
            <p:cNvPr id="28" name="Oval 27"/>
            <p:cNvSpPr/>
            <p:nvPr/>
          </p:nvSpPr>
          <p:spPr>
            <a:xfrm>
              <a:off x="5551505" y="4012872"/>
              <a:ext cx="626534" cy="632541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4</a:t>
              </a:r>
              <a:endParaRPr lang="en-US" sz="3200" dirty="0"/>
            </a:p>
          </p:txBody>
        </p:sp>
        <p:cxnSp>
          <p:nvCxnSpPr>
            <p:cNvPr id="32" name="Straight Connector 31"/>
            <p:cNvCxnSpPr>
              <a:stCxn id="19" idx="2"/>
              <a:endCxn id="28" idx="0"/>
            </p:cNvCxnSpPr>
            <p:nvPr/>
          </p:nvCxnSpPr>
          <p:spPr>
            <a:xfrm flipH="1">
              <a:off x="5864772" y="3564967"/>
              <a:ext cx="344674" cy="447905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227728" y="3564967"/>
            <a:ext cx="626534" cy="1080446"/>
            <a:chOff x="6227728" y="3564967"/>
            <a:chExt cx="626534" cy="1080446"/>
          </a:xfrm>
        </p:grpSpPr>
        <p:sp>
          <p:nvSpPr>
            <p:cNvPr id="27" name="Oval 26"/>
            <p:cNvSpPr/>
            <p:nvPr/>
          </p:nvSpPr>
          <p:spPr>
            <a:xfrm>
              <a:off x="6227728" y="4012872"/>
              <a:ext cx="626534" cy="632541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cxnSp>
          <p:nvCxnSpPr>
            <p:cNvPr id="35" name="Straight Connector 34"/>
            <p:cNvCxnSpPr>
              <a:stCxn id="20" idx="2"/>
              <a:endCxn id="27" idx="0"/>
            </p:cNvCxnSpPr>
            <p:nvPr/>
          </p:nvCxnSpPr>
          <p:spPr>
            <a:xfrm flipH="1">
              <a:off x="6540995" y="3564967"/>
              <a:ext cx="129040" cy="447905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6903951" y="3564967"/>
            <a:ext cx="626534" cy="1080446"/>
            <a:chOff x="6903951" y="3564967"/>
            <a:chExt cx="626534" cy="1080446"/>
          </a:xfrm>
        </p:grpSpPr>
        <p:sp>
          <p:nvSpPr>
            <p:cNvPr id="26" name="Oval 25"/>
            <p:cNvSpPr/>
            <p:nvPr/>
          </p:nvSpPr>
          <p:spPr>
            <a:xfrm>
              <a:off x="6903951" y="4012872"/>
              <a:ext cx="626534" cy="632541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2</a:t>
              </a:r>
              <a:endParaRPr lang="en-US" sz="3200" dirty="0"/>
            </a:p>
          </p:txBody>
        </p:sp>
        <p:cxnSp>
          <p:nvCxnSpPr>
            <p:cNvPr id="38" name="Straight Connector 37"/>
            <p:cNvCxnSpPr>
              <a:stCxn id="21" idx="2"/>
              <a:endCxn id="26" idx="0"/>
            </p:cNvCxnSpPr>
            <p:nvPr/>
          </p:nvCxnSpPr>
          <p:spPr>
            <a:xfrm>
              <a:off x="7130624" y="3564967"/>
              <a:ext cx="86594" cy="447905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580174" y="3564967"/>
            <a:ext cx="626534" cy="1080446"/>
            <a:chOff x="7580174" y="3564967"/>
            <a:chExt cx="626534" cy="1080446"/>
          </a:xfrm>
        </p:grpSpPr>
        <p:sp>
          <p:nvSpPr>
            <p:cNvPr id="25" name="Oval 24"/>
            <p:cNvSpPr/>
            <p:nvPr/>
          </p:nvSpPr>
          <p:spPr>
            <a:xfrm>
              <a:off x="7580174" y="4012872"/>
              <a:ext cx="626534" cy="632541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</a:p>
          </p:txBody>
        </p:sp>
        <p:cxnSp>
          <p:nvCxnSpPr>
            <p:cNvPr id="41" name="Straight Connector 40"/>
            <p:cNvCxnSpPr>
              <a:stCxn id="22" idx="2"/>
              <a:endCxn id="25" idx="0"/>
            </p:cNvCxnSpPr>
            <p:nvPr/>
          </p:nvCxnSpPr>
          <p:spPr>
            <a:xfrm>
              <a:off x="7591213" y="3564967"/>
              <a:ext cx="302228" cy="447905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8051800" y="3564967"/>
            <a:ext cx="831130" cy="1080446"/>
            <a:chOff x="8051800" y="3564967"/>
            <a:chExt cx="831130" cy="1080446"/>
          </a:xfrm>
        </p:grpSpPr>
        <p:sp>
          <p:nvSpPr>
            <p:cNvPr id="24" name="Oval 23"/>
            <p:cNvSpPr/>
            <p:nvPr/>
          </p:nvSpPr>
          <p:spPr>
            <a:xfrm>
              <a:off x="8256396" y="4012872"/>
              <a:ext cx="626534" cy="632541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0</a:t>
              </a:r>
              <a:endParaRPr lang="en-US" sz="3200" dirty="0"/>
            </a:p>
          </p:txBody>
        </p:sp>
        <p:cxnSp>
          <p:nvCxnSpPr>
            <p:cNvPr id="44" name="Straight Connector 43"/>
            <p:cNvCxnSpPr>
              <a:stCxn id="23" idx="2"/>
              <a:endCxn id="24" idx="0"/>
            </p:cNvCxnSpPr>
            <p:nvPr/>
          </p:nvCxnSpPr>
          <p:spPr>
            <a:xfrm>
              <a:off x="8051800" y="3564967"/>
              <a:ext cx="517863" cy="447905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7918246" y="246744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7450304" y="246744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82360" y="246744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514416" y="246744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46472" y="246744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78528" y="246744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3657600" y="2289643"/>
            <a:ext cx="1920928" cy="646331"/>
            <a:chOff x="3657600" y="2289643"/>
            <a:chExt cx="1920928" cy="646331"/>
          </a:xfrm>
        </p:grpSpPr>
        <p:sp>
          <p:nvSpPr>
            <p:cNvPr id="53" name="TextBox 52"/>
            <p:cNvSpPr txBox="1"/>
            <p:nvPr/>
          </p:nvSpPr>
          <p:spPr>
            <a:xfrm>
              <a:off x="3657600" y="2289643"/>
              <a:ext cx="16505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Bit position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in binary vector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Connector 53"/>
            <p:cNvCxnSpPr>
              <a:stCxn id="52" idx="1"/>
            </p:cNvCxnSpPr>
            <p:nvPr/>
          </p:nvCxnSpPr>
          <p:spPr>
            <a:xfrm flipH="1" flipV="1">
              <a:off x="5067300" y="2603500"/>
              <a:ext cx="511228" cy="94776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4881531" y="6053195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Dom(4) = {0, 1, 4}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3837149" y="5034040"/>
            <a:ext cx="4781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We can now represent the</a:t>
            </a:r>
          </a:p>
          <a:p>
            <a:pPr algn="ctr"/>
            <a:r>
              <a:rPr lang="en-US" sz="2400" dirty="0"/>
              <a:t>d</a:t>
            </a:r>
            <a:r>
              <a:rPr lang="en-US" sz="2400" dirty="0" smtClean="0"/>
              <a:t>ominator set of 4 as a binary vector</a:t>
            </a:r>
            <a:endParaRPr lang="en-US" sz="24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545320" y="2954649"/>
            <a:ext cx="2702808" cy="593025"/>
            <a:chOff x="5545320" y="2954649"/>
            <a:chExt cx="2702808" cy="593025"/>
          </a:xfrm>
        </p:grpSpPr>
        <p:sp>
          <p:nvSpPr>
            <p:cNvPr id="60" name="TextBox 59"/>
            <p:cNvSpPr txBox="1"/>
            <p:nvPr/>
          </p:nvSpPr>
          <p:spPr>
            <a:xfrm>
              <a:off x="7855472" y="2954649"/>
              <a:ext cx="39265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98306" y="2962898"/>
              <a:ext cx="39265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930362" y="2954649"/>
              <a:ext cx="39265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73707" y="2954649"/>
              <a:ext cx="39265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25736" y="2954649"/>
              <a:ext cx="39265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545320" y="2962898"/>
              <a:ext cx="39265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1472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80933" y="1462992"/>
            <a:ext cx="475034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2000" dirty="0" err="1" smtClean="0"/>
              <a:t>Dominator</a:t>
            </a:r>
            <a:r>
              <a:rPr lang="es-ES_tradnl" sz="2000" dirty="0" smtClean="0"/>
              <a:t> Bit </a:t>
            </a:r>
            <a:r>
              <a:rPr lang="es-ES_tradnl" sz="2000" dirty="0" err="1" smtClean="0"/>
              <a:t>Vectors</a:t>
            </a:r>
            <a:r>
              <a:rPr lang="es-ES_tradnl" sz="2000" dirty="0" smtClean="0"/>
              <a:t>:</a:t>
            </a:r>
          </a:p>
          <a:p>
            <a:r>
              <a:rPr lang="es-ES_tradnl" sz="2000" dirty="0" smtClean="0"/>
              <a:t>0000 0000 0000 0000 0000 0000 0000 0001 </a:t>
            </a:r>
          </a:p>
          <a:p>
            <a:r>
              <a:rPr lang="es-ES_tradnl" sz="2000" dirty="0" smtClean="0"/>
              <a:t>0000 0000 0000 0000 0000 0000 0000 0011 </a:t>
            </a:r>
          </a:p>
          <a:p>
            <a:r>
              <a:rPr lang="es-ES_tradnl" sz="2000" dirty="0" smtClean="0"/>
              <a:t>0000 0000 0000 0000 0000 0000 0000 0111 </a:t>
            </a:r>
          </a:p>
          <a:p>
            <a:r>
              <a:rPr lang="es-ES_tradnl" sz="2000" dirty="0" smtClean="0"/>
              <a:t>0000 0000 0000 0000 0000 0000 0000 1011 </a:t>
            </a:r>
          </a:p>
          <a:p>
            <a:r>
              <a:rPr lang="es-ES_tradnl" sz="2000" dirty="0" smtClean="0"/>
              <a:t>0000 0000 0000 0000 0000 0000 0001 0011 </a:t>
            </a:r>
          </a:p>
          <a:p>
            <a:r>
              <a:rPr lang="es-ES_tradnl" sz="2000" dirty="0" smtClean="0"/>
              <a:t>0000 0000 0000 0000 0000 0000 0010 0001 </a:t>
            </a:r>
          </a:p>
        </p:txBody>
      </p:sp>
    </p:spTree>
    <p:extLst>
      <p:ext uri="{BB962C8B-B14F-4D97-AF65-F5344CB8AC3E}">
        <p14:creationId xmlns:p14="http://schemas.microsoft.com/office/powerpoint/2010/main" val="136025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00904"/>
            <a:ext cx="8229600" cy="1143000"/>
          </a:xfrm>
        </p:spPr>
        <p:txBody>
          <a:bodyPr/>
          <a:lstStyle/>
          <a:p>
            <a:r>
              <a:rPr lang="en-US" dirty="0" smtClean="0"/>
              <a:t>How to Compute Dominator Sets?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68800" y="596900"/>
            <a:ext cx="23405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Initialization: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35500" y="1312940"/>
            <a:ext cx="3635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 is the only dominator of 0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35500" y="1950321"/>
            <a:ext cx="397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 other nodes are dominated</a:t>
            </a:r>
          </a:p>
          <a:p>
            <a:r>
              <a:rPr lang="en-US" sz="2400" dirty="0" smtClean="0"/>
              <a:t>by every node.</a:t>
            </a:r>
            <a:endParaRPr lang="en-US" sz="24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246"/>
              </p:ext>
            </p:extLst>
          </p:nvPr>
        </p:nvGraphicFramePr>
        <p:xfrm>
          <a:off x="4994479" y="3187718"/>
          <a:ext cx="32766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92"/>
                <a:gridCol w="424785"/>
                <a:gridCol w="424785"/>
                <a:gridCol w="424785"/>
                <a:gridCol w="424785"/>
                <a:gridCol w="424785"/>
                <a:gridCol w="424785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Dominators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72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6133" y="728164"/>
            <a:ext cx="49781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each edge </a:t>
            </a:r>
            <a:r>
              <a:rPr lang="en-US" sz="3200" dirty="0" smtClean="0">
                <a:latin typeface="Times"/>
                <a:cs typeface="Times"/>
              </a:rPr>
              <a:t>(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>
                <a:latin typeface="Times"/>
                <a:cs typeface="Times"/>
              </a:rPr>
              <a:t>j</a:t>
            </a:r>
            <a:r>
              <a:rPr lang="en-US" sz="3200" dirty="0" smtClean="0">
                <a:latin typeface="Times"/>
                <a:cs typeface="Times"/>
              </a:rPr>
              <a:t>, 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 smtClean="0">
                <a:latin typeface="Times"/>
                <a:cs typeface="Times"/>
              </a:rPr>
              <a:t>i</a:t>
            </a:r>
            <a:r>
              <a:rPr lang="en-US" sz="3200" dirty="0" smtClean="0">
                <a:latin typeface="Times"/>
                <a:cs typeface="Times"/>
              </a:rPr>
              <a:t>) </a:t>
            </a:r>
            <a:r>
              <a:rPr lang="en-US" sz="3200" dirty="0" smtClean="0"/>
              <a:t>in CFG:</a:t>
            </a:r>
            <a:endParaRPr lang="en-US" sz="3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116204"/>
              </p:ext>
            </p:extLst>
          </p:nvPr>
        </p:nvGraphicFramePr>
        <p:xfrm>
          <a:off x="4994479" y="3187718"/>
          <a:ext cx="32766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92"/>
                <a:gridCol w="424785"/>
                <a:gridCol w="424785"/>
                <a:gridCol w="424785"/>
                <a:gridCol w="424785"/>
                <a:gridCol w="424785"/>
                <a:gridCol w="424785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Dominators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852333" y="1451242"/>
            <a:ext cx="5013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 = {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}∪(Dom(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)∩</a:t>
            </a:r>
            <a:r>
              <a:rPr lang="en-US" sz="2400" baseline="-25000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>
                <a:latin typeface="Times"/>
                <a:cs typeface="Times"/>
              </a:rPr>
              <a:t>j</a:t>
            </a:r>
            <a:r>
              <a:rPr lang="en-US" sz="2400" dirty="0" smtClean="0">
                <a:latin typeface="Times"/>
                <a:cs typeface="Times"/>
              </a:rPr>
              <a:t>))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485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6133" y="728164"/>
            <a:ext cx="49781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each edge </a:t>
            </a:r>
            <a:r>
              <a:rPr lang="en-US" sz="3200" dirty="0" smtClean="0">
                <a:latin typeface="Times"/>
                <a:cs typeface="Times"/>
              </a:rPr>
              <a:t>(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>
                <a:latin typeface="Times"/>
                <a:cs typeface="Times"/>
              </a:rPr>
              <a:t>j</a:t>
            </a:r>
            <a:r>
              <a:rPr lang="en-US" sz="3200" dirty="0" smtClean="0">
                <a:latin typeface="Times"/>
                <a:cs typeface="Times"/>
              </a:rPr>
              <a:t>, 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 smtClean="0">
                <a:latin typeface="Times"/>
                <a:cs typeface="Times"/>
              </a:rPr>
              <a:t>i</a:t>
            </a:r>
            <a:r>
              <a:rPr lang="en-US" sz="3200" dirty="0" smtClean="0">
                <a:latin typeface="Times"/>
                <a:cs typeface="Times"/>
              </a:rPr>
              <a:t>) </a:t>
            </a:r>
            <a:r>
              <a:rPr lang="en-US" sz="3200" dirty="0" smtClean="0"/>
              <a:t>in CFG:</a:t>
            </a:r>
            <a:endParaRPr lang="en-US" sz="3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71793"/>
              </p:ext>
            </p:extLst>
          </p:nvPr>
        </p:nvGraphicFramePr>
        <p:xfrm>
          <a:off x="4994479" y="3187718"/>
          <a:ext cx="32766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92"/>
                <a:gridCol w="424785"/>
                <a:gridCol w="424785"/>
                <a:gridCol w="424785"/>
                <a:gridCol w="424785"/>
                <a:gridCol w="424785"/>
                <a:gridCol w="424785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Dominators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852333" y="1451242"/>
            <a:ext cx="5013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 = {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}∪(Dom(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)∩</a:t>
            </a:r>
            <a:r>
              <a:rPr lang="en-US" sz="2400" baseline="-25000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>
                <a:latin typeface="Times"/>
                <a:cs typeface="Times"/>
              </a:rPr>
              <a:t>j</a:t>
            </a:r>
            <a:r>
              <a:rPr lang="en-US" sz="2400" dirty="0" smtClean="0">
                <a:latin typeface="Times"/>
                <a:cs typeface="Times"/>
              </a:rPr>
              <a:t>)) 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3855712" y="1900207"/>
            <a:ext cx="4860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Dom(1) = {1}∪({0,1,2,3,4,5}∩</a:t>
            </a:r>
            <a:r>
              <a:rPr lang="en-US" sz="2400" baseline="-25000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{0}) 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3852468" y="2385039"/>
            <a:ext cx="3777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Dom(1) = {1}∪{0} = {0,1} </a:t>
            </a:r>
            <a:endParaRPr lang="en-US" sz="2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396784" y="437407"/>
            <a:ext cx="1045211" cy="2119526"/>
            <a:chOff x="2396784" y="437407"/>
            <a:chExt cx="1045211" cy="2119526"/>
          </a:xfrm>
        </p:grpSpPr>
        <p:sp>
          <p:nvSpPr>
            <p:cNvPr id="18" name="Rectangle 17"/>
            <p:cNvSpPr/>
            <p:nvPr/>
          </p:nvSpPr>
          <p:spPr>
            <a:xfrm>
              <a:off x="2976136" y="437407"/>
              <a:ext cx="46585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  <a:latin typeface="Times"/>
                  <a:cs typeface="Times"/>
                </a:rPr>
                <a:t>n</a:t>
              </a:r>
              <a:r>
                <a:rPr lang="en-US" sz="3200" baseline="-25000" dirty="0" err="1" smtClean="0">
                  <a:solidFill>
                    <a:srgbClr val="FF0000"/>
                  </a:solidFill>
                  <a:latin typeface="Times"/>
                  <a:cs typeface="Times"/>
                </a:rPr>
                <a:t>i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18" idx="2"/>
            </p:cNvCxnSpPr>
            <p:nvPr/>
          </p:nvCxnSpPr>
          <p:spPr>
            <a:xfrm flipH="1">
              <a:off x="2396784" y="1022183"/>
              <a:ext cx="812282" cy="153475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058351" y="145019"/>
            <a:ext cx="818633" cy="1306223"/>
            <a:chOff x="1058351" y="145019"/>
            <a:chExt cx="818633" cy="1306223"/>
          </a:xfrm>
        </p:grpSpPr>
        <p:sp>
          <p:nvSpPr>
            <p:cNvPr id="24" name="Rectangle 23"/>
            <p:cNvSpPr/>
            <p:nvPr/>
          </p:nvSpPr>
          <p:spPr>
            <a:xfrm>
              <a:off x="1411125" y="145019"/>
              <a:ext cx="46585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  <a:latin typeface="Times"/>
                  <a:cs typeface="Times"/>
                </a:rPr>
                <a:t>n</a:t>
              </a:r>
              <a:r>
                <a:rPr lang="en-US" sz="3200" baseline="-25000" dirty="0" err="1">
                  <a:solidFill>
                    <a:srgbClr val="FF0000"/>
                  </a:solidFill>
                  <a:latin typeface="Times"/>
                  <a:cs typeface="Times"/>
                </a:rPr>
                <a:t>j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4" idx="2"/>
            </p:cNvCxnSpPr>
            <p:nvPr/>
          </p:nvCxnSpPr>
          <p:spPr>
            <a:xfrm flipH="1">
              <a:off x="1058351" y="729795"/>
              <a:ext cx="585704" cy="721447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6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6133" y="728164"/>
            <a:ext cx="49781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each edge </a:t>
            </a:r>
            <a:r>
              <a:rPr lang="en-US" sz="3200" dirty="0" smtClean="0">
                <a:latin typeface="Times"/>
                <a:cs typeface="Times"/>
              </a:rPr>
              <a:t>(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>
                <a:latin typeface="Times"/>
                <a:cs typeface="Times"/>
              </a:rPr>
              <a:t>j</a:t>
            </a:r>
            <a:r>
              <a:rPr lang="en-US" sz="3200" dirty="0" smtClean="0">
                <a:latin typeface="Times"/>
                <a:cs typeface="Times"/>
              </a:rPr>
              <a:t>, 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 smtClean="0">
                <a:latin typeface="Times"/>
                <a:cs typeface="Times"/>
              </a:rPr>
              <a:t>i</a:t>
            </a:r>
            <a:r>
              <a:rPr lang="en-US" sz="3200" dirty="0" smtClean="0">
                <a:latin typeface="Times"/>
                <a:cs typeface="Times"/>
              </a:rPr>
              <a:t>) </a:t>
            </a:r>
            <a:r>
              <a:rPr lang="en-US" sz="3200" dirty="0" smtClean="0"/>
              <a:t>in CFG:</a:t>
            </a:r>
            <a:endParaRPr lang="en-US" sz="3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35657"/>
              </p:ext>
            </p:extLst>
          </p:nvPr>
        </p:nvGraphicFramePr>
        <p:xfrm>
          <a:off x="4994479" y="3187718"/>
          <a:ext cx="32766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92"/>
                <a:gridCol w="424785"/>
                <a:gridCol w="424785"/>
                <a:gridCol w="424785"/>
                <a:gridCol w="424785"/>
                <a:gridCol w="424785"/>
                <a:gridCol w="424785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Dominators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852333" y="1451242"/>
            <a:ext cx="5013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 = {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}∪(Dom(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)∩</a:t>
            </a:r>
            <a:r>
              <a:rPr lang="en-US" sz="2400" baseline="-25000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>
                <a:latin typeface="Times"/>
                <a:cs typeface="Times"/>
              </a:rPr>
              <a:t>j</a:t>
            </a:r>
            <a:r>
              <a:rPr lang="en-US" sz="2400" dirty="0" smtClean="0">
                <a:latin typeface="Times"/>
                <a:cs typeface="Times"/>
              </a:rPr>
              <a:t>)) 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3852468" y="2385039"/>
            <a:ext cx="3777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Dom(1) = {1</a:t>
            </a:r>
            <a:r>
              <a:rPr lang="en-US" sz="2400" smtClean="0">
                <a:latin typeface="Times"/>
                <a:cs typeface="Times"/>
              </a:rPr>
              <a:t>}∪{0} = {0,1} 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3855712" y="1900207"/>
            <a:ext cx="4860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Dom(1) = {1}∪({0,1,2,3,4,5}∩</a:t>
            </a:r>
            <a:r>
              <a:rPr lang="en-US" sz="2400" baseline="-25000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{0}) </a:t>
            </a:r>
            <a:endParaRPr lang="en-US" sz="2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96784" y="437407"/>
            <a:ext cx="1045211" cy="2119526"/>
            <a:chOff x="2396784" y="437407"/>
            <a:chExt cx="1045211" cy="2119526"/>
          </a:xfrm>
        </p:grpSpPr>
        <p:sp>
          <p:nvSpPr>
            <p:cNvPr id="26" name="Rectangle 25"/>
            <p:cNvSpPr/>
            <p:nvPr/>
          </p:nvSpPr>
          <p:spPr>
            <a:xfrm>
              <a:off x="2976136" y="437407"/>
              <a:ext cx="46585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  <a:latin typeface="Times"/>
                  <a:cs typeface="Times"/>
                </a:rPr>
                <a:t>n</a:t>
              </a:r>
              <a:r>
                <a:rPr lang="en-US" sz="3200" baseline="-25000" dirty="0" err="1" smtClean="0">
                  <a:solidFill>
                    <a:srgbClr val="FF0000"/>
                  </a:solidFill>
                  <a:latin typeface="Times"/>
                  <a:cs typeface="Times"/>
                </a:rPr>
                <a:t>i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2"/>
            </p:cNvCxnSpPr>
            <p:nvPr/>
          </p:nvCxnSpPr>
          <p:spPr>
            <a:xfrm flipH="1">
              <a:off x="2396784" y="1022183"/>
              <a:ext cx="812282" cy="153475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058351" y="145019"/>
            <a:ext cx="818633" cy="1306223"/>
            <a:chOff x="1058351" y="145019"/>
            <a:chExt cx="818633" cy="1306223"/>
          </a:xfrm>
        </p:grpSpPr>
        <p:sp>
          <p:nvSpPr>
            <p:cNvPr id="29" name="Rectangle 28"/>
            <p:cNvSpPr/>
            <p:nvPr/>
          </p:nvSpPr>
          <p:spPr>
            <a:xfrm>
              <a:off x="1411125" y="145019"/>
              <a:ext cx="465859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  <a:latin typeface="Times"/>
                  <a:cs typeface="Times"/>
                </a:rPr>
                <a:t>n</a:t>
              </a:r>
              <a:r>
                <a:rPr lang="en-US" sz="3200" baseline="-25000" dirty="0" err="1">
                  <a:solidFill>
                    <a:srgbClr val="FF0000"/>
                  </a:solidFill>
                  <a:latin typeface="Times"/>
                  <a:cs typeface="Times"/>
                </a:rPr>
                <a:t>j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9" idx="2"/>
            </p:cNvCxnSpPr>
            <p:nvPr/>
          </p:nvCxnSpPr>
          <p:spPr>
            <a:xfrm flipH="1">
              <a:off x="1058351" y="729795"/>
              <a:ext cx="585704" cy="721447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868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6133" y="728164"/>
            <a:ext cx="49781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each edge </a:t>
            </a:r>
            <a:r>
              <a:rPr lang="en-US" sz="3200" dirty="0" smtClean="0">
                <a:latin typeface="Times"/>
                <a:cs typeface="Times"/>
              </a:rPr>
              <a:t>(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>
                <a:latin typeface="Times"/>
                <a:cs typeface="Times"/>
              </a:rPr>
              <a:t>j</a:t>
            </a:r>
            <a:r>
              <a:rPr lang="en-US" sz="3200" dirty="0" smtClean="0">
                <a:latin typeface="Times"/>
                <a:cs typeface="Times"/>
              </a:rPr>
              <a:t>, 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 smtClean="0">
                <a:latin typeface="Times"/>
                <a:cs typeface="Times"/>
              </a:rPr>
              <a:t>i</a:t>
            </a:r>
            <a:r>
              <a:rPr lang="en-US" sz="3200" dirty="0" smtClean="0">
                <a:latin typeface="Times"/>
                <a:cs typeface="Times"/>
              </a:rPr>
              <a:t>) </a:t>
            </a:r>
            <a:r>
              <a:rPr lang="en-US" sz="3200" dirty="0" smtClean="0"/>
              <a:t>in CFG:</a:t>
            </a:r>
            <a:endParaRPr lang="en-US" sz="3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96176"/>
              </p:ext>
            </p:extLst>
          </p:nvPr>
        </p:nvGraphicFramePr>
        <p:xfrm>
          <a:off x="4994479" y="3187718"/>
          <a:ext cx="32766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92"/>
                <a:gridCol w="424785"/>
                <a:gridCol w="424785"/>
                <a:gridCol w="424785"/>
                <a:gridCol w="424785"/>
                <a:gridCol w="424785"/>
                <a:gridCol w="424785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Dominators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852333" y="1451242"/>
            <a:ext cx="5013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 = {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}∪(Dom(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)∩</a:t>
            </a:r>
            <a:r>
              <a:rPr lang="en-US" sz="2400" baseline="-25000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>
                <a:latin typeface="Times"/>
                <a:cs typeface="Times"/>
              </a:rPr>
              <a:t>j</a:t>
            </a:r>
            <a:r>
              <a:rPr lang="en-US" sz="2400" dirty="0" smtClean="0">
                <a:latin typeface="Times"/>
                <a:cs typeface="Times"/>
              </a:rPr>
              <a:t>))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23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6133" y="728164"/>
            <a:ext cx="49781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each edge </a:t>
            </a:r>
            <a:r>
              <a:rPr lang="en-US" sz="3200" dirty="0" smtClean="0">
                <a:latin typeface="Times"/>
                <a:cs typeface="Times"/>
              </a:rPr>
              <a:t>(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>
                <a:latin typeface="Times"/>
                <a:cs typeface="Times"/>
              </a:rPr>
              <a:t>j</a:t>
            </a:r>
            <a:r>
              <a:rPr lang="en-US" sz="3200" dirty="0" smtClean="0">
                <a:latin typeface="Times"/>
                <a:cs typeface="Times"/>
              </a:rPr>
              <a:t>, 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 smtClean="0">
                <a:latin typeface="Times"/>
                <a:cs typeface="Times"/>
              </a:rPr>
              <a:t>i</a:t>
            </a:r>
            <a:r>
              <a:rPr lang="en-US" sz="3200" dirty="0" smtClean="0">
                <a:latin typeface="Times"/>
                <a:cs typeface="Times"/>
              </a:rPr>
              <a:t>) </a:t>
            </a:r>
            <a:r>
              <a:rPr lang="en-US" sz="3200" dirty="0" smtClean="0"/>
              <a:t>in CFG:</a:t>
            </a:r>
            <a:endParaRPr lang="en-US" sz="3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860087"/>
              </p:ext>
            </p:extLst>
          </p:nvPr>
        </p:nvGraphicFramePr>
        <p:xfrm>
          <a:off x="4994479" y="3187718"/>
          <a:ext cx="32766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92"/>
                <a:gridCol w="424785"/>
                <a:gridCol w="424785"/>
                <a:gridCol w="424785"/>
                <a:gridCol w="424785"/>
                <a:gridCol w="424785"/>
                <a:gridCol w="424785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Dominators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852333" y="1451242"/>
            <a:ext cx="5013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 = {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}∪(Dom(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)∩</a:t>
            </a:r>
            <a:r>
              <a:rPr lang="en-US" sz="2400" baseline="-25000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>
                <a:latin typeface="Times"/>
                <a:cs typeface="Times"/>
              </a:rPr>
              <a:t>j</a:t>
            </a:r>
            <a:r>
              <a:rPr lang="en-US" sz="2400" dirty="0" smtClean="0">
                <a:latin typeface="Times"/>
                <a:cs typeface="Times"/>
              </a:rPr>
              <a:t>))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051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9900"/>
            <a:ext cx="8229600" cy="1143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</a:t>
            </a:r>
            <a:r>
              <a:rPr lang="en-US" dirty="0" smtClean="0"/>
              <a:t>rogram Example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506" y="754777"/>
            <a:ext cx="4147987" cy="3048322"/>
            <a:chOff x="38506" y="754777"/>
            <a:chExt cx="4147987" cy="3048322"/>
          </a:xfrm>
        </p:grpSpPr>
        <p:sp>
          <p:nvSpPr>
            <p:cNvPr id="11" name="Rectangle 10"/>
            <p:cNvSpPr/>
            <p:nvPr/>
          </p:nvSpPr>
          <p:spPr>
            <a:xfrm>
              <a:off x="38506" y="754777"/>
              <a:ext cx="4147987" cy="3048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example_c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699" y="818599"/>
              <a:ext cx="3886200" cy="29845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939743" y="1823163"/>
            <a:ext cx="7134482" cy="4401611"/>
            <a:chOff x="1939743" y="1823163"/>
            <a:chExt cx="7134482" cy="4401611"/>
          </a:xfrm>
        </p:grpSpPr>
        <p:pic>
          <p:nvPicPr>
            <p:cNvPr id="4" name="Picture 3" descr="example_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743" y="1823163"/>
              <a:ext cx="7134482" cy="439231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939743" y="1832457"/>
              <a:ext cx="7134482" cy="4392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6585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6133" y="728164"/>
            <a:ext cx="49781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each edge </a:t>
            </a:r>
            <a:r>
              <a:rPr lang="en-US" sz="3200" dirty="0" smtClean="0">
                <a:latin typeface="Times"/>
                <a:cs typeface="Times"/>
              </a:rPr>
              <a:t>(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>
                <a:latin typeface="Times"/>
                <a:cs typeface="Times"/>
              </a:rPr>
              <a:t>j</a:t>
            </a:r>
            <a:r>
              <a:rPr lang="en-US" sz="3200" dirty="0" smtClean="0">
                <a:latin typeface="Times"/>
                <a:cs typeface="Times"/>
              </a:rPr>
              <a:t>, 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 smtClean="0">
                <a:latin typeface="Times"/>
                <a:cs typeface="Times"/>
              </a:rPr>
              <a:t>i</a:t>
            </a:r>
            <a:r>
              <a:rPr lang="en-US" sz="3200" dirty="0" smtClean="0">
                <a:latin typeface="Times"/>
                <a:cs typeface="Times"/>
              </a:rPr>
              <a:t>) </a:t>
            </a:r>
            <a:r>
              <a:rPr lang="en-US" sz="3200" dirty="0" smtClean="0"/>
              <a:t>in CFG:</a:t>
            </a:r>
            <a:endParaRPr lang="en-US" sz="3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14991"/>
              </p:ext>
            </p:extLst>
          </p:nvPr>
        </p:nvGraphicFramePr>
        <p:xfrm>
          <a:off x="4994479" y="3187718"/>
          <a:ext cx="32766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92"/>
                <a:gridCol w="424785"/>
                <a:gridCol w="424785"/>
                <a:gridCol w="424785"/>
                <a:gridCol w="424785"/>
                <a:gridCol w="424785"/>
                <a:gridCol w="424785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Dominators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852333" y="1451242"/>
            <a:ext cx="5013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 = {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}∪(Dom(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)∩</a:t>
            </a:r>
            <a:r>
              <a:rPr lang="en-US" sz="2400" baseline="-25000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>
                <a:latin typeface="Times"/>
                <a:cs typeface="Times"/>
              </a:rPr>
              <a:t>j</a:t>
            </a:r>
            <a:r>
              <a:rPr lang="en-US" sz="2400" dirty="0" smtClean="0">
                <a:latin typeface="Times"/>
                <a:cs typeface="Times"/>
              </a:rPr>
              <a:t>))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301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6133" y="728164"/>
            <a:ext cx="49781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each edge </a:t>
            </a:r>
            <a:r>
              <a:rPr lang="en-US" sz="3200" dirty="0" smtClean="0">
                <a:latin typeface="Times"/>
                <a:cs typeface="Times"/>
              </a:rPr>
              <a:t>(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>
                <a:latin typeface="Times"/>
                <a:cs typeface="Times"/>
              </a:rPr>
              <a:t>j</a:t>
            </a:r>
            <a:r>
              <a:rPr lang="en-US" sz="3200" dirty="0" smtClean="0">
                <a:latin typeface="Times"/>
                <a:cs typeface="Times"/>
              </a:rPr>
              <a:t>, 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 smtClean="0">
                <a:latin typeface="Times"/>
                <a:cs typeface="Times"/>
              </a:rPr>
              <a:t>i</a:t>
            </a:r>
            <a:r>
              <a:rPr lang="en-US" sz="3200" dirty="0" smtClean="0">
                <a:latin typeface="Times"/>
                <a:cs typeface="Times"/>
              </a:rPr>
              <a:t>) </a:t>
            </a:r>
            <a:r>
              <a:rPr lang="en-US" sz="3200" dirty="0" smtClean="0"/>
              <a:t>in CFG:</a:t>
            </a:r>
            <a:endParaRPr lang="en-US" sz="3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04432"/>
              </p:ext>
            </p:extLst>
          </p:nvPr>
        </p:nvGraphicFramePr>
        <p:xfrm>
          <a:off x="4994479" y="3187718"/>
          <a:ext cx="32766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92"/>
                <a:gridCol w="424785"/>
                <a:gridCol w="424785"/>
                <a:gridCol w="424785"/>
                <a:gridCol w="424785"/>
                <a:gridCol w="424785"/>
                <a:gridCol w="424785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Dominators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852333" y="1451242"/>
            <a:ext cx="5013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 = {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}∪(Dom(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)∩</a:t>
            </a:r>
            <a:r>
              <a:rPr lang="en-US" sz="2400" baseline="-25000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>
                <a:latin typeface="Times"/>
                <a:cs typeface="Times"/>
              </a:rPr>
              <a:t>j</a:t>
            </a:r>
            <a:r>
              <a:rPr lang="en-US" sz="2400" dirty="0" smtClean="0">
                <a:latin typeface="Times"/>
                <a:cs typeface="Times"/>
              </a:rPr>
              <a:t>))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6507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6133" y="728164"/>
            <a:ext cx="49781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each edge </a:t>
            </a:r>
            <a:r>
              <a:rPr lang="en-US" sz="3200" dirty="0" smtClean="0">
                <a:latin typeface="Times"/>
                <a:cs typeface="Times"/>
              </a:rPr>
              <a:t>(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>
                <a:latin typeface="Times"/>
                <a:cs typeface="Times"/>
              </a:rPr>
              <a:t>j</a:t>
            </a:r>
            <a:r>
              <a:rPr lang="en-US" sz="3200" dirty="0" smtClean="0">
                <a:latin typeface="Times"/>
                <a:cs typeface="Times"/>
              </a:rPr>
              <a:t>, 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 smtClean="0">
                <a:latin typeface="Times"/>
                <a:cs typeface="Times"/>
              </a:rPr>
              <a:t>i</a:t>
            </a:r>
            <a:r>
              <a:rPr lang="en-US" sz="3200" dirty="0" smtClean="0">
                <a:latin typeface="Times"/>
                <a:cs typeface="Times"/>
              </a:rPr>
              <a:t>) </a:t>
            </a:r>
            <a:r>
              <a:rPr lang="en-US" sz="3200" dirty="0" smtClean="0"/>
              <a:t>in CFG:</a:t>
            </a:r>
            <a:endParaRPr lang="en-US" sz="3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985508"/>
              </p:ext>
            </p:extLst>
          </p:nvPr>
        </p:nvGraphicFramePr>
        <p:xfrm>
          <a:off x="4994479" y="3187718"/>
          <a:ext cx="32766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92"/>
                <a:gridCol w="424785"/>
                <a:gridCol w="424785"/>
                <a:gridCol w="424785"/>
                <a:gridCol w="424785"/>
                <a:gridCol w="424785"/>
                <a:gridCol w="424785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Dominators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852333" y="1451242"/>
            <a:ext cx="5013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 = {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}∪(Dom(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)∩</a:t>
            </a:r>
            <a:r>
              <a:rPr lang="en-US" sz="2400" baseline="-25000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>
                <a:latin typeface="Times"/>
                <a:cs typeface="Times"/>
              </a:rPr>
              <a:t>j</a:t>
            </a:r>
            <a:r>
              <a:rPr lang="en-US" sz="2400" dirty="0" smtClean="0">
                <a:latin typeface="Times"/>
                <a:cs typeface="Times"/>
              </a:rPr>
              <a:t>))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251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6133" y="728164"/>
            <a:ext cx="49781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each edge </a:t>
            </a:r>
            <a:r>
              <a:rPr lang="en-US" sz="3200" dirty="0" smtClean="0">
                <a:latin typeface="Times"/>
                <a:cs typeface="Times"/>
              </a:rPr>
              <a:t>(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>
                <a:latin typeface="Times"/>
                <a:cs typeface="Times"/>
              </a:rPr>
              <a:t>j</a:t>
            </a:r>
            <a:r>
              <a:rPr lang="en-US" sz="3200" dirty="0" smtClean="0">
                <a:latin typeface="Times"/>
                <a:cs typeface="Times"/>
              </a:rPr>
              <a:t>, 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 smtClean="0">
                <a:latin typeface="Times"/>
                <a:cs typeface="Times"/>
              </a:rPr>
              <a:t>i</a:t>
            </a:r>
            <a:r>
              <a:rPr lang="en-US" sz="3200" dirty="0" smtClean="0">
                <a:latin typeface="Times"/>
                <a:cs typeface="Times"/>
              </a:rPr>
              <a:t>) </a:t>
            </a:r>
            <a:r>
              <a:rPr lang="en-US" sz="3200" dirty="0" smtClean="0"/>
              <a:t>in CFG:</a:t>
            </a:r>
            <a:endParaRPr lang="en-US" sz="3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82525"/>
              </p:ext>
            </p:extLst>
          </p:nvPr>
        </p:nvGraphicFramePr>
        <p:xfrm>
          <a:off x="4994479" y="3187718"/>
          <a:ext cx="32766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92"/>
                <a:gridCol w="424785"/>
                <a:gridCol w="424785"/>
                <a:gridCol w="424785"/>
                <a:gridCol w="424785"/>
                <a:gridCol w="424785"/>
                <a:gridCol w="424785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Dominators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852333" y="1451242"/>
            <a:ext cx="5013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 = {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}∪(Dom(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)∩</a:t>
            </a:r>
            <a:r>
              <a:rPr lang="en-US" sz="2400" baseline="-25000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>
                <a:latin typeface="Times"/>
                <a:cs typeface="Times"/>
              </a:rPr>
              <a:t>j</a:t>
            </a:r>
            <a:r>
              <a:rPr lang="en-US" sz="2400" dirty="0" smtClean="0">
                <a:latin typeface="Times"/>
                <a:cs typeface="Times"/>
              </a:rPr>
              <a:t>))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40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6133" y="728164"/>
            <a:ext cx="49781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each edge </a:t>
            </a:r>
            <a:r>
              <a:rPr lang="en-US" sz="3200" dirty="0" smtClean="0">
                <a:latin typeface="Times"/>
                <a:cs typeface="Times"/>
              </a:rPr>
              <a:t>(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>
                <a:latin typeface="Times"/>
                <a:cs typeface="Times"/>
              </a:rPr>
              <a:t>j</a:t>
            </a:r>
            <a:r>
              <a:rPr lang="en-US" sz="3200" dirty="0" smtClean="0">
                <a:latin typeface="Times"/>
                <a:cs typeface="Times"/>
              </a:rPr>
              <a:t>, 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 smtClean="0">
                <a:latin typeface="Times"/>
                <a:cs typeface="Times"/>
              </a:rPr>
              <a:t>i</a:t>
            </a:r>
            <a:r>
              <a:rPr lang="en-US" sz="3200" dirty="0" smtClean="0">
                <a:latin typeface="Times"/>
                <a:cs typeface="Times"/>
              </a:rPr>
              <a:t>) </a:t>
            </a:r>
            <a:r>
              <a:rPr lang="en-US" sz="3200" dirty="0" smtClean="0"/>
              <a:t>in CFG:</a:t>
            </a:r>
            <a:endParaRPr lang="en-US" sz="3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03727"/>
              </p:ext>
            </p:extLst>
          </p:nvPr>
        </p:nvGraphicFramePr>
        <p:xfrm>
          <a:off x="4994479" y="3187718"/>
          <a:ext cx="32766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92"/>
                <a:gridCol w="424785"/>
                <a:gridCol w="424785"/>
                <a:gridCol w="424785"/>
                <a:gridCol w="424785"/>
                <a:gridCol w="424785"/>
                <a:gridCol w="424785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Dominators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852333" y="1451242"/>
            <a:ext cx="5013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 = {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}∪(Dom(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)∩</a:t>
            </a:r>
            <a:r>
              <a:rPr lang="en-US" sz="2400" baseline="-25000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>
                <a:latin typeface="Times"/>
                <a:cs typeface="Times"/>
              </a:rPr>
              <a:t>j</a:t>
            </a:r>
            <a:r>
              <a:rPr lang="en-US" sz="2400" dirty="0" smtClean="0">
                <a:latin typeface="Times"/>
                <a:cs typeface="Times"/>
              </a:rPr>
              <a:t>))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212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6133" y="728164"/>
            <a:ext cx="49781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each edge </a:t>
            </a:r>
            <a:r>
              <a:rPr lang="en-US" sz="3200" dirty="0" smtClean="0">
                <a:latin typeface="Times"/>
                <a:cs typeface="Times"/>
              </a:rPr>
              <a:t>(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>
                <a:latin typeface="Times"/>
                <a:cs typeface="Times"/>
              </a:rPr>
              <a:t>j</a:t>
            </a:r>
            <a:r>
              <a:rPr lang="en-US" sz="3200" dirty="0" smtClean="0">
                <a:latin typeface="Times"/>
                <a:cs typeface="Times"/>
              </a:rPr>
              <a:t>, 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 smtClean="0">
                <a:latin typeface="Times"/>
                <a:cs typeface="Times"/>
              </a:rPr>
              <a:t>i</a:t>
            </a:r>
            <a:r>
              <a:rPr lang="en-US" sz="3200" dirty="0" smtClean="0">
                <a:latin typeface="Times"/>
                <a:cs typeface="Times"/>
              </a:rPr>
              <a:t>) </a:t>
            </a:r>
            <a:r>
              <a:rPr lang="en-US" sz="3200" dirty="0" smtClean="0"/>
              <a:t>in CFG:</a:t>
            </a:r>
            <a:endParaRPr lang="en-US" sz="3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517164"/>
              </p:ext>
            </p:extLst>
          </p:nvPr>
        </p:nvGraphicFramePr>
        <p:xfrm>
          <a:off x="4994479" y="3187718"/>
          <a:ext cx="32766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92"/>
                <a:gridCol w="424785"/>
                <a:gridCol w="424785"/>
                <a:gridCol w="424785"/>
                <a:gridCol w="424785"/>
                <a:gridCol w="424785"/>
                <a:gridCol w="424785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Dominators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852333" y="1451242"/>
            <a:ext cx="5013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 = {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}∪(Dom(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)∩</a:t>
            </a:r>
            <a:r>
              <a:rPr lang="en-US" sz="2400" baseline="-25000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>
                <a:latin typeface="Times"/>
                <a:cs typeface="Times"/>
              </a:rPr>
              <a:t>j</a:t>
            </a:r>
            <a:r>
              <a:rPr lang="en-US" sz="2400" dirty="0" smtClean="0">
                <a:latin typeface="Times"/>
                <a:cs typeface="Times"/>
              </a:rPr>
              <a:t>))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77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6133" y="728164"/>
            <a:ext cx="49781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each edge </a:t>
            </a:r>
            <a:r>
              <a:rPr lang="en-US" sz="3200" dirty="0" smtClean="0">
                <a:latin typeface="Times"/>
                <a:cs typeface="Times"/>
              </a:rPr>
              <a:t>(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>
                <a:latin typeface="Times"/>
                <a:cs typeface="Times"/>
              </a:rPr>
              <a:t>j</a:t>
            </a:r>
            <a:r>
              <a:rPr lang="en-US" sz="3200" dirty="0" smtClean="0">
                <a:latin typeface="Times"/>
                <a:cs typeface="Times"/>
              </a:rPr>
              <a:t>, 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 smtClean="0">
                <a:latin typeface="Times"/>
                <a:cs typeface="Times"/>
              </a:rPr>
              <a:t>i</a:t>
            </a:r>
            <a:r>
              <a:rPr lang="en-US" sz="3200" dirty="0" smtClean="0">
                <a:latin typeface="Times"/>
                <a:cs typeface="Times"/>
              </a:rPr>
              <a:t>) </a:t>
            </a:r>
            <a:r>
              <a:rPr lang="en-US" sz="3200" dirty="0" smtClean="0"/>
              <a:t>in CFG:</a:t>
            </a:r>
            <a:endParaRPr lang="en-US" sz="3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605105"/>
              </p:ext>
            </p:extLst>
          </p:nvPr>
        </p:nvGraphicFramePr>
        <p:xfrm>
          <a:off x="4994479" y="3187718"/>
          <a:ext cx="32766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92"/>
                <a:gridCol w="424785"/>
                <a:gridCol w="424785"/>
                <a:gridCol w="424785"/>
                <a:gridCol w="424785"/>
                <a:gridCol w="424785"/>
                <a:gridCol w="424785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Dominators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852333" y="1451242"/>
            <a:ext cx="5013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 = {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}∪(Dom(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)∩</a:t>
            </a:r>
            <a:r>
              <a:rPr lang="en-US" sz="2400" baseline="-25000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>
                <a:latin typeface="Times"/>
                <a:cs typeface="Times"/>
              </a:rPr>
              <a:t>j</a:t>
            </a:r>
            <a:r>
              <a:rPr lang="en-US" sz="2400" dirty="0" smtClean="0">
                <a:latin typeface="Times"/>
                <a:cs typeface="Times"/>
              </a:rPr>
              <a:t>))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492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6133" y="728164"/>
            <a:ext cx="49781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each edge </a:t>
            </a:r>
            <a:r>
              <a:rPr lang="en-US" sz="3200" dirty="0" smtClean="0">
                <a:latin typeface="Times"/>
                <a:cs typeface="Times"/>
              </a:rPr>
              <a:t>(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>
                <a:latin typeface="Times"/>
                <a:cs typeface="Times"/>
              </a:rPr>
              <a:t>j</a:t>
            </a:r>
            <a:r>
              <a:rPr lang="en-US" sz="3200" dirty="0" smtClean="0">
                <a:latin typeface="Times"/>
                <a:cs typeface="Times"/>
              </a:rPr>
              <a:t>, 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 smtClean="0">
                <a:latin typeface="Times"/>
                <a:cs typeface="Times"/>
              </a:rPr>
              <a:t>i</a:t>
            </a:r>
            <a:r>
              <a:rPr lang="en-US" sz="3200" dirty="0" smtClean="0">
                <a:latin typeface="Times"/>
                <a:cs typeface="Times"/>
              </a:rPr>
              <a:t>) </a:t>
            </a:r>
            <a:r>
              <a:rPr lang="en-US" sz="3200" dirty="0" smtClean="0"/>
              <a:t>in CFG:</a:t>
            </a:r>
            <a:endParaRPr lang="en-US" sz="3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01231"/>
              </p:ext>
            </p:extLst>
          </p:nvPr>
        </p:nvGraphicFramePr>
        <p:xfrm>
          <a:off x="4994479" y="3187718"/>
          <a:ext cx="32766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92"/>
                <a:gridCol w="424785"/>
                <a:gridCol w="424785"/>
                <a:gridCol w="424785"/>
                <a:gridCol w="424785"/>
                <a:gridCol w="424785"/>
                <a:gridCol w="424785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Dominators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852333" y="1451242"/>
            <a:ext cx="5013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 = {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}∪(Dom(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)∩</a:t>
            </a:r>
            <a:r>
              <a:rPr lang="en-US" sz="2400" baseline="-25000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>
                <a:latin typeface="Times"/>
                <a:cs typeface="Times"/>
              </a:rPr>
              <a:t>j</a:t>
            </a:r>
            <a:r>
              <a:rPr lang="en-US" sz="2400" dirty="0" smtClean="0">
                <a:latin typeface="Times"/>
                <a:cs typeface="Times"/>
              </a:rPr>
              <a:t>))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632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6133" y="728164"/>
            <a:ext cx="49781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each edge </a:t>
            </a:r>
            <a:r>
              <a:rPr lang="en-US" sz="3200" dirty="0" smtClean="0">
                <a:latin typeface="Times"/>
                <a:cs typeface="Times"/>
              </a:rPr>
              <a:t>(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>
                <a:latin typeface="Times"/>
                <a:cs typeface="Times"/>
              </a:rPr>
              <a:t>j</a:t>
            </a:r>
            <a:r>
              <a:rPr lang="en-US" sz="3200" dirty="0" smtClean="0">
                <a:latin typeface="Times"/>
                <a:cs typeface="Times"/>
              </a:rPr>
              <a:t>, 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 smtClean="0">
                <a:latin typeface="Times"/>
                <a:cs typeface="Times"/>
              </a:rPr>
              <a:t>i</a:t>
            </a:r>
            <a:r>
              <a:rPr lang="en-US" sz="3200" dirty="0" smtClean="0">
                <a:latin typeface="Times"/>
                <a:cs typeface="Times"/>
              </a:rPr>
              <a:t>) </a:t>
            </a:r>
            <a:r>
              <a:rPr lang="en-US" sz="3200" dirty="0" smtClean="0"/>
              <a:t>in CFG:</a:t>
            </a:r>
            <a:endParaRPr lang="en-US" sz="3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569197"/>
              </p:ext>
            </p:extLst>
          </p:nvPr>
        </p:nvGraphicFramePr>
        <p:xfrm>
          <a:off x="4994479" y="3187718"/>
          <a:ext cx="32766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92"/>
                <a:gridCol w="424785"/>
                <a:gridCol w="424785"/>
                <a:gridCol w="424785"/>
                <a:gridCol w="424785"/>
                <a:gridCol w="424785"/>
                <a:gridCol w="424785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Dominators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852333" y="1451242"/>
            <a:ext cx="5013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 = {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}∪(Dom(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)∩</a:t>
            </a:r>
            <a:r>
              <a:rPr lang="en-US" sz="2400" baseline="-25000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>
                <a:latin typeface="Times"/>
                <a:cs typeface="Times"/>
              </a:rPr>
              <a:t>j</a:t>
            </a:r>
            <a:r>
              <a:rPr lang="en-US" sz="2400" dirty="0" smtClean="0">
                <a:latin typeface="Times"/>
                <a:cs typeface="Times"/>
              </a:rPr>
              <a:t>))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957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6133" y="728164"/>
            <a:ext cx="49781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each edge </a:t>
            </a:r>
            <a:r>
              <a:rPr lang="en-US" sz="3200" dirty="0" smtClean="0">
                <a:latin typeface="Times"/>
                <a:cs typeface="Times"/>
              </a:rPr>
              <a:t>(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>
                <a:latin typeface="Times"/>
                <a:cs typeface="Times"/>
              </a:rPr>
              <a:t>j</a:t>
            </a:r>
            <a:r>
              <a:rPr lang="en-US" sz="3200" dirty="0" smtClean="0">
                <a:latin typeface="Times"/>
                <a:cs typeface="Times"/>
              </a:rPr>
              <a:t>, 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 smtClean="0">
                <a:latin typeface="Times"/>
                <a:cs typeface="Times"/>
              </a:rPr>
              <a:t>i</a:t>
            </a:r>
            <a:r>
              <a:rPr lang="en-US" sz="3200" dirty="0" smtClean="0">
                <a:latin typeface="Times"/>
                <a:cs typeface="Times"/>
              </a:rPr>
              <a:t>) </a:t>
            </a:r>
            <a:r>
              <a:rPr lang="en-US" sz="3200" dirty="0" smtClean="0"/>
              <a:t>in CFG:</a:t>
            </a:r>
            <a:endParaRPr lang="en-US" sz="3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28137"/>
              </p:ext>
            </p:extLst>
          </p:nvPr>
        </p:nvGraphicFramePr>
        <p:xfrm>
          <a:off x="4994479" y="3187718"/>
          <a:ext cx="32766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92"/>
                <a:gridCol w="424785"/>
                <a:gridCol w="424785"/>
                <a:gridCol w="424785"/>
                <a:gridCol w="424785"/>
                <a:gridCol w="424785"/>
                <a:gridCol w="424785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Dominators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852333" y="1451242"/>
            <a:ext cx="5013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 = {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}∪(Dom(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)∩</a:t>
            </a:r>
            <a:r>
              <a:rPr lang="en-US" sz="2400" baseline="-25000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>
                <a:latin typeface="Times"/>
                <a:cs typeface="Times"/>
              </a:rPr>
              <a:t>j</a:t>
            </a:r>
            <a:r>
              <a:rPr lang="en-US" sz="2400" dirty="0" smtClean="0">
                <a:latin typeface="Times"/>
                <a:cs typeface="Times"/>
              </a:rPr>
              <a:t>))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142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6421"/>
            <a:ext cx="8229600" cy="1143000"/>
          </a:xfrm>
        </p:spPr>
        <p:txBody>
          <a:bodyPr/>
          <a:lstStyle/>
          <a:p>
            <a:r>
              <a:rPr lang="en-US" dirty="0" smtClean="0"/>
              <a:t>Finding Leaders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2666" y="984190"/>
            <a:ext cx="3183467" cy="57065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5084" y="131294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45084" y="5617979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077166" y="238920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411125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743207" y="346546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2077166" y="4541720"/>
            <a:ext cx="626534" cy="63254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279864" y="1852848"/>
            <a:ext cx="1110569" cy="53635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5"/>
            <a:endCxn id="8" idx="0"/>
          </p:cNvCxnSpPr>
          <p:nvPr/>
        </p:nvCxnSpPr>
        <p:spPr>
          <a:xfrm>
            <a:off x="2611946" y="2929108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9" idx="7"/>
          </p:cNvCxnSpPr>
          <p:nvPr/>
        </p:nvCxnSpPr>
        <p:spPr>
          <a:xfrm flipH="1">
            <a:off x="2611946" y="4098001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4"/>
            <a:endCxn id="5" idx="7"/>
          </p:cNvCxnSpPr>
          <p:nvPr/>
        </p:nvCxnSpPr>
        <p:spPr>
          <a:xfrm flipH="1">
            <a:off x="1279864" y="5174261"/>
            <a:ext cx="1110569" cy="5363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058351" y="1945481"/>
            <a:ext cx="0" cy="367249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1724392" y="2929108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1"/>
          </p:cNvCxnSpPr>
          <p:nvPr/>
        </p:nvCxnSpPr>
        <p:spPr>
          <a:xfrm>
            <a:off x="1724392" y="4098001"/>
            <a:ext cx="444528" cy="536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4"/>
            <a:endCxn id="6" idx="0"/>
          </p:cNvCxnSpPr>
          <p:nvPr/>
        </p:nvCxnSpPr>
        <p:spPr>
          <a:xfrm rot="5400000" flipH="1">
            <a:off x="997902" y="3781731"/>
            <a:ext cx="2785061" cy="12700"/>
          </a:xfrm>
          <a:prstGeom prst="curvedConnector5">
            <a:avLst>
              <a:gd name="adj1" fmla="val -8208"/>
              <a:gd name="adj2" fmla="val -9866693"/>
              <a:gd name="adj3" fmla="val 108208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6133" y="728164"/>
            <a:ext cx="49781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each edge </a:t>
            </a:r>
            <a:r>
              <a:rPr lang="en-US" sz="3200" dirty="0" smtClean="0">
                <a:latin typeface="Times"/>
                <a:cs typeface="Times"/>
              </a:rPr>
              <a:t>(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>
                <a:latin typeface="Times"/>
                <a:cs typeface="Times"/>
              </a:rPr>
              <a:t>j</a:t>
            </a:r>
            <a:r>
              <a:rPr lang="en-US" sz="3200" dirty="0" smtClean="0">
                <a:latin typeface="Times"/>
                <a:cs typeface="Times"/>
              </a:rPr>
              <a:t>, </a:t>
            </a:r>
            <a:r>
              <a:rPr lang="en-US" sz="3200" dirty="0" err="1" smtClean="0">
                <a:latin typeface="Times"/>
                <a:cs typeface="Times"/>
              </a:rPr>
              <a:t>n</a:t>
            </a:r>
            <a:r>
              <a:rPr lang="en-US" sz="3200" baseline="-25000" dirty="0" err="1" smtClean="0">
                <a:latin typeface="Times"/>
                <a:cs typeface="Times"/>
              </a:rPr>
              <a:t>i</a:t>
            </a:r>
            <a:r>
              <a:rPr lang="en-US" sz="3200" dirty="0" smtClean="0">
                <a:latin typeface="Times"/>
                <a:cs typeface="Times"/>
              </a:rPr>
              <a:t>) </a:t>
            </a:r>
            <a:r>
              <a:rPr lang="en-US" sz="3200" dirty="0" smtClean="0"/>
              <a:t>in CFG:</a:t>
            </a:r>
            <a:endParaRPr lang="en-US" sz="3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69899"/>
              </p:ext>
            </p:extLst>
          </p:nvPr>
        </p:nvGraphicFramePr>
        <p:xfrm>
          <a:off x="4994479" y="3187718"/>
          <a:ext cx="32766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92"/>
                <a:gridCol w="424785"/>
                <a:gridCol w="424785"/>
                <a:gridCol w="424785"/>
                <a:gridCol w="424785"/>
                <a:gridCol w="424785"/>
                <a:gridCol w="424785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Dominators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852333" y="1451242"/>
            <a:ext cx="5013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 = {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}∪(Dom(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 smtClean="0">
                <a:latin typeface="Times"/>
                <a:cs typeface="Times"/>
              </a:rPr>
              <a:t>i</a:t>
            </a:r>
            <a:r>
              <a:rPr lang="en-US" sz="2400" dirty="0" smtClean="0">
                <a:latin typeface="Times"/>
                <a:cs typeface="Times"/>
              </a:rPr>
              <a:t>)∩</a:t>
            </a:r>
            <a:r>
              <a:rPr lang="en-US" sz="2400" baseline="-25000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Dom(</a:t>
            </a:r>
            <a:r>
              <a:rPr lang="en-US" sz="24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err="1">
                <a:latin typeface="Times"/>
                <a:cs typeface="Times"/>
              </a:rPr>
              <a:t>j</a:t>
            </a:r>
            <a:r>
              <a:rPr lang="en-US" sz="2400" dirty="0" smtClean="0">
                <a:latin typeface="Times"/>
                <a:cs typeface="Times"/>
              </a:rPr>
              <a:t>))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8571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00904"/>
            <a:ext cx="8229600" cy="1143000"/>
          </a:xfrm>
        </p:spPr>
        <p:txBody>
          <a:bodyPr/>
          <a:lstStyle/>
          <a:p>
            <a:r>
              <a:rPr lang="en-US" dirty="0" smtClean="0"/>
              <a:t>Bit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6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1100" y="1435100"/>
            <a:ext cx="5776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as many words as necessary to store the</a:t>
            </a:r>
          </a:p>
          <a:p>
            <a:r>
              <a:rPr lang="en-US" sz="2400" dirty="0" smtClean="0"/>
              <a:t>bit vector in memory.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11400" y="3352800"/>
            <a:ext cx="454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17-bit vector occupies one word.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11400" y="4254500"/>
            <a:ext cx="467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42-bit vector occupies two words.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11400" y="5245100"/>
            <a:ext cx="486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65-bit vector occupies three words.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08100" y="2616200"/>
            <a:ext cx="144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Examples: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334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Ordering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4133" y="1186805"/>
            <a:ext cx="710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a 47-bit vector stored at address 0x00008000.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39700" y="3314699"/>
            <a:ext cx="1104900" cy="2857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559300" y="2679700"/>
            <a:ext cx="0" cy="1663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244600" y="3314699"/>
            <a:ext cx="1104900" cy="2857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49500" y="3314699"/>
            <a:ext cx="1104900" cy="2857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454400" y="3314699"/>
            <a:ext cx="1104900" cy="2857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59300" y="3314699"/>
            <a:ext cx="1104900" cy="2857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64200" y="3314699"/>
            <a:ext cx="1104900" cy="2857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69100" y="3314699"/>
            <a:ext cx="1104900" cy="2857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74000" y="3314699"/>
            <a:ext cx="1104900" cy="2857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714442" y="2853034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7835900" y="2853034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57700" y="2853034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31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2552700" y="3314699"/>
            <a:ext cx="165100" cy="285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99179" y="2853034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46</a:t>
            </a:r>
            <a:endParaRPr lang="en-US" sz="24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6946339" y="3600449"/>
            <a:ext cx="2109321" cy="2156084"/>
            <a:chOff x="6946339" y="3600449"/>
            <a:chExt cx="2109321" cy="2156084"/>
          </a:xfrm>
        </p:grpSpPr>
        <p:sp>
          <p:nvSpPr>
            <p:cNvPr id="36" name="Rectangle 35"/>
            <p:cNvSpPr/>
            <p:nvPr/>
          </p:nvSpPr>
          <p:spPr>
            <a:xfrm>
              <a:off x="6946339" y="4925536"/>
              <a:ext cx="210932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Byte at address</a:t>
              </a:r>
            </a:p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0x00008000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36" idx="0"/>
              <a:endCxn id="32" idx="2"/>
            </p:cNvCxnSpPr>
            <p:nvPr/>
          </p:nvCxnSpPr>
          <p:spPr>
            <a:xfrm flipV="1">
              <a:off x="8001000" y="3600449"/>
              <a:ext cx="425450" cy="1325087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681692" y="3600449"/>
            <a:ext cx="2639858" cy="2156084"/>
            <a:chOff x="4681692" y="3600449"/>
            <a:chExt cx="2639858" cy="2156084"/>
          </a:xfrm>
        </p:grpSpPr>
        <p:sp>
          <p:nvSpPr>
            <p:cNvPr id="37" name="Rectangle 36"/>
            <p:cNvSpPr/>
            <p:nvPr/>
          </p:nvSpPr>
          <p:spPr>
            <a:xfrm>
              <a:off x="4681692" y="4925536"/>
              <a:ext cx="210932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Byte at address</a:t>
              </a:r>
            </a:p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0x00008001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37" idx="0"/>
              <a:endCxn id="31" idx="2"/>
            </p:cNvCxnSpPr>
            <p:nvPr/>
          </p:nvCxnSpPr>
          <p:spPr>
            <a:xfrm flipV="1">
              <a:off x="5736353" y="3600449"/>
              <a:ext cx="1585197" cy="1325087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2417046" y="3600449"/>
            <a:ext cx="3799604" cy="2156084"/>
            <a:chOff x="2417046" y="3600449"/>
            <a:chExt cx="3799604" cy="2156084"/>
          </a:xfrm>
        </p:grpSpPr>
        <p:sp>
          <p:nvSpPr>
            <p:cNvPr id="38" name="Rectangle 37"/>
            <p:cNvSpPr/>
            <p:nvPr/>
          </p:nvSpPr>
          <p:spPr>
            <a:xfrm>
              <a:off x="2417046" y="4925536"/>
              <a:ext cx="210932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Byte at address</a:t>
              </a:r>
            </a:p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0x00008002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38" idx="0"/>
              <a:endCxn id="30" idx="2"/>
            </p:cNvCxnSpPr>
            <p:nvPr/>
          </p:nvCxnSpPr>
          <p:spPr>
            <a:xfrm flipV="1">
              <a:off x="3471707" y="3600449"/>
              <a:ext cx="2744943" cy="1325087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52400" y="3600449"/>
            <a:ext cx="2109321" cy="2156084"/>
            <a:chOff x="152400" y="3600449"/>
            <a:chExt cx="2109321" cy="2156084"/>
          </a:xfrm>
        </p:grpSpPr>
        <p:sp>
          <p:nvSpPr>
            <p:cNvPr id="41" name="Rectangle 40"/>
            <p:cNvSpPr/>
            <p:nvPr/>
          </p:nvSpPr>
          <p:spPr>
            <a:xfrm>
              <a:off x="152400" y="4925536"/>
              <a:ext cx="210932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Byte at address</a:t>
              </a:r>
            </a:p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0x00008007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41" idx="0"/>
              <a:endCxn id="7" idx="2"/>
            </p:cNvCxnSpPr>
            <p:nvPr/>
          </p:nvCxnSpPr>
          <p:spPr>
            <a:xfrm flipH="1" flipV="1">
              <a:off x="692150" y="3600449"/>
              <a:ext cx="514911" cy="1325087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647504" y="1658640"/>
            <a:ext cx="6237267" cy="1194394"/>
            <a:chOff x="2647504" y="1658640"/>
            <a:chExt cx="6237267" cy="1194394"/>
          </a:xfrm>
        </p:grpSpPr>
        <p:sp>
          <p:nvSpPr>
            <p:cNvPr id="42" name="TextBox 41"/>
            <p:cNvSpPr txBox="1"/>
            <p:nvPr/>
          </p:nvSpPr>
          <p:spPr>
            <a:xfrm>
              <a:off x="4024125" y="1658640"/>
              <a:ext cx="29704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Bit positions in vector 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33" idx="0"/>
              <a:endCxn id="42" idx="2"/>
            </p:cNvCxnSpPr>
            <p:nvPr/>
          </p:nvCxnSpPr>
          <p:spPr>
            <a:xfrm flipH="1" flipV="1">
              <a:off x="5509343" y="2120305"/>
              <a:ext cx="3375428" cy="732729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4" idx="0"/>
              <a:endCxn id="42" idx="2"/>
            </p:cNvCxnSpPr>
            <p:nvPr/>
          </p:nvCxnSpPr>
          <p:spPr>
            <a:xfrm flipH="1" flipV="1">
              <a:off x="5509343" y="2120305"/>
              <a:ext cx="2496886" cy="732729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5" idx="0"/>
              <a:endCxn id="42" idx="2"/>
            </p:cNvCxnSpPr>
            <p:nvPr/>
          </p:nvCxnSpPr>
          <p:spPr>
            <a:xfrm flipV="1">
              <a:off x="4706025" y="2120305"/>
              <a:ext cx="803318" cy="732729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0" idx="0"/>
              <a:endCxn id="42" idx="2"/>
            </p:cNvCxnSpPr>
            <p:nvPr/>
          </p:nvCxnSpPr>
          <p:spPr>
            <a:xfrm flipV="1">
              <a:off x="2647504" y="2120305"/>
              <a:ext cx="2861839" cy="732729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57150" y="1678980"/>
            <a:ext cx="2851379" cy="1584920"/>
            <a:chOff x="57150" y="1678980"/>
            <a:chExt cx="2851379" cy="1584920"/>
          </a:xfrm>
        </p:grpSpPr>
        <p:sp>
          <p:nvSpPr>
            <p:cNvPr id="68" name="Oval 67"/>
            <p:cNvSpPr/>
            <p:nvPr/>
          </p:nvSpPr>
          <p:spPr>
            <a:xfrm>
              <a:off x="2362200" y="2903834"/>
              <a:ext cx="546329" cy="3600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7150" y="1678980"/>
              <a:ext cx="2201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Most-significant </a:t>
              </a:r>
            </a:p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bit in vector 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68" idx="1"/>
              <a:endCxn id="69" idx="2"/>
            </p:cNvCxnSpPr>
            <p:nvPr/>
          </p:nvCxnSpPr>
          <p:spPr>
            <a:xfrm flipH="1" flipV="1">
              <a:off x="1157797" y="2509977"/>
              <a:ext cx="1284411" cy="446587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943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2"/>
            <a:ext cx="8229600" cy="1143000"/>
          </a:xfrm>
        </p:spPr>
        <p:txBody>
          <a:bodyPr/>
          <a:lstStyle/>
          <a:p>
            <a:r>
              <a:rPr lang="en-US" dirty="0" smtClean="0"/>
              <a:t>The Assignment (input)</a:t>
            </a:r>
            <a:endParaRPr lang="en-US" dirty="0"/>
          </a:p>
        </p:txBody>
      </p:sp>
      <p:pic>
        <p:nvPicPr>
          <p:cNvPr id="3" name="Picture 2" descr="odd_series_binary_code_on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570038"/>
            <a:ext cx="1854200" cy="50038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8064500" y="960438"/>
            <a:ext cx="0" cy="58975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210300" y="960438"/>
            <a:ext cx="0" cy="58975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10300" y="1614488"/>
            <a:ext cx="1854200" cy="39846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10300" y="6218238"/>
            <a:ext cx="1854200" cy="382587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2146300"/>
            <a:ext cx="2108200" cy="5842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8055" y="2169180"/>
            <a:ext cx="72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$a0</a:t>
            </a:r>
            <a:endParaRPr lang="en-US" sz="2800" dirty="0"/>
          </a:p>
        </p:txBody>
      </p:sp>
      <p:cxnSp>
        <p:nvCxnSpPr>
          <p:cNvPr id="15" name="Curved Connector 14"/>
          <p:cNvCxnSpPr>
            <a:endCxn id="11" idx="1"/>
          </p:cNvCxnSpPr>
          <p:nvPr/>
        </p:nvCxnSpPr>
        <p:spPr>
          <a:xfrm>
            <a:off x="2032000" y="2451100"/>
            <a:ext cx="4178300" cy="3958432"/>
          </a:xfrm>
          <a:prstGeom prst="curved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26200" y="795338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Memory</a:t>
            </a:r>
            <a:endParaRPr lang="en-US" sz="2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308055" y="2451100"/>
            <a:ext cx="2379715" cy="2068731"/>
            <a:chOff x="308055" y="2451100"/>
            <a:chExt cx="2379715" cy="2068731"/>
          </a:xfrm>
        </p:grpSpPr>
        <p:sp>
          <p:nvSpPr>
            <p:cNvPr id="18" name="TextBox 17"/>
            <p:cNvSpPr txBox="1"/>
            <p:nvPr/>
          </p:nvSpPr>
          <p:spPr>
            <a:xfrm>
              <a:off x="308055" y="3873500"/>
              <a:ext cx="23797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$a0 contains a memory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address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0"/>
            </p:cNvCxnSpPr>
            <p:nvPr/>
          </p:nvCxnSpPr>
          <p:spPr>
            <a:xfrm flipV="1">
              <a:off x="1497913" y="2451100"/>
              <a:ext cx="432487" cy="142240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016000" y="5756573"/>
            <a:ext cx="5194300" cy="923330"/>
            <a:chOff x="1016000" y="5756573"/>
            <a:chExt cx="5194300" cy="923330"/>
          </a:xfrm>
        </p:grpSpPr>
        <p:sp>
          <p:nvSpPr>
            <p:cNvPr id="22" name="TextBox 21"/>
            <p:cNvSpPr txBox="1"/>
            <p:nvPr/>
          </p:nvSpPr>
          <p:spPr>
            <a:xfrm>
              <a:off x="1016000" y="5756573"/>
              <a:ext cx="28197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At that address is the binary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representation of the first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instruction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3"/>
              <a:endCxn id="11" idx="1"/>
            </p:cNvCxnSpPr>
            <p:nvPr/>
          </p:nvCxnSpPr>
          <p:spPr>
            <a:xfrm>
              <a:off x="3835740" y="6218238"/>
              <a:ext cx="2374560" cy="191294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507742" y="982961"/>
            <a:ext cx="3702558" cy="923330"/>
            <a:chOff x="2507742" y="982961"/>
            <a:chExt cx="3702558" cy="923330"/>
          </a:xfrm>
        </p:grpSpPr>
        <p:sp>
          <p:nvSpPr>
            <p:cNvPr id="26" name="TextBox 25"/>
            <p:cNvSpPr txBox="1"/>
            <p:nvPr/>
          </p:nvSpPr>
          <p:spPr>
            <a:xfrm>
              <a:off x="2507742" y="982961"/>
              <a:ext cx="1919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This is the sentinel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indicating the end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of the procedure.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3"/>
              <a:endCxn id="10" idx="1"/>
            </p:cNvCxnSpPr>
            <p:nvPr/>
          </p:nvCxnSpPr>
          <p:spPr>
            <a:xfrm>
              <a:off x="4426807" y="1444626"/>
              <a:ext cx="1783493" cy="369093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135029" y="2012949"/>
            <a:ext cx="4056471" cy="4587875"/>
            <a:chOff x="4135029" y="2012949"/>
            <a:chExt cx="4056471" cy="4587875"/>
          </a:xfrm>
        </p:grpSpPr>
        <p:sp>
          <p:nvSpPr>
            <p:cNvPr id="29" name="Rounded Rectangle 28"/>
            <p:cNvSpPr/>
            <p:nvPr/>
          </p:nvSpPr>
          <p:spPr>
            <a:xfrm>
              <a:off x="6083300" y="2012949"/>
              <a:ext cx="2108200" cy="458787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5029" y="2476500"/>
              <a:ext cx="183949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This is the binary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code for the </a:t>
              </a:r>
            </a:p>
            <a:p>
              <a:pPr algn="ctr"/>
              <a:r>
                <a:rPr lang="en-US" dirty="0" err="1" smtClean="0">
                  <a:solidFill>
                    <a:srgbClr val="FF0000"/>
                  </a:solidFill>
                </a:rPr>
                <a:t>odd_series</a:t>
              </a:r>
              <a:endParaRPr lang="en-US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example in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this presentation.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5677" y="428963"/>
            <a:ext cx="1809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The MIPS code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is guaranteed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to contain a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single procedure.</a:t>
            </a:r>
          </a:p>
        </p:txBody>
      </p:sp>
    </p:spTree>
    <p:extLst>
      <p:ext uri="{BB962C8B-B14F-4D97-AF65-F5344CB8AC3E}">
        <p14:creationId xmlns:p14="http://schemas.microsoft.com/office/powerpoint/2010/main" val="245114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r>
              <a:rPr lang="en-US" dirty="0" smtClean="0"/>
              <a:t>The Assignment (output)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0400" y="1651000"/>
            <a:ext cx="5894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$v0: number of basic blocks in the procedure.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400" y="2223532"/>
            <a:ext cx="652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$v1: number of edges in the CFG of the procedure.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700" y="3315732"/>
            <a:ext cx="762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Three additional memory addresses returned into the stack.</a:t>
            </a:r>
          </a:p>
        </p:txBody>
      </p:sp>
    </p:spTree>
    <p:extLst>
      <p:ext uri="{BB962C8B-B14F-4D97-AF65-F5344CB8AC3E}">
        <p14:creationId xmlns:p14="http://schemas.microsoft.com/office/powerpoint/2010/main" val="300476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Addresses in Stack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136900" y="1417638"/>
            <a:ext cx="0" cy="44878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1282700" y="1417638"/>
            <a:ext cx="0" cy="44878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82700" y="2071688"/>
            <a:ext cx="1854200" cy="149701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36700" y="1311276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Memory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6877" y="1958976"/>
            <a:ext cx="664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</a:t>
            </a:r>
            <a:r>
              <a:rPr lang="en-US" sz="2800" dirty="0" err="1" smtClean="0"/>
              <a:t>fp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4745" y="3134380"/>
            <a:ext cx="695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</a:t>
            </a:r>
            <a:r>
              <a:rPr lang="en-US" sz="2800" dirty="0" err="1" smtClean="0"/>
              <a:t>sp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761768" y="2220586"/>
            <a:ext cx="419332" cy="1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830493" y="3395990"/>
            <a:ext cx="3506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670" y="2349500"/>
            <a:ext cx="847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Caller</a:t>
            </a:r>
          </a:p>
          <a:p>
            <a:pPr algn="ctr"/>
            <a:r>
              <a:rPr lang="en-US" sz="2000" dirty="0" smtClean="0"/>
              <a:t>Stack</a:t>
            </a:r>
          </a:p>
          <a:p>
            <a:pPr algn="ctr"/>
            <a:r>
              <a:rPr lang="en-US" sz="2000" dirty="0" smtClean="0"/>
              <a:t>Frame</a:t>
            </a:r>
            <a:endParaRPr lang="en-US" sz="2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3537378" y="4551690"/>
            <a:ext cx="3841322" cy="668923"/>
            <a:chOff x="3537378" y="4551690"/>
            <a:chExt cx="3841322" cy="668923"/>
          </a:xfrm>
        </p:grpSpPr>
        <p:sp>
          <p:nvSpPr>
            <p:cNvPr id="30" name="TextBox 29"/>
            <p:cNvSpPr txBox="1"/>
            <p:nvPr/>
          </p:nvSpPr>
          <p:spPr>
            <a:xfrm>
              <a:off x="3537378" y="4574282"/>
              <a:ext cx="15440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Address of list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of basic blocks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0" idx="3"/>
            </p:cNvCxnSpPr>
            <p:nvPr/>
          </p:nvCxnSpPr>
          <p:spPr>
            <a:xfrm flipV="1">
              <a:off x="5081390" y="4551690"/>
              <a:ext cx="2297310" cy="345758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537378" y="3781048"/>
            <a:ext cx="3841322" cy="646331"/>
            <a:chOff x="3537378" y="3781048"/>
            <a:chExt cx="3841322" cy="646331"/>
          </a:xfrm>
        </p:grpSpPr>
        <p:sp>
          <p:nvSpPr>
            <p:cNvPr id="31" name="TextBox 30"/>
            <p:cNvSpPr txBox="1"/>
            <p:nvPr/>
          </p:nvSpPr>
          <p:spPr>
            <a:xfrm>
              <a:off x="3537378" y="3781048"/>
              <a:ext cx="15440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Address of list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of CFG edges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1" idx="3"/>
            </p:cNvCxnSpPr>
            <p:nvPr/>
          </p:nvCxnSpPr>
          <p:spPr>
            <a:xfrm>
              <a:off x="5081390" y="4104214"/>
              <a:ext cx="2297310" cy="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556000" y="2710815"/>
            <a:ext cx="3822700" cy="1070233"/>
            <a:chOff x="3556000" y="2710815"/>
            <a:chExt cx="3822700" cy="1070233"/>
          </a:xfrm>
        </p:grpSpPr>
        <p:sp>
          <p:nvSpPr>
            <p:cNvPr id="32" name="TextBox 31"/>
            <p:cNvSpPr txBox="1"/>
            <p:nvPr/>
          </p:nvSpPr>
          <p:spPr>
            <a:xfrm>
              <a:off x="3556000" y="2710815"/>
              <a:ext cx="15067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Address of list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of dominator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sets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2" idx="3"/>
            </p:cNvCxnSpPr>
            <p:nvPr/>
          </p:nvCxnSpPr>
          <p:spPr>
            <a:xfrm>
              <a:off x="5062768" y="3172480"/>
              <a:ext cx="2315932" cy="608568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1015768" y="6120368"/>
            <a:ext cx="230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</a:t>
            </a:r>
            <a:r>
              <a:rPr lang="en-US" dirty="0" err="1" smtClean="0"/>
              <a:t>getControlFlow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5316577" y="1285876"/>
            <a:ext cx="3138649" cy="5177392"/>
            <a:chOff x="5316577" y="1285876"/>
            <a:chExt cx="3138649" cy="5177392"/>
          </a:xfrm>
        </p:grpSpPr>
        <p:sp>
          <p:nvSpPr>
            <p:cNvPr id="9" name="Rectangle 8"/>
            <p:cNvSpPr/>
            <p:nvPr/>
          </p:nvSpPr>
          <p:spPr>
            <a:xfrm>
              <a:off x="6502400" y="3543300"/>
              <a:ext cx="1854200" cy="39846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316577" y="1285876"/>
              <a:ext cx="3040023" cy="4594224"/>
              <a:chOff x="249277" y="1463676"/>
              <a:chExt cx="3040023" cy="4594224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V="1">
                <a:off x="3289300" y="1570038"/>
                <a:ext cx="0" cy="44878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1435100" y="1570038"/>
                <a:ext cx="0" cy="44878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1435100" y="2224088"/>
                <a:ext cx="1854200" cy="149701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89100" y="1463676"/>
                <a:ext cx="14414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Memory</a:t>
                </a:r>
                <a:endParaRPr lang="en-US" sz="2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49277" y="2111376"/>
                <a:ext cx="6648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$</a:t>
                </a:r>
                <a:r>
                  <a:rPr lang="en-US" sz="2800" dirty="0" err="1" smtClean="0"/>
                  <a:t>fp</a:t>
                </a:r>
                <a:endParaRPr lang="en-US" sz="2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87145" y="4467880"/>
                <a:ext cx="6957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$</a:t>
                </a:r>
                <a:r>
                  <a:rPr lang="en-US" sz="2800" dirty="0" err="1" smtClean="0"/>
                  <a:t>sp</a:t>
                </a:r>
                <a:endParaRPr lang="en-US" sz="2800" dirty="0"/>
              </a:p>
            </p:txBody>
          </p:sp>
          <p:cxnSp>
            <p:nvCxnSpPr>
              <p:cNvPr id="24" name="Straight Arrow Connector 23"/>
              <p:cNvCxnSpPr>
                <a:stCxn id="22" idx="3"/>
              </p:cNvCxnSpPr>
              <p:nvPr/>
            </p:nvCxnSpPr>
            <p:spPr>
              <a:xfrm>
                <a:off x="914168" y="2372986"/>
                <a:ext cx="419332" cy="19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3" idx="3"/>
              </p:cNvCxnSpPr>
              <p:nvPr/>
            </p:nvCxnSpPr>
            <p:spPr>
              <a:xfrm>
                <a:off x="982893" y="4729490"/>
                <a:ext cx="3506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948070" y="2501900"/>
                <a:ext cx="84728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Caller</a:t>
                </a:r>
              </a:p>
              <a:p>
                <a:pPr algn="ctr"/>
                <a:r>
                  <a:rPr lang="en-US" sz="2000" dirty="0" smtClean="0"/>
                  <a:t>Stack</a:t>
                </a:r>
              </a:p>
              <a:p>
                <a:pPr algn="ctr"/>
                <a:r>
                  <a:rPr lang="en-US" sz="2000" dirty="0" smtClean="0"/>
                  <a:t>Frame</a:t>
                </a:r>
                <a:endParaRPr lang="en-US" sz="2000" dirty="0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6502400" y="3941762"/>
              <a:ext cx="1854200" cy="39846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02400" y="4340224"/>
              <a:ext cx="1854200" cy="39846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02173" y="6093936"/>
              <a:ext cx="2153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After </a:t>
              </a:r>
              <a:r>
                <a:rPr lang="en-US" dirty="0" err="1" smtClean="0"/>
                <a:t>getControlFlow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4780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15900" y="1438276"/>
            <a:ext cx="8928100" cy="4252693"/>
            <a:chOff x="215900" y="1438276"/>
            <a:chExt cx="8928100" cy="4252693"/>
          </a:xfrm>
        </p:grpSpPr>
        <p:sp>
          <p:nvSpPr>
            <p:cNvPr id="19" name="Rectangle 18"/>
            <p:cNvSpPr/>
            <p:nvPr/>
          </p:nvSpPr>
          <p:spPr>
            <a:xfrm>
              <a:off x="215900" y="1438276"/>
              <a:ext cx="8928100" cy="813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5900" y="2404533"/>
              <a:ext cx="8928100" cy="618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5900" y="3149600"/>
              <a:ext cx="8928100" cy="618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5900" y="3886202"/>
              <a:ext cx="8928100" cy="3217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5900" y="4367743"/>
              <a:ext cx="8928100" cy="813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5900" y="5369237"/>
              <a:ext cx="8928100" cy="3217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Basic Blocks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900" y="1438276"/>
            <a:ext cx="966572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600" dirty="0" smtClean="0">
                <a:latin typeface="Andale Mono"/>
                <a:cs typeface="Andale Mono"/>
              </a:rPr>
              <a:t>[10010000] 34080000  ori $8, $0, 0            ; 52: li $t0, 0 # i 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[10010004] 34020000  ori $2, $0, 0            ; 53: li $v0, 0 # j 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[10010008] 18800009  blez $4 36 [DONE-0x10010008]; 54: blez $a0, DONE # if (p </a:t>
            </a:r>
          </a:p>
          <a:p>
            <a:endParaRPr lang="is-IS" sz="1600" dirty="0" smtClean="0">
              <a:latin typeface="Andale Mono"/>
              <a:cs typeface="Andale Mono"/>
            </a:endParaRPr>
          </a:p>
          <a:p>
            <a:r>
              <a:rPr lang="is-IS" sz="1600" dirty="0" smtClean="0">
                <a:latin typeface="Andale Mono"/>
                <a:cs typeface="Andale Mono"/>
              </a:rPr>
              <a:t>[1001000c] 310a0001  andi $10, $8, 1          ; 56: andi $t2, $t0, 0x1 # $t2 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[10010010] 15400003  bne $10, $0, 12 [ODD-0x10010010]</a:t>
            </a:r>
          </a:p>
          <a:p>
            <a:endParaRPr lang="is-IS" sz="1600" dirty="0" smtClean="0">
              <a:latin typeface="Andale Mono"/>
              <a:cs typeface="Andale Mono"/>
            </a:endParaRPr>
          </a:p>
          <a:p>
            <a:r>
              <a:rPr lang="is-IS" sz="1600" dirty="0" smtClean="0">
                <a:latin typeface="Andale Mono"/>
                <a:cs typeface="Andale Mono"/>
              </a:rPr>
              <a:t>[10010014] 00481020  add $2, $2, $8           ; 58: add $v0, $v0, $t0 # j 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[10010018] 08100029  j 0x10010020 [REINIT]    ; 59: j REINIT </a:t>
            </a:r>
          </a:p>
          <a:p>
            <a:endParaRPr lang="is-IS" sz="1600" dirty="0" smtClean="0">
              <a:latin typeface="Andale Mono"/>
              <a:cs typeface="Andale Mono"/>
            </a:endParaRPr>
          </a:p>
          <a:p>
            <a:r>
              <a:rPr lang="is-IS" sz="1600" dirty="0" smtClean="0">
                <a:latin typeface="Andale Mono"/>
                <a:cs typeface="Andale Mono"/>
              </a:rPr>
              <a:t>[1001001c] 20420001  addi $2, $2, 1           ; 61: add $v0, $v0, 1 # j </a:t>
            </a:r>
          </a:p>
          <a:p>
            <a:endParaRPr lang="is-IS" sz="1600" dirty="0" smtClean="0">
              <a:latin typeface="Andale Mono"/>
              <a:cs typeface="Andale Mono"/>
            </a:endParaRPr>
          </a:p>
          <a:p>
            <a:r>
              <a:rPr lang="is-IS" sz="1600" dirty="0" smtClean="0">
                <a:latin typeface="Andale Mono"/>
                <a:cs typeface="Andale Mono"/>
              </a:rPr>
              <a:t>[10010020] 21080001  addi $8, $8, 1           ; 63: add $t0, $t0, 1 # i 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[10010024] 0104082a  slt $1, $8, $4           ; 64: blt $t0, $a0, LOOP # if i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[10010028] 1420fff9  bne $1, $0, -28 [LOOP-0x100100ac] </a:t>
            </a:r>
          </a:p>
          <a:p>
            <a:endParaRPr lang="is-IS" sz="1600" dirty="0" smtClean="0">
              <a:latin typeface="Andale Mono"/>
              <a:cs typeface="Andale Mono"/>
            </a:endParaRPr>
          </a:p>
          <a:p>
            <a:r>
              <a:rPr lang="is-IS" sz="1600" dirty="0" smtClean="0">
                <a:latin typeface="Andale Mono"/>
                <a:cs typeface="Andale Mono"/>
              </a:rPr>
              <a:t>[1001002c] 03e00008  jr $31                   ; 66: jr $ra</a:t>
            </a:r>
            <a:endParaRPr lang="en-US" sz="1600" dirty="0"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838" y="2697045"/>
            <a:ext cx="5120162" cy="3108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6 block(s) found.</a:t>
            </a:r>
          </a:p>
          <a:p>
            <a:r>
              <a:rPr lang="en-US" sz="2800" dirty="0" smtClean="0"/>
              <a:t>Block Leader: 0x10010000, Size: 3</a:t>
            </a:r>
          </a:p>
          <a:p>
            <a:r>
              <a:rPr lang="en-US" sz="2800" dirty="0" smtClean="0"/>
              <a:t>Block Leader: 0x1001000C, Size: 2</a:t>
            </a:r>
          </a:p>
          <a:p>
            <a:r>
              <a:rPr lang="en-US" sz="2800" dirty="0" smtClean="0"/>
              <a:t>Block Leader: 0x10010014, Size: 2</a:t>
            </a:r>
          </a:p>
          <a:p>
            <a:r>
              <a:rPr lang="en-US" sz="2800" dirty="0" smtClean="0"/>
              <a:t>Block Leader: 0x1001001C, Size: 1</a:t>
            </a:r>
          </a:p>
          <a:p>
            <a:r>
              <a:rPr lang="en-US" sz="2800" dirty="0" smtClean="0"/>
              <a:t>Block Leader: 0x10010020, Size: 3</a:t>
            </a:r>
          </a:p>
          <a:p>
            <a:r>
              <a:rPr lang="en-US" sz="2800" dirty="0" smtClean="0"/>
              <a:t>Block Leader: 0x1001002C, Size: 1</a:t>
            </a: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0200" y="1295400"/>
            <a:ext cx="3289300" cy="4064000"/>
            <a:chOff x="330200" y="1295400"/>
            <a:chExt cx="3289300" cy="4064000"/>
          </a:xfrm>
        </p:grpSpPr>
        <p:grpSp>
          <p:nvGrpSpPr>
            <p:cNvPr id="9" name="Group 8"/>
            <p:cNvGrpSpPr/>
            <p:nvPr/>
          </p:nvGrpSpPr>
          <p:grpSpPr>
            <a:xfrm>
              <a:off x="330200" y="1295400"/>
              <a:ext cx="3289300" cy="4064000"/>
              <a:chOff x="330200" y="1295400"/>
              <a:chExt cx="3289300" cy="4064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8300" y="1295400"/>
                <a:ext cx="3251200" cy="406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025248" y="1828800"/>
                <a:ext cx="1402948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0x0000 0001</a:t>
                </a:r>
              </a:p>
              <a:p>
                <a:r>
                  <a:rPr lang="en-US" dirty="0" smtClean="0"/>
                  <a:t>0x1001 002c</a:t>
                </a:r>
                <a:endParaRPr lang="en-US" dirty="0"/>
              </a:p>
              <a:p>
                <a:r>
                  <a:rPr lang="en-US" dirty="0" smtClean="0"/>
                  <a:t>0x0000 0003</a:t>
                </a:r>
              </a:p>
              <a:p>
                <a:r>
                  <a:rPr lang="en-US" dirty="0" smtClean="0"/>
                  <a:t>0x1001 0020</a:t>
                </a:r>
              </a:p>
              <a:p>
                <a:r>
                  <a:rPr lang="en-US" dirty="0" smtClean="0"/>
                  <a:t>0x0000 0001</a:t>
                </a:r>
              </a:p>
              <a:p>
                <a:r>
                  <a:rPr lang="en-US" dirty="0" smtClean="0"/>
                  <a:t>0x1001 001c</a:t>
                </a:r>
              </a:p>
              <a:p>
                <a:r>
                  <a:rPr lang="en-US" dirty="0" smtClean="0"/>
                  <a:t>0x0000 0002</a:t>
                </a:r>
              </a:p>
              <a:p>
                <a:r>
                  <a:rPr lang="en-US" dirty="0" smtClean="0"/>
                  <a:t>0x1001 0014</a:t>
                </a:r>
              </a:p>
              <a:p>
                <a:r>
                  <a:rPr lang="en-US" dirty="0" smtClean="0"/>
                  <a:t>0x0000 0002</a:t>
                </a:r>
              </a:p>
              <a:p>
                <a:r>
                  <a:rPr lang="en-US" dirty="0" smtClean="0"/>
                  <a:t>0x1001 000c</a:t>
                </a:r>
              </a:p>
              <a:p>
                <a:r>
                  <a:rPr lang="en-US" dirty="0" smtClean="0"/>
                  <a:t>0x0000 0003</a:t>
                </a:r>
              </a:p>
              <a:p>
                <a:r>
                  <a:rPr lang="en-US" dirty="0" smtClean="0"/>
                  <a:t>0x1001 0000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30200" y="2684345"/>
                <a:ext cx="1826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higher address ↑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30200" y="4267200"/>
                <a:ext cx="1762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lower address ↓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906463" y="1312745"/>
              <a:ext cx="2053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Basic Block List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900" y="5067300"/>
            <a:ext cx="2313892" cy="1661619"/>
            <a:chOff x="215900" y="5067300"/>
            <a:chExt cx="2313892" cy="1661619"/>
          </a:xfrm>
        </p:grpSpPr>
        <p:sp>
          <p:nvSpPr>
            <p:cNvPr id="10" name="TextBox 9"/>
            <p:cNvSpPr txBox="1"/>
            <p:nvPr/>
          </p:nvSpPr>
          <p:spPr>
            <a:xfrm>
              <a:off x="215900" y="5805589"/>
              <a:ext cx="23138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After </a:t>
              </a:r>
              <a:r>
                <a:rPr lang="en-US" dirty="0" err="1" smtClean="0">
                  <a:solidFill>
                    <a:srgbClr val="FF0000"/>
                  </a:solidFill>
                </a:rPr>
                <a:t>getControlFlow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address in $sp+0 is the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address of this word.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1372846" y="5067300"/>
              <a:ext cx="719412" cy="738289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8325" y="115989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Basic blocks in ascending order of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address of their leaders.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53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15900" y="1438276"/>
            <a:ext cx="8928100" cy="4252693"/>
            <a:chOff x="215900" y="1438276"/>
            <a:chExt cx="8928100" cy="4252693"/>
          </a:xfrm>
        </p:grpSpPr>
        <p:sp>
          <p:nvSpPr>
            <p:cNvPr id="19" name="Rectangle 18"/>
            <p:cNvSpPr/>
            <p:nvPr/>
          </p:nvSpPr>
          <p:spPr>
            <a:xfrm>
              <a:off x="215900" y="1438276"/>
              <a:ext cx="8928100" cy="813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5900" y="2404533"/>
              <a:ext cx="8928100" cy="618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5900" y="3149600"/>
              <a:ext cx="8928100" cy="618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5900" y="3886202"/>
              <a:ext cx="8928100" cy="3217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5900" y="4367743"/>
              <a:ext cx="8928100" cy="813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5900" y="5369237"/>
              <a:ext cx="8928100" cy="3217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5900" y="1438276"/>
            <a:ext cx="966572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600" dirty="0" smtClean="0">
                <a:latin typeface="Andale Mono"/>
                <a:cs typeface="Andale Mono"/>
              </a:rPr>
              <a:t>[10010000] 34080000  ori $8, $0, 0            ; 52: li $t0, 0 # i 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[10010004] 34020000  ori $2, $0, 0            ; 53: li $v0, 0 # j 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[10010008] 18800009  blez $4 36 [DONE-0x10010008]; 54: blez $a0, DONE # if (p </a:t>
            </a:r>
          </a:p>
          <a:p>
            <a:endParaRPr lang="is-IS" sz="1600" dirty="0" smtClean="0">
              <a:latin typeface="Andale Mono"/>
              <a:cs typeface="Andale Mono"/>
            </a:endParaRPr>
          </a:p>
          <a:p>
            <a:r>
              <a:rPr lang="is-IS" sz="1600" dirty="0" smtClean="0">
                <a:latin typeface="Andale Mono"/>
                <a:cs typeface="Andale Mono"/>
              </a:rPr>
              <a:t>[1001000c] 310a0001  andi $10, $8, 1          ; 56: andi $t2, $t0, 0x1 # $t2 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[10010010] 15400003  bne $10, $0, 12 [ODD-0x10010010]</a:t>
            </a:r>
          </a:p>
          <a:p>
            <a:endParaRPr lang="is-IS" sz="1600" dirty="0" smtClean="0">
              <a:latin typeface="Andale Mono"/>
              <a:cs typeface="Andale Mono"/>
            </a:endParaRPr>
          </a:p>
          <a:p>
            <a:r>
              <a:rPr lang="is-IS" sz="1600" dirty="0" smtClean="0">
                <a:latin typeface="Andale Mono"/>
                <a:cs typeface="Andale Mono"/>
              </a:rPr>
              <a:t>[10010014] 00481020  add $2, $2, $8           ; 58: add $v0, $v0, $t0 # j 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[10010018] 08100029  j 0x10010020 [REINIT]    ; 59: j REINIT </a:t>
            </a:r>
          </a:p>
          <a:p>
            <a:endParaRPr lang="is-IS" sz="1600" dirty="0" smtClean="0">
              <a:latin typeface="Andale Mono"/>
              <a:cs typeface="Andale Mono"/>
            </a:endParaRPr>
          </a:p>
          <a:p>
            <a:r>
              <a:rPr lang="is-IS" sz="1600" dirty="0" smtClean="0">
                <a:latin typeface="Andale Mono"/>
                <a:cs typeface="Andale Mono"/>
              </a:rPr>
              <a:t>[1001001c] 20420001  addi $2, $2, 1           ; 61: add $v0, $v0, 1 # j </a:t>
            </a:r>
          </a:p>
          <a:p>
            <a:endParaRPr lang="is-IS" sz="1600" dirty="0" smtClean="0">
              <a:latin typeface="Andale Mono"/>
              <a:cs typeface="Andale Mono"/>
            </a:endParaRPr>
          </a:p>
          <a:p>
            <a:r>
              <a:rPr lang="is-IS" sz="1600" dirty="0" smtClean="0">
                <a:latin typeface="Andale Mono"/>
                <a:cs typeface="Andale Mono"/>
              </a:rPr>
              <a:t>[10010020] 21080001  addi $8, $8, 1           ; 63: add $t0, $t0, 1 # i 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[10010024] 0104082a  slt $1, $8, $4           ; 64: blt $t0, $a0, LOOP # if i</a:t>
            </a:r>
          </a:p>
          <a:p>
            <a:r>
              <a:rPr lang="is-IS" sz="1600" dirty="0" smtClean="0">
                <a:latin typeface="Andale Mono"/>
                <a:cs typeface="Andale Mono"/>
              </a:rPr>
              <a:t>[10010028] 1420fff9  bne $1, $0, -28 [LOOP-0x100100ac] </a:t>
            </a:r>
          </a:p>
          <a:p>
            <a:endParaRPr lang="is-IS" sz="1600" dirty="0" smtClean="0">
              <a:latin typeface="Andale Mono"/>
              <a:cs typeface="Andale Mono"/>
            </a:endParaRPr>
          </a:p>
          <a:p>
            <a:r>
              <a:rPr lang="is-IS" sz="1600" dirty="0" smtClean="0">
                <a:latin typeface="Andale Mono"/>
                <a:cs typeface="Andale Mono"/>
              </a:rPr>
              <a:t>[1001002c] 03e00008  jr $31                   ; 66: jr $ra</a:t>
            </a:r>
            <a:endParaRPr lang="en-US" sz="1600" dirty="0">
              <a:latin typeface="Andale Mono"/>
              <a:cs typeface="Andale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CFG Edges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0332" y="2789152"/>
            <a:ext cx="435152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Edges:</a:t>
            </a:r>
          </a:p>
          <a:p>
            <a:r>
              <a:rPr lang="en-US" sz="2800" dirty="0" smtClean="0"/>
              <a:t>0x10010000 --&gt; 0x1001000C</a:t>
            </a:r>
          </a:p>
          <a:p>
            <a:r>
              <a:rPr lang="en-US" sz="2800" dirty="0" smtClean="0"/>
              <a:t>0x10010000 --&gt; 0x1001002C</a:t>
            </a:r>
          </a:p>
          <a:p>
            <a:r>
              <a:rPr lang="en-US" sz="2800" dirty="0" smtClean="0"/>
              <a:t>0x1001000C --&gt; 0x10010014</a:t>
            </a:r>
          </a:p>
          <a:p>
            <a:r>
              <a:rPr lang="en-US" sz="2800" dirty="0" smtClean="0"/>
              <a:t>0x1001000C --&gt; 0x1001001C</a:t>
            </a:r>
          </a:p>
          <a:p>
            <a:r>
              <a:rPr lang="en-US" sz="2800" dirty="0" smtClean="0"/>
              <a:t>0x10010014 --&gt; 0x10010020</a:t>
            </a:r>
          </a:p>
          <a:p>
            <a:r>
              <a:rPr lang="en-US" sz="2800" dirty="0" smtClean="0"/>
              <a:t>0x1001001C --&gt; 0x10010020</a:t>
            </a:r>
          </a:p>
          <a:p>
            <a:r>
              <a:rPr lang="en-US" sz="2800" dirty="0" smtClean="0"/>
              <a:t>0x10010020 --&gt; 0x1001000C</a:t>
            </a:r>
          </a:p>
          <a:p>
            <a:r>
              <a:rPr lang="en-US" sz="2800" dirty="0" smtClean="0"/>
              <a:t>0x10010020 --&gt; 0x1001002C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0200" y="152400"/>
            <a:ext cx="3289300" cy="5207000"/>
            <a:chOff x="330200" y="152400"/>
            <a:chExt cx="3289300" cy="5207000"/>
          </a:xfrm>
        </p:grpSpPr>
        <p:grpSp>
          <p:nvGrpSpPr>
            <p:cNvPr id="6" name="Group 5"/>
            <p:cNvGrpSpPr/>
            <p:nvPr/>
          </p:nvGrpSpPr>
          <p:grpSpPr>
            <a:xfrm>
              <a:off x="330200" y="152400"/>
              <a:ext cx="3289300" cy="5207000"/>
              <a:chOff x="330200" y="152400"/>
              <a:chExt cx="3289300" cy="5207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68300" y="152400"/>
                <a:ext cx="3251200" cy="5207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025248" y="749421"/>
                <a:ext cx="1390124" cy="4524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0x1001 002c</a:t>
                </a:r>
              </a:p>
              <a:p>
                <a:r>
                  <a:rPr lang="en-US" dirty="0" smtClean="0"/>
                  <a:t>0x1001 0020</a:t>
                </a:r>
              </a:p>
              <a:p>
                <a:r>
                  <a:rPr lang="en-US" dirty="0" smtClean="0"/>
                  <a:t>0x1001 000c</a:t>
                </a:r>
              </a:p>
              <a:p>
                <a:r>
                  <a:rPr lang="en-US" dirty="0" smtClean="0"/>
                  <a:t>0x1001 0020</a:t>
                </a:r>
              </a:p>
              <a:p>
                <a:r>
                  <a:rPr lang="en-US" dirty="0" smtClean="0"/>
                  <a:t>0x1001 0020</a:t>
                </a:r>
              </a:p>
              <a:p>
                <a:r>
                  <a:rPr lang="en-US" dirty="0" smtClean="0"/>
                  <a:t>0x1001 001c</a:t>
                </a:r>
                <a:endParaRPr lang="en-US" dirty="0"/>
              </a:p>
              <a:p>
                <a:r>
                  <a:rPr lang="en-US" dirty="0" smtClean="0"/>
                  <a:t>0x1001 0020</a:t>
                </a:r>
              </a:p>
              <a:p>
                <a:r>
                  <a:rPr lang="en-US" dirty="0" smtClean="0"/>
                  <a:t>0x1001 0014</a:t>
                </a:r>
              </a:p>
              <a:p>
                <a:r>
                  <a:rPr lang="en-US" dirty="0" smtClean="0"/>
                  <a:t>0x1001 001c</a:t>
                </a:r>
              </a:p>
              <a:p>
                <a:r>
                  <a:rPr lang="en-US" dirty="0" smtClean="0"/>
                  <a:t>0x1001 000c</a:t>
                </a:r>
              </a:p>
              <a:p>
                <a:r>
                  <a:rPr lang="en-US" dirty="0" smtClean="0"/>
                  <a:t>0x1001 0014</a:t>
                </a:r>
              </a:p>
              <a:p>
                <a:r>
                  <a:rPr lang="en-US" dirty="0" smtClean="0"/>
                  <a:t>0x1001 000c</a:t>
                </a:r>
              </a:p>
              <a:p>
                <a:r>
                  <a:rPr lang="en-US" dirty="0" smtClean="0"/>
                  <a:t>0x1001 002c</a:t>
                </a:r>
              </a:p>
              <a:p>
                <a:r>
                  <a:rPr lang="en-US" dirty="0" smtClean="0"/>
                  <a:t>0x1001 0000</a:t>
                </a:r>
              </a:p>
              <a:p>
                <a:r>
                  <a:rPr lang="en-US" dirty="0" smtClean="0"/>
                  <a:t>0x1001 000c</a:t>
                </a:r>
              </a:p>
              <a:p>
                <a:r>
                  <a:rPr lang="en-US" dirty="0" smtClean="0"/>
                  <a:t>0x1001 0000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52612" y="809098"/>
                <a:ext cx="1826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higher address ↑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0200" y="4267200"/>
                <a:ext cx="1762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lower address ↓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15921" y="190919"/>
              <a:ext cx="18569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CFG Edge List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5900" y="5067301"/>
            <a:ext cx="2313892" cy="1661618"/>
            <a:chOff x="215900" y="5067301"/>
            <a:chExt cx="2313892" cy="1661618"/>
          </a:xfrm>
        </p:grpSpPr>
        <p:sp>
          <p:nvSpPr>
            <p:cNvPr id="13" name="TextBox 12"/>
            <p:cNvSpPr txBox="1"/>
            <p:nvPr/>
          </p:nvSpPr>
          <p:spPr>
            <a:xfrm>
              <a:off x="215900" y="5805589"/>
              <a:ext cx="23138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After </a:t>
              </a:r>
              <a:r>
                <a:rPr lang="en-US" dirty="0" err="1" smtClean="0">
                  <a:solidFill>
                    <a:srgbClr val="FF0000"/>
                  </a:solidFill>
                </a:rPr>
                <a:t>getControlFlow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address in $sp+4 is the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address of this word.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V="1">
              <a:off x="1372846" y="5067301"/>
              <a:ext cx="719412" cy="738288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884458" y="72145"/>
            <a:ext cx="3363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Edges in ascending order of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address of the source leader.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7125" y="1094472"/>
            <a:ext cx="3216145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Edges with the same source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ascending order of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address of the target leader.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21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Dominator Sets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80933" y="1462992"/>
            <a:ext cx="475034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2000" dirty="0" err="1" smtClean="0"/>
              <a:t>Dominator</a:t>
            </a:r>
            <a:r>
              <a:rPr lang="es-ES_tradnl" sz="2000" dirty="0" smtClean="0"/>
              <a:t> Bit </a:t>
            </a:r>
            <a:r>
              <a:rPr lang="es-ES_tradnl" sz="2000" dirty="0" err="1" smtClean="0"/>
              <a:t>Vectors</a:t>
            </a:r>
            <a:r>
              <a:rPr lang="es-ES_tradnl" sz="2000" dirty="0" smtClean="0"/>
              <a:t>:</a:t>
            </a:r>
          </a:p>
          <a:p>
            <a:r>
              <a:rPr lang="es-ES_tradnl" sz="2000" dirty="0" smtClean="0"/>
              <a:t>0000 0000 0000 0000 0000 0000 0000 0001 </a:t>
            </a:r>
          </a:p>
          <a:p>
            <a:r>
              <a:rPr lang="es-ES_tradnl" sz="2000" dirty="0" smtClean="0"/>
              <a:t>0000 0000 0000 0000 0000 0000 0000 0011 </a:t>
            </a:r>
          </a:p>
          <a:p>
            <a:r>
              <a:rPr lang="es-ES_tradnl" sz="2000" dirty="0" smtClean="0"/>
              <a:t>0000 0000 0000 0000 0000 0000 0000 0111 </a:t>
            </a:r>
          </a:p>
          <a:p>
            <a:r>
              <a:rPr lang="es-ES_tradnl" sz="2000" dirty="0" smtClean="0"/>
              <a:t>0000 0000 0000 0000 0000 0000 0000 1011 </a:t>
            </a:r>
          </a:p>
          <a:p>
            <a:r>
              <a:rPr lang="es-ES_tradnl" sz="2000" dirty="0" smtClean="0"/>
              <a:t>0000 0000 0000 0000 0000 0000 0001 0011 </a:t>
            </a:r>
          </a:p>
          <a:p>
            <a:r>
              <a:rPr lang="es-ES_tradnl" sz="2000" dirty="0" smtClean="0"/>
              <a:t>0000 0000 0000 0000 0000 0000 0010 0001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92666" y="984190"/>
            <a:ext cx="3183467" cy="5706534"/>
            <a:chOff x="592666" y="984190"/>
            <a:chExt cx="3183467" cy="5706534"/>
          </a:xfrm>
        </p:grpSpPr>
        <p:sp>
          <p:nvSpPr>
            <p:cNvPr id="19" name="Rectangle 18"/>
            <p:cNvSpPr/>
            <p:nvPr/>
          </p:nvSpPr>
          <p:spPr>
            <a:xfrm>
              <a:off x="592666" y="984190"/>
              <a:ext cx="3183467" cy="570653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45084" y="1312940"/>
              <a:ext cx="626534" cy="632541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0</a:t>
              </a:r>
              <a:endParaRPr lang="en-US" sz="32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745084" y="5617979"/>
              <a:ext cx="626534" cy="632541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2077166" y="2389200"/>
              <a:ext cx="626534" cy="632541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1411125" y="3465460"/>
              <a:ext cx="626534" cy="632541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2</a:t>
              </a:r>
              <a:endParaRPr lang="en-US" sz="32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2743207" y="3465460"/>
              <a:ext cx="626534" cy="632541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2077166" y="4541720"/>
              <a:ext cx="626534" cy="632541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4</a:t>
              </a:r>
              <a:endParaRPr lang="en-US" sz="3200" dirty="0"/>
            </a:p>
          </p:txBody>
        </p:sp>
        <p:cxnSp>
          <p:nvCxnSpPr>
            <p:cNvPr id="26" name="Straight Arrow Connector 25"/>
            <p:cNvCxnSpPr>
              <a:stCxn id="20" idx="5"/>
              <a:endCxn id="22" idx="0"/>
            </p:cNvCxnSpPr>
            <p:nvPr/>
          </p:nvCxnSpPr>
          <p:spPr>
            <a:xfrm>
              <a:off x="1279864" y="1852848"/>
              <a:ext cx="1110569" cy="536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5"/>
              <a:endCxn id="24" idx="0"/>
            </p:cNvCxnSpPr>
            <p:nvPr/>
          </p:nvCxnSpPr>
          <p:spPr>
            <a:xfrm>
              <a:off x="2611946" y="2929108"/>
              <a:ext cx="444528" cy="536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4"/>
              <a:endCxn id="25" idx="7"/>
            </p:cNvCxnSpPr>
            <p:nvPr/>
          </p:nvCxnSpPr>
          <p:spPr>
            <a:xfrm flipH="1">
              <a:off x="2611946" y="4098001"/>
              <a:ext cx="444528" cy="536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4"/>
              <a:endCxn id="21" idx="7"/>
            </p:cNvCxnSpPr>
            <p:nvPr/>
          </p:nvCxnSpPr>
          <p:spPr>
            <a:xfrm flipH="1">
              <a:off x="1279864" y="5174261"/>
              <a:ext cx="1110569" cy="53635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0" idx="4"/>
              <a:endCxn id="21" idx="0"/>
            </p:cNvCxnSpPr>
            <p:nvPr/>
          </p:nvCxnSpPr>
          <p:spPr>
            <a:xfrm>
              <a:off x="1058351" y="1945481"/>
              <a:ext cx="0" cy="367249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3"/>
              <a:endCxn id="23" idx="0"/>
            </p:cNvCxnSpPr>
            <p:nvPr/>
          </p:nvCxnSpPr>
          <p:spPr>
            <a:xfrm flipH="1">
              <a:off x="1724392" y="2929108"/>
              <a:ext cx="444528" cy="536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4"/>
              <a:endCxn id="25" idx="1"/>
            </p:cNvCxnSpPr>
            <p:nvPr/>
          </p:nvCxnSpPr>
          <p:spPr>
            <a:xfrm>
              <a:off x="1724392" y="4098001"/>
              <a:ext cx="444528" cy="536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25" idx="4"/>
              <a:endCxn id="22" idx="0"/>
            </p:cNvCxnSpPr>
            <p:nvPr/>
          </p:nvCxnSpPr>
          <p:spPr>
            <a:xfrm rot="5400000" flipH="1">
              <a:off x="997902" y="3781731"/>
              <a:ext cx="2785061" cy="12700"/>
            </a:xfrm>
            <a:prstGeom prst="curvedConnector5">
              <a:avLst>
                <a:gd name="adj1" fmla="val -8208"/>
                <a:gd name="adj2" fmla="val -9866693"/>
                <a:gd name="adj3" fmla="val 108208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2391" y="1295400"/>
            <a:ext cx="3277109" cy="2414361"/>
            <a:chOff x="342391" y="1295400"/>
            <a:chExt cx="3277109" cy="2414361"/>
          </a:xfrm>
        </p:grpSpPr>
        <p:grpSp>
          <p:nvGrpSpPr>
            <p:cNvPr id="9" name="Group 8"/>
            <p:cNvGrpSpPr/>
            <p:nvPr/>
          </p:nvGrpSpPr>
          <p:grpSpPr>
            <a:xfrm>
              <a:off x="342391" y="1295400"/>
              <a:ext cx="3277109" cy="2414361"/>
              <a:chOff x="342391" y="1295400"/>
              <a:chExt cx="3277109" cy="241436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8300" y="1295400"/>
                <a:ext cx="3251200" cy="24143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092258" y="1819251"/>
                <a:ext cx="1394057" cy="17543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0x0000 0021</a:t>
                </a:r>
              </a:p>
              <a:p>
                <a:r>
                  <a:rPr lang="en-US" dirty="0" smtClean="0"/>
                  <a:t>0x0000 0013</a:t>
                </a:r>
              </a:p>
              <a:p>
                <a:r>
                  <a:rPr lang="en-US" dirty="0" smtClean="0"/>
                  <a:t>0x0000 000b</a:t>
                </a:r>
              </a:p>
              <a:p>
                <a:r>
                  <a:rPr lang="en-US" dirty="0" smtClean="0"/>
                  <a:t>0x0000 0007</a:t>
                </a:r>
              </a:p>
              <a:p>
                <a:r>
                  <a:rPr lang="en-US" dirty="0" smtClean="0"/>
                  <a:t>0x0000 0003</a:t>
                </a:r>
              </a:p>
              <a:p>
                <a:r>
                  <a:rPr lang="en-US" dirty="0" smtClean="0"/>
                  <a:t>0x0000 0001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42391" y="1800222"/>
                <a:ext cx="1826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higher address ↑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97932" y="3146928"/>
                <a:ext cx="1762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lower address ↓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906463" y="1312745"/>
              <a:ext cx="2053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Basic Block List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4179" y="3405683"/>
            <a:ext cx="2313892" cy="1661618"/>
            <a:chOff x="215900" y="5067301"/>
            <a:chExt cx="2313892" cy="1661618"/>
          </a:xfrm>
        </p:grpSpPr>
        <p:sp>
          <p:nvSpPr>
            <p:cNvPr id="10" name="TextBox 9"/>
            <p:cNvSpPr txBox="1"/>
            <p:nvPr/>
          </p:nvSpPr>
          <p:spPr>
            <a:xfrm>
              <a:off x="215900" y="5805589"/>
              <a:ext cx="2313892" cy="92333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After </a:t>
              </a:r>
              <a:r>
                <a:rPr lang="en-US" dirty="0" err="1" smtClean="0">
                  <a:solidFill>
                    <a:srgbClr val="FF0000"/>
                  </a:solidFill>
                </a:rPr>
                <a:t>getControlFlow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address in $sp+8 is the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address of this word.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1372846" y="5067301"/>
              <a:ext cx="719412" cy="738288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555245" y="4257282"/>
            <a:ext cx="4053476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the CFG has more than 32 basic blocks,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then each binary vector will occupy more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than one word.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10844" y="5617979"/>
            <a:ext cx="3539738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Dominator sets in ascending order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of the address of the corresponding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basic-block’s leader.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4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39743" y="1823163"/>
            <a:ext cx="7134482" cy="4401611"/>
            <a:chOff x="1939743" y="1823163"/>
            <a:chExt cx="7134482" cy="4401611"/>
          </a:xfrm>
        </p:grpSpPr>
        <p:pic>
          <p:nvPicPr>
            <p:cNvPr id="4" name="Picture 3" descr="example_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743" y="1823163"/>
              <a:ext cx="7134482" cy="439231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939743" y="1832457"/>
              <a:ext cx="7134482" cy="4392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86109" y="417610"/>
            <a:ext cx="6832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Rule 1: </a:t>
            </a:r>
            <a:r>
              <a:rPr lang="en-US" sz="2400" dirty="0" smtClean="0"/>
              <a:t>The first statement of a procedure is a leader.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929467" y="2057400"/>
            <a:ext cx="2760133" cy="2709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</a:p>
          <a:p>
            <a:pPr lvl="1"/>
            <a:r>
              <a:rPr lang="en-US" dirty="0" smtClean="0"/>
              <a:t>A few test cases are provided under Resources</a:t>
            </a:r>
          </a:p>
          <a:p>
            <a:r>
              <a:rPr lang="en-US" dirty="0" smtClean="0"/>
              <a:t>Student-Generated Test Cases</a:t>
            </a:r>
          </a:p>
          <a:p>
            <a:pPr lvl="1"/>
            <a:r>
              <a:rPr lang="en-US" dirty="0" smtClean="0"/>
              <a:t>Students will submit test cases</a:t>
            </a:r>
          </a:p>
          <a:p>
            <a:r>
              <a:rPr lang="en-US" dirty="0" smtClean="0"/>
              <a:t>Printing the Output of your solution</a:t>
            </a:r>
          </a:p>
          <a:p>
            <a:pPr lvl="1"/>
            <a:r>
              <a:rPr lang="en-US" dirty="0" smtClean="0"/>
              <a:t>MIPS code provided for printing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2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University of Alberta</a:t>
            </a:r>
            <a:br>
              <a:rPr lang="en-US" dirty="0" smtClean="0"/>
            </a:br>
            <a:r>
              <a:rPr lang="en-US" dirty="0" smtClean="0"/>
              <a:t>Code of Student Behavior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595735"/>
            <a:ext cx="81449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www.governance.ualberta.ca</a:t>
            </a:r>
            <a:r>
              <a:rPr lang="en-US" sz="1200" dirty="0"/>
              <a:t>/en/</a:t>
            </a:r>
            <a:r>
              <a:rPr lang="en-US" sz="1200" dirty="0" err="1"/>
              <a:t>CodesofConductandResidenceCommunityStandards</a:t>
            </a:r>
            <a:r>
              <a:rPr lang="en-US" sz="1200" dirty="0"/>
              <a:t>/</a:t>
            </a:r>
            <a:r>
              <a:rPr lang="en-US" sz="1200" dirty="0" err="1"/>
              <a:t>CodeofStudentBehaviour.aspx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04800" y="2937639"/>
            <a:ext cx="8382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30.3.2(2) Cheating</a:t>
            </a:r>
          </a:p>
          <a:p>
            <a:r>
              <a:rPr lang="en-US" dirty="0"/>
              <a:t>30.3.2(2) a No Student shall in the course of an examination or other similar activity,</a:t>
            </a:r>
          </a:p>
          <a:p>
            <a:r>
              <a:rPr lang="en-US" dirty="0"/>
              <a:t>obtain or attempt to obtain information from another Student or other</a:t>
            </a:r>
          </a:p>
          <a:p>
            <a:r>
              <a:rPr lang="en-US" dirty="0"/>
              <a:t>unauthorized source, give or attempt to give information to another Student,</a:t>
            </a:r>
          </a:p>
          <a:p>
            <a:r>
              <a:rPr lang="en-US" dirty="0"/>
              <a:t>or use, attempt to use or possess for the purposes of use any unauthorized</a:t>
            </a:r>
          </a:p>
          <a:p>
            <a:r>
              <a:rPr lang="en-US" dirty="0"/>
              <a:t>material. </a:t>
            </a:r>
          </a:p>
        </p:txBody>
      </p:sp>
    </p:spTree>
    <p:extLst>
      <p:ext uri="{BB962C8B-B14F-4D97-AF65-F5344CB8AC3E}">
        <p14:creationId xmlns:p14="http://schemas.microsoft.com/office/powerpoint/2010/main" val="811574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39743" y="1823163"/>
            <a:ext cx="7134482" cy="4401611"/>
            <a:chOff x="1939743" y="1823163"/>
            <a:chExt cx="7134482" cy="4401611"/>
          </a:xfrm>
        </p:grpSpPr>
        <p:pic>
          <p:nvPicPr>
            <p:cNvPr id="4" name="Picture 3" descr="example_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743" y="1823163"/>
              <a:ext cx="7134482" cy="439231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939743" y="1832457"/>
              <a:ext cx="7134482" cy="4392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86109" y="417610"/>
            <a:ext cx="6393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Rule 2: </a:t>
            </a:r>
            <a:r>
              <a:rPr lang="en-US" sz="2400" dirty="0" smtClean="0"/>
              <a:t>Any target of a branch or jump is a leader.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929467" y="2057400"/>
            <a:ext cx="2760133" cy="2709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29467" y="3141134"/>
            <a:ext cx="2760133" cy="2709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9467" y="4461935"/>
            <a:ext cx="2760133" cy="2709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29467" y="5012269"/>
            <a:ext cx="2760133" cy="2709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29467" y="5825069"/>
            <a:ext cx="2760133" cy="2709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8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39743" y="1823163"/>
            <a:ext cx="7134482" cy="4401611"/>
            <a:chOff x="1939743" y="1823163"/>
            <a:chExt cx="7134482" cy="4401611"/>
          </a:xfrm>
        </p:grpSpPr>
        <p:pic>
          <p:nvPicPr>
            <p:cNvPr id="4" name="Picture 3" descr="example_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743" y="1823163"/>
              <a:ext cx="7134482" cy="439231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939743" y="1832457"/>
              <a:ext cx="7134482" cy="4392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86109" y="417610"/>
            <a:ext cx="821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Rule 3: </a:t>
            </a:r>
            <a:r>
              <a:rPr lang="en-US" sz="2400" dirty="0" smtClean="0"/>
              <a:t>Any instruction that follows a branch or jump is a leader.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929467" y="2057400"/>
            <a:ext cx="2760133" cy="2709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29467" y="3141134"/>
            <a:ext cx="2760133" cy="2709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9467" y="4461935"/>
            <a:ext cx="2760133" cy="2709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29467" y="5012269"/>
            <a:ext cx="2760133" cy="2709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29467" y="5825069"/>
            <a:ext cx="2760133" cy="2709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29467" y="3674534"/>
            <a:ext cx="2760133" cy="2709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01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0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10757</TotalTime>
  <Words>4069</Words>
  <Application>Microsoft Macintosh PowerPoint</Application>
  <PresentationFormat>On-screen Show (4:3)</PresentationFormat>
  <Paragraphs>1518</Paragraphs>
  <Slides>61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Lab Basic Blocks</vt:lpstr>
      <vt:lpstr>A Basic Block</vt:lpstr>
      <vt:lpstr>PowerPoint Presentation</vt:lpstr>
      <vt:lpstr>A Program Example</vt:lpstr>
      <vt:lpstr>Finding Leaders</vt:lpstr>
      <vt:lpstr>PowerPoint Presentation</vt:lpstr>
      <vt:lpstr>PowerPoint Presentation</vt:lpstr>
      <vt:lpstr>PowerPoint Presentation</vt:lpstr>
      <vt:lpstr>PowerPoint Presentation</vt:lpstr>
      <vt:lpstr>Finding the Leaders – Lab #2</vt:lpstr>
      <vt:lpstr>Given the Leaders, How do we get the Basic Blocks?</vt:lpstr>
      <vt:lpstr>PowerPoint Presentation</vt:lpstr>
      <vt:lpstr>PowerPoint Presentation</vt:lpstr>
      <vt:lpstr>The Actual Code</vt:lpstr>
      <vt:lpstr>Control Flow Graphs</vt:lpstr>
      <vt:lpstr>PowerPoint Presentation</vt:lpstr>
      <vt:lpstr>The Actual Code</vt:lpstr>
      <vt:lpstr>PowerPoint Presentation</vt:lpstr>
      <vt:lpstr>Dominators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Compute Dominator Sets?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Bit Vectors</vt:lpstr>
      <vt:lpstr>PowerPoint Presentation</vt:lpstr>
      <vt:lpstr>Bit Ordering</vt:lpstr>
      <vt:lpstr>The Assignment (input)</vt:lpstr>
      <vt:lpstr>The Assignment (output)</vt:lpstr>
      <vt:lpstr>Returning Addresses in Stack</vt:lpstr>
      <vt:lpstr>List of Basic Blocks</vt:lpstr>
      <vt:lpstr>List of CFG Edges</vt:lpstr>
      <vt:lpstr>List of Dominator Sets</vt:lpstr>
      <vt:lpstr>Testing</vt:lpstr>
      <vt:lpstr>University of Alberta Code of Student Behavior</vt:lpstr>
    </vt:vector>
  </TitlesOfParts>
  <Company>University of Alberta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Basic Blocks</dc:title>
  <dc:creator>Jose Nelson Amaral</dc:creator>
  <cp:lastModifiedBy>Jose Nelson Amaral</cp:lastModifiedBy>
  <cp:revision>45</cp:revision>
  <dcterms:created xsi:type="dcterms:W3CDTF">2013-10-31T22:13:45Z</dcterms:created>
  <dcterms:modified xsi:type="dcterms:W3CDTF">2016-12-06T13:10:29Z</dcterms:modified>
</cp:coreProperties>
</file>