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  <p:embeddedFont>
      <p:font typeface="Plus Jakarta Sans Medium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44" Type="http://schemas.openxmlformats.org/officeDocument/2006/relationships/font" Target="fonts/MavenPro-bold.fntdata"/><Relationship Id="rId43" Type="http://schemas.openxmlformats.org/officeDocument/2006/relationships/font" Target="fonts/MavenPro-regular.fntdata"/><Relationship Id="rId46" Type="http://schemas.openxmlformats.org/officeDocument/2006/relationships/font" Target="fonts/PlusJakartaSansMedium-bold.fntdata"/><Relationship Id="rId45" Type="http://schemas.openxmlformats.org/officeDocument/2006/relationships/font" Target="fonts/PlusJakartaSans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lusJakartaSansMedium-boldItalic.fntdata"/><Relationship Id="rId47" Type="http://schemas.openxmlformats.org/officeDocument/2006/relationships/font" Target="fonts/PlusJakartaSansMedium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Nunito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669afe8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669afe8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93851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93851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669afe80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3669afe80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091b621b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6091b621b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br>
              <a:rPr lang="en"/>
            </a:br>
            <a:r>
              <a:rPr lang="en"/>
              <a:t> Pourquoi est-ce si important ? </a:t>
            </a:r>
            <a:br>
              <a:rPr lang="en"/>
            </a:br>
            <a:br>
              <a:rPr lang="en"/>
            </a:br>
            <a:r>
              <a:rPr lang="en"/>
              <a:t>- Parce que slon moi, le DX est un des facteurs que tu </a:t>
            </a:r>
            <a:r>
              <a:rPr lang="en"/>
              <a:t>contrôle</a:t>
            </a:r>
            <a:r>
              <a:rPr lang="en"/>
              <a:t> en tant que développer les plus important afin de maximiser la vélocité d’une équipe.</a:t>
            </a:r>
            <a:br>
              <a:rPr lang="en"/>
            </a:br>
            <a:br>
              <a:rPr lang="en"/>
            </a:br>
            <a:r>
              <a:rPr lang="en"/>
              <a:t>- Quand “workflow” est simple et agréable, c’est  plus facile de rester concentré, de changer de contexte rapidement et même de s’attaquer à ces tâches "ennuyeuses" sans procrastiner.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669afe80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3669afe80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669afe80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669afe80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3669afe80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3669afe80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669afe80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669afe80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669afe80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669afe80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87be6dc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87be6dc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669afe80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669afe80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091b621b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6091b621b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6093851a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6093851a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669afe80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669afe80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4f961a6d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4f961a6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3669afe80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3669afe80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6091b621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6091b621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669afe80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669afe80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3669afe80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3669afe80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6091b621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6091b621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091b621b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091b621b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3669afe80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3669afe80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3669afe80c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3669afe80c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669afe80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3669afe80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2a0f3bda4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2a0f3bda4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ff8b7d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4ff8b7d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9c6705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d9c6705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669afe80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669afe80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669afe8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669afe8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669afe8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669afe8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669afe80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669afe80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st.github.com/bendc/ac03faac0bf2aee25b49e5fd260a727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Q1DC68hV0J1tvoTT79wpPsvLHC1J--Ih/view" TargetMode="External"/><Relationship Id="rId4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otion.dev/docs/react-transitions#spring-visualis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onner.emilkowal.ski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ode-a-quebec-animations.vercel.app/interruptions" TargetMode="External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de-a-quebec-animations.vercel.app/dropped-frames" TargetMode="External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ode-a-quebec-animations.vercel.app/dropped-frames-compare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-a-quebec-animations.vercel.app/modals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tripe.com/blog" TargetMode="External"/><Relationship Id="rId4" Type="http://schemas.openxmlformats.org/officeDocument/2006/relationships/hyperlink" Target="https://code-a-quebec-animations.vercel.app/clip-path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oshcollinsworth.com/demos/eas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9450" y="2185750"/>
            <a:ext cx="4811100" cy="19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“It Just Feels Right”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9445" y="40204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Unpacking Animation Magic for Devs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Ease &amp; </a:t>
            </a:r>
            <a:r>
              <a:rPr b="0" lang="en" sz="3000"/>
              <a:t>Ease-in-out</a:t>
            </a:r>
            <a:endParaRPr b="0" sz="3000"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Ease-in-out</a:t>
            </a:r>
            <a:r>
              <a:rPr lang="en" sz="4400"/>
              <a:t> animations accelerate at the start and decelerate at the end.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It’s a good choice for elements that are </a:t>
            </a:r>
            <a:r>
              <a:rPr b="1" lang="en" sz="4400"/>
              <a:t>already on screen</a:t>
            </a:r>
            <a:r>
              <a:rPr lang="en" sz="4400"/>
              <a:t> and morph or </a:t>
            </a:r>
            <a:r>
              <a:rPr b="1" lang="en" sz="4400"/>
              <a:t>change position</a:t>
            </a:r>
            <a:r>
              <a:rPr lang="en" sz="4400"/>
              <a:t>, as it mimics how real objects </a:t>
            </a:r>
            <a:r>
              <a:rPr b="1" lang="en" sz="4400"/>
              <a:t>speed up and slow down.</a:t>
            </a:r>
            <a:endParaRPr b="1"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400"/>
              <a:t>Ease</a:t>
            </a:r>
            <a:r>
              <a:rPr lang="en" sz="4400"/>
              <a:t> is similar to ease-in-out, but with a slightly more </a:t>
            </a:r>
            <a:r>
              <a:rPr b="1" lang="en" sz="4400"/>
              <a:t>aggressive start</a:t>
            </a:r>
            <a:r>
              <a:rPr lang="en" sz="4400"/>
              <a:t>.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/>
              <a:t>It’s the </a:t>
            </a:r>
            <a:r>
              <a:rPr b="1" lang="en" sz="4400"/>
              <a:t>default easing</a:t>
            </a:r>
            <a:r>
              <a:rPr lang="en" sz="4400"/>
              <a:t> in CSS.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200" y="1597875"/>
            <a:ext cx="1683776" cy="16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125" y="3322925"/>
            <a:ext cx="1683775" cy="16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Custom Easing functions</a:t>
            </a:r>
            <a:endParaRPr b="0" sz="3000"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Personally, I find the </a:t>
            </a:r>
            <a:r>
              <a:rPr b="1" lang="en"/>
              <a:t>default easing functions</a:t>
            </a:r>
            <a:r>
              <a:rPr lang="en"/>
              <a:t> a bit too </a:t>
            </a:r>
            <a:r>
              <a:rPr b="1" lang="en"/>
              <a:t>soft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of Stripe’s early designers </a:t>
            </a:r>
            <a:r>
              <a:rPr lang="en" u="sng">
                <a:solidFill>
                  <a:schemeClr val="hlink"/>
                </a:solidFill>
                <a:hlinkClick r:id="rId3"/>
              </a:rPr>
              <a:t>shared a blog post</a:t>
            </a:r>
            <a:r>
              <a:rPr lang="en"/>
              <a:t> with a set of </a:t>
            </a:r>
            <a:r>
              <a:rPr b="1" lang="en"/>
              <a:t>custom easing curves</a:t>
            </a:r>
            <a:r>
              <a:rPr lang="en"/>
              <a:t> that feel much more </a:t>
            </a:r>
            <a:r>
              <a:rPr b="1" lang="en"/>
              <a:t>snappy and intentional</a:t>
            </a:r>
            <a:r>
              <a:rPr lang="en"/>
              <a:t>—and I’ve been reusing them in most of my projects ever since.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Spring animations</a:t>
            </a:r>
            <a:endParaRPr b="0" sz="3000"/>
          </a:p>
        </p:txBody>
      </p:sp>
      <p:pic>
        <p:nvPicPr>
          <p:cNvPr id="349" name="Google Shape;349;p24" title="Screen Recording 2025-05-29 at 11.57.05 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337" y="2067100"/>
            <a:ext cx="4997326" cy="22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Spring animations</a:t>
            </a:r>
            <a:endParaRPr b="0" sz="3000"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03800" y="1990050"/>
            <a:ext cx="70305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Spring animations</a:t>
            </a:r>
            <a:r>
              <a:rPr lang="en"/>
              <a:t> are based on how real objects behave when attached to a spring, making them feel </a:t>
            </a:r>
            <a:r>
              <a:rPr b="1" lang="en"/>
              <a:t>natural</a:t>
            </a:r>
            <a:r>
              <a:rPr lang="en"/>
              <a:t> and </a:t>
            </a:r>
            <a:r>
              <a:rPr b="1" lang="en"/>
              <a:t>fluid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They’re heavily used in </a:t>
            </a:r>
            <a:r>
              <a:rPr b="1" lang="en"/>
              <a:t>iOS</a:t>
            </a:r>
            <a:r>
              <a:rPr lang="en"/>
              <a:t>. You configure them using </a:t>
            </a:r>
            <a:r>
              <a:rPr b="1" lang="en"/>
              <a:t>stiffness, damping, and mass</a:t>
            </a:r>
            <a:r>
              <a:rPr lang="en"/>
              <a:t>, and the curve is calculated using real spring physics.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Apple also introduced a simplified way to configure springs using just </a:t>
            </a:r>
            <a:r>
              <a:rPr b="1" lang="en"/>
              <a:t>duration</a:t>
            </a:r>
            <a:r>
              <a:rPr lang="en"/>
              <a:t> and </a:t>
            </a:r>
            <a:r>
              <a:rPr b="1" lang="en"/>
              <a:t>bounce</a:t>
            </a:r>
            <a:r>
              <a:rPr lang="en"/>
              <a:t>—with the twist that the </a:t>
            </a:r>
            <a:r>
              <a:rPr b="1" lang="en"/>
              <a:t>duration is based on perceived duration</a:t>
            </a:r>
            <a:r>
              <a:rPr lang="en"/>
              <a:t>, not the total animation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take a look at this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Framer Motion Playground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Perceived Duration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The perceived duration</a:t>
            </a:r>
            <a:endParaRPr b="0" sz="3000"/>
          </a:p>
        </p:txBody>
      </p:sp>
      <p:sp>
        <p:nvSpPr>
          <p:cNvPr id="366" name="Google Shape;366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</a:t>
            </a:r>
            <a:r>
              <a:rPr b="1" lang="en"/>
              <a:t>duration</a:t>
            </a:r>
            <a:r>
              <a:rPr lang="en"/>
              <a:t> affects how an animation feels, the </a:t>
            </a:r>
            <a:r>
              <a:rPr b="1" lang="en"/>
              <a:t>interpolation</a:t>
            </a:r>
            <a:r>
              <a:rPr lang="en"/>
              <a:t> plays an even bigger role. It shapes the </a:t>
            </a:r>
            <a:r>
              <a:rPr b="1" lang="en"/>
              <a:t>perceived duration</a:t>
            </a:r>
            <a:r>
              <a:rPr lang="en"/>
              <a:t>, and </a:t>
            </a:r>
            <a:r>
              <a:rPr i="1" lang="en"/>
              <a:t>that’s</a:t>
            </a:r>
            <a:r>
              <a:rPr lang="en"/>
              <a:t> what truly matters when it comes to how an animation feels.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 95% threshold is an effective and widely adopted way to determine </a:t>
            </a:r>
            <a:r>
              <a:rPr b="1" lang="en"/>
              <a:t>perceived animation completion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825" y="3003225"/>
            <a:ext cx="1939276" cy="187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8375" y="1185875"/>
            <a:ext cx="1896100" cy="182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27"/>
          <p:cNvCxnSpPr/>
          <p:nvPr/>
        </p:nvCxnSpPr>
        <p:spPr>
          <a:xfrm>
            <a:off x="7049325" y="1185875"/>
            <a:ext cx="0" cy="1763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7"/>
          <p:cNvCxnSpPr/>
          <p:nvPr/>
        </p:nvCxnSpPr>
        <p:spPr>
          <a:xfrm>
            <a:off x="7397575" y="3057713"/>
            <a:ext cx="0" cy="17637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What is a good perceived duration?</a:t>
            </a:r>
            <a:endParaRPr b="0" sz="3000"/>
          </a:p>
        </p:txBody>
      </p:sp>
      <p:sp>
        <p:nvSpPr>
          <p:cNvPr id="376" name="Google Shape;376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trust Gemini,</a:t>
            </a:r>
            <a:r>
              <a:rPr lang="en"/>
              <a:t> the average human </a:t>
            </a:r>
            <a:r>
              <a:rPr b="1" lang="en"/>
              <a:t>reaction time to visual stimuli</a:t>
            </a:r>
            <a:r>
              <a:rPr lang="en"/>
              <a:t> is between </a:t>
            </a:r>
            <a:r>
              <a:rPr b="1" lang="en"/>
              <a:t>150–300ms.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keep your app feeling </a:t>
            </a:r>
            <a:r>
              <a:rPr b="1" lang="en"/>
              <a:t>responsive</a:t>
            </a:r>
            <a:r>
              <a:rPr lang="en"/>
              <a:t>, aim for animations with a </a:t>
            </a:r>
            <a:r>
              <a:rPr b="1" lang="en"/>
              <a:t>perceived duration</a:t>
            </a:r>
            <a:r>
              <a:rPr lang="en"/>
              <a:t> in that range.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066" y="3670775"/>
            <a:ext cx="5127874" cy="7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Distance matters</a:t>
            </a:r>
            <a:endParaRPr b="0" sz="3000"/>
          </a:p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According to the </a:t>
            </a:r>
            <a:r>
              <a:rPr b="1" lang="en"/>
              <a:t>Human Processor Model, eye movement</a:t>
            </a:r>
            <a:r>
              <a:rPr lang="en"/>
              <a:t> takes between </a:t>
            </a:r>
            <a:r>
              <a:rPr b="1" lang="en"/>
              <a:t>70–700ms.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means animation </a:t>
            </a:r>
            <a:r>
              <a:rPr b="1" lang="en"/>
              <a:t>duration should adapt</a:t>
            </a:r>
            <a:r>
              <a:rPr lang="en"/>
              <a:t> based on where the user is looking—typically near the mouse cursor.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Closer = shorter, farther = longer</a:t>
            </a:r>
            <a:r>
              <a:rPr lang="en"/>
              <a:t> helps animations feel more natural and easier to follow.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000" y="3314725"/>
            <a:ext cx="5324101" cy="15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Duration ≈ Distance + Reaction Time</a:t>
            </a:r>
            <a:endParaRPr b="0" sz="3000"/>
          </a:p>
        </p:txBody>
      </p:sp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animations fall in the </a:t>
            </a:r>
            <a:r>
              <a:rPr b="1" lang="en"/>
              <a:t>150–250ms</a:t>
            </a:r>
            <a:r>
              <a:rPr lang="en"/>
              <a:t> range, since they often occur </a:t>
            </a:r>
            <a:r>
              <a:rPr b="1" lang="en"/>
              <a:t>where the user is already focused</a:t>
            </a:r>
            <a:r>
              <a:rPr lang="en"/>
              <a:t>—typically near the mouse.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when animating elements that are </a:t>
            </a:r>
            <a:r>
              <a:rPr b="1" lang="en"/>
              <a:t>farther from the user’s</a:t>
            </a:r>
            <a:r>
              <a:rPr lang="en"/>
              <a:t> focus, durations tend to increase to around </a:t>
            </a:r>
            <a:r>
              <a:rPr b="1" lang="en"/>
              <a:t>400–600ms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keep things feeling </a:t>
            </a:r>
            <a:r>
              <a:rPr b="1" lang="en"/>
              <a:t>snappy</a:t>
            </a:r>
            <a:r>
              <a:rPr lang="en"/>
              <a:t> while still using longer durations, you can apply a more </a:t>
            </a:r>
            <a:r>
              <a:rPr b="1" lang="en"/>
              <a:t>aggressive interpolation</a:t>
            </a:r>
            <a:r>
              <a:rPr lang="en"/>
              <a:t> to reduce the </a:t>
            </a:r>
            <a:r>
              <a:rPr b="1" lang="en"/>
              <a:t>perceived duration</a:t>
            </a:r>
            <a:r>
              <a:rPr lang="en"/>
              <a:t> without sacrificing the richness of motion.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Interactions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Describing an animation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Good animation</a:t>
            </a:r>
            <a:r>
              <a:rPr lang="en"/>
              <a:t> is </a:t>
            </a:r>
            <a:r>
              <a:rPr lang="en"/>
              <a:t>hard</a:t>
            </a:r>
            <a:r>
              <a:rPr lang="en"/>
              <a:t>. Explaining why it </a:t>
            </a:r>
            <a:r>
              <a:rPr i="1" lang="en"/>
              <a:t>feels right</a:t>
            </a:r>
            <a:r>
              <a:rPr lang="en"/>
              <a:t> is even harder.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done poorly, </a:t>
            </a:r>
            <a:r>
              <a:rPr b="1" lang="en"/>
              <a:t>animation</a:t>
            </a:r>
            <a:r>
              <a:rPr lang="en"/>
              <a:t> can make your app feel s</a:t>
            </a:r>
            <a:r>
              <a:rPr b="1" lang="en"/>
              <a:t>low, buggy, unresponsive</a:t>
            </a:r>
            <a:r>
              <a:rPr lang="en"/>
              <a:t>—or worse, </a:t>
            </a:r>
            <a:r>
              <a:rPr b="1" lang="en"/>
              <a:t>distract users</a:t>
            </a:r>
            <a:r>
              <a:rPr lang="en"/>
              <a:t> from their task.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Animation Interruptions</a:t>
            </a:r>
            <a:endParaRPr b="0" sz="3000"/>
          </a:p>
        </p:txBody>
      </p: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key to making animations </a:t>
            </a:r>
            <a:r>
              <a:rPr b="1" lang="en"/>
              <a:t>feel good</a:t>
            </a:r>
            <a:r>
              <a:rPr lang="en"/>
              <a:t> is handling </a:t>
            </a:r>
            <a:r>
              <a:rPr b="1" lang="en"/>
              <a:t>interruption</a:t>
            </a:r>
            <a:r>
              <a:rPr lang="en"/>
              <a:t> gracefully.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user can interrupt an animation, it should </a:t>
            </a:r>
            <a:r>
              <a:rPr b="1" lang="en"/>
              <a:t>transition smoothly</a:t>
            </a:r>
            <a:r>
              <a:rPr lang="en"/>
              <a:t> to the new state—</a:t>
            </a:r>
            <a:r>
              <a:rPr b="1" lang="en"/>
              <a:t>not jump or snap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CSS, </a:t>
            </a:r>
            <a:r>
              <a:rPr b="1" lang="en"/>
              <a:t>transitions</a:t>
            </a:r>
            <a:r>
              <a:rPr lang="en"/>
              <a:t> can interpolate from the current state to the new one, while </a:t>
            </a:r>
            <a:r>
              <a:rPr b="1" lang="en"/>
              <a:t>keyframe animations</a:t>
            </a:r>
            <a:r>
              <a:rPr lang="en"/>
              <a:t> typically </a:t>
            </a:r>
            <a:r>
              <a:rPr b="1" lang="en"/>
              <a:t>skip to the end</a:t>
            </a:r>
            <a:r>
              <a:rPr lang="en"/>
              <a:t> when interrupted.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library that does this well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sonner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title"/>
          </p:nvPr>
        </p:nvSpPr>
        <p:spPr>
          <a:xfrm>
            <a:off x="2920650" y="767550"/>
            <a:ext cx="33027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b="0"/>
          </a:p>
        </p:txBody>
      </p:sp>
      <p:sp>
        <p:nvSpPr>
          <p:cNvPr id="407" name="Google Shape;407;p33"/>
          <p:cNvSpPr/>
          <p:nvPr/>
        </p:nvSpPr>
        <p:spPr>
          <a:xfrm>
            <a:off x="2878350" y="588850"/>
            <a:ext cx="3387300" cy="1113000"/>
          </a:xfrm>
          <a:prstGeom prst="bracePair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408" name="Google Shape;408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0325" y="1912050"/>
            <a:ext cx="2343350" cy="23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Keyframes are bad?</a:t>
            </a:r>
            <a:endParaRPr b="0" sz="3000"/>
          </a:p>
        </p:txBody>
      </p:sp>
      <p:sp>
        <p:nvSpPr>
          <p:cNvPr id="414" name="Google Shape;414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Transitions</a:t>
            </a:r>
            <a:r>
              <a:rPr lang="en"/>
              <a:t> are usually my </a:t>
            </a:r>
            <a:r>
              <a:rPr b="1" lang="en"/>
              <a:t>first choice</a:t>
            </a:r>
            <a:r>
              <a:rPr lang="en"/>
              <a:t> for animations—they’re simple, smooth, and handle interruptions well.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I use </a:t>
            </a:r>
            <a:r>
              <a:rPr b="1" lang="en"/>
              <a:t>keyframes</a:t>
            </a:r>
            <a:r>
              <a:rPr lang="en"/>
              <a:t> when I need 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Pause</a:t>
            </a:r>
            <a:r>
              <a:rPr lang="en"/>
              <a:t> the animation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an </a:t>
            </a:r>
            <a:r>
              <a:rPr b="1" lang="en"/>
              <a:t>infinite loop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Define </a:t>
            </a:r>
            <a:r>
              <a:rPr b="1" lang="en"/>
              <a:t>multiple steps</a:t>
            </a:r>
            <a:r>
              <a:rPr lang="en"/>
              <a:t> in a sequence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</a:t>
            </a:r>
            <a:r>
              <a:rPr b="1" lang="en"/>
              <a:t>special timing</a:t>
            </a:r>
            <a:r>
              <a:rPr lang="en"/>
              <a:t>, like </a:t>
            </a:r>
            <a:r>
              <a:rPr b="1" lang="en"/>
              <a:t>scroll-driven animations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Handle </a:t>
            </a:r>
            <a:r>
              <a:rPr b="1" lang="en"/>
              <a:t>simple entry/exit</a:t>
            </a:r>
            <a:r>
              <a:rPr lang="en"/>
              <a:t> animations where </a:t>
            </a:r>
            <a:r>
              <a:rPr b="1" lang="en"/>
              <a:t>interruption doesn’t matter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Other considerations</a:t>
            </a:r>
            <a:endParaRPr b="0" sz="3000"/>
          </a:p>
        </p:txBody>
      </p:sp>
      <p:sp>
        <p:nvSpPr>
          <p:cNvPr id="420" name="Google Shape;420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Spring animation libraries</a:t>
            </a:r>
            <a:r>
              <a:rPr lang="en"/>
              <a:t> typically handle </a:t>
            </a:r>
            <a:r>
              <a:rPr b="1" lang="en"/>
              <a:t>interruptions</a:t>
            </a:r>
            <a:r>
              <a:rPr lang="en"/>
              <a:t> well, smoothly adapting when states change mid-motion. This come at at cost in </a:t>
            </a:r>
            <a:r>
              <a:rPr b="1" lang="en"/>
              <a:t>bundle size.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Keyboard-triggered animations</a:t>
            </a:r>
            <a:r>
              <a:rPr lang="en"/>
              <a:t> are a tougher case—inputs often come in </a:t>
            </a:r>
            <a:r>
              <a:rPr b="1" lang="en"/>
              <a:t>rapid succession</a:t>
            </a:r>
            <a:r>
              <a:rPr lang="en"/>
              <a:t>, making it difficult to achieve clean transitions.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That’s why I usually </a:t>
            </a:r>
            <a:r>
              <a:rPr b="1" lang="en"/>
              <a:t>avoid animations on keyboard input</a:t>
            </a:r>
            <a:r>
              <a:rPr lang="en"/>
              <a:t> altogether.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Matters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Avoid dropping frames</a:t>
            </a:r>
            <a:endParaRPr b="0" sz="3000"/>
          </a:p>
        </p:txBody>
      </p:sp>
      <p:sp>
        <p:nvSpPr>
          <p:cNvPr id="431" name="Google Shape;431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Dropped frames</a:t>
            </a:r>
            <a:r>
              <a:rPr lang="en"/>
              <a:t> can make even the best animation feel </a:t>
            </a:r>
            <a:r>
              <a:rPr b="1" lang="en"/>
              <a:t>buggy</a:t>
            </a:r>
            <a:r>
              <a:rPr lang="en"/>
              <a:t> and </a:t>
            </a:r>
            <a:r>
              <a:rPr b="1" lang="en"/>
              <a:t>unpolished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your animation doesn’t run at </a:t>
            </a:r>
            <a:r>
              <a:rPr b="1" lang="en"/>
              <a:t>60 FPS</a:t>
            </a:r>
            <a:r>
              <a:rPr lang="en"/>
              <a:t>, it quickly loses its smoothness—and the experience starts to feel broken.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>
            <p:ph type="title"/>
          </p:nvPr>
        </p:nvSpPr>
        <p:spPr>
          <a:xfrm>
            <a:off x="2920650" y="767550"/>
            <a:ext cx="33027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b="0"/>
          </a:p>
        </p:txBody>
      </p:sp>
      <p:sp>
        <p:nvSpPr>
          <p:cNvPr id="437" name="Google Shape;437;p38"/>
          <p:cNvSpPr/>
          <p:nvPr/>
        </p:nvSpPr>
        <p:spPr>
          <a:xfrm>
            <a:off x="2878350" y="588850"/>
            <a:ext cx="3387300" cy="1113000"/>
          </a:xfrm>
          <a:prstGeom prst="bracePair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438" name="Google Shape;438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051" y="1834475"/>
            <a:ext cx="2329900" cy="23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Understanding Render Costs</a:t>
            </a:r>
            <a:endParaRPr b="0" sz="3000"/>
          </a:p>
        </p:txBody>
      </p:sp>
      <p:sp>
        <p:nvSpPr>
          <p:cNvPr id="444" name="Google Shape;444;p39"/>
          <p:cNvSpPr txBox="1"/>
          <p:nvPr>
            <p:ph idx="1" type="body"/>
          </p:nvPr>
        </p:nvSpPr>
        <p:spPr>
          <a:xfrm>
            <a:off x="1303800" y="1761450"/>
            <a:ext cx="70305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happens in </a:t>
            </a:r>
            <a:r>
              <a:rPr b="1" lang="en"/>
              <a:t>steps</a:t>
            </a:r>
            <a:r>
              <a:rPr lang="en"/>
              <a:t>, in this order: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Layout → Paint → Composite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 step is </a:t>
            </a:r>
            <a:r>
              <a:rPr b="1" lang="en"/>
              <a:t>recalculated</a:t>
            </a:r>
            <a:r>
              <a:rPr lang="en"/>
              <a:t>, all the steps </a:t>
            </a:r>
            <a:r>
              <a:rPr b="1" lang="en"/>
              <a:t>after it</a:t>
            </a:r>
            <a:r>
              <a:rPr lang="en"/>
              <a:t> are also reprocessed.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makes animating properties like </a:t>
            </a:r>
            <a:r>
              <a:rPr b="1" lang="en"/>
              <a:t>height</a:t>
            </a:r>
            <a:r>
              <a:rPr lang="en"/>
              <a:t>, </a:t>
            </a:r>
            <a:r>
              <a:rPr b="1" lang="en"/>
              <a:t>margin</a:t>
            </a:r>
            <a:r>
              <a:rPr lang="en"/>
              <a:t>, or </a:t>
            </a:r>
            <a:r>
              <a:rPr b="1" lang="en"/>
              <a:t>padding</a:t>
            </a:r>
            <a:r>
              <a:rPr lang="en"/>
              <a:t> expensive—they trigger </a:t>
            </a:r>
            <a:r>
              <a:rPr b="1" lang="en"/>
              <a:t>layout</a:t>
            </a:r>
            <a:r>
              <a:rPr lang="en"/>
              <a:t>, </a:t>
            </a:r>
            <a:r>
              <a:rPr b="1" lang="en"/>
              <a:t>paint</a:t>
            </a:r>
            <a:r>
              <a:rPr lang="en"/>
              <a:t>, and </a:t>
            </a:r>
            <a:r>
              <a:rPr b="1" lang="en"/>
              <a:t>composite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contrast, animating </a:t>
            </a:r>
            <a:r>
              <a:rPr b="1" lang="en"/>
              <a:t>opacity</a:t>
            </a:r>
            <a:r>
              <a:rPr lang="en"/>
              <a:t> or </a:t>
            </a:r>
            <a:r>
              <a:rPr b="1" lang="en"/>
              <a:t>transform</a:t>
            </a:r>
            <a:r>
              <a:rPr lang="en"/>
              <a:t> only affects the </a:t>
            </a:r>
            <a:r>
              <a:rPr b="1" lang="en"/>
              <a:t>composite</a:t>
            </a:r>
            <a:r>
              <a:rPr lang="en"/>
              <a:t> step, making them far more </a:t>
            </a:r>
            <a:r>
              <a:rPr b="1" lang="en"/>
              <a:t>performance-friendly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possible, </a:t>
            </a:r>
            <a:r>
              <a:rPr b="1" lang="en"/>
              <a:t>prioritize</a:t>
            </a:r>
            <a:r>
              <a:rPr lang="en"/>
              <a:t> </a:t>
            </a:r>
            <a:r>
              <a:rPr b="1" lang="en"/>
              <a:t>transform</a:t>
            </a:r>
            <a:r>
              <a:rPr lang="en"/>
              <a:t> and </a:t>
            </a:r>
            <a:r>
              <a:rPr b="1" lang="en"/>
              <a:t>opacity</a:t>
            </a:r>
            <a:r>
              <a:rPr lang="en"/>
              <a:t> for smooth, efficient animations.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CSS vs JS</a:t>
            </a:r>
            <a:endParaRPr b="0" sz="3000"/>
          </a:p>
        </p:txBody>
      </p:sp>
      <p:sp>
        <p:nvSpPr>
          <p:cNvPr id="450" name="Google Shape;450;p40"/>
          <p:cNvSpPr txBox="1"/>
          <p:nvPr>
            <p:ph idx="1" type="body"/>
          </p:nvPr>
        </p:nvSpPr>
        <p:spPr>
          <a:xfrm>
            <a:off x="1303800" y="1761450"/>
            <a:ext cx="70305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CSS</a:t>
            </a:r>
            <a:r>
              <a:rPr lang="en"/>
              <a:t> is usually the better choice—</a:t>
            </a:r>
            <a:r>
              <a:rPr b="1" lang="en"/>
              <a:t>when used correctly.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</a:t>
            </a:r>
            <a:r>
              <a:rPr b="1" lang="en"/>
              <a:t>JavaScript animation libraries</a:t>
            </a:r>
            <a:r>
              <a:rPr lang="en"/>
              <a:t> use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requestAnimationFrame</a:t>
            </a:r>
            <a:r>
              <a:rPr lang="en"/>
              <a:t>, which runs on the </a:t>
            </a:r>
            <a:r>
              <a:rPr b="1" lang="en"/>
              <a:t>main thread</a:t>
            </a:r>
            <a:r>
              <a:rPr lang="en"/>
              <a:t>. If the browser is busy, you risk </a:t>
            </a:r>
            <a:r>
              <a:rPr b="1" lang="en"/>
              <a:t>dropped frames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contrast, </a:t>
            </a:r>
            <a:r>
              <a:rPr b="1" lang="en"/>
              <a:t>CSS</a:t>
            </a:r>
            <a:r>
              <a:rPr lang="en"/>
              <a:t> and </a:t>
            </a:r>
            <a:r>
              <a:rPr b="1" lang="en"/>
              <a:t>WAAPI</a:t>
            </a:r>
            <a:r>
              <a:rPr lang="en"/>
              <a:t> animations (like </a:t>
            </a:r>
            <a:r>
              <a:rPr b="1" lang="en"/>
              <a:t>transform</a:t>
            </a:r>
            <a:r>
              <a:rPr lang="en"/>
              <a:t> and </a:t>
            </a:r>
            <a:r>
              <a:rPr b="1" lang="en"/>
              <a:t>opacity</a:t>
            </a:r>
            <a:r>
              <a:rPr lang="en"/>
              <a:t>) can be </a:t>
            </a:r>
            <a:r>
              <a:rPr b="1" lang="en"/>
              <a:t>hardware-accelerated</a:t>
            </a:r>
            <a:r>
              <a:rPr lang="en"/>
              <a:t>, running on the </a:t>
            </a:r>
            <a:r>
              <a:rPr b="1" lang="en"/>
              <a:t>GPU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means they stay </a:t>
            </a:r>
            <a:r>
              <a:rPr b="1" lang="en"/>
              <a:t>buttery smooth</a:t>
            </a:r>
            <a:r>
              <a:rPr lang="en"/>
              <a:t>, even if the main thread is under load.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>
            <p:ph type="title"/>
          </p:nvPr>
        </p:nvSpPr>
        <p:spPr>
          <a:xfrm>
            <a:off x="2920650" y="767550"/>
            <a:ext cx="33027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b="0"/>
          </a:p>
        </p:txBody>
      </p:sp>
      <p:sp>
        <p:nvSpPr>
          <p:cNvPr id="456" name="Google Shape;456;p41"/>
          <p:cNvSpPr/>
          <p:nvPr/>
        </p:nvSpPr>
        <p:spPr>
          <a:xfrm>
            <a:off x="2878350" y="588850"/>
            <a:ext cx="3387300" cy="1113000"/>
          </a:xfrm>
          <a:prstGeom prst="bracePair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457" name="Google Shape;457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325" y="1806700"/>
            <a:ext cx="2349600" cy="23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920650" y="767550"/>
            <a:ext cx="33027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b="0"/>
          </a:p>
        </p:txBody>
      </p:sp>
      <p:sp>
        <p:nvSpPr>
          <p:cNvPr id="290" name="Google Shape;290;p15"/>
          <p:cNvSpPr/>
          <p:nvPr/>
        </p:nvSpPr>
        <p:spPr>
          <a:xfrm>
            <a:off x="2878350" y="588850"/>
            <a:ext cx="3387300" cy="1113000"/>
          </a:xfrm>
          <a:prstGeom prst="bracePair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291" name="Google Shape;291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6113" y="1912050"/>
            <a:ext cx="2451775" cy="24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Clip path &lt;3</a:t>
            </a:r>
            <a:endParaRPr b="0" sz="3000"/>
          </a:p>
        </p:txBody>
      </p:sp>
      <p:sp>
        <p:nvSpPr>
          <p:cNvPr id="463" name="Google Shape;463;p42"/>
          <p:cNvSpPr txBox="1"/>
          <p:nvPr>
            <p:ph idx="1" type="body"/>
          </p:nvPr>
        </p:nvSpPr>
        <p:spPr>
          <a:xfrm>
            <a:off x="1303800" y="1761450"/>
            <a:ext cx="70305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Clip-path</a:t>
            </a:r>
            <a:r>
              <a:rPr lang="en"/>
              <a:t> is a </a:t>
            </a:r>
            <a:r>
              <a:rPr b="1" lang="en"/>
              <a:t>hidden gem</a:t>
            </a:r>
            <a:r>
              <a:rPr lang="en"/>
              <a:t> for complex animations. It’s </a:t>
            </a:r>
            <a:r>
              <a:rPr b="1" lang="en"/>
              <a:t>hardware-accelerated</a:t>
            </a:r>
            <a:r>
              <a:rPr lang="en"/>
              <a:t>, so even intricate effects can run </a:t>
            </a:r>
            <a:r>
              <a:rPr b="1" lang="en"/>
              <a:t>smoothly</a:t>
            </a:r>
            <a:r>
              <a:rPr lang="en"/>
              <a:t> without dropping frames.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is an example of </a:t>
            </a:r>
            <a:r>
              <a:rPr lang="en" u="sng">
                <a:solidFill>
                  <a:schemeClr val="hlink"/>
                </a:solidFill>
                <a:hlinkClick r:id="rId3"/>
              </a:rPr>
              <a:t>Stripe’s blog</a:t>
            </a:r>
            <a:r>
              <a:rPr b="1" lang="en"/>
              <a:t> using clip-path</a:t>
            </a:r>
            <a:r>
              <a:rPr lang="en"/>
              <a:t> to animate tabs. We can </a:t>
            </a:r>
            <a:r>
              <a:rPr lang="en" u="sng">
                <a:solidFill>
                  <a:schemeClr val="hlink"/>
                </a:solidFill>
                <a:hlinkClick r:id="rId4"/>
              </a:rPr>
              <a:t>re-implement</a:t>
            </a:r>
            <a:r>
              <a:rPr lang="en"/>
              <a:t> it to see what’s going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“It Just Feels Right”</a:t>
            </a:r>
            <a:endParaRPr b="0" sz="3000"/>
          </a:p>
        </p:txBody>
      </p:sp>
      <p:sp>
        <p:nvSpPr>
          <p:cNvPr id="474" name="Google Shape;474;p44"/>
          <p:cNvSpPr txBox="1"/>
          <p:nvPr>
            <p:ph idx="1" type="body"/>
          </p:nvPr>
        </p:nvSpPr>
        <p:spPr>
          <a:xfrm>
            <a:off x="1303800" y="1761450"/>
            <a:ext cx="70305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your animation to </a:t>
            </a:r>
            <a:r>
              <a:rPr b="1" lang="en"/>
              <a:t>feel right</a:t>
            </a:r>
            <a:r>
              <a:rPr lang="en"/>
              <a:t>, keep these principles in mind: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Avoid slowing down the user</a:t>
            </a:r>
            <a:r>
              <a:rPr lang="en"/>
              <a:t>: If your animation needs to be long, use an </a:t>
            </a:r>
            <a:r>
              <a:rPr b="1" lang="en"/>
              <a:t>aggressive easing</a:t>
            </a:r>
            <a:r>
              <a:rPr lang="en"/>
              <a:t> to keep the </a:t>
            </a:r>
            <a:r>
              <a:rPr b="1" lang="en"/>
              <a:t>perceived duration</a:t>
            </a:r>
            <a:r>
              <a:rPr lang="en"/>
              <a:t> short.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Handle interruptions</a:t>
            </a:r>
            <a:r>
              <a:rPr lang="en"/>
              <a:t>: If the user can interrupt the animation, make sure it transitions </a:t>
            </a:r>
            <a:r>
              <a:rPr b="1" lang="en"/>
              <a:t>gracefully</a:t>
            </a:r>
            <a:r>
              <a:rPr lang="en"/>
              <a:t>, not abruptly.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b="1" lang="en"/>
              <a:t>Prioritize performance</a:t>
            </a:r>
            <a:r>
              <a:rPr lang="en"/>
              <a:t>: </a:t>
            </a:r>
            <a:r>
              <a:rPr b="1" lang="en"/>
              <a:t>Dropped frames</a:t>
            </a:r>
            <a:r>
              <a:rPr lang="en"/>
              <a:t> instantly make animations feel </a:t>
            </a:r>
            <a:r>
              <a:rPr b="1" lang="en"/>
              <a:t>buggy</a:t>
            </a:r>
            <a:r>
              <a:rPr lang="en"/>
              <a:t> and </a:t>
            </a:r>
            <a:r>
              <a:rPr b="1" lang="en"/>
              <a:t>unrefined</a:t>
            </a:r>
            <a:r>
              <a:rPr lang="en"/>
              <a:t>. Aim for </a:t>
            </a:r>
            <a:r>
              <a:rPr b="1" lang="en"/>
              <a:t>60 FPS</a:t>
            </a:r>
            <a:r>
              <a:rPr lang="en"/>
              <a:t> and use </a:t>
            </a:r>
            <a:r>
              <a:rPr b="1" lang="en"/>
              <a:t>GPU-accelerated</a:t>
            </a:r>
            <a:r>
              <a:rPr lang="en"/>
              <a:t> properties like </a:t>
            </a:r>
            <a:r>
              <a:rPr b="1" lang="en"/>
              <a:t>transform</a:t>
            </a:r>
            <a:r>
              <a:rPr lang="en"/>
              <a:t> and </a:t>
            </a:r>
            <a:r>
              <a:rPr b="1" lang="en"/>
              <a:t>opacity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5"/>
          <p:cNvSpPr txBox="1"/>
          <p:nvPr>
            <p:ph type="title"/>
          </p:nvPr>
        </p:nvSpPr>
        <p:spPr>
          <a:xfrm>
            <a:off x="3058125" y="2066325"/>
            <a:ext cx="2852400" cy="15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Questions?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animation?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Animations broken down</a:t>
            </a:r>
            <a:endParaRPr b="0" sz="300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broken down, an </a:t>
            </a:r>
            <a:r>
              <a:rPr b="1" lang="en"/>
              <a:t>animation</a:t>
            </a:r>
            <a:r>
              <a:rPr lang="en"/>
              <a:t> consists of three parts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Values to animate</a:t>
            </a:r>
            <a:r>
              <a:rPr lang="en"/>
              <a:t> - usually a </a:t>
            </a:r>
            <a:r>
              <a:rPr b="1" lang="en"/>
              <a:t>start</a:t>
            </a:r>
            <a:r>
              <a:rPr lang="en"/>
              <a:t> and </a:t>
            </a:r>
            <a:r>
              <a:rPr b="1" lang="en"/>
              <a:t>end </a:t>
            </a:r>
            <a:r>
              <a:rPr lang="en"/>
              <a:t>point.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 </a:t>
            </a:r>
            <a:r>
              <a:rPr b="1" lang="en"/>
              <a:t>interpolation function</a:t>
            </a:r>
            <a:r>
              <a:rPr lang="en"/>
              <a:t> - defines </a:t>
            </a:r>
            <a:r>
              <a:rPr i="1" lang="en"/>
              <a:t>how</a:t>
            </a:r>
            <a:r>
              <a:rPr lang="en"/>
              <a:t> to transition between those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Duration</a:t>
            </a:r>
            <a:r>
              <a:rPr lang="en"/>
              <a:t> - specifies </a:t>
            </a:r>
            <a:r>
              <a:rPr i="1" lang="en"/>
              <a:t>how long</a:t>
            </a:r>
            <a:r>
              <a:rPr lang="en"/>
              <a:t> the animation should take.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most common ways to interpolate are with an </a:t>
            </a:r>
            <a:r>
              <a:rPr b="1" lang="en"/>
              <a:t>easing function</a:t>
            </a:r>
            <a:r>
              <a:rPr lang="en"/>
              <a:t> or a </a:t>
            </a:r>
            <a:r>
              <a:rPr b="1" lang="en"/>
              <a:t>spring animation.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Easing functions</a:t>
            </a:r>
            <a:endParaRPr b="0" sz="3000"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CSS, easing functions use </a:t>
            </a:r>
            <a:r>
              <a:rPr b="1" lang="en"/>
              <a:t>cubic Bézier curves</a:t>
            </a:r>
            <a:r>
              <a:rPr lang="en"/>
              <a:t>, defined by </a:t>
            </a:r>
            <a:r>
              <a:rPr b="1" lang="en"/>
              <a:t>two control points</a:t>
            </a:r>
            <a:r>
              <a:rPr lang="en"/>
              <a:t> that shape how the motion feels. Let’s try it out in an </a:t>
            </a:r>
            <a:r>
              <a:rPr lang="en" u="sng">
                <a:solidFill>
                  <a:schemeClr val="hlink"/>
                </a:solidFill>
                <a:hlinkClick r:id="rId3"/>
              </a:rPr>
              <a:t>interactive playground</a:t>
            </a:r>
            <a:r>
              <a:rPr lang="en"/>
              <a:t> to see how those points affect the animation.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Ease-out</a:t>
            </a:r>
            <a:endParaRPr b="0" sz="3000"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Ease-out</a:t>
            </a:r>
            <a:r>
              <a:rPr lang="en"/>
              <a:t> animations start fast and slow down toward the end, giving a stronger sense of </a:t>
            </a:r>
            <a:r>
              <a:rPr b="1" lang="en"/>
              <a:t>responsiveness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It’s my </a:t>
            </a:r>
            <a:r>
              <a:rPr b="1" lang="en"/>
              <a:t>default go-to</a:t>
            </a:r>
            <a:r>
              <a:rPr lang="en"/>
              <a:t> easing curve.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825" y="2657950"/>
            <a:ext cx="21763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Ease-in</a:t>
            </a:r>
            <a:endParaRPr b="0" sz="3000"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Ease-in</a:t>
            </a:r>
            <a:r>
              <a:rPr lang="en"/>
              <a:t> is the opposite of ease-out—it starts slow and ends fast.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Avoid using it</a:t>
            </a:r>
            <a:r>
              <a:rPr lang="en"/>
              <a:t> in most UI interactions , as it can make animations </a:t>
            </a:r>
            <a:r>
              <a:rPr b="1" lang="en"/>
              <a:t>feel sluggish</a:t>
            </a:r>
            <a:r>
              <a:rPr lang="en"/>
              <a:t> or </a:t>
            </a:r>
            <a:r>
              <a:rPr b="1" lang="en"/>
              <a:t>unresponsive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875" y="2856000"/>
            <a:ext cx="1939276" cy="187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/>
              <a:t>Linear</a:t>
            </a:r>
            <a:endParaRPr b="0" sz="3000"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</a:t>
            </a:r>
            <a:r>
              <a:rPr lang="en"/>
              <a:t> uses simple, constant-speed interpolation—it feels </a:t>
            </a:r>
            <a:r>
              <a:rPr b="1" lang="en"/>
              <a:t>robotic</a:t>
            </a:r>
            <a:r>
              <a:rPr lang="en"/>
              <a:t> and lacks natural motion.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it sparingly, mostly for </a:t>
            </a:r>
            <a:r>
              <a:rPr b="1" lang="en"/>
              <a:t>spinners</a:t>
            </a:r>
            <a:r>
              <a:rPr lang="en"/>
              <a:t> or </a:t>
            </a:r>
            <a:r>
              <a:rPr b="1" lang="en"/>
              <a:t>marquees</a:t>
            </a:r>
            <a:r>
              <a:rPr lang="en"/>
              <a:t> on marketing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400" y="2296100"/>
            <a:ext cx="1982050" cy="19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