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0" r:id="rId5"/>
    <p:sldId id="263" r:id="rId6"/>
    <p:sldId id="264"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712"/>
  </p:normalViewPr>
  <p:slideViewPr>
    <p:cSldViewPr snapToGrid="0" snapToObjects="1">
      <p:cViewPr varScale="1">
        <p:scale>
          <a:sx n="102" d="100"/>
          <a:sy n="102" d="100"/>
        </p:scale>
        <p:origin x="16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8A87A34-81AB-432B-8DAE-1953F412C126}" type="datetimeFigureOut">
              <a:rPr lang="en-US" smtClean="0"/>
              <a:pPr/>
              <a:t>7/14/19</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91278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991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601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236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61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717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98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7/14/19</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26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4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1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7/14/19</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8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7/14/19</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6689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9939-377F-AE49-AB46-75A230A6A5A0}"/>
              </a:ext>
            </a:extLst>
          </p:cNvPr>
          <p:cNvSpPr>
            <a:spLocks noGrp="1"/>
          </p:cNvSpPr>
          <p:nvPr>
            <p:ph type="ctrTitle"/>
          </p:nvPr>
        </p:nvSpPr>
        <p:spPr/>
        <p:txBody>
          <a:bodyPr/>
          <a:lstStyle/>
          <a:p>
            <a:r>
              <a:rPr lang="en-US" dirty="0"/>
              <a:t>Minnesota Nice</a:t>
            </a:r>
          </a:p>
        </p:txBody>
      </p:sp>
      <p:sp>
        <p:nvSpPr>
          <p:cNvPr id="3" name="Subtitle 2">
            <a:extLst>
              <a:ext uri="{FF2B5EF4-FFF2-40B4-BE49-F238E27FC236}">
                <a16:creationId xmlns:a16="http://schemas.microsoft.com/office/drawing/2014/main" id="{F9F35830-5B6B-2D45-8774-4E940F26F1AD}"/>
              </a:ext>
            </a:extLst>
          </p:cNvPr>
          <p:cNvSpPr>
            <a:spLocks noGrp="1"/>
          </p:cNvSpPr>
          <p:nvPr>
            <p:ph type="subTitle" idx="1"/>
          </p:nvPr>
        </p:nvSpPr>
        <p:spPr/>
        <p:txBody>
          <a:bodyPr/>
          <a:lstStyle/>
          <a:p>
            <a:r>
              <a:rPr lang="en-US" dirty="0"/>
              <a:t>Prepared by:</a:t>
            </a:r>
          </a:p>
          <a:p>
            <a:r>
              <a:rPr lang="en-US" dirty="0"/>
              <a:t>Michael McAnally</a:t>
            </a:r>
          </a:p>
          <a:p>
            <a:r>
              <a:rPr lang="en-US" dirty="0"/>
              <a:t>14 July 2019</a:t>
            </a:r>
          </a:p>
        </p:txBody>
      </p:sp>
    </p:spTree>
    <p:extLst>
      <p:ext uri="{BB962C8B-B14F-4D97-AF65-F5344CB8AC3E}">
        <p14:creationId xmlns:p14="http://schemas.microsoft.com/office/powerpoint/2010/main" val="72732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273133"/>
            <a:ext cx="8763990" cy="4524315"/>
          </a:xfrm>
          <a:prstGeom prst="rect">
            <a:avLst/>
          </a:prstGeom>
          <a:noFill/>
        </p:spPr>
        <p:txBody>
          <a:bodyPr wrap="square" rtlCol="0">
            <a:spAutoFit/>
          </a:bodyPr>
          <a:lstStyle/>
          <a:p>
            <a:pPr marL="742950" lvl="1" indent="-285750">
              <a:buFont typeface="Arial" panose="020B0604020202020204" pitchFamily="34" charset="0"/>
              <a:buChar char="•"/>
            </a:pPr>
            <a:r>
              <a:rPr lang="en-US" dirty="0"/>
              <a:t>A mean of ranks in the factors of interest normalized for the number of neighborhoods to give a ‘Minnesota Nice’ factor in the interval of [0,1] with ‘1’ being the most ‘Minnesota Nice’ neighborhood.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Top ten neighborhoods (with Minnesota Nice score):</a:t>
            </a:r>
          </a:p>
          <a:p>
            <a:pPr lvl="3"/>
            <a:r>
              <a:rPr lang="en-US" dirty="0"/>
              <a:t>Nicollet Island-East Bank, Minneapolis    	0.921569</a:t>
            </a:r>
          </a:p>
          <a:p>
            <a:pPr lvl="3"/>
            <a:r>
              <a:rPr lang="en-US" dirty="0"/>
              <a:t>St. Anthony West, Minneapolis             		0.859477</a:t>
            </a:r>
          </a:p>
          <a:p>
            <a:pPr lvl="3"/>
            <a:r>
              <a:rPr lang="en-US" dirty="0"/>
              <a:t>Downtown East, Minneapolis               		0.848856</a:t>
            </a:r>
          </a:p>
          <a:p>
            <a:pPr lvl="3"/>
            <a:r>
              <a:rPr lang="en-US" dirty="0"/>
              <a:t>Sheridan, Minneapolis                     			0.826797</a:t>
            </a:r>
          </a:p>
          <a:p>
            <a:pPr lvl="3"/>
            <a:r>
              <a:rPr lang="en-US" dirty="0"/>
              <a:t>Bottineau, Minneapolis                    			0.808824</a:t>
            </a:r>
          </a:p>
          <a:p>
            <a:pPr lvl="3"/>
            <a:r>
              <a:rPr lang="en-US" dirty="0"/>
              <a:t>Field, Minneapolis                        			0.792484</a:t>
            </a:r>
          </a:p>
          <a:p>
            <a:pPr lvl="3"/>
            <a:r>
              <a:rPr lang="en-US" dirty="0"/>
              <a:t>Page, Minneapolis                        			0.776144</a:t>
            </a:r>
          </a:p>
          <a:p>
            <a:pPr lvl="3"/>
            <a:r>
              <a:rPr lang="en-US" dirty="0"/>
              <a:t>North Loop, Minneapolis                  			0.772059</a:t>
            </a:r>
          </a:p>
          <a:p>
            <a:pPr lvl="3"/>
            <a:r>
              <a:rPr lang="en-US" dirty="0"/>
              <a:t>East Isles, Minneapolis                   			0.770425</a:t>
            </a:r>
          </a:p>
          <a:p>
            <a:pPr lvl="3"/>
            <a:r>
              <a:rPr lang="en-US" dirty="0"/>
              <a:t>West Calhoun, Minneapolis                 		0.746732</a:t>
            </a:r>
          </a:p>
          <a:p>
            <a:pPr marL="742950" lvl="1" indent="-285750">
              <a:buFont typeface="Arial" panose="020B0604020202020204" pitchFamily="34" charset="0"/>
              <a:buChar char="•"/>
            </a:pPr>
            <a:endParaRPr lang="en-US" dirty="0"/>
          </a:p>
        </p:txBody>
      </p:sp>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4722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B092475B-15A9-6B4F-805D-84260250F9A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3">
            <a:extLst>
              <a:ext uri="{FF2B5EF4-FFF2-40B4-BE49-F238E27FC236}">
                <a16:creationId xmlns:a16="http://schemas.microsoft.com/office/drawing/2014/main" id="{EB9F6083-B573-2F49-93D2-6207A74B4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84" y="540327"/>
            <a:ext cx="8455231" cy="52935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27E6B0F-044D-A848-A47A-D9BF959960D7}"/>
              </a:ext>
            </a:extLst>
          </p:cNvPr>
          <p:cNvSpPr>
            <a:spLocks noChangeArrowheads="1"/>
          </p:cNvSpPr>
          <p:nvPr/>
        </p:nvSpPr>
        <p:spPr bwMode="auto">
          <a:xfrm>
            <a:off x="2230269" y="6093687"/>
            <a:ext cx="46834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Locations of top ten 'Minnesota Nice' neighborhoods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485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273133"/>
            <a:ext cx="8763990"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A K-means cluster analysis of the neighborhoods with no geographic data attached. Using the top ten venue types per neighborhood, parks per capita, churches per capita, schools per capita, median household income, median home value, walk score, percentage of population under 18, total population, and average household size were used to cluster the neighborhoods in six clusters. </a:t>
            </a:r>
          </a:p>
        </p:txBody>
      </p:sp>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28C1D466-0FFA-E649-8516-962809963B8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4">
            <a:extLst>
              <a:ext uri="{FF2B5EF4-FFF2-40B4-BE49-F238E27FC236}">
                <a16:creationId xmlns:a16="http://schemas.microsoft.com/office/drawing/2014/main" id="{B723A143-FEEB-F844-B10A-EE80DE8AA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144" y="2101252"/>
            <a:ext cx="5263710" cy="43751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847D52-76F4-AB48-85AB-C3D002D8E764}"/>
              </a:ext>
            </a:extLst>
          </p:cNvPr>
          <p:cNvSpPr>
            <a:spLocks noChangeArrowheads="1"/>
          </p:cNvSpPr>
          <p:nvPr/>
        </p:nvSpPr>
        <p:spPr bwMode="auto">
          <a:xfrm>
            <a:off x="2076541" y="6550223"/>
            <a:ext cx="49909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Location of neighborhoods colored by cluster assignment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7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EF7-E7AF-AF49-B99D-EC47AF53A06A}"/>
              </a:ext>
            </a:extLst>
          </p:cNvPr>
          <p:cNvSpPr>
            <a:spLocks noGrp="1"/>
          </p:cNvSpPr>
          <p:nvPr>
            <p:ph type="title"/>
          </p:nvPr>
        </p:nvSpPr>
        <p:spPr/>
        <p:txBody>
          <a:bodyPr/>
          <a:lstStyle/>
          <a:p>
            <a:r>
              <a:rPr lang="en-US" dirty="0"/>
              <a:t>Results and Conclusions</a:t>
            </a:r>
          </a:p>
        </p:txBody>
      </p:sp>
      <p:sp>
        <p:nvSpPr>
          <p:cNvPr id="3" name="Text Placeholder 2">
            <a:extLst>
              <a:ext uri="{FF2B5EF4-FFF2-40B4-BE49-F238E27FC236}">
                <a16:creationId xmlns:a16="http://schemas.microsoft.com/office/drawing/2014/main" id="{6B5492DB-C0F6-8D42-929C-FA353D661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39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273133"/>
            <a:ext cx="8763990" cy="2585323"/>
          </a:xfrm>
          <a:prstGeom prst="rect">
            <a:avLst/>
          </a:prstGeom>
          <a:noFill/>
        </p:spPr>
        <p:txBody>
          <a:bodyPr wrap="square" rtlCol="0">
            <a:spAutoFit/>
          </a:bodyPr>
          <a:lstStyle/>
          <a:p>
            <a:pPr marL="742950" lvl="1" indent="-285750">
              <a:buFont typeface="Arial" panose="020B0604020202020204" pitchFamily="34" charset="0"/>
              <a:buChar char="•"/>
            </a:pPr>
            <a:r>
              <a:rPr lang="en-US" dirty="0"/>
              <a:t>High ‘Minnesota Nice’ neighborhoods were correlated with high income and home value.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Even without geographic information in the clustering analysis, the clusters are localized geographically. This suggests that the </a:t>
            </a:r>
            <a:r>
              <a:rPr lang="en-US" i="1" dirty="0"/>
              <a:t>character</a:t>
            </a:r>
            <a:r>
              <a:rPr lang="en-US" dirty="0"/>
              <a:t> of the neighborhood is highly dependent on the neighborhoods surrounding it.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Each of the six clusters have a top ten list and map associated with them</a:t>
            </a:r>
          </a:p>
        </p:txBody>
      </p:sp>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6247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E8D15912-6862-814B-8652-38DD28BE90BC}"/>
              </a:ext>
            </a:extLst>
          </p:cNvPr>
          <p:cNvPicPr>
            <a:picLocks noChangeAspect="1"/>
          </p:cNvPicPr>
          <p:nvPr/>
        </p:nvPicPr>
        <p:blipFill>
          <a:blip r:embed="rId2"/>
          <a:stretch>
            <a:fillRect/>
          </a:stretch>
        </p:blipFill>
        <p:spPr>
          <a:xfrm>
            <a:off x="1883106" y="2148001"/>
            <a:ext cx="5377789" cy="4281679"/>
          </a:xfrm>
          <a:prstGeom prst="rect">
            <a:avLst/>
          </a:prstGeom>
        </p:spPr>
      </p:pic>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89317" y="6550223"/>
            <a:ext cx="41653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Location of top ten neighborhoods in Cluster 1</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1 (note: only 5 assigned in the K-means algorithm):</a:t>
            </a:r>
          </a:p>
          <a:p>
            <a:pPr marL="1257300" lvl="2" indent="-342900">
              <a:buFont typeface="+mj-lt"/>
              <a:buAutoNum type="arabicPeriod"/>
            </a:pPr>
            <a:r>
              <a:rPr lang="en-US" dirty="0"/>
              <a:t>East Isles, Minneapolis       	0.770425 </a:t>
            </a:r>
          </a:p>
          <a:p>
            <a:pPr marL="1257300" lvl="2" indent="-342900">
              <a:buFont typeface="+mj-lt"/>
              <a:buAutoNum type="arabicPeriod"/>
            </a:pPr>
            <a:r>
              <a:rPr lang="en-US" dirty="0"/>
              <a:t>Harrison, Minneapolis       	0.723856</a:t>
            </a:r>
          </a:p>
          <a:p>
            <a:pPr marL="1257300" lvl="2" indent="-342900">
              <a:buFont typeface="+mj-lt"/>
              <a:buAutoNum type="arabicPeriod"/>
            </a:pPr>
            <a:r>
              <a:rPr lang="en-US" dirty="0"/>
              <a:t>Lowry Hill, Minneapolis       0.723856               </a:t>
            </a:r>
          </a:p>
          <a:p>
            <a:pPr marL="1257300" lvl="2" indent="-342900">
              <a:buFont typeface="+mj-lt"/>
              <a:buAutoNum type="arabicPeriod"/>
            </a:pPr>
            <a:r>
              <a:rPr lang="en-US" dirty="0"/>
              <a:t>Kenwood, Minneapolis       	0.678105               </a:t>
            </a:r>
          </a:p>
          <a:p>
            <a:pPr marL="1257300" lvl="2" indent="-342900">
              <a:buFont typeface="+mj-lt"/>
              <a:buAutoNum type="arabicPeriod"/>
            </a:pPr>
            <a:r>
              <a:rPr lang="en-US" dirty="0"/>
              <a:t>Bryn-</a:t>
            </a:r>
            <a:r>
              <a:rPr lang="en-US" dirty="0" err="1"/>
              <a:t>Mawr</a:t>
            </a:r>
            <a:r>
              <a:rPr lang="en-US" dirty="0"/>
              <a:t>, Minneapolis     0.645425               </a:t>
            </a:r>
          </a:p>
        </p:txBody>
      </p:sp>
    </p:spTree>
    <p:extLst>
      <p:ext uri="{BB962C8B-B14F-4D97-AF65-F5344CB8AC3E}">
        <p14:creationId xmlns:p14="http://schemas.microsoft.com/office/powerpoint/2010/main" val="23796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89317" y="6550223"/>
            <a:ext cx="41653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Location of top ten neighborhoods in Cluster 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2523768"/>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2:</a:t>
            </a:r>
          </a:p>
          <a:p>
            <a:pPr marL="1257300" lvl="2" indent="-342900">
              <a:buFont typeface="+mj-lt"/>
              <a:buAutoNum type="arabicPeriod"/>
            </a:pPr>
            <a:r>
              <a:rPr lang="en-US" sz="1400" dirty="0"/>
              <a:t>St. Anthony East, Minneapolis      	0.737745               </a:t>
            </a:r>
          </a:p>
          <a:p>
            <a:pPr marL="1257300" lvl="2" indent="-342900">
              <a:buFont typeface="+mj-lt"/>
              <a:buAutoNum type="arabicPeriod"/>
            </a:pPr>
            <a:r>
              <a:rPr lang="en-US" sz="1400" dirty="0"/>
              <a:t>Northeast Park, Minneapolis       	0.695261               </a:t>
            </a:r>
          </a:p>
          <a:p>
            <a:pPr marL="1257300" lvl="2" indent="-342900">
              <a:buFont typeface="+mj-lt"/>
              <a:buAutoNum type="arabicPeriod"/>
            </a:pPr>
            <a:r>
              <a:rPr lang="en-US" sz="1400" dirty="0"/>
              <a:t>Logan Park, Minneapolis       		0.680556               </a:t>
            </a:r>
          </a:p>
          <a:p>
            <a:pPr marL="1257300" lvl="2" indent="-342900">
              <a:buFont typeface="+mj-lt"/>
              <a:buAutoNum type="arabicPeriod"/>
            </a:pPr>
            <a:r>
              <a:rPr lang="en-US" sz="1400" dirty="0"/>
              <a:t>Beltrami, Minneapolis       		0.675654               </a:t>
            </a:r>
          </a:p>
          <a:p>
            <a:pPr marL="1257300" lvl="2" indent="-342900">
              <a:buFont typeface="+mj-lt"/>
              <a:buAutoNum type="arabicPeriod"/>
            </a:pPr>
            <a:r>
              <a:rPr lang="en-US" sz="1400" dirty="0"/>
              <a:t>Mid-City Industrial, Minneapolis     0.656863               </a:t>
            </a:r>
          </a:p>
          <a:p>
            <a:pPr marL="1257300" lvl="2" indent="-342900">
              <a:buFont typeface="+mj-lt"/>
              <a:buAutoNum type="arabicPeriod"/>
            </a:pPr>
            <a:r>
              <a:rPr lang="en-US" sz="1400" dirty="0"/>
              <a:t>Downtown West, Minneapolis       	0.615196               </a:t>
            </a:r>
          </a:p>
          <a:p>
            <a:pPr marL="1257300" lvl="2" indent="-342900">
              <a:buFont typeface="+mj-lt"/>
              <a:buAutoNum type="arabicPeriod"/>
            </a:pPr>
            <a:r>
              <a:rPr lang="en-US" sz="1400" dirty="0"/>
              <a:t>East Phillips, Minneapolis       		0.600490               </a:t>
            </a:r>
          </a:p>
          <a:p>
            <a:pPr marL="1257300" lvl="2" indent="-342900">
              <a:buFont typeface="+mj-lt"/>
              <a:buAutoNum type="arabicPeriod"/>
            </a:pPr>
            <a:r>
              <a:rPr lang="en-US" sz="1400" dirty="0"/>
              <a:t>Central, Minneapolis       		0.596405               </a:t>
            </a:r>
          </a:p>
          <a:p>
            <a:pPr marL="1257300" lvl="2" indent="-342900">
              <a:buFont typeface="+mj-lt"/>
              <a:buAutoNum type="arabicPeriod"/>
            </a:pPr>
            <a:r>
              <a:rPr lang="en-US" sz="1400" dirty="0"/>
              <a:t>Midtown Phillips, Minneapolis      	0.580882               </a:t>
            </a:r>
          </a:p>
          <a:p>
            <a:pPr marL="1257300" lvl="2" indent="-342900">
              <a:buFont typeface="+mj-lt"/>
              <a:buAutoNum type="arabicPeriod"/>
            </a:pPr>
            <a:r>
              <a:rPr lang="en-US" sz="1400" dirty="0"/>
              <a:t>Marshall Terrace, Minneapolis       	0.578431               </a:t>
            </a:r>
          </a:p>
        </p:txBody>
      </p:sp>
      <p:pic>
        <p:nvPicPr>
          <p:cNvPr id="3" name="Picture 2">
            <a:extLst>
              <a:ext uri="{FF2B5EF4-FFF2-40B4-BE49-F238E27FC236}">
                <a16:creationId xmlns:a16="http://schemas.microsoft.com/office/drawing/2014/main" id="{32B62234-13E0-B742-B0E7-3F513C1070AA}"/>
              </a:ext>
            </a:extLst>
          </p:cNvPr>
          <p:cNvPicPr>
            <a:picLocks noChangeAspect="1"/>
          </p:cNvPicPr>
          <p:nvPr/>
        </p:nvPicPr>
        <p:blipFill>
          <a:blip r:embed="rId2"/>
          <a:stretch>
            <a:fillRect/>
          </a:stretch>
        </p:blipFill>
        <p:spPr>
          <a:xfrm>
            <a:off x="2186242" y="2725862"/>
            <a:ext cx="4771516" cy="3824361"/>
          </a:xfrm>
          <a:prstGeom prst="rect">
            <a:avLst/>
          </a:prstGeom>
        </p:spPr>
      </p:pic>
    </p:spTree>
    <p:extLst>
      <p:ext uri="{BB962C8B-B14F-4D97-AF65-F5344CB8AC3E}">
        <p14:creationId xmlns:p14="http://schemas.microsoft.com/office/powerpoint/2010/main" val="226437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89317" y="6550223"/>
            <a:ext cx="41653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Location of top ten neighborhoods in Cluster 3</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2523768"/>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3:</a:t>
            </a:r>
          </a:p>
          <a:p>
            <a:pPr marL="1257300" lvl="2" indent="-342900">
              <a:buFont typeface="+mj-lt"/>
              <a:buAutoNum type="arabicPeriod"/>
            </a:pPr>
            <a:r>
              <a:rPr lang="en-US" sz="1400" dirty="0"/>
              <a:t>Hawthorne, Minneapolis       		0.387255               </a:t>
            </a:r>
          </a:p>
          <a:p>
            <a:pPr marL="1257300" lvl="2" indent="-342900">
              <a:buFont typeface="+mj-lt"/>
              <a:buAutoNum type="arabicPeriod"/>
            </a:pPr>
            <a:r>
              <a:rPr lang="en-US" sz="1400" dirty="0"/>
              <a:t>Cleveland, Minneapolis      		0.370915               </a:t>
            </a:r>
          </a:p>
          <a:p>
            <a:pPr marL="1257300" lvl="2" indent="-342900">
              <a:buFont typeface="+mj-lt"/>
              <a:buAutoNum type="arabicPeriod"/>
            </a:pPr>
            <a:r>
              <a:rPr lang="en-US" sz="1400" dirty="0"/>
              <a:t>Near North, Minneapolis       		0.358660               </a:t>
            </a:r>
          </a:p>
          <a:p>
            <a:pPr marL="1257300" lvl="2" indent="-342900">
              <a:buFont typeface="+mj-lt"/>
              <a:buAutoNum type="arabicPeriod"/>
            </a:pPr>
            <a:r>
              <a:rPr lang="en-US" sz="1400" dirty="0"/>
              <a:t>Shingle Creek, Minneapolis       	0.339869               </a:t>
            </a:r>
          </a:p>
          <a:p>
            <a:pPr marL="1257300" lvl="2" indent="-342900">
              <a:buFont typeface="+mj-lt"/>
              <a:buAutoNum type="arabicPeriod"/>
            </a:pPr>
            <a:r>
              <a:rPr lang="en-US" sz="1400" dirty="0"/>
              <a:t>McKinley, Minneapolis       		0.305556               </a:t>
            </a:r>
          </a:p>
          <a:p>
            <a:pPr marL="1257300" lvl="2" indent="-342900">
              <a:buFont typeface="+mj-lt"/>
              <a:buAutoNum type="arabicPeriod"/>
            </a:pPr>
            <a:r>
              <a:rPr lang="en-US" sz="1400" dirty="0"/>
              <a:t>Victory, Minneapolis      			0.258987               </a:t>
            </a:r>
          </a:p>
          <a:p>
            <a:pPr marL="1257300" lvl="2" indent="-342900">
              <a:buFont typeface="+mj-lt"/>
              <a:buAutoNum type="arabicPeriod"/>
            </a:pPr>
            <a:r>
              <a:rPr lang="en-US" sz="1400" dirty="0"/>
              <a:t>Summit-University, St. Paul       	0.226307               </a:t>
            </a:r>
          </a:p>
          <a:p>
            <a:pPr marL="1257300" lvl="2" indent="-342900">
              <a:buFont typeface="+mj-lt"/>
              <a:buAutoNum type="arabicPeriod"/>
            </a:pPr>
            <a:r>
              <a:rPr lang="en-US" sz="1400" dirty="0" err="1"/>
              <a:t>Frogtown</a:t>
            </a:r>
            <a:r>
              <a:rPr lang="en-US" sz="1400" dirty="0"/>
              <a:t>/Thomas-Dale, St. Paul      0.219771               </a:t>
            </a:r>
          </a:p>
          <a:p>
            <a:pPr marL="1257300" lvl="2" indent="-342900">
              <a:buFont typeface="+mj-lt"/>
              <a:buAutoNum type="arabicPeriod"/>
            </a:pPr>
            <a:r>
              <a:rPr lang="en-US" sz="1400" dirty="0"/>
              <a:t>Webber-Camden, Minneapolis       	0.218954               </a:t>
            </a:r>
          </a:p>
          <a:p>
            <a:pPr marL="1257300" lvl="2" indent="-342900">
              <a:buFont typeface="+mj-lt"/>
              <a:buAutoNum type="arabicPeriod"/>
            </a:pPr>
            <a:r>
              <a:rPr lang="en-US" sz="1400" dirty="0"/>
              <a:t>Jordan, Minneapolis       			0.217320               </a:t>
            </a:r>
          </a:p>
        </p:txBody>
      </p:sp>
      <p:pic>
        <p:nvPicPr>
          <p:cNvPr id="4" name="Picture 3">
            <a:extLst>
              <a:ext uri="{FF2B5EF4-FFF2-40B4-BE49-F238E27FC236}">
                <a16:creationId xmlns:a16="http://schemas.microsoft.com/office/drawing/2014/main" id="{48AE0E04-8A06-C442-84B4-DC649FC1EDE1}"/>
              </a:ext>
            </a:extLst>
          </p:cNvPr>
          <p:cNvPicPr>
            <a:picLocks noChangeAspect="1"/>
          </p:cNvPicPr>
          <p:nvPr/>
        </p:nvPicPr>
        <p:blipFill>
          <a:blip r:embed="rId2"/>
          <a:stretch>
            <a:fillRect/>
          </a:stretch>
        </p:blipFill>
        <p:spPr>
          <a:xfrm>
            <a:off x="2212409" y="2774879"/>
            <a:ext cx="4719181" cy="3775344"/>
          </a:xfrm>
          <a:prstGeom prst="rect">
            <a:avLst/>
          </a:prstGeom>
        </p:spPr>
      </p:pic>
    </p:spTree>
    <p:extLst>
      <p:ext uri="{BB962C8B-B14F-4D97-AF65-F5344CB8AC3E}">
        <p14:creationId xmlns:p14="http://schemas.microsoft.com/office/powerpoint/2010/main" val="418174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89317" y="6550223"/>
            <a:ext cx="41653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8: Location of top ten neighborhoods in Cluster 4</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2523768"/>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4:</a:t>
            </a:r>
          </a:p>
          <a:p>
            <a:pPr marL="1257300" lvl="2" indent="-342900">
              <a:buFont typeface="+mj-lt"/>
              <a:buAutoNum type="arabicPeriod"/>
            </a:pPr>
            <a:r>
              <a:rPr lang="en-US" sz="1400" dirty="0"/>
              <a:t>Nicollet Island-East Bank, Minneapolis      	0.921569               </a:t>
            </a:r>
          </a:p>
          <a:p>
            <a:pPr marL="1257300" lvl="2" indent="-342900">
              <a:buFont typeface="+mj-lt"/>
              <a:buAutoNum type="arabicPeriod"/>
            </a:pPr>
            <a:r>
              <a:rPr lang="en-US" sz="1400" dirty="0"/>
              <a:t>St. Anthony West, Minneapolis       			0.859477               </a:t>
            </a:r>
          </a:p>
          <a:p>
            <a:pPr marL="1257300" lvl="2" indent="-342900">
              <a:buFont typeface="+mj-lt"/>
              <a:buAutoNum type="arabicPeriod"/>
            </a:pPr>
            <a:r>
              <a:rPr lang="en-US" sz="1400" dirty="0"/>
              <a:t>Sheridan, Minneapolis       				0.826797               </a:t>
            </a:r>
          </a:p>
          <a:p>
            <a:pPr marL="1257300" lvl="2" indent="-342900">
              <a:buFont typeface="+mj-lt"/>
              <a:buAutoNum type="arabicPeriod"/>
            </a:pPr>
            <a:r>
              <a:rPr lang="en-US" sz="1400" dirty="0"/>
              <a:t>Bottineau, Minneapolis       				0.808824               </a:t>
            </a:r>
          </a:p>
          <a:p>
            <a:pPr marL="1257300" lvl="2" indent="-342900">
              <a:buFont typeface="+mj-lt"/>
              <a:buAutoNum type="arabicPeriod"/>
            </a:pPr>
            <a:r>
              <a:rPr lang="en-US" sz="1400" dirty="0"/>
              <a:t>North Loop, Minneapolis       				0.772059               </a:t>
            </a:r>
          </a:p>
          <a:p>
            <a:pPr marL="1257300" lvl="2" indent="-342900">
              <a:buFont typeface="+mj-lt"/>
              <a:buAutoNum type="arabicPeriod"/>
            </a:pPr>
            <a:r>
              <a:rPr lang="en-US" sz="1400" dirty="0"/>
              <a:t>Bryant, Minneapolis       					0.702614               </a:t>
            </a:r>
          </a:p>
          <a:p>
            <a:pPr marL="1257300" lvl="2" indent="-342900">
              <a:buFont typeface="+mj-lt"/>
              <a:buAutoNum type="arabicPeriod"/>
            </a:pPr>
            <a:r>
              <a:rPr lang="en-US" sz="1400" dirty="0"/>
              <a:t>Regina, Minneapolis       				0.687908               </a:t>
            </a:r>
          </a:p>
          <a:p>
            <a:pPr marL="1257300" lvl="2" indent="-342900">
              <a:buFont typeface="+mj-lt"/>
              <a:buAutoNum type="arabicPeriod"/>
            </a:pPr>
            <a:r>
              <a:rPr lang="en-US" sz="1400" dirty="0"/>
              <a:t>East Harriet, Minneapolis       				0.583333               </a:t>
            </a:r>
          </a:p>
          <a:p>
            <a:pPr marL="1257300" lvl="2" indent="-342900">
              <a:buFont typeface="+mj-lt"/>
              <a:buAutoNum type="arabicPeriod"/>
            </a:pPr>
            <a:r>
              <a:rPr lang="en-US" sz="1400" dirty="0"/>
              <a:t>Hale, Minneapolis       					0.571895               </a:t>
            </a:r>
          </a:p>
          <a:p>
            <a:pPr marL="1257300" lvl="2" indent="-342900">
              <a:buFont typeface="+mj-lt"/>
              <a:buAutoNum type="arabicPeriod"/>
            </a:pPr>
            <a:r>
              <a:rPr lang="en-US" sz="1400" dirty="0" err="1"/>
              <a:t>Keewaydin</a:t>
            </a:r>
            <a:r>
              <a:rPr lang="en-US" sz="1400" dirty="0"/>
              <a:t>, Minneapolis       				0.567810               </a:t>
            </a:r>
          </a:p>
        </p:txBody>
      </p:sp>
      <p:pic>
        <p:nvPicPr>
          <p:cNvPr id="3" name="Picture 2">
            <a:extLst>
              <a:ext uri="{FF2B5EF4-FFF2-40B4-BE49-F238E27FC236}">
                <a16:creationId xmlns:a16="http://schemas.microsoft.com/office/drawing/2014/main" id="{5866B3A6-5B3E-694D-ADFD-3A7B98B00CBA}"/>
              </a:ext>
            </a:extLst>
          </p:cNvPr>
          <p:cNvPicPr>
            <a:picLocks noChangeAspect="1"/>
          </p:cNvPicPr>
          <p:nvPr/>
        </p:nvPicPr>
        <p:blipFill>
          <a:blip r:embed="rId2"/>
          <a:stretch>
            <a:fillRect/>
          </a:stretch>
        </p:blipFill>
        <p:spPr>
          <a:xfrm>
            <a:off x="1645182" y="2759516"/>
            <a:ext cx="5853637" cy="3828093"/>
          </a:xfrm>
          <a:prstGeom prst="rect">
            <a:avLst/>
          </a:prstGeom>
        </p:spPr>
      </p:pic>
    </p:spTree>
    <p:extLst>
      <p:ext uri="{BB962C8B-B14F-4D97-AF65-F5344CB8AC3E}">
        <p14:creationId xmlns:p14="http://schemas.microsoft.com/office/powerpoint/2010/main" val="254720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89317" y="6550223"/>
            <a:ext cx="41653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9: Location of top ten neighborhoods in Cluster 5</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2523768"/>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5:</a:t>
            </a:r>
          </a:p>
          <a:p>
            <a:pPr marL="1257300" lvl="2" indent="-342900">
              <a:buFont typeface="+mj-lt"/>
              <a:buAutoNum type="arabicPeriod"/>
            </a:pPr>
            <a:r>
              <a:rPr lang="en-US" sz="1400" dirty="0"/>
              <a:t>Downtown East, Minneapolis       				0.848856               </a:t>
            </a:r>
          </a:p>
          <a:p>
            <a:pPr marL="1257300" lvl="2" indent="-342900">
              <a:buFont typeface="+mj-lt"/>
              <a:buAutoNum type="arabicPeriod"/>
            </a:pPr>
            <a:r>
              <a:rPr lang="en-US" sz="1400" dirty="0"/>
              <a:t>Elliot Park, Minneapolis       					0.732843               </a:t>
            </a:r>
          </a:p>
          <a:p>
            <a:pPr marL="1257300" lvl="2" indent="-342900">
              <a:buFont typeface="+mj-lt"/>
              <a:buAutoNum type="arabicPeriod"/>
            </a:pPr>
            <a:r>
              <a:rPr lang="en-US" sz="1400" dirty="0"/>
              <a:t>Steven's Square-Loring Heights, Minneapolis       	0.732026               </a:t>
            </a:r>
          </a:p>
          <a:p>
            <a:pPr marL="1257300" lvl="2" indent="-342900">
              <a:buFont typeface="+mj-lt"/>
              <a:buAutoNum type="arabicPeriod"/>
            </a:pPr>
            <a:r>
              <a:rPr lang="en-US" sz="1400" dirty="0"/>
              <a:t>Sumner-Glenwood, Minneapolis       			0.728758               </a:t>
            </a:r>
          </a:p>
          <a:p>
            <a:pPr marL="1257300" lvl="2" indent="-342900">
              <a:buFont typeface="+mj-lt"/>
              <a:buAutoNum type="arabicPeriod"/>
            </a:pPr>
            <a:r>
              <a:rPr lang="en-US" sz="1400" dirty="0"/>
              <a:t>Lowry Hill East, Minneapolis       				0.619281               </a:t>
            </a:r>
          </a:p>
          <a:p>
            <a:pPr marL="1257300" lvl="2" indent="-342900">
              <a:buFont typeface="+mj-lt"/>
              <a:buAutoNum type="arabicPeriod"/>
            </a:pPr>
            <a:r>
              <a:rPr lang="en-US" sz="1400" dirty="0"/>
              <a:t>Loring Park, Minneapolis       					0.598039               </a:t>
            </a:r>
          </a:p>
          <a:p>
            <a:pPr marL="1257300" lvl="2" indent="-342900">
              <a:buFont typeface="+mj-lt"/>
              <a:buAutoNum type="arabicPeriod"/>
            </a:pPr>
            <a:r>
              <a:rPr lang="en-US" sz="1400" dirty="0"/>
              <a:t>Northrop, Minneapolis       					0.598039               </a:t>
            </a:r>
          </a:p>
          <a:p>
            <a:pPr marL="1257300" lvl="2" indent="-342900">
              <a:buFont typeface="+mj-lt"/>
              <a:buAutoNum type="arabicPeriod"/>
            </a:pPr>
            <a:r>
              <a:rPr lang="en-US" sz="1400" dirty="0"/>
              <a:t>South Uptown, Minneapolis       				0.541667               </a:t>
            </a:r>
          </a:p>
          <a:p>
            <a:pPr marL="1257300" lvl="2" indent="-342900">
              <a:buFont typeface="+mj-lt"/>
              <a:buAutoNum type="arabicPeriod"/>
            </a:pPr>
            <a:r>
              <a:rPr lang="en-US" sz="1400" dirty="0"/>
              <a:t>Lyndale, Minneapolis       					0.516340               </a:t>
            </a:r>
          </a:p>
          <a:p>
            <a:pPr marL="1257300" lvl="2" indent="-342900">
              <a:buFont typeface="+mj-lt"/>
              <a:buAutoNum type="arabicPeriod"/>
            </a:pPr>
            <a:r>
              <a:rPr lang="en-US" sz="1400" dirty="0"/>
              <a:t>Marcy Holmes, Minneapolis       				0.411765               </a:t>
            </a:r>
          </a:p>
        </p:txBody>
      </p:sp>
      <p:pic>
        <p:nvPicPr>
          <p:cNvPr id="4" name="Picture 3">
            <a:extLst>
              <a:ext uri="{FF2B5EF4-FFF2-40B4-BE49-F238E27FC236}">
                <a16:creationId xmlns:a16="http://schemas.microsoft.com/office/drawing/2014/main" id="{1706BABF-E289-1D4C-945C-9A09939E5E02}"/>
              </a:ext>
            </a:extLst>
          </p:cNvPr>
          <p:cNvPicPr>
            <a:picLocks noChangeAspect="1"/>
          </p:cNvPicPr>
          <p:nvPr/>
        </p:nvPicPr>
        <p:blipFill>
          <a:blip r:embed="rId2"/>
          <a:stretch>
            <a:fillRect/>
          </a:stretch>
        </p:blipFill>
        <p:spPr>
          <a:xfrm>
            <a:off x="2145466" y="2796901"/>
            <a:ext cx="4853067" cy="3689785"/>
          </a:xfrm>
          <a:prstGeom prst="rect">
            <a:avLst/>
          </a:prstGeom>
        </p:spPr>
      </p:pic>
    </p:spTree>
    <p:extLst>
      <p:ext uri="{BB962C8B-B14F-4D97-AF65-F5344CB8AC3E}">
        <p14:creationId xmlns:p14="http://schemas.microsoft.com/office/powerpoint/2010/main" val="206459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EF7-E7AF-AF49-B99D-EC47AF53A06A}"/>
              </a:ext>
            </a:extLst>
          </p:cNvPr>
          <p:cNvSpPr>
            <a:spLocks noGrp="1"/>
          </p:cNvSpPr>
          <p:nvPr>
            <p:ph type="title"/>
          </p:nvPr>
        </p:nvSpPr>
        <p:spPr/>
        <p:txBody>
          <a:bodyPr/>
          <a:lstStyle/>
          <a:p>
            <a:r>
              <a:rPr lang="en-US" dirty="0"/>
              <a:t>Introduction to the Business Problem</a:t>
            </a:r>
          </a:p>
        </p:txBody>
      </p:sp>
      <p:sp>
        <p:nvSpPr>
          <p:cNvPr id="3" name="Text Placeholder 2">
            <a:extLst>
              <a:ext uri="{FF2B5EF4-FFF2-40B4-BE49-F238E27FC236}">
                <a16:creationId xmlns:a16="http://schemas.microsoft.com/office/drawing/2014/main" id="{6B5492DB-C0F6-8D42-929C-FA353D661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633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0BE0832F-8E48-8B40-B021-7DBF192C1E8E}"/>
              </a:ext>
            </a:extLst>
          </p:cNvPr>
          <p:cNvSpPr>
            <a:spLocks noChangeArrowheads="1"/>
          </p:cNvSpPr>
          <p:nvPr/>
        </p:nvSpPr>
        <p:spPr bwMode="auto">
          <a:xfrm>
            <a:off x="2423594" y="6550223"/>
            <a:ext cx="42968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10: Location of top ten neighborhoods in Cluster 6</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6F83186-205B-B44D-8479-EAD13BF111ED}"/>
              </a:ext>
            </a:extLst>
          </p:cNvPr>
          <p:cNvSpPr txBox="1"/>
          <p:nvPr/>
        </p:nvSpPr>
        <p:spPr>
          <a:xfrm>
            <a:off x="190005" y="273133"/>
            <a:ext cx="8763990" cy="2523768"/>
          </a:xfrm>
          <a:prstGeom prst="rect">
            <a:avLst/>
          </a:prstGeom>
          <a:noFill/>
        </p:spPr>
        <p:txBody>
          <a:bodyPr wrap="square" rtlCol="0">
            <a:spAutoFit/>
          </a:bodyPr>
          <a:lstStyle/>
          <a:p>
            <a:pPr marL="742950" lvl="1" indent="-285750">
              <a:buFont typeface="Arial" panose="020B0604020202020204" pitchFamily="34" charset="0"/>
              <a:buChar char="•"/>
            </a:pPr>
            <a:r>
              <a:rPr lang="en-US" dirty="0"/>
              <a:t>Top ten for Cluster 6:</a:t>
            </a:r>
          </a:p>
          <a:p>
            <a:pPr marL="1257300" lvl="2" indent="-342900">
              <a:buFont typeface="+mj-lt"/>
              <a:buAutoNum type="arabicPeriod"/>
            </a:pPr>
            <a:r>
              <a:rPr lang="en-US" sz="1400" dirty="0"/>
              <a:t>Field, Minneapolis       			0.792484               </a:t>
            </a:r>
          </a:p>
          <a:p>
            <a:pPr marL="1257300" lvl="2" indent="-342900">
              <a:buFont typeface="+mj-lt"/>
              <a:buAutoNum type="arabicPeriod"/>
            </a:pPr>
            <a:r>
              <a:rPr lang="en-US" sz="1400" dirty="0"/>
              <a:t>Page, Minneapolis       			0.776144               </a:t>
            </a:r>
          </a:p>
          <a:p>
            <a:pPr marL="1257300" lvl="2" indent="-342900">
              <a:buFont typeface="+mj-lt"/>
              <a:buAutoNum type="arabicPeriod"/>
            </a:pPr>
            <a:r>
              <a:rPr lang="en-US" sz="1400" dirty="0"/>
              <a:t>West Calhoun, Minneapolis       	0.746732               </a:t>
            </a:r>
          </a:p>
          <a:p>
            <a:pPr marL="1257300" lvl="2" indent="-342900">
              <a:buFont typeface="+mj-lt"/>
              <a:buAutoNum type="arabicPeriod"/>
            </a:pPr>
            <a:r>
              <a:rPr lang="en-US" sz="1400" dirty="0" err="1"/>
              <a:t>Tangletown</a:t>
            </a:r>
            <a:r>
              <a:rPr lang="en-US" sz="1400" dirty="0"/>
              <a:t>, Minneapolis       		0.719771               </a:t>
            </a:r>
          </a:p>
          <a:p>
            <a:pPr marL="1257300" lvl="2" indent="-342900">
              <a:buFont typeface="+mj-lt"/>
              <a:buAutoNum type="arabicPeriod"/>
            </a:pPr>
            <a:r>
              <a:rPr lang="en-US" sz="1400" dirty="0" err="1"/>
              <a:t>Lynnhurst</a:t>
            </a:r>
            <a:r>
              <a:rPr lang="en-US" sz="1400" dirty="0"/>
              <a:t>, Minneapolis       		0.611111               </a:t>
            </a:r>
          </a:p>
          <a:p>
            <a:pPr marL="1257300" lvl="2" indent="-342900">
              <a:buFont typeface="+mj-lt"/>
              <a:buAutoNum type="arabicPeriod"/>
            </a:pPr>
            <a:r>
              <a:rPr lang="en-US" sz="1400" dirty="0"/>
              <a:t>Cedar-Isles-Dean, Minneapolis       0.598039               </a:t>
            </a:r>
          </a:p>
          <a:p>
            <a:pPr marL="1257300" lvl="2" indent="-342900">
              <a:buFont typeface="+mj-lt"/>
              <a:buAutoNum type="arabicPeriod"/>
            </a:pPr>
            <a:r>
              <a:rPr lang="en-US" sz="1400" dirty="0"/>
              <a:t>Kenny, Minneapolis       			0.589052               </a:t>
            </a:r>
          </a:p>
          <a:p>
            <a:pPr marL="1257300" lvl="2" indent="-342900">
              <a:buFont typeface="+mj-lt"/>
              <a:buAutoNum type="arabicPeriod"/>
            </a:pPr>
            <a:r>
              <a:rPr lang="en-US" sz="1400" dirty="0"/>
              <a:t>Fulton, Minneapolis       			0.580882               </a:t>
            </a:r>
          </a:p>
          <a:p>
            <a:pPr marL="1257300" lvl="2" indent="-342900">
              <a:buFont typeface="+mj-lt"/>
              <a:buAutoNum type="arabicPeriod"/>
            </a:pPr>
            <a:r>
              <a:rPr lang="en-US" sz="1400" dirty="0"/>
              <a:t>Windom, Minneapolis       		0.553922              </a:t>
            </a:r>
          </a:p>
          <a:p>
            <a:pPr marL="1257300" lvl="2" indent="-342900">
              <a:buFont typeface="+mj-lt"/>
              <a:buAutoNum type="arabicPeriod"/>
            </a:pPr>
            <a:r>
              <a:rPr lang="en-US" sz="1400" dirty="0" err="1"/>
              <a:t>Armatage</a:t>
            </a:r>
            <a:r>
              <a:rPr lang="en-US" sz="1400" dirty="0"/>
              <a:t>, Minneapolis       		0.523693               </a:t>
            </a:r>
          </a:p>
        </p:txBody>
      </p:sp>
      <p:pic>
        <p:nvPicPr>
          <p:cNvPr id="3" name="Picture 2">
            <a:extLst>
              <a:ext uri="{FF2B5EF4-FFF2-40B4-BE49-F238E27FC236}">
                <a16:creationId xmlns:a16="http://schemas.microsoft.com/office/drawing/2014/main" id="{3AD97982-3635-5440-8F35-9A90C9E1CA8D}"/>
              </a:ext>
            </a:extLst>
          </p:cNvPr>
          <p:cNvPicPr>
            <a:picLocks noChangeAspect="1"/>
          </p:cNvPicPr>
          <p:nvPr/>
        </p:nvPicPr>
        <p:blipFill>
          <a:blip r:embed="rId2"/>
          <a:stretch>
            <a:fillRect/>
          </a:stretch>
        </p:blipFill>
        <p:spPr>
          <a:xfrm>
            <a:off x="1688001" y="2796901"/>
            <a:ext cx="5767998" cy="3821679"/>
          </a:xfrm>
          <a:prstGeom prst="rect">
            <a:avLst/>
          </a:prstGeom>
        </p:spPr>
      </p:pic>
    </p:spTree>
    <p:extLst>
      <p:ext uri="{BB962C8B-B14F-4D97-AF65-F5344CB8AC3E}">
        <p14:creationId xmlns:p14="http://schemas.microsoft.com/office/powerpoint/2010/main" val="347916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1116281"/>
            <a:ext cx="876399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‘Minnesota Nice’ is a characteristic transcribed to people from the state of Minnesota in the Midwest of the United States. While it is hard to quantify, it is similar to pornography, where ‘I know it when I see it’. </a:t>
            </a:r>
          </a:p>
          <a:p>
            <a:endParaRPr lang="en-US" dirty="0"/>
          </a:p>
          <a:p>
            <a:pPr marL="285750" indent="-285750">
              <a:buFont typeface="Arial" panose="020B0604020202020204" pitchFamily="34" charset="0"/>
              <a:buChar char="•"/>
            </a:pPr>
            <a:r>
              <a:rPr lang="en-US" dirty="0"/>
              <a:t>The State Board of Tourism has collaborated with the cities of Minneapolis and St. Paul to promote tourism and relocation. They believe that publishing ‘top ten’ lists of most ‘Minnesota Nice’ neighborhoods in the Minneapolis and St. Paul (referred to as the Twin Cities) region will be highly successful.</a:t>
            </a:r>
          </a:p>
          <a:p>
            <a:endParaRPr lang="en-US" dirty="0"/>
          </a:p>
          <a:p>
            <a:pPr marL="285750" indent="-285750">
              <a:buFont typeface="Arial" panose="020B0604020202020204" pitchFamily="34" charset="0"/>
              <a:buChar char="•"/>
            </a:pPr>
            <a:r>
              <a:rPr lang="en-US" dirty="0"/>
              <a:t>The McAnally Consulting Group (MCG) has been contracted by the Minnesota State Board of Tourism to perform a statistical study that creates top ten lists of ‘Minnesota Nice’ neighborhoods for the entire Twin Cities as well as neighborhood types.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4584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EF7-E7AF-AF49-B99D-EC47AF53A06A}"/>
              </a:ext>
            </a:extLst>
          </p:cNvPr>
          <p:cNvSpPr>
            <a:spLocks noGrp="1"/>
          </p:cNvSpPr>
          <p:nvPr>
            <p:ph type="title"/>
          </p:nvPr>
        </p:nvSpPr>
        <p:spPr/>
        <p:txBody>
          <a:bodyPr/>
          <a:lstStyle/>
          <a:p>
            <a:r>
              <a:rPr lang="en-US" dirty="0"/>
              <a:t>Data Analysis and Cleaning</a:t>
            </a:r>
          </a:p>
        </p:txBody>
      </p:sp>
      <p:sp>
        <p:nvSpPr>
          <p:cNvPr id="3" name="Text Placeholder 2">
            <a:extLst>
              <a:ext uri="{FF2B5EF4-FFF2-40B4-BE49-F238E27FC236}">
                <a16:creationId xmlns:a16="http://schemas.microsoft.com/office/drawing/2014/main" id="{6B5492DB-C0F6-8D42-929C-FA353D661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194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1116281"/>
            <a:ext cx="8763990" cy="3970318"/>
          </a:xfrm>
          <a:prstGeom prst="rect">
            <a:avLst/>
          </a:prstGeom>
          <a:noFill/>
        </p:spPr>
        <p:txBody>
          <a:bodyPr wrap="square" rtlCol="0">
            <a:spAutoFit/>
          </a:bodyPr>
          <a:lstStyle/>
          <a:p>
            <a:pPr marL="742950" lvl="1" indent="-285750">
              <a:buFont typeface="Arial" panose="020B0604020202020204" pitchFamily="34" charset="0"/>
              <a:buChar char="•"/>
            </a:pPr>
            <a:r>
              <a:rPr lang="en-US" dirty="0"/>
              <a:t>Data was collected across multiple sources. Data for this study was collected from:</a:t>
            </a:r>
          </a:p>
          <a:p>
            <a:pPr marL="1200150" lvl="2" indent="-285750">
              <a:buFont typeface="Arial" panose="020B0604020202020204" pitchFamily="34" charset="0"/>
              <a:buChar char="•"/>
            </a:pPr>
            <a:r>
              <a:rPr lang="en-US" dirty="0"/>
              <a:t>The Twin Cities have been releasing limited publicly available data derived from the 2010 Census and 2013 American Community Survey on </a:t>
            </a:r>
            <a:r>
              <a:rPr lang="en-US" dirty="0" err="1"/>
              <a:t>mncompass.org</a:t>
            </a:r>
            <a:r>
              <a:rPr lang="en-US" dirty="0"/>
              <a:t>.</a:t>
            </a:r>
          </a:p>
          <a:p>
            <a:pPr marL="1200150" lvl="2" indent="-285750">
              <a:buFont typeface="Arial" panose="020B0604020202020204" pitchFamily="34" charset="0"/>
              <a:buChar char="•"/>
            </a:pPr>
            <a:r>
              <a:rPr lang="en-US" dirty="0"/>
              <a:t>Geolocation data from the Google API</a:t>
            </a:r>
          </a:p>
          <a:p>
            <a:pPr marL="1200150" lvl="2" indent="-285750">
              <a:buFont typeface="Arial" panose="020B0604020202020204" pitchFamily="34" charset="0"/>
              <a:buChar char="•"/>
            </a:pPr>
            <a:r>
              <a:rPr lang="en-US" dirty="0"/>
              <a:t>In-depth venue data for parks, churches, schools, and broad general data across all venue types</a:t>
            </a:r>
          </a:p>
          <a:p>
            <a:pPr marL="1200150" lvl="2" indent="-285750">
              <a:buFont typeface="Arial" panose="020B0604020202020204" pitchFamily="34" charset="0"/>
              <a:buChar char="•"/>
            </a:pPr>
            <a:r>
              <a:rPr lang="en-US" dirty="0"/>
              <a:t>Walking scores for locations in the Twin Cities from the </a:t>
            </a:r>
            <a:r>
              <a:rPr lang="en-US" dirty="0" err="1"/>
              <a:t>Walkscore</a:t>
            </a:r>
            <a:r>
              <a:rPr lang="en-US" dirty="0"/>
              <a:t> API</a:t>
            </a:r>
          </a:p>
          <a:p>
            <a:pPr marL="742950" lvl="1" indent="-285750">
              <a:buFont typeface="Arial" panose="020B0604020202020204" pitchFamily="34" charset="0"/>
              <a:buChar char="•"/>
            </a:pPr>
            <a:r>
              <a:rPr lang="en-US" dirty="0"/>
              <a:t>Data was accessed from the Google Geocoding, </a:t>
            </a:r>
            <a:r>
              <a:rPr lang="en-US" dirty="0" err="1"/>
              <a:t>Walkscore</a:t>
            </a:r>
            <a:r>
              <a:rPr lang="en-US" dirty="0"/>
              <a:t>, and Foursquare APIs</a:t>
            </a:r>
          </a:p>
          <a:p>
            <a:pPr marL="742950" lvl="1" indent="-285750">
              <a:buFont typeface="Arial" panose="020B0604020202020204" pitchFamily="34" charset="0"/>
              <a:buChar char="•"/>
            </a:pPr>
            <a:r>
              <a:rPr lang="en-US" dirty="0"/>
              <a:t>When data was not available for particular factors of interest (see: Median Household Income, Median Home Value) a median value of the factor for all the neighborhoods was imputed for the ‘</a:t>
            </a:r>
            <a:r>
              <a:rPr lang="en-US" dirty="0" err="1"/>
              <a:t>NaN</a:t>
            </a:r>
            <a:r>
              <a:rPr lang="en-US" dirty="0"/>
              <a:t>’.</a:t>
            </a:r>
          </a:p>
        </p:txBody>
      </p:sp>
    </p:spTree>
    <p:extLst>
      <p:ext uri="{BB962C8B-B14F-4D97-AF65-F5344CB8AC3E}">
        <p14:creationId xmlns:p14="http://schemas.microsoft.com/office/powerpoint/2010/main" val="227098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EF7-E7AF-AF49-B99D-EC47AF53A06A}"/>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6B5492DB-C0F6-8D42-929C-FA353D661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622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273133"/>
            <a:ext cx="8763990" cy="1477328"/>
          </a:xfrm>
          <a:prstGeom prst="rect">
            <a:avLst/>
          </a:prstGeom>
          <a:noFill/>
        </p:spPr>
        <p:txBody>
          <a:bodyPr wrap="square" rtlCol="0">
            <a:spAutoFit/>
          </a:bodyPr>
          <a:lstStyle/>
          <a:p>
            <a:pPr marL="742950" lvl="1" indent="-285750">
              <a:buFont typeface="Arial" panose="020B0604020202020204" pitchFamily="34" charset="0"/>
              <a:buChar char="•"/>
            </a:pPr>
            <a:r>
              <a:rPr lang="en-US" dirty="0"/>
              <a:t>Summary statistics were calculated and checked for reasonability across the factors of interest in determining ‘Minnesota Nice’.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Simple maps were created to visualize location of the 102 neighborhoods in the Twin Cities.</a:t>
            </a:r>
          </a:p>
        </p:txBody>
      </p:sp>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
            <a:extLst>
              <a:ext uri="{FF2B5EF4-FFF2-40B4-BE49-F238E27FC236}">
                <a16:creationId xmlns:a16="http://schemas.microsoft.com/office/drawing/2014/main" id="{FFC1A110-8796-DE40-B7B1-7B0E9D256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35271"/>
            <a:ext cx="5943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F339CCC5-D9AB-A840-A56D-2B557D428A3C}"/>
              </a:ext>
            </a:extLst>
          </p:cNvPr>
          <p:cNvSpPr>
            <a:spLocks noChangeArrowheads="1"/>
          </p:cNvSpPr>
          <p:nvPr/>
        </p:nvSpPr>
        <p:spPr bwMode="auto">
          <a:xfrm>
            <a:off x="2679464" y="6426453"/>
            <a:ext cx="37850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All 102 Neighborhoods in the Twin Cities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68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7F275-46F7-A445-A7F5-E64CB71CEFA0}"/>
              </a:ext>
            </a:extLst>
          </p:cNvPr>
          <p:cNvSpPr txBox="1"/>
          <p:nvPr/>
        </p:nvSpPr>
        <p:spPr>
          <a:xfrm>
            <a:off x="190005" y="273133"/>
            <a:ext cx="876399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t>A stability analysis for K-means clustering was performed to examine the best number of clusters for neighborhood analysis.</a:t>
            </a:r>
          </a:p>
          <a:p>
            <a:pPr marL="742950" lvl="1" indent="-285750">
              <a:buFont typeface="Arial" panose="020B0604020202020204" pitchFamily="34" charset="0"/>
              <a:buChar char="•"/>
            </a:pPr>
            <a:endParaRPr lang="en-US" dirty="0"/>
          </a:p>
        </p:txBody>
      </p:sp>
      <p:sp>
        <p:nvSpPr>
          <p:cNvPr id="5" name="Rectangle 5">
            <a:extLst>
              <a:ext uri="{FF2B5EF4-FFF2-40B4-BE49-F238E27FC236}">
                <a16:creationId xmlns:a16="http://schemas.microsoft.com/office/drawing/2014/main" id="{D8D2EDCA-73AA-9E44-AE88-8D25A6FD621A}"/>
              </a:ext>
            </a:extLst>
          </p:cNvPr>
          <p:cNvSpPr>
            <a:spLocks noChangeArrowheads="1"/>
          </p:cNvSpPr>
          <p:nvPr/>
        </p:nvSpPr>
        <p:spPr bwMode="auto">
          <a:xfrm>
            <a:off x="1803748" y="1478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357504B-1AB7-6C43-9938-6F8381D417EF}"/>
              </a:ext>
            </a:extLst>
          </p:cNvPr>
          <p:cNvSpPr>
            <a:spLocks noChangeArrowheads="1"/>
          </p:cNvSpPr>
          <p:nvPr/>
        </p:nvSpPr>
        <p:spPr bwMode="auto">
          <a:xfrm>
            <a:off x="2029217" y="10208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a16="http://schemas.microsoft.com/office/drawing/2014/main" id="{793F14A3-62AC-9340-B3E5-E12AEAC26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986" y="1283659"/>
            <a:ext cx="6996029" cy="49946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8F5AFE-4A6A-A548-9F85-642AD06CE559}"/>
              </a:ext>
            </a:extLst>
          </p:cNvPr>
          <p:cNvSpPr>
            <a:spLocks noChangeArrowheads="1"/>
          </p:cNvSpPr>
          <p:nvPr/>
        </p:nvSpPr>
        <p:spPr bwMode="auto">
          <a:xfrm>
            <a:off x="1844812" y="6278336"/>
            <a:ext cx="54543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Analysis of potential cluster sizes in K-means clustering analysis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147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EF7-E7AF-AF49-B99D-EC47AF53A06A}"/>
              </a:ext>
            </a:extLst>
          </p:cNvPr>
          <p:cNvSpPr>
            <a:spLocks noGrp="1"/>
          </p:cNvSpPr>
          <p:nvPr>
            <p:ph type="title"/>
          </p:nvPr>
        </p:nvSpPr>
        <p:spPr/>
        <p:txBody>
          <a:bodyPr/>
          <a:lstStyle/>
          <a:p>
            <a:r>
              <a:rPr lang="en-US" dirty="0"/>
              <a:t>Predictive Modeling</a:t>
            </a:r>
          </a:p>
        </p:txBody>
      </p:sp>
      <p:sp>
        <p:nvSpPr>
          <p:cNvPr id="3" name="Text Placeholder 2">
            <a:extLst>
              <a:ext uri="{FF2B5EF4-FFF2-40B4-BE49-F238E27FC236}">
                <a16:creationId xmlns:a16="http://schemas.microsoft.com/office/drawing/2014/main" id="{6B5492DB-C0F6-8D42-929C-FA353D6613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56734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29</TotalTime>
  <Words>724</Words>
  <Application>Microsoft Macintosh PowerPoint</Application>
  <PresentationFormat>On-screen Show (4:3)</PresentationFormat>
  <Paragraphs>115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Rockwell</vt:lpstr>
      <vt:lpstr>Times New Roman</vt:lpstr>
      <vt:lpstr>Wingdings</vt:lpstr>
      <vt:lpstr>Atlas</vt:lpstr>
      <vt:lpstr>Minnesota Nice</vt:lpstr>
      <vt:lpstr>Introduction to the Business Problem</vt:lpstr>
      <vt:lpstr>PowerPoint Presentation</vt:lpstr>
      <vt:lpstr>Data Analysis and Cleaning</vt:lpstr>
      <vt:lpstr>PowerPoint Presentation</vt:lpstr>
      <vt:lpstr>Exploratory Data Analysis</vt:lpstr>
      <vt:lpstr>PowerPoint Presentation</vt:lpstr>
      <vt:lpstr>PowerPoint Presentation</vt:lpstr>
      <vt:lpstr>Predictive Modeling</vt:lpstr>
      <vt:lpstr>PowerPoint Presentation</vt:lpstr>
      <vt:lpstr>PowerPoint Presentation</vt:lpstr>
      <vt:lpstr>PowerPoint Presentation</vt:lpstr>
      <vt:lpstr>Results and 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Minnesota Nice</dc:title>
  <dc:creator>Michael O. McAnally</dc:creator>
  <cp:lastModifiedBy>Michael O. McAnally</cp:lastModifiedBy>
  <cp:revision>6</cp:revision>
  <dcterms:created xsi:type="dcterms:W3CDTF">2019-07-14T23:50:50Z</dcterms:created>
  <dcterms:modified xsi:type="dcterms:W3CDTF">2019-07-15T00:20:29Z</dcterms:modified>
</cp:coreProperties>
</file>