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sldIdLst>
    <p:sldId id="401" r:id="rId2"/>
    <p:sldId id="468" r:id="rId3"/>
    <p:sldId id="473" r:id="rId4"/>
    <p:sldId id="471" r:id="rId5"/>
    <p:sldId id="475" r:id="rId6"/>
    <p:sldId id="476" r:id="rId7"/>
    <p:sldId id="481" r:id="rId8"/>
    <p:sldId id="477" r:id="rId9"/>
    <p:sldId id="482" r:id="rId10"/>
    <p:sldId id="479" r:id="rId11"/>
    <p:sldId id="483" r:id="rId12"/>
    <p:sldId id="484" r:id="rId13"/>
    <p:sldId id="485" r:id="rId14"/>
    <p:sldId id="486" r:id="rId15"/>
    <p:sldId id="487" r:id="rId16"/>
    <p:sldId id="488" r:id="rId17"/>
    <p:sldId id="489" r:id="rId18"/>
    <p:sldId id="490" r:id="rId19"/>
    <p:sldId id="491" r:id="rId20"/>
    <p:sldId id="492" r:id="rId21"/>
    <p:sldId id="493" r:id="rId22"/>
    <p:sldId id="494" r:id="rId23"/>
    <p:sldId id="495"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96" charset="-128"/>
        <a:cs typeface="+mn-cs"/>
      </a:defRPr>
    </a:lvl5pPr>
    <a:lvl6pPr marL="2286000" algn="l" defTabSz="914400" rtl="0" eaLnBrk="1" latinLnBrk="0" hangingPunct="1">
      <a:defRPr sz="2400" kern="1200">
        <a:solidFill>
          <a:schemeClr val="tx1"/>
        </a:solidFill>
        <a:latin typeface="Arial" charset="0"/>
        <a:ea typeface="ＭＳ Ｐゴシック" pitchFamily="-96" charset="-128"/>
        <a:cs typeface="+mn-cs"/>
      </a:defRPr>
    </a:lvl6pPr>
    <a:lvl7pPr marL="2743200" algn="l" defTabSz="914400" rtl="0" eaLnBrk="1" latinLnBrk="0" hangingPunct="1">
      <a:defRPr sz="2400" kern="1200">
        <a:solidFill>
          <a:schemeClr val="tx1"/>
        </a:solidFill>
        <a:latin typeface="Arial" charset="0"/>
        <a:ea typeface="ＭＳ Ｐゴシック" pitchFamily="-96" charset="-128"/>
        <a:cs typeface="+mn-cs"/>
      </a:defRPr>
    </a:lvl7pPr>
    <a:lvl8pPr marL="3200400" algn="l" defTabSz="914400" rtl="0" eaLnBrk="1" latinLnBrk="0" hangingPunct="1">
      <a:defRPr sz="2400" kern="1200">
        <a:solidFill>
          <a:schemeClr val="tx1"/>
        </a:solidFill>
        <a:latin typeface="Arial" charset="0"/>
        <a:ea typeface="ＭＳ Ｐゴシック" pitchFamily="-96" charset="-128"/>
        <a:cs typeface="+mn-cs"/>
      </a:defRPr>
    </a:lvl8pPr>
    <a:lvl9pPr marL="3657600" algn="l" defTabSz="914400" rtl="0" eaLnBrk="1" latinLnBrk="0" hangingPunct="1">
      <a:defRPr sz="2400" kern="1200">
        <a:solidFill>
          <a:schemeClr val="tx1"/>
        </a:solidFill>
        <a:latin typeface="Arial" charset="0"/>
        <a:ea typeface="ＭＳ Ｐゴシック" pitchFamily="-9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clrMru>
    <a:srgbClr val="FFCFC9"/>
    <a:srgbClr val="9DC538"/>
    <a:srgbClr val="9CE597"/>
    <a:srgbClr val="B6E442"/>
    <a:srgbClr val="C1E2FF"/>
    <a:srgbClr val="C1E1FB"/>
    <a:srgbClr val="CBDDD3"/>
    <a:srgbClr val="A5CE39"/>
    <a:srgbClr val="3CB4E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7624" autoAdjust="0"/>
  </p:normalViewPr>
  <p:slideViewPr>
    <p:cSldViewPr snapToObjects="1">
      <p:cViewPr>
        <p:scale>
          <a:sx n="150" d="100"/>
          <a:sy n="150" d="100"/>
        </p:scale>
        <p:origin x="-32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B21C2D-A04E-4F48-9041-089099C71324}" type="datetimeFigureOut">
              <a:rPr lang="en-US" smtClean="0"/>
              <a:pPr/>
              <a:t>5/31/12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FAD378-964F-4C08-947E-8066A3D2A7AE}" type="slidenum">
              <a:rPr lang="en-US" smtClean="0"/>
              <a:pPr/>
              <a:t>‹#›</a:t>
            </a:fld>
            <a:endParaRPr lang="en-US" dirty="0"/>
          </a:p>
        </p:txBody>
      </p:sp>
    </p:spTree>
    <p:extLst>
      <p:ext uri="{BB962C8B-B14F-4D97-AF65-F5344CB8AC3E}">
        <p14:creationId xmlns:p14="http://schemas.microsoft.com/office/powerpoint/2010/main" val="31147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1143000" y="685800"/>
            <a:ext cx="4572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u="sng" dirty="0" smtClean="0"/>
              <a:t>Objective of Slide</a:t>
            </a:r>
          </a:p>
          <a:p>
            <a:pPr eaLnBrk="1" hangingPunct="1"/>
            <a:r>
              <a:rPr lang="en-US" dirty="0" smtClean="0"/>
              <a:t>Thank you and introductions.</a:t>
            </a:r>
            <a:r>
              <a:rPr lang="en-US" baseline="0" dirty="0" smtClean="0"/>
              <a:t> </a:t>
            </a:r>
            <a:r>
              <a:rPr lang="en-US" dirty="0" smtClean="0"/>
              <a:t>Time check.  </a:t>
            </a:r>
          </a:p>
          <a:p>
            <a:pPr eaLnBrk="1" hangingPunct="1"/>
            <a:endParaRPr lang="en-US" dirty="0" smtClean="0"/>
          </a:p>
          <a:p>
            <a:pPr eaLnBrk="1" hangingPunct="1"/>
            <a:r>
              <a:rPr lang="en-US" u="sng" dirty="0" smtClean="0"/>
              <a:t>Script</a:t>
            </a:r>
          </a:p>
          <a:p>
            <a:pPr eaLnBrk="1" hangingPunct="1"/>
            <a:r>
              <a:rPr lang="en-US" dirty="0" smtClean="0"/>
              <a:t>Thank you for your time today.  I</a:t>
            </a:r>
            <a:r>
              <a:rPr lang="en-US" baseline="0" dirty="0" smtClean="0"/>
              <a:t> look </a:t>
            </a:r>
            <a:r>
              <a:rPr lang="en-US" dirty="0" smtClean="0"/>
              <a:t>forward to an interactive</a:t>
            </a:r>
            <a:r>
              <a:rPr lang="en-US" baseline="0" dirty="0" smtClean="0"/>
              <a:t> discussion on your application performance needs and the chance to present the AppDynamics solution to you.</a:t>
            </a:r>
          </a:p>
          <a:p>
            <a:pPr eaLnBrk="1" hangingPunct="1"/>
            <a:r>
              <a:rPr lang="en-US" baseline="0" dirty="0" smtClean="0"/>
              <a:t>I had this meeting booked from x – y am/pm.  Are you still available until then?</a:t>
            </a:r>
            <a:endParaRPr lang="en-US" dirty="0" smtClean="0"/>
          </a:p>
          <a:p>
            <a:pPr eaLnBrk="1" hangingPunct="1">
              <a:spcBef>
                <a:spcPct val="0"/>
              </a:spcBef>
            </a:pPr>
            <a:endParaRPr lang="en-US"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FC22723-B19F-422F-A477-B2B18AA63E49}" type="slidenum">
              <a:rPr lang="en-US" smtClean="0">
                <a:ea typeface="ＭＳ Ｐゴシック"/>
                <a:cs typeface="ＭＳ Ｐゴシック"/>
              </a:rPr>
              <a:pPr/>
              <a:t>1</a:t>
            </a:fld>
            <a:endParaRPr lang="en-US" dirty="0" smtClean="0">
              <a:ea typeface="ＭＳ Ｐゴシック"/>
              <a:cs typeface="ＭＳ Ｐゴシック"/>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11</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13</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15</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17</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19</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21</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4</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7</a:t>
            </a:fld>
            <a:endParaRPr lang="en-US" dirty="0"/>
          </a:p>
        </p:txBody>
      </p:sp>
    </p:spTree>
    <p:extLst>
      <p:ext uri="{BB962C8B-B14F-4D97-AF65-F5344CB8AC3E}">
        <p14:creationId xmlns:p14="http://schemas.microsoft.com/office/powerpoint/2010/main" val="346653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Naturally,</a:t>
            </a:r>
            <a:r>
              <a:rPr lang="en-US" baseline="0" dirty="0" smtClean="0"/>
              <a:t> delete this slide when you are presenting to a prospect.</a:t>
            </a:r>
          </a:p>
          <a:p>
            <a:endParaRPr lang="en-US" baseline="0" dirty="0"/>
          </a:p>
        </p:txBody>
      </p:sp>
      <p:sp>
        <p:nvSpPr>
          <p:cNvPr id="4" name="Slide Number Placeholder 3"/>
          <p:cNvSpPr>
            <a:spLocks noGrp="1"/>
          </p:cNvSpPr>
          <p:nvPr>
            <p:ph type="sldNum" sz="quarter" idx="10"/>
          </p:nvPr>
        </p:nvSpPr>
        <p:spPr/>
        <p:txBody>
          <a:bodyPr/>
          <a:lstStyle/>
          <a:p>
            <a:fld id="{3CFAD378-964F-4C08-947E-8066A3D2A7A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r>
              <a:rPr lang="en-US" sz="1000" u="sng" dirty="0" smtClean="0"/>
              <a:t>Objective of Slide</a:t>
            </a:r>
          </a:p>
          <a:p>
            <a:r>
              <a:rPr lang="en-US" sz="1000" u="none" dirty="0" smtClean="0"/>
              <a:t>Discover</a:t>
            </a:r>
            <a:r>
              <a:rPr lang="en-US" sz="1000" u="none" baseline="0" dirty="0" smtClean="0"/>
              <a:t> whether the </a:t>
            </a:r>
            <a:r>
              <a:rPr lang="en-US" sz="1000" u="none" dirty="0" smtClean="0"/>
              <a:t>Prospect</a:t>
            </a:r>
            <a:r>
              <a:rPr lang="en-US" sz="1000" u="none" baseline="0" dirty="0" smtClean="0"/>
              <a:t> is going through these app architecture shifts and understands that their current approach/tools are insufficient in these environments</a:t>
            </a:r>
          </a:p>
          <a:p>
            <a:r>
              <a:rPr lang="en-US" sz="1000" u="none" baseline="0" dirty="0" smtClean="0"/>
              <a:t>Two clear takeaways: Modern applications are harder to manage because they are a) more complex and b) change faster</a:t>
            </a:r>
          </a:p>
          <a:p>
            <a:r>
              <a:rPr lang="en-US" sz="1000" u="none" baseline="0" dirty="0" smtClean="0"/>
              <a:t>Plant the seed that the only constant as apps have changed is the “business transaction”</a:t>
            </a:r>
          </a:p>
          <a:p>
            <a:r>
              <a:rPr lang="en-US" sz="1000" u="none" baseline="0" dirty="0" smtClean="0"/>
              <a:t>Note: Copy/Paste the industry specific transaction content from the appendix to tailor this graphic for your audience</a:t>
            </a:r>
          </a:p>
          <a:p>
            <a:endParaRPr lang="en-US" sz="1000" dirty="0" smtClean="0"/>
          </a:p>
          <a:p>
            <a:pPr marL="0" indent="0">
              <a:buNone/>
            </a:pPr>
            <a:r>
              <a:rPr lang="en-US" sz="1000" u="sng" baseline="0" dirty="0" smtClean="0"/>
              <a:t>Script</a:t>
            </a:r>
          </a:p>
          <a:p>
            <a:pPr marL="0" indent="0">
              <a:buNone/>
            </a:pPr>
            <a:endParaRPr lang="en-US" sz="1000" u="none" baseline="0" dirty="0" smtClean="0"/>
          </a:p>
          <a:p>
            <a:pPr marL="0" indent="0">
              <a:buNone/>
            </a:pPr>
            <a:r>
              <a:rPr lang="en-US" sz="1000" u="none" baseline="0" dirty="0" smtClean="0"/>
              <a:t>In the early 2000s, application architectures were fairly simplistic consisting of a monolithic 3-tier architecture - with a user request resulting in a call to an application server and then a query to some backend database such as Oracle.</a:t>
            </a:r>
          </a:p>
          <a:p>
            <a:pPr marL="0" indent="0">
              <a:buNone/>
            </a:pPr>
            <a:endParaRPr lang="en-US" sz="1000" u="none" baseline="0" dirty="0" smtClean="0"/>
          </a:p>
          <a:p>
            <a:pPr marL="0" indent="0">
              <a:buNone/>
            </a:pPr>
            <a:r>
              <a:rPr lang="en-US" sz="1000" u="none" baseline="0" dirty="0" smtClean="0"/>
              <a:t>Over time, the application architectures and operating environments have grown in complexity.  While these shifts have been good for application developer productivity and agility, they have made modern applications more difficult to manage.  </a:t>
            </a:r>
          </a:p>
          <a:p>
            <a:pPr marL="0" indent="0">
              <a:buNone/>
            </a:pPr>
            <a:endParaRPr lang="en-US" sz="1000" u="none" baseline="0" dirty="0" smtClean="0"/>
          </a:p>
          <a:p>
            <a:pPr marL="0" indent="0">
              <a:buNone/>
            </a:pPr>
            <a:r>
              <a:rPr lang="en-US" sz="1000" u="none" baseline="0" dirty="0" smtClean="0"/>
              <a:t>The shifts that have had the most impact on IT Operations &amp; App Support teams are:</a:t>
            </a:r>
          </a:p>
          <a:p>
            <a:pPr marL="0" indent="0">
              <a:buNone/>
            </a:pPr>
            <a:endParaRPr lang="en-US" sz="1000" u="none" baseline="0" dirty="0" smtClean="0"/>
          </a:p>
          <a:p>
            <a:pPr marL="0" indent="0">
              <a:buNone/>
            </a:pPr>
            <a:r>
              <a:rPr lang="en-US" sz="1000" u="none" baseline="0" dirty="0" smtClean="0"/>
              <a:t>[BUILD SOA]</a:t>
            </a:r>
          </a:p>
          <a:p>
            <a:pPr marL="0" indent="0">
              <a:buNone/>
            </a:pPr>
            <a:r>
              <a:rPr lang="en-US" sz="1000" b="1" u="none" baseline="0" dirty="0" smtClean="0"/>
              <a:t>SOA:</a:t>
            </a:r>
            <a:r>
              <a:rPr lang="en-US" sz="1000" u="none" baseline="0" dirty="0" smtClean="0"/>
              <a:t> Service Oriented Architecture</a:t>
            </a:r>
          </a:p>
          <a:p>
            <a:pPr marL="0" indent="0">
              <a:buNone/>
            </a:pPr>
            <a:endParaRPr lang="en-US" sz="1000" u="none" baseline="0" dirty="0" smtClean="0"/>
          </a:p>
          <a:p>
            <a:pPr marL="0" indent="0">
              <a:buNone/>
            </a:pPr>
            <a:r>
              <a:rPr lang="en-US" sz="1000" u="none" baseline="0" dirty="0" smtClean="0"/>
              <a:t>[BUILD CLOUD &amp; BIG DATA]</a:t>
            </a:r>
          </a:p>
          <a:p>
            <a:pPr marL="0" indent="0">
              <a:buNone/>
            </a:pPr>
            <a:r>
              <a:rPr lang="en-US" sz="1000" b="1" u="none" baseline="0" dirty="0" smtClean="0"/>
              <a:t>Cloud Capacity: </a:t>
            </a:r>
            <a:r>
              <a:rPr lang="en-US" sz="1000" u="none" baseline="0" dirty="0" smtClean="0"/>
              <a:t>Usage of Cloud Capacity from providers like Amazon EC2 and private clouds</a:t>
            </a:r>
          </a:p>
          <a:p>
            <a:pPr marL="0" indent="0">
              <a:buNone/>
            </a:pPr>
            <a:r>
              <a:rPr lang="en-US" sz="1000" b="1" u="none" baseline="0" dirty="0" smtClean="0"/>
              <a:t>Big Data: </a:t>
            </a:r>
            <a:r>
              <a:rPr lang="en-US" sz="1000" u="none" baseline="0" dirty="0" smtClean="0"/>
              <a:t>Surge in data volumes popularizing Big Data and </a:t>
            </a:r>
            <a:r>
              <a:rPr lang="en-US" sz="1000" u="none" baseline="0" dirty="0" err="1" smtClean="0"/>
              <a:t>NoSQL</a:t>
            </a:r>
            <a:r>
              <a:rPr lang="en-US" sz="1000" u="none" baseline="0" dirty="0" smtClean="0"/>
              <a:t> technologies such as </a:t>
            </a:r>
            <a:r>
              <a:rPr lang="en-US" sz="1000" u="none" baseline="0" dirty="0" err="1" smtClean="0"/>
              <a:t>Hadoop</a:t>
            </a:r>
            <a:r>
              <a:rPr lang="en-US" sz="1000" u="none" baseline="0" dirty="0" smtClean="0"/>
              <a:t>, Cassandra and </a:t>
            </a:r>
            <a:r>
              <a:rPr lang="en-US" sz="1000" u="none" baseline="0" dirty="0" err="1" smtClean="0"/>
              <a:t>MongoDB</a:t>
            </a:r>
            <a:endParaRPr lang="en-US" sz="1000" u="none" baseline="0" dirty="0" smtClean="0"/>
          </a:p>
          <a:p>
            <a:pPr marL="0" indent="0">
              <a:buNone/>
            </a:pPr>
            <a:endParaRPr lang="en-US" sz="1000" u="none" baseline="0" dirty="0" smtClean="0"/>
          </a:p>
          <a:p>
            <a:pPr marL="0" indent="0">
              <a:buNone/>
            </a:pPr>
            <a:r>
              <a:rPr lang="en-US" sz="1000" u="none" baseline="0" dirty="0" smtClean="0"/>
              <a:t>[BUILD WEB 2.0 &amp; AGILE]</a:t>
            </a:r>
          </a:p>
          <a:p>
            <a:pPr marL="0" indent="0">
              <a:buNone/>
            </a:pPr>
            <a:r>
              <a:rPr lang="en-US" sz="1000" b="1" u="none" baseline="0" dirty="0" smtClean="0"/>
              <a:t>Web 2.0:</a:t>
            </a:r>
            <a:r>
              <a:rPr lang="en-US" sz="1000" u="none" baseline="0" dirty="0" smtClean="0"/>
              <a:t> More business logic and server side processing shifting to the browser with the advancement of Web 2.0 </a:t>
            </a:r>
          </a:p>
          <a:p>
            <a:pPr marL="0" indent="0">
              <a:buNone/>
            </a:pPr>
            <a:r>
              <a:rPr lang="en-US" sz="1000" b="1" u="none" baseline="0" dirty="0" smtClean="0"/>
              <a:t>Agile:</a:t>
            </a:r>
            <a:r>
              <a:rPr lang="en-US" sz="1000" u="none" baseline="0" dirty="0" smtClean="0"/>
              <a:t> And to complicate things even further, more frequent code release cycles with the adoption of agile development</a:t>
            </a:r>
          </a:p>
          <a:p>
            <a:pPr marL="228600" indent="-228600">
              <a:buAutoNum type="arabicPeriod"/>
            </a:pPr>
            <a:endParaRPr lang="en-US" sz="1000" u="none" baseline="0" dirty="0" smtClean="0"/>
          </a:p>
          <a:p>
            <a:pPr marL="0" indent="0">
              <a:buNone/>
            </a:pPr>
            <a:r>
              <a:rPr lang="en-US" sz="1000" u="none" baseline="0" dirty="0" smtClean="0"/>
              <a:t>All 5 of these technologies have created the perfect storm for operations and development trying to manage the performance and availability of their application due to the high rate of change these teams are facing.  To add to this challenge, legacy monitoring approaches weren’t built to support these environments.</a:t>
            </a:r>
          </a:p>
          <a:p>
            <a:pPr marL="0" indent="0">
              <a:buNone/>
            </a:pPr>
            <a:endParaRPr lang="en-US" sz="1000" u="none" baseline="0" dirty="0" smtClean="0"/>
          </a:p>
          <a:p>
            <a:pPr marL="0" indent="0">
              <a:buNone/>
            </a:pPr>
            <a:r>
              <a:rPr lang="en-US" sz="1000" u="none" baseline="0" dirty="0" smtClean="0"/>
              <a:t>Ask: Has your organization embraced some of these approaches?  If so, which ones?  How has that affected your ability to manage performance and determine root cause?</a:t>
            </a:r>
          </a:p>
        </p:txBody>
      </p:sp>
      <p:sp>
        <p:nvSpPr>
          <p:cNvPr id="4" name="Slide Number Placeholder 3"/>
          <p:cNvSpPr>
            <a:spLocks noGrp="1"/>
          </p:cNvSpPr>
          <p:nvPr>
            <p:ph type="sldNum" sz="quarter" idx="10"/>
          </p:nvPr>
        </p:nvSpPr>
        <p:spPr/>
        <p:txBody>
          <a:bodyPr/>
          <a:lstStyle/>
          <a:p>
            <a:fld id="{3CFAD378-964F-4C08-947E-8066A3D2A7AE}" type="slidenum">
              <a:rPr lang="en-US" smtClean="0"/>
              <a:pPr/>
              <a:t>9</a:t>
            </a:fld>
            <a:endParaRPr lang="en-US" dirty="0"/>
          </a:p>
        </p:txBody>
      </p:sp>
    </p:spTree>
    <p:extLst>
      <p:ext uri="{BB962C8B-B14F-4D97-AF65-F5344CB8AC3E}">
        <p14:creationId xmlns:p14="http://schemas.microsoft.com/office/powerpoint/2010/main" val="3466533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xfrm>
            <a:off x="4114800" y="2438400"/>
            <a:ext cx="4343400" cy="1905000"/>
          </a:xfrm>
        </p:spPr>
        <p:txBody>
          <a:bodyPr/>
          <a:lstStyle>
            <a:lvl1pPr>
              <a:defRPr>
                <a:solidFill>
                  <a:srgbClr val="3BB4E8"/>
                </a:solidFill>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0"/>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15900"/>
            <a:ext cx="8439151"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304800" y="1066800"/>
            <a:ext cx="84582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p:hf sldNum="0" hdr="0" dt="0"/>
  <p:txStyles>
    <p:title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p:titleStyle>
    <p:body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4114801" y="2514600"/>
            <a:ext cx="4822825" cy="2057400"/>
          </a:xfrm>
        </p:spPr>
        <p:txBody>
          <a:bodyPr/>
          <a:lstStyle/>
          <a:p>
            <a:pPr eaLnBrk="1" hangingPunct="1"/>
            <a:r>
              <a:rPr lang="en-US" dirty="0" smtClean="0"/>
              <a:t>The Basics:</a:t>
            </a:r>
            <a:br>
              <a:rPr lang="en-US" dirty="0" smtClean="0"/>
            </a:br>
            <a:r>
              <a:rPr lang="en-US" dirty="0" smtClean="0"/>
              <a:t>Applications &amp; Components</a:t>
            </a:r>
            <a:endParaRPr lang="en-US" sz="2000" dirty="0" smtClean="0">
              <a:solidFill>
                <a:schemeClr val="bg1"/>
              </a:solidFill>
            </a:endParaRPr>
          </a:p>
        </p:txBody>
      </p:sp>
    </p:spTree>
    <p:extLst>
      <p:ext uri="{BB962C8B-B14F-4D97-AF65-F5344CB8AC3E}">
        <p14:creationId xmlns:p14="http://schemas.microsoft.com/office/powerpoint/2010/main" val="205411519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Servers</a:t>
            </a:r>
            <a:endParaRPr lang="en-US" dirty="0"/>
          </a:p>
        </p:txBody>
      </p:sp>
      <p:sp>
        <p:nvSpPr>
          <p:cNvPr id="3" name="Content Placeholder 2"/>
          <p:cNvSpPr>
            <a:spLocks noGrp="1"/>
          </p:cNvSpPr>
          <p:nvPr>
            <p:ph idx="1"/>
          </p:nvPr>
        </p:nvSpPr>
        <p:spPr>
          <a:xfrm>
            <a:off x="457200" y="1066800"/>
            <a:ext cx="8686800" cy="2667000"/>
          </a:xfrm>
        </p:spPr>
        <p:txBody>
          <a:bodyPr/>
          <a:lstStyle/>
          <a:p>
            <a:pPr marL="0" indent="0">
              <a:buNone/>
            </a:pPr>
            <a:r>
              <a:rPr lang="en-US" dirty="0" smtClean="0">
                <a:solidFill>
                  <a:srgbClr val="5F5F5F"/>
                </a:solidFill>
              </a:rPr>
              <a:t>Application servers perform core business processing – this is where the heavy lifting occurs.</a:t>
            </a:r>
            <a:endParaRPr lang="en-US" dirty="0" smtClean="0">
              <a:solidFill>
                <a:srgbClr val="5F5F5F"/>
              </a:solidFill>
            </a:endParaRPr>
          </a:p>
          <a:p>
            <a:pPr lvl="1"/>
            <a:r>
              <a:rPr lang="en-US" dirty="0" smtClean="0"/>
              <a:t>Typically access a wide variety of data stores</a:t>
            </a:r>
          </a:p>
          <a:p>
            <a:pPr lvl="1"/>
            <a:r>
              <a:rPr lang="en-US" dirty="0" smtClean="0"/>
              <a:t>Often talk to other application servers (i.e., distributed transactions) in many different ways like web services, RMI, messaging,</a:t>
            </a:r>
            <a:r>
              <a:rPr lang="en-US" dirty="0"/>
              <a:t> </a:t>
            </a:r>
            <a:r>
              <a:rPr lang="en-US" dirty="0" smtClean="0"/>
              <a:t>etc.</a:t>
            </a:r>
          </a:p>
          <a:p>
            <a:pPr lvl="1"/>
            <a:r>
              <a:rPr lang="en-US" dirty="0" smtClean="0"/>
              <a:t>Application servers are abundant – COTS as well as open source</a:t>
            </a:r>
          </a:p>
          <a:p>
            <a:pPr lvl="1"/>
            <a:r>
              <a:rPr lang="en-US" dirty="0" smtClean="0"/>
              <a:t>Note that IIS can act as both a web &amp; application server (in .NET)</a:t>
            </a:r>
          </a:p>
          <a:p>
            <a:pPr lvl="1"/>
            <a:endParaRPr lang="en-US" dirty="0" smtClean="0"/>
          </a:p>
          <a:p>
            <a:pPr lvl="1"/>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10</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038600"/>
            <a:ext cx="8451714" cy="24268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smtClean="0"/>
              <a:t>Tomcat			JBoss			WebLogic</a:t>
            </a:r>
          </a:p>
          <a:p>
            <a:pPr marL="0" indent="0">
              <a:buFontTx/>
              <a:buNone/>
            </a:pPr>
            <a:r>
              <a:rPr lang="en-US" sz="2000" dirty="0" smtClean="0"/>
              <a:t>WebSphere		Jetty			IIS (.NET app server)</a:t>
            </a:r>
          </a:p>
          <a:p>
            <a:pPr marL="0" indent="0">
              <a:buFontTx/>
              <a:buNone/>
            </a:pPr>
            <a:r>
              <a:rPr lang="en-US" sz="2000" dirty="0" smtClean="0"/>
              <a:t>ColdFusion		Oracle OC4J		OSGI</a:t>
            </a:r>
          </a:p>
          <a:p>
            <a:pPr marL="0" indent="0">
              <a:buFontTx/>
              <a:buNone/>
            </a:pPr>
            <a:r>
              <a:rPr lang="en-US" sz="2000" dirty="0" err="1" smtClean="0"/>
              <a:t>Solr</a:t>
            </a:r>
            <a:r>
              <a:rPr lang="en-US" sz="2000" dirty="0" smtClean="0"/>
              <a:t>			WebMethods		Resin		</a:t>
            </a:r>
            <a:endParaRPr lang="en-US" sz="2000" dirty="0"/>
          </a:p>
        </p:txBody>
      </p:sp>
    </p:spTree>
    <p:extLst>
      <p:ext uri="{BB962C8B-B14F-4D97-AF65-F5344CB8AC3E}">
        <p14:creationId xmlns:p14="http://schemas.microsoft.com/office/powerpoint/2010/main" val="400424892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11</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err="1" smtClean="0">
                <a:cs typeface="Estate Light"/>
              </a:rPr>
              <a:t>DataBase</a:t>
            </a:r>
            <a:r>
              <a:rPr lang="en-US" sz="2800" dirty="0" smtClean="0">
                <a:cs typeface="Estate Light"/>
              </a:rPr>
              <a:t> Servers: Stuff</a:t>
            </a:r>
            <a:endParaRPr lang="en-US" sz="2800" dirty="0" smtClean="0">
              <a:cs typeface="Estate Light"/>
            </a:endParaRPr>
          </a:p>
        </p:txBody>
      </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FF0000"/>
                </a:solidFill>
                <a:ea typeface="ＭＳ Ｐゴシック"/>
                <a:cs typeface="ＭＳ Ｐゴシック"/>
              </a:rPr>
              <a:t>Oracle</a:t>
            </a:r>
            <a:endParaRPr lang="en-US" sz="900" dirty="0">
              <a:solidFill>
                <a:srgbClr val="FF0000"/>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236720" y="5117069"/>
            <a:ext cx="762000"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SQL-Server</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spTree>
    <p:extLst>
      <p:ext uri="{BB962C8B-B14F-4D97-AF65-F5344CB8AC3E}">
        <p14:creationId xmlns:p14="http://schemas.microsoft.com/office/powerpoint/2010/main" val="346601249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Servers</a:t>
            </a:r>
            <a:endParaRPr lang="en-US" dirty="0"/>
          </a:p>
        </p:txBody>
      </p:sp>
      <p:sp>
        <p:nvSpPr>
          <p:cNvPr id="3" name="Content Placeholder 2"/>
          <p:cNvSpPr>
            <a:spLocks noGrp="1"/>
          </p:cNvSpPr>
          <p:nvPr>
            <p:ph idx="1"/>
          </p:nvPr>
        </p:nvSpPr>
        <p:spPr>
          <a:xfrm>
            <a:off x="457200" y="1066800"/>
            <a:ext cx="8686800" cy="2971800"/>
          </a:xfrm>
        </p:spPr>
        <p:txBody>
          <a:bodyPr/>
          <a:lstStyle/>
          <a:p>
            <a:pPr marL="0" indent="0">
              <a:buNone/>
            </a:pPr>
            <a:r>
              <a:rPr lang="en-US" dirty="0" smtClean="0">
                <a:solidFill>
                  <a:srgbClr val="5F5F5F"/>
                </a:solidFill>
              </a:rPr>
              <a:t>Database servers host traditional data stores like relational databases.</a:t>
            </a:r>
            <a:endParaRPr lang="en-US" dirty="0" smtClean="0">
              <a:solidFill>
                <a:srgbClr val="5F5F5F"/>
              </a:solidFill>
            </a:endParaRPr>
          </a:p>
          <a:p>
            <a:pPr lvl="1"/>
            <a:r>
              <a:rPr lang="en-US" i="1" dirty="0" smtClean="0"/>
              <a:t>Most </a:t>
            </a:r>
            <a:r>
              <a:rPr lang="en-US" dirty="0" smtClean="0"/>
              <a:t>applications talk to a database</a:t>
            </a:r>
          </a:p>
          <a:p>
            <a:pPr lvl="1"/>
            <a:r>
              <a:rPr lang="en-US" dirty="0" smtClean="0"/>
              <a:t>Access by JDBC (in Java apps) and ADO.NET (in .NET apps)</a:t>
            </a:r>
          </a:p>
          <a:p>
            <a:pPr lvl="1"/>
            <a:r>
              <a:rPr lang="en-US" dirty="0" smtClean="0"/>
              <a:t>We do not monitor the database server directly, but rather, the JDBC or ADO.NET traffic to them</a:t>
            </a:r>
          </a:p>
          <a:p>
            <a:pPr lvl="1"/>
            <a:r>
              <a:rPr lang="en-US" dirty="0" smtClean="0"/>
              <a:t>Database servers are abundant – COTS as well as open source</a:t>
            </a:r>
          </a:p>
          <a:p>
            <a:pPr lvl="1"/>
            <a:r>
              <a:rPr lang="en-US" dirty="0" smtClean="0"/>
              <a:t>Database access: most likely candidate as root cause </a:t>
            </a:r>
          </a:p>
          <a:p>
            <a:pPr lvl="1"/>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12</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038600"/>
            <a:ext cx="8451714" cy="24268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smtClean="0"/>
              <a:t>Oracle			IBM DB/2		Informix</a:t>
            </a:r>
          </a:p>
          <a:p>
            <a:pPr marL="0" indent="0">
              <a:buFontTx/>
              <a:buNone/>
            </a:pPr>
            <a:r>
              <a:rPr lang="en-US" sz="2000" dirty="0" smtClean="0"/>
              <a:t>MS SQL-Server		</a:t>
            </a:r>
            <a:r>
              <a:rPr lang="en-US" sz="2000" dirty="0" err="1" smtClean="0"/>
              <a:t>Postgres</a:t>
            </a:r>
            <a:r>
              <a:rPr lang="en-US" sz="2000" dirty="0" smtClean="0"/>
              <a:t>		MySQL</a:t>
            </a:r>
          </a:p>
          <a:p>
            <a:pPr marL="0" indent="0">
              <a:buFontTx/>
              <a:buNone/>
            </a:pPr>
            <a:r>
              <a:rPr lang="en-US" sz="2000" dirty="0" err="1" smtClean="0"/>
              <a:t>Pointbase</a:t>
            </a:r>
            <a:r>
              <a:rPr lang="en-US" sz="2000" dirty="0" smtClean="0"/>
              <a:t>		Derby			Sybase	</a:t>
            </a:r>
            <a:endParaRPr lang="en-US" sz="2000" dirty="0"/>
          </a:p>
        </p:txBody>
      </p:sp>
    </p:spTree>
    <p:extLst>
      <p:ext uri="{BB962C8B-B14F-4D97-AF65-F5344CB8AC3E}">
        <p14:creationId xmlns:p14="http://schemas.microsoft.com/office/powerpoint/2010/main" val="10438424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13</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Caches: Fast Data</a:t>
            </a:r>
            <a:endParaRPr lang="en-US" sz="2800" dirty="0" smtClean="0">
              <a:cs typeface="Estate Light"/>
            </a:endParaRPr>
          </a:p>
        </p:txBody>
      </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Oracle</a:t>
            </a:r>
            <a:endParaRPr lang="en-US" sz="900" dirty="0">
              <a:solidFill>
                <a:srgbClr val="6E6E6E"/>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143457" y="5238171"/>
            <a:ext cx="888181"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SQL-Server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15" name="Can 414"/>
          <p:cNvSpPr/>
          <p:nvPr/>
        </p:nvSpPr>
        <p:spPr bwMode="auto">
          <a:xfrm>
            <a:off x="5770880" y="3950970"/>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1" name="TextBox 370"/>
          <p:cNvSpPr txBox="1">
            <a:spLocks noChangeArrowheads="1"/>
          </p:cNvSpPr>
          <p:nvPr/>
        </p:nvSpPr>
        <p:spPr bwMode="auto">
          <a:xfrm>
            <a:off x="5685897" y="3741197"/>
            <a:ext cx="528263"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sp>
        <p:nvSpPr>
          <p:cNvPr id="422" name="Can 421"/>
          <p:cNvSpPr/>
          <p:nvPr/>
        </p:nvSpPr>
        <p:spPr bwMode="auto">
          <a:xfrm>
            <a:off x="5770880" y="3205591"/>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3" name="TextBox 370"/>
          <p:cNvSpPr txBox="1">
            <a:spLocks noChangeArrowheads="1"/>
          </p:cNvSpPr>
          <p:nvPr/>
        </p:nvSpPr>
        <p:spPr bwMode="auto">
          <a:xfrm>
            <a:off x="5685897" y="3008273"/>
            <a:ext cx="565252"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cxnSp>
        <p:nvCxnSpPr>
          <p:cNvPr id="425" name="Straight Connector 309"/>
          <p:cNvCxnSpPr>
            <a:cxnSpLocks noChangeShapeType="1"/>
            <a:endCxn id="415" idx="2"/>
          </p:cNvCxnSpPr>
          <p:nvPr/>
        </p:nvCxnSpPr>
        <p:spPr bwMode="auto">
          <a:xfrm>
            <a:off x="4800600" y="3581400"/>
            <a:ext cx="970280" cy="495300"/>
          </a:xfrm>
          <a:prstGeom prst="line">
            <a:avLst/>
          </a:prstGeom>
          <a:noFill/>
          <a:ln w="9525" algn="ctr">
            <a:solidFill>
              <a:srgbClr val="6E6E6E"/>
            </a:solidFill>
            <a:round/>
            <a:headEnd/>
            <a:tailEnd/>
          </a:ln>
        </p:spPr>
      </p:cxnSp>
      <p:cxnSp>
        <p:nvCxnSpPr>
          <p:cNvPr id="426" name="Straight Connector 309"/>
          <p:cNvCxnSpPr>
            <a:cxnSpLocks noChangeShapeType="1"/>
            <a:endCxn id="422" idx="2"/>
          </p:cNvCxnSpPr>
          <p:nvPr/>
        </p:nvCxnSpPr>
        <p:spPr bwMode="auto">
          <a:xfrm flipV="1">
            <a:off x="4800600" y="3331321"/>
            <a:ext cx="970280" cy="250079"/>
          </a:xfrm>
          <a:prstGeom prst="line">
            <a:avLst/>
          </a:prstGeom>
          <a:noFill/>
          <a:ln w="9525" algn="ctr">
            <a:solidFill>
              <a:srgbClr val="6E6E6E"/>
            </a:solidFill>
            <a:round/>
            <a:headEnd/>
            <a:tailEnd/>
          </a:ln>
        </p:spPr>
      </p:cxnSp>
      <p:sp>
        <p:nvSpPr>
          <p:cNvPr id="427" name="Isosceles Triangle 426"/>
          <p:cNvSpPr/>
          <p:nvPr/>
        </p:nvSpPr>
        <p:spPr bwMode="auto">
          <a:xfrm rot="15247668" flipV="1">
            <a:off x="5300628" y="3409487"/>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9" name="Isosceles Triangle 428"/>
          <p:cNvSpPr/>
          <p:nvPr/>
        </p:nvSpPr>
        <p:spPr bwMode="auto">
          <a:xfrm rot="18673410" flipV="1">
            <a:off x="5249010" y="380923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spTree>
    <p:extLst>
      <p:ext uri="{BB962C8B-B14F-4D97-AF65-F5344CB8AC3E}">
        <p14:creationId xmlns:p14="http://schemas.microsoft.com/office/powerpoint/2010/main" val="71551076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a:t>
            </a:r>
            <a:endParaRPr lang="en-US" dirty="0"/>
          </a:p>
        </p:txBody>
      </p:sp>
      <p:sp>
        <p:nvSpPr>
          <p:cNvPr id="3" name="Content Placeholder 2"/>
          <p:cNvSpPr>
            <a:spLocks noGrp="1"/>
          </p:cNvSpPr>
          <p:nvPr>
            <p:ph idx="1"/>
          </p:nvPr>
        </p:nvSpPr>
        <p:spPr>
          <a:xfrm>
            <a:off x="457200" y="1066800"/>
            <a:ext cx="8686800" cy="2971800"/>
          </a:xfrm>
        </p:spPr>
        <p:txBody>
          <a:bodyPr/>
          <a:lstStyle/>
          <a:p>
            <a:pPr marL="0" indent="0">
              <a:buNone/>
            </a:pPr>
            <a:r>
              <a:rPr lang="en-US" dirty="0" smtClean="0">
                <a:solidFill>
                  <a:srgbClr val="5F5F5F"/>
                </a:solidFill>
              </a:rPr>
              <a:t>Caches are an in-memory data store. They provide extremely fast access to data.</a:t>
            </a:r>
            <a:endParaRPr lang="en-US" dirty="0" smtClean="0">
              <a:solidFill>
                <a:srgbClr val="5F5F5F"/>
              </a:solidFill>
            </a:endParaRPr>
          </a:p>
          <a:p>
            <a:pPr lvl="1"/>
            <a:r>
              <a:rPr lang="en-US" dirty="0" smtClean="0"/>
              <a:t>Quite common</a:t>
            </a:r>
          </a:p>
          <a:p>
            <a:pPr lvl="1"/>
            <a:r>
              <a:rPr lang="en-US" dirty="0" smtClean="0"/>
              <a:t>Usually provided for static data (but can also be dynamic)</a:t>
            </a:r>
          </a:p>
          <a:p>
            <a:pPr lvl="1"/>
            <a:r>
              <a:rPr lang="en-US" dirty="0" smtClean="0"/>
              <a:t>Every ‘hit’ against a cache means one less DB query performed</a:t>
            </a:r>
          </a:p>
          <a:p>
            <a:pPr lvl="1"/>
            <a:r>
              <a:rPr lang="en-US" dirty="0" smtClean="0"/>
              <a:t>Access statistics usually of keen interest</a:t>
            </a:r>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14</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038600"/>
            <a:ext cx="8451714" cy="24268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smtClean="0"/>
              <a:t>Coherence		</a:t>
            </a:r>
            <a:r>
              <a:rPr lang="en-US" sz="2000" dirty="0" err="1" smtClean="0"/>
              <a:t>Ehcache</a:t>
            </a:r>
            <a:r>
              <a:rPr lang="en-US" sz="2000" dirty="0" smtClean="0"/>
              <a:t>		</a:t>
            </a:r>
            <a:r>
              <a:rPr lang="en-US" sz="2000" dirty="0" err="1" smtClean="0"/>
              <a:t>MemCache</a:t>
            </a:r>
            <a:endParaRPr lang="en-US" sz="2000" dirty="0" smtClean="0"/>
          </a:p>
          <a:p>
            <a:pPr marL="0" indent="0">
              <a:buFontTx/>
              <a:buNone/>
            </a:pPr>
            <a:r>
              <a:rPr lang="en-US" sz="2000" dirty="0" smtClean="0"/>
              <a:t>JBoss Tree Cache</a:t>
            </a:r>
            <a:endParaRPr lang="en-US" sz="2000" dirty="0"/>
          </a:p>
        </p:txBody>
      </p:sp>
    </p:spTree>
    <p:extLst>
      <p:ext uri="{BB962C8B-B14F-4D97-AF65-F5344CB8AC3E}">
        <p14:creationId xmlns:p14="http://schemas.microsoft.com/office/powerpoint/2010/main" val="20462067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15</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ESBs: Swiss Army Knife</a:t>
            </a:r>
            <a:endParaRPr lang="en-US" sz="2800" dirty="0" smtClean="0">
              <a:cs typeface="Estate Light"/>
            </a:endParaRPr>
          </a:p>
        </p:txBody>
      </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Oracle</a:t>
            </a:r>
            <a:endParaRPr lang="en-US" sz="900" dirty="0">
              <a:solidFill>
                <a:srgbClr val="6E6E6E"/>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91" name="Rounded Rectangle 290"/>
          <p:cNvSpPr/>
          <p:nvPr/>
        </p:nvSpPr>
        <p:spPr bwMode="auto">
          <a:xfrm>
            <a:off x="5124901" y="2487506"/>
            <a:ext cx="11996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latin typeface="Arial"/>
                <a:ea typeface="ＭＳ Ｐゴシック"/>
                <a:cs typeface="+mn-cs"/>
              </a:rPr>
              <a:t>ESB</a:t>
            </a:r>
            <a:endParaRPr kumimoji="0" lang="en-US" sz="900" b="0" i="0" u="none" strike="noStrike" kern="0" cap="none" spc="0" normalizeH="0" baseline="0" noProof="0" dirty="0">
              <a:ln>
                <a:noFill/>
              </a:ln>
              <a:solidFill>
                <a:srgbClr val="FF0000"/>
              </a:solidFill>
              <a:effectLst/>
              <a:uLnTx/>
              <a:uFillTx/>
              <a:latin typeface="Arial"/>
              <a:ea typeface="ＭＳ Ｐゴシック"/>
              <a:cs typeface="+mn-cs"/>
            </a:endParaRPr>
          </a:p>
        </p:txBody>
      </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236720" y="5249011"/>
            <a:ext cx="762000"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Database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cxnSp>
        <p:nvCxnSpPr>
          <p:cNvPr id="303" name="Straight Connector 309"/>
          <p:cNvCxnSpPr>
            <a:cxnSpLocks noChangeShapeType="1"/>
            <a:stCxn id="393" idx="3"/>
            <a:endCxn id="291" idx="1"/>
          </p:cNvCxnSpPr>
          <p:nvPr/>
        </p:nvCxnSpPr>
        <p:spPr bwMode="auto">
          <a:xfrm flipV="1">
            <a:off x="4247699" y="2615354"/>
            <a:ext cx="877202" cy="179495"/>
          </a:xfrm>
          <a:prstGeom prst="line">
            <a:avLst/>
          </a:prstGeom>
          <a:noFill/>
          <a:ln w="9525" algn="ctr">
            <a:solidFill>
              <a:srgbClr val="6E6E6E"/>
            </a:solidFill>
            <a:round/>
            <a:headEnd/>
            <a:tailEnd/>
          </a:ln>
        </p:spPr>
      </p:cxnSp>
      <p:cxnSp>
        <p:nvCxnSpPr>
          <p:cNvPr id="306" name="Straight Connector 309"/>
          <p:cNvCxnSpPr>
            <a:cxnSpLocks noChangeShapeType="1"/>
            <a:endCxn id="291" idx="2"/>
          </p:cNvCxnSpPr>
          <p:nvPr/>
        </p:nvCxnSpPr>
        <p:spPr bwMode="auto">
          <a:xfrm flipV="1">
            <a:off x="4800600" y="2743201"/>
            <a:ext cx="924151" cy="838200"/>
          </a:xfrm>
          <a:prstGeom prst="line">
            <a:avLst/>
          </a:prstGeom>
          <a:noFill/>
          <a:ln w="9525" algn="ctr">
            <a:solidFill>
              <a:srgbClr val="6E6E6E"/>
            </a:solidFill>
            <a:round/>
            <a:headEnd/>
            <a:tailEnd/>
          </a:ln>
        </p:spPr>
      </p:cxnSp>
      <p:sp>
        <p:nvSpPr>
          <p:cNvPr id="311" name="Isosceles Triangle 310"/>
          <p:cNvSpPr/>
          <p:nvPr/>
        </p:nvSpPr>
        <p:spPr bwMode="auto">
          <a:xfrm rot="16200000" flipV="1">
            <a:off x="4549140" y="269442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5" name="Isosceles Triangle 314"/>
          <p:cNvSpPr/>
          <p:nvPr/>
        </p:nvSpPr>
        <p:spPr bwMode="auto">
          <a:xfrm rot="13391557" flipV="1">
            <a:off x="5262799" y="307781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15" name="Can 414"/>
          <p:cNvSpPr/>
          <p:nvPr/>
        </p:nvSpPr>
        <p:spPr bwMode="auto">
          <a:xfrm>
            <a:off x="5770880" y="3950970"/>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1" name="TextBox 370"/>
          <p:cNvSpPr txBox="1">
            <a:spLocks noChangeArrowheads="1"/>
          </p:cNvSpPr>
          <p:nvPr/>
        </p:nvSpPr>
        <p:spPr bwMode="auto">
          <a:xfrm>
            <a:off x="5661238" y="3698697"/>
            <a:ext cx="528263"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2" name="Can 421"/>
          <p:cNvSpPr/>
          <p:nvPr/>
        </p:nvSpPr>
        <p:spPr bwMode="auto">
          <a:xfrm>
            <a:off x="5770880" y="3205591"/>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3" name="TextBox 370"/>
          <p:cNvSpPr txBox="1">
            <a:spLocks noChangeArrowheads="1"/>
          </p:cNvSpPr>
          <p:nvPr/>
        </p:nvSpPr>
        <p:spPr bwMode="auto">
          <a:xfrm>
            <a:off x="5685897" y="3008273"/>
            <a:ext cx="565252"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425" name="Straight Connector 309"/>
          <p:cNvCxnSpPr>
            <a:cxnSpLocks noChangeShapeType="1"/>
            <a:endCxn id="415" idx="2"/>
          </p:cNvCxnSpPr>
          <p:nvPr/>
        </p:nvCxnSpPr>
        <p:spPr bwMode="auto">
          <a:xfrm>
            <a:off x="4800600" y="3581400"/>
            <a:ext cx="970280" cy="495300"/>
          </a:xfrm>
          <a:prstGeom prst="line">
            <a:avLst/>
          </a:prstGeom>
          <a:noFill/>
          <a:ln w="9525" algn="ctr">
            <a:solidFill>
              <a:srgbClr val="6E6E6E"/>
            </a:solidFill>
            <a:round/>
            <a:headEnd/>
            <a:tailEnd/>
          </a:ln>
        </p:spPr>
      </p:cxnSp>
      <p:cxnSp>
        <p:nvCxnSpPr>
          <p:cNvPr id="426" name="Straight Connector 309"/>
          <p:cNvCxnSpPr>
            <a:cxnSpLocks noChangeShapeType="1"/>
            <a:endCxn id="422" idx="2"/>
          </p:cNvCxnSpPr>
          <p:nvPr/>
        </p:nvCxnSpPr>
        <p:spPr bwMode="auto">
          <a:xfrm flipV="1">
            <a:off x="4800600" y="3331321"/>
            <a:ext cx="970280" cy="250079"/>
          </a:xfrm>
          <a:prstGeom prst="line">
            <a:avLst/>
          </a:prstGeom>
          <a:noFill/>
          <a:ln w="9525" algn="ctr">
            <a:solidFill>
              <a:srgbClr val="6E6E6E"/>
            </a:solidFill>
            <a:round/>
            <a:headEnd/>
            <a:tailEnd/>
          </a:ln>
        </p:spPr>
      </p:cxnSp>
      <p:sp>
        <p:nvSpPr>
          <p:cNvPr id="427" name="Isosceles Triangle 426"/>
          <p:cNvSpPr/>
          <p:nvPr/>
        </p:nvSpPr>
        <p:spPr bwMode="auto">
          <a:xfrm rot="15247668" flipV="1">
            <a:off x="5300628" y="3409487"/>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9" name="Isosceles Triangle 428"/>
          <p:cNvSpPr/>
          <p:nvPr/>
        </p:nvSpPr>
        <p:spPr bwMode="auto">
          <a:xfrm rot="18673410" flipV="1">
            <a:off x="5249010" y="380923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spTree>
    <p:extLst>
      <p:ext uri="{BB962C8B-B14F-4D97-AF65-F5344CB8AC3E}">
        <p14:creationId xmlns:p14="http://schemas.microsoft.com/office/powerpoint/2010/main" val="214089638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ESBs</a:t>
            </a:r>
            <a:endParaRPr lang="en-US" dirty="0"/>
          </a:p>
        </p:txBody>
      </p:sp>
      <p:sp>
        <p:nvSpPr>
          <p:cNvPr id="3" name="Content Placeholder 2"/>
          <p:cNvSpPr>
            <a:spLocks noGrp="1"/>
          </p:cNvSpPr>
          <p:nvPr>
            <p:ph idx="1"/>
          </p:nvPr>
        </p:nvSpPr>
        <p:spPr>
          <a:xfrm>
            <a:off x="457200" y="1066800"/>
            <a:ext cx="8686800" cy="2971800"/>
          </a:xfrm>
        </p:spPr>
        <p:txBody>
          <a:bodyPr/>
          <a:lstStyle/>
          <a:p>
            <a:pPr marL="0" indent="0">
              <a:buNone/>
            </a:pPr>
            <a:r>
              <a:rPr lang="en-US" dirty="0" smtClean="0">
                <a:solidFill>
                  <a:srgbClr val="5F5F5F"/>
                </a:solidFill>
              </a:rPr>
              <a:t>Enterprise service buses (ESBs) provide vast application integration capabilities.</a:t>
            </a:r>
            <a:endParaRPr lang="en-US" dirty="0" smtClean="0">
              <a:solidFill>
                <a:srgbClr val="5F5F5F"/>
              </a:solidFill>
            </a:endParaRPr>
          </a:p>
          <a:p>
            <a:pPr lvl="1"/>
            <a:r>
              <a:rPr lang="en-US" dirty="0" smtClean="0"/>
              <a:t>Platform for message routing, integration &amp; data transformation</a:t>
            </a:r>
          </a:p>
          <a:p>
            <a:pPr lvl="1"/>
            <a:r>
              <a:rPr lang="en-US" dirty="0" smtClean="0"/>
              <a:t>“Connect anything to anything”</a:t>
            </a:r>
          </a:p>
          <a:p>
            <a:pPr lvl="1"/>
            <a:r>
              <a:rPr lang="en-US" dirty="0" smtClean="0"/>
              <a:t>Usually a ‘black box’ when it comes to monitoring</a:t>
            </a:r>
          </a:p>
          <a:p>
            <a:pPr lvl="1"/>
            <a:r>
              <a:rPr lang="en-US" i="1" dirty="0" smtClean="0"/>
              <a:t>We are currently working on OOTB support for ESBs</a:t>
            </a:r>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16</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038600"/>
            <a:ext cx="8451714" cy="24268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err="1" smtClean="0"/>
              <a:t>MuleSource</a:t>
            </a:r>
            <a:r>
              <a:rPr lang="en-US" sz="2000" dirty="0" smtClean="0"/>
              <a:t>		WSO2			OSB (Oracle)</a:t>
            </a:r>
          </a:p>
          <a:p>
            <a:pPr marL="0" indent="0">
              <a:buFontTx/>
              <a:buNone/>
            </a:pPr>
            <a:r>
              <a:rPr lang="en-US" sz="2000" dirty="0" smtClean="0"/>
              <a:t>BizTalk (MS)		FUSE (Progress)	WebSphere ESB</a:t>
            </a:r>
          </a:p>
          <a:p>
            <a:pPr marL="0" indent="0">
              <a:buFontTx/>
              <a:buNone/>
            </a:pPr>
            <a:r>
              <a:rPr lang="en-US" sz="2000" dirty="0" err="1" smtClean="0"/>
              <a:t>ActiveMatrix</a:t>
            </a:r>
            <a:r>
              <a:rPr lang="en-US" sz="2000" dirty="0" smtClean="0"/>
              <a:t> (</a:t>
            </a:r>
            <a:r>
              <a:rPr lang="en-US" sz="2000" dirty="0" err="1" smtClean="0"/>
              <a:t>Tibco</a:t>
            </a:r>
            <a:r>
              <a:rPr lang="en-US" sz="2000" dirty="0" smtClean="0"/>
              <a:t>)</a:t>
            </a:r>
            <a:endParaRPr lang="en-US" sz="2000" dirty="0"/>
          </a:p>
        </p:txBody>
      </p:sp>
    </p:spTree>
    <p:extLst>
      <p:ext uri="{BB962C8B-B14F-4D97-AF65-F5344CB8AC3E}">
        <p14:creationId xmlns:p14="http://schemas.microsoft.com/office/powerpoint/2010/main" val="146187640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17</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Messaging: To sync or not</a:t>
            </a:r>
            <a:endParaRPr lang="en-US" sz="2800" dirty="0" smtClean="0">
              <a:cs typeface="Estate Light"/>
            </a:endParaRPr>
          </a:p>
        </p:txBody>
      </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Oracle</a:t>
            </a:r>
            <a:endParaRPr lang="en-US" sz="900" dirty="0">
              <a:solidFill>
                <a:srgbClr val="6E6E6E"/>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9" name="Group 288"/>
          <p:cNvGrpSpPr/>
          <p:nvPr/>
        </p:nvGrpSpPr>
        <p:grpSpPr>
          <a:xfrm>
            <a:off x="5410200" y="4592321"/>
            <a:ext cx="437699" cy="408095"/>
            <a:chOff x="4038600" y="3352800"/>
            <a:chExt cx="437699" cy="408095"/>
          </a:xfrm>
        </p:grpSpPr>
        <p:grpSp>
          <p:nvGrpSpPr>
            <p:cNvPr id="346" name="Group 345"/>
            <p:cNvGrpSpPr/>
            <p:nvPr/>
          </p:nvGrpSpPr>
          <p:grpSpPr>
            <a:xfrm>
              <a:off x="4038600" y="3352800"/>
              <a:ext cx="285299" cy="255695"/>
              <a:chOff x="3912287" y="3124200"/>
              <a:chExt cx="285299" cy="255695"/>
            </a:xfrm>
          </p:grpSpPr>
          <p:sp>
            <p:nvSpPr>
              <p:cNvPr id="351" name="Rounded Rectangle 35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5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47" name="Group 346"/>
            <p:cNvGrpSpPr/>
            <p:nvPr/>
          </p:nvGrpSpPr>
          <p:grpSpPr>
            <a:xfrm>
              <a:off x="4191000" y="3505200"/>
              <a:ext cx="285299" cy="255695"/>
              <a:chOff x="3912287" y="3124200"/>
              <a:chExt cx="285299" cy="255695"/>
            </a:xfrm>
          </p:grpSpPr>
          <p:sp>
            <p:nvSpPr>
              <p:cNvPr id="348" name="Rounded Rectangle 34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91" name="Rounded Rectangle 290"/>
          <p:cNvSpPr/>
          <p:nvPr/>
        </p:nvSpPr>
        <p:spPr bwMode="auto">
          <a:xfrm>
            <a:off x="5124901" y="2487506"/>
            <a:ext cx="11996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Arial"/>
                <a:ea typeface="ＭＳ Ｐゴシック"/>
                <a:cs typeface="+mn-cs"/>
              </a:rPr>
              <a:t>ESB</a:t>
            </a: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3" name="TextBox 370"/>
          <p:cNvSpPr txBox="1">
            <a:spLocks noChangeArrowheads="1"/>
          </p:cNvSpPr>
          <p:nvPr/>
        </p:nvSpPr>
        <p:spPr bwMode="auto">
          <a:xfrm>
            <a:off x="5334000" y="43434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MQ</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236720" y="5249011"/>
            <a:ext cx="762000"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Database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cxnSp>
        <p:nvCxnSpPr>
          <p:cNvPr id="303" name="Straight Connector 309"/>
          <p:cNvCxnSpPr>
            <a:cxnSpLocks noChangeShapeType="1"/>
            <a:stCxn id="393" idx="3"/>
            <a:endCxn id="291" idx="1"/>
          </p:cNvCxnSpPr>
          <p:nvPr/>
        </p:nvCxnSpPr>
        <p:spPr bwMode="auto">
          <a:xfrm flipV="1">
            <a:off x="4247699" y="2615354"/>
            <a:ext cx="877202" cy="179495"/>
          </a:xfrm>
          <a:prstGeom prst="line">
            <a:avLst/>
          </a:prstGeom>
          <a:noFill/>
          <a:ln w="9525" algn="ctr">
            <a:solidFill>
              <a:srgbClr val="6E6E6E"/>
            </a:solidFill>
            <a:round/>
            <a:headEnd/>
            <a:tailEnd/>
          </a:ln>
        </p:spPr>
      </p:cxnSp>
      <p:cxnSp>
        <p:nvCxnSpPr>
          <p:cNvPr id="306" name="Straight Connector 309"/>
          <p:cNvCxnSpPr>
            <a:cxnSpLocks noChangeShapeType="1"/>
            <a:endCxn id="291" idx="2"/>
          </p:cNvCxnSpPr>
          <p:nvPr/>
        </p:nvCxnSpPr>
        <p:spPr bwMode="auto">
          <a:xfrm flipV="1">
            <a:off x="4800600" y="2743201"/>
            <a:ext cx="924151" cy="838200"/>
          </a:xfrm>
          <a:prstGeom prst="line">
            <a:avLst/>
          </a:prstGeom>
          <a:noFill/>
          <a:ln w="9525" algn="ctr">
            <a:solidFill>
              <a:srgbClr val="6E6E6E"/>
            </a:solidFill>
            <a:round/>
            <a:headEnd/>
            <a:tailEnd/>
          </a:ln>
        </p:spPr>
      </p:cxnSp>
      <p:cxnSp>
        <p:nvCxnSpPr>
          <p:cNvPr id="307" name="Straight Connector 309"/>
          <p:cNvCxnSpPr>
            <a:cxnSpLocks noChangeShapeType="1"/>
            <a:stCxn id="405" idx="3"/>
            <a:endCxn id="351" idx="1"/>
          </p:cNvCxnSpPr>
          <p:nvPr/>
        </p:nvCxnSpPr>
        <p:spPr bwMode="auto">
          <a:xfrm flipV="1">
            <a:off x="4247699" y="4720169"/>
            <a:ext cx="1162501" cy="132080"/>
          </a:xfrm>
          <a:prstGeom prst="line">
            <a:avLst/>
          </a:prstGeom>
          <a:noFill/>
          <a:ln w="9525" algn="ctr">
            <a:solidFill>
              <a:srgbClr val="6E6E6E"/>
            </a:solidFill>
            <a:round/>
            <a:headEnd/>
            <a:tailEnd/>
          </a:ln>
        </p:spPr>
      </p:cxnSp>
      <p:sp>
        <p:nvSpPr>
          <p:cNvPr id="311" name="Isosceles Triangle 310"/>
          <p:cNvSpPr/>
          <p:nvPr/>
        </p:nvSpPr>
        <p:spPr bwMode="auto">
          <a:xfrm rot="16200000" flipV="1">
            <a:off x="4549140" y="269442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5" name="Isosceles Triangle 314"/>
          <p:cNvSpPr/>
          <p:nvPr/>
        </p:nvSpPr>
        <p:spPr bwMode="auto">
          <a:xfrm rot="13391557" flipV="1">
            <a:off x="5262799" y="307781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6" name="Isosceles Triangle 315"/>
          <p:cNvSpPr/>
          <p:nvPr/>
        </p:nvSpPr>
        <p:spPr bwMode="auto">
          <a:xfrm rot="15247668" flipV="1">
            <a:off x="4804896" y="475956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15" name="Can 414"/>
          <p:cNvSpPr/>
          <p:nvPr/>
        </p:nvSpPr>
        <p:spPr bwMode="auto">
          <a:xfrm>
            <a:off x="5770880" y="3950970"/>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1" name="TextBox 370"/>
          <p:cNvSpPr txBox="1">
            <a:spLocks noChangeArrowheads="1"/>
          </p:cNvSpPr>
          <p:nvPr/>
        </p:nvSpPr>
        <p:spPr bwMode="auto">
          <a:xfrm>
            <a:off x="5661238" y="3698697"/>
            <a:ext cx="528263"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2" name="Can 421"/>
          <p:cNvSpPr/>
          <p:nvPr/>
        </p:nvSpPr>
        <p:spPr bwMode="auto">
          <a:xfrm>
            <a:off x="5770880" y="3205591"/>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3" name="TextBox 370"/>
          <p:cNvSpPr txBox="1">
            <a:spLocks noChangeArrowheads="1"/>
          </p:cNvSpPr>
          <p:nvPr/>
        </p:nvSpPr>
        <p:spPr bwMode="auto">
          <a:xfrm>
            <a:off x="5685897" y="3008273"/>
            <a:ext cx="565252"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425" name="Straight Connector 309"/>
          <p:cNvCxnSpPr>
            <a:cxnSpLocks noChangeShapeType="1"/>
            <a:endCxn id="415" idx="2"/>
          </p:cNvCxnSpPr>
          <p:nvPr/>
        </p:nvCxnSpPr>
        <p:spPr bwMode="auto">
          <a:xfrm>
            <a:off x="4800600" y="3581400"/>
            <a:ext cx="970280" cy="495300"/>
          </a:xfrm>
          <a:prstGeom prst="line">
            <a:avLst/>
          </a:prstGeom>
          <a:noFill/>
          <a:ln w="9525" algn="ctr">
            <a:solidFill>
              <a:srgbClr val="6E6E6E"/>
            </a:solidFill>
            <a:round/>
            <a:headEnd/>
            <a:tailEnd/>
          </a:ln>
        </p:spPr>
      </p:cxnSp>
      <p:cxnSp>
        <p:nvCxnSpPr>
          <p:cNvPr id="426" name="Straight Connector 309"/>
          <p:cNvCxnSpPr>
            <a:cxnSpLocks noChangeShapeType="1"/>
            <a:endCxn id="422" idx="2"/>
          </p:cNvCxnSpPr>
          <p:nvPr/>
        </p:nvCxnSpPr>
        <p:spPr bwMode="auto">
          <a:xfrm flipV="1">
            <a:off x="4800600" y="3331321"/>
            <a:ext cx="970280" cy="250079"/>
          </a:xfrm>
          <a:prstGeom prst="line">
            <a:avLst/>
          </a:prstGeom>
          <a:noFill/>
          <a:ln w="9525" algn="ctr">
            <a:solidFill>
              <a:srgbClr val="6E6E6E"/>
            </a:solidFill>
            <a:round/>
            <a:headEnd/>
            <a:tailEnd/>
          </a:ln>
        </p:spPr>
      </p:cxnSp>
      <p:sp>
        <p:nvSpPr>
          <p:cNvPr id="427" name="Isosceles Triangle 426"/>
          <p:cNvSpPr/>
          <p:nvPr/>
        </p:nvSpPr>
        <p:spPr bwMode="auto">
          <a:xfrm rot="15247668" flipV="1">
            <a:off x="5300628" y="3409487"/>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9" name="Isosceles Triangle 428"/>
          <p:cNvSpPr/>
          <p:nvPr/>
        </p:nvSpPr>
        <p:spPr bwMode="auto">
          <a:xfrm rot="18673410" flipV="1">
            <a:off x="5249010" y="380923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sp>
        <p:nvSpPr>
          <p:cNvPr id="193" name="Rounded Rectangle 192"/>
          <p:cNvSpPr/>
          <p:nvPr/>
        </p:nvSpPr>
        <p:spPr bwMode="auto">
          <a:xfrm>
            <a:off x="6400800" y="4648201"/>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1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39702" y="4732972"/>
            <a:ext cx="189928" cy="65135"/>
          </a:xfrm>
          <a:prstGeom prst="rect">
            <a:avLst/>
          </a:prstGeom>
          <a:noFill/>
          <a:ln w="9525">
            <a:noFill/>
            <a:miter lim="800000"/>
            <a:headEnd/>
            <a:tailEnd/>
          </a:ln>
        </p:spPr>
      </p:pic>
      <p:sp>
        <p:nvSpPr>
          <p:cNvPr id="195" name="TextBox 370"/>
          <p:cNvSpPr txBox="1">
            <a:spLocks noChangeArrowheads="1"/>
          </p:cNvSpPr>
          <p:nvPr/>
        </p:nvSpPr>
        <p:spPr bwMode="auto">
          <a:xfrm>
            <a:off x="6142384" y="4397370"/>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srgbClr val="6E6E6E"/>
                </a:solidFill>
                <a:effectLst/>
                <a:uLnTx/>
                <a:uFillTx/>
                <a:ea typeface="ＭＳ Ｐゴシック"/>
                <a:cs typeface="ＭＳ Ｐゴシック"/>
              </a:rPr>
              <a:t>AppServer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196" name="Straight Connector 195"/>
          <p:cNvCxnSpPr>
            <a:cxnSpLocks noChangeShapeType="1"/>
            <a:endCxn id="193" idx="1"/>
          </p:cNvCxnSpPr>
          <p:nvPr/>
        </p:nvCxnSpPr>
        <p:spPr bwMode="auto">
          <a:xfrm flipV="1">
            <a:off x="5847899" y="4776049"/>
            <a:ext cx="552901" cy="96520"/>
          </a:xfrm>
          <a:prstGeom prst="line">
            <a:avLst/>
          </a:prstGeom>
          <a:noFill/>
          <a:ln w="9525" algn="ctr">
            <a:solidFill>
              <a:srgbClr val="6E6E6E"/>
            </a:solidFill>
            <a:round/>
            <a:headEnd/>
            <a:tailEnd/>
          </a:ln>
        </p:spPr>
      </p:cxnSp>
      <p:sp>
        <p:nvSpPr>
          <p:cNvPr id="197" name="Isosceles Triangle 196"/>
          <p:cNvSpPr/>
          <p:nvPr/>
        </p:nvSpPr>
        <p:spPr bwMode="auto">
          <a:xfrm rot="15247668" flipV="1">
            <a:off x="5926371" y="4830384"/>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Tree>
    <p:extLst>
      <p:ext uri="{BB962C8B-B14F-4D97-AF65-F5344CB8AC3E}">
        <p14:creationId xmlns:p14="http://schemas.microsoft.com/office/powerpoint/2010/main" val="18309723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Servers</a:t>
            </a:r>
            <a:endParaRPr lang="en-US" dirty="0"/>
          </a:p>
        </p:txBody>
      </p:sp>
      <p:sp>
        <p:nvSpPr>
          <p:cNvPr id="3" name="Content Placeholder 2"/>
          <p:cNvSpPr>
            <a:spLocks noGrp="1"/>
          </p:cNvSpPr>
          <p:nvPr>
            <p:ph idx="1"/>
          </p:nvPr>
        </p:nvSpPr>
        <p:spPr>
          <a:xfrm>
            <a:off x="457200" y="1066800"/>
            <a:ext cx="8686800" cy="2971800"/>
          </a:xfrm>
        </p:spPr>
        <p:txBody>
          <a:bodyPr/>
          <a:lstStyle/>
          <a:p>
            <a:pPr marL="0" indent="0">
              <a:buNone/>
            </a:pPr>
            <a:r>
              <a:rPr lang="en-US" dirty="0" smtClean="0">
                <a:solidFill>
                  <a:srgbClr val="5F5F5F"/>
                </a:solidFill>
              </a:rPr>
              <a:t>Messaging allows application servers to exchange data.</a:t>
            </a:r>
            <a:endParaRPr lang="en-US" dirty="0" smtClean="0">
              <a:solidFill>
                <a:srgbClr val="5F5F5F"/>
              </a:solidFill>
            </a:endParaRPr>
          </a:p>
          <a:p>
            <a:pPr lvl="1"/>
            <a:r>
              <a:rPr lang="en-US" dirty="0" smtClean="0"/>
              <a:t>Can be asynchronous – enables highly scalable processing</a:t>
            </a:r>
          </a:p>
          <a:p>
            <a:pPr lvl="1"/>
            <a:r>
              <a:rPr lang="en-US" dirty="0" smtClean="0"/>
              <a:t>Quite common in today’s distributed architectures</a:t>
            </a:r>
          </a:p>
          <a:p>
            <a:pPr lvl="1"/>
            <a:r>
              <a:rPr lang="en-US" i="1" dirty="0" smtClean="0"/>
              <a:t>Variety</a:t>
            </a:r>
            <a:r>
              <a:rPr lang="en-US" dirty="0" smtClean="0"/>
              <a:t> of offerings &amp; APIs</a:t>
            </a:r>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18</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267200"/>
            <a:ext cx="8451714" cy="21982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smtClean="0"/>
              <a:t>Active MQ		</a:t>
            </a:r>
            <a:r>
              <a:rPr lang="en-US" sz="2000" dirty="0" err="1" smtClean="0"/>
              <a:t>Fiorano</a:t>
            </a:r>
            <a:r>
              <a:rPr lang="en-US" sz="2000" dirty="0" smtClean="0"/>
              <a:t> MQ		IBM MQ-Series</a:t>
            </a:r>
          </a:p>
          <a:p>
            <a:pPr marL="0" indent="0">
              <a:buFontTx/>
              <a:buNone/>
            </a:pPr>
            <a:r>
              <a:rPr lang="en-US" sz="2000" dirty="0" smtClean="0"/>
              <a:t>JMS			JBoss MQ		Oracle AQ-JMS</a:t>
            </a:r>
          </a:p>
          <a:p>
            <a:pPr marL="0" indent="0">
              <a:buFontTx/>
              <a:buNone/>
            </a:pPr>
            <a:r>
              <a:rPr lang="en-US" sz="2000" dirty="0" smtClean="0"/>
              <a:t>Open MQ		Sonic MQ		Rabbit MQ</a:t>
            </a:r>
          </a:p>
          <a:p>
            <a:pPr marL="0" indent="0">
              <a:buFontTx/>
              <a:buNone/>
            </a:pPr>
            <a:r>
              <a:rPr lang="en-US" sz="2000" dirty="0" err="1" smtClean="0"/>
              <a:t>Tibco</a:t>
            </a:r>
            <a:r>
              <a:rPr lang="en-US" sz="2000" dirty="0" smtClean="0"/>
              <a:t> RV		WebLogic Embedded	</a:t>
            </a:r>
            <a:endParaRPr lang="en-US" sz="2000" dirty="0"/>
          </a:p>
        </p:txBody>
      </p:sp>
    </p:spTree>
    <p:extLst>
      <p:ext uri="{BB962C8B-B14F-4D97-AF65-F5344CB8AC3E}">
        <p14:creationId xmlns:p14="http://schemas.microsoft.com/office/powerpoint/2010/main" val="174387159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19</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Big Data: More Stuff</a:t>
            </a:r>
            <a:endParaRPr lang="en-US" sz="2800" dirty="0" smtClean="0">
              <a:cs typeface="Estate Light"/>
            </a:endParaRPr>
          </a:p>
        </p:txBody>
      </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Oracle</a:t>
            </a:r>
            <a:endParaRPr lang="en-US" sz="900" dirty="0">
              <a:solidFill>
                <a:srgbClr val="6E6E6E"/>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9" name="Group 288"/>
          <p:cNvGrpSpPr/>
          <p:nvPr/>
        </p:nvGrpSpPr>
        <p:grpSpPr>
          <a:xfrm>
            <a:off x="5410200" y="4592321"/>
            <a:ext cx="437699" cy="408095"/>
            <a:chOff x="4038600" y="3352800"/>
            <a:chExt cx="437699" cy="408095"/>
          </a:xfrm>
        </p:grpSpPr>
        <p:grpSp>
          <p:nvGrpSpPr>
            <p:cNvPr id="346" name="Group 345"/>
            <p:cNvGrpSpPr/>
            <p:nvPr/>
          </p:nvGrpSpPr>
          <p:grpSpPr>
            <a:xfrm>
              <a:off x="4038600" y="3352800"/>
              <a:ext cx="285299" cy="255695"/>
              <a:chOff x="3912287" y="3124200"/>
              <a:chExt cx="285299" cy="255695"/>
            </a:xfrm>
          </p:grpSpPr>
          <p:sp>
            <p:nvSpPr>
              <p:cNvPr id="351" name="Rounded Rectangle 35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5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47" name="Group 346"/>
            <p:cNvGrpSpPr/>
            <p:nvPr/>
          </p:nvGrpSpPr>
          <p:grpSpPr>
            <a:xfrm>
              <a:off x="4191000" y="3505200"/>
              <a:ext cx="285299" cy="255695"/>
              <a:chOff x="3912287" y="3124200"/>
              <a:chExt cx="285299" cy="255695"/>
            </a:xfrm>
          </p:grpSpPr>
          <p:sp>
            <p:nvSpPr>
              <p:cNvPr id="348" name="Rounded Rectangle 34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90" name="Group 289"/>
          <p:cNvGrpSpPr/>
          <p:nvPr/>
        </p:nvGrpSpPr>
        <p:grpSpPr>
          <a:xfrm>
            <a:off x="6400800" y="4648201"/>
            <a:ext cx="285299" cy="255695"/>
            <a:chOff x="3912287" y="3124200"/>
            <a:chExt cx="285299" cy="255695"/>
          </a:xfrm>
        </p:grpSpPr>
        <p:sp>
          <p:nvSpPr>
            <p:cNvPr id="343" name="Rounded Rectangle 34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sp>
        <p:nvSpPr>
          <p:cNvPr id="291" name="Rounded Rectangle 290"/>
          <p:cNvSpPr/>
          <p:nvPr/>
        </p:nvSpPr>
        <p:spPr bwMode="auto">
          <a:xfrm>
            <a:off x="5124901" y="2487506"/>
            <a:ext cx="11996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Arial"/>
                <a:ea typeface="ＭＳ Ｐゴシック"/>
                <a:cs typeface="+mn-cs"/>
              </a:rPr>
              <a:t>ESB</a:t>
            </a: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3" name="TextBox 370"/>
          <p:cNvSpPr txBox="1">
            <a:spLocks noChangeArrowheads="1"/>
          </p:cNvSpPr>
          <p:nvPr/>
        </p:nvSpPr>
        <p:spPr bwMode="auto">
          <a:xfrm>
            <a:off x="5334000" y="43434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MQ</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236720" y="5249011"/>
            <a:ext cx="762000"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Database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cxnSp>
        <p:nvCxnSpPr>
          <p:cNvPr id="303" name="Straight Connector 309"/>
          <p:cNvCxnSpPr>
            <a:cxnSpLocks noChangeShapeType="1"/>
            <a:stCxn id="393" idx="3"/>
            <a:endCxn id="291" idx="1"/>
          </p:cNvCxnSpPr>
          <p:nvPr/>
        </p:nvCxnSpPr>
        <p:spPr bwMode="auto">
          <a:xfrm flipV="1">
            <a:off x="4247699" y="2615354"/>
            <a:ext cx="877202" cy="179495"/>
          </a:xfrm>
          <a:prstGeom prst="line">
            <a:avLst/>
          </a:prstGeom>
          <a:noFill/>
          <a:ln w="9525" algn="ctr">
            <a:solidFill>
              <a:srgbClr val="6E6E6E"/>
            </a:solidFill>
            <a:round/>
            <a:headEnd/>
            <a:tailEnd/>
          </a:ln>
        </p:spPr>
      </p:cxnSp>
      <p:cxnSp>
        <p:nvCxnSpPr>
          <p:cNvPr id="306" name="Straight Connector 309"/>
          <p:cNvCxnSpPr>
            <a:cxnSpLocks noChangeShapeType="1"/>
            <a:endCxn id="291" idx="2"/>
          </p:cNvCxnSpPr>
          <p:nvPr/>
        </p:nvCxnSpPr>
        <p:spPr bwMode="auto">
          <a:xfrm flipV="1">
            <a:off x="4800600" y="2743201"/>
            <a:ext cx="924151" cy="838200"/>
          </a:xfrm>
          <a:prstGeom prst="line">
            <a:avLst/>
          </a:prstGeom>
          <a:noFill/>
          <a:ln w="9525" algn="ctr">
            <a:solidFill>
              <a:srgbClr val="6E6E6E"/>
            </a:solidFill>
            <a:round/>
            <a:headEnd/>
            <a:tailEnd/>
          </a:ln>
        </p:spPr>
      </p:cxnSp>
      <p:cxnSp>
        <p:nvCxnSpPr>
          <p:cNvPr id="307" name="Straight Connector 309"/>
          <p:cNvCxnSpPr>
            <a:cxnSpLocks noChangeShapeType="1"/>
            <a:stCxn id="405" idx="3"/>
            <a:endCxn id="351" idx="1"/>
          </p:cNvCxnSpPr>
          <p:nvPr/>
        </p:nvCxnSpPr>
        <p:spPr bwMode="auto">
          <a:xfrm flipV="1">
            <a:off x="4247699" y="4720169"/>
            <a:ext cx="1162501" cy="132080"/>
          </a:xfrm>
          <a:prstGeom prst="line">
            <a:avLst/>
          </a:prstGeom>
          <a:noFill/>
          <a:ln w="9525" algn="ctr">
            <a:solidFill>
              <a:srgbClr val="6E6E6E"/>
            </a:solidFill>
            <a:round/>
            <a:headEnd/>
            <a:tailEnd/>
          </a:ln>
        </p:spPr>
      </p:cxnSp>
      <p:sp>
        <p:nvSpPr>
          <p:cNvPr id="309" name="TextBox 370"/>
          <p:cNvSpPr txBox="1">
            <a:spLocks noChangeArrowheads="1"/>
          </p:cNvSpPr>
          <p:nvPr/>
        </p:nvSpPr>
        <p:spPr bwMode="auto">
          <a:xfrm>
            <a:off x="6142384" y="4397370"/>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srgbClr val="6E6E6E"/>
                </a:solidFill>
                <a:effectLst/>
                <a:uLnTx/>
                <a:uFillTx/>
                <a:ea typeface="ＭＳ Ｐゴシック"/>
                <a:cs typeface="ＭＳ Ｐゴシック"/>
              </a:rPr>
              <a:t>AppServer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10" name="Straight Connector 309"/>
          <p:cNvCxnSpPr>
            <a:cxnSpLocks noChangeShapeType="1"/>
            <a:stCxn id="348" idx="3"/>
            <a:endCxn id="343" idx="1"/>
          </p:cNvCxnSpPr>
          <p:nvPr/>
        </p:nvCxnSpPr>
        <p:spPr bwMode="auto">
          <a:xfrm flipV="1">
            <a:off x="5847899" y="4776049"/>
            <a:ext cx="552901" cy="96520"/>
          </a:xfrm>
          <a:prstGeom prst="line">
            <a:avLst/>
          </a:prstGeom>
          <a:noFill/>
          <a:ln w="9525" algn="ctr">
            <a:solidFill>
              <a:srgbClr val="6E6E6E"/>
            </a:solidFill>
            <a:round/>
            <a:headEnd/>
            <a:tailEnd/>
          </a:ln>
        </p:spPr>
      </p:cxnSp>
      <p:sp>
        <p:nvSpPr>
          <p:cNvPr id="311" name="Isosceles Triangle 310"/>
          <p:cNvSpPr/>
          <p:nvPr/>
        </p:nvSpPr>
        <p:spPr bwMode="auto">
          <a:xfrm rot="16200000" flipV="1">
            <a:off x="4549140" y="269442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5" name="Isosceles Triangle 314"/>
          <p:cNvSpPr/>
          <p:nvPr/>
        </p:nvSpPr>
        <p:spPr bwMode="auto">
          <a:xfrm rot="13391557" flipV="1">
            <a:off x="5262799" y="307781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6" name="Isosceles Triangle 315"/>
          <p:cNvSpPr/>
          <p:nvPr/>
        </p:nvSpPr>
        <p:spPr bwMode="auto">
          <a:xfrm rot="15247668" flipV="1">
            <a:off x="4804896" y="475956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7" name="Isosceles Triangle 316"/>
          <p:cNvSpPr/>
          <p:nvPr/>
        </p:nvSpPr>
        <p:spPr bwMode="auto">
          <a:xfrm rot="15247668" flipV="1">
            <a:off x="5926371" y="4830384"/>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15" name="Can 414"/>
          <p:cNvSpPr/>
          <p:nvPr/>
        </p:nvSpPr>
        <p:spPr bwMode="auto">
          <a:xfrm>
            <a:off x="5770880" y="3950970"/>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7" name="Can 416"/>
          <p:cNvSpPr/>
          <p:nvPr/>
        </p:nvSpPr>
        <p:spPr bwMode="auto">
          <a:xfrm>
            <a:off x="7315200" y="43434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8" name="Can 417"/>
          <p:cNvSpPr/>
          <p:nvPr/>
        </p:nvSpPr>
        <p:spPr bwMode="auto">
          <a:xfrm>
            <a:off x="7467600" y="44958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9" name="Can 418"/>
          <p:cNvSpPr/>
          <p:nvPr/>
        </p:nvSpPr>
        <p:spPr bwMode="auto">
          <a:xfrm>
            <a:off x="7620000" y="46482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0" name="TextBox 370"/>
          <p:cNvSpPr txBox="1">
            <a:spLocks noChangeArrowheads="1"/>
          </p:cNvSpPr>
          <p:nvPr/>
        </p:nvSpPr>
        <p:spPr bwMode="auto">
          <a:xfrm>
            <a:off x="8064870" y="437370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Big Data</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sp>
        <p:nvSpPr>
          <p:cNvPr id="421" name="TextBox 370"/>
          <p:cNvSpPr txBox="1">
            <a:spLocks noChangeArrowheads="1"/>
          </p:cNvSpPr>
          <p:nvPr/>
        </p:nvSpPr>
        <p:spPr bwMode="auto">
          <a:xfrm>
            <a:off x="5661238" y="3698697"/>
            <a:ext cx="528263"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2" name="Can 421"/>
          <p:cNvSpPr/>
          <p:nvPr/>
        </p:nvSpPr>
        <p:spPr bwMode="auto">
          <a:xfrm>
            <a:off x="5770880" y="3205591"/>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3" name="TextBox 370"/>
          <p:cNvSpPr txBox="1">
            <a:spLocks noChangeArrowheads="1"/>
          </p:cNvSpPr>
          <p:nvPr/>
        </p:nvSpPr>
        <p:spPr bwMode="auto">
          <a:xfrm>
            <a:off x="5685897" y="3008273"/>
            <a:ext cx="565252"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424" name="Straight Connector 309"/>
          <p:cNvCxnSpPr>
            <a:cxnSpLocks noChangeShapeType="1"/>
            <a:stCxn id="343" idx="3"/>
            <a:endCxn id="418" idx="2"/>
          </p:cNvCxnSpPr>
          <p:nvPr/>
        </p:nvCxnSpPr>
        <p:spPr bwMode="auto">
          <a:xfrm flipV="1">
            <a:off x="6686099" y="4724400"/>
            <a:ext cx="781501" cy="51648"/>
          </a:xfrm>
          <a:prstGeom prst="line">
            <a:avLst/>
          </a:prstGeom>
          <a:noFill/>
          <a:ln w="9525" algn="ctr">
            <a:solidFill>
              <a:srgbClr val="6E6E6E"/>
            </a:solidFill>
            <a:round/>
            <a:headEnd/>
            <a:tailEnd/>
          </a:ln>
        </p:spPr>
      </p:cxnSp>
      <p:cxnSp>
        <p:nvCxnSpPr>
          <p:cNvPr id="425" name="Straight Connector 309"/>
          <p:cNvCxnSpPr>
            <a:cxnSpLocks noChangeShapeType="1"/>
            <a:endCxn id="415" idx="2"/>
          </p:cNvCxnSpPr>
          <p:nvPr/>
        </p:nvCxnSpPr>
        <p:spPr bwMode="auto">
          <a:xfrm>
            <a:off x="4800600" y="3581400"/>
            <a:ext cx="970280" cy="495300"/>
          </a:xfrm>
          <a:prstGeom prst="line">
            <a:avLst/>
          </a:prstGeom>
          <a:noFill/>
          <a:ln w="9525" algn="ctr">
            <a:solidFill>
              <a:srgbClr val="6E6E6E"/>
            </a:solidFill>
            <a:round/>
            <a:headEnd/>
            <a:tailEnd/>
          </a:ln>
        </p:spPr>
      </p:cxnSp>
      <p:cxnSp>
        <p:nvCxnSpPr>
          <p:cNvPr id="426" name="Straight Connector 309"/>
          <p:cNvCxnSpPr>
            <a:cxnSpLocks noChangeShapeType="1"/>
            <a:endCxn id="422" idx="2"/>
          </p:cNvCxnSpPr>
          <p:nvPr/>
        </p:nvCxnSpPr>
        <p:spPr bwMode="auto">
          <a:xfrm flipV="1">
            <a:off x="4800600" y="3331321"/>
            <a:ext cx="970280" cy="250079"/>
          </a:xfrm>
          <a:prstGeom prst="line">
            <a:avLst/>
          </a:prstGeom>
          <a:noFill/>
          <a:ln w="9525" algn="ctr">
            <a:solidFill>
              <a:srgbClr val="6E6E6E"/>
            </a:solidFill>
            <a:round/>
            <a:headEnd/>
            <a:tailEnd/>
          </a:ln>
        </p:spPr>
      </p:cxnSp>
      <p:sp>
        <p:nvSpPr>
          <p:cNvPr id="427" name="Isosceles Triangle 426"/>
          <p:cNvSpPr/>
          <p:nvPr/>
        </p:nvSpPr>
        <p:spPr bwMode="auto">
          <a:xfrm rot="15247668" flipV="1">
            <a:off x="5300628" y="3409487"/>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8" name="Isosceles Triangle 427"/>
          <p:cNvSpPr/>
          <p:nvPr/>
        </p:nvSpPr>
        <p:spPr bwMode="auto">
          <a:xfrm rot="16200000" flipV="1">
            <a:off x="6912900" y="472590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9" name="Isosceles Triangle 428"/>
          <p:cNvSpPr/>
          <p:nvPr/>
        </p:nvSpPr>
        <p:spPr bwMode="auto">
          <a:xfrm rot="18673410" flipV="1">
            <a:off x="5249010" y="380923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spTree>
    <p:extLst>
      <p:ext uri="{BB962C8B-B14F-4D97-AF65-F5344CB8AC3E}">
        <p14:creationId xmlns:p14="http://schemas.microsoft.com/office/powerpoint/2010/main" val="10628419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066800"/>
            <a:ext cx="8458200" cy="5257800"/>
          </a:xfrm>
        </p:spPr>
        <p:txBody>
          <a:bodyPr/>
          <a:lstStyle/>
          <a:p>
            <a:pPr marL="0" indent="0">
              <a:buNone/>
            </a:pPr>
            <a:endParaRPr lang="en-US" dirty="0" smtClean="0">
              <a:solidFill>
                <a:srgbClr val="5F5F5F"/>
              </a:solidFill>
            </a:endParaRPr>
          </a:p>
          <a:p>
            <a:pPr marL="0" indent="0">
              <a:buNone/>
            </a:pPr>
            <a:r>
              <a:rPr lang="en-US" dirty="0" smtClean="0">
                <a:solidFill>
                  <a:srgbClr val="5F5F5F"/>
                </a:solidFill>
              </a:rPr>
              <a:t>Applications &amp; Components: The </a:t>
            </a:r>
            <a:r>
              <a:rPr lang="en-US" dirty="0">
                <a:solidFill>
                  <a:srgbClr val="5F5F5F"/>
                </a:solidFill>
              </a:rPr>
              <a:t>L</a:t>
            </a:r>
            <a:r>
              <a:rPr lang="en-US" dirty="0" smtClean="0">
                <a:solidFill>
                  <a:srgbClr val="5F5F5F"/>
                </a:solidFill>
              </a:rPr>
              <a:t>andscape </a:t>
            </a:r>
            <a:r>
              <a:rPr lang="en-US" dirty="0">
                <a:solidFill>
                  <a:srgbClr val="5F5F5F"/>
                </a:solidFill>
              </a:rPr>
              <a:t>W</a:t>
            </a:r>
            <a:r>
              <a:rPr lang="en-US" dirty="0" smtClean="0">
                <a:solidFill>
                  <a:srgbClr val="5F5F5F"/>
                </a:solidFill>
              </a:rPr>
              <a:t>e </a:t>
            </a:r>
            <a:r>
              <a:rPr lang="en-US" dirty="0">
                <a:solidFill>
                  <a:srgbClr val="5F5F5F"/>
                </a:solidFill>
              </a:rPr>
              <a:t>P</a:t>
            </a:r>
            <a:r>
              <a:rPr lang="en-US" dirty="0" smtClean="0">
                <a:solidFill>
                  <a:srgbClr val="5F5F5F"/>
                </a:solidFill>
              </a:rPr>
              <a:t>lay In</a:t>
            </a:r>
          </a:p>
          <a:p>
            <a:pPr marL="0" indent="0">
              <a:buNone/>
            </a:pPr>
            <a:endParaRPr lang="en-US" dirty="0" smtClean="0">
              <a:solidFill>
                <a:srgbClr val="5F5F5F"/>
              </a:solidFill>
            </a:endParaRPr>
          </a:p>
          <a:p>
            <a:pPr lvl="1"/>
            <a:r>
              <a:rPr lang="en-US" dirty="0" smtClean="0"/>
              <a:t>Applications &amp; Components</a:t>
            </a:r>
          </a:p>
          <a:p>
            <a:pPr lvl="1"/>
            <a:r>
              <a:rPr lang="en-US" dirty="0"/>
              <a:t>Java &amp; .</a:t>
            </a:r>
            <a:r>
              <a:rPr lang="en-US" dirty="0" smtClean="0"/>
              <a:t>NET</a:t>
            </a:r>
          </a:p>
          <a:p>
            <a:pPr lvl="1"/>
            <a:r>
              <a:rPr lang="en-US" dirty="0"/>
              <a:t>JVMs &amp; </a:t>
            </a:r>
            <a:r>
              <a:rPr lang="en-US" dirty="0" smtClean="0"/>
              <a:t>CLRs</a:t>
            </a:r>
            <a:endParaRPr lang="en-US" dirty="0" smtClean="0"/>
          </a:p>
          <a:p>
            <a:pPr lvl="1"/>
            <a:r>
              <a:rPr lang="en-US" dirty="0"/>
              <a:t>Web Servers</a:t>
            </a:r>
          </a:p>
          <a:p>
            <a:pPr lvl="1"/>
            <a:r>
              <a:rPr lang="en-US" dirty="0"/>
              <a:t>App </a:t>
            </a:r>
            <a:r>
              <a:rPr lang="en-US" dirty="0" smtClean="0"/>
              <a:t>Servers</a:t>
            </a:r>
          </a:p>
          <a:p>
            <a:pPr lvl="1"/>
            <a:r>
              <a:rPr lang="en-US" dirty="0" smtClean="0"/>
              <a:t>Database Servers</a:t>
            </a:r>
          </a:p>
          <a:p>
            <a:pPr lvl="1"/>
            <a:r>
              <a:rPr lang="en-US" dirty="0" smtClean="0"/>
              <a:t>Caches</a:t>
            </a:r>
          </a:p>
          <a:p>
            <a:pPr lvl="1"/>
            <a:r>
              <a:rPr lang="en-US" dirty="0" smtClean="0"/>
              <a:t>ESBs</a:t>
            </a:r>
          </a:p>
          <a:p>
            <a:pPr lvl="1"/>
            <a:r>
              <a:rPr lang="en-US" dirty="0"/>
              <a:t>Messaging</a:t>
            </a:r>
            <a:endParaRPr lang="en-US" dirty="0" smtClean="0"/>
          </a:p>
          <a:p>
            <a:pPr lvl="1"/>
            <a:r>
              <a:rPr lang="en-US" dirty="0"/>
              <a:t>Big </a:t>
            </a:r>
            <a:r>
              <a:rPr lang="en-US" dirty="0" smtClean="0"/>
              <a:t>Data/</a:t>
            </a:r>
            <a:r>
              <a:rPr lang="en-US" dirty="0" err="1" smtClean="0"/>
              <a:t>NoSQL</a:t>
            </a:r>
            <a:endParaRPr lang="en-US" dirty="0" smtClean="0"/>
          </a:p>
          <a:p>
            <a:pPr lvl="1"/>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2</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pic>
        <p:nvPicPr>
          <p:cNvPr id="4" name="Picture 3"/>
          <p:cNvPicPr>
            <a:picLocks noChangeAspect="1"/>
          </p:cNvPicPr>
          <p:nvPr/>
        </p:nvPicPr>
        <p:blipFill>
          <a:blip r:embed="rId3"/>
          <a:stretch>
            <a:fillRect/>
          </a:stretch>
        </p:blipFill>
        <p:spPr>
          <a:xfrm>
            <a:off x="5864308" y="3637051"/>
            <a:ext cx="1914618" cy="1914618"/>
          </a:xfrm>
          <a:prstGeom prst="rect">
            <a:avLst/>
          </a:prstGeom>
        </p:spPr>
      </p:pic>
      <p:sp>
        <p:nvSpPr>
          <p:cNvPr id="6" name="Content Placeholder 2"/>
          <p:cNvSpPr txBox="1">
            <a:spLocks/>
          </p:cNvSpPr>
          <p:nvPr/>
        </p:nvSpPr>
        <p:spPr bwMode="auto">
          <a:xfrm>
            <a:off x="4489498" y="3217867"/>
            <a:ext cx="4654502" cy="6657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91440" indent="0">
              <a:buNone/>
            </a:pPr>
            <a:r>
              <a:rPr lang="en-US" b="1" dirty="0" smtClean="0">
                <a:solidFill>
                  <a:srgbClr val="FF0000"/>
                </a:solidFill>
              </a:rPr>
              <a:t>Warning: Technology Tornado</a:t>
            </a:r>
            <a:endParaRPr lang="en-US" b="1" dirty="0">
              <a:solidFill>
                <a:srgbClr val="FF0000"/>
              </a:solidFill>
            </a:endParaRPr>
          </a:p>
          <a:p>
            <a:pPr marL="91440" indent="0">
              <a:buNone/>
            </a:pPr>
            <a:endParaRPr lang="en-US" sz="2800" dirty="0" smtClean="0"/>
          </a:p>
        </p:txBody>
      </p:sp>
    </p:spTree>
    <p:extLst>
      <p:ext uri="{BB962C8B-B14F-4D97-AF65-F5344CB8AC3E}">
        <p14:creationId xmlns:p14="http://schemas.microsoft.com/office/powerpoint/2010/main" val="303494356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&amp; </a:t>
            </a:r>
            <a:r>
              <a:rPr lang="en-US" dirty="0" err="1" smtClean="0"/>
              <a:t>NoSQL</a:t>
            </a:r>
            <a:endParaRPr lang="en-US" dirty="0"/>
          </a:p>
        </p:txBody>
      </p:sp>
      <p:sp>
        <p:nvSpPr>
          <p:cNvPr id="3" name="Content Placeholder 2"/>
          <p:cNvSpPr>
            <a:spLocks noGrp="1"/>
          </p:cNvSpPr>
          <p:nvPr>
            <p:ph idx="1"/>
          </p:nvPr>
        </p:nvSpPr>
        <p:spPr>
          <a:xfrm>
            <a:off x="457200" y="1066800"/>
            <a:ext cx="8686800" cy="2971800"/>
          </a:xfrm>
        </p:spPr>
        <p:txBody>
          <a:bodyPr/>
          <a:lstStyle/>
          <a:p>
            <a:pPr marL="0" indent="0">
              <a:buNone/>
            </a:pPr>
            <a:r>
              <a:rPr lang="en-US" dirty="0" smtClean="0">
                <a:solidFill>
                  <a:srgbClr val="5F5F5F"/>
                </a:solidFill>
              </a:rPr>
              <a:t>Data stores that contain ‘massively huge’ amounts of data. Typically not suitable for traditional relational databases.</a:t>
            </a:r>
            <a:endParaRPr lang="en-US" dirty="0" smtClean="0">
              <a:solidFill>
                <a:srgbClr val="5F5F5F"/>
              </a:solidFill>
            </a:endParaRPr>
          </a:p>
          <a:p>
            <a:pPr lvl="1"/>
            <a:r>
              <a:rPr lang="en-US" dirty="0" smtClean="0"/>
              <a:t>Examples: CDRs, social data, HIPAA data, surveillance info, etc.</a:t>
            </a:r>
          </a:p>
          <a:p>
            <a:pPr lvl="1"/>
            <a:r>
              <a:rPr lang="en-US" dirty="0" smtClean="0"/>
              <a:t>Adoption is increasing</a:t>
            </a:r>
          </a:p>
          <a:p>
            <a:pPr lvl="1"/>
            <a:r>
              <a:rPr lang="en-US" dirty="0" smtClean="0"/>
              <a:t>Subclass of Big Data data stores known as </a:t>
            </a:r>
            <a:r>
              <a:rPr lang="en-US" dirty="0" err="1" smtClean="0"/>
              <a:t>NoSQL</a:t>
            </a:r>
            <a:r>
              <a:rPr lang="en-US" dirty="0" smtClean="0"/>
              <a:t>: store data in non relational forms for very fast access</a:t>
            </a:r>
          </a:p>
          <a:p>
            <a:pPr lvl="1"/>
            <a:r>
              <a:rPr lang="en-US" dirty="0" err="1" smtClean="0"/>
              <a:t>Hadoop</a:t>
            </a:r>
            <a:r>
              <a:rPr lang="en-US" dirty="0" smtClean="0"/>
              <a:t> support is on the road map</a:t>
            </a:r>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20</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267200"/>
            <a:ext cx="8451714" cy="21982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err="1" smtClean="0"/>
              <a:t>MongoDB</a:t>
            </a:r>
            <a:r>
              <a:rPr lang="en-US" sz="2000" dirty="0" smtClean="0"/>
              <a:t> (</a:t>
            </a:r>
            <a:r>
              <a:rPr lang="en-US" sz="2000" dirty="0" err="1" smtClean="0"/>
              <a:t>NoSQL</a:t>
            </a:r>
            <a:r>
              <a:rPr lang="en-US" sz="2000" dirty="0" smtClean="0"/>
              <a:t>)			Cassandra (</a:t>
            </a:r>
            <a:r>
              <a:rPr lang="en-US" sz="2000" dirty="0" err="1" smtClean="0"/>
              <a:t>NoSQL</a:t>
            </a:r>
            <a:r>
              <a:rPr lang="en-US" sz="2000" dirty="0" smtClean="0"/>
              <a:t>)</a:t>
            </a:r>
          </a:p>
          <a:p>
            <a:pPr marL="0" indent="0">
              <a:buFontTx/>
              <a:buNone/>
            </a:pPr>
            <a:r>
              <a:rPr lang="en-US" sz="2000" dirty="0" err="1" smtClean="0"/>
              <a:t>Hadoop</a:t>
            </a:r>
            <a:r>
              <a:rPr lang="en-US" sz="2000" dirty="0" smtClean="0"/>
              <a:t> (framework for data-intensive distributed applications)	</a:t>
            </a:r>
            <a:endParaRPr lang="en-US" sz="2000" dirty="0"/>
          </a:p>
        </p:txBody>
      </p:sp>
    </p:spTree>
    <p:extLst>
      <p:ext uri="{BB962C8B-B14F-4D97-AF65-F5344CB8AC3E}">
        <p14:creationId xmlns:p14="http://schemas.microsoft.com/office/powerpoint/2010/main" val="24907713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21</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CMS &amp; the Cloud</a:t>
            </a:r>
            <a:endParaRPr lang="en-US" sz="2800" dirty="0" smtClean="0">
              <a:cs typeface="Estate Light"/>
            </a:endParaRPr>
          </a:p>
        </p:txBody>
      </p:sp>
      <p:pic>
        <p:nvPicPr>
          <p:cNvPr id="2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05600" y="1104900"/>
            <a:ext cx="1524000" cy="952500"/>
          </a:xfrm>
          <a:prstGeom prst="rect">
            <a:avLst/>
          </a:prstGeom>
          <a:noFill/>
          <a:ln w="9525">
            <a:noFill/>
            <a:miter lim="800000"/>
            <a:headEnd/>
            <a:tailEnd/>
          </a:ln>
          <a:effectLst>
            <a:outerShdw blurRad="50800" dist="88900" dir="2700000" algn="tl" rotWithShape="0">
              <a:srgbClr val="FF0000">
                <a:alpha val="43000"/>
              </a:srgbClr>
            </a:outerShdw>
          </a:effectLst>
        </p:spPr>
      </p:pic>
      <p:pic>
        <p:nvPicPr>
          <p:cNvPr id="22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91400" y="2286000"/>
            <a:ext cx="1524000" cy="952500"/>
          </a:xfrm>
          <a:prstGeom prst="rect">
            <a:avLst/>
          </a:prstGeom>
          <a:noFill/>
          <a:ln w="9525">
            <a:noFill/>
            <a:miter lim="800000"/>
            <a:headEnd/>
            <a:tailEnd/>
          </a:ln>
          <a:effectLst>
            <a:outerShdw blurRad="50800" dist="101600" dir="2700000" algn="tl" rotWithShape="0">
              <a:srgbClr val="FF0000">
                <a:alpha val="43000"/>
              </a:srgbClr>
            </a:outerShdw>
          </a:effectLst>
        </p:spPr>
      </p:pic>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Oracle</a:t>
            </a:r>
            <a:endParaRPr lang="en-US" sz="900" dirty="0">
              <a:solidFill>
                <a:srgbClr val="6E6E6E"/>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4" name="Group 283"/>
          <p:cNvGrpSpPr/>
          <p:nvPr/>
        </p:nvGrpSpPr>
        <p:grpSpPr>
          <a:xfrm>
            <a:off x="5791200" y="5486401"/>
            <a:ext cx="590099" cy="560495"/>
            <a:chOff x="4038600" y="3352800"/>
            <a:chExt cx="590099" cy="560495"/>
          </a:xfrm>
        </p:grpSpPr>
        <p:grpSp>
          <p:nvGrpSpPr>
            <p:cNvPr id="378" name="Group 377"/>
            <p:cNvGrpSpPr/>
            <p:nvPr/>
          </p:nvGrpSpPr>
          <p:grpSpPr>
            <a:xfrm>
              <a:off x="4038600" y="3352800"/>
              <a:ext cx="285299" cy="255695"/>
              <a:chOff x="3912287" y="3124200"/>
              <a:chExt cx="285299" cy="255695"/>
            </a:xfrm>
          </p:grpSpPr>
          <p:sp>
            <p:nvSpPr>
              <p:cNvPr id="387" name="Rounded Rectangle 38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8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8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79" name="Group 378"/>
            <p:cNvGrpSpPr/>
            <p:nvPr/>
          </p:nvGrpSpPr>
          <p:grpSpPr>
            <a:xfrm>
              <a:off x="4191000" y="3505200"/>
              <a:ext cx="285299" cy="255695"/>
              <a:chOff x="3912287" y="3124200"/>
              <a:chExt cx="285299" cy="255695"/>
            </a:xfrm>
          </p:grpSpPr>
          <p:sp>
            <p:nvSpPr>
              <p:cNvPr id="384" name="Rounded Rectangle 38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85"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8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80" name="Group 379"/>
            <p:cNvGrpSpPr/>
            <p:nvPr/>
          </p:nvGrpSpPr>
          <p:grpSpPr>
            <a:xfrm>
              <a:off x="4343400" y="3657600"/>
              <a:ext cx="285299" cy="255695"/>
              <a:chOff x="3912287" y="3124200"/>
              <a:chExt cx="285299" cy="255695"/>
            </a:xfrm>
          </p:grpSpPr>
          <p:sp>
            <p:nvSpPr>
              <p:cNvPr id="381" name="Rounded Rectangle 38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8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8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5" name="Group 284"/>
          <p:cNvGrpSpPr/>
          <p:nvPr/>
        </p:nvGrpSpPr>
        <p:grpSpPr>
          <a:xfrm>
            <a:off x="7081520" y="1343661"/>
            <a:ext cx="590099" cy="560495"/>
            <a:chOff x="4038600" y="3352800"/>
            <a:chExt cx="590099" cy="560495"/>
          </a:xfrm>
        </p:grpSpPr>
        <p:grpSp>
          <p:nvGrpSpPr>
            <p:cNvPr id="366" name="Group 365"/>
            <p:cNvGrpSpPr/>
            <p:nvPr/>
          </p:nvGrpSpPr>
          <p:grpSpPr>
            <a:xfrm>
              <a:off x="4038600" y="3352800"/>
              <a:ext cx="285299" cy="255695"/>
              <a:chOff x="3912287" y="3124200"/>
              <a:chExt cx="285299" cy="255695"/>
            </a:xfrm>
          </p:grpSpPr>
          <p:sp>
            <p:nvSpPr>
              <p:cNvPr id="375" name="Rounded Rectangle 37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76"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7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67" name="Group 366"/>
            <p:cNvGrpSpPr/>
            <p:nvPr/>
          </p:nvGrpSpPr>
          <p:grpSpPr>
            <a:xfrm>
              <a:off x="4191000" y="3505200"/>
              <a:ext cx="285299" cy="255695"/>
              <a:chOff x="3912287" y="3124200"/>
              <a:chExt cx="285299" cy="255695"/>
            </a:xfrm>
          </p:grpSpPr>
          <p:sp>
            <p:nvSpPr>
              <p:cNvPr id="372" name="Rounded Rectangle 371"/>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73"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74"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68" name="Group 367"/>
            <p:cNvGrpSpPr/>
            <p:nvPr/>
          </p:nvGrpSpPr>
          <p:grpSpPr>
            <a:xfrm>
              <a:off x="4343400" y="3657600"/>
              <a:ext cx="285299" cy="255695"/>
              <a:chOff x="3912287" y="3124200"/>
              <a:chExt cx="285299" cy="255695"/>
            </a:xfrm>
          </p:grpSpPr>
          <p:sp>
            <p:nvSpPr>
              <p:cNvPr id="369" name="Rounded Rectangle 36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70"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7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6" name="Group 285"/>
          <p:cNvGrpSpPr/>
          <p:nvPr/>
        </p:nvGrpSpPr>
        <p:grpSpPr>
          <a:xfrm>
            <a:off x="7757160" y="2471421"/>
            <a:ext cx="590099" cy="560495"/>
            <a:chOff x="4038600" y="3352800"/>
            <a:chExt cx="590099" cy="560495"/>
          </a:xfrm>
        </p:grpSpPr>
        <p:grpSp>
          <p:nvGrpSpPr>
            <p:cNvPr id="354" name="Group 353"/>
            <p:cNvGrpSpPr/>
            <p:nvPr/>
          </p:nvGrpSpPr>
          <p:grpSpPr>
            <a:xfrm>
              <a:off x="4038600" y="3352800"/>
              <a:ext cx="285299" cy="255695"/>
              <a:chOff x="3912287" y="3124200"/>
              <a:chExt cx="285299" cy="255695"/>
            </a:xfrm>
          </p:grpSpPr>
          <p:sp>
            <p:nvSpPr>
              <p:cNvPr id="363" name="Rounded Rectangle 3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6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55" name="Group 354"/>
            <p:cNvGrpSpPr/>
            <p:nvPr/>
          </p:nvGrpSpPr>
          <p:grpSpPr>
            <a:xfrm>
              <a:off x="4191000" y="3505200"/>
              <a:ext cx="285299" cy="255695"/>
              <a:chOff x="3912287" y="3124200"/>
              <a:chExt cx="285299" cy="255695"/>
            </a:xfrm>
          </p:grpSpPr>
          <p:sp>
            <p:nvSpPr>
              <p:cNvPr id="360" name="Rounded Rectangle 3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61"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56" name="Group 355"/>
            <p:cNvGrpSpPr/>
            <p:nvPr/>
          </p:nvGrpSpPr>
          <p:grpSpPr>
            <a:xfrm>
              <a:off x="4343400" y="3657600"/>
              <a:ext cx="285299" cy="255695"/>
              <a:chOff x="3912287" y="3124200"/>
              <a:chExt cx="285299" cy="255695"/>
            </a:xfrm>
          </p:grpSpPr>
          <p:sp>
            <p:nvSpPr>
              <p:cNvPr id="357" name="Rounded Rectangle 3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5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87" name="Can 286"/>
          <p:cNvSpPr/>
          <p:nvPr/>
        </p:nvSpPr>
        <p:spPr bwMode="auto">
          <a:xfrm>
            <a:off x="7589520" y="1333501"/>
            <a:ext cx="381000" cy="2286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88" name="Can 287"/>
          <p:cNvSpPr/>
          <p:nvPr/>
        </p:nvSpPr>
        <p:spPr bwMode="auto">
          <a:xfrm>
            <a:off x="8305800" y="2476501"/>
            <a:ext cx="381000" cy="2286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89" name="Group 288"/>
          <p:cNvGrpSpPr/>
          <p:nvPr/>
        </p:nvGrpSpPr>
        <p:grpSpPr>
          <a:xfrm>
            <a:off x="5410200" y="4592321"/>
            <a:ext cx="437699" cy="408095"/>
            <a:chOff x="4038600" y="3352800"/>
            <a:chExt cx="437699" cy="408095"/>
          </a:xfrm>
        </p:grpSpPr>
        <p:grpSp>
          <p:nvGrpSpPr>
            <p:cNvPr id="346" name="Group 345"/>
            <p:cNvGrpSpPr/>
            <p:nvPr/>
          </p:nvGrpSpPr>
          <p:grpSpPr>
            <a:xfrm>
              <a:off x="4038600" y="3352800"/>
              <a:ext cx="285299" cy="255695"/>
              <a:chOff x="3912287" y="3124200"/>
              <a:chExt cx="285299" cy="255695"/>
            </a:xfrm>
          </p:grpSpPr>
          <p:sp>
            <p:nvSpPr>
              <p:cNvPr id="351" name="Rounded Rectangle 35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5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47" name="Group 346"/>
            <p:cNvGrpSpPr/>
            <p:nvPr/>
          </p:nvGrpSpPr>
          <p:grpSpPr>
            <a:xfrm>
              <a:off x="4191000" y="3505200"/>
              <a:ext cx="285299" cy="255695"/>
              <a:chOff x="3912287" y="3124200"/>
              <a:chExt cx="285299" cy="255695"/>
            </a:xfrm>
          </p:grpSpPr>
          <p:sp>
            <p:nvSpPr>
              <p:cNvPr id="348" name="Rounded Rectangle 34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9"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90" name="Group 289"/>
          <p:cNvGrpSpPr/>
          <p:nvPr/>
        </p:nvGrpSpPr>
        <p:grpSpPr>
          <a:xfrm>
            <a:off x="6400800" y="4648201"/>
            <a:ext cx="285299" cy="255695"/>
            <a:chOff x="3912287" y="3124200"/>
            <a:chExt cx="285299" cy="255695"/>
          </a:xfrm>
        </p:grpSpPr>
        <p:sp>
          <p:nvSpPr>
            <p:cNvPr id="343" name="Rounded Rectangle 34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sp>
        <p:nvSpPr>
          <p:cNvPr id="291" name="Rounded Rectangle 290"/>
          <p:cNvSpPr/>
          <p:nvPr/>
        </p:nvSpPr>
        <p:spPr bwMode="auto">
          <a:xfrm>
            <a:off x="5124901" y="2487506"/>
            <a:ext cx="11996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Arial"/>
                <a:ea typeface="ＭＳ Ｐゴシック"/>
                <a:cs typeface="+mn-cs"/>
              </a:rPr>
              <a:t>ESB</a:t>
            </a: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3" name="TextBox 370"/>
          <p:cNvSpPr txBox="1">
            <a:spLocks noChangeArrowheads="1"/>
          </p:cNvSpPr>
          <p:nvPr/>
        </p:nvSpPr>
        <p:spPr bwMode="auto">
          <a:xfrm>
            <a:off x="5334000" y="43434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MQ</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4" name="TextBox 370"/>
          <p:cNvSpPr txBox="1">
            <a:spLocks noChangeArrowheads="1"/>
          </p:cNvSpPr>
          <p:nvPr/>
        </p:nvSpPr>
        <p:spPr bwMode="auto">
          <a:xfrm>
            <a:off x="5237480" y="5943601"/>
            <a:ext cx="934720"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Content Engines</a:t>
            </a:r>
            <a:endParaRPr kumimoji="0" lang="en-US" sz="900" b="0" i="0" u="none" strike="noStrike" kern="0" cap="none" spc="0" normalizeH="0" baseline="0" noProof="0" dirty="0" smtClean="0">
              <a:ln>
                <a:noFill/>
              </a:ln>
              <a:solidFill>
                <a:srgbClr val="FF0000"/>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236720" y="5249011"/>
            <a:ext cx="762000"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Database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8" name="Can 297"/>
          <p:cNvSpPr/>
          <p:nvPr/>
        </p:nvSpPr>
        <p:spPr bwMode="auto">
          <a:xfrm>
            <a:off x="6096000" y="57912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cxnSp>
        <p:nvCxnSpPr>
          <p:cNvPr id="303" name="Straight Connector 309"/>
          <p:cNvCxnSpPr>
            <a:cxnSpLocks noChangeShapeType="1"/>
            <a:stCxn id="393" idx="3"/>
            <a:endCxn id="291" idx="1"/>
          </p:cNvCxnSpPr>
          <p:nvPr/>
        </p:nvCxnSpPr>
        <p:spPr bwMode="auto">
          <a:xfrm flipV="1">
            <a:off x="4247699" y="2615354"/>
            <a:ext cx="877202" cy="179495"/>
          </a:xfrm>
          <a:prstGeom prst="line">
            <a:avLst/>
          </a:prstGeom>
          <a:noFill/>
          <a:ln w="9525" algn="ctr">
            <a:solidFill>
              <a:srgbClr val="6E6E6E"/>
            </a:solidFill>
            <a:round/>
            <a:headEnd/>
            <a:tailEnd/>
          </a:ln>
        </p:spPr>
      </p:cxnSp>
      <p:cxnSp>
        <p:nvCxnSpPr>
          <p:cNvPr id="304" name="Straight Connector 309"/>
          <p:cNvCxnSpPr>
            <a:cxnSpLocks noChangeShapeType="1"/>
            <a:stCxn id="291" idx="3"/>
            <a:endCxn id="369" idx="2"/>
          </p:cNvCxnSpPr>
          <p:nvPr/>
        </p:nvCxnSpPr>
        <p:spPr bwMode="auto">
          <a:xfrm flipV="1">
            <a:off x="6324600" y="1904156"/>
            <a:ext cx="1204370" cy="711198"/>
          </a:xfrm>
          <a:prstGeom prst="line">
            <a:avLst/>
          </a:prstGeom>
          <a:noFill/>
          <a:ln w="9525" algn="ctr">
            <a:solidFill>
              <a:srgbClr val="6E6E6E"/>
            </a:solidFill>
            <a:round/>
            <a:headEnd/>
            <a:tailEnd/>
          </a:ln>
        </p:spPr>
      </p:cxnSp>
      <p:cxnSp>
        <p:nvCxnSpPr>
          <p:cNvPr id="305" name="Straight Connector 309"/>
          <p:cNvCxnSpPr>
            <a:cxnSpLocks noChangeShapeType="1"/>
            <a:stCxn id="291" idx="3"/>
            <a:endCxn id="360" idx="1"/>
          </p:cNvCxnSpPr>
          <p:nvPr/>
        </p:nvCxnSpPr>
        <p:spPr bwMode="auto">
          <a:xfrm>
            <a:off x="6324600" y="2615354"/>
            <a:ext cx="1584960" cy="136315"/>
          </a:xfrm>
          <a:prstGeom prst="line">
            <a:avLst/>
          </a:prstGeom>
          <a:noFill/>
          <a:ln w="9525" algn="ctr">
            <a:solidFill>
              <a:srgbClr val="6E6E6E"/>
            </a:solidFill>
            <a:round/>
            <a:headEnd/>
            <a:tailEnd/>
          </a:ln>
        </p:spPr>
      </p:cxnSp>
      <p:cxnSp>
        <p:nvCxnSpPr>
          <p:cNvPr id="306" name="Straight Connector 309"/>
          <p:cNvCxnSpPr>
            <a:cxnSpLocks noChangeShapeType="1"/>
            <a:endCxn id="291" idx="2"/>
          </p:cNvCxnSpPr>
          <p:nvPr/>
        </p:nvCxnSpPr>
        <p:spPr bwMode="auto">
          <a:xfrm flipV="1">
            <a:off x="4800600" y="2743201"/>
            <a:ext cx="924151" cy="838200"/>
          </a:xfrm>
          <a:prstGeom prst="line">
            <a:avLst/>
          </a:prstGeom>
          <a:noFill/>
          <a:ln w="9525" algn="ctr">
            <a:solidFill>
              <a:srgbClr val="6E6E6E"/>
            </a:solidFill>
            <a:round/>
            <a:headEnd/>
            <a:tailEnd/>
          </a:ln>
        </p:spPr>
      </p:cxnSp>
      <p:cxnSp>
        <p:nvCxnSpPr>
          <p:cNvPr id="307" name="Straight Connector 309"/>
          <p:cNvCxnSpPr>
            <a:cxnSpLocks noChangeShapeType="1"/>
            <a:stCxn id="405" idx="3"/>
            <a:endCxn id="351" idx="1"/>
          </p:cNvCxnSpPr>
          <p:nvPr/>
        </p:nvCxnSpPr>
        <p:spPr bwMode="auto">
          <a:xfrm flipV="1">
            <a:off x="4247699" y="4720169"/>
            <a:ext cx="1162501" cy="132080"/>
          </a:xfrm>
          <a:prstGeom prst="line">
            <a:avLst/>
          </a:prstGeom>
          <a:noFill/>
          <a:ln w="9525" algn="ctr">
            <a:solidFill>
              <a:srgbClr val="6E6E6E"/>
            </a:solidFill>
            <a:round/>
            <a:headEnd/>
            <a:tailEnd/>
          </a:ln>
        </p:spPr>
      </p:cxnSp>
      <p:cxnSp>
        <p:nvCxnSpPr>
          <p:cNvPr id="308" name="Straight Connector 309"/>
          <p:cNvCxnSpPr>
            <a:cxnSpLocks noChangeShapeType="1"/>
            <a:stCxn id="405" idx="3"/>
            <a:endCxn id="387" idx="1"/>
          </p:cNvCxnSpPr>
          <p:nvPr/>
        </p:nvCxnSpPr>
        <p:spPr bwMode="auto">
          <a:xfrm>
            <a:off x="4247699" y="4852249"/>
            <a:ext cx="1543501" cy="762000"/>
          </a:xfrm>
          <a:prstGeom prst="line">
            <a:avLst/>
          </a:prstGeom>
          <a:noFill/>
          <a:ln w="9525" algn="ctr">
            <a:solidFill>
              <a:srgbClr val="6E6E6E"/>
            </a:solidFill>
            <a:round/>
            <a:headEnd/>
            <a:tailEnd/>
          </a:ln>
        </p:spPr>
      </p:cxnSp>
      <p:sp>
        <p:nvSpPr>
          <p:cNvPr id="309" name="TextBox 370"/>
          <p:cNvSpPr txBox="1">
            <a:spLocks noChangeArrowheads="1"/>
          </p:cNvSpPr>
          <p:nvPr/>
        </p:nvSpPr>
        <p:spPr bwMode="auto">
          <a:xfrm>
            <a:off x="6142384" y="4397370"/>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10" name="Straight Connector 309"/>
          <p:cNvCxnSpPr>
            <a:cxnSpLocks noChangeShapeType="1"/>
            <a:stCxn id="348" idx="3"/>
            <a:endCxn id="343" idx="1"/>
          </p:cNvCxnSpPr>
          <p:nvPr/>
        </p:nvCxnSpPr>
        <p:spPr bwMode="auto">
          <a:xfrm flipV="1">
            <a:off x="5847899" y="4776049"/>
            <a:ext cx="552901" cy="96520"/>
          </a:xfrm>
          <a:prstGeom prst="line">
            <a:avLst/>
          </a:prstGeom>
          <a:noFill/>
          <a:ln w="9525" algn="ctr">
            <a:solidFill>
              <a:srgbClr val="6E6E6E"/>
            </a:solidFill>
            <a:round/>
            <a:headEnd/>
            <a:tailEnd/>
          </a:ln>
        </p:spPr>
      </p:cxnSp>
      <p:sp>
        <p:nvSpPr>
          <p:cNvPr id="311" name="Isosceles Triangle 310"/>
          <p:cNvSpPr/>
          <p:nvPr/>
        </p:nvSpPr>
        <p:spPr bwMode="auto">
          <a:xfrm rot="16200000" flipV="1">
            <a:off x="4549140" y="269442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2" name="Isosceles Triangle 311"/>
          <p:cNvSpPr/>
          <p:nvPr/>
        </p:nvSpPr>
        <p:spPr bwMode="auto">
          <a:xfrm rot="16200000" flipV="1">
            <a:off x="6911340" y="26441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3" name="Isosceles Triangle 312"/>
          <p:cNvSpPr/>
          <p:nvPr/>
        </p:nvSpPr>
        <p:spPr bwMode="auto">
          <a:xfrm rot="13391557" flipV="1">
            <a:off x="6862999" y="2220240"/>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5" name="Isosceles Triangle 314"/>
          <p:cNvSpPr/>
          <p:nvPr/>
        </p:nvSpPr>
        <p:spPr bwMode="auto">
          <a:xfrm rot="13391557" flipV="1">
            <a:off x="5262799" y="307781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6" name="Isosceles Triangle 315"/>
          <p:cNvSpPr/>
          <p:nvPr/>
        </p:nvSpPr>
        <p:spPr bwMode="auto">
          <a:xfrm rot="15247668" flipV="1">
            <a:off x="4804896" y="475956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7" name="Isosceles Triangle 316"/>
          <p:cNvSpPr/>
          <p:nvPr/>
        </p:nvSpPr>
        <p:spPr bwMode="auto">
          <a:xfrm rot="15247668" flipV="1">
            <a:off x="5926371" y="4830384"/>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9" name="Isosceles Triangle 318"/>
          <p:cNvSpPr/>
          <p:nvPr/>
        </p:nvSpPr>
        <p:spPr bwMode="auto">
          <a:xfrm rot="17761841" flipV="1">
            <a:off x="5020409" y="524188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cxnSp>
        <p:nvCxnSpPr>
          <p:cNvPr id="324" name="Straight Connector 309"/>
          <p:cNvCxnSpPr>
            <a:cxnSpLocks noChangeShapeType="1"/>
            <a:stCxn id="334" idx="3"/>
            <a:endCxn id="375" idx="1"/>
          </p:cNvCxnSpPr>
          <p:nvPr/>
        </p:nvCxnSpPr>
        <p:spPr bwMode="auto">
          <a:xfrm flipV="1">
            <a:off x="5715000" y="1471509"/>
            <a:ext cx="1366520" cy="408940"/>
          </a:xfrm>
          <a:prstGeom prst="line">
            <a:avLst/>
          </a:prstGeom>
          <a:noFill/>
          <a:ln w="9525" algn="ctr">
            <a:solidFill>
              <a:srgbClr val="6E6E6E"/>
            </a:solidFill>
            <a:round/>
            <a:headEnd/>
            <a:tailEnd/>
          </a:ln>
        </p:spPr>
      </p:cxnSp>
      <p:sp>
        <p:nvSpPr>
          <p:cNvPr id="325" name="Isosceles Triangle 324"/>
          <p:cNvSpPr/>
          <p:nvPr/>
        </p:nvSpPr>
        <p:spPr bwMode="auto">
          <a:xfrm rot="13391557" flipV="1">
            <a:off x="6014801" y="1722363"/>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7" name="TextBox 370"/>
          <p:cNvSpPr txBox="1">
            <a:spLocks noChangeArrowheads="1"/>
          </p:cNvSpPr>
          <p:nvPr/>
        </p:nvSpPr>
        <p:spPr bwMode="auto">
          <a:xfrm>
            <a:off x="7552440" y="223572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328" name="TextBox 370"/>
          <p:cNvSpPr txBox="1">
            <a:spLocks noChangeArrowheads="1"/>
          </p:cNvSpPr>
          <p:nvPr/>
        </p:nvSpPr>
        <p:spPr bwMode="auto">
          <a:xfrm>
            <a:off x="7010400" y="11430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29" name="Straight Connector 309"/>
          <p:cNvCxnSpPr>
            <a:cxnSpLocks noChangeShapeType="1"/>
            <a:stCxn id="360" idx="3"/>
            <a:endCxn id="288" idx="2"/>
          </p:cNvCxnSpPr>
          <p:nvPr/>
        </p:nvCxnSpPr>
        <p:spPr bwMode="auto">
          <a:xfrm flipV="1">
            <a:off x="8194859" y="2590801"/>
            <a:ext cx="110941" cy="160868"/>
          </a:xfrm>
          <a:prstGeom prst="line">
            <a:avLst/>
          </a:prstGeom>
          <a:noFill/>
          <a:ln w="9525" algn="ctr">
            <a:solidFill>
              <a:srgbClr val="6E6E6E"/>
            </a:solidFill>
            <a:round/>
            <a:headEnd/>
            <a:tailEnd/>
          </a:ln>
        </p:spPr>
      </p:cxnSp>
      <p:cxnSp>
        <p:nvCxnSpPr>
          <p:cNvPr id="330" name="Straight Connector 309"/>
          <p:cNvCxnSpPr>
            <a:cxnSpLocks noChangeShapeType="1"/>
            <a:endCxn id="287" idx="2"/>
          </p:cNvCxnSpPr>
          <p:nvPr/>
        </p:nvCxnSpPr>
        <p:spPr bwMode="auto">
          <a:xfrm flipV="1">
            <a:off x="7543800" y="1447801"/>
            <a:ext cx="45720" cy="160868"/>
          </a:xfrm>
          <a:prstGeom prst="line">
            <a:avLst/>
          </a:prstGeom>
          <a:noFill/>
          <a:ln w="9525" algn="ctr">
            <a:solidFill>
              <a:srgbClr val="6E6E6E"/>
            </a:solidFill>
            <a:round/>
            <a:headEnd/>
            <a:tailEnd/>
          </a:ln>
        </p:spPr>
      </p:cxnSp>
      <p:sp>
        <p:nvSpPr>
          <p:cNvPr id="415" name="Can 414"/>
          <p:cNvSpPr/>
          <p:nvPr/>
        </p:nvSpPr>
        <p:spPr bwMode="auto">
          <a:xfrm>
            <a:off x="5770880" y="3950970"/>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7" name="Can 416"/>
          <p:cNvSpPr/>
          <p:nvPr/>
        </p:nvSpPr>
        <p:spPr bwMode="auto">
          <a:xfrm>
            <a:off x="7315200" y="43434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8" name="Can 417"/>
          <p:cNvSpPr/>
          <p:nvPr/>
        </p:nvSpPr>
        <p:spPr bwMode="auto">
          <a:xfrm>
            <a:off x="7467600" y="44958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9" name="Can 418"/>
          <p:cNvSpPr/>
          <p:nvPr/>
        </p:nvSpPr>
        <p:spPr bwMode="auto">
          <a:xfrm>
            <a:off x="7620000" y="46482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0" name="TextBox 370"/>
          <p:cNvSpPr txBox="1">
            <a:spLocks noChangeArrowheads="1"/>
          </p:cNvSpPr>
          <p:nvPr/>
        </p:nvSpPr>
        <p:spPr bwMode="auto">
          <a:xfrm>
            <a:off x="8064870" y="437370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Big Data</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1" name="TextBox 370"/>
          <p:cNvSpPr txBox="1">
            <a:spLocks noChangeArrowheads="1"/>
          </p:cNvSpPr>
          <p:nvPr/>
        </p:nvSpPr>
        <p:spPr bwMode="auto">
          <a:xfrm>
            <a:off x="5661238" y="3698697"/>
            <a:ext cx="528263"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2" name="Can 421"/>
          <p:cNvSpPr/>
          <p:nvPr/>
        </p:nvSpPr>
        <p:spPr bwMode="auto">
          <a:xfrm>
            <a:off x="5770880" y="3205591"/>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3" name="TextBox 370"/>
          <p:cNvSpPr txBox="1">
            <a:spLocks noChangeArrowheads="1"/>
          </p:cNvSpPr>
          <p:nvPr/>
        </p:nvSpPr>
        <p:spPr bwMode="auto">
          <a:xfrm>
            <a:off x="5685897" y="3008273"/>
            <a:ext cx="565252"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424" name="Straight Connector 309"/>
          <p:cNvCxnSpPr>
            <a:cxnSpLocks noChangeShapeType="1"/>
            <a:stCxn id="343" idx="3"/>
            <a:endCxn id="418" idx="2"/>
          </p:cNvCxnSpPr>
          <p:nvPr/>
        </p:nvCxnSpPr>
        <p:spPr bwMode="auto">
          <a:xfrm flipV="1">
            <a:off x="6686099" y="4724400"/>
            <a:ext cx="781501" cy="51648"/>
          </a:xfrm>
          <a:prstGeom prst="line">
            <a:avLst/>
          </a:prstGeom>
          <a:noFill/>
          <a:ln w="9525" algn="ctr">
            <a:solidFill>
              <a:srgbClr val="6E6E6E"/>
            </a:solidFill>
            <a:round/>
            <a:headEnd/>
            <a:tailEnd/>
          </a:ln>
        </p:spPr>
      </p:cxnSp>
      <p:cxnSp>
        <p:nvCxnSpPr>
          <p:cNvPr id="425" name="Straight Connector 309"/>
          <p:cNvCxnSpPr>
            <a:cxnSpLocks noChangeShapeType="1"/>
            <a:endCxn id="415" idx="2"/>
          </p:cNvCxnSpPr>
          <p:nvPr/>
        </p:nvCxnSpPr>
        <p:spPr bwMode="auto">
          <a:xfrm>
            <a:off x="4800600" y="3581400"/>
            <a:ext cx="970280" cy="495300"/>
          </a:xfrm>
          <a:prstGeom prst="line">
            <a:avLst/>
          </a:prstGeom>
          <a:noFill/>
          <a:ln w="9525" algn="ctr">
            <a:solidFill>
              <a:srgbClr val="6E6E6E"/>
            </a:solidFill>
            <a:round/>
            <a:headEnd/>
            <a:tailEnd/>
          </a:ln>
        </p:spPr>
      </p:cxnSp>
      <p:cxnSp>
        <p:nvCxnSpPr>
          <p:cNvPr id="426" name="Straight Connector 309"/>
          <p:cNvCxnSpPr>
            <a:cxnSpLocks noChangeShapeType="1"/>
            <a:endCxn id="422" idx="2"/>
          </p:cNvCxnSpPr>
          <p:nvPr/>
        </p:nvCxnSpPr>
        <p:spPr bwMode="auto">
          <a:xfrm flipV="1">
            <a:off x="4800600" y="3331321"/>
            <a:ext cx="970280" cy="250079"/>
          </a:xfrm>
          <a:prstGeom prst="line">
            <a:avLst/>
          </a:prstGeom>
          <a:noFill/>
          <a:ln w="9525" algn="ctr">
            <a:solidFill>
              <a:srgbClr val="6E6E6E"/>
            </a:solidFill>
            <a:round/>
            <a:headEnd/>
            <a:tailEnd/>
          </a:ln>
        </p:spPr>
      </p:cxnSp>
      <p:sp>
        <p:nvSpPr>
          <p:cNvPr id="427" name="Isosceles Triangle 426"/>
          <p:cNvSpPr/>
          <p:nvPr/>
        </p:nvSpPr>
        <p:spPr bwMode="auto">
          <a:xfrm rot="15247668" flipV="1">
            <a:off x="5300628" y="3409487"/>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8" name="Isosceles Triangle 427"/>
          <p:cNvSpPr/>
          <p:nvPr/>
        </p:nvSpPr>
        <p:spPr bwMode="auto">
          <a:xfrm rot="16200000" flipV="1">
            <a:off x="6912900" y="472590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9" name="Isosceles Triangle 428"/>
          <p:cNvSpPr/>
          <p:nvPr/>
        </p:nvSpPr>
        <p:spPr bwMode="auto">
          <a:xfrm rot="18673410" flipV="1">
            <a:off x="5249010" y="380923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430" name="Group 429"/>
          <p:cNvGrpSpPr/>
          <p:nvPr/>
        </p:nvGrpSpPr>
        <p:grpSpPr>
          <a:xfrm>
            <a:off x="1565509" y="1447801"/>
            <a:ext cx="6024011" cy="2133600"/>
            <a:chOff x="1565510" y="1447800"/>
            <a:chExt cx="6024010" cy="2133600"/>
          </a:xfrm>
        </p:grpSpPr>
        <p:cxnSp>
          <p:nvCxnSpPr>
            <p:cNvPr id="431" name="Straight Connector 309"/>
            <p:cNvCxnSpPr>
              <a:cxnSpLocks noChangeShapeType="1"/>
            </p:cNvCxnSpPr>
            <p:nvPr/>
          </p:nvCxnSpPr>
          <p:spPr bwMode="auto">
            <a:xfrm flipV="1">
              <a:off x="6324600" y="1904155"/>
              <a:ext cx="1204370" cy="711198"/>
            </a:xfrm>
            <a:prstGeom prst="line">
              <a:avLst/>
            </a:prstGeom>
            <a:noFill/>
            <a:ln w="9525" cap="rnd" cmpd="sng" algn="ctr">
              <a:solidFill>
                <a:schemeClr val="accent4"/>
              </a:solidFill>
              <a:round/>
              <a:headEnd/>
              <a:tailEnd/>
            </a:ln>
          </p:spPr>
        </p:cxnSp>
        <p:cxnSp>
          <p:nvCxnSpPr>
            <p:cNvPr id="432" name="Straight Connector 309"/>
            <p:cNvCxnSpPr>
              <a:cxnSpLocks noChangeShapeType="1"/>
            </p:cNvCxnSpPr>
            <p:nvPr/>
          </p:nvCxnSpPr>
          <p:spPr bwMode="auto">
            <a:xfrm flipV="1">
              <a:off x="4800600" y="2743200"/>
              <a:ext cx="924151" cy="838200"/>
            </a:xfrm>
            <a:prstGeom prst="line">
              <a:avLst/>
            </a:prstGeom>
            <a:noFill/>
            <a:ln w="9525" cap="rnd" cmpd="sng" algn="ctr">
              <a:solidFill>
                <a:schemeClr val="accent4"/>
              </a:solidFill>
              <a:round/>
              <a:headEnd/>
              <a:tailEnd/>
            </a:ln>
          </p:spPr>
        </p:cxnSp>
        <p:cxnSp>
          <p:nvCxnSpPr>
            <p:cNvPr id="435" name="Straight Connector 309"/>
            <p:cNvCxnSpPr>
              <a:cxnSpLocks noChangeShapeType="1"/>
              <a:stCxn id="369" idx="0"/>
            </p:cNvCxnSpPr>
            <p:nvPr/>
          </p:nvCxnSpPr>
          <p:spPr bwMode="auto">
            <a:xfrm flipV="1">
              <a:off x="7528970" y="1447800"/>
              <a:ext cx="60550" cy="200660"/>
            </a:xfrm>
            <a:prstGeom prst="line">
              <a:avLst/>
            </a:prstGeom>
            <a:noFill/>
            <a:ln w="9525" cap="rnd" cmpd="sng" algn="ctr">
              <a:solidFill>
                <a:schemeClr val="accent4"/>
              </a:solidFill>
              <a:round/>
              <a:headEnd/>
              <a:tailEnd/>
            </a:ln>
          </p:spPr>
        </p:cxnSp>
        <p:cxnSp>
          <p:nvCxnSpPr>
            <p:cNvPr id="436" name="Straight Connector 309"/>
            <p:cNvCxnSpPr>
              <a:cxnSpLocks noChangeShapeType="1"/>
            </p:cNvCxnSpPr>
            <p:nvPr/>
          </p:nvCxnSpPr>
          <p:spPr bwMode="auto">
            <a:xfrm>
              <a:off x="2667000" y="3581400"/>
              <a:ext cx="1676400" cy="0"/>
            </a:xfrm>
            <a:prstGeom prst="line">
              <a:avLst/>
            </a:prstGeom>
            <a:noFill/>
            <a:ln w="9525" cap="rnd" cmpd="sng" algn="ctr">
              <a:solidFill>
                <a:schemeClr val="accent4"/>
              </a:solidFill>
              <a:round/>
              <a:headEnd/>
              <a:tailEnd/>
            </a:ln>
          </p:spPr>
        </p:cxnSp>
        <p:cxnSp>
          <p:nvCxnSpPr>
            <p:cNvPr id="438" name="Straight Connector 309"/>
            <p:cNvCxnSpPr>
              <a:cxnSpLocks noChangeShapeType="1"/>
            </p:cNvCxnSpPr>
            <p:nvPr/>
          </p:nvCxnSpPr>
          <p:spPr bwMode="auto">
            <a:xfrm>
              <a:off x="1565510" y="3581400"/>
              <a:ext cx="1482490" cy="0"/>
            </a:xfrm>
            <a:prstGeom prst="line">
              <a:avLst/>
            </a:prstGeom>
            <a:noFill/>
            <a:ln w="9525" cap="rnd" cmpd="sng" algn="ctr">
              <a:solidFill>
                <a:schemeClr val="accent4"/>
              </a:solidFill>
              <a:round/>
              <a:headEnd/>
              <a:tailEnd/>
            </a:ln>
          </p:spPr>
        </p:cxnSp>
      </p:gr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5"/>
          <a:stretch>
            <a:fillRect/>
          </a:stretch>
        </p:blipFill>
        <p:spPr>
          <a:xfrm>
            <a:off x="1388463" y="3504063"/>
            <a:ext cx="228600" cy="200025"/>
          </a:xfrm>
          <a:prstGeom prst="rect">
            <a:avLst/>
          </a:prstGeom>
        </p:spPr>
      </p:pic>
    </p:spTree>
    <p:extLst>
      <p:ext uri="{BB962C8B-B14F-4D97-AF65-F5344CB8AC3E}">
        <p14:creationId xmlns:p14="http://schemas.microsoft.com/office/powerpoint/2010/main" val="119100835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Estate Light"/>
              </a:rPr>
              <a:t>CMS &amp; the Cloud</a:t>
            </a:r>
          </a:p>
        </p:txBody>
      </p:sp>
      <p:sp>
        <p:nvSpPr>
          <p:cNvPr id="3" name="Content Placeholder 2"/>
          <p:cNvSpPr>
            <a:spLocks noGrp="1"/>
          </p:cNvSpPr>
          <p:nvPr>
            <p:ph idx="1"/>
          </p:nvPr>
        </p:nvSpPr>
        <p:spPr>
          <a:xfrm>
            <a:off x="457200" y="1066800"/>
            <a:ext cx="8686800" cy="2971800"/>
          </a:xfrm>
        </p:spPr>
        <p:txBody>
          <a:bodyPr/>
          <a:lstStyle/>
          <a:p>
            <a:pPr marL="0" indent="0">
              <a:buNone/>
            </a:pPr>
            <a:r>
              <a:rPr lang="en-US" dirty="0" smtClean="0">
                <a:solidFill>
                  <a:srgbClr val="5F5F5F"/>
                </a:solidFill>
              </a:rPr>
              <a:t>Web content management systems (CMSs) are specialized servers for producing content for the web pages.  </a:t>
            </a:r>
          </a:p>
          <a:p>
            <a:pPr marL="0" indent="0">
              <a:buNone/>
            </a:pPr>
            <a:r>
              <a:rPr lang="en-US" dirty="0" smtClean="0">
                <a:solidFill>
                  <a:srgbClr val="5F5F5F"/>
                </a:solidFill>
              </a:rPr>
              <a:t>Cloud generically refers to computing and storage capacity made available as a service on which applications are deployed.</a:t>
            </a:r>
            <a:endParaRPr lang="en-US" dirty="0" smtClean="0">
              <a:solidFill>
                <a:srgbClr val="5F5F5F"/>
              </a:solidFill>
            </a:endParaRPr>
          </a:p>
          <a:p>
            <a:pPr lvl="1"/>
            <a:r>
              <a:rPr lang="en-US" dirty="0" smtClean="0"/>
              <a:t>These represent other common (but by no means exhaustive) ‘end-points’ that complex applications may talk to.</a:t>
            </a:r>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22</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267200"/>
            <a:ext cx="8451714" cy="21982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smtClean="0"/>
              <a:t>CMSs:		Cascade	Adobe CQ5	Interwoven	</a:t>
            </a:r>
          </a:p>
          <a:p>
            <a:pPr marL="0" indent="0">
              <a:buFontTx/>
              <a:buNone/>
            </a:pPr>
            <a:r>
              <a:rPr lang="en-US" sz="2000" dirty="0" smtClean="0"/>
              <a:t>		</a:t>
            </a:r>
            <a:r>
              <a:rPr lang="en-US" sz="2000" dirty="0" err="1" smtClean="0"/>
              <a:t>Documentum</a:t>
            </a:r>
            <a:r>
              <a:rPr lang="en-US" sz="2000" dirty="0" smtClean="0"/>
              <a:t>	</a:t>
            </a:r>
            <a:r>
              <a:rPr lang="en-US" sz="2000" dirty="0" err="1" smtClean="0"/>
              <a:t>Sharepoint</a:t>
            </a:r>
            <a:r>
              <a:rPr lang="en-US" sz="2000" dirty="0" smtClean="0"/>
              <a:t>	</a:t>
            </a:r>
            <a:r>
              <a:rPr lang="en-US" sz="2000" dirty="0" err="1" smtClean="0"/>
              <a:t>Liferay</a:t>
            </a:r>
            <a:endParaRPr lang="en-US" sz="2000" dirty="0" smtClean="0"/>
          </a:p>
          <a:p>
            <a:pPr marL="0" indent="0">
              <a:buFontTx/>
              <a:buNone/>
            </a:pPr>
            <a:r>
              <a:rPr lang="en-US" sz="2000" dirty="0" smtClean="0"/>
              <a:t>Cloud:		AWS		Azure			</a:t>
            </a:r>
            <a:endParaRPr lang="en-US" sz="2000" dirty="0"/>
          </a:p>
        </p:txBody>
      </p:sp>
    </p:spTree>
    <p:extLst>
      <p:ext uri="{BB962C8B-B14F-4D97-AF65-F5344CB8AC3E}">
        <p14:creationId xmlns:p14="http://schemas.microsoft.com/office/powerpoint/2010/main" val="29322955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066800"/>
            <a:ext cx="8458200" cy="5257800"/>
          </a:xfrm>
        </p:spPr>
        <p:txBody>
          <a:bodyPr/>
          <a:lstStyle/>
          <a:p>
            <a:pPr marL="0" indent="0">
              <a:buNone/>
            </a:pPr>
            <a:endParaRPr lang="en-US" dirty="0" smtClean="0">
              <a:solidFill>
                <a:srgbClr val="5F5F5F"/>
              </a:solidFill>
            </a:endParaRPr>
          </a:p>
          <a:p>
            <a:pPr marL="0" indent="0">
              <a:buNone/>
            </a:pPr>
            <a:endParaRPr lang="en-US" dirty="0" smtClean="0">
              <a:solidFill>
                <a:srgbClr val="5F5F5F"/>
              </a:solidFill>
            </a:endParaRPr>
          </a:p>
          <a:p>
            <a:pPr marL="0" indent="0">
              <a:buNone/>
            </a:pPr>
            <a:endParaRPr lang="en-US" dirty="0">
              <a:solidFill>
                <a:srgbClr val="5F5F5F"/>
              </a:solidFill>
            </a:endParaRPr>
          </a:p>
          <a:p>
            <a:pPr marL="0" indent="0" algn="ctr">
              <a:buNone/>
            </a:pPr>
            <a:endParaRPr lang="en-US" dirty="0" smtClean="0">
              <a:solidFill>
                <a:srgbClr val="5F5F5F"/>
              </a:solidFill>
            </a:endParaRPr>
          </a:p>
          <a:p>
            <a:pPr marL="0" indent="0" algn="ctr">
              <a:buNone/>
            </a:pPr>
            <a:endParaRPr lang="en-US" dirty="0">
              <a:solidFill>
                <a:srgbClr val="5F5F5F"/>
              </a:solidFill>
            </a:endParaRPr>
          </a:p>
          <a:p>
            <a:pPr marL="0" indent="0" algn="ctr">
              <a:buNone/>
            </a:pPr>
            <a:r>
              <a:rPr lang="en-US" dirty="0" smtClean="0">
                <a:solidFill>
                  <a:srgbClr val="5F5F5F"/>
                </a:solidFill>
              </a:rPr>
              <a:t>The more complex and distributed an application is, the better it is for us!</a:t>
            </a:r>
          </a:p>
          <a:p>
            <a:pPr marL="0" indent="0">
              <a:buNone/>
            </a:pPr>
            <a:endParaRPr lang="en-US" dirty="0" smtClean="0">
              <a:solidFill>
                <a:srgbClr val="5F5F5F"/>
              </a:solidFill>
            </a:endParaRPr>
          </a:p>
          <a:p>
            <a:pPr marL="457200" lvl="1" indent="0">
              <a:buNone/>
            </a:pPr>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23</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Tree>
    <p:extLst>
      <p:ext uri="{BB962C8B-B14F-4D97-AF65-F5344CB8AC3E}">
        <p14:creationId xmlns:p14="http://schemas.microsoft.com/office/powerpoint/2010/main" val="194217248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&amp; Components</a:t>
            </a:r>
            <a:endParaRPr lang="en-US" dirty="0"/>
          </a:p>
        </p:txBody>
      </p:sp>
      <p:sp>
        <p:nvSpPr>
          <p:cNvPr id="3" name="Content Placeholder 2"/>
          <p:cNvSpPr>
            <a:spLocks noGrp="1"/>
          </p:cNvSpPr>
          <p:nvPr>
            <p:ph idx="1"/>
          </p:nvPr>
        </p:nvSpPr>
        <p:spPr>
          <a:xfrm>
            <a:off x="457200" y="1066800"/>
            <a:ext cx="8458200" cy="5257800"/>
          </a:xfrm>
        </p:spPr>
        <p:txBody>
          <a:bodyPr/>
          <a:lstStyle/>
          <a:p>
            <a:pPr marL="0" indent="0">
              <a:buNone/>
            </a:pPr>
            <a:endParaRPr lang="en-US" dirty="0" smtClean="0">
              <a:solidFill>
                <a:srgbClr val="5F5F5F"/>
              </a:solidFill>
            </a:endParaRPr>
          </a:p>
          <a:p>
            <a:pPr marL="0" indent="0">
              <a:buNone/>
            </a:pPr>
            <a:r>
              <a:rPr lang="en-US" dirty="0" smtClean="0">
                <a:solidFill>
                  <a:srgbClr val="5F5F5F"/>
                </a:solidFill>
              </a:rPr>
              <a:t>Applications &amp; Components</a:t>
            </a:r>
          </a:p>
          <a:p>
            <a:pPr marL="0" indent="0">
              <a:buNone/>
            </a:pPr>
            <a:endParaRPr lang="en-US" dirty="0" smtClean="0">
              <a:solidFill>
                <a:srgbClr val="5F5F5F"/>
              </a:solidFill>
            </a:endParaRPr>
          </a:p>
          <a:p>
            <a:pPr lvl="1"/>
            <a:r>
              <a:rPr lang="en-US" dirty="0" smtClean="0"/>
              <a:t>A typical mission critical F500 application is a very complex beast</a:t>
            </a:r>
          </a:p>
          <a:p>
            <a:pPr lvl="2"/>
            <a:r>
              <a:rPr lang="en-US" dirty="0"/>
              <a:t>Supports 1000s of end-users (browsers and/or desktop clients) or multiple remote systems </a:t>
            </a:r>
            <a:r>
              <a:rPr lang="en-US" dirty="0" smtClean="0"/>
              <a:t>access</a:t>
            </a:r>
          </a:p>
          <a:p>
            <a:pPr lvl="2"/>
            <a:r>
              <a:rPr lang="en-US" dirty="0" smtClean="0"/>
              <a:t>Might be written in multiple languages</a:t>
            </a:r>
          </a:p>
          <a:p>
            <a:pPr lvl="2"/>
            <a:r>
              <a:rPr lang="en-US" dirty="0" smtClean="0"/>
              <a:t>Hosted across </a:t>
            </a:r>
            <a:r>
              <a:rPr lang="en-US" dirty="0"/>
              <a:t>100s of physical servers in disparate geographical </a:t>
            </a:r>
            <a:r>
              <a:rPr lang="en-US" dirty="0" smtClean="0"/>
              <a:t>locations</a:t>
            </a:r>
          </a:p>
          <a:p>
            <a:pPr lvl="2"/>
            <a:r>
              <a:rPr lang="en-US" dirty="0" smtClean="0"/>
              <a:t>Deployed in (runs) on several different application servers</a:t>
            </a:r>
          </a:p>
          <a:p>
            <a:pPr lvl="2"/>
            <a:r>
              <a:rPr lang="en-US" dirty="0" smtClean="0"/>
              <a:t>Stores/accesses data in traditional data stores (databases)</a:t>
            </a:r>
          </a:p>
          <a:p>
            <a:pPr lvl="2"/>
            <a:r>
              <a:rPr lang="en-US" dirty="0" smtClean="0"/>
              <a:t>Stores</a:t>
            </a:r>
            <a:r>
              <a:rPr lang="en-US" dirty="0"/>
              <a:t>/accesses data in </a:t>
            </a:r>
            <a:r>
              <a:rPr lang="en-US" dirty="0" smtClean="0"/>
              <a:t>non traditional data stores (NOSQL)</a:t>
            </a:r>
          </a:p>
          <a:p>
            <a:pPr lvl="2"/>
            <a:r>
              <a:rPr lang="en-US" dirty="0" smtClean="0"/>
              <a:t>Stores/accesses data in caching engines</a:t>
            </a:r>
          </a:p>
          <a:p>
            <a:pPr lvl="2"/>
            <a:r>
              <a:rPr lang="en-US" dirty="0" smtClean="0"/>
              <a:t>Stores/accesses data in content engines</a:t>
            </a:r>
          </a:p>
          <a:p>
            <a:pPr lvl="2"/>
            <a:r>
              <a:rPr lang="en-US" b="1" dirty="0" smtClean="0"/>
              <a:t>Complexity is order of the day!</a:t>
            </a:r>
            <a:endParaRPr lang="en-US" b="1" dirty="0" smtClean="0"/>
          </a:p>
          <a:p>
            <a:pPr lvl="2"/>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3</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pic>
        <p:nvPicPr>
          <p:cNvPr id="6" name="Picture 5"/>
          <p:cNvPicPr>
            <a:picLocks noChangeAspect="1"/>
          </p:cNvPicPr>
          <p:nvPr/>
        </p:nvPicPr>
        <p:blipFill>
          <a:blip r:embed="rId3"/>
          <a:stretch>
            <a:fillRect/>
          </a:stretch>
        </p:blipFill>
        <p:spPr>
          <a:xfrm>
            <a:off x="4352378" y="1257558"/>
            <a:ext cx="2617178" cy="988596"/>
          </a:xfrm>
          <a:prstGeom prst="rect">
            <a:avLst/>
          </a:prstGeom>
        </p:spPr>
      </p:pic>
      <p:pic>
        <p:nvPicPr>
          <p:cNvPr id="7" name="Picture 6"/>
          <p:cNvPicPr>
            <a:picLocks noChangeAspect="1"/>
          </p:cNvPicPr>
          <p:nvPr/>
        </p:nvPicPr>
        <p:blipFill>
          <a:blip r:embed="rId4"/>
          <a:stretch>
            <a:fillRect/>
          </a:stretch>
        </p:blipFill>
        <p:spPr>
          <a:xfrm>
            <a:off x="7385043" y="887688"/>
            <a:ext cx="1479997" cy="1538546"/>
          </a:xfrm>
          <a:prstGeom prst="rect">
            <a:avLst/>
          </a:prstGeom>
        </p:spPr>
      </p:pic>
      <p:pic>
        <p:nvPicPr>
          <p:cNvPr id="8" name="Picture 7"/>
          <p:cNvPicPr>
            <a:picLocks noChangeAspect="1"/>
          </p:cNvPicPr>
          <p:nvPr/>
        </p:nvPicPr>
        <p:blipFill>
          <a:blip r:embed="rId5"/>
          <a:stretch>
            <a:fillRect/>
          </a:stretch>
        </p:blipFill>
        <p:spPr>
          <a:xfrm>
            <a:off x="6233307" y="5312812"/>
            <a:ext cx="1768656" cy="1114672"/>
          </a:xfrm>
          <a:prstGeom prst="rect">
            <a:avLst/>
          </a:prstGeom>
        </p:spPr>
      </p:pic>
    </p:spTree>
    <p:extLst>
      <p:ext uri="{BB962C8B-B14F-4D97-AF65-F5344CB8AC3E}">
        <p14:creationId xmlns:p14="http://schemas.microsoft.com/office/powerpoint/2010/main" val="118059468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4</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Our </a:t>
            </a:r>
            <a:r>
              <a:rPr lang="en-US" sz="2800" dirty="0">
                <a:cs typeface="Estate Light"/>
              </a:rPr>
              <a:t>S</a:t>
            </a:r>
            <a:r>
              <a:rPr lang="en-US" sz="2800" dirty="0" smtClean="0">
                <a:cs typeface="Estate Light"/>
              </a:rPr>
              <a:t>weet </a:t>
            </a:r>
            <a:r>
              <a:rPr lang="en-US" sz="2800" dirty="0">
                <a:cs typeface="Estate Light"/>
              </a:rPr>
              <a:t>S</a:t>
            </a:r>
            <a:r>
              <a:rPr lang="en-US" sz="2800" dirty="0" smtClean="0">
                <a:cs typeface="Estate Light"/>
              </a:rPr>
              <a:t>pot:</a:t>
            </a:r>
            <a:r>
              <a:rPr lang="en-US" sz="2800" dirty="0" smtClean="0">
                <a:cs typeface="Estate Light"/>
              </a:rPr>
              <a:t> Complex, Mission </a:t>
            </a:r>
            <a:r>
              <a:rPr lang="en-US" sz="2800" dirty="0" smtClean="0">
                <a:cs typeface="Estate Light"/>
              </a:rPr>
              <a:t>Critical </a:t>
            </a:r>
            <a:r>
              <a:rPr lang="en-US" sz="2800" dirty="0" smtClean="0">
                <a:cs typeface="Estate Light"/>
              </a:rPr>
              <a:t>Application</a:t>
            </a:r>
            <a:endParaRPr lang="en-US" sz="2800" dirty="0" smtClean="0">
              <a:cs typeface="Estate Light"/>
            </a:endParaRPr>
          </a:p>
        </p:txBody>
      </p:sp>
      <p:sp>
        <p:nvSpPr>
          <p:cNvPr id="270" name="Rectangle 269"/>
          <p:cNvSpPr/>
          <p:nvPr/>
        </p:nvSpPr>
        <p:spPr>
          <a:xfrm>
            <a:off x="398996" y="1821095"/>
            <a:ext cx="2828035" cy="400110"/>
          </a:xfrm>
          <a:prstGeom prst="rect">
            <a:avLst/>
          </a:prstGeom>
          <a:solidFill>
            <a:srgbClr val="FFFFFF"/>
          </a:solidFill>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0" dirty="0" smtClean="0">
                <a:ln w="9000" cmpd="sng">
                  <a:solidFill>
                    <a:srgbClr val="5D5D5D">
                      <a:shade val="50000"/>
                      <a:satMod val="120000"/>
                    </a:srgbClr>
                  </a:solidFill>
                  <a:prstDash val="solid"/>
                </a:ln>
                <a:gradFill>
                  <a:gsLst>
                    <a:gs pos="0">
                      <a:srgbClr val="5D5D5D">
                        <a:shade val="20000"/>
                        <a:satMod val="245000"/>
                      </a:srgbClr>
                    </a:gs>
                    <a:gs pos="43000">
                      <a:srgbClr val="5D5D5D">
                        <a:satMod val="255000"/>
                      </a:srgbClr>
                    </a:gs>
                    <a:gs pos="48000">
                      <a:srgbClr val="5D5D5D">
                        <a:shade val="85000"/>
                        <a:satMod val="255000"/>
                      </a:srgbClr>
                    </a:gs>
                    <a:gs pos="100000">
                      <a:srgbClr val="5D5D5D">
                        <a:shade val="20000"/>
                        <a:satMod val="245000"/>
                      </a:srgbClr>
                    </a:gs>
                  </a:gsLst>
                  <a:lin ang="5400000"/>
                </a:gradFill>
                <a:effectLst>
                  <a:reflection blurRad="12700" stA="28000" endPos="45000" dist="1000" dir="5400000" sy="-100000" algn="bl" rotWithShape="0"/>
                </a:effectLst>
                <a:uLnTx/>
                <a:uFillTx/>
              </a:rPr>
              <a:t>How do we get</a:t>
            </a:r>
            <a:r>
              <a:rPr kumimoji="0" lang="en-US" sz="2000" b="1" i="0" u="none" strike="noStrike" kern="0" spc="0" normalizeH="0" noProof="0" dirty="0" smtClean="0">
                <a:ln w="9000" cmpd="sng">
                  <a:solidFill>
                    <a:srgbClr val="5D5D5D">
                      <a:shade val="50000"/>
                      <a:satMod val="120000"/>
                    </a:srgbClr>
                  </a:solidFill>
                  <a:prstDash val="solid"/>
                </a:ln>
                <a:gradFill>
                  <a:gsLst>
                    <a:gs pos="0">
                      <a:srgbClr val="5D5D5D">
                        <a:shade val="20000"/>
                        <a:satMod val="245000"/>
                      </a:srgbClr>
                    </a:gs>
                    <a:gs pos="43000">
                      <a:srgbClr val="5D5D5D">
                        <a:satMod val="255000"/>
                      </a:srgbClr>
                    </a:gs>
                    <a:gs pos="48000">
                      <a:srgbClr val="5D5D5D">
                        <a:shade val="85000"/>
                        <a:satMod val="255000"/>
                      </a:srgbClr>
                    </a:gs>
                    <a:gs pos="100000">
                      <a:srgbClr val="5D5D5D">
                        <a:shade val="20000"/>
                        <a:satMod val="245000"/>
                      </a:srgbClr>
                    </a:gs>
                  </a:gsLst>
                  <a:lin ang="5400000"/>
                </a:gradFill>
                <a:effectLst>
                  <a:reflection blurRad="12700" stA="28000" endPos="45000" dist="1000" dir="5400000" sy="-100000" algn="bl" rotWithShape="0"/>
                </a:effectLst>
                <a:uLnTx/>
                <a:uFillTx/>
              </a:rPr>
              <a:t> here?</a:t>
            </a:r>
            <a:endParaRPr kumimoji="0" lang="en-US" sz="2000" b="1" i="0" u="none" strike="noStrike" kern="0" spc="0" normalizeH="0" baseline="0" noProof="0" dirty="0">
              <a:ln w="9000" cmpd="sng">
                <a:solidFill>
                  <a:srgbClr val="5D5D5D">
                    <a:shade val="50000"/>
                    <a:satMod val="120000"/>
                  </a:srgbClr>
                </a:solidFill>
                <a:prstDash val="solid"/>
              </a:ln>
              <a:gradFill>
                <a:gsLst>
                  <a:gs pos="0">
                    <a:srgbClr val="5D5D5D">
                      <a:shade val="20000"/>
                      <a:satMod val="245000"/>
                    </a:srgbClr>
                  </a:gs>
                  <a:gs pos="43000">
                    <a:srgbClr val="5D5D5D">
                      <a:satMod val="255000"/>
                    </a:srgbClr>
                  </a:gs>
                  <a:gs pos="48000">
                    <a:srgbClr val="5D5D5D">
                      <a:shade val="85000"/>
                      <a:satMod val="255000"/>
                    </a:srgbClr>
                  </a:gs>
                  <a:gs pos="100000">
                    <a:srgbClr val="5D5D5D">
                      <a:shade val="20000"/>
                      <a:satMod val="245000"/>
                    </a:srgbClr>
                  </a:gs>
                </a:gsLst>
                <a:lin ang="5400000"/>
              </a:gradFill>
              <a:effectLst>
                <a:reflection blurRad="12700" stA="28000" endPos="45000" dist="1000" dir="5400000" sy="-100000" algn="bl" rotWithShape="0"/>
              </a:effectLst>
              <a:uLnTx/>
              <a:uFillTx/>
            </a:endParaRPr>
          </a:p>
        </p:txBody>
      </p:sp>
      <p:grpSp>
        <p:nvGrpSpPr>
          <p:cNvPr id="2" name="Group 1"/>
          <p:cNvGrpSpPr/>
          <p:nvPr/>
        </p:nvGrpSpPr>
        <p:grpSpPr>
          <a:xfrm>
            <a:off x="480858" y="1104900"/>
            <a:ext cx="8434542" cy="5219701"/>
            <a:chOff x="480858" y="1104900"/>
            <a:chExt cx="8434542" cy="5219701"/>
          </a:xfrm>
        </p:grpSpPr>
        <p:grpSp>
          <p:nvGrpSpPr>
            <p:cNvPr id="225" name="Group 224"/>
            <p:cNvGrpSpPr/>
            <p:nvPr/>
          </p:nvGrpSpPr>
          <p:grpSpPr>
            <a:xfrm>
              <a:off x="6705600" y="1104900"/>
              <a:ext cx="2209800" cy="2133600"/>
              <a:chOff x="6705600" y="1104900"/>
              <a:chExt cx="2209800" cy="2133600"/>
            </a:xfrm>
          </p:grpSpPr>
          <p:pic>
            <p:nvPicPr>
              <p:cNvPr id="22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05600" y="1104900"/>
                <a:ext cx="1524000" cy="952500"/>
              </a:xfrm>
              <a:prstGeom prst="rect">
                <a:avLst/>
              </a:prstGeom>
              <a:noFill/>
              <a:ln w="9525">
                <a:noFill/>
                <a:miter lim="800000"/>
                <a:headEnd/>
                <a:tailEnd/>
              </a:ln>
            </p:spPr>
          </p:pic>
          <p:pic>
            <p:nvPicPr>
              <p:cNvPr id="227"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391400" y="2286000"/>
                <a:ext cx="1524000" cy="952500"/>
              </a:xfrm>
              <a:prstGeom prst="rect">
                <a:avLst/>
              </a:prstGeom>
              <a:noFill/>
              <a:ln w="9525">
                <a:noFill/>
                <a:miter lim="800000"/>
                <a:headEnd/>
                <a:tailEnd/>
              </a:ln>
            </p:spPr>
          </p:pic>
        </p:gr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4" name="Freeform 233"/>
            <p:cNvSpPr/>
            <p:nvPr/>
          </p:nvSpPr>
          <p:spPr>
            <a:xfrm>
              <a:off x="1964397" y="5061068"/>
              <a:ext cx="2379004" cy="653933"/>
            </a:xfrm>
            <a:custGeom>
              <a:avLst/>
              <a:gdLst>
                <a:gd name="connsiteX0" fmla="*/ 0 w 2379004"/>
                <a:gd name="connsiteY0" fmla="*/ 18955 h 653933"/>
                <a:gd name="connsiteX1" fmla="*/ 388602 w 2379004"/>
                <a:gd name="connsiteY1" fmla="*/ 28432 h 653933"/>
                <a:gd name="connsiteX2" fmla="*/ 691901 w 2379004"/>
                <a:gd name="connsiteY2" fmla="*/ 0 h 653933"/>
                <a:gd name="connsiteX3" fmla="*/ 928854 w 2379004"/>
                <a:gd name="connsiteY3" fmla="*/ 104250 h 653933"/>
                <a:gd name="connsiteX4" fmla="*/ 1507018 w 2379004"/>
                <a:gd name="connsiteY4" fmla="*/ 113728 h 653933"/>
                <a:gd name="connsiteX5" fmla="*/ 1943011 w 2379004"/>
                <a:gd name="connsiteY5" fmla="*/ 94773 h 653933"/>
                <a:gd name="connsiteX6" fmla="*/ 2379004 w 2379004"/>
                <a:gd name="connsiteY6" fmla="*/ 653933 h 653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9004" h="653933">
                  <a:moveTo>
                    <a:pt x="0" y="18955"/>
                  </a:moveTo>
                  <a:lnTo>
                    <a:pt x="388602" y="28432"/>
                  </a:lnTo>
                  <a:lnTo>
                    <a:pt x="691901" y="0"/>
                  </a:lnTo>
                  <a:lnTo>
                    <a:pt x="928854" y="104250"/>
                  </a:lnTo>
                  <a:lnTo>
                    <a:pt x="1507018" y="113728"/>
                  </a:lnTo>
                  <a:lnTo>
                    <a:pt x="1943011" y="94773"/>
                  </a:lnTo>
                  <a:lnTo>
                    <a:pt x="2379004" y="653933"/>
                  </a:lnTo>
                </a:path>
              </a:pathLst>
            </a:custGeom>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6E6E6E"/>
                </a:solidFill>
                <a:effectLst/>
                <a:uLnTx/>
                <a:uFillTx/>
              </a:endParaRPr>
            </a:p>
          </p:txBody>
        </p: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App Server</a:t>
              </a:r>
              <a:endParaRPr lang="en-US" sz="900" dirty="0">
                <a:solidFill>
                  <a:srgbClr val="6E6E6E"/>
                </a:solidFill>
                <a:ea typeface="ＭＳ Ｐゴシック"/>
                <a:cs typeface="ＭＳ Ｐゴシック"/>
              </a:endParaRPr>
            </a:p>
          </p:txBody>
        </p:sp>
        <p:sp>
          <p:nvSpPr>
            <p:cNvPr id="237" name="Can 236"/>
            <p:cNvSpPr/>
            <p:nvPr/>
          </p:nvSpPr>
          <p:spPr bwMode="auto">
            <a:xfrm>
              <a:off x="6553200" y="3322320"/>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66" name="TextBox 370"/>
            <p:cNvSpPr txBox="1">
              <a:spLocks noChangeArrowheads="1"/>
            </p:cNvSpPr>
            <p:nvPr/>
          </p:nvSpPr>
          <p:spPr bwMode="auto">
            <a:xfrm>
              <a:off x="6553200" y="3045768"/>
              <a:ext cx="762000" cy="230832"/>
            </a:xfrm>
            <a:prstGeom prst="rect">
              <a:avLst/>
            </a:prstGeom>
            <a:noFill/>
            <a:ln w="9525">
              <a:noFill/>
              <a:miter lim="800000"/>
              <a:headEnd/>
              <a:tailEnd/>
            </a:ln>
          </p:spPr>
          <p:txBody>
            <a:bodyPr wrap="square">
              <a:spAutoFit/>
            </a:bodyPr>
            <a:lstStyle/>
            <a:p>
              <a:r>
                <a:rPr lang="en-US" sz="900" dirty="0" smtClean="0">
                  <a:solidFill>
                    <a:srgbClr val="6E6E6E"/>
                  </a:solidFill>
                  <a:ea typeface="ＭＳ Ｐゴシック"/>
                  <a:cs typeface="ＭＳ Ｐゴシック"/>
                </a:rPr>
                <a:t>Oracle</a:t>
              </a:r>
              <a:endParaRPr lang="en-US" sz="900" dirty="0">
                <a:solidFill>
                  <a:srgbClr val="6E6E6E"/>
                </a:solidFill>
                <a:ea typeface="ＭＳ Ｐゴシック"/>
                <a:cs typeface="ＭＳ Ｐゴシック"/>
              </a:endParaRPr>
            </a:p>
          </p:txBody>
        </p:sp>
        <p:cxnSp>
          <p:nvCxnSpPr>
            <p:cNvPr id="267" name="Straight Connector 309"/>
            <p:cNvCxnSpPr>
              <a:cxnSpLocks noChangeShapeType="1"/>
            </p:cNvCxnSpPr>
            <p:nvPr/>
          </p:nvCxnSpPr>
          <p:spPr bwMode="auto">
            <a:xfrm>
              <a:off x="4800600" y="3581400"/>
              <a:ext cx="1752600" cy="0"/>
            </a:xfrm>
            <a:prstGeom prst="line">
              <a:avLst/>
            </a:prstGeom>
            <a:noFill/>
            <a:ln w="9525" algn="ctr">
              <a:solidFill>
                <a:srgbClr val="6E6E6E"/>
              </a:solidFill>
              <a:round/>
              <a:headEnd/>
              <a:tailEnd/>
            </a:ln>
          </p:spPr>
        </p:cxnSp>
        <p:sp>
          <p:nvSpPr>
            <p:cNvPr id="268" name="Isosceles Triangle 267"/>
            <p:cNvSpPr/>
            <p:nvPr/>
          </p:nvSpPr>
          <p:spPr bwMode="auto">
            <a:xfrm rot="16200000" flipV="1">
              <a:off x="5509259"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269" name="Straight Connector 309"/>
            <p:cNvCxnSpPr>
              <a:cxnSpLocks noChangeShapeType="1"/>
            </p:cNvCxnSpPr>
            <p:nvPr/>
          </p:nvCxnSpPr>
          <p:spPr bwMode="auto">
            <a:xfrm>
              <a:off x="1587405" y="3581400"/>
              <a:ext cx="1460595"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4" name="Group 283"/>
            <p:cNvGrpSpPr/>
            <p:nvPr/>
          </p:nvGrpSpPr>
          <p:grpSpPr>
            <a:xfrm>
              <a:off x="5791200" y="5486401"/>
              <a:ext cx="590099" cy="560495"/>
              <a:chOff x="4038600" y="3352800"/>
              <a:chExt cx="590099" cy="560495"/>
            </a:xfrm>
          </p:grpSpPr>
          <p:grpSp>
            <p:nvGrpSpPr>
              <p:cNvPr id="378" name="Group 377"/>
              <p:cNvGrpSpPr/>
              <p:nvPr/>
            </p:nvGrpSpPr>
            <p:grpSpPr>
              <a:xfrm>
                <a:off x="4038600" y="3352800"/>
                <a:ext cx="285299" cy="255695"/>
                <a:chOff x="3912287" y="3124200"/>
                <a:chExt cx="285299" cy="255695"/>
              </a:xfrm>
            </p:grpSpPr>
            <p:sp>
              <p:nvSpPr>
                <p:cNvPr id="387" name="Rounded Rectangle 38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8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8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79" name="Group 378"/>
              <p:cNvGrpSpPr/>
              <p:nvPr/>
            </p:nvGrpSpPr>
            <p:grpSpPr>
              <a:xfrm>
                <a:off x="4191000" y="3505200"/>
                <a:ext cx="285299" cy="255695"/>
                <a:chOff x="3912287" y="3124200"/>
                <a:chExt cx="285299" cy="255695"/>
              </a:xfrm>
            </p:grpSpPr>
            <p:sp>
              <p:nvSpPr>
                <p:cNvPr id="384" name="Rounded Rectangle 38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85"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8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80" name="Group 379"/>
              <p:cNvGrpSpPr/>
              <p:nvPr/>
            </p:nvGrpSpPr>
            <p:grpSpPr>
              <a:xfrm>
                <a:off x="4343400" y="3657600"/>
                <a:ext cx="285299" cy="255695"/>
                <a:chOff x="3912287" y="3124200"/>
                <a:chExt cx="285299" cy="255695"/>
              </a:xfrm>
            </p:grpSpPr>
            <p:sp>
              <p:nvSpPr>
                <p:cNvPr id="381" name="Rounded Rectangle 38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8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8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5" name="Group 284"/>
            <p:cNvGrpSpPr/>
            <p:nvPr/>
          </p:nvGrpSpPr>
          <p:grpSpPr>
            <a:xfrm>
              <a:off x="7081520" y="1343661"/>
              <a:ext cx="590099" cy="560495"/>
              <a:chOff x="4038600" y="3352800"/>
              <a:chExt cx="590099" cy="560495"/>
            </a:xfrm>
          </p:grpSpPr>
          <p:grpSp>
            <p:nvGrpSpPr>
              <p:cNvPr id="366" name="Group 365"/>
              <p:cNvGrpSpPr/>
              <p:nvPr/>
            </p:nvGrpSpPr>
            <p:grpSpPr>
              <a:xfrm>
                <a:off x="4038600" y="3352800"/>
                <a:ext cx="285299" cy="255695"/>
                <a:chOff x="3912287" y="3124200"/>
                <a:chExt cx="285299" cy="255695"/>
              </a:xfrm>
            </p:grpSpPr>
            <p:sp>
              <p:nvSpPr>
                <p:cNvPr id="375" name="Rounded Rectangle 37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76"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7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67" name="Group 366"/>
              <p:cNvGrpSpPr/>
              <p:nvPr/>
            </p:nvGrpSpPr>
            <p:grpSpPr>
              <a:xfrm>
                <a:off x="4191000" y="3505200"/>
                <a:ext cx="285299" cy="255695"/>
                <a:chOff x="3912287" y="3124200"/>
                <a:chExt cx="285299" cy="255695"/>
              </a:xfrm>
            </p:grpSpPr>
            <p:sp>
              <p:nvSpPr>
                <p:cNvPr id="372" name="Rounded Rectangle 371"/>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73"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74"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68" name="Group 367"/>
              <p:cNvGrpSpPr/>
              <p:nvPr/>
            </p:nvGrpSpPr>
            <p:grpSpPr>
              <a:xfrm>
                <a:off x="4343400" y="3657600"/>
                <a:ext cx="285299" cy="255695"/>
                <a:chOff x="3912287" y="3124200"/>
                <a:chExt cx="285299" cy="255695"/>
              </a:xfrm>
            </p:grpSpPr>
            <p:sp>
              <p:nvSpPr>
                <p:cNvPr id="369" name="Rounded Rectangle 36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70"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7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6" name="Group 285"/>
            <p:cNvGrpSpPr/>
            <p:nvPr/>
          </p:nvGrpSpPr>
          <p:grpSpPr>
            <a:xfrm>
              <a:off x="7757160" y="2471421"/>
              <a:ext cx="590099" cy="560495"/>
              <a:chOff x="4038600" y="3352800"/>
              <a:chExt cx="590099" cy="560495"/>
            </a:xfrm>
          </p:grpSpPr>
          <p:grpSp>
            <p:nvGrpSpPr>
              <p:cNvPr id="354" name="Group 353"/>
              <p:cNvGrpSpPr/>
              <p:nvPr/>
            </p:nvGrpSpPr>
            <p:grpSpPr>
              <a:xfrm>
                <a:off x="4038600" y="3352800"/>
                <a:ext cx="285299" cy="255695"/>
                <a:chOff x="3912287" y="3124200"/>
                <a:chExt cx="285299" cy="255695"/>
              </a:xfrm>
            </p:grpSpPr>
            <p:sp>
              <p:nvSpPr>
                <p:cNvPr id="363" name="Rounded Rectangle 3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6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55" name="Group 354"/>
              <p:cNvGrpSpPr/>
              <p:nvPr/>
            </p:nvGrpSpPr>
            <p:grpSpPr>
              <a:xfrm>
                <a:off x="4191000" y="3505200"/>
                <a:ext cx="285299" cy="255695"/>
                <a:chOff x="3912287" y="3124200"/>
                <a:chExt cx="285299" cy="255695"/>
              </a:xfrm>
            </p:grpSpPr>
            <p:sp>
              <p:nvSpPr>
                <p:cNvPr id="360" name="Rounded Rectangle 3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61"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56" name="Group 355"/>
              <p:cNvGrpSpPr/>
              <p:nvPr/>
            </p:nvGrpSpPr>
            <p:grpSpPr>
              <a:xfrm>
                <a:off x="4343400" y="3657600"/>
                <a:ext cx="285299" cy="255695"/>
                <a:chOff x="3912287" y="3124200"/>
                <a:chExt cx="285299" cy="255695"/>
              </a:xfrm>
            </p:grpSpPr>
            <p:sp>
              <p:nvSpPr>
                <p:cNvPr id="357" name="Rounded Rectangle 3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5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87" name="Can 286"/>
            <p:cNvSpPr/>
            <p:nvPr/>
          </p:nvSpPr>
          <p:spPr bwMode="auto">
            <a:xfrm>
              <a:off x="7589520" y="1333501"/>
              <a:ext cx="381000" cy="2286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88" name="Can 287"/>
            <p:cNvSpPr/>
            <p:nvPr/>
          </p:nvSpPr>
          <p:spPr bwMode="auto">
            <a:xfrm>
              <a:off x="8305800" y="2476501"/>
              <a:ext cx="381000" cy="2286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grpSp>
          <p:nvGrpSpPr>
            <p:cNvPr id="289" name="Group 288"/>
            <p:cNvGrpSpPr/>
            <p:nvPr/>
          </p:nvGrpSpPr>
          <p:grpSpPr>
            <a:xfrm>
              <a:off x="5410200" y="4592321"/>
              <a:ext cx="437699" cy="408095"/>
              <a:chOff x="4038600" y="3352800"/>
              <a:chExt cx="437699" cy="408095"/>
            </a:xfrm>
          </p:grpSpPr>
          <p:grpSp>
            <p:nvGrpSpPr>
              <p:cNvPr id="346" name="Group 345"/>
              <p:cNvGrpSpPr/>
              <p:nvPr/>
            </p:nvGrpSpPr>
            <p:grpSpPr>
              <a:xfrm>
                <a:off x="4038600" y="3352800"/>
                <a:ext cx="285299" cy="255695"/>
                <a:chOff x="3912287" y="3124200"/>
                <a:chExt cx="285299" cy="255695"/>
              </a:xfrm>
            </p:grpSpPr>
            <p:sp>
              <p:nvSpPr>
                <p:cNvPr id="351" name="Rounded Rectangle 35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5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47" name="Group 346"/>
              <p:cNvGrpSpPr/>
              <p:nvPr/>
            </p:nvGrpSpPr>
            <p:grpSpPr>
              <a:xfrm>
                <a:off x="4191000" y="3505200"/>
                <a:ext cx="285299" cy="255695"/>
                <a:chOff x="3912287" y="3124200"/>
                <a:chExt cx="285299" cy="255695"/>
              </a:xfrm>
            </p:grpSpPr>
            <p:sp>
              <p:nvSpPr>
                <p:cNvPr id="348" name="Rounded Rectangle 34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9"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5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90" name="Group 289"/>
            <p:cNvGrpSpPr/>
            <p:nvPr/>
          </p:nvGrpSpPr>
          <p:grpSpPr>
            <a:xfrm>
              <a:off x="6400800" y="4648201"/>
              <a:ext cx="285299" cy="255695"/>
              <a:chOff x="3912287" y="3124200"/>
              <a:chExt cx="285299" cy="255695"/>
            </a:xfrm>
          </p:grpSpPr>
          <p:sp>
            <p:nvSpPr>
              <p:cNvPr id="343" name="Rounded Rectangle 34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sp>
          <p:nvSpPr>
            <p:cNvPr id="291" name="Rounded Rectangle 290"/>
            <p:cNvSpPr/>
            <p:nvPr/>
          </p:nvSpPr>
          <p:spPr bwMode="auto">
            <a:xfrm>
              <a:off x="5124901" y="2487506"/>
              <a:ext cx="11996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Arial"/>
                  <a:ea typeface="ＭＳ Ｐゴシック"/>
                  <a:cs typeface="+mn-cs"/>
                </a:rPr>
                <a:t>ESB</a:t>
              </a: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3" name="TextBox 370"/>
            <p:cNvSpPr txBox="1">
              <a:spLocks noChangeArrowheads="1"/>
            </p:cNvSpPr>
            <p:nvPr/>
          </p:nvSpPr>
          <p:spPr bwMode="auto">
            <a:xfrm>
              <a:off x="5334000" y="43434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MQ</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4" name="TextBox 370"/>
            <p:cNvSpPr txBox="1">
              <a:spLocks noChangeArrowheads="1"/>
            </p:cNvSpPr>
            <p:nvPr/>
          </p:nvSpPr>
          <p:spPr bwMode="auto">
            <a:xfrm>
              <a:off x="5237480" y="5943601"/>
              <a:ext cx="934720" cy="3693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Content Engines</a:t>
              </a:r>
              <a:endParaRPr kumimoji="0" lang="en-US" sz="900" b="0" i="0" u="none" strike="noStrike" kern="0" cap="none" spc="0" normalizeH="0" baseline="0" noProof="0" dirty="0" smtClean="0">
                <a:ln>
                  <a:noFill/>
                </a:ln>
                <a:solidFill>
                  <a:srgbClr val="6E6E6E"/>
                </a:solidFill>
                <a:effectLst/>
                <a:uLnTx/>
                <a:uFillTx/>
                <a:ea typeface="ＭＳ Ｐゴシック"/>
                <a:cs typeface="ＭＳ Ｐゴシック"/>
              </a:endParaRPr>
            </a:p>
          </p:txBody>
        </p:sp>
        <p:sp>
          <p:nvSpPr>
            <p:cNvPr id="295" name="Can 294"/>
            <p:cNvSpPr/>
            <p:nvPr/>
          </p:nvSpPr>
          <p:spPr bwMode="auto">
            <a:xfrm>
              <a:off x="4343400" y="54864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296" name="TextBox 370"/>
            <p:cNvSpPr txBox="1">
              <a:spLocks noChangeArrowheads="1"/>
            </p:cNvSpPr>
            <p:nvPr/>
          </p:nvSpPr>
          <p:spPr bwMode="auto">
            <a:xfrm>
              <a:off x="4236720" y="5249011"/>
              <a:ext cx="762000" cy="230832"/>
            </a:xfrm>
            <a:prstGeom prst="rect">
              <a:avLst/>
            </a:prstGeom>
            <a:noFill/>
            <a:ln w="9525">
              <a:noFill/>
              <a:miter lim="800000"/>
              <a:headEnd/>
              <a:tailEnd/>
            </a:ln>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Database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298" name="Can 297"/>
            <p:cNvSpPr/>
            <p:nvPr/>
          </p:nvSpPr>
          <p:spPr bwMode="auto">
            <a:xfrm>
              <a:off x="6096000" y="5791201"/>
              <a:ext cx="533400" cy="5334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cxnSp>
          <p:nvCxnSpPr>
            <p:cNvPr id="302" name="Straight Connector 309"/>
            <p:cNvCxnSpPr>
              <a:cxnSpLocks noChangeShapeType="1"/>
              <a:stCxn id="405" idx="2"/>
              <a:endCxn id="295" idx="2"/>
            </p:cNvCxnSpPr>
            <p:nvPr/>
          </p:nvCxnSpPr>
          <p:spPr bwMode="auto">
            <a:xfrm>
              <a:off x="4105050" y="4980096"/>
              <a:ext cx="238350" cy="773005"/>
            </a:xfrm>
            <a:prstGeom prst="line">
              <a:avLst/>
            </a:prstGeom>
            <a:noFill/>
            <a:ln w="9525" algn="ctr">
              <a:solidFill>
                <a:srgbClr val="6E6E6E"/>
              </a:solidFill>
              <a:round/>
              <a:headEnd/>
              <a:tailEnd/>
            </a:ln>
          </p:spPr>
        </p:cxnSp>
        <p:cxnSp>
          <p:nvCxnSpPr>
            <p:cNvPr id="303" name="Straight Connector 309"/>
            <p:cNvCxnSpPr>
              <a:cxnSpLocks noChangeShapeType="1"/>
              <a:stCxn id="393" idx="3"/>
              <a:endCxn id="291" idx="1"/>
            </p:cNvCxnSpPr>
            <p:nvPr/>
          </p:nvCxnSpPr>
          <p:spPr bwMode="auto">
            <a:xfrm flipV="1">
              <a:off x="4247699" y="2615354"/>
              <a:ext cx="877202" cy="179495"/>
            </a:xfrm>
            <a:prstGeom prst="line">
              <a:avLst/>
            </a:prstGeom>
            <a:noFill/>
            <a:ln w="9525" algn="ctr">
              <a:solidFill>
                <a:srgbClr val="6E6E6E"/>
              </a:solidFill>
              <a:round/>
              <a:headEnd/>
              <a:tailEnd/>
            </a:ln>
          </p:spPr>
        </p:cxnSp>
        <p:cxnSp>
          <p:nvCxnSpPr>
            <p:cNvPr id="304" name="Straight Connector 309"/>
            <p:cNvCxnSpPr>
              <a:cxnSpLocks noChangeShapeType="1"/>
              <a:stCxn id="291" idx="3"/>
              <a:endCxn id="369" idx="2"/>
            </p:cNvCxnSpPr>
            <p:nvPr/>
          </p:nvCxnSpPr>
          <p:spPr bwMode="auto">
            <a:xfrm flipV="1">
              <a:off x="6324600" y="1904156"/>
              <a:ext cx="1204370" cy="711198"/>
            </a:xfrm>
            <a:prstGeom prst="line">
              <a:avLst/>
            </a:prstGeom>
            <a:noFill/>
            <a:ln w="9525" algn="ctr">
              <a:solidFill>
                <a:srgbClr val="6E6E6E"/>
              </a:solidFill>
              <a:round/>
              <a:headEnd/>
              <a:tailEnd/>
            </a:ln>
          </p:spPr>
        </p:cxnSp>
        <p:cxnSp>
          <p:nvCxnSpPr>
            <p:cNvPr id="305" name="Straight Connector 309"/>
            <p:cNvCxnSpPr>
              <a:cxnSpLocks noChangeShapeType="1"/>
              <a:stCxn id="291" idx="3"/>
              <a:endCxn id="360" idx="1"/>
            </p:cNvCxnSpPr>
            <p:nvPr/>
          </p:nvCxnSpPr>
          <p:spPr bwMode="auto">
            <a:xfrm>
              <a:off x="6324600" y="2615354"/>
              <a:ext cx="1584960" cy="136315"/>
            </a:xfrm>
            <a:prstGeom prst="line">
              <a:avLst/>
            </a:prstGeom>
            <a:noFill/>
            <a:ln w="9525" algn="ctr">
              <a:solidFill>
                <a:srgbClr val="6E6E6E"/>
              </a:solidFill>
              <a:round/>
              <a:headEnd/>
              <a:tailEnd/>
            </a:ln>
          </p:spPr>
        </p:cxnSp>
        <p:cxnSp>
          <p:nvCxnSpPr>
            <p:cNvPr id="306" name="Straight Connector 309"/>
            <p:cNvCxnSpPr>
              <a:cxnSpLocks noChangeShapeType="1"/>
              <a:endCxn id="291" idx="2"/>
            </p:cNvCxnSpPr>
            <p:nvPr/>
          </p:nvCxnSpPr>
          <p:spPr bwMode="auto">
            <a:xfrm flipV="1">
              <a:off x="4800600" y="2743201"/>
              <a:ext cx="924151" cy="838200"/>
            </a:xfrm>
            <a:prstGeom prst="line">
              <a:avLst/>
            </a:prstGeom>
            <a:noFill/>
            <a:ln w="9525" algn="ctr">
              <a:solidFill>
                <a:srgbClr val="6E6E6E"/>
              </a:solidFill>
              <a:round/>
              <a:headEnd/>
              <a:tailEnd/>
            </a:ln>
          </p:spPr>
        </p:cxnSp>
        <p:cxnSp>
          <p:nvCxnSpPr>
            <p:cNvPr id="307" name="Straight Connector 309"/>
            <p:cNvCxnSpPr>
              <a:cxnSpLocks noChangeShapeType="1"/>
              <a:stCxn id="405" idx="3"/>
              <a:endCxn id="351" idx="1"/>
            </p:cNvCxnSpPr>
            <p:nvPr/>
          </p:nvCxnSpPr>
          <p:spPr bwMode="auto">
            <a:xfrm flipV="1">
              <a:off x="4247699" y="4720169"/>
              <a:ext cx="1162501" cy="132080"/>
            </a:xfrm>
            <a:prstGeom prst="line">
              <a:avLst/>
            </a:prstGeom>
            <a:noFill/>
            <a:ln w="9525" algn="ctr">
              <a:solidFill>
                <a:srgbClr val="6E6E6E"/>
              </a:solidFill>
              <a:round/>
              <a:headEnd/>
              <a:tailEnd/>
            </a:ln>
          </p:spPr>
        </p:cxnSp>
        <p:cxnSp>
          <p:nvCxnSpPr>
            <p:cNvPr id="308" name="Straight Connector 309"/>
            <p:cNvCxnSpPr>
              <a:cxnSpLocks noChangeShapeType="1"/>
              <a:stCxn id="405" idx="3"/>
              <a:endCxn id="387" idx="1"/>
            </p:cNvCxnSpPr>
            <p:nvPr/>
          </p:nvCxnSpPr>
          <p:spPr bwMode="auto">
            <a:xfrm>
              <a:off x="4247699" y="4852249"/>
              <a:ext cx="1543501" cy="762000"/>
            </a:xfrm>
            <a:prstGeom prst="line">
              <a:avLst/>
            </a:prstGeom>
            <a:noFill/>
            <a:ln w="9525" algn="ctr">
              <a:solidFill>
                <a:srgbClr val="6E6E6E"/>
              </a:solidFill>
              <a:round/>
              <a:headEnd/>
              <a:tailEnd/>
            </a:ln>
          </p:spPr>
        </p:cxnSp>
        <p:sp>
          <p:nvSpPr>
            <p:cNvPr id="309" name="TextBox 370"/>
            <p:cNvSpPr txBox="1">
              <a:spLocks noChangeArrowheads="1"/>
            </p:cNvSpPr>
            <p:nvPr/>
          </p:nvSpPr>
          <p:spPr bwMode="auto">
            <a:xfrm>
              <a:off x="6142384" y="4397370"/>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err="1" smtClean="0">
                  <a:ln>
                    <a:noFill/>
                  </a:ln>
                  <a:solidFill>
                    <a:srgbClr val="6E6E6E"/>
                  </a:solidFill>
                  <a:effectLst/>
                  <a:uLnTx/>
                  <a:uFillTx/>
                  <a:ea typeface="ＭＳ Ｐゴシック"/>
                  <a:cs typeface="ＭＳ Ｐゴシック"/>
                </a:rPr>
                <a:t>AppServer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10" name="Straight Connector 309"/>
            <p:cNvCxnSpPr>
              <a:cxnSpLocks noChangeShapeType="1"/>
              <a:stCxn id="348" idx="3"/>
              <a:endCxn id="343" idx="1"/>
            </p:cNvCxnSpPr>
            <p:nvPr/>
          </p:nvCxnSpPr>
          <p:spPr bwMode="auto">
            <a:xfrm flipV="1">
              <a:off x="5847899" y="4776049"/>
              <a:ext cx="552901" cy="96520"/>
            </a:xfrm>
            <a:prstGeom prst="line">
              <a:avLst/>
            </a:prstGeom>
            <a:noFill/>
            <a:ln w="9525" algn="ctr">
              <a:solidFill>
                <a:srgbClr val="6E6E6E"/>
              </a:solidFill>
              <a:round/>
              <a:headEnd/>
              <a:tailEnd/>
            </a:ln>
          </p:spPr>
        </p:cxnSp>
        <p:sp>
          <p:nvSpPr>
            <p:cNvPr id="311" name="Isosceles Triangle 310"/>
            <p:cNvSpPr/>
            <p:nvPr/>
          </p:nvSpPr>
          <p:spPr bwMode="auto">
            <a:xfrm rot="16200000" flipV="1">
              <a:off x="4549140" y="269442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2" name="Isosceles Triangle 311"/>
            <p:cNvSpPr/>
            <p:nvPr/>
          </p:nvSpPr>
          <p:spPr bwMode="auto">
            <a:xfrm rot="16200000" flipV="1">
              <a:off x="6911340" y="26441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3" name="Isosceles Triangle 312"/>
            <p:cNvSpPr/>
            <p:nvPr/>
          </p:nvSpPr>
          <p:spPr bwMode="auto">
            <a:xfrm rot="13391557" flipV="1">
              <a:off x="6862999" y="2220240"/>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5" name="Isosceles Triangle 314"/>
            <p:cNvSpPr/>
            <p:nvPr/>
          </p:nvSpPr>
          <p:spPr bwMode="auto">
            <a:xfrm rot="13391557" flipV="1">
              <a:off x="5262799" y="307781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6" name="Isosceles Triangle 315"/>
            <p:cNvSpPr/>
            <p:nvPr/>
          </p:nvSpPr>
          <p:spPr bwMode="auto">
            <a:xfrm rot="15247668" flipV="1">
              <a:off x="4804896" y="475956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7" name="Isosceles Triangle 316"/>
            <p:cNvSpPr/>
            <p:nvPr/>
          </p:nvSpPr>
          <p:spPr bwMode="auto">
            <a:xfrm rot="15247668" flipV="1">
              <a:off x="5926371" y="4830384"/>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9" name="Isosceles Triangle 318"/>
            <p:cNvSpPr/>
            <p:nvPr/>
          </p:nvSpPr>
          <p:spPr bwMode="auto">
            <a:xfrm rot="17761841" flipV="1">
              <a:off x="5020409" y="524188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0" name="Isosceles Triangle 319"/>
            <p:cNvSpPr/>
            <p:nvPr/>
          </p:nvSpPr>
          <p:spPr bwMode="auto">
            <a:xfrm rot="20381127" flipV="1">
              <a:off x="4117997" y="528283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6E6E6E"/>
                  </a:solidFill>
                  <a:ea typeface="ＭＳ Ｐゴシック"/>
                  <a:cs typeface="ＭＳ Ｐゴシック"/>
                </a:rPr>
                <a:t>App Server</a:t>
              </a:r>
              <a:endParaRPr lang="en-US" sz="900" kern="0" dirty="0">
                <a:solidFill>
                  <a:srgbClr val="6E6E6E"/>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cxnSp>
          <p:nvCxnSpPr>
            <p:cNvPr id="324" name="Straight Connector 309"/>
            <p:cNvCxnSpPr>
              <a:cxnSpLocks noChangeShapeType="1"/>
              <a:stCxn id="334" idx="3"/>
              <a:endCxn id="375" idx="1"/>
            </p:cNvCxnSpPr>
            <p:nvPr/>
          </p:nvCxnSpPr>
          <p:spPr bwMode="auto">
            <a:xfrm flipV="1">
              <a:off x="5715000" y="1471509"/>
              <a:ext cx="1366520" cy="408940"/>
            </a:xfrm>
            <a:prstGeom prst="line">
              <a:avLst/>
            </a:prstGeom>
            <a:noFill/>
            <a:ln w="9525" algn="ctr">
              <a:solidFill>
                <a:srgbClr val="6E6E6E"/>
              </a:solidFill>
              <a:round/>
              <a:headEnd/>
              <a:tailEnd/>
            </a:ln>
          </p:spPr>
        </p:cxnSp>
        <p:sp>
          <p:nvSpPr>
            <p:cNvPr id="325" name="Isosceles Triangle 324"/>
            <p:cNvSpPr/>
            <p:nvPr/>
          </p:nvSpPr>
          <p:spPr bwMode="auto">
            <a:xfrm rot="13391557" flipV="1">
              <a:off x="6014801" y="1722363"/>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27" name="TextBox 370"/>
            <p:cNvSpPr txBox="1">
              <a:spLocks noChangeArrowheads="1"/>
            </p:cNvSpPr>
            <p:nvPr/>
          </p:nvSpPr>
          <p:spPr bwMode="auto">
            <a:xfrm>
              <a:off x="7552440" y="223572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328" name="TextBox 370"/>
            <p:cNvSpPr txBox="1">
              <a:spLocks noChangeArrowheads="1"/>
            </p:cNvSpPr>
            <p:nvPr/>
          </p:nvSpPr>
          <p:spPr bwMode="auto">
            <a:xfrm>
              <a:off x="7010400" y="11430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329" name="Straight Connector 309"/>
            <p:cNvCxnSpPr>
              <a:cxnSpLocks noChangeShapeType="1"/>
              <a:stCxn id="360" idx="3"/>
              <a:endCxn id="288" idx="2"/>
            </p:cNvCxnSpPr>
            <p:nvPr/>
          </p:nvCxnSpPr>
          <p:spPr bwMode="auto">
            <a:xfrm flipV="1">
              <a:off x="8194859" y="2590801"/>
              <a:ext cx="110941" cy="160868"/>
            </a:xfrm>
            <a:prstGeom prst="line">
              <a:avLst/>
            </a:prstGeom>
            <a:noFill/>
            <a:ln w="9525" algn="ctr">
              <a:solidFill>
                <a:srgbClr val="6E6E6E"/>
              </a:solidFill>
              <a:round/>
              <a:headEnd/>
              <a:tailEnd/>
            </a:ln>
          </p:spPr>
        </p:cxnSp>
        <p:cxnSp>
          <p:nvCxnSpPr>
            <p:cNvPr id="330" name="Straight Connector 309"/>
            <p:cNvCxnSpPr>
              <a:cxnSpLocks noChangeShapeType="1"/>
              <a:endCxn id="287" idx="2"/>
            </p:cNvCxnSpPr>
            <p:nvPr/>
          </p:nvCxnSpPr>
          <p:spPr bwMode="auto">
            <a:xfrm flipV="1">
              <a:off x="7543800" y="1447801"/>
              <a:ext cx="45720" cy="160868"/>
            </a:xfrm>
            <a:prstGeom prst="line">
              <a:avLst/>
            </a:prstGeom>
            <a:noFill/>
            <a:ln w="9525" algn="ctr">
              <a:solidFill>
                <a:srgbClr val="6E6E6E"/>
              </a:solidFill>
              <a:round/>
              <a:headEnd/>
              <a:tailEnd/>
            </a:ln>
          </p:spPr>
        </p:cxnSp>
        <p:sp>
          <p:nvSpPr>
            <p:cNvPr id="415" name="Can 414"/>
            <p:cNvSpPr/>
            <p:nvPr/>
          </p:nvSpPr>
          <p:spPr bwMode="auto">
            <a:xfrm>
              <a:off x="5770880" y="3950970"/>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7" name="Can 416"/>
            <p:cNvSpPr/>
            <p:nvPr/>
          </p:nvSpPr>
          <p:spPr bwMode="auto">
            <a:xfrm>
              <a:off x="7315200" y="43434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8" name="Can 417"/>
            <p:cNvSpPr/>
            <p:nvPr/>
          </p:nvSpPr>
          <p:spPr bwMode="auto">
            <a:xfrm>
              <a:off x="7467600" y="44958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19" name="Can 418"/>
            <p:cNvSpPr/>
            <p:nvPr/>
          </p:nvSpPr>
          <p:spPr bwMode="auto">
            <a:xfrm>
              <a:off x="7620000" y="4648200"/>
              <a:ext cx="609600" cy="45720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0" name="TextBox 370"/>
            <p:cNvSpPr txBox="1">
              <a:spLocks noChangeArrowheads="1"/>
            </p:cNvSpPr>
            <p:nvPr/>
          </p:nvSpPr>
          <p:spPr bwMode="auto">
            <a:xfrm>
              <a:off x="8064870" y="437370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Big Data</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1" name="TextBox 370"/>
            <p:cNvSpPr txBox="1">
              <a:spLocks noChangeArrowheads="1"/>
            </p:cNvSpPr>
            <p:nvPr/>
          </p:nvSpPr>
          <p:spPr bwMode="auto">
            <a:xfrm>
              <a:off x="5661238" y="3698697"/>
              <a:ext cx="528263"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sp>
          <p:nvSpPr>
            <p:cNvPr id="422" name="Can 421"/>
            <p:cNvSpPr/>
            <p:nvPr/>
          </p:nvSpPr>
          <p:spPr bwMode="auto">
            <a:xfrm>
              <a:off x="5770880" y="3205591"/>
              <a:ext cx="381000" cy="251460"/>
            </a:xfrm>
            <a:prstGeom prst="can">
              <a:avLst/>
            </a:prstGeom>
            <a:solidFill>
              <a:srgbClr val="A6CE43">
                <a:lumMod val="75000"/>
              </a:srgbClr>
            </a:soli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lumMod val="95000"/>
                  </a:srgbClr>
                </a:solidFill>
                <a:effectLst/>
                <a:uLnTx/>
                <a:uFillTx/>
                <a:latin typeface="Arial"/>
                <a:ea typeface="ＭＳ Ｐゴシック"/>
                <a:cs typeface="+mn-cs"/>
              </a:endParaRPr>
            </a:p>
          </p:txBody>
        </p:sp>
        <p:sp>
          <p:nvSpPr>
            <p:cNvPr id="423" name="TextBox 370"/>
            <p:cNvSpPr txBox="1">
              <a:spLocks noChangeArrowheads="1"/>
            </p:cNvSpPr>
            <p:nvPr/>
          </p:nvSpPr>
          <p:spPr bwMode="auto">
            <a:xfrm>
              <a:off x="5685897" y="3008273"/>
              <a:ext cx="565252"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E6E6E"/>
                  </a:solidFill>
                  <a:effectLst/>
                  <a:uLnTx/>
                  <a:uFillTx/>
                  <a:ea typeface="ＭＳ Ｐゴシック"/>
                  <a:cs typeface="ＭＳ Ｐゴシック"/>
                </a:rPr>
                <a:t>Cache</a:t>
              </a:r>
              <a:endParaRPr kumimoji="0" lang="en-US" sz="900" b="0" i="0" u="none" strike="noStrike" kern="0" cap="none" spc="0" normalizeH="0" baseline="0" noProof="0" dirty="0">
                <a:ln>
                  <a:noFill/>
                </a:ln>
                <a:solidFill>
                  <a:srgbClr val="6E6E6E"/>
                </a:solidFill>
                <a:effectLst/>
                <a:uLnTx/>
                <a:uFillTx/>
                <a:ea typeface="ＭＳ Ｐゴシック"/>
                <a:cs typeface="ＭＳ Ｐゴシック"/>
              </a:endParaRPr>
            </a:p>
          </p:txBody>
        </p:sp>
        <p:cxnSp>
          <p:nvCxnSpPr>
            <p:cNvPr id="424" name="Straight Connector 309"/>
            <p:cNvCxnSpPr>
              <a:cxnSpLocks noChangeShapeType="1"/>
              <a:stCxn id="343" idx="3"/>
              <a:endCxn id="418" idx="2"/>
            </p:cNvCxnSpPr>
            <p:nvPr/>
          </p:nvCxnSpPr>
          <p:spPr bwMode="auto">
            <a:xfrm flipV="1">
              <a:off x="6686099" y="4724400"/>
              <a:ext cx="781501" cy="51648"/>
            </a:xfrm>
            <a:prstGeom prst="line">
              <a:avLst/>
            </a:prstGeom>
            <a:noFill/>
            <a:ln w="9525" algn="ctr">
              <a:solidFill>
                <a:srgbClr val="6E6E6E"/>
              </a:solidFill>
              <a:round/>
              <a:headEnd/>
              <a:tailEnd/>
            </a:ln>
          </p:spPr>
        </p:cxnSp>
        <p:cxnSp>
          <p:nvCxnSpPr>
            <p:cNvPr id="425" name="Straight Connector 309"/>
            <p:cNvCxnSpPr>
              <a:cxnSpLocks noChangeShapeType="1"/>
              <a:endCxn id="415" idx="2"/>
            </p:cNvCxnSpPr>
            <p:nvPr/>
          </p:nvCxnSpPr>
          <p:spPr bwMode="auto">
            <a:xfrm>
              <a:off x="4800600" y="3581400"/>
              <a:ext cx="970280" cy="495300"/>
            </a:xfrm>
            <a:prstGeom prst="line">
              <a:avLst/>
            </a:prstGeom>
            <a:noFill/>
            <a:ln w="9525" algn="ctr">
              <a:solidFill>
                <a:srgbClr val="6E6E6E"/>
              </a:solidFill>
              <a:round/>
              <a:headEnd/>
              <a:tailEnd/>
            </a:ln>
          </p:spPr>
        </p:cxnSp>
        <p:cxnSp>
          <p:nvCxnSpPr>
            <p:cNvPr id="426" name="Straight Connector 309"/>
            <p:cNvCxnSpPr>
              <a:cxnSpLocks noChangeShapeType="1"/>
              <a:endCxn id="422" idx="2"/>
            </p:cNvCxnSpPr>
            <p:nvPr/>
          </p:nvCxnSpPr>
          <p:spPr bwMode="auto">
            <a:xfrm flipV="1">
              <a:off x="4800600" y="3331321"/>
              <a:ext cx="970280" cy="250079"/>
            </a:xfrm>
            <a:prstGeom prst="line">
              <a:avLst/>
            </a:prstGeom>
            <a:noFill/>
            <a:ln w="9525" algn="ctr">
              <a:solidFill>
                <a:srgbClr val="6E6E6E"/>
              </a:solidFill>
              <a:round/>
              <a:headEnd/>
              <a:tailEnd/>
            </a:ln>
          </p:spPr>
        </p:cxnSp>
        <p:sp>
          <p:nvSpPr>
            <p:cNvPr id="427" name="Isosceles Triangle 426"/>
            <p:cNvSpPr/>
            <p:nvPr/>
          </p:nvSpPr>
          <p:spPr bwMode="auto">
            <a:xfrm rot="15247668" flipV="1">
              <a:off x="5300628" y="3409487"/>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8" name="Isosceles Triangle 427"/>
            <p:cNvSpPr/>
            <p:nvPr/>
          </p:nvSpPr>
          <p:spPr bwMode="auto">
            <a:xfrm rot="16200000" flipV="1">
              <a:off x="6912900" y="4725901"/>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429" name="Isosceles Triangle 428"/>
            <p:cNvSpPr/>
            <p:nvPr/>
          </p:nvSpPr>
          <p:spPr bwMode="auto">
            <a:xfrm rot="18673410" flipV="1">
              <a:off x="5249010" y="3809239"/>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430" name="Group 429"/>
            <p:cNvGrpSpPr/>
            <p:nvPr/>
          </p:nvGrpSpPr>
          <p:grpSpPr>
            <a:xfrm>
              <a:off x="1565509" y="1447801"/>
              <a:ext cx="6024011" cy="2133600"/>
              <a:chOff x="1565510" y="1447800"/>
              <a:chExt cx="6024010" cy="2133600"/>
            </a:xfrm>
          </p:grpSpPr>
          <p:cxnSp>
            <p:nvCxnSpPr>
              <p:cNvPr id="431" name="Straight Connector 309"/>
              <p:cNvCxnSpPr>
                <a:cxnSpLocks noChangeShapeType="1"/>
              </p:cNvCxnSpPr>
              <p:nvPr/>
            </p:nvCxnSpPr>
            <p:spPr bwMode="auto">
              <a:xfrm flipV="1">
                <a:off x="6324600" y="1904155"/>
                <a:ext cx="1204370" cy="711198"/>
              </a:xfrm>
              <a:prstGeom prst="line">
                <a:avLst/>
              </a:prstGeom>
              <a:noFill/>
              <a:ln w="9525" cap="rnd" cmpd="sng" algn="ctr">
                <a:solidFill>
                  <a:schemeClr val="accent4"/>
                </a:solidFill>
                <a:round/>
                <a:headEnd/>
                <a:tailEnd/>
              </a:ln>
            </p:spPr>
          </p:cxnSp>
          <p:cxnSp>
            <p:nvCxnSpPr>
              <p:cNvPr id="432" name="Straight Connector 309"/>
              <p:cNvCxnSpPr>
                <a:cxnSpLocks noChangeShapeType="1"/>
              </p:cNvCxnSpPr>
              <p:nvPr/>
            </p:nvCxnSpPr>
            <p:spPr bwMode="auto">
              <a:xfrm flipV="1">
                <a:off x="4800600" y="2743200"/>
                <a:ext cx="924151" cy="838200"/>
              </a:xfrm>
              <a:prstGeom prst="line">
                <a:avLst/>
              </a:prstGeom>
              <a:noFill/>
              <a:ln w="9525" cap="rnd" cmpd="sng" algn="ctr">
                <a:solidFill>
                  <a:schemeClr val="accent4"/>
                </a:solidFill>
                <a:round/>
                <a:headEnd/>
                <a:tailEnd/>
              </a:ln>
            </p:spPr>
          </p:cxnSp>
          <p:cxnSp>
            <p:nvCxnSpPr>
              <p:cNvPr id="435" name="Straight Connector 309"/>
              <p:cNvCxnSpPr>
                <a:cxnSpLocks noChangeShapeType="1"/>
                <a:stCxn id="369" idx="0"/>
              </p:cNvCxnSpPr>
              <p:nvPr/>
            </p:nvCxnSpPr>
            <p:spPr bwMode="auto">
              <a:xfrm flipV="1">
                <a:off x="7528970" y="1447800"/>
                <a:ext cx="60550" cy="200660"/>
              </a:xfrm>
              <a:prstGeom prst="line">
                <a:avLst/>
              </a:prstGeom>
              <a:noFill/>
              <a:ln w="9525" cap="rnd" cmpd="sng" algn="ctr">
                <a:solidFill>
                  <a:schemeClr val="accent4"/>
                </a:solidFill>
                <a:round/>
                <a:headEnd/>
                <a:tailEnd/>
              </a:ln>
            </p:spPr>
          </p:cxnSp>
          <p:cxnSp>
            <p:nvCxnSpPr>
              <p:cNvPr id="436" name="Straight Connector 309"/>
              <p:cNvCxnSpPr>
                <a:cxnSpLocks noChangeShapeType="1"/>
              </p:cNvCxnSpPr>
              <p:nvPr/>
            </p:nvCxnSpPr>
            <p:spPr bwMode="auto">
              <a:xfrm>
                <a:off x="2667000" y="3581400"/>
                <a:ext cx="1676400" cy="0"/>
              </a:xfrm>
              <a:prstGeom prst="line">
                <a:avLst/>
              </a:prstGeom>
              <a:noFill/>
              <a:ln w="9525" cap="rnd" cmpd="sng" algn="ctr">
                <a:solidFill>
                  <a:schemeClr val="accent4"/>
                </a:solidFill>
                <a:round/>
                <a:headEnd/>
                <a:tailEnd/>
              </a:ln>
            </p:spPr>
          </p:cxnSp>
          <p:cxnSp>
            <p:nvCxnSpPr>
              <p:cNvPr id="438" name="Straight Connector 309"/>
              <p:cNvCxnSpPr>
                <a:cxnSpLocks noChangeShapeType="1"/>
              </p:cNvCxnSpPr>
              <p:nvPr/>
            </p:nvCxnSpPr>
            <p:spPr bwMode="auto">
              <a:xfrm>
                <a:off x="1565510" y="3581400"/>
                <a:ext cx="1482490" cy="0"/>
              </a:xfrm>
              <a:prstGeom prst="line">
                <a:avLst/>
              </a:prstGeom>
              <a:noFill/>
              <a:ln w="9525" cap="rnd" cmpd="sng" algn="ctr">
                <a:solidFill>
                  <a:schemeClr val="accent4"/>
                </a:solidFill>
                <a:round/>
                <a:headEnd/>
                <a:tailEnd/>
              </a:ln>
            </p:spPr>
          </p:cxnSp>
        </p:grp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5"/>
            <a:stretch>
              <a:fillRect/>
            </a:stretch>
          </p:blipFill>
          <p:spPr>
            <a:xfrm>
              <a:off x="1388463" y="3504063"/>
              <a:ext cx="228600" cy="200025"/>
            </a:xfrm>
            <a:prstGeom prst="rect">
              <a:avLst/>
            </a:prstGeom>
          </p:spPr>
        </p:pic>
      </p:grpSp>
    </p:spTree>
    <p:extLst>
      <p:ext uri="{BB962C8B-B14F-4D97-AF65-F5344CB8AC3E}">
        <p14:creationId xmlns:p14="http://schemas.microsoft.com/office/powerpoint/2010/main" val="25762521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Begins with a Language</a:t>
            </a:r>
            <a:endParaRPr lang="en-US" dirty="0"/>
          </a:p>
        </p:txBody>
      </p:sp>
      <p:sp>
        <p:nvSpPr>
          <p:cNvPr id="3" name="Content Placeholder 2"/>
          <p:cNvSpPr>
            <a:spLocks noGrp="1"/>
          </p:cNvSpPr>
          <p:nvPr>
            <p:ph idx="1"/>
          </p:nvPr>
        </p:nvSpPr>
        <p:spPr>
          <a:xfrm>
            <a:off x="457200" y="1066800"/>
            <a:ext cx="8580456" cy="5257800"/>
          </a:xfrm>
        </p:spPr>
        <p:txBody>
          <a:bodyPr/>
          <a:lstStyle/>
          <a:p>
            <a:pPr marL="0" indent="0">
              <a:buNone/>
            </a:pPr>
            <a:endParaRPr lang="en-US" dirty="0" smtClean="0">
              <a:solidFill>
                <a:srgbClr val="5F5F5F"/>
              </a:solidFill>
            </a:endParaRPr>
          </a:p>
          <a:p>
            <a:pPr marL="0" indent="0">
              <a:buNone/>
            </a:pPr>
            <a:r>
              <a:rPr lang="en-US" dirty="0">
                <a:solidFill>
                  <a:srgbClr val="5F5F5F"/>
                </a:solidFill>
              </a:rPr>
              <a:t>Applications have to ‘written’ by developers.</a:t>
            </a:r>
          </a:p>
          <a:p>
            <a:pPr marL="0" indent="0">
              <a:buNone/>
            </a:pPr>
            <a:r>
              <a:rPr lang="en-US" dirty="0">
                <a:solidFill>
                  <a:srgbClr val="5F5F5F"/>
                </a:solidFill>
              </a:rPr>
              <a:t>Major [server-side] languages include:</a:t>
            </a:r>
          </a:p>
          <a:p>
            <a:pPr marL="0" indent="0">
              <a:buNone/>
            </a:pPr>
            <a:endParaRPr lang="en-US" dirty="0" smtClean="0">
              <a:solidFill>
                <a:srgbClr val="5F5F5F"/>
              </a:solidFill>
            </a:endParaRPr>
          </a:p>
          <a:p>
            <a:pPr lvl="1"/>
            <a:r>
              <a:rPr lang="en-US" b="1" dirty="0" smtClean="0"/>
              <a:t>Java</a:t>
            </a:r>
          </a:p>
          <a:p>
            <a:pPr lvl="1"/>
            <a:r>
              <a:rPr lang="en-US" b="1" dirty="0" smtClean="0"/>
              <a:t>C# (.NET)</a:t>
            </a:r>
          </a:p>
          <a:p>
            <a:pPr lvl="1"/>
            <a:r>
              <a:rPr lang="en-US" dirty="0" smtClean="0"/>
              <a:t>C/C++</a:t>
            </a:r>
          </a:p>
          <a:p>
            <a:pPr lvl="1"/>
            <a:r>
              <a:rPr lang="en-US" dirty="0" smtClean="0"/>
              <a:t>PHP</a:t>
            </a:r>
          </a:p>
          <a:p>
            <a:pPr lvl="1"/>
            <a:r>
              <a:rPr lang="en-US" dirty="0" smtClean="0"/>
              <a:t>Ruby</a:t>
            </a:r>
          </a:p>
          <a:p>
            <a:pPr lvl="1"/>
            <a:endParaRPr lang="en-US" dirty="0" smtClean="0"/>
          </a:p>
          <a:p>
            <a:pPr lvl="1"/>
            <a:endParaRPr lang="en-US" dirty="0" smtClean="0"/>
          </a:p>
          <a:p>
            <a:pPr lvl="1"/>
            <a:endParaRPr lang="en-US" dirty="0" smtClean="0"/>
          </a:p>
          <a:p>
            <a:pPr lvl="1"/>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5</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pic>
        <p:nvPicPr>
          <p:cNvPr id="4" name="Picture 3"/>
          <p:cNvPicPr>
            <a:picLocks noChangeAspect="1"/>
          </p:cNvPicPr>
          <p:nvPr/>
        </p:nvPicPr>
        <p:blipFill>
          <a:blip r:embed="rId3"/>
          <a:stretch>
            <a:fillRect/>
          </a:stretch>
        </p:blipFill>
        <p:spPr>
          <a:xfrm>
            <a:off x="3568439" y="2601415"/>
            <a:ext cx="1917101" cy="1917101"/>
          </a:xfrm>
          <a:prstGeom prst="rect">
            <a:avLst/>
          </a:prstGeom>
        </p:spPr>
      </p:pic>
      <p:pic>
        <p:nvPicPr>
          <p:cNvPr id="6" name="Picture 5"/>
          <p:cNvPicPr>
            <a:picLocks noChangeAspect="1"/>
          </p:cNvPicPr>
          <p:nvPr/>
        </p:nvPicPr>
        <p:blipFill>
          <a:blip r:embed="rId4"/>
          <a:stretch>
            <a:fillRect/>
          </a:stretch>
        </p:blipFill>
        <p:spPr>
          <a:xfrm>
            <a:off x="6008976" y="3834372"/>
            <a:ext cx="1610768" cy="1533731"/>
          </a:xfrm>
          <a:prstGeom prst="rect">
            <a:avLst/>
          </a:prstGeom>
        </p:spPr>
      </p:pic>
      <p:pic>
        <p:nvPicPr>
          <p:cNvPr id="7" name="Picture 6"/>
          <p:cNvPicPr>
            <a:picLocks noChangeAspect="1"/>
          </p:cNvPicPr>
          <p:nvPr/>
        </p:nvPicPr>
        <p:blipFill>
          <a:blip r:embed="rId5"/>
          <a:stretch>
            <a:fillRect/>
          </a:stretch>
        </p:blipFill>
        <p:spPr>
          <a:xfrm>
            <a:off x="2588730" y="4956253"/>
            <a:ext cx="1404732" cy="1670892"/>
          </a:xfrm>
          <a:prstGeom prst="rect">
            <a:avLst/>
          </a:prstGeom>
        </p:spPr>
      </p:pic>
      <p:pic>
        <p:nvPicPr>
          <p:cNvPr id="8" name="Picture 7"/>
          <p:cNvPicPr>
            <a:picLocks noChangeAspect="1"/>
          </p:cNvPicPr>
          <p:nvPr/>
        </p:nvPicPr>
        <p:blipFill>
          <a:blip r:embed="rId6"/>
          <a:stretch>
            <a:fillRect/>
          </a:stretch>
        </p:blipFill>
        <p:spPr>
          <a:xfrm>
            <a:off x="6946771" y="1749576"/>
            <a:ext cx="1412752" cy="1412752"/>
          </a:xfrm>
          <a:prstGeom prst="rect">
            <a:avLst/>
          </a:prstGeom>
        </p:spPr>
      </p:pic>
    </p:spTree>
    <p:extLst>
      <p:ext uri="{BB962C8B-B14F-4D97-AF65-F5344CB8AC3E}">
        <p14:creationId xmlns:p14="http://schemas.microsoft.com/office/powerpoint/2010/main" val="24504056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Thing: JVMs &amp; CLRs</a:t>
            </a:r>
            <a:endParaRPr lang="en-US" dirty="0"/>
          </a:p>
        </p:txBody>
      </p:sp>
      <p:sp>
        <p:nvSpPr>
          <p:cNvPr id="3" name="Content Placeholder 2"/>
          <p:cNvSpPr>
            <a:spLocks noGrp="1"/>
          </p:cNvSpPr>
          <p:nvPr>
            <p:ph idx="1"/>
          </p:nvPr>
        </p:nvSpPr>
        <p:spPr>
          <a:xfrm>
            <a:off x="457200" y="1066800"/>
            <a:ext cx="8686800" cy="4267200"/>
          </a:xfrm>
        </p:spPr>
        <p:txBody>
          <a:bodyPr/>
          <a:lstStyle/>
          <a:p>
            <a:pPr marL="0" indent="0">
              <a:buNone/>
            </a:pPr>
            <a:r>
              <a:rPr lang="en-US" dirty="0" smtClean="0">
                <a:solidFill>
                  <a:srgbClr val="5F5F5F"/>
                </a:solidFill>
              </a:rPr>
              <a:t>JVMs &amp; CLRs are </a:t>
            </a:r>
            <a:r>
              <a:rPr lang="en-US" i="1" dirty="0" smtClean="0">
                <a:solidFill>
                  <a:srgbClr val="5F5F5F"/>
                </a:solidFill>
              </a:rPr>
              <a:t>software</a:t>
            </a:r>
            <a:r>
              <a:rPr lang="en-US" dirty="0" smtClean="0">
                <a:solidFill>
                  <a:srgbClr val="5F5F5F"/>
                </a:solidFill>
              </a:rPr>
              <a:t> virtual machines that can execute Java and C#/.NET applications respectively.</a:t>
            </a:r>
            <a:r>
              <a:rPr lang="en-US" dirty="0">
                <a:solidFill>
                  <a:srgbClr val="5F5F5F"/>
                </a:solidFill>
              </a:rPr>
              <a:t> </a:t>
            </a:r>
            <a:r>
              <a:rPr lang="en-US" dirty="0" smtClean="0">
                <a:solidFill>
                  <a:srgbClr val="5F5F5F"/>
                </a:solidFill>
              </a:rPr>
              <a:t>Why should you or the SE care about this? Because they are how we </a:t>
            </a:r>
            <a:r>
              <a:rPr lang="en-US" i="1" dirty="0" smtClean="0">
                <a:solidFill>
                  <a:srgbClr val="5F5F5F"/>
                </a:solidFill>
              </a:rPr>
              <a:t>license</a:t>
            </a:r>
            <a:r>
              <a:rPr lang="en-US" dirty="0" smtClean="0">
                <a:solidFill>
                  <a:srgbClr val="5F5F5F"/>
                </a:solidFill>
              </a:rPr>
              <a:t>:</a:t>
            </a:r>
          </a:p>
          <a:p>
            <a:pPr marL="457200" lvl="1" indent="0">
              <a:buNone/>
            </a:pPr>
            <a:endParaRPr lang="en-US" sz="800" dirty="0" smtClean="0"/>
          </a:p>
          <a:p>
            <a:pPr lvl="1"/>
            <a:r>
              <a:rPr lang="en-US" dirty="0" smtClean="0"/>
              <a:t>Java</a:t>
            </a:r>
          </a:p>
          <a:p>
            <a:pPr lvl="2"/>
            <a:r>
              <a:rPr lang="en-US" dirty="0" smtClean="0"/>
              <a:t>We license Java by the number of </a:t>
            </a:r>
            <a:r>
              <a:rPr lang="en-US" i="1" dirty="0" smtClean="0"/>
              <a:t>JVMs</a:t>
            </a:r>
            <a:r>
              <a:rPr lang="en-US" dirty="0" smtClean="0"/>
              <a:t> in the deployed application or environment – each JVM needs to have an Java agent</a:t>
            </a:r>
          </a:p>
          <a:p>
            <a:pPr lvl="2"/>
            <a:r>
              <a:rPr lang="en-US" dirty="0" smtClean="0"/>
              <a:t>Q. Can you send me a quote? A. Sure, how many JVMs do you have?</a:t>
            </a:r>
          </a:p>
          <a:p>
            <a:pPr lvl="1"/>
            <a:r>
              <a:rPr lang="en-US" dirty="0" smtClean="0"/>
              <a:t>.NET</a:t>
            </a:r>
          </a:p>
          <a:p>
            <a:pPr lvl="2"/>
            <a:r>
              <a:rPr lang="en-US" dirty="0" smtClean="0"/>
              <a:t>We license .NET by the number of </a:t>
            </a:r>
            <a:r>
              <a:rPr lang="en-US" i="1" dirty="0" smtClean="0"/>
              <a:t>Windows OS instances</a:t>
            </a:r>
            <a:r>
              <a:rPr lang="en-US" dirty="0" smtClean="0"/>
              <a:t> in the deployed application or environment – each one needs a .NET agent</a:t>
            </a:r>
          </a:p>
          <a:p>
            <a:pPr lvl="2"/>
            <a:r>
              <a:rPr lang="en-US" dirty="0" smtClean="0"/>
              <a:t>While we do not explicitly count CLRs for licensing, the SE will have to in order to properly size our controller</a:t>
            </a:r>
          </a:p>
          <a:p>
            <a:pPr lvl="1"/>
            <a:endParaRPr lang="en-US" dirty="0" smtClean="0"/>
          </a:p>
          <a:p>
            <a:pPr lvl="1"/>
            <a:endParaRPr lang="en-US" dirty="0" smtClean="0"/>
          </a:p>
          <a:p>
            <a:pPr lvl="1"/>
            <a:endParaRPr lang="en-US" dirty="0" smtClean="0"/>
          </a:p>
          <a:p>
            <a:pPr lvl="1"/>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6</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7" name="Content Placeholder 2"/>
          <p:cNvSpPr txBox="1">
            <a:spLocks/>
          </p:cNvSpPr>
          <p:nvPr/>
        </p:nvSpPr>
        <p:spPr bwMode="auto">
          <a:xfrm>
            <a:off x="539886" y="5257800"/>
            <a:ext cx="8451714" cy="1207656"/>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1600" dirty="0" smtClean="0"/>
              <a:t>Java Hotspot	BEA </a:t>
            </a:r>
            <a:r>
              <a:rPr lang="en-US" sz="1600" dirty="0" err="1" smtClean="0"/>
              <a:t>JRockit</a:t>
            </a:r>
            <a:r>
              <a:rPr lang="en-US" sz="1600" dirty="0" smtClean="0"/>
              <a:t>	IBM J9 JVM	.NET CLR</a:t>
            </a:r>
          </a:p>
        </p:txBody>
      </p:sp>
    </p:spTree>
    <p:extLst>
      <p:ext uri="{BB962C8B-B14F-4D97-AF65-F5344CB8AC3E}">
        <p14:creationId xmlns:p14="http://schemas.microsoft.com/office/powerpoint/2010/main" val="11080429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7</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smtClean="0">
                <a:cs typeface="Estate Light"/>
              </a:rPr>
              <a:t>Web Servers: Point of Entry</a:t>
            </a:r>
            <a:endParaRPr lang="en-US" sz="2800" dirty="0" smtClean="0">
              <a:cs typeface="Estate Light"/>
            </a:endParaRPr>
          </a:p>
        </p:txBody>
      </p:sp>
      <p:grpSp>
        <p:nvGrpSpPr>
          <p:cNvPr id="7" name="Group 6"/>
          <p:cNvGrpSpPr/>
          <p:nvPr/>
        </p:nvGrpSpPr>
        <p:grpSpPr>
          <a:xfrm>
            <a:off x="480858" y="3043367"/>
            <a:ext cx="2360902" cy="919034"/>
            <a:chOff x="480858" y="3043367"/>
            <a:chExt cx="2360902" cy="919034"/>
          </a:xfrm>
        </p:grpSpPr>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FF0000"/>
                  </a:solidFill>
                </a:rPr>
                <a:t>Web Servers</a:t>
              </a:r>
              <a:endParaRPr kumimoji="0" lang="en-US" sz="800" b="0" i="0" u="none" strike="noStrike" kern="0" cap="none" spc="0" normalizeH="0" baseline="0" noProof="0" dirty="0" smtClean="0">
                <a:ln>
                  <a:noFill/>
                </a:ln>
                <a:solidFill>
                  <a:srgbClr val="FF0000"/>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cxnSp>
          <p:nvCxnSpPr>
            <p:cNvPr id="194" name="Straight Connector 309"/>
            <p:cNvCxnSpPr>
              <a:cxnSpLocks noChangeShapeType="1"/>
              <a:endCxn id="459" idx="2"/>
            </p:cNvCxnSpPr>
            <p:nvPr/>
          </p:nvCxnSpPr>
          <p:spPr bwMode="auto">
            <a:xfrm flipV="1">
              <a:off x="1587792" y="3505201"/>
              <a:ext cx="523650" cy="94523"/>
            </a:xfrm>
            <a:prstGeom prst="line">
              <a:avLst/>
            </a:prstGeom>
            <a:noFill/>
            <a:ln w="9525" cap="rnd" cmpd="sng" algn="ctr">
              <a:solidFill>
                <a:schemeClr val="accent4"/>
              </a:solidFill>
              <a:round/>
              <a:headEnd/>
              <a:tailEnd/>
            </a:ln>
          </p:spPr>
        </p:cxnSp>
      </p:grpSp>
    </p:spTree>
    <p:extLst>
      <p:ext uri="{BB962C8B-B14F-4D97-AF65-F5344CB8AC3E}">
        <p14:creationId xmlns:p14="http://schemas.microsoft.com/office/powerpoint/2010/main" val="3554698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endParaRPr lang="en-US" dirty="0"/>
          </a:p>
        </p:txBody>
      </p:sp>
      <p:sp>
        <p:nvSpPr>
          <p:cNvPr id="3" name="Content Placeholder 2"/>
          <p:cNvSpPr>
            <a:spLocks noGrp="1"/>
          </p:cNvSpPr>
          <p:nvPr>
            <p:ph idx="1"/>
          </p:nvPr>
        </p:nvSpPr>
        <p:spPr>
          <a:xfrm>
            <a:off x="457200" y="1066800"/>
            <a:ext cx="8686800" cy="3352800"/>
          </a:xfrm>
        </p:spPr>
        <p:txBody>
          <a:bodyPr/>
          <a:lstStyle/>
          <a:p>
            <a:pPr marL="0" indent="0">
              <a:buNone/>
            </a:pPr>
            <a:r>
              <a:rPr lang="en-US" dirty="0" smtClean="0">
                <a:solidFill>
                  <a:srgbClr val="5F5F5F"/>
                </a:solidFill>
              </a:rPr>
              <a:t>Web servers expose a web application to end users. They serve up static content (like images) or dynamic content (like a quote for AAPL).</a:t>
            </a:r>
          </a:p>
          <a:p>
            <a:pPr marL="0" indent="0">
              <a:buNone/>
            </a:pPr>
            <a:endParaRPr lang="en-US" dirty="0" smtClean="0">
              <a:solidFill>
                <a:srgbClr val="5F5F5F"/>
              </a:solidFill>
            </a:endParaRPr>
          </a:p>
          <a:p>
            <a:pPr lvl="1"/>
            <a:r>
              <a:rPr lang="en-US" dirty="0" smtClean="0"/>
              <a:t>Static content can be hosted on the web server box itself </a:t>
            </a:r>
          </a:p>
          <a:p>
            <a:pPr lvl="1"/>
            <a:r>
              <a:rPr lang="en-US" dirty="0" smtClean="0"/>
              <a:t>Dynamic content is usually passed through to application servers where it can be generated (not for IIS – it can act as an app server)</a:t>
            </a:r>
          </a:p>
          <a:p>
            <a:pPr lvl="1"/>
            <a:r>
              <a:rPr lang="en-US" i="1" dirty="0" smtClean="0"/>
              <a:t>While we do not monitor web servers per se, our machine agent can extract common web server metrics through custom scripts</a:t>
            </a:r>
          </a:p>
          <a:p>
            <a:pPr lvl="1"/>
            <a:endParaRPr lang="en-US" dirty="0" smtClean="0"/>
          </a:p>
          <a:p>
            <a:pPr lvl="1"/>
            <a:endParaRPr lang="en-US" dirty="0" smtClean="0"/>
          </a:p>
          <a:p>
            <a:pPr lvl="1"/>
            <a:endParaRPr lang="en-US" dirty="0" smtClean="0"/>
          </a:p>
        </p:txBody>
      </p:sp>
      <p:sp>
        <p:nvSpPr>
          <p:cNvPr id="5" name="Rectangle 5"/>
          <p:cNvSpPr>
            <a:spLocks noGrp="1" noChangeArrowheads="1"/>
          </p:cNvSpPr>
          <p:nvPr>
            <p:ph type="ftr" sz="quarter" idx="3"/>
          </p:nvPr>
        </p:nvSpPr>
        <p:spPr bwMode="auto">
          <a:xfrm>
            <a:off x="269876" y="6445250"/>
            <a:ext cx="4530725"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900">
                <a:solidFill>
                  <a:srgbClr val="000000"/>
                </a:solidFill>
              </a:defRPr>
            </a:lvl1pPr>
          </a:lstStyle>
          <a:p>
            <a:fld id="{C93E6FCA-6372-4928-A7B3-F2F58471CF47}" type="slidenum">
              <a:rPr lang="en-US" smtClean="0"/>
              <a:pPr/>
              <a:t>8</a:t>
            </a:fld>
            <a:r>
              <a:rPr lang="en-US" dirty="0" smtClean="0"/>
              <a:t> </a:t>
            </a:r>
            <a:r>
              <a:rPr lang="en-US" sz="800" dirty="0" smtClean="0"/>
              <a:t>     </a:t>
            </a:r>
            <a:r>
              <a:rPr lang="en-US" sz="600" dirty="0" smtClean="0"/>
              <a:t>Copyright © 2012 AppDynamics. A</a:t>
            </a:r>
            <a:r>
              <a:rPr lang="en-US" sz="600" dirty="0" smtClean="0">
                <a:latin typeface="Helvetica" pitchFamily="-96" charset="0"/>
              </a:rPr>
              <a:t>ll rights reserved. </a:t>
            </a:r>
            <a:endParaRPr lang="en-US" sz="800" dirty="0">
              <a:latin typeface="Helvetica" pitchFamily="-96" charset="0"/>
            </a:endParaRPr>
          </a:p>
        </p:txBody>
      </p:sp>
      <p:sp>
        <p:nvSpPr>
          <p:cNvPr id="6" name="Content Placeholder 2"/>
          <p:cNvSpPr txBox="1">
            <a:spLocks/>
          </p:cNvSpPr>
          <p:nvPr/>
        </p:nvSpPr>
        <p:spPr bwMode="auto">
          <a:xfrm>
            <a:off x="539886" y="4484256"/>
            <a:ext cx="8451714" cy="1981200"/>
          </a:xfrm>
          <a:prstGeom prst="rect">
            <a:avLst/>
          </a:prstGeom>
          <a:solidFill>
            <a:srgbClr val="FFCFC9"/>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400">
                <a:solidFill>
                  <a:srgbClr val="000000"/>
                </a:solidFill>
                <a:latin typeface="+mn-lt"/>
                <a:ea typeface="+mn-ea"/>
                <a:cs typeface="+mn-cs"/>
              </a:defRPr>
            </a:lvl1pPr>
            <a:lvl2pPr marL="742950" indent="-285750" algn="l" rtl="0" fontAlgn="base">
              <a:spcBef>
                <a:spcPct val="20000"/>
              </a:spcBef>
              <a:spcAft>
                <a:spcPct val="0"/>
              </a:spcAft>
              <a:buFont typeface="Times" pitchFamily="-96" charset="0"/>
              <a:buChar char="•"/>
              <a:defRPr sz="2000">
                <a:solidFill>
                  <a:srgbClr val="828282"/>
                </a:solidFill>
                <a:latin typeface="+mn-lt"/>
                <a:ea typeface="+mn-ea"/>
              </a:defRPr>
            </a:lvl2pPr>
            <a:lvl3pPr marL="1143000" indent="-228600" algn="l" rtl="0" fontAlgn="base">
              <a:spcBef>
                <a:spcPct val="20000"/>
              </a:spcBef>
              <a:spcAft>
                <a:spcPct val="0"/>
              </a:spcAft>
              <a:buFont typeface="Times" pitchFamily="-96" charset="0"/>
              <a:buChar char="•"/>
              <a:defRPr>
                <a:solidFill>
                  <a:srgbClr val="828282"/>
                </a:solidFill>
                <a:latin typeface="+mn-lt"/>
                <a:ea typeface="+mn-ea"/>
              </a:defRPr>
            </a:lvl3pPr>
            <a:lvl4pPr marL="1600200" indent="-228600" algn="l" rtl="0" fontAlgn="base">
              <a:spcBef>
                <a:spcPct val="20000"/>
              </a:spcBef>
              <a:spcAft>
                <a:spcPct val="0"/>
              </a:spcAft>
              <a:buChar char="–"/>
              <a:defRPr sz="1600">
                <a:solidFill>
                  <a:srgbClr val="828282"/>
                </a:solidFill>
                <a:latin typeface="+mn-lt"/>
                <a:ea typeface="+mn-ea"/>
              </a:defRPr>
            </a:lvl4pPr>
            <a:lvl5pPr marL="2057400" indent="-228600" algn="l" rtl="0" fontAlgn="base">
              <a:spcBef>
                <a:spcPct val="20000"/>
              </a:spcBef>
              <a:spcAft>
                <a:spcPct val="0"/>
              </a:spcAft>
              <a:buChar char="»"/>
              <a:defRPr sz="1400">
                <a:solidFill>
                  <a:srgbClr val="828282"/>
                </a:solidFill>
                <a:latin typeface="+mn-lt"/>
                <a:ea typeface="+mn-ea"/>
              </a:defRPr>
            </a:lvl5pPr>
            <a:lvl6pPr marL="2514600" indent="-228600" algn="l" rtl="0" fontAlgn="base">
              <a:spcBef>
                <a:spcPct val="20000"/>
              </a:spcBef>
              <a:spcAft>
                <a:spcPct val="0"/>
              </a:spcAft>
              <a:buChar char="»"/>
              <a:defRPr sz="1400">
                <a:solidFill>
                  <a:srgbClr val="828282"/>
                </a:solidFill>
                <a:latin typeface="+mn-lt"/>
                <a:ea typeface="+mn-ea"/>
              </a:defRPr>
            </a:lvl6pPr>
            <a:lvl7pPr marL="2971800" indent="-228600" algn="l" rtl="0" fontAlgn="base">
              <a:spcBef>
                <a:spcPct val="20000"/>
              </a:spcBef>
              <a:spcAft>
                <a:spcPct val="0"/>
              </a:spcAft>
              <a:buChar char="»"/>
              <a:defRPr sz="1400">
                <a:solidFill>
                  <a:srgbClr val="828282"/>
                </a:solidFill>
                <a:latin typeface="+mn-lt"/>
                <a:ea typeface="+mn-ea"/>
              </a:defRPr>
            </a:lvl7pPr>
            <a:lvl8pPr marL="3429000" indent="-228600" algn="l" rtl="0" fontAlgn="base">
              <a:spcBef>
                <a:spcPct val="20000"/>
              </a:spcBef>
              <a:spcAft>
                <a:spcPct val="0"/>
              </a:spcAft>
              <a:buChar char="»"/>
              <a:defRPr sz="1400">
                <a:solidFill>
                  <a:srgbClr val="828282"/>
                </a:solidFill>
                <a:latin typeface="+mn-lt"/>
                <a:ea typeface="+mn-ea"/>
              </a:defRPr>
            </a:lvl8pPr>
            <a:lvl9pPr marL="3886200" indent="-228600" algn="l" rtl="0" fontAlgn="base">
              <a:spcBef>
                <a:spcPct val="20000"/>
              </a:spcBef>
              <a:spcAft>
                <a:spcPct val="0"/>
              </a:spcAft>
              <a:buChar char="»"/>
              <a:defRPr sz="1400">
                <a:solidFill>
                  <a:srgbClr val="828282"/>
                </a:solidFill>
                <a:latin typeface="+mn-lt"/>
                <a:ea typeface="+mn-ea"/>
              </a:defRPr>
            </a:lvl9pPr>
          </a:lstStyle>
          <a:p>
            <a:pPr marL="0" indent="0" algn="ctr">
              <a:buFontTx/>
              <a:buNone/>
            </a:pPr>
            <a:r>
              <a:rPr lang="en-US" sz="2000" b="1" u="sng" dirty="0">
                <a:solidFill>
                  <a:srgbClr val="FF0000"/>
                </a:solidFill>
              </a:rPr>
              <a:t>Buzzword </a:t>
            </a:r>
            <a:r>
              <a:rPr lang="en-US" sz="2000" b="1" u="sng" dirty="0" smtClean="0">
                <a:solidFill>
                  <a:srgbClr val="FF0000"/>
                </a:solidFill>
              </a:rPr>
              <a:t>Box</a:t>
            </a:r>
          </a:p>
          <a:p>
            <a:pPr marL="0" indent="0" algn="ctr">
              <a:buFontTx/>
              <a:buNone/>
            </a:pPr>
            <a:endParaRPr lang="en-US" sz="800" b="1" u="sng" dirty="0" smtClean="0">
              <a:solidFill>
                <a:srgbClr val="FF0000"/>
              </a:solidFill>
            </a:endParaRPr>
          </a:p>
          <a:p>
            <a:pPr marL="0" indent="0">
              <a:buFontTx/>
              <a:buNone/>
            </a:pPr>
            <a:r>
              <a:rPr lang="en-US" sz="2000" dirty="0" smtClean="0"/>
              <a:t>Apache (common in Java apps)</a:t>
            </a:r>
          </a:p>
          <a:p>
            <a:pPr marL="0" indent="0">
              <a:buFontTx/>
              <a:buNone/>
            </a:pPr>
            <a:r>
              <a:rPr lang="en-US" sz="2000" dirty="0" smtClean="0"/>
              <a:t>IIS (common in .NET apps)</a:t>
            </a:r>
            <a:endParaRPr lang="en-US" sz="2000" dirty="0"/>
          </a:p>
        </p:txBody>
      </p:sp>
    </p:spTree>
    <p:extLst>
      <p:ext uri="{BB962C8B-B14F-4D97-AF65-F5344CB8AC3E}">
        <p14:creationId xmlns:p14="http://schemas.microsoft.com/office/powerpoint/2010/main" val="47351304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fld id="{C93E6FCA-6372-4928-A7B3-F2F58471CF47}" type="slidenum">
              <a:rPr lang="en-US" smtClean="0"/>
              <a:pPr/>
              <a:t>9</a:t>
            </a:fld>
            <a:r>
              <a:rPr lang="en-US" smtClean="0"/>
              <a:t> </a:t>
            </a:r>
            <a:r>
              <a:rPr lang="en-US" sz="800" smtClean="0"/>
              <a:t>     </a:t>
            </a:r>
            <a:r>
              <a:rPr lang="en-US" sz="600" smtClean="0"/>
              <a:t>Copyright © 2012 AppDynamics. A</a:t>
            </a:r>
            <a:r>
              <a:rPr lang="en-US" sz="600" smtClean="0">
                <a:latin typeface="Helvetica" pitchFamily="-96" charset="0"/>
              </a:rPr>
              <a:t>ll rights reserved. </a:t>
            </a:r>
            <a:endParaRPr lang="en-US" sz="800" dirty="0">
              <a:latin typeface="Helvetica" pitchFamily="-96" charset="0"/>
            </a:endParaRPr>
          </a:p>
        </p:txBody>
      </p:sp>
      <p:sp>
        <p:nvSpPr>
          <p:cNvPr id="232" name="Title 1"/>
          <p:cNvSpPr txBox="1">
            <a:spLocks/>
          </p:cNvSpPr>
          <p:nvPr/>
        </p:nvSpPr>
        <p:spPr bwMode="auto">
          <a:xfrm>
            <a:off x="114533" y="178913"/>
            <a:ext cx="88138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a:solidFill>
                  <a:srgbClr val="A6CE39"/>
                </a:solidFill>
                <a:latin typeface="+mj-lt"/>
                <a:ea typeface="+mj-ea"/>
                <a:cs typeface="+mj-cs"/>
              </a:defRPr>
            </a:lvl1pPr>
            <a:lvl2pPr algn="l" rtl="0" fontAlgn="base">
              <a:spcBef>
                <a:spcPct val="0"/>
              </a:spcBef>
              <a:spcAft>
                <a:spcPct val="0"/>
              </a:spcAft>
              <a:defRPr sz="3200">
                <a:solidFill>
                  <a:srgbClr val="A6CE39"/>
                </a:solidFill>
                <a:latin typeface="Arial" charset="0"/>
                <a:ea typeface="ＭＳ Ｐゴシック" pitchFamily="-96" charset="-128"/>
              </a:defRPr>
            </a:lvl2pPr>
            <a:lvl3pPr algn="l" rtl="0" fontAlgn="base">
              <a:spcBef>
                <a:spcPct val="0"/>
              </a:spcBef>
              <a:spcAft>
                <a:spcPct val="0"/>
              </a:spcAft>
              <a:defRPr sz="3200">
                <a:solidFill>
                  <a:srgbClr val="A6CE39"/>
                </a:solidFill>
                <a:latin typeface="Arial" charset="0"/>
                <a:ea typeface="ＭＳ Ｐゴシック" pitchFamily="-96" charset="-128"/>
              </a:defRPr>
            </a:lvl3pPr>
            <a:lvl4pPr algn="l" rtl="0" fontAlgn="base">
              <a:spcBef>
                <a:spcPct val="0"/>
              </a:spcBef>
              <a:spcAft>
                <a:spcPct val="0"/>
              </a:spcAft>
              <a:defRPr sz="3200">
                <a:solidFill>
                  <a:srgbClr val="A6CE39"/>
                </a:solidFill>
                <a:latin typeface="Arial" charset="0"/>
                <a:ea typeface="ＭＳ Ｐゴシック" pitchFamily="-96" charset="-128"/>
              </a:defRPr>
            </a:lvl4pPr>
            <a:lvl5pPr algn="l" rtl="0" fontAlgn="base">
              <a:spcBef>
                <a:spcPct val="0"/>
              </a:spcBef>
              <a:spcAft>
                <a:spcPct val="0"/>
              </a:spcAft>
              <a:defRPr sz="3200">
                <a:solidFill>
                  <a:srgbClr val="A6CE39"/>
                </a:solidFill>
                <a:latin typeface="Arial" charset="0"/>
                <a:ea typeface="ＭＳ Ｐゴシック" pitchFamily="-96" charset="-128"/>
              </a:defRPr>
            </a:lvl5pPr>
            <a:lvl6pPr marL="457200" algn="l" rtl="0" fontAlgn="base">
              <a:spcBef>
                <a:spcPct val="0"/>
              </a:spcBef>
              <a:spcAft>
                <a:spcPct val="0"/>
              </a:spcAft>
              <a:defRPr sz="3200">
                <a:solidFill>
                  <a:srgbClr val="A6CE39"/>
                </a:solidFill>
                <a:latin typeface="Arial" charset="0"/>
                <a:ea typeface="ＭＳ Ｐゴシック" pitchFamily="-96" charset="-128"/>
              </a:defRPr>
            </a:lvl6pPr>
            <a:lvl7pPr marL="914400" algn="l" rtl="0" fontAlgn="base">
              <a:spcBef>
                <a:spcPct val="0"/>
              </a:spcBef>
              <a:spcAft>
                <a:spcPct val="0"/>
              </a:spcAft>
              <a:defRPr sz="3200">
                <a:solidFill>
                  <a:srgbClr val="A6CE39"/>
                </a:solidFill>
                <a:latin typeface="Arial" charset="0"/>
                <a:ea typeface="ＭＳ Ｐゴシック" pitchFamily="-96" charset="-128"/>
              </a:defRPr>
            </a:lvl7pPr>
            <a:lvl8pPr marL="1371600" algn="l" rtl="0" fontAlgn="base">
              <a:spcBef>
                <a:spcPct val="0"/>
              </a:spcBef>
              <a:spcAft>
                <a:spcPct val="0"/>
              </a:spcAft>
              <a:defRPr sz="3200">
                <a:solidFill>
                  <a:srgbClr val="A6CE39"/>
                </a:solidFill>
                <a:latin typeface="Arial" charset="0"/>
                <a:ea typeface="ＭＳ Ｐゴシック" pitchFamily="-96" charset="-128"/>
              </a:defRPr>
            </a:lvl8pPr>
            <a:lvl9pPr marL="1828800" algn="l" rtl="0" fontAlgn="base">
              <a:spcBef>
                <a:spcPct val="0"/>
              </a:spcBef>
              <a:spcAft>
                <a:spcPct val="0"/>
              </a:spcAft>
              <a:defRPr sz="3200">
                <a:solidFill>
                  <a:srgbClr val="A6CE39"/>
                </a:solidFill>
                <a:latin typeface="Arial" charset="0"/>
                <a:ea typeface="ＭＳ Ｐゴシック" pitchFamily="-96" charset="-128"/>
              </a:defRPr>
            </a:lvl9pPr>
          </a:lstStyle>
          <a:p>
            <a:r>
              <a:rPr lang="en-US" sz="2800" dirty="0">
                <a:cs typeface="Estate Light"/>
              </a:rPr>
              <a:t>Application Servers: Core processing</a:t>
            </a:r>
          </a:p>
        </p:txBody>
      </p:sp>
      <p:cxnSp>
        <p:nvCxnSpPr>
          <p:cNvPr id="231" name="Straight Connector 309"/>
          <p:cNvCxnSpPr>
            <a:cxnSpLocks noChangeShapeType="1"/>
          </p:cNvCxnSpPr>
          <p:nvPr/>
        </p:nvCxnSpPr>
        <p:spPr bwMode="auto">
          <a:xfrm>
            <a:off x="2667000" y="3581400"/>
            <a:ext cx="1676400" cy="0"/>
          </a:xfrm>
          <a:prstGeom prst="line">
            <a:avLst/>
          </a:prstGeom>
          <a:noFill/>
          <a:ln w="9525" algn="ctr">
            <a:solidFill>
              <a:srgbClr val="6E6E6E"/>
            </a:solidFill>
            <a:round/>
            <a:headEnd/>
            <a:tailEnd/>
          </a:ln>
        </p:spPr>
      </p:cxnSp>
      <p:sp>
        <p:nvSpPr>
          <p:cNvPr id="235" name="Isosceles Triangle 234"/>
          <p:cNvSpPr/>
          <p:nvPr/>
        </p:nvSpPr>
        <p:spPr bwMode="auto">
          <a:xfrm rot="16200000" flipV="1">
            <a:off x="3528060" y="355854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236" name="TextBox 370"/>
          <p:cNvSpPr txBox="1">
            <a:spLocks noChangeArrowheads="1"/>
          </p:cNvSpPr>
          <p:nvPr/>
        </p:nvSpPr>
        <p:spPr bwMode="auto">
          <a:xfrm>
            <a:off x="4191000" y="3121968"/>
            <a:ext cx="762000" cy="230832"/>
          </a:xfrm>
          <a:prstGeom prst="rect">
            <a:avLst/>
          </a:prstGeom>
          <a:noFill/>
          <a:ln w="9525">
            <a:noFill/>
            <a:miter lim="800000"/>
            <a:headEnd/>
            <a:tailEnd/>
          </a:ln>
        </p:spPr>
        <p:txBody>
          <a:bodyPr wrap="square">
            <a:spAutoFit/>
          </a:bodyPr>
          <a:lstStyle/>
          <a:p>
            <a:r>
              <a:rPr lang="en-US" sz="900" dirty="0" smtClean="0">
                <a:solidFill>
                  <a:srgbClr val="FF0000"/>
                </a:solidFill>
                <a:ea typeface="ＭＳ Ｐゴシック"/>
                <a:cs typeface="ＭＳ Ｐゴシック"/>
              </a:rPr>
              <a:t>App Server</a:t>
            </a:r>
            <a:endParaRPr lang="en-US" sz="900" dirty="0">
              <a:solidFill>
                <a:srgbClr val="FF0000"/>
              </a:solidFill>
              <a:ea typeface="ＭＳ Ｐゴシック"/>
              <a:cs typeface="ＭＳ Ｐゴシック"/>
            </a:endParaRPr>
          </a:p>
        </p:txBody>
      </p:sp>
      <p:grpSp>
        <p:nvGrpSpPr>
          <p:cNvPr id="253" name="Group 252"/>
          <p:cNvGrpSpPr/>
          <p:nvPr/>
        </p:nvGrpSpPr>
        <p:grpSpPr>
          <a:xfrm>
            <a:off x="4343401" y="3352801"/>
            <a:ext cx="590099" cy="560495"/>
            <a:chOff x="4038600" y="3352800"/>
            <a:chExt cx="590099" cy="560495"/>
          </a:xfrm>
        </p:grpSpPr>
        <p:grpSp>
          <p:nvGrpSpPr>
            <p:cNvPr id="254" name="Group 253"/>
            <p:cNvGrpSpPr/>
            <p:nvPr/>
          </p:nvGrpSpPr>
          <p:grpSpPr>
            <a:xfrm>
              <a:off x="4038600" y="3352800"/>
              <a:ext cx="285299" cy="255695"/>
              <a:chOff x="3912287" y="3124200"/>
              <a:chExt cx="285299" cy="255695"/>
            </a:xfrm>
          </p:grpSpPr>
          <p:sp>
            <p:nvSpPr>
              <p:cNvPr id="263" name="Rounded Rectangle 26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5" name="Group 254"/>
            <p:cNvGrpSpPr/>
            <p:nvPr/>
          </p:nvGrpSpPr>
          <p:grpSpPr>
            <a:xfrm>
              <a:off x="4191000" y="3505200"/>
              <a:ext cx="285299" cy="255695"/>
              <a:chOff x="3912287" y="3124200"/>
              <a:chExt cx="285299" cy="255695"/>
            </a:xfrm>
          </p:grpSpPr>
          <p:sp>
            <p:nvSpPr>
              <p:cNvPr id="260" name="Rounded Rectangle 25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6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6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256" name="Group 255"/>
            <p:cNvGrpSpPr/>
            <p:nvPr/>
          </p:nvGrpSpPr>
          <p:grpSpPr>
            <a:xfrm>
              <a:off x="4343400" y="3657600"/>
              <a:ext cx="285299" cy="255695"/>
              <a:chOff x="3912287" y="3124200"/>
              <a:chExt cx="285299" cy="255695"/>
            </a:xfrm>
          </p:grpSpPr>
          <p:sp>
            <p:nvSpPr>
              <p:cNvPr id="257" name="Rounded Rectangle 25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25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25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cxnSp>
        <p:nvCxnSpPr>
          <p:cNvPr id="269" name="Straight Connector 309"/>
          <p:cNvCxnSpPr>
            <a:cxnSpLocks noChangeShapeType="1"/>
          </p:cNvCxnSpPr>
          <p:nvPr/>
        </p:nvCxnSpPr>
        <p:spPr bwMode="auto">
          <a:xfrm>
            <a:off x="2312494" y="3581400"/>
            <a:ext cx="631758" cy="0"/>
          </a:xfrm>
          <a:prstGeom prst="line">
            <a:avLst/>
          </a:prstGeom>
          <a:noFill/>
          <a:ln w="9525" algn="ctr">
            <a:solidFill>
              <a:srgbClr val="6E6E6E"/>
            </a:solidFill>
            <a:round/>
            <a:headEnd/>
            <a:tailEnd/>
          </a:ln>
        </p:spPr>
      </p:cxnSp>
      <p:grpSp>
        <p:nvGrpSpPr>
          <p:cNvPr id="282" name="Group 281"/>
          <p:cNvGrpSpPr/>
          <p:nvPr/>
        </p:nvGrpSpPr>
        <p:grpSpPr>
          <a:xfrm>
            <a:off x="3657600" y="4419601"/>
            <a:ext cx="590099" cy="560495"/>
            <a:chOff x="4038600" y="3352800"/>
            <a:chExt cx="590099" cy="560495"/>
          </a:xfrm>
        </p:grpSpPr>
        <p:grpSp>
          <p:nvGrpSpPr>
            <p:cNvPr id="402" name="Group 401"/>
            <p:cNvGrpSpPr/>
            <p:nvPr/>
          </p:nvGrpSpPr>
          <p:grpSpPr>
            <a:xfrm>
              <a:off x="4038600" y="3352800"/>
              <a:ext cx="285299" cy="255695"/>
              <a:chOff x="3912287" y="3124200"/>
              <a:chExt cx="285299" cy="255695"/>
            </a:xfrm>
          </p:grpSpPr>
          <p:sp>
            <p:nvSpPr>
              <p:cNvPr id="411" name="Rounded Rectangle 410"/>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1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3"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3" name="Group 402"/>
            <p:cNvGrpSpPr/>
            <p:nvPr/>
          </p:nvGrpSpPr>
          <p:grpSpPr>
            <a:xfrm>
              <a:off x="4191000" y="3505200"/>
              <a:ext cx="285299" cy="255695"/>
              <a:chOff x="3912287" y="3124200"/>
              <a:chExt cx="285299" cy="255695"/>
            </a:xfrm>
          </p:grpSpPr>
          <p:sp>
            <p:nvSpPr>
              <p:cNvPr id="408" name="Rounded Rectangle 407"/>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9"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10"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404" name="Group 403"/>
            <p:cNvGrpSpPr/>
            <p:nvPr/>
          </p:nvGrpSpPr>
          <p:grpSpPr>
            <a:xfrm>
              <a:off x="4343400" y="3657600"/>
              <a:ext cx="285299" cy="255695"/>
              <a:chOff x="3912287" y="3124200"/>
              <a:chExt cx="285299" cy="255695"/>
            </a:xfrm>
          </p:grpSpPr>
          <p:sp>
            <p:nvSpPr>
              <p:cNvPr id="405" name="Rounded Rectangle 404"/>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7"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grpSp>
        <p:nvGrpSpPr>
          <p:cNvPr id="283" name="Group 282"/>
          <p:cNvGrpSpPr/>
          <p:nvPr/>
        </p:nvGrpSpPr>
        <p:grpSpPr>
          <a:xfrm>
            <a:off x="3657600" y="2362201"/>
            <a:ext cx="590099" cy="560495"/>
            <a:chOff x="4038600" y="3352800"/>
            <a:chExt cx="590099" cy="560495"/>
          </a:xfrm>
        </p:grpSpPr>
        <p:grpSp>
          <p:nvGrpSpPr>
            <p:cNvPr id="390" name="Group 389"/>
            <p:cNvGrpSpPr/>
            <p:nvPr/>
          </p:nvGrpSpPr>
          <p:grpSpPr>
            <a:xfrm>
              <a:off x="4038600" y="3352800"/>
              <a:ext cx="285299" cy="255695"/>
              <a:chOff x="3912287" y="3124200"/>
              <a:chExt cx="285299" cy="255695"/>
            </a:xfrm>
          </p:grpSpPr>
          <p:sp>
            <p:nvSpPr>
              <p:cNvPr id="399" name="Rounded Rectangle 398"/>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0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401"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1" name="Group 390"/>
            <p:cNvGrpSpPr/>
            <p:nvPr/>
          </p:nvGrpSpPr>
          <p:grpSpPr>
            <a:xfrm>
              <a:off x="4191000" y="3505200"/>
              <a:ext cx="285299" cy="255695"/>
              <a:chOff x="3912287" y="3124200"/>
              <a:chExt cx="285299" cy="255695"/>
            </a:xfrm>
          </p:grpSpPr>
          <p:sp>
            <p:nvSpPr>
              <p:cNvPr id="396" name="Rounded Rectangle 395"/>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7"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8"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92" name="Group 391"/>
            <p:cNvGrpSpPr/>
            <p:nvPr/>
          </p:nvGrpSpPr>
          <p:grpSpPr>
            <a:xfrm>
              <a:off x="4343400" y="3657600"/>
              <a:ext cx="285299" cy="255695"/>
              <a:chOff x="3912287" y="3124200"/>
              <a:chExt cx="285299" cy="255695"/>
            </a:xfrm>
          </p:grpSpPr>
          <p:sp>
            <p:nvSpPr>
              <p:cNvPr id="393" name="Rounded Rectangle 392"/>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9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95"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292" name="TextBox 370"/>
          <p:cNvSpPr txBox="1">
            <a:spLocks noChangeArrowheads="1"/>
          </p:cNvSpPr>
          <p:nvPr/>
        </p:nvSpPr>
        <p:spPr bwMode="auto">
          <a:xfrm>
            <a:off x="3505200" y="21313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App Server</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sp>
        <p:nvSpPr>
          <p:cNvPr id="297" name="TextBox 370"/>
          <p:cNvSpPr txBox="1">
            <a:spLocks noChangeArrowheads="1"/>
          </p:cNvSpPr>
          <p:nvPr/>
        </p:nvSpPr>
        <p:spPr bwMode="auto">
          <a:xfrm>
            <a:off x="3581400" y="4188769"/>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FF0000"/>
                </a:solidFill>
                <a:effectLst/>
                <a:uLnTx/>
                <a:uFillTx/>
                <a:ea typeface="ＭＳ Ｐゴシック"/>
                <a:cs typeface="ＭＳ Ｐゴシック"/>
              </a:rPr>
              <a:t>IIS</a:t>
            </a:r>
            <a:endParaRPr kumimoji="0" lang="en-US" sz="900" b="0" i="0" u="none" strike="noStrike" kern="0" cap="none" spc="0" normalizeH="0" baseline="0" noProof="0" dirty="0">
              <a:ln>
                <a:noFill/>
              </a:ln>
              <a:solidFill>
                <a:srgbClr val="FF0000"/>
              </a:solidFill>
              <a:effectLst/>
              <a:uLnTx/>
              <a:uFillTx/>
              <a:ea typeface="ＭＳ Ｐゴシック"/>
              <a:cs typeface="ＭＳ Ｐゴシック"/>
            </a:endParaRPr>
          </a:p>
        </p:txBody>
      </p:sp>
      <p:cxnSp>
        <p:nvCxnSpPr>
          <p:cNvPr id="300" name="Straight Connector 309"/>
          <p:cNvCxnSpPr>
            <a:cxnSpLocks noChangeShapeType="1"/>
            <a:endCxn id="396" idx="1"/>
          </p:cNvCxnSpPr>
          <p:nvPr/>
        </p:nvCxnSpPr>
        <p:spPr bwMode="auto">
          <a:xfrm flipV="1">
            <a:off x="2667000" y="2642449"/>
            <a:ext cx="1143000" cy="938952"/>
          </a:xfrm>
          <a:prstGeom prst="line">
            <a:avLst/>
          </a:prstGeom>
          <a:noFill/>
          <a:ln w="9525" algn="ctr">
            <a:solidFill>
              <a:srgbClr val="6E6E6E"/>
            </a:solidFill>
            <a:round/>
            <a:headEnd/>
            <a:tailEnd/>
          </a:ln>
        </p:spPr>
      </p:cxnSp>
      <p:cxnSp>
        <p:nvCxnSpPr>
          <p:cNvPr id="301" name="Straight Connector 309"/>
          <p:cNvCxnSpPr>
            <a:cxnSpLocks noChangeShapeType="1"/>
            <a:endCxn id="411" idx="1"/>
          </p:cNvCxnSpPr>
          <p:nvPr/>
        </p:nvCxnSpPr>
        <p:spPr bwMode="auto">
          <a:xfrm>
            <a:off x="2667000" y="3581401"/>
            <a:ext cx="990600" cy="966048"/>
          </a:xfrm>
          <a:prstGeom prst="line">
            <a:avLst/>
          </a:prstGeom>
          <a:noFill/>
          <a:ln w="9525" algn="ctr">
            <a:solidFill>
              <a:srgbClr val="6E6E6E"/>
            </a:solidFill>
            <a:round/>
            <a:headEnd/>
            <a:tailEnd/>
          </a:ln>
        </p:spPr>
      </p:cxnSp>
      <p:sp>
        <p:nvSpPr>
          <p:cNvPr id="314" name="Isosceles Triangle 313"/>
          <p:cNvSpPr/>
          <p:nvPr/>
        </p:nvSpPr>
        <p:spPr bwMode="auto">
          <a:xfrm rot="13391557" flipV="1">
            <a:off x="3199916" y="305942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sp>
        <p:nvSpPr>
          <p:cNvPr id="318" name="Isosceles Triangle 317"/>
          <p:cNvSpPr/>
          <p:nvPr/>
        </p:nvSpPr>
        <p:spPr bwMode="auto">
          <a:xfrm rot="18673410" flipV="1">
            <a:off x="3110028" y="4066595"/>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grpSp>
        <p:nvGrpSpPr>
          <p:cNvPr id="321" name="Group 320"/>
          <p:cNvGrpSpPr/>
          <p:nvPr/>
        </p:nvGrpSpPr>
        <p:grpSpPr>
          <a:xfrm>
            <a:off x="5124901" y="1447801"/>
            <a:ext cx="590099" cy="560495"/>
            <a:chOff x="4038600" y="3352800"/>
            <a:chExt cx="590099" cy="560495"/>
          </a:xfrm>
        </p:grpSpPr>
        <p:grpSp>
          <p:nvGrpSpPr>
            <p:cNvPr id="331" name="Group 330"/>
            <p:cNvGrpSpPr/>
            <p:nvPr/>
          </p:nvGrpSpPr>
          <p:grpSpPr>
            <a:xfrm>
              <a:off x="4038600" y="3352800"/>
              <a:ext cx="285299" cy="255695"/>
              <a:chOff x="3912287" y="3124200"/>
              <a:chExt cx="285299" cy="255695"/>
            </a:xfrm>
          </p:grpSpPr>
          <p:sp>
            <p:nvSpPr>
              <p:cNvPr id="340" name="Rounded Rectangle 339"/>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41"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42"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2" name="Group 331"/>
            <p:cNvGrpSpPr/>
            <p:nvPr/>
          </p:nvGrpSpPr>
          <p:grpSpPr>
            <a:xfrm>
              <a:off x="4191000" y="3505200"/>
              <a:ext cx="285299" cy="255695"/>
              <a:chOff x="3912287" y="3124200"/>
              <a:chExt cx="285299" cy="255695"/>
            </a:xfrm>
          </p:grpSpPr>
          <p:sp>
            <p:nvSpPr>
              <p:cNvPr id="337" name="Rounded Rectangle 336"/>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8"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9"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nvGrpSpPr>
            <p:cNvPr id="333" name="Group 332"/>
            <p:cNvGrpSpPr/>
            <p:nvPr/>
          </p:nvGrpSpPr>
          <p:grpSpPr>
            <a:xfrm>
              <a:off x="4343400" y="3657600"/>
              <a:ext cx="285299" cy="255695"/>
              <a:chOff x="3912287" y="3124200"/>
              <a:chExt cx="285299" cy="255695"/>
            </a:xfrm>
          </p:grpSpPr>
          <p:sp>
            <p:nvSpPr>
              <p:cNvPr id="334" name="Rounded Rectangle 333"/>
              <p:cNvSpPr/>
              <p:nvPr/>
            </p:nvSpPr>
            <p:spPr bwMode="auto">
              <a:xfrm>
                <a:off x="3912287" y="3124200"/>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335"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51189" y="3208971"/>
                <a:ext cx="189928" cy="65135"/>
              </a:xfrm>
              <a:prstGeom prst="rect">
                <a:avLst/>
              </a:prstGeom>
              <a:noFill/>
              <a:ln w="9525">
                <a:noFill/>
                <a:miter lim="800000"/>
                <a:headEnd/>
                <a:tailEnd/>
              </a:ln>
            </p:spPr>
          </p:pic>
          <p:sp>
            <p:nvSpPr>
              <p:cNvPr id="336" name="Rounded Rectangle 181"/>
              <p:cNvSpPr>
                <a:spLocks noChangeArrowheads="1"/>
              </p:cNvSpPr>
              <p:nvPr/>
            </p:nvSpPr>
            <p:spPr bwMode="auto">
              <a:xfrm>
                <a:off x="4084057" y="3226273"/>
                <a:ext cx="44018" cy="29587"/>
              </a:xfrm>
              <a:prstGeom prst="roundRect">
                <a:avLst>
                  <a:gd name="adj" fmla="val 16667"/>
                </a:avLst>
              </a:prstGeom>
              <a:solidFill>
                <a:srgbClr val="384F5E"/>
              </a:solidFill>
              <a:ln w="9525" algn="ctr">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ea typeface="ＭＳ Ｐゴシック"/>
                  <a:cs typeface="ＭＳ Ｐゴシック"/>
                </a:endParaRPr>
              </a:p>
            </p:txBody>
          </p:sp>
        </p:grpSp>
      </p:grpSp>
      <p:sp>
        <p:nvSpPr>
          <p:cNvPr id="322" name="TextBox 370"/>
          <p:cNvSpPr txBox="1">
            <a:spLocks noChangeArrowheads="1"/>
          </p:cNvSpPr>
          <p:nvPr/>
        </p:nvSpPr>
        <p:spPr bwMode="auto">
          <a:xfrm>
            <a:off x="5029200" y="1219201"/>
            <a:ext cx="762000" cy="230832"/>
          </a:xfrm>
          <a:prstGeom prst="rect">
            <a:avLst/>
          </a:prstGeom>
          <a:noFill/>
          <a:ln w="9525">
            <a:noFill/>
            <a:miter lim="800000"/>
            <a:headEnd/>
            <a:tailEnd/>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a:solidFill>
                  <a:srgbClr val="FF0000"/>
                </a:solidFill>
                <a:ea typeface="ＭＳ Ｐゴシック"/>
                <a:cs typeface="ＭＳ Ｐゴシック"/>
              </a:rPr>
              <a:t>App Server</a:t>
            </a:r>
            <a:endParaRPr lang="en-US" sz="900" kern="0" dirty="0">
              <a:solidFill>
                <a:srgbClr val="FF0000"/>
              </a:solidFill>
              <a:ea typeface="ＭＳ Ｐゴシック"/>
              <a:cs typeface="ＭＳ Ｐゴシック"/>
            </a:endParaRPr>
          </a:p>
        </p:txBody>
      </p:sp>
      <p:cxnSp>
        <p:nvCxnSpPr>
          <p:cNvPr id="323" name="Straight Connector 309"/>
          <p:cNvCxnSpPr>
            <a:cxnSpLocks noChangeShapeType="1"/>
            <a:stCxn id="396" idx="0"/>
            <a:endCxn id="337" idx="1"/>
          </p:cNvCxnSpPr>
          <p:nvPr/>
        </p:nvCxnSpPr>
        <p:spPr bwMode="auto">
          <a:xfrm flipV="1">
            <a:off x="3952650" y="1728049"/>
            <a:ext cx="1324651" cy="786552"/>
          </a:xfrm>
          <a:prstGeom prst="line">
            <a:avLst/>
          </a:prstGeom>
          <a:noFill/>
          <a:ln w="9525" algn="ctr">
            <a:solidFill>
              <a:srgbClr val="6E6E6E"/>
            </a:solidFill>
            <a:round/>
            <a:headEnd/>
            <a:tailEnd/>
          </a:ln>
        </p:spPr>
      </p:cxnSp>
      <p:sp>
        <p:nvSpPr>
          <p:cNvPr id="326" name="Isosceles Triangle 325"/>
          <p:cNvSpPr/>
          <p:nvPr/>
        </p:nvSpPr>
        <p:spPr bwMode="auto">
          <a:xfrm rot="13391557" flipV="1">
            <a:off x="4372959" y="2179562"/>
            <a:ext cx="152400" cy="45719"/>
          </a:xfrm>
          <a:prstGeom prst="triangle">
            <a:avLst/>
          </a:prstGeom>
          <a:solidFill>
            <a:srgbClr val="FFFFFF">
              <a:lumMod val="50000"/>
            </a:srgbClr>
          </a:solidFill>
          <a:ln w="9525" cap="flat" cmpd="sng" algn="ctr">
            <a:solidFill>
              <a:srgbClr val="6E6E6E"/>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6E6E6E"/>
              </a:solidFill>
              <a:effectLst/>
              <a:uLnTx/>
              <a:uFillTx/>
              <a:cs typeface="ＭＳ Ｐゴシック"/>
            </a:endParaRPr>
          </a:p>
        </p:txBody>
      </p:sp>
      <p:cxnSp>
        <p:nvCxnSpPr>
          <p:cNvPr id="436" name="Straight Connector 309"/>
          <p:cNvCxnSpPr>
            <a:cxnSpLocks noChangeShapeType="1"/>
          </p:cNvCxnSpPr>
          <p:nvPr/>
        </p:nvCxnSpPr>
        <p:spPr bwMode="auto">
          <a:xfrm>
            <a:off x="2666999" y="3581401"/>
            <a:ext cx="1676400" cy="0"/>
          </a:xfrm>
          <a:prstGeom prst="line">
            <a:avLst/>
          </a:prstGeom>
          <a:noFill/>
          <a:ln w="9525" cap="rnd" cmpd="sng" algn="ctr">
            <a:solidFill>
              <a:schemeClr val="accent4"/>
            </a:solidFill>
            <a:round/>
            <a:headEnd/>
            <a:tailEnd/>
          </a:ln>
        </p:spPr>
      </p:cxnSp>
      <p:cxnSp>
        <p:nvCxnSpPr>
          <p:cNvPr id="438" name="Straight Connector 309"/>
          <p:cNvCxnSpPr>
            <a:cxnSpLocks noChangeShapeType="1"/>
            <a:endCxn id="463" idx="0"/>
          </p:cNvCxnSpPr>
          <p:nvPr/>
        </p:nvCxnSpPr>
        <p:spPr bwMode="auto">
          <a:xfrm flipV="1">
            <a:off x="1565509" y="3554306"/>
            <a:ext cx="850733" cy="27095"/>
          </a:xfrm>
          <a:prstGeom prst="line">
            <a:avLst/>
          </a:prstGeom>
          <a:noFill/>
          <a:ln w="9525" cap="rnd" cmpd="sng" algn="ctr">
            <a:solidFill>
              <a:schemeClr val="accent4"/>
            </a:solidFill>
            <a:round/>
            <a:headEnd/>
            <a:tailEnd/>
          </a:ln>
        </p:spPr>
      </p:cxnSp>
      <p:sp>
        <p:nvSpPr>
          <p:cNvPr id="459" name="Rounded Rectangle 458"/>
          <p:cNvSpPr/>
          <p:nvPr/>
        </p:nvSpPr>
        <p:spPr bwMode="auto">
          <a:xfrm>
            <a:off x="1968792" y="32495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0"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007694" y="3334277"/>
            <a:ext cx="189928" cy="65135"/>
          </a:xfrm>
          <a:prstGeom prst="rect">
            <a:avLst/>
          </a:prstGeom>
          <a:noFill/>
          <a:ln w="9525">
            <a:noFill/>
            <a:miter lim="800000"/>
            <a:headEnd/>
            <a:tailEnd/>
          </a:ln>
        </p:spPr>
      </p:pic>
      <p:sp>
        <p:nvSpPr>
          <p:cNvPr id="461" name="Rounded Rectangle 460"/>
          <p:cNvSpPr/>
          <p:nvPr/>
        </p:nvSpPr>
        <p:spPr bwMode="auto">
          <a:xfrm>
            <a:off x="2121192" y="34019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2"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60094" y="3486677"/>
            <a:ext cx="189928" cy="65135"/>
          </a:xfrm>
          <a:prstGeom prst="rect">
            <a:avLst/>
          </a:prstGeom>
          <a:noFill/>
          <a:ln w="9525">
            <a:noFill/>
            <a:miter lim="800000"/>
            <a:headEnd/>
            <a:tailEnd/>
          </a:ln>
        </p:spPr>
      </p:pic>
      <p:sp>
        <p:nvSpPr>
          <p:cNvPr id="463" name="Rounded Rectangle 462"/>
          <p:cNvSpPr/>
          <p:nvPr/>
        </p:nvSpPr>
        <p:spPr bwMode="auto">
          <a:xfrm>
            <a:off x="2273592" y="35543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4"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12494" y="3639077"/>
            <a:ext cx="189928" cy="65135"/>
          </a:xfrm>
          <a:prstGeom prst="rect">
            <a:avLst/>
          </a:prstGeom>
          <a:noFill/>
          <a:ln w="9525">
            <a:noFill/>
            <a:miter lim="800000"/>
            <a:headEnd/>
            <a:tailEnd/>
          </a:ln>
        </p:spPr>
      </p:pic>
      <p:sp>
        <p:nvSpPr>
          <p:cNvPr id="465" name="Rounded Rectangle 464"/>
          <p:cNvSpPr/>
          <p:nvPr/>
        </p:nvSpPr>
        <p:spPr bwMode="auto">
          <a:xfrm>
            <a:off x="2425992" y="3706706"/>
            <a:ext cx="285299" cy="255695"/>
          </a:xfrm>
          <a:prstGeom prst="roundRect">
            <a:avLst/>
          </a:prstGeom>
          <a:gradFill rotWithShape="1">
            <a:gsLst>
              <a:gs pos="1000">
                <a:srgbClr val="A6CE43">
                  <a:lumMod val="50000"/>
                </a:srgbClr>
              </a:gs>
              <a:gs pos="52000">
                <a:srgbClr val="A6CE43">
                  <a:lumMod val="75000"/>
                </a:srgbClr>
              </a:gs>
              <a:gs pos="100000">
                <a:srgbClr val="A6CE43">
                  <a:lumMod val="60000"/>
                  <a:lumOff val="40000"/>
                </a:srgbClr>
              </a:gs>
            </a:gsLst>
            <a:lin ang="16200000" scaled="1"/>
          </a:gradFill>
          <a:ln w="9525" cap="flat" cmpd="sng" algn="ctr">
            <a:noFill/>
            <a:prstDash val="solid"/>
          </a:ln>
          <a:effectLst>
            <a:outerShdw blurRad="40000" dist="23000" dir="5400000" rotWithShape="0">
              <a:srgbClr val="000000">
                <a:alpha val="35000"/>
              </a:srgbClr>
            </a:outerShdw>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Arial"/>
              <a:ea typeface="ＭＳ Ｐゴシック"/>
              <a:cs typeface="+mn-cs"/>
            </a:endParaRPr>
          </a:p>
        </p:txBody>
      </p:sp>
      <p:pic>
        <p:nvPicPr>
          <p:cNvPr id="466" name="Picture 1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64894" y="3791478"/>
            <a:ext cx="189928" cy="65135"/>
          </a:xfrm>
          <a:prstGeom prst="rect">
            <a:avLst/>
          </a:prstGeom>
          <a:noFill/>
          <a:ln w="9525">
            <a:noFill/>
            <a:miter lim="800000"/>
            <a:headEnd/>
            <a:tailEnd/>
          </a:ln>
        </p:spPr>
      </p:pic>
      <p:sp>
        <p:nvSpPr>
          <p:cNvPr id="467" name="TextBox 466"/>
          <p:cNvSpPr txBox="1"/>
          <p:nvPr/>
        </p:nvSpPr>
        <p:spPr>
          <a:xfrm>
            <a:off x="1698760" y="3043367"/>
            <a:ext cx="1143000"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5F5F5F"/>
                </a:solidFill>
              </a:rPr>
              <a:t>Web Servers</a:t>
            </a:r>
            <a:endParaRPr kumimoji="0" lang="en-US" sz="800" b="0" i="0" u="none" strike="noStrike" kern="0" cap="none" spc="0" normalizeH="0" baseline="0" noProof="0" dirty="0" smtClean="0">
              <a:ln>
                <a:noFill/>
              </a:ln>
              <a:solidFill>
                <a:srgbClr val="5F5F5F"/>
              </a:solidFill>
              <a:effectLst/>
              <a:uLnTx/>
              <a:uFillTx/>
            </a:endParaRPr>
          </a:p>
        </p:txBody>
      </p:sp>
      <p:sp>
        <p:nvSpPr>
          <p:cNvPr id="470" name="TextBox 469"/>
          <p:cNvSpPr txBox="1"/>
          <p:nvPr/>
        </p:nvSpPr>
        <p:spPr>
          <a:xfrm>
            <a:off x="480858" y="3433243"/>
            <a:ext cx="966942" cy="276999"/>
          </a:xfrm>
          <a:prstGeom prst="rect">
            <a:avLst/>
          </a:prstGeom>
          <a:noFill/>
        </p:spPr>
        <p:txBody>
          <a:bodyPr wrap="square" rtlCol="0">
            <a:spAutoFit/>
          </a:bodyPr>
          <a:lstStyle/>
          <a:p>
            <a:pPr algn="r"/>
            <a:r>
              <a:rPr lang="en-US" sz="1200" dirty="0" smtClean="0">
                <a:solidFill>
                  <a:srgbClr val="6E6E6E"/>
                </a:solidFill>
              </a:rPr>
              <a:t>End User</a:t>
            </a:r>
            <a:endParaRPr lang="en-US" sz="1200" dirty="0">
              <a:solidFill>
                <a:srgbClr val="6E6E6E"/>
              </a:solidFill>
            </a:endParaRPr>
          </a:p>
        </p:txBody>
      </p:sp>
      <p:pic>
        <p:nvPicPr>
          <p:cNvPr id="473" name="Picture 472"/>
          <p:cNvPicPr>
            <a:picLocks noChangeAspect="1"/>
          </p:cNvPicPr>
          <p:nvPr/>
        </p:nvPicPr>
        <p:blipFill>
          <a:blip r:embed="rId4"/>
          <a:stretch>
            <a:fillRect/>
          </a:stretch>
        </p:blipFill>
        <p:spPr>
          <a:xfrm>
            <a:off x="1388463" y="3504063"/>
            <a:ext cx="228600" cy="200025"/>
          </a:xfrm>
          <a:prstGeom prst="rect">
            <a:avLst/>
          </a:prstGeom>
        </p:spPr>
      </p:pic>
    </p:spTree>
    <p:extLst>
      <p:ext uri="{BB962C8B-B14F-4D97-AF65-F5344CB8AC3E}">
        <p14:creationId xmlns:p14="http://schemas.microsoft.com/office/powerpoint/2010/main" val="152544574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96" charset="-128"/>
          </a:defRPr>
        </a:defPPr>
      </a:lstStyle>
    </a:lnDef>
  </a:objectDefaults>
  <a:extraClrSchemeLst>
    <a:extraClrScheme>
      <a:clrScheme name="Blank Presentation 1">
        <a:dk1>
          <a:srgbClr val="6E6E6E"/>
        </a:dk1>
        <a:lt1>
          <a:srgbClr val="FFFFFF"/>
        </a:lt1>
        <a:dk2>
          <a:srgbClr val="A6CE43"/>
        </a:dk2>
        <a:lt2>
          <a:srgbClr val="808080"/>
        </a:lt2>
        <a:accent1>
          <a:srgbClr val="3BB4FC"/>
        </a:accent1>
        <a:accent2>
          <a:srgbClr val="48708D"/>
        </a:accent2>
        <a:accent3>
          <a:srgbClr val="FFFFFF"/>
        </a:accent3>
        <a:accent4>
          <a:srgbClr val="5D5D5D"/>
        </a:accent4>
        <a:accent5>
          <a:srgbClr val="AFD6FD"/>
        </a:accent5>
        <a:accent6>
          <a:srgbClr val="40657F"/>
        </a:accent6>
        <a:hlink>
          <a:srgbClr val="384F5E"/>
        </a:hlink>
        <a:folHlink>
          <a:srgbClr val="608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76176</TotalTime>
  <Words>4855</Words>
  <Application>Microsoft Macintosh PowerPoint</Application>
  <PresentationFormat>On-screen Show (4:3)</PresentationFormat>
  <Paragraphs>573</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Blank Presentation</vt:lpstr>
      <vt:lpstr>The Basics: Applications &amp; Components</vt:lpstr>
      <vt:lpstr>Agenda</vt:lpstr>
      <vt:lpstr>Applications &amp; Components</vt:lpstr>
      <vt:lpstr>PowerPoint Presentation</vt:lpstr>
      <vt:lpstr>It Begins with a Language</vt:lpstr>
      <vt:lpstr>One More Thing: JVMs &amp; CLRs</vt:lpstr>
      <vt:lpstr>PowerPoint Presentation</vt:lpstr>
      <vt:lpstr>Web Servers</vt:lpstr>
      <vt:lpstr>PowerPoint Presentation</vt:lpstr>
      <vt:lpstr>Application Servers</vt:lpstr>
      <vt:lpstr>PowerPoint Presentation</vt:lpstr>
      <vt:lpstr>Database Servers</vt:lpstr>
      <vt:lpstr>PowerPoint Presentation</vt:lpstr>
      <vt:lpstr>Caches</vt:lpstr>
      <vt:lpstr>PowerPoint Presentation</vt:lpstr>
      <vt:lpstr>ESBs</vt:lpstr>
      <vt:lpstr>PowerPoint Presentation</vt:lpstr>
      <vt:lpstr>Messaging Servers</vt:lpstr>
      <vt:lpstr>PowerPoint Presentation</vt:lpstr>
      <vt:lpstr>Big Data &amp; NoSQL</vt:lpstr>
      <vt:lpstr>PowerPoint Presentation</vt:lpstr>
      <vt:lpstr>CMS &amp; the Cloud</vt:lpstr>
      <vt:lpstr>Conclusion</vt:lpstr>
    </vt:vector>
  </TitlesOfParts>
  <Company>James Curl 405Group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Curl 405Group</dc:creator>
  <cp:lastModifiedBy>Paul Jasek</cp:lastModifiedBy>
  <cp:revision>910</cp:revision>
  <cp:lastPrinted>2012-05-29T18:50:39Z</cp:lastPrinted>
  <dcterms:created xsi:type="dcterms:W3CDTF">2010-06-03T22:25:41Z</dcterms:created>
  <dcterms:modified xsi:type="dcterms:W3CDTF">2012-06-01T04:35:10Z</dcterms:modified>
</cp:coreProperties>
</file>