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57" r:id="rId2"/>
    <p:sldId id="259" r:id="rId3"/>
    <p:sldId id="321" r:id="rId4"/>
    <p:sldId id="323" r:id="rId5"/>
    <p:sldId id="324" r:id="rId6"/>
    <p:sldId id="326" r:id="rId7"/>
    <p:sldId id="327" r:id="rId8"/>
    <p:sldId id="325" r:id="rId9"/>
    <p:sldId id="328" r:id="rId10"/>
    <p:sldId id="329" r:id="rId11"/>
    <p:sldId id="330" r:id="rId12"/>
  </p:sldIdLst>
  <p:sldSz cx="13003213" cy="9747250"/>
  <p:notesSz cx="6858000" cy="9144000"/>
  <p:custDataLst>
    <p:tags r:id="rId16"/>
  </p:custDataLst>
  <p:defaultTextStyle>
    <a:defPPr>
      <a:defRPr lang="en-US"/>
    </a:defPPr>
    <a:lvl1pPr algn="l" defTabSz="649288" rtl="0" fontAlgn="base">
      <a:spcBef>
        <a:spcPct val="0"/>
      </a:spcBef>
      <a:spcAft>
        <a:spcPct val="0"/>
      </a:spcAft>
      <a:defRPr sz="2600" kern="1200">
        <a:solidFill>
          <a:schemeClr val="tx1"/>
        </a:solidFill>
        <a:latin typeface="Arial" charset="0"/>
        <a:ea typeface="ＭＳ Ｐゴシック" charset="0"/>
        <a:cs typeface="ＭＳ Ｐゴシック" charset="0"/>
      </a:defRPr>
    </a:lvl1pPr>
    <a:lvl2pPr marL="649288" indent="-192088" algn="l" defTabSz="649288" rtl="0" fontAlgn="base">
      <a:spcBef>
        <a:spcPct val="0"/>
      </a:spcBef>
      <a:spcAft>
        <a:spcPct val="0"/>
      </a:spcAft>
      <a:defRPr sz="2600" kern="1200">
        <a:solidFill>
          <a:schemeClr val="tx1"/>
        </a:solidFill>
        <a:latin typeface="Arial" charset="0"/>
        <a:ea typeface="ＭＳ Ｐゴシック" charset="0"/>
        <a:cs typeface="ＭＳ Ｐゴシック" charset="0"/>
      </a:defRPr>
    </a:lvl2pPr>
    <a:lvl3pPr marL="1298575" indent="-384175" algn="l" defTabSz="649288" rtl="0" fontAlgn="base">
      <a:spcBef>
        <a:spcPct val="0"/>
      </a:spcBef>
      <a:spcAft>
        <a:spcPct val="0"/>
      </a:spcAft>
      <a:defRPr sz="2600" kern="1200">
        <a:solidFill>
          <a:schemeClr val="tx1"/>
        </a:solidFill>
        <a:latin typeface="Arial" charset="0"/>
        <a:ea typeface="ＭＳ Ｐゴシック" charset="0"/>
        <a:cs typeface="ＭＳ Ｐゴシック" charset="0"/>
      </a:defRPr>
    </a:lvl3pPr>
    <a:lvl4pPr marL="1949450" indent="-577850" algn="l" defTabSz="649288" rtl="0" fontAlgn="base">
      <a:spcBef>
        <a:spcPct val="0"/>
      </a:spcBef>
      <a:spcAft>
        <a:spcPct val="0"/>
      </a:spcAft>
      <a:defRPr sz="2600" kern="1200">
        <a:solidFill>
          <a:schemeClr val="tx1"/>
        </a:solidFill>
        <a:latin typeface="Arial" charset="0"/>
        <a:ea typeface="ＭＳ Ｐゴシック" charset="0"/>
        <a:cs typeface="ＭＳ Ｐゴシック" charset="0"/>
      </a:defRPr>
    </a:lvl4pPr>
    <a:lvl5pPr marL="2598738" indent="-769938" algn="l" defTabSz="649288" rtl="0" fontAlgn="base">
      <a:spcBef>
        <a:spcPct val="0"/>
      </a:spcBef>
      <a:spcAft>
        <a:spcPct val="0"/>
      </a:spcAft>
      <a:defRPr sz="2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6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outline"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a:srgbClr val="97C0D6"/>
    <a:srgbClr val="E4E4E5"/>
    <a:srgbClr val="6F7173"/>
    <a:srgbClr val="38A6D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639" autoAdjust="0"/>
  </p:normalViewPr>
  <p:slideViewPr>
    <p:cSldViewPr snapToGrid="0" showGuides="1">
      <p:cViewPr>
        <p:scale>
          <a:sx n="50" d="100"/>
          <a:sy n="50" d="100"/>
        </p:scale>
        <p:origin x="-4232" y="-136"/>
      </p:cViewPr>
      <p:guideLst>
        <p:guide orient="horz" pos="5663"/>
        <p:guide orient="horz" pos="477"/>
        <p:guide pos="639"/>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tags" Target="tags/tag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23E93F-DCA7-8649-992E-9FED34BB79D1}" type="datetime1">
              <a:rPr lang="en-US" smtClean="0"/>
              <a:t>5/18/13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ABA4B8-DBDA-4B4F-8870-AE709A12366C}" type="slidenum">
              <a:rPr lang="en-US" smtClean="0"/>
              <a:t>‹#›</a:t>
            </a:fld>
            <a:endParaRPr lang="en-US"/>
          </a:p>
        </p:txBody>
      </p:sp>
    </p:spTree>
    <p:extLst>
      <p:ext uri="{BB962C8B-B14F-4D97-AF65-F5344CB8AC3E}">
        <p14:creationId xmlns:p14="http://schemas.microsoft.com/office/powerpoint/2010/main" val="25524473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00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D3F85F2-7ED2-DA4F-8404-0ABF1E7407BA}" type="datetime1">
              <a:rPr lang="en-US" smtClean="0"/>
              <a:t>5/18/13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65000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915BDD9D-2975-C04C-9C72-7945DB1F6139}" type="slidenum">
              <a:rPr lang="en-US"/>
              <a:pPr/>
              <a:t>‹#›</a:t>
            </a:fld>
            <a:endParaRPr lang="en-US"/>
          </a:p>
        </p:txBody>
      </p:sp>
    </p:spTree>
    <p:extLst>
      <p:ext uri="{BB962C8B-B14F-4D97-AF65-F5344CB8AC3E}">
        <p14:creationId xmlns:p14="http://schemas.microsoft.com/office/powerpoint/2010/main" val="485150553"/>
      </p:ext>
    </p:extLst>
  </p:cSld>
  <p:clrMap bg1="lt1" tx1="dk1" bg2="lt2" tx2="dk2" accent1="accent1" accent2="accent2" accent3="accent3" accent4="accent4" accent5="accent5" accent6="accent6" hlink="hlink" folHlink="folHlink"/>
  <p:hf hdr="0" ftr="0" dt="0"/>
  <p:notesStyle>
    <a:lvl1pPr algn="l" defTabSz="649288" rtl="0" eaLnBrk="0" fontAlgn="base" hangingPunct="0">
      <a:spcBef>
        <a:spcPct val="30000"/>
      </a:spcBef>
      <a:spcAft>
        <a:spcPct val="0"/>
      </a:spcAft>
      <a:defRPr sz="1700" kern="1200">
        <a:solidFill>
          <a:schemeClr val="tx1"/>
        </a:solidFill>
        <a:latin typeface="+mn-lt"/>
        <a:ea typeface="ＭＳ Ｐゴシック" charset="0"/>
        <a:cs typeface="ＭＳ Ｐゴシック" charset="0"/>
      </a:defRPr>
    </a:lvl1pPr>
    <a:lvl2pPr marL="649288" algn="l" defTabSz="649288" rtl="0" eaLnBrk="0" fontAlgn="base" hangingPunct="0">
      <a:spcBef>
        <a:spcPct val="30000"/>
      </a:spcBef>
      <a:spcAft>
        <a:spcPct val="0"/>
      </a:spcAft>
      <a:defRPr sz="1700" kern="1200">
        <a:solidFill>
          <a:schemeClr val="tx1"/>
        </a:solidFill>
        <a:latin typeface="+mn-lt"/>
        <a:ea typeface="ＭＳ Ｐゴシック" charset="0"/>
        <a:cs typeface="+mn-cs"/>
      </a:defRPr>
    </a:lvl2pPr>
    <a:lvl3pPr marL="1298575" algn="l" defTabSz="649288" rtl="0" eaLnBrk="0" fontAlgn="base" hangingPunct="0">
      <a:spcBef>
        <a:spcPct val="30000"/>
      </a:spcBef>
      <a:spcAft>
        <a:spcPct val="0"/>
      </a:spcAft>
      <a:defRPr sz="1700" kern="1200">
        <a:solidFill>
          <a:schemeClr val="tx1"/>
        </a:solidFill>
        <a:latin typeface="+mn-lt"/>
        <a:ea typeface="ＭＳ Ｐゴシック" charset="0"/>
        <a:cs typeface="+mn-cs"/>
      </a:defRPr>
    </a:lvl3pPr>
    <a:lvl4pPr marL="1949450" algn="l" defTabSz="649288" rtl="0" eaLnBrk="0" fontAlgn="base" hangingPunct="0">
      <a:spcBef>
        <a:spcPct val="30000"/>
      </a:spcBef>
      <a:spcAft>
        <a:spcPct val="0"/>
      </a:spcAft>
      <a:defRPr sz="1700" kern="1200">
        <a:solidFill>
          <a:schemeClr val="tx1"/>
        </a:solidFill>
        <a:latin typeface="+mn-lt"/>
        <a:ea typeface="ＭＳ Ｐゴシック" charset="0"/>
        <a:cs typeface="+mn-cs"/>
      </a:defRPr>
    </a:lvl4pPr>
    <a:lvl5pPr marL="2598738" algn="l" defTabSz="649288" rtl="0" eaLnBrk="0" fontAlgn="base" hangingPunct="0">
      <a:spcBef>
        <a:spcPct val="30000"/>
      </a:spcBef>
      <a:spcAft>
        <a:spcPct val="0"/>
      </a:spcAft>
      <a:defRPr sz="1700" kern="1200">
        <a:solidFill>
          <a:schemeClr val="tx1"/>
        </a:solidFill>
        <a:latin typeface="+mn-lt"/>
        <a:ea typeface="ＭＳ Ｐゴシック" charset="0"/>
        <a:cs typeface="+mn-cs"/>
      </a:defRPr>
    </a:lvl5pPr>
    <a:lvl6pPr marL="3250006" algn="l" defTabSz="650001" rtl="0" eaLnBrk="1" latinLnBrk="0" hangingPunct="1">
      <a:defRPr sz="1700" kern="1200">
        <a:solidFill>
          <a:schemeClr val="tx1"/>
        </a:solidFill>
        <a:latin typeface="+mn-lt"/>
        <a:ea typeface="+mn-ea"/>
        <a:cs typeface="+mn-cs"/>
      </a:defRPr>
    </a:lvl6pPr>
    <a:lvl7pPr marL="3900007" algn="l" defTabSz="650001" rtl="0" eaLnBrk="1" latinLnBrk="0" hangingPunct="1">
      <a:defRPr sz="1700" kern="1200">
        <a:solidFill>
          <a:schemeClr val="tx1"/>
        </a:solidFill>
        <a:latin typeface="+mn-lt"/>
        <a:ea typeface="+mn-ea"/>
        <a:cs typeface="+mn-cs"/>
      </a:defRPr>
    </a:lvl7pPr>
    <a:lvl8pPr marL="4550009" algn="l" defTabSz="650001" rtl="0" eaLnBrk="1" latinLnBrk="0" hangingPunct="1">
      <a:defRPr sz="1700" kern="1200">
        <a:solidFill>
          <a:schemeClr val="tx1"/>
        </a:solidFill>
        <a:latin typeface="+mn-lt"/>
        <a:ea typeface="+mn-ea"/>
        <a:cs typeface="+mn-cs"/>
      </a:defRPr>
    </a:lvl8pPr>
    <a:lvl9pPr marL="5200010" algn="l" defTabSz="650001"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AppDynamics Engineer training</a:t>
            </a:r>
            <a:r>
              <a:rPr lang="en-US" baseline="0" dirty="0" smtClean="0"/>
              <a:t> program! My name is Sandro Guglielmin, I am responsible for the technical enablement </a:t>
            </a:r>
            <a:r>
              <a:rPr lang="en-US" baseline="0" dirty="0" smtClean="0"/>
              <a:t>our Partners and I will walk you thru this chapter.</a:t>
            </a:r>
            <a:endParaRPr lang="en-US" baseline="0" dirty="0" smtClean="0"/>
          </a:p>
          <a:p>
            <a:endParaRPr lang="en-US" baseline="0" dirty="0" smtClean="0"/>
          </a:p>
          <a:p>
            <a:r>
              <a:rPr lang="en-US" baseline="0" dirty="0" smtClean="0"/>
              <a:t>We will discuss AppDynamics itself, it’s architecture and components and add some understanding for the technologies used by it.</a:t>
            </a:r>
            <a:endParaRPr lang="en-US" baseline="0" dirty="0" smtClean="0"/>
          </a:p>
          <a:p>
            <a:endParaRPr lang="en-US" baseline="0" dirty="0" smtClean="0"/>
          </a:p>
          <a:p>
            <a:r>
              <a:rPr lang="en-US" baseline="0" dirty="0" smtClean="0"/>
              <a:t>take </a:t>
            </a:r>
            <a:r>
              <a:rPr lang="en-US" baseline="0" dirty="0" smtClean="0"/>
              <a:t>your time to complete this </a:t>
            </a:r>
            <a:r>
              <a:rPr lang="en-US" baseline="0" dirty="0" smtClean="0"/>
              <a:t>chapter and </a:t>
            </a:r>
            <a:r>
              <a:rPr lang="en-US" baseline="0" dirty="0" smtClean="0"/>
              <a:t>understand </a:t>
            </a:r>
            <a:r>
              <a:rPr lang="en-US" baseline="0" dirty="0" smtClean="0"/>
              <a:t>it thoroughly</a:t>
            </a:r>
            <a:r>
              <a:rPr lang="en-US" baseline="0" dirty="0" smtClean="0"/>
              <a:t>. Feel free to submit questions to by email should you have any </a:t>
            </a:r>
            <a:r>
              <a:rPr lang="en-US" baseline="0" dirty="0" smtClean="0"/>
              <a:t>questions or have problems </a:t>
            </a:r>
            <a:r>
              <a:rPr lang="en-US" baseline="0" dirty="0" smtClean="0"/>
              <a:t>with </a:t>
            </a:r>
            <a:r>
              <a:rPr lang="en-US" baseline="0" dirty="0" smtClean="0"/>
              <a:t>viewing any </a:t>
            </a:r>
            <a:r>
              <a:rPr lang="en-US" baseline="0" dirty="0" smtClean="0"/>
              <a:t>part of </a:t>
            </a:r>
            <a:r>
              <a:rPr lang="en-US" baseline="0" dirty="0" smtClean="0"/>
              <a:t>the content</a:t>
            </a:r>
            <a:r>
              <a:rPr lang="en-US" baseline="0" dirty="0" smtClean="0"/>
              <a: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15BDD9D-2975-C04C-9C72-7945DB1F6139}" type="slidenum">
              <a:rPr lang="en-US" smtClean="0"/>
              <a:pPr/>
              <a:t>1</a:t>
            </a:fld>
            <a:endParaRPr lang="en-US"/>
          </a:p>
        </p:txBody>
      </p:sp>
    </p:spTree>
    <p:extLst>
      <p:ext uri="{BB962C8B-B14F-4D97-AF65-F5344CB8AC3E}">
        <p14:creationId xmlns:p14="http://schemas.microsoft.com/office/powerpoint/2010/main" val="1814526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mentioned before, Backup is really the only regular maintenance operation required with the controller.</a:t>
            </a:r>
          </a:p>
          <a:p>
            <a:endParaRPr lang="en-US" baseline="0" dirty="0" smtClean="0"/>
          </a:p>
          <a:p>
            <a:r>
              <a:rPr lang="en-US" baseline="0" dirty="0" smtClean="0"/>
              <a:t>On a small system that is not always on simply stopping the controller, copying the data directory and restarting the controller may suffice.</a:t>
            </a:r>
          </a:p>
          <a:p>
            <a:endParaRPr lang="en-US" baseline="0" dirty="0" smtClean="0"/>
          </a:p>
          <a:p>
            <a:r>
              <a:rPr lang="en-US" baseline="0" dirty="0" smtClean="0"/>
              <a:t>In a continuous operation this may not be an option. Fortunately since the data repository is a </a:t>
            </a:r>
            <a:r>
              <a:rPr lang="en-US" baseline="0" dirty="0" err="1" smtClean="0"/>
              <a:t>mySQL</a:t>
            </a:r>
            <a:r>
              <a:rPr lang="en-US" baseline="0" dirty="0" smtClean="0"/>
              <a:t> database, there are plenty of utilities available to take hot backups while </a:t>
            </a:r>
            <a:r>
              <a:rPr lang="en-US" baseline="0" dirty="0" err="1" smtClean="0"/>
              <a:t>mySQL</a:t>
            </a:r>
            <a:r>
              <a:rPr lang="en-US" baseline="0" dirty="0" smtClean="0"/>
              <a:t> is running. We recommend </a:t>
            </a:r>
            <a:r>
              <a:rPr lang="en-US" baseline="0" dirty="0" err="1" smtClean="0"/>
              <a:t>xtrabackup</a:t>
            </a:r>
            <a:r>
              <a:rPr lang="en-US" baseline="0" dirty="0" smtClean="0"/>
              <a:t> and instructions on its use are available at </a:t>
            </a:r>
            <a:r>
              <a:rPr lang="en-US" baseline="0" dirty="0" err="1" smtClean="0"/>
              <a:t>docs.appdynamics.com</a:t>
            </a:r>
            <a:r>
              <a:rPr lang="en-US" baseline="0" dirty="0" smtClean="0"/>
              <a:t>. This tool will create incremental backups, this we recommend a schedule of full backups and incremental backups to achieve data security.</a:t>
            </a:r>
          </a:p>
          <a:p>
            <a:endParaRPr lang="en-US" baseline="0" dirty="0" smtClean="0"/>
          </a:p>
          <a:p>
            <a:r>
              <a:rPr lang="en-US" baseline="0" dirty="0" smtClean="0"/>
              <a:t>The controller can also be installed in Failover mode. Essentially this means that 2 controllers are deployed with one declared Primary and the other secondary. The secondary, or slave controller will be monitoring the Primary, or Master, controller and should it fail step in and take over. The controllers databases are kept in sync thru replication. This is a active/passive deployment, the secondary controller does not perform actual work unless in case of an issue with the Primary Controller</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15BDD9D-2975-C04C-9C72-7945DB1F6139}" type="slidenum">
              <a:rPr lang="en-US" smtClean="0"/>
              <a:pPr/>
              <a:t>10</a:t>
            </a:fld>
            <a:endParaRPr lang="en-US"/>
          </a:p>
        </p:txBody>
      </p:sp>
    </p:spTree>
    <p:extLst>
      <p:ext uri="{BB962C8B-B14F-4D97-AF65-F5344CB8AC3E}">
        <p14:creationId xmlns:p14="http://schemas.microsoft.com/office/powerpoint/2010/main" val="2841846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r>
              <a:rPr lang="en-US" baseline="0" dirty="0" smtClean="0"/>
              <a:t> from slide</a:t>
            </a:r>
          </a:p>
          <a:p>
            <a:endParaRPr lang="en-US" baseline="0" dirty="0" smtClean="0"/>
          </a:p>
          <a:p>
            <a:r>
              <a:rPr lang="en-US" baseline="0" dirty="0" smtClean="0"/>
              <a:t>Feel free to repeat this chapter should there be any aspect that is no clear to you. Do so </a:t>
            </a:r>
            <a:r>
              <a:rPr lang="en-US" baseline="0" dirty="0" err="1" smtClean="0"/>
              <a:t>befre</a:t>
            </a:r>
            <a:r>
              <a:rPr lang="en-US" baseline="0" dirty="0" smtClean="0"/>
              <a:t> you start the next chapter. Thank You for your time and attention</a:t>
            </a:r>
          </a:p>
          <a:p>
            <a:endParaRPr lang="en-US" dirty="0"/>
          </a:p>
        </p:txBody>
      </p:sp>
      <p:sp>
        <p:nvSpPr>
          <p:cNvPr id="4" name="Slide Number Placeholder 3"/>
          <p:cNvSpPr>
            <a:spLocks noGrp="1"/>
          </p:cNvSpPr>
          <p:nvPr>
            <p:ph type="sldNum" sz="quarter" idx="10"/>
          </p:nvPr>
        </p:nvSpPr>
        <p:spPr/>
        <p:txBody>
          <a:bodyPr/>
          <a:lstStyle/>
          <a:p>
            <a:fld id="{915BDD9D-2975-C04C-9C72-7945DB1F6139}" type="slidenum">
              <a:rPr lang="en-US" smtClean="0"/>
              <a:pPr/>
              <a:t>11</a:t>
            </a:fld>
            <a:endParaRPr lang="en-US"/>
          </a:p>
        </p:txBody>
      </p:sp>
    </p:spTree>
    <p:extLst>
      <p:ext uri="{BB962C8B-B14F-4D97-AF65-F5344CB8AC3E}">
        <p14:creationId xmlns:p14="http://schemas.microsoft.com/office/powerpoint/2010/main" val="2821453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AppDynamics brings APM</a:t>
            </a:r>
            <a:r>
              <a:rPr lang="en-US" baseline="0" dirty="0" smtClean="0"/>
              <a:t> to production environments. In order to do so it needs to </a:t>
            </a:r>
            <a:r>
              <a:rPr lang="en-US" baseline="0" dirty="0" err="1" smtClean="0"/>
              <a:t>scal</a:t>
            </a:r>
            <a:r>
              <a:rPr lang="en-US" baseline="0" dirty="0" smtClean="0"/>
              <a:t> and adapt to wide variety of application deployments. We will take a look a the components of AppDynamics and understand how they allow for scalability as well as giving visibility into the application runtime environment. One aspect we will highlight is the form of communication </a:t>
            </a:r>
            <a:r>
              <a:rPr lang="en-US" baseline="0" dirty="0" err="1" smtClean="0"/>
              <a:t>betwenn</a:t>
            </a:r>
            <a:r>
              <a:rPr lang="en-US" baseline="0" dirty="0" smtClean="0"/>
              <a:t> components chosen by AppDynamics and we’ll discuss </a:t>
            </a:r>
            <a:r>
              <a:rPr lang="en-US" baseline="0" dirty="0" err="1" smtClean="0"/>
              <a:t>iboth</a:t>
            </a:r>
            <a:r>
              <a:rPr lang="en-US" baseline="0" dirty="0" smtClean="0"/>
              <a:t> it’s advantages as well as </a:t>
            </a:r>
            <a:r>
              <a:rPr lang="en-US" baseline="0" dirty="0" err="1" smtClean="0"/>
              <a:t>is’t</a:t>
            </a:r>
            <a:r>
              <a:rPr lang="en-US" baseline="0" dirty="0" smtClean="0"/>
              <a:t> consequences.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15BDD9D-2975-C04C-9C72-7945DB1F6139}" type="slidenum">
              <a:rPr lang="en-US" smtClean="0"/>
              <a:pPr/>
              <a:t>2</a:t>
            </a:fld>
            <a:endParaRPr lang="en-US"/>
          </a:p>
        </p:txBody>
      </p:sp>
    </p:spTree>
    <p:extLst>
      <p:ext uri="{BB962C8B-B14F-4D97-AF65-F5344CB8AC3E}">
        <p14:creationId xmlns:p14="http://schemas.microsoft.com/office/powerpoint/2010/main" val="2824092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overview of the </a:t>
            </a:r>
            <a:r>
              <a:rPr lang="en-US" dirty="0" smtClean="0"/>
              <a:t>topics discussed in this chapter. </a:t>
            </a:r>
          </a:p>
          <a:p>
            <a:endParaRPr lang="en-US" dirty="0" smtClean="0"/>
          </a:p>
          <a:p>
            <a:r>
              <a:rPr lang="en-US" baseline="0" dirty="0" smtClean="0"/>
              <a:t>We will discuss in Detail each of the components of AppDynamics, the Controller, Application Agent and Machine Agent.</a:t>
            </a:r>
          </a:p>
          <a:p>
            <a:endParaRPr lang="en-US" baseline="0" dirty="0" smtClean="0"/>
          </a:p>
          <a:p>
            <a:r>
              <a:rPr lang="en-US" baseline="0" dirty="0" smtClean="0"/>
              <a:t>Then we discuss the communication methodology between these components as it gives interesting insights in how the Solution works a s a while system.</a:t>
            </a:r>
          </a:p>
          <a:p>
            <a:endParaRPr lang="en-US" baseline="0" dirty="0" smtClean="0"/>
          </a:p>
          <a:p>
            <a:r>
              <a:rPr lang="en-US" baseline="0" dirty="0" smtClean="0"/>
              <a:t>We will also spend some time to discuss hardware sizing aspects of the controller and discuss the available back up and failover options.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15BDD9D-2975-C04C-9C72-7945DB1F6139}" type="slidenum">
              <a:rPr lang="en-US" smtClean="0"/>
              <a:pPr/>
              <a:t>3</a:t>
            </a:fld>
            <a:endParaRPr lang="en-US"/>
          </a:p>
        </p:txBody>
      </p:sp>
    </p:spTree>
    <p:extLst>
      <p:ext uri="{BB962C8B-B14F-4D97-AF65-F5344CB8AC3E}">
        <p14:creationId xmlns:p14="http://schemas.microsoft.com/office/powerpoint/2010/main" val="282145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is an overview of the Components of </a:t>
            </a:r>
            <a:r>
              <a:rPr lang="en-US" baseline="0" dirty="0" err="1" smtClean="0"/>
              <a:t>AppDyamics</a:t>
            </a:r>
            <a:r>
              <a:rPr lang="en-US" baseline="0" dirty="0" smtClean="0"/>
              <a:t>. </a:t>
            </a:r>
          </a:p>
          <a:p>
            <a:endParaRPr lang="en-US" baseline="0" dirty="0" smtClean="0"/>
          </a:p>
          <a:p>
            <a:r>
              <a:rPr lang="en-US" baseline="0" dirty="0" smtClean="0"/>
              <a:t> We will discuss them one by one right after this but this picture should give you a summary overview of a full deployment. How Agents, inserted into application runtimes, communicate with a central server over a network to deliver performance metrics and diagnostic data. </a:t>
            </a:r>
          </a:p>
          <a:p>
            <a:endParaRPr lang="en-US" baseline="0" dirty="0" smtClean="0"/>
          </a:p>
          <a:p>
            <a:r>
              <a:rPr lang="en-US" baseline="0" dirty="0" smtClean="0"/>
              <a:t>This data is managed and persisted by the server, the controller, and made accessible to an end user thru a Web based Flash UI. There really are only these few components to AppDynamics, the controller, Application Agents and Machine Agents. This makes for a simple deployment which can easily be mapped to different application architectures, deployed in data centers or the cloud or a blend of the two. Since the Agent is just a single java library it’s deployment can be automated with the same tools one uses for automated change management and deployment of application resources, such as Chef or Puppet.</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15BDD9D-2975-C04C-9C72-7945DB1F6139}" type="slidenum">
              <a:rPr lang="en-US" smtClean="0"/>
              <a:pPr/>
              <a:t>4</a:t>
            </a:fld>
            <a:endParaRPr lang="en-US"/>
          </a:p>
        </p:txBody>
      </p:sp>
    </p:spTree>
    <p:extLst>
      <p:ext uri="{BB962C8B-B14F-4D97-AF65-F5344CB8AC3E}">
        <p14:creationId xmlns:p14="http://schemas.microsoft.com/office/powerpoint/2010/main" val="2841846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mentioned before the Controller is the centralized repository of AppDynamics. It is a single installation that installs both the controller application as well as a </a:t>
            </a:r>
            <a:r>
              <a:rPr lang="en-US" baseline="0" dirty="0" err="1" smtClean="0"/>
              <a:t>mySQL</a:t>
            </a:r>
            <a:r>
              <a:rPr lang="en-US" baseline="0" dirty="0" smtClean="0"/>
              <a:t> database instance as the controller’s persistence layer. </a:t>
            </a:r>
          </a:p>
          <a:p>
            <a:endParaRPr lang="en-US" baseline="0" dirty="0" smtClean="0"/>
          </a:p>
          <a:p>
            <a:r>
              <a:rPr lang="en-US" baseline="0" dirty="0" smtClean="0"/>
              <a:t>The database administration tasks are automated, other than backup there are no special maintenance tasks and as such the controller should be considered a single ‘black box’ that runs on dedicated Hardware. </a:t>
            </a:r>
          </a:p>
          <a:p>
            <a:endParaRPr lang="en-US" baseline="0" dirty="0" smtClean="0"/>
          </a:p>
          <a:p>
            <a:r>
              <a:rPr lang="en-US" baseline="0" dirty="0" smtClean="0"/>
              <a:t>It is also possible to obtain the controller as a Service form AppDynamics if that is a preferable  deployment option. </a:t>
            </a:r>
          </a:p>
          <a:p>
            <a:endParaRPr lang="en-US" baseline="0" dirty="0" smtClean="0"/>
          </a:p>
          <a:p>
            <a:r>
              <a:rPr lang="en-US" baseline="0" dirty="0" smtClean="0"/>
              <a:t>In that case AppDynamics Agents will be deployed with an Application and communicate over the internet to a Software as a Service Controller managed by AppDynamics. We will talk later in more details about the communication paradigm between Agents and Controller, but suffice to say for now that deployment of agents across the internet is a viable option and as such also enables the deployment in a number of cloud architecture scenarios.</a:t>
            </a:r>
          </a:p>
          <a:p>
            <a:endParaRPr lang="en-US" baseline="0" dirty="0" smtClean="0"/>
          </a:p>
          <a:p>
            <a:r>
              <a:rPr lang="en-US" baseline="0" dirty="0" smtClean="0"/>
              <a:t>It should be noted that the Controller is a very IO intensive application and to meet the demand a set of hardware requirements have been specified. We will take a look at those when looking the controller sizing chart later on in this chapter, let me just say at this point that you should in any case consider a dedicated server to run the controller.</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15BDD9D-2975-C04C-9C72-7945DB1F6139}" type="slidenum">
              <a:rPr lang="en-US" smtClean="0"/>
              <a:pPr/>
              <a:t>5</a:t>
            </a:fld>
            <a:endParaRPr lang="en-US"/>
          </a:p>
        </p:txBody>
      </p:sp>
    </p:spTree>
    <p:extLst>
      <p:ext uri="{BB962C8B-B14F-4D97-AF65-F5344CB8AC3E}">
        <p14:creationId xmlns:p14="http://schemas.microsoft.com/office/powerpoint/2010/main" val="2841846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explained in the previous chapter already in detail what the application agent does at the functional level, so we will not repeat it here. Please turn back to that chapter should it not be clear.</a:t>
            </a:r>
          </a:p>
          <a:p>
            <a:endParaRPr lang="en-US" baseline="0" dirty="0" smtClean="0"/>
          </a:p>
          <a:p>
            <a:r>
              <a:rPr lang="en-US" baseline="0" dirty="0" smtClean="0"/>
              <a:t>From a deployment perspective the Java application agent is implemented conforming to the JVMTI specification. That specification allows for the addition of the addition of software libraries to the runtime at startup, thus no changes to and re-compilation of the application source code are required.</a:t>
            </a:r>
          </a:p>
          <a:p>
            <a:endParaRPr lang="en-US" baseline="0" dirty="0" smtClean="0"/>
          </a:p>
          <a:p>
            <a:r>
              <a:rPr lang="en-US" baseline="0" dirty="0" smtClean="0"/>
              <a:t>The JVMTI is in effect since Java Version 1.5 and that is why AppDynamics does not support any earlier version of Java. Simply put if you have an opportunity with Java 1.4 or less, you do not have an opportunity. It is part of the scoping process to qualify an opportunity at the technical level to make sure that requirements like this are met.</a:t>
            </a:r>
          </a:p>
          <a:p>
            <a:endParaRPr lang="en-US" baseline="0" dirty="0" smtClean="0"/>
          </a:p>
          <a:p>
            <a:r>
              <a:rPr lang="en-US" baseline="0" dirty="0" smtClean="0"/>
              <a:t>Once the agent is injected into the JVM at start up it will start threads executing separately from the application, to communicate with the controller, to register business transactions, to record a snapshot for a slow request. So there is activity by the agent, but this activity is not proportional to the application throughput. Other, legacy APM tools produce performance metrics that is proportional to the application load, more throughput equals more overhead and more network usage. </a:t>
            </a:r>
          </a:p>
          <a:p>
            <a:endParaRPr lang="en-US" baseline="0" dirty="0" smtClean="0"/>
          </a:p>
          <a:p>
            <a:r>
              <a:rPr lang="en-US" baseline="0" dirty="0" smtClean="0"/>
              <a:t>The agent uses byte code instrumentation as specified with the JVMTI to add entry points and exit calls to requests and thus identify a transactional context. Again, these terms have been introduced in the previous chapter. By using byte code instrumentation for transaction identification only, and not to provide visibility as other APM tools do, we can decouple the APM overhead from the application throughput.</a:t>
            </a:r>
          </a:p>
          <a:p>
            <a:endParaRPr lang="en-US" baseline="0" dirty="0" smtClean="0"/>
          </a:p>
          <a:p>
            <a:r>
              <a:rPr lang="en-US" baseline="0" dirty="0" smtClean="0"/>
              <a:t>In steady state, that is when there are no snapshots recorded and again remember, we only capture snapshots for slow requests, the footprint of the agent should be no more than 10 MB of heap space allocated. During snapshot recording this consumption can go up, but since he creation if snapshots is typically very short-lived that heap space is freed by the very </a:t>
            </a:r>
            <a:r>
              <a:rPr lang="en-US" baseline="0" dirty="0" err="1" smtClean="0"/>
              <a:t>nex</a:t>
            </a:r>
            <a:r>
              <a:rPr lang="en-US" baseline="0" dirty="0" smtClean="0"/>
              <a:t> minor garbage collection cycle. Any evidence of the </a:t>
            </a:r>
            <a:r>
              <a:rPr lang="en-US" baseline="0" dirty="0" err="1" smtClean="0"/>
              <a:t>Appdynamics</a:t>
            </a:r>
            <a:r>
              <a:rPr lang="en-US" baseline="0" dirty="0" smtClean="0"/>
              <a:t> agent running in a JVM is usually no more than a slightly shorter interval between minor </a:t>
            </a:r>
            <a:r>
              <a:rPr lang="en-US" baseline="0" dirty="0" err="1" smtClean="0"/>
              <a:t>gc</a:t>
            </a:r>
            <a:r>
              <a:rPr lang="en-US" baseline="0" dirty="0" smtClean="0"/>
              <a:t> cycles.</a:t>
            </a:r>
          </a:p>
          <a:p>
            <a:endParaRPr lang="en-US" baseline="0" dirty="0" smtClean="0"/>
          </a:p>
          <a:p>
            <a:r>
              <a:rPr lang="en-US" baseline="0" dirty="0" smtClean="0"/>
              <a:t>While the </a:t>
            </a:r>
            <a:r>
              <a:rPr lang="en-US" baseline="0" dirty="0" err="1" smtClean="0"/>
              <a:t>technolgy</a:t>
            </a:r>
            <a:r>
              <a:rPr lang="en-US" baseline="0" dirty="0" smtClean="0"/>
              <a:t> implementation and </a:t>
            </a:r>
            <a:r>
              <a:rPr lang="en-US" baseline="0" dirty="0" err="1" smtClean="0"/>
              <a:t>terminolgy</a:t>
            </a:r>
            <a:r>
              <a:rPr lang="en-US" baseline="0" dirty="0" smtClean="0"/>
              <a:t> n the .NET </a:t>
            </a:r>
            <a:r>
              <a:rPr lang="en-US" baseline="0" dirty="0" err="1" smtClean="0"/>
              <a:t>enviornment</a:t>
            </a:r>
            <a:r>
              <a:rPr lang="en-US" baseline="0" dirty="0" smtClean="0"/>
              <a:t> is different, the actual functionality, the ability to instrument application code pot compilation, is quite similar. WE will therefore not go into the specific differences in the agent </a:t>
            </a:r>
            <a:r>
              <a:rPr lang="en-US" baseline="0" dirty="0" err="1" smtClean="0"/>
              <a:t>implenentation</a:t>
            </a:r>
            <a:r>
              <a:rPr lang="en-US" baseline="0" dirty="0" smtClean="0"/>
              <a:t> for .NET at this point except for pointing out one important difference. While in Java with version 1.6 the ability to dynamically re-instrument code at runtime has been made reliable, this capability </a:t>
            </a:r>
            <a:r>
              <a:rPr lang="en-US" baseline="0" dirty="0" err="1" smtClean="0"/>
              <a:t>remainsinaccessible</a:t>
            </a:r>
            <a:r>
              <a:rPr lang="en-US" baseline="0" dirty="0" smtClean="0"/>
              <a:t> in .NET, therefore changing configurations that affect instrumentation will require a .NET application to be restarted in order for those configurations to take effect.</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15BDD9D-2975-C04C-9C72-7945DB1F6139}" type="slidenum">
              <a:rPr lang="en-US" smtClean="0"/>
              <a:pPr/>
              <a:t>6</a:t>
            </a:fld>
            <a:endParaRPr lang="en-US"/>
          </a:p>
        </p:txBody>
      </p:sp>
    </p:spTree>
    <p:extLst>
      <p:ext uri="{BB962C8B-B14F-4D97-AF65-F5344CB8AC3E}">
        <p14:creationId xmlns:p14="http://schemas.microsoft.com/office/powerpoint/2010/main" val="2841846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Machine Agent is run as a separate OS process. It is itself a small java application and its means of communication with the controller is the same as with the Application Agent. It has 2 essential functionalities it is scheduler as well as a task Manager.</a:t>
            </a:r>
          </a:p>
          <a:p>
            <a:endParaRPr lang="en-US" baseline="0" dirty="0" smtClean="0"/>
          </a:p>
          <a:p>
            <a:r>
              <a:rPr lang="en-US" baseline="0" dirty="0" smtClean="0"/>
              <a:t>The scheduler executes OS Scripts to collect system resource utilization metrics that are displayed in the Hardware tab at the node level in AppDynamics dashboards. These metrics are collect with the hardware monitor scripts that come with the Machine Agent installation. You can find those scripts in the appropriate Machine Agent subdirectory. You can also create your own scripts and have them be scheduled for execution. If formatted appropriately, output from those scripts can be uploaded to the controller and become metrics like any other metric managed with AppDynamics. It is thus as easy as writing a custom OS script to extend the reach of AppDynamics to create additional metrics. There is detailed documentation available on how to write such scripts, please refer to </a:t>
            </a:r>
            <a:r>
              <a:rPr lang="en-US" baseline="0" dirty="0" err="1" smtClean="0"/>
              <a:t>docs.appdynamics.com</a:t>
            </a:r>
            <a:r>
              <a:rPr lang="en-US" baseline="0" dirty="0" smtClean="0"/>
              <a:t> for further details. Note that the Machine agent like the Application agent provides 1 minute level resolution, thus if your script executes more than once a minute the aggregated metrics will be uploaded to the controller.</a:t>
            </a:r>
          </a:p>
          <a:p>
            <a:endParaRPr lang="en-US" baseline="0" dirty="0" smtClean="0"/>
          </a:p>
          <a:p>
            <a:r>
              <a:rPr lang="en-US" baseline="0" dirty="0" smtClean="0"/>
              <a:t>The Task Manager function is essentially the executing arm of AppDynamics’ Automation capabilities. You can create Policies and health rules that can trigger actions in AppDynamics and there is a separate Chapter dedicated to this capability. Suffice to say at this point that the Machine Agent is the execution engine of these actions so that they can be executed anywhere in a distributed environment.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15BDD9D-2975-C04C-9C72-7945DB1F6139}" type="slidenum">
              <a:rPr lang="en-US" smtClean="0"/>
              <a:pPr/>
              <a:t>7</a:t>
            </a:fld>
            <a:endParaRPr lang="en-US"/>
          </a:p>
        </p:txBody>
      </p:sp>
    </p:spTree>
    <p:extLst>
      <p:ext uri="{BB962C8B-B14F-4D97-AF65-F5344CB8AC3E}">
        <p14:creationId xmlns:p14="http://schemas.microsoft.com/office/powerpoint/2010/main" val="2841846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now take a detailed look at the agent controller communication</a:t>
            </a:r>
          </a:p>
          <a:p>
            <a:endParaRPr lang="en-US" baseline="0" dirty="0" smtClean="0"/>
          </a:p>
          <a:p>
            <a:r>
              <a:rPr lang="en-US" baseline="0" dirty="0" smtClean="0"/>
              <a:t>The most important thing to understand is that this communication is not continuous, it is periodical, set to a 1 minute interval. This interval can not be changed and there is good reason for that. The communication is a simple http request/reply, always initiated by the agent. </a:t>
            </a:r>
          </a:p>
          <a:p>
            <a:endParaRPr lang="en-US" baseline="0" dirty="0" smtClean="0"/>
          </a:p>
          <a:p>
            <a:r>
              <a:rPr lang="en-US" baseline="0" dirty="0" smtClean="0"/>
              <a:t>(Click, play animation)</a:t>
            </a:r>
          </a:p>
          <a:p>
            <a:endParaRPr lang="en-US" baseline="0" dirty="0" smtClean="0"/>
          </a:p>
          <a:p>
            <a:r>
              <a:rPr lang="en-US" baseline="0" dirty="0" smtClean="0"/>
              <a:t>The agent opens a connection, sends the accumulated performance data since the last communication, receives configuration changes if any have been set since the last communication and then closes the connection. This form of communication dramatically reduces network overhead and network bandwidth consumption, compared to a always-on, 2 way, kept-alive communication that other APM tools have. </a:t>
            </a:r>
          </a:p>
          <a:p>
            <a:endParaRPr lang="en-US" baseline="0" dirty="0" smtClean="0"/>
          </a:p>
          <a:p>
            <a:r>
              <a:rPr lang="en-US" baseline="0" dirty="0" smtClean="0"/>
              <a:t>As a consequence the controller becomes much more scalable, with the ability to support literally thousands of agents. Compare it to the Browser-webserver communication that essentially drives the Internet and you’ll see it is the same form of communication. Because of this an AppDynamics agent can very much be living in the cloud and connect to a controller physically located anywhere. It is this flexibility that makes cloud deployment options possible. Our biggest customer Netflix, operates over 10000 agents that all connect to 1 controller. </a:t>
            </a:r>
            <a:r>
              <a:rPr lang="en-US" baseline="0" dirty="0" err="1" smtClean="0"/>
              <a:t>Neflix</a:t>
            </a:r>
            <a:r>
              <a:rPr lang="en-US" baseline="0" dirty="0" smtClean="0"/>
              <a:t> operates its Service out of Amazon EC2, it is the most impressive example of a scaled, cloud based deployment of a APM solution yet.</a:t>
            </a:r>
          </a:p>
          <a:p>
            <a:endParaRPr lang="en-US" baseline="0" dirty="0" smtClean="0"/>
          </a:p>
          <a:p>
            <a:r>
              <a:rPr lang="en-US" baseline="0" dirty="0" smtClean="0"/>
              <a:t>We think these gains are worth a lot and have chosen this form of communication knowing there is a price to pay. That price is that the data in the user interface is not immediately updated. There is a at least 1 minute delay between the current status of the application and what is represented in the UI. That is a fact, but again we think it is a small price to pay for the scalability and flexibility gains we get in return. </a:t>
            </a:r>
          </a:p>
          <a:p>
            <a:endParaRPr lang="en-US" baseline="0" dirty="0" smtClean="0"/>
          </a:p>
          <a:p>
            <a:r>
              <a:rPr lang="en-US" baseline="0" dirty="0" smtClean="0"/>
              <a:t>A multi hundred agent deployment of a distributed application in the cloud that is monitored 24 by 7 will not be possible except with the capabilities AppDynamics offers, and in such situations, and the future direction of application architecture points all but in this direction, there really is no alternative.</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15BDD9D-2975-C04C-9C72-7945DB1F6139}" type="slidenum">
              <a:rPr lang="en-US" smtClean="0"/>
              <a:pPr/>
              <a:t>8</a:t>
            </a:fld>
            <a:endParaRPr lang="en-US"/>
          </a:p>
        </p:txBody>
      </p:sp>
    </p:spTree>
    <p:extLst>
      <p:ext uri="{BB962C8B-B14F-4D97-AF65-F5344CB8AC3E}">
        <p14:creationId xmlns:p14="http://schemas.microsoft.com/office/powerpoint/2010/main" val="2841846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now take a look the hardware </a:t>
            </a:r>
            <a:r>
              <a:rPr lang="en-US" baseline="0" dirty="0" err="1" smtClean="0"/>
              <a:t>requirments</a:t>
            </a:r>
            <a:r>
              <a:rPr lang="en-US" baseline="0" dirty="0" smtClean="0"/>
              <a:t> for the controller. The example I gave before obviously requires a appropriate server, which also means that smaller deployments do not require as much hardware resources. These resources are usual suspects, memory, </a:t>
            </a:r>
            <a:r>
              <a:rPr lang="en-US" baseline="0" dirty="0" err="1" smtClean="0"/>
              <a:t>cpu</a:t>
            </a:r>
            <a:r>
              <a:rPr lang="en-US" baseline="0" dirty="0" smtClean="0"/>
              <a:t> cores, disk space and disk IO </a:t>
            </a:r>
            <a:r>
              <a:rPr lang="en-US" baseline="0" dirty="0" err="1" smtClean="0"/>
              <a:t>spead</a:t>
            </a:r>
            <a:r>
              <a:rPr lang="en-US" baseline="0" dirty="0" smtClean="0"/>
              <a:t> and </a:t>
            </a:r>
            <a:r>
              <a:rPr lang="en-US" baseline="0" dirty="0" err="1" smtClean="0"/>
              <a:t>bandwith</a:t>
            </a:r>
            <a:r>
              <a:rPr lang="en-US" baseline="0" dirty="0" smtClean="0"/>
              <a:t>, you remember I mentioned that the controller is a very IO intensive application.</a:t>
            </a:r>
          </a:p>
          <a:p>
            <a:endParaRPr lang="en-US" baseline="0" dirty="0" smtClean="0"/>
          </a:p>
          <a:p>
            <a:r>
              <a:rPr lang="en-US" baseline="0" dirty="0" smtClean="0"/>
              <a:t>This matrix gives you an indication of the required resources. For the most current version please see the documentation at </a:t>
            </a:r>
            <a:r>
              <a:rPr lang="en-US" baseline="0" dirty="0" err="1" smtClean="0"/>
              <a:t>docs.appdynamics.com</a:t>
            </a:r>
            <a:r>
              <a:rPr lang="en-US" baseline="0" dirty="0" smtClean="0"/>
              <a:t>. We have made this matrix simple and defined what we call performance profiles. These profiles essentially are based on number of agents and number of metric per agent. It should give you a feel for the required hardware for a controller that needs to support X agents. There is a calculator available on the Field </a:t>
            </a:r>
            <a:r>
              <a:rPr lang="en-US" baseline="0" dirty="0" err="1" smtClean="0"/>
              <a:t>Enablemenent</a:t>
            </a:r>
            <a:r>
              <a:rPr lang="en-US" baseline="0" dirty="0" smtClean="0"/>
              <a:t> Zone, the FEZ, to which as an SE you have access to, to help in case of large or complex deployments.</a:t>
            </a:r>
          </a:p>
          <a:p>
            <a:endParaRPr lang="en-US" baseline="0" dirty="0" smtClean="0"/>
          </a:p>
          <a:p>
            <a:r>
              <a:rPr lang="en-US" baseline="0" dirty="0" smtClean="0"/>
              <a:t>If you check this matrix and you notice for example that we specify 5000 GB disk space for a Large deployment then yes that’s 5 TB. If this seems a lot to you then please consider that this is to maintain performance data for up to 250 agents for up to a full year. These specifications are on the conservative side and are calculated based on the controller default settings which retain performance metrics for 365 days. If your prospect decides that there is need for that long of a rolling monitoring window and stipulates for example that 90 days are enough then that can be configured and the data footprint on disk will be obviously be less.</a:t>
            </a:r>
          </a:p>
          <a:p>
            <a:endParaRPr lang="en-US" baseline="0" dirty="0" smtClean="0"/>
          </a:p>
          <a:p>
            <a:r>
              <a:rPr lang="en-US" baseline="0" dirty="0" smtClean="0"/>
              <a:t>Let me however make it clear and plain that a controller needs to be appropriately sized. An undersized controller will likely cause problems. These problems can result in very long User Interface response times and at worst cause gaps in metric series calculation as the controller is not able to keep up with the incoming requests.</a:t>
            </a:r>
          </a:p>
          <a:p>
            <a:endParaRPr lang="en-US" baseline="0" dirty="0" smtClean="0"/>
          </a:p>
          <a:p>
            <a:r>
              <a:rPr lang="en-US" baseline="0" dirty="0" smtClean="0"/>
              <a:t>As an SE managing a </a:t>
            </a:r>
            <a:r>
              <a:rPr lang="en-US" baseline="0" dirty="0" err="1" smtClean="0"/>
              <a:t>PoC</a:t>
            </a:r>
            <a:r>
              <a:rPr lang="en-US" baseline="0" dirty="0" smtClean="0"/>
              <a:t> it is your responsibility to make sure that the controller specifications are met. Propose a </a:t>
            </a:r>
            <a:r>
              <a:rPr lang="en-US" baseline="0" dirty="0" err="1" smtClean="0"/>
              <a:t>saas</a:t>
            </a:r>
            <a:r>
              <a:rPr lang="en-US" baseline="0" dirty="0" smtClean="0"/>
              <a:t> based </a:t>
            </a:r>
            <a:r>
              <a:rPr lang="en-US" baseline="0" dirty="0" err="1" smtClean="0"/>
              <a:t>PoC</a:t>
            </a:r>
            <a:r>
              <a:rPr lang="en-US" baseline="0" dirty="0" smtClean="0"/>
              <a:t> </a:t>
            </a:r>
            <a:r>
              <a:rPr lang="en-US" baseline="0" smtClean="0"/>
              <a:t>as alternative </a:t>
            </a:r>
            <a:r>
              <a:rPr lang="en-US" baseline="0" dirty="0" smtClean="0"/>
              <a:t>if there are problems to procure appropriate hardware.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15BDD9D-2975-C04C-9C72-7945DB1F6139}" type="slidenum">
              <a:rPr lang="en-US" smtClean="0"/>
              <a:pPr/>
              <a:t>9</a:t>
            </a:fld>
            <a:endParaRPr lang="en-US"/>
          </a:p>
        </p:txBody>
      </p:sp>
    </p:spTree>
    <p:extLst>
      <p:ext uri="{BB962C8B-B14F-4D97-AF65-F5344CB8AC3E}">
        <p14:creationId xmlns:p14="http://schemas.microsoft.com/office/powerpoint/2010/main" val="2841846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themeOverride" Target="../theme/themeOverride2.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themeOverride" Target="../theme/themeOverride3.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themeOverride" Target="../theme/themeOverride4.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themeOverride" Target="../theme/themeOverride5.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3" name="Picture 6" descr="AD_cl_H_RGB.png"/>
          <p:cNvPicPr>
            <a:picLocks noChangeAspect="1"/>
          </p:cNvPicPr>
          <p:nvPr userDrawn="1"/>
        </p:nvPicPr>
        <p:blipFill>
          <a:blip r:embed="rId4">
            <a:alphaModFix amt="70000"/>
            <a:extLst>
              <a:ext uri="{28A0092B-C50C-407E-A947-70E740481C1C}">
                <a14:useLocalDpi xmlns:a14="http://schemas.microsoft.com/office/drawing/2010/main" val="0"/>
              </a:ext>
            </a:extLst>
          </a:blip>
          <a:srcRect/>
          <a:stretch>
            <a:fillRect/>
          </a:stretch>
        </p:blipFill>
        <p:spPr bwMode="auto">
          <a:xfrm>
            <a:off x="9782175" y="8890000"/>
            <a:ext cx="2466975" cy="4587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a:xfrm>
            <a:off x="650875" y="4061619"/>
            <a:ext cx="11701463" cy="1624013"/>
          </a:xfrm>
        </p:spPr>
        <p:txBody>
          <a:bodyPr lIns="91440" tIns="0" bIns="0">
            <a:noAutofit/>
          </a:bodyPr>
          <a:lstStyle>
            <a:lvl1pPr>
              <a:defRPr sz="6300" baseline="0">
                <a:solidFill>
                  <a:srgbClr val="38A6DF"/>
                </a:solidFill>
                <a:latin typeface="Arial"/>
              </a:defRPr>
            </a:lvl1pPr>
          </a:lstStyle>
          <a:p>
            <a:endParaRPr lang="en-US" dirty="0"/>
          </a:p>
        </p:txBody>
      </p:sp>
    </p:spTree>
    <p:extLst>
      <p:ext uri="{BB962C8B-B14F-4D97-AF65-F5344CB8AC3E}">
        <p14:creationId xmlns:p14="http://schemas.microsoft.com/office/powerpoint/2010/main" val="14468889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2" name="Picture 6" descr="AD_cl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23639" y="8990013"/>
            <a:ext cx="1966749"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3251200" y="9040413"/>
            <a:ext cx="6499225" cy="307777"/>
          </a:xfrm>
          <a:prstGeom prst="rect">
            <a:avLst/>
          </a:prstGeom>
        </p:spPr>
        <p:txBody>
          <a:bodyPr>
            <a:spAutoFit/>
          </a:bodyPr>
          <a:lstStyle/>
          <a:p>
            <a:pPr algn="ctr">
              <a:defRPr/>
            </a:pPr>
            <a:r>
              <a:rPr lang="en-US" sz="1400" dirty="0" smtClean="0">
                <a:solidFill>
                  <a:srgbClr val="E4E4E5"/>
                </a:solidFill>
              </a:rPr>
              <a:t>Copyright © 2013 AppDynamics. All rights reserved.</a:t>
            </a:r>
          </a:p>
        </p:txBody>
      </p:sp>
      <p:sp>
        <p:nvSpPr>
          <p:cNvPr id="5" name="Title 5"/>
          <p:cNvSpPr>
            <a:spLocks noGrp="1"/>
          </p:cNvSpPr>
          <p:nvPr>
            <p:ph type="title"/>
          </p:nvPr>
        </p:nvSpPr>
        <p:spPr>
          <a:xfrm>
            <a:off x="1014413" y="559972"/>
            <a:ext cx="10975975" cy="1098464"/>
          </a:xfrm>
        </p:spPr>
        <p:txBody>
          <a:bodyPr lIns="0" tIns="0" rIns="0" bIns="0" anchor="t" anchorCtr="0">
            <a:noAutofit/>
          </a:bodyPr>
          <a:lstStyle>
            <a:lvl1pPr marL="0" algn="l">
              <a:defRPr sz="6000">
                <a:solidFill>
                  <a:srgbClr val="38A6DF"/>
                </a:solidFill>
              </a:defRPr>
            </a:lvl1pPr>
          </a:lstStyle>
          <a:p>
            <a:r>
              <a:rPr lang="en-US" dirty="0" smtClean="0"/>
              <a:t>Click to edit Master title style</a:t>
            </a:r>
            <a:endParaRPr lang="en-US" dirty="0"/>
          </a:p>
        </p:txBody>
      </p:sp>
      <p:sp>
        <p:nvSpPr>
          <p:cNvPr id="6" name="Text Placeholder 7"/>
          <p:cNvSpPr>
            <a:spLocks noGrp="1"/>
          </p:cNvSpPr>
          <p:nvPr>
            <p:ph type="body" sz="quarter" idx="10"/>
          </p:nvPr>
        </p:nvSpPr>
        <p:spPr>
          <a:xfrm>
            <a:off x="1014413" y="2229490"/>
            <a:ext cx="5847871" cy="6737054"/>
          </a:xfrm>
        </p:spPr>
        <p:txBody>
          <a:bodyPr wrap="square" lIns="0" tIns="0" rIns="0" bIns="0">
            <a:noAutofit/>
          </a:bodyPr>
          <a:lstStyle>
            <a:lvl1pPr marL="301752" indent="-301752">
              <a:lnSpc>
                <a:spcPct val="130000"/>
              </a:lnSpc>
              <a:spcBef>
                <a:spcPts val="0"/>
              </a:spcBef>
              <a:buSzPct val="90000"/>
              <a:buFont typeface="Arial"/>
              <a:buChar char="•"/>
              <a:defRPr sz="3200"/>
            </a:lvl1pPr>
            <a:lvl2pPr marL="576072" indent="-301752">
              <a:lnSpc>
                <a:spcPct val="130000"/>
              </a:lnSpc>
              <a:spcBef>
                <a:spcPts val="0"/>
              </a:spcBef>
              <a:buSzPct val="90000"/>
              <a:buFont typeface="Lucida Grande"/>
              <a:buChar char="-"/>
              <a:defRPr sz="3200"/>
            </a:lvl2pPr>
            <a:lvl3pPr marL="301752" indent="-301752">
              <a:lnSpc>
                <a:spcPct val="130000"/>
              </a:lnSpc>
              <a:spcBef>
                <a:spcPts val="0"/>
              </a:spcBef>
              <a:buSzPct val="90000"/>
              <a:buFont typeface="Arial"/>
              <a:buChar char="•"/>
              <a:defRPr sz="3200"/>
            </a:lvl3pPr>
            <a:lvl4pPr marL="301752" indent="-301752">
              <a:lnSpc>
                <a:spcPct val="130000"/>
              </a:lnSpc>
              <a:spcBef>
                <a:spcPts val="0"/>
              </a:spcBef>
              <a:buSzPct val="90000"/>
              <a:buFont typeface="Arial"/>
              <a:buChar char="•"/>
              <a:defRPr sz="3200"/>
            </a:lvl4pPr>
            <a:lvl5pPr marL="301752" indent="-301752">
              <a:lnSpc>
                <a:spcPct val="130000"/>
              </a:lnSpc>
              <a:spcBef>
                <a:spcPts val="0"/>
              </a:spcBef>
              <a:buSzPct val="90000"/>
              <a:buFont typeface="Arial"/>
              <a:buChar char="•"/>
              <a:defRPr sz="3200"/>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99162001"/>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22350" y="1430051"/>
            <a:ext cx="10968038" cy="795337"/>
          </a:xfrm>
        </p:spPr>
        <p:txBody>
          <a:bodyPr lIns="0" tIns="0" rIns="0" bIns="0" anchor="ctr" anchorCtr="0"/>
          <a:lstStyle>
            <a:lvl1pPr marL="0" indent="0">
              <a:spcBef>
                <a:spcPts val="0"/>
              </a:spcBef>
              <a:buNone/>
              <a:defRPr sz="4000">
                <a:solidFill>
                  <a:srgbClr val="6F7173"/>
                </a:solidFill>
              </a:defRPr>
            </a:lvl1pPr>
          </a:lstStyle>
          <a:p>
            <a:pPr lvl="0"/>
            <a:endParaRPr lang="en-US" dirty="0"/>
          </a:p>
        </p:txBody>
      </p:sp>
      <p:pic>
        <p:nvPicPr>
          <p:cNvPr id="12" name="Picture 6" descr="AD_cl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23639" y="8990013"/>
            <a:ext cx="1966749"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3251200" y="9040413"/>
            <a:ext cx="6499225" cy="307777"/>
          </a:xfrm>
          <a:prstGeom prst="rect">
            <a:avLst/>
          </a:prstGeom>
        </p:spPr>
        <p:txBody>
          <a:bodyPr>
            <a:spAutoFit/>
          </a:bodyPr>
          <a:lstStyle/>
          <a:p>
            <a:pPr algn="ctr">
              <a:defRPr/>
            </a:pPr>
            <a:r>
              <a:rPr lang="en-US" sz="1400" dirty="0" smtClean="0">
                <a:solidFill>
                  <a:srgbClr val="E4E4E5"/>
                </a:solidFill>
              </a:rPr>
              <a:t>Copyright © 2013 AppDynamics. All rights reserved.</a:t>
            </a:r>
          </a:p>
        </p:txBody>
      </p:sp>
      <p:sp>
        <p:nvSpPr>
          <p:cNvPr id="5" name="Title 5"/>
          <p:cNvSpPr>
            <a:spLocks noGrp="1"/>
          </p:cNvSpPr>
          <p:nvPr>
            <p:ph type="title"/>
          </p:nvPr>
        </p:nvSpPr>
        <p:spPr>
          <a:xfrm>
            <a:off x="1014413" y="559972"/>
            <a:ext cx="10975975" cy="1098464"/>
          </a:xfrm>
        </p:spPr>
        <p:txBody>
          <a:bodyPr lIns="0" tIns="0" rIns="0" bIns="0" anchor="t" anchorCtr="0">
            <a:noAutofit/>
          </a:bodyPr>
          <a:lstStyle>
            <a:lvl1pPr marL="0" algn="l">
              <a:defRPr sz="6000">
                <a:solidFill>
                  <a:srgbClr val="38A6DF"/>
                </a:solidFill>
              </a:defRPr>
            </a:lvl1pPr>
          </a:lstStyle>
          <a:p>
            <a:r>
              <a:rPr lang="en-US" dirty="0" smtClean="0"/>
              <a:t>Click to edit Master title style</a:t>
            </a:r>
            <a:endParaRPr lang="en-US" dirty="0"/>
          </a:p>
        </p:txBody>
      </p:sp>
      <p:sp>
        <p:nvSpPr>
          <p:cNvPr id="6" name="Text Placeholder 7"/>
          <p:cNvSpPr>
            <a:spLocks noGrp="1"/>
          </p:cNvSpPr>
          <p:nvPr>
            <p:ph type="body" sz="quarter" idx="10"/>
          </p:nvPr>
        </p:nvSpPr>
        <p:spPr>
          <a:xfrm>
            <a:off x="1014413" y="2601848"/>
            <a:ext cx="10975975" cy="6364696"/>
          </a:xfrm>
        </p:spPr>
        <p:txBody>
          <a:bodyPr wrap="square" lIns="0" tIns="0" rIns="0" bIns="0">
            <a:noAutofit/>
          </a:bodyPr>
          <a:lstStyle>
            <a:lvl1pPr marL="301752" indent="-301752">
              <a:lnSpc>
                <a:spcPct val="130000"/>
              </a:lnSpc>
              <a:spcBef>
                <a:spcPts val="0"/>
              </a:spcBef>
              <a:buSzPct val="90000"/>
              <a:buFont typeface="Arial"/>
              <a:buChar char="•"/>
              <a:defRPr sz="3200"/>
            </a:lvl1pPr>
            <a:lvl2pPr marL="576072" indent="-301752">
              <a:lnSpc>
                <a:spcPct val="130000"/>
              </a:lnSpc>
              <a:spcBef>
                <a:spcPts val="0"/>
              </a:spcBef>
              <a:spcAft>
                <a:spcPts val="600"/>
              </a:spcAft>
              <a:buSzPct val="90000"/>
              <a:buFont typeface="Lucida Grande"/>
              <a:buChar char="-"/>
              <a:defRPr sz="3200"/>
            </a:lvl2pPr>
            <a:lvl3pPr marL="301752" indent="-301752">
              <a:lnSpc>
                <a:spcPct val="130000"/>
              </a:lnSpc>
              <a:spcBef>
                <a:spcPts val="0"/>
              </a:spcBef>
              <a:buSzPct val="90000"/>
              <a:buFont typeface="Arial"/>
              <a:buChar char="•"/>
              <a:defRPr sz="3200"/>
            </a:lvl3pPr>
            <a:lvl4pPr marL="301752" indent="-301752">
              <a:lnSpc>
                <a:spcPct val="130000"/>
              </a:lnSpc>
              <a:spcBef>
                <a:spcPts val="0"/>
              </a:spcBef>
              <a:buSzPct val="90000"/>
              <a:buFont typeface="Arial"/>
              <a:buChar char="•"/>
              <a:defRPr sz="3200"/>
            </a:lvl4pPr>
            <a:lvl5pPr marL="301752" indent="-301752">
              <a:lnSpc>
                <a:spcPct val="130000"/>
              </a:lnSpc>
              <a:spcBef>
                <a:spcPts val="0"/>
              </a:spcBef>
              <a:buSzPct val="90000"/>
              <a:buFont typeface="Arial"/>
              <a:buChar char="•"/>
              <a:defRPr sz="3200"/>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504864840"/>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22350" y="1430051"/>
            <a:ext cx="10968038" cy="795337"/>
          </a:xfrm>
        </p:spPr>
        <p:txBody>
          <a:bodyPr lIns="0" tIns="0" rIns="0" bIns="0" anchor="ctr" anchorCtr="0"/>
          <a:lstStyle>
            <a:lvl1pPr marL="0" indent="0">
              <a:spcBef>
                <a:spcPts val="0"/>
              </a:spcBef>
              <a:buNone/>
              <a:defRPr sz="4000">
                <a:solidFill>
                  <a:srgbClr val="6F7173"/>
                </a:solidFill>
              </a:defRPr>
            </a:lvl1pPr>
          </a:lstStyle>
          <a:p>
            <a:pPr lvl="0"/>
            <a:endParaRPr lang="en-US" dirty="0"/>
          </a:p>
        </p:txBody>
      </p:sp>
      <p:pic>
        <p:nvPicPr>
          <p:cNvPr id="12" name="Picture 6" descr="AD_cl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23639" y="8990013"/>
            <a:ext cx="1966749"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3251200" y="9040413"/>
            <a:ext cx="6499225" cy="307777"/>
          </a:xfrm>
          <a:prstGeom prst="rect">
            <a:avLst/>
          </a:prstGeom>
        </p:spPr>
        <p:txBody>
          <a:bodyPr>
            <a:spAutoFit/>
          </a:bodyPr>
          <a:lstStyle/>
          <a:p>
            <a:pPr algn="ctr">
              <a:defRPr/>
            </a:pPr>
            <a:r>
              <a:rPr lang="en-US" sz="1400" dirty="0" smtClean="0">
                <a:solidFill>
                  <a:srgbClr val="E4E4E5"/>
                </a:solidFill>
              </a:rPr>
              <a:t>Copyright © 2013 AppDynamics. All rights reserved.</a:t>
            </a:r>
          </a:p>
        </p:txBody>
      </p:sp>
      <p:sp>
        <p:nvSpPr>
          <p:cNvPr id="5" name="Title 5"/>
          <p:cNvSpPr>
            <a:spLocks noGrp="1"/>
          </p:cNvSpPr>
          <p:nvPr>
            <p:ph type="title"/>
          </p:nvPr>
        </p:nvSpPr>
        <p:spPr>
          <a:xfrm>
            <a:off x="1014413" y="559972"/>
            <a:ext cx="10975975" cy="1098464"/>
          </a:xfrm>
        </p:spPr>
        <p:txBody>
          <a:bodyPr lIns="0" tIns="0" rIns="0" bIns="0" anchor="t" anchorCtr="0">
            <a:noAutofit/>
          </a:bodyPr>
          <a:lstStyle>
            <a:lvl1pPr marL="0" algn="l">
              <a:defRPr sz="6000">
                <a:solidFill>
                  <a:srgbClr val="38A6DF"/>
                </a:solidFill>
              </a:defRPr>
            </a:lvl1pPr>
          </a:lstStyle>
          <a:p>
            <a:r>
              <a:rPr lang="en-US" dirty="0" smtClean="0"/>
              <a:t>Click to edit Master title style</a:t>
            </a:r>
            <a:endParaRPr lang="en-US" dirty="0"/>
          </a:p>
        </p:txBody>
      </p:sp>
      <p:sp>
        <p:nvSpPr>
          <p:cNvPr id="6" name="Text Placeholder 7"/>
          <p:cNvSpPr>
            <a:spLocks noGrp="1"/>
          </p:cNvSpPr>
          <p:nvPr>
            <p:ph type="body" sz="quarter" idx="10"/>
          </p:nvPr>
        </p:nvSpPr>
        <p:spPr>
          <a:xfrm>
            <a:off x="1014413" y="2601848"/>
            <a:ext cx="5487987" cy="6364696"/>
          </a:xfrm>
        </p:spPr>
        <p:txBody>
          <a:bodyPr wrap="square" lIns="0" tIns="0" rIns="0" bIns="0">
            <a:noAutofit/>
          </a:bodyPr>
          <a:lstStyle>
            <a:lvl1pPr marL="301752" indent="-301752">
              <a:lnSpc>
                <a:spcPct val="130000"/>
              </a:lnSpc>
              <a:spcBef>
                <a:spcPts val="0"/>
              </a:spcBef>
              <a:buSzPct val="90000"/>
              <a:buFont typeface="Arial"/>
              <a:buChar char="•"/>
              <a:defRPr sz="3200"/>
            </a:lvl1pPr>
            <a:lvl2pPr marL="576072" indent="-301752">
              <a:lnSpc>
                <a:spcPct val="130000"/>
              </a:lnSpc>
              <a:spcBef>
                <a:spcPts val="0"/>
              </a:spcBef>
              <a:spcAft>
                <a:spcPts val="600"/>
              </a:spcAft>
              <a:buSzPct val="90000"/>
              <a:buFont typeface="Lucida Grande"/>
              <a:buChar char="-"/>
              <a:defRPr sz="3200"/>
            </a:lvl2pPr>
            <a:lvl3pPr marL="301752" indent="-301752">
              <a:lnSpc>
                <a:spcPct val="130000"/>
              </a:lnSpc>
              <a:spcBef>
                <a:spcPts val="0"/>
              </a:spcBef>
              <a:buSzPct val="90000"/>
              <a:buFont typeface="Arial"/>
              <a:buChar char="•"/>
              <a:defRPr sz="3200"/>
            </a:lvl3pPr>
            <a:lvl4pPr marL="301752" indent="-301752">
              <a:lnSpc>
                <a:spcPct val="130000"/>
              </a:lnSpc>
              <a:spcBef>
                <a:spcPts val="0"/>
              </a:spcBef>
              <a:buSzPct val="90000"/>
              <a:buFont typeface="Arial"/>
              <a:buChar char="•"/>
              <a:defRPr sz="3200"/>
            </a:lvl4pPr>
            <a:lvl5pPr marL="301752" indent="-301752">
              <a:lnSpc>
                <a:spcPct val="130000"/>
              </a:lnSpc>
              <a:spcBef>
                <a:spcPts val="0"/>
              </a:spcBef>
              <a:buSzPct val="90000"/>
              <a:buFont typeface="Arial"/>
              <a:buChar char="•"/>
              <a:defRPr sz="3200"/>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61358257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Section">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4" name="Picture 3" descr="AD_wt_V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80693" y="3959225"/>
            <a:ext cx="2241826" cy="1828800"/>
          </a:xfrm>
          <a:prstGeom prst="rect">
            <a:avLst/>
          </a:prstGeom>
        </p:spPr>
      </p:pic>
    </p:spTree>
    <p:extLst>
      <p:ext uri="{BB962C8B-B14F-4D97-AF65-F5344CB8AC3E}">
        <p14:creationId xmlns:p14="http://schemas.microsoft.com/office/powerpoint/2010/main" val="398043007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3" name="Picture 6" descr="AD_cl_H_RGB.png"/>
          <p:cNvPicPr>
            <a:picLocks noChangeAspect="1"/>
          </p:cNvPicPr>
          <p:nvPr userDrawn="1"/>
        </p:nvPicPr>
        <p:blipFill>
          <a:blip r:embed="rId4">
            <a:alphaModFix amt="70000"/>
            <a:extLst>
              <a:ext uri="{28A0092B-C50C-407E-A947-70E740481C1C}">
                <a14:useLocalDpi xmlns:a14="http://schemas.microsoft.com/office/drawing/2010/main" val="0"/>
              </a:ext>
            </a:extLst>
          </a:blip>
          <a:srcRect/>
          <a:stretch>
            <a:fillRect/>
          </a:stretch>
        </p:blipFill>
        <p:spPr bwMode="auto">
          <a:xfrm>
            <a:off x="9782175" y="8890000"/>
            <a:ext cx="2466975" cy="4587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userDrawn="1"/>
        </p:nvSpPr>
        <p:spPr bwMode="auto">
          <a:xfrm>
            <a:off x="1014413" y="3471863"/>
            <a:ext cx="10975975"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130000" bIns="0" anchor="ctr"/>
          <a:lstStyle>
            <a:lvl1pPr eaLnBrk="0" hangingPunct="0">
              <a:defRPr sz="2600">
                <a:solidFill>
                  <a:schemeClr val="tx1"/>
                </a:solidFill>
                <a:latin typeface="Arial" charset="0"/>
                <a:ea typeface="ＭＳ Ｐゴシック" charset="0"/>
                <a:cs typeface="ＭＳ Ｐゴシック" charset="0"/>
              </a:defRPr>
            </a:lvl1pPr>
            <a:lvl2pPr marL="742950" indent="-285750" eaLnBrk="0" hangingPunct="0">
              <a:defRPr sz="2600">
                <a:solidFill>
                  <a:schemeClr val="tx1"/>
                </a:solidFill>
                <a:latin typeface="Arial" charset="0"/>
                <a:ea typeface="ＭＳ Ｐゴシック" charset="0"/>
              </a:defRPr>
            </a:lvl2pPr>
            <a:lvl3pPr marL="1143000" indent="-228600" eaLnBrk="0" hangingPunct="0">
              <a:defRPr sz="2600">
                <a:solidFill>
                  <a:schemeClr val="tx1"/>
                </a:solidFill>
                <a:latin typeface="Arial" charset="0"/>
                <a:ea typeface="ＭＳ Ｐゴシック" charset="0"/>
              </a:defRPr>
            </a:lvl3pPr>
            <a:lvl4pPr marL="1600200" indent="-228600" eaLnBrk="0" hangingPunct="0">
              <a:defRPr sz="2600">
                <a:solidFill>
                  <a:schemeClr val="tx1"/>
                </a:solidFill>
                <a:latin typeface="Arial" charset="0"/>
                <a:ea typeface="ＭＳ Ｐゴシック" charset="0"/>
              </a:defRPr>
            </a:lvl4pPr>
            <a:lvl5pPr marL="2057400" indent="-228600" eaLnBrk="0" hangingPunct="0">
              <a:defRPr sz="2600">
                <a:solidFill>
                  <a:schemeClr val="tx1"/>
                </a:solidFill>
                <a:latin typeface="Arial" charset="0"/>
                <a:ea typeface="ＭＳ Ｐゴシック" charset="0"/>
              </a:defRPr>
            </a:lvl5pPr>
            <a:lvl6pPr marL="2514600" indent="-228600" defTabSz="649288" eaLnBrk="0" fontAlgn="base" hangingPunct="0">
              <a:spcBef>
                <a:spcPct val="0"/>
              </a:spcBef>
              <a:spcAft>
                <a:spcPct val="0"/>
              </a:spcAft>
              <a:defRPr sz="2600">
                <a:solidFill>
                  <a:schemeClr val="tx1"/>
                </a:solidFill>
                <a:latin typeface="Arial" charset="0"/>
                <a:ea typeface="ＭＳ Ｐゴシック" charset="0"/>
              </a:defRPr>
            </a:lvl6pPr>
            <a:lvl7pPr marL="2971800" indent="-228600" defTabSz="649288" eaLnBrk="0" fontAlgn="base" hangingPunct="0">
              <a:spcBef>
                <a:spcPct val="0"/>
              </a:spcBef>
              <a:spcAft>
                <a:spcPct val="0"/>
              </a:spcAft>
              <a:defRPr sz="2600">
                <a:solidFill>
                  <a:schemeClr val="tx1"/>
                </a:solidFill>
                <a:latin typeface="Arial" charset="0"/>
                <a:ea typeface="ＭＳ Ｐゴシック" charset="0"/>
              </a:defRPr>
            </a:lvl7pPr>
            <a:lvl8pPr marL="3429000" indent="-228600" defTabSz="649288" eaLnBrk="0" fontAlgn="base" hangingPunct="0">
              <a:spcBef>
                <a:spcPct val="0"/>
              </a:spcBef>
              <a:spcAft>
                <a:spcPct val="0"/>
              </a:spcAft>
              <a:defRPr sz="2600">
                <a:solidFill>
                  <a:schemeClr val="tx1"/>
                </a:solidFill>
                <a:latin typeface="Arial" charset="0"/>
                <a:ea typeface="ＭＳ Ｐゴシック" charset="0"/>
              </a:defRPr>
            </a:lvl8pPr>
            <a:lvl9pPr marL="3886200" indent="-228600" defTabSz="649288" eaLnBrk="0" fontAlgn="base" hangingPunct="0">
              <a:spcBef>
                <a:spcPct val="0"/>
              </a:spcBef>
              <a:spcAft>
                <a:spcPct val="0"/>
              </a:spcAft>
              <a:defRPr sz="2600">
                <a:solidFill>
                  <a:schemeClr val="tx1"/>
                </a:solidFill>
                <a:latin typeface="Arial" charset="0"/>
                <a:ea typeface="ＭＳ Ｐゴシック" charset="0"/>
              </a:defRPr>
            </a:lvl9pPr>
          </a:lstStyle>
          <a:p>
            <a:pPr algn="ctr" eaLnBrk="1" hangingPunct="1"/>
            <a:r>
              <a:rPr lang="en-US" sz="3600" dirty="0">
                <a:solidFill>
                  <a:srgbClr val="97C0D6"/>
                </a:solidFill>
              </a:rPr>
              <a:t>Please stand by</a:t>
            </a:r>
          </a:p>
          <a:p>
            <a:pPr algn="ctr" eaLnBrk="1" hangingPunct="1"/>
            <a:r>
              <a:rPr lang="en-US" sz="6300" dirty="0" smtClean="0">
                <a:solidFill>
                  <a:srgbClr val="38A6DF"/>
                </a:solidFill>
              </a:rPr>
              <a:t>Live Demo</a:t>
            </a:r>
            <a:endParaRPr lang="en-US" sz="6300" dirty="0">
              <a:solidFill>
                <a:srgbClr val="38A6DF"/>
              </a:solidFill>
            </a:endParaRPr>
          </a:p>
          <a:p>
            <a:pPr algn="ctr" eaLnBrk="1" hangingPunct="1"/>
            <a:r>
              <a:rPr lang="en-US" sz="3600" dirty="0">
                <a:solidFill>
                  <a:srgbClr val="97C0D6"/>
                </a:solidFill>
              </a:rPr>
              <a:t>in progress</a:t>
            </a:r>
          </a:p>
        </p:txBody>
      </p:sp>
    </p:spTree>
    <p:extLst>
      <p:ext uri="{BB962C8B-B14F-4D97-AF65-F5344CB8AC3E}">
        <p14:creationId xmlns:p14="http://schemas.microsoft.com/office/powerpoint/2010/main" val="11813349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ection">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3" name="Picture 6" descr="AD_cl_H_RGB.png"/>
          <p:cNvPicPr>
            <a:picLocks noChangeAspect="1"/>
          </p:cNvPicPr>
          <p:nvPr userDrawn="1"/>
        </p:nvPicPr>
        <p:blipFill>
          <a:blip r:embed="rId4">
            <a:alphaModFix amt="70000"/>
            <a:extLst>
              <a:ext uri="{28A0092B-C50C-407E-A947-70E740481C1C}">
                <a14:useLocalDpi xmlns:a14="http://schemas.microsoft.com/office/drawing/2010/main" val="0"/>
              </a:ext>
            </a:extLst>
          </a:blip>
          <a:srcRect/>
          <a:stretch>
            <a:fillRect/>
          </a:stretch>
        </p:blipFill>
        <p:spPr bwMode="auto">
          <a:xfrm>
            <a:off x="9782175" y="8890000"/>
            <a:ext cx="2466975" cy="4587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userDrawn="1"/>
        </p:nvSpPr>
        <p:spPr bwMode="auto">
          <a:xfrm>
            <a:off x="1014413" y="3471863"/>
            <a:ext cx="10975975"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130000" bIns="0" anchor="ctr"/>
          <a:lstStyle>
            <a:lvl1pPr eaLnBrk="0" hangingPunct="0">
              <a:defRPr sz="2600">
                <a:solidFill>
                  <a:schemeClr val="tx1"/>
                </a:solidFill>
                <a:latin typeface="Arial" charset="0"/>
                <a:ea typeface="ＭＳ Ｐゴシック" charset="0"/>
                <a:cs typeface="ＭＳ Ｐゴシック" charset="0"/>
              </a:defRPr>
            </a:lvl1pPr>
            <a:lvl2pPr marL="742950" indent="-285750" eaLnBrk="0" hangingPunct="0">
              <a:defRPr sz="2600">
                <a:solidFill>
                  <a:schemeClr val="tx1"/>
                </a:solidFill>
                <a:latin typeface="Arial" charset="0"/>
                <a:ea typeface="ＭＳ Ｐゴシック" charset="0"/>
              </a:defRPr>
            </a:lvl2pPr>
            <a:lvl3pPr marL="1143000" indent="-228600" eaLnBrk="0" hangingPunct="0">
              <a:defRPr sz="2600">
                <a:solidFill>
                  <a:schemeClr val="tx1"/>
                </a:solidFill>
                <a:latin typeface="Arial" charset="0"/>
                <a:ea typeface="ＭＳ Ｐゴシック" charset="0"/>
              </a:defRPr>
            </a:lvl3pPr>
            <a:lvl4pPr marL="1600200" indent="-228600" eaLnBrk="0" hangingPunct="0">
              <a:defRPr sz="2600">
                <a:solidFill>
                  <a:schemeClr val="tx1"/>
                </a:solidFill>
                <a:latin typeface="Arial" charset="0"/>
                <a:ea typeface="ＭＳ Ｐゴシック" charset="0"/>
              </a:defRPr>
            </a:lvl4pPr>
            <a:lvl5pPr marL="2057400" indent="-228600" eaLnBrk="0" hangingPunct="0">
              <a:defRPr sz="2600">
                <a:solidFill>
                  <a:schemeClr val="tx1"/>
                </a:solidFill>
                <a:latin typeface="Arial" charset="0"/>
                <a:ea typeface="ＭＳ Ｐゴシック" charset="0"/>
              </a:defRPr>
            </a:lvl5pPr>
            <a:lvl6pPr marL="2514600" indent="-228600" defTabSz="649288" eaLnBrk="0" fontAlgn="base" hangingPunct="0">
              <a:spcBef>
                <a:spcPct val="0"/>
              </a:spcBef>
              <a:spcAft>
                <a:spcPct val="0"/>
              </a:spcAft>
              <a:defRPr sz="2600">
                <a:solidFill>
                  <a:schemeClr val="tx1"/>
                </a:solidFill>
                <a:latin typeface="Arial" charset="0"/>
                <a:ea typeface="ＭＳ Ｐゴシック" charset="0"/>
              </a:defRPr>
            </a:lvl6pPr>
            <a:lvl7pPr marL="2971800" indent="-228600" defTabSz="649288" eaLnBrk="0" fontAlgn="base" hangingPunct="0">
              <a:spcBef>
                <a:spcPct val="0"/>
              </a:spcBef>
              <a:spcAft>
                <a:spcPct val="0"/>
              </a:spcAft>
              <a:defRPr sz="2600">
                <a:solidFill>
                  <a:schemeClr val="tx1"/>
                </a:solidFill>
                <a:latin typeface="Arial" charset="0"/>
                <a:ea typeface="ＭＳ Ｐゴシック" charset="0"/>
              </a:defRPr>
            </a:lvl7pPr>
            <a:lvl8pPr marL="3429000" indent="-228600" defTabSz="649288" eaLnBrk="0" fontAlgn="base" hangingPunct="0">
              <a:spcBef>
                <a:spcPct val="0"/>
              </a:spcBef>
              <a:spcAft>
                <a:spcPct val="0"/>
              </a:spcAft>
              <a:defRPr sz="2600">
                <a:solidFill>
                  <a:schemeClr val="tx1"/>
                </a:solidFill>
                <a:latin typeface="Arial" charset="0"/>
                <a:ea typeface="ＭＳ Ｐゴシック" charset="0"/>
              </a:defRPr>
            </a:lvl8pPr>
            <a:lvl9pPr marL="3886200" indent="-228600" defTabSz="649288" eaLnBrk="0" fontAlgn="base" hangingPunct="0">
              <a:spcBef>
                <a:spcPct val="0"/>
              </a:spcBef>
              <a:spcAft>
                <a:spcPct val="0"/>
              </a:spcAft>
              <a:defRPr sz="2600">
                <a:solidFill>
                  <a:schemeClr val="tx1"/>
                </a:solidFill>
                <a:latin typeface="Arial" charset="0"/>
                <a:ea typeface="ＭＳ Ｐゴシック" charset="0"/>
              </a:defRPr>
            </a:lvl9pPr>
          </a:lstStyle>
          <a:p>
            <a:pPr algn="ctr" eaLnBrk="1" hangingPunct="1"/>
            <a:r>
              <a:rPr lang="en-US" sz="6300" dirty="0" smtClean="0">
                <a:solidFill>
                  <a:srgbClr val="38A6DF"/>
                </a:solidFill>
              </a:rPr>
              <a:t>Next Steps</a:t>
            </a:r>
            <a:endParaRPr lang="en-US" sz="3600" dirty="0">
              <a:solidFill>
                <a:srgbClr val="97C0D6"/>
              </a:solidFill>
            </a:endParaRPr>
          </a:p>
        </p:txBody>
      </p:sp>
    </p:spTree>
    <p:extLst>
      <p:ext uri="{BB962C8B-B14F-4D97-AF65-F5344CB8AC3E}">
        <p14:creationId xmlns:p14="http://schemas.microsoft.com/office/powerpoint/2010/main" val="301645477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5" name="Title 1"/>
          <p:cNvSpPr txBox="1">
            <a:spLocks/>
          </p:cNvSpPr>
          <p:nvPr userDrawn="1"/>
        </p:nvSpPr>
        <p:spPr bwMode="auto">
          <a:xfrm>
            <a:off x="1014413" y="3471863"/>
            <a:ext cx="10975975"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130000" bIns="0" anchor="ctr"/>
          <a:lstStyle>
            <a:lvl1pPr eaLnBrk="0" hangingPunct="0">
              <a:defRPr sz="2600">
                <a:solidFill>
                  <a:schemeClr val="tx1"/>
                </a:solidFill>
                <a:latin typeface="Arial" charset="0"/>
                <a:ea typeface="ＭＳ Ｐゴシック" charset="0"/>
                <a:cs typeface="ＭＳ Ｐゴシック" charset="0"/>
              </a:defRPr>
            </a:lvl1pPr>
            <a:lvl2pPr marL="742950" indent="-285750" eaLnBrk="0" hangingPunct="0">
              <a:defRPr sz="2600">
                <a:solidFill>
                  <a:schemeClr val="tx1"/>
                </a:solidFill>
                <a:latin typeface="Arial" charset="0"/>
                <a:ea typeface="ＭＳ Ｐゴシック" charset="0"/>
              </a:defRPr>
            </a:lvl2pPr>
            <a:lvl3pPr marL="1143000" indent="-228600" eaLnBrk="0" hangingPunct="0">
              <a:defRPr sz="2600">
                <a:solidFill>
                  <a:schemeClr val="tx1"/>
                </a:solidFill>
                <a:latin typeface="Arial" charset="0"/>
                <a:ea typeface="ＭＳ Ｐゴシック" charset="0"/>
              </a:defRPr>
            </a:lvl3pPr>
            <a:lvl4pPr marL="1600200" indent="-228600" eaLnBrk="0" hangingPunct="0">
              <a:defRPr sz="2600">
                <a:solidFill>
                  <a:schemeClr val="tx1"/>
                </a:solidFill>
                <a:latin typeface="Arial" charset="0"/>
                <a:ea typeface="ＭＳ Ｐゴシック" charset="0"/>
              </a:defRPr>
            </a:lvl4pPr>
            <a:lvl5pPr marL="2057400" indent="-228600" eaLnBrk="0" hangingPunct="0">
              <a:defRPr sz="2600">
                <a:solidFill>
                  <a:schemeClr val="tx1"/>
                </a:solidFill>
                <a:latin typeface="Arial" charset="0"/>
                <a:ea typeface="ＭＳ Ｐゴシック" charset="0"/>
              </a:defRPr>
            </a:lvl5pPr>
            <a:lvl6pPr marL="2514600" indent="-228600" defTabSz="649288" eaLnBrk="0" fontAlgn="base" hangingPunct="0">
              <a:spcBef>
                <a:spcPct val="0"/>
              </a:spcBef>
              <a:spcAft>
                <a:spcPct val="0"/>
              </a:spcAft>
              <a:defRPr sz="2600">
                <a:solidFill>
                  <a:schemeClr val="tx1"/>
                </a:solidFill>
                <a:latin typeface="Arial" charset="0"/>
                <a:ea typeface="ＭＳ Ｐゴシック" charset="0"/>
              </a:defRPr>
            </a:lvl6pPr>
            <a:lvl7pPr marL="2971800" indent="-228600" defTabSz="649288" eaLnBrk="0" fontAlgn="base" hangingPunct="0">
              <a:spcBef>
                <a:spcPct val="0"/>
              </a:spcBef>
              <a:spcAft>
                <a:spcPct val="0"/>
              </a:spcAft>
              <a:defRPr sz="2600">
                <a:solidFill>
                  <a:schemeClr val="tx1"/>
                </a:solidFill>
                <a:latin typeface="Arial" charset="0"/>
                <a:ea typeface="ＭＳ Ｐゴシック" charset="0"/>
              </a:defRPr>
            </a:lvl7pPr>
            <a:lvl8pPr marL="3429000" indent="-228600" defTabSz="649288" eaLnBrk="0" fontAlgn="base" hangingPunct="0">
              <a:spcBef>
                <a:spcPct val="0"/>
              </a:spcBef>
              <a:spcAft>
                <a:spcPct val="0"/>
              </a:spcAft>
              <a:defRPr sz="2600">
                <a:solidFill>
                  <a:schemeClr val="tx1"/>
                </a:solidFill>
                <a:latin typeface="Arial" charset="0"/>
                <a:ea typeface="ＭＳ Ｐゴシック" charset="0"/>
              </a:defRPr>
            </a:lvl8pPr>
            <a:lvl9pPr marL="3886200" indent="-228600" defTabSz="649288" eaLnBrk="0" fontAlgn="base" hangingPunct="0">
              <a:spcBef>
                <a:spcPct val="0"/>
              </a:spcBef>
              <a:spcAft>
                <a:spcPct val="0"/>
              </a:spcAft>
              <a:defRPr sz="2600">
                <a:solidFill>
                  <a:schemeClr val="tx1"/>
                </a:solidFill>
                <a:latin typeface="Arial" charset="0"/>
                <a:ea typeface="ＭＳ Ｐゴシック" charset="0"/>
              </a:defRPr>
            </a:lvl9pPr>
          </a:lstStyle>
          <a:p>
            <a:pPr algn="ctr" eaLnBrk="1" hangingPunct="1"/>
            <a:r>
              <a:rPr lang="en-US" sz="12800" dirty="0">
                <a:solidFill>
                  <a:srgbClr val="38A6DF"/>
                </a:solidFill>
              </a:rPr>
              <a:t>Q</a:t>
            </a:r>
            <a:r>
              <a:rPr lang="en-US" sz="9600" baseline="30000" dirty="0">
                <a:solidFill>
                  <a:srgbClr val="97C0D6"/>
                </a:solidFill>
              </a:rPr>
              <a:t>&amp;</a:t>
            </a:r>
            <a:r>
              <a:rPr lang="en-US" sz="12800" dirty="0">
                <a:solidFill>
                  <a:srgbClr val="38A6DF"/>
                </a:solidFill>
              </a:rPr>
              <a:t>A</a:t>
            </a:r>
            <a:endParaRPr lang="en-US" sz="12800" dirty="0">
              <a:solidFill>
                <a:srgbClr val="97C0D6"/>
              </a:solidFill>
            </a:endParaRPr>
          </a:p>
        </p:txBody>
      </p:sp>
      <p:pic>
        <p:nvPicPr>
          <p:cNvPr id="3" name="Picture 6" descr="AD_cl_H_RGB.png"/>
          <p:cNvPicPr>
            <a:picLocks noChangeAspect="1"/>
          </p:cNvPicPr>
          <p:nvPr userDrawn="1"/>
        </p:nvPicPr>
        <p:blipFill>
          <a:blip r:embed="rId4">
            <a:alphaModFix amt="70000"/>
            <a:extLst>
              <a:ext uri="{28A0092B-C50C-407E-A947-70E740481C1C}">
                <a14:useLocalDpi xmlns:a14="http://schemas.microsoft.com/office/drawing/2010/main" val="0"/>
              </a:ext>
            </a:extLst>
          </a:blip>
          <a:srcRect/>
          <a:stretch>
            <a:fillRect/>
          </a:stretch>
        </p:blipFill>
        <p:spPr bwMode="auto">
          <a:xfrm>
            <a:off x="9782175" y="8890000"/>
            <a:ext cx="2466975" cy="4587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998218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1" name="Title 19"/>
          <p:cNvSpPr>
            <a:spLocks noGrp="1"/>
          </p:cNvSpPr>
          <p:nvPr>
            <p:ph type="title"/>
          </p:nvPr>
        </p:nvSpPr>
        <p:spPr>
          <a:xfrm>
            <a:off x="6009897" y="3474719"/>
            <a:ext cx="5214732" cy="2783841"/>
          </a:xfrm>
        </p:spPr>
        <p:txBody>
          <a:bodyPr bIns="0">
            <a:noAutofit/>
          </a:bodyPr>
          <a:lstStyle>
            <a:lvl1pPr>
              <a:defRPr>
                <a:solidFill>
                  <a:srgbClr val="38A6D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075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descr="AD_cl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82175" y="8890000"/>
            <a:ext cx="2466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p:txBody>
          <a:bodyPr lIns="91440" tIns="0" rIns="91440" bIns="0">
            <a:normAutofit/>
          </a:bodyPr>
          <a:lstStyle>
            <a:lvl1pPr algn="l">
              <a:defRPr sz="6000">
                <a:solidFill>
                  <a:srgbClr val="38A6DF"/>
                </a:solidFill>
              </a:defRPr>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650875" y="2611136"/>
            <a:ext cx="5847871" cy="6737054"/>
          </a:xfrm>
        </p:spPr>
        <p:txBody>
          <a:bodyPr>
            <a:noAutofit/>
          </a:bodyPr>
          <a:lstStyle>
            <a:lvl1pPr marL="301752" indent="-301752">
              <a:lnSpc>
                <a:spcPct val="130000"/>
              </a:lnSpc>
              <a:spcBef>
                <a:spcPts val="0"/>
              </a:spcBef>
              <a:buSzPct val="90000"/>
              <a:buFont typeface="Arial"/>
              <a:buChar char="•"/>
              <a:defRPr sz="3200"/>
            </a:lvl1pPr>
            <a:lvl2pPr marL="301752" indent="-301752">
              <a:lnSpc>
                <a:spcPct val="130000"/>
              </a:lnSpc>
              <a:spcBef>
                <a:spcPts val="0"/>
              </a:spcBef>
              <a:buSzPct val="90000"/>
              <a:buFont typeface="Arial"/>
              <a:buChar char="•"/>
              <a:defRPr sz="3200"/>
            </a:lvl2pPr>
            <a:lvl3pPr marL="301752" indent="-301752">
              <a:lnSpc>
                <a:spcPct val="130000"/>
              </a:lnSpc>
              <a:spcBef>
                <a:spcPts val="0"/>
              </a:spcBef>
              <a:buSzPct val="90000"/>
              <a:buFont typeface="Arial"/>
              <a:buChar char="•"/>
              <a:defRPr sz="3200"/>
            </a:lvl3pPr>
            <a:lvl4pPr marL="301752" indent="-301752">
              <a:lnSpc>
                <a:spcPct val="130000"/>
              </a:lnSpc>
              <a:spcBef>
                <a:spcPts val="0"/>
              </a:spcBef>
              <a:buSzPct val="90000"/>
              <a:buFont typeface="Arial"/>
              <a:buChar char="•"/>
              <a:defRPr sz="3200"/>
            </a:lvl4pPr>
            <a:lvl5pPr marL="301752" indent="-301752">
              <a:lnSpc>
                <a:spcPct val="130000"/>
              </a:lnSpc>
              <a:spcBef>
                <a:spcPts val="0"/>
              </a:spcBef>
              <a:buSzPct val="90000"/>
              <a:buFont typeface="Arial"/>
              <a:buChar char="•"/>
              <a:defRPr sz="3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640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1014413" y="559972"/>
            <a:ext cx="10975975" cy="1098464"/>
          </a:xfrm>
        </p:spPr>
        <p:txBody>
          <a:bodyPr lIns="0" tIns="0" rIns="0" bIns="0" anchor="t" anchorCtr="0">
            <a:noAutofit/>
          </a:bodyPr>
          <a:lstStyle>
            <a:lvl1pPr marL="0" algn="l">
              <a:defRPr sz="6000">
                <a:solidFill>
                  <a:srgbClr val="38A6DF"/>
                </a:solidFill>
              </a:defRPr>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1014413" y="2229490"/>
            <a:ext cx="5847871" cy="6737054"/>
          </a:xfrm>
        </p:spPr>
        <p:txBody>
          <a:bodyPr wrap="square" lIns="0" tIns="0" rIns="0" bIns="0">
            <a:noAutofit/>
          </a:bodyPr>
          <a:lstStyle>
            <a:lvl1pPr marL="301752" indent="-301752">
              <a:lnSpc>
                <a:spcPct val="130000"/>
              </a:lnSpc>
              <a:spcBef>
                <a:spcPts val="0"/>
              </a:spcBef>
              <a:buSzPct val="90000"/>
              <a:buFont typeface="Arial"/>
              <a:buChar char="•"/>
              <a:defRPr sz="3200"/>
            </a:lvl1pPr>
            <a:lvl2pPr marL="576072" indent="-301752">
              <a:lnSpc>
                <a:spcPct val="130000"/>
              </a:lnSpc>
              <a:spcBef>
                <a:spcPts val="0"/>
              </a:spcBef>
              <a:buSzPct val="90000"/>
              <a:buFont typeface="Lucida Grande"/>
              <a:buChar char="-"/>
              <a:defRPr sz="3200"/>
            </a:lvl2pPr>
            <a:lvl3pPr marL="301752" indent="-301752">
              <a:lnSpc>
                <a:spcPct val="130000"/>
              </a:lnSpc>
              <a:spcBef>
                <a:spcPts val="0"/>
              </a:spcBef>
              <a:buSzPct val="90000"/>
              <a:buFont typeface="Arial"/>
              <a:buChar char="•"/>
              <a:defRPr sz="3200"/>
            </a:lvl3pPr>
            <a:lvl4pPr marL="301752" indent="-301752">
              <a:lnSpc>
                <a:spcPct val="130000"/>
              </a:lnSpc>
              <a:spcBef>
                <a:spcPts val="0"/>
              </a:spcBef>
              <a:buSzPct val="90000"/>
              <a:buFont typeface="Arial"/>
              <a:buChar char="•"/>
              <a:defRPr sz="3200"/>
            </a:lvl4pPr>
            <a:lvl5pPr marL="301752" indent="-301752">
              <a:lnSpc>
                <a:spcPct val="130000"/>
              </a:lnSpc>
              <a:spcBef>
                <a:spcPts val="0"/>
              </a:spcBef>
              <a:buSzPct val="90000"/>
              <a:buFont typeface="Arial"/>
              <a:buChar char="•"/>
              <a:defRPr sz="3200"/>
            </a:lvl5pPr>
          </a:lstStyle>
          <a:p>
            <a:pPr lvl="0"/>
            <a:r>
              <a:rPr lang="en-US" dirty="0" smtClean="0"/>
              <a:t>Click to edit Master text styles</a:t>
            </a:r>
          </a:p>
          <a:p>
            <a:pPr lvl="1"/>
            <a:r>
              <a:rPr lang="en-US" dirty="0" smtClean="0"/>
              <a:t>Second level</a:t>
            </a:r>
          </a:p>
        </p:txBody>
      </p:sp>
      <p:sp>
        <p:nvSpPr>
          <p:cNvPr id="13" name="Rectangle 12"/>
          <p:cNvSpPr/>
          <p:nvPr userDrawn="1"/>
        </p:nvSpPr>
        <p:spPr>
          <a:xfrm>
            <a:off x="3251200" y="9040413"/>
            <a:ext cx="6499225" cy="307777"/>
          </a:xfrm>
          <a:prstGeom prst="rect">
            <a:avLst/>
          </a:prstGeom>
        </p:spPr>
        <p:txBody>
          <a:bodyPr>
            <a:spAutoFit/>
          </a:bodyPr>
          <a:lstStyle/>
          <a:p>
            <a:pPr algn="ctr">
              <a:defRPr/>
            </a:pPr>
            <a:r>
              <a:rPr lang="en-US" sz="1400" dirty="0" smtClean="0">
                <a:solidFill>
                  <a:srgbClr val="E4E4E5"/>
                </a:solidFill>
              </a:rPr>
              <a:t>Copyright © 2013 AppDynamics. All rights reserved.</a:t>
            </a:r>
          </a:p>
        </p:txBody>
      </p:sp>
      <p:pic>
        <p:nvPicPr>
          <p:cNvPr id="20" name="Picture 6" descr="AD_cl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23639" y="8990013"/>
            <a:ext cx="1966749"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522854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2" name="Picture 6" descr="AD_cl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23639" y="8990013"/>
            <a:ext cx="1966749"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3251200" y="9040413"/>
            <a:ext cx="6499225" cy="307777"/>
          </a:xfrm>
          <a:prstGeom prst="rect">
            <a:avLst/>
          </a:prstGeom>
        </p:spPr>
        <p:txBody>
          <a:bodyPr>
            <a:spAutoFit/>
          </a:bodyPr>
          <a:lstStyle/>
          <a:p>
            <a:pPr algn="ctr">
              <a:defRPr/>
            </a:pPr>
            <a:r>
              <a:rPr lang="en-US" sz="1400" dirty="0" smtClean="0">
                <a:solidFill>
                  <a:srgbClr val="E4E4E5"/>
                </a:solidFill>
              </a:rPr>
              <a:t>Copyright © 2013 AppDynamics. All rights reserved.</a:t>
            </a:r>
          </a:p>
        </p:txBody>
      </p:sp>
      <p:sp>
        <p:nvSpPr>
          <p:cNvPr id="11" name="Title 5"/>
          <p:cNvSpPr>
            <a:spLocks noGrp="1"/>
          </p:cNvSpPr>
          <p:nvPr>
            <p:ph type="title"/>
          </p:nvPr>
        </p:nvSpPr>
        <p:spPr>
          <a:xfrm>
            <a:off x="1014413" y="7653791"/>
            <a:ext cx="10975975" cy="1098464"/>
          </a:xfrm>
        </p:spPr>
        <p:txBody>
          <a:bodyPr lIns="0" tIns="0" rIns="0" bIns="0" anchor="t" anchorCtr="0">
            <a:noAutofit/>
          </a:bodyPr>
          <a:lstStyle>
            <a:lvl1pPr marL="0" algn="ctr">
              <a:defRPr sz="4800">
                <a:solidFill>
                  <a:srgbClr val="38A6D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156604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50875" y="390525"/>
            <a:ext cx="11701463"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30000" tIns="65000" rIns="130000" bIns="6500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50875" y="2274888"/>
            <a:ext cx="11701463" cy="643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30000" tIns="65000" rIns="130000" bIns="650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0875" y="9034463"/>
            <a:ext cx="3033713" cy="519112"/>
          </a:xfrm>
          <a:prstGeom prst="rect">
            <a:avLst/>
          </a:prstGeom>
        </p:spPr>
        <p:txBody>
          <a:bodyPr vert="horz" wrap="square" lIns="130000" tIns="65000" rIns="130000" bIns="65000" numCol="1" anchor="ctr" anchorCtr="0" compatLnSpc="1">
            <a:prstTxWarp prst="textNoShape">
              <a:avLst/>
            </a:prstTxWarp>
          </a:bodyPr>
          <a:lstStyle>
            <a:lvl1pPr>
              <a:defRPr sz="1700">
                <a:solidFill>
                  <a:srgbClr val="898989"/>
                </a:solidFill>
              </a:defRPr>
            </a:lvl1pPr>
          </a:lstStyle>
          <a:p>
            <a:fld id="{438A7073-01C0-AD4E-8459-398482BA9A22}" type="datetime1">
              <a:rPr lang="en-US" smtClean="0"/>
              <a:t>5/18/13</a:t>
            </a:fld>
            <a:endParaRPr lang="en-US"/>
          </a:p>
        </p:txBody>
      </p:sp>
      <p:sp>
        <p:nvSpPr>
          <p:cNvPr id="5" name="Footer Placeholder 4"/>
          <p:cNvSpPr>
            <a:spLocks noGrp="1"/>
          </p:cNvSpPr>
          <p:nvPr>
            <p:ph type="ftr" sz="quarter" idx="3"/>
          </p:nvPr>
        </p:nvSpPr>
        <p:spPr>
          <a:xfrm>
            <a:off x="4443413" y="9034463"/>
            <a:ext cx="4116387" cy="519112"/>
          </a:xfrm>
          <a:prstGeom prst="rect">
            <a:avLst/>
          </a:prstGeom>
        </p:spPr>
        <p:txBody>
          <a:bodyPr vert="horz" lIns="130000" tIns="65000" rIns="130000" bIns="65000" rtlCol="0" anchor="ctr"/>
          <a:lstStyle>
            <a:lvl1pPr algn="ctr" defTabSz="650001" fontAlgn="auto">
              <a:spcBef>
                <a:spcPts val="0"/>
              </a:spcBef>
              <a:spcAft>
                <a:spcPts val="0"/>
              </a:spcAft>
              <a:defRPr sz="17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9318625" y="9034463"/>
            <a:ext cx="3033713" cy="519112"/>
          </a:xfrm>
          <a:prstGeom prst="rect">
            <a:avLst/>
          </a:prstGeom>
        </p:spPr>
        <p:txBody>
          <a:bodyPr vert="horz" wrap="square" lIns="130000" tIns="65000" rIns="130000" bIns="65000" numCol="1" anchor="ctr" anchorCtr="0" compatLnSpc="1">
            <a:prstTxWarp prst="textNoShape">
              <a:avLst/>
            </a:prstTxWarp>
          </a:bodyPr>
          <a:lstStyle>
            <a:lvl1pPr algn="r">
              <a:defRPr sz="1700">
                <a:solidFill>
                  <a:srgbClr val="898989"/>
                </a:solidFill>
              </a:defRPr>
            </a:lvl1pPr>
          </a:lstStyle>
          <a:p>
            <a:fld id="{0DA2B192-7DB9-9D44-A1A6-8B23DB66E9F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67" r:id="rId1"/>
    <p:sldLayoutId id="2147483778" r:id="rId2"/>
    <p:sldLayoutId id="2147483775" r:id="rId3"/>
    <p:sldLayoutId id="2147483777" r:id="rId4"/>
    <p:sldLayoutId id="2147483776" r:id="rId5"/>
    <p:sldLayoutId id="2147483768" r:id="rId6"/>
    <p:sldLayoutId id="2147483769" r:id="rId7"/>
    <p:sldLayoutId id="2147483770" r:id="rId8"/>
    <p:sldLayoutId id="2147483771" r:id="rId9"/>
    <p:sldLayoutId id="2147483772" r:id="rId10"/>
    <p:sldLayoutId id="2147483773" r:id="rId11"/>
    <p:sldLayoutId id="2147483774" r:id="rId12"/>
  </p:sldLayoutIdLst>
  <p:hf hdr="0" ftr="0" dt="0"/>
  <p:txStyles>
    <p:titleStyle>
      <a:lvl1pPr algn="ctr" defTabSz="649288" rtl="0" eaLnBrk="0" fontAlgn="base" hangingPunct="0">
        <a:spcBef>
          <a:spcPct val="0"/>
        </a:spcBef>
        <a:spcAft>
          <a:spcPct val="0"/>
        </a:spcAft>
        <a:defRPr sz="6300" kern="1200">
          <a:solidFill>
            <a:schemeClr val="tx1"/>
          </a:solidFill>
          <a:latin typeface="+mj-lt"/>
          <a:ea typeface="ＭＳ Ｐゴシック" charset="0"/>
          <a:cs typeface="ＭＳ Ｐゴシック" charset="0"/>
        </a:defRPr>
      </a:lvl1pPr>
      <a:lvl2pPr algn="ctr" defTabSz="649288" rtl="0" eaLnBrk="0" fontAlgn="base" hangingPunct="0">
        <a:spcBef>
          <a:spcPct val="0"/>
        </a:spcBef>
        <a:spcAft>
          <a:spcPct val="0"/>
        </a:spcAft>
        <a:defRPr sz="6300">
          <a:solidFill>
            <a:schemeClr val="tx1"/>
          </a:solidFill>
          <a:latin typeface="Arial" charset="0"/>
          <a:ea typeface="ＭＳ Ｐゴシック" charset="0"/>
          <a:cs typeface="ＭＳ Ｐゴシック" charset="0"/>
        </a:defRPr>
      </a:lvl2pPr>
      <a:lvl3pPr algn="ctr" defTabSz="649288" rtl="0" eaLnBrk="0" fontAlgn="base" hangingPunct="0">
        <a:spcBef>
          <a:spcPct val="0"/>
        </a:spcBef>
        <a:spcAft>
          <a:spcPct val="0"/>
        </a:spcAft>
        <a:defRPr sz="6300">
          <a:solidFill>
            <a:schemeClr val="tx1"/>
          </a:solidFill>
          <a:latin typeface="Arial" charset="0"/>
          <a:ea typeface="ＭＳ Ｐゴシック" charset="0"/>
          <a:cs typeface="ＭＳ Ｐゴシック" charset="0"/>
        </a:defRPr>
      </a:lvl3pPr>
      <a:lvl4pPr algn="ctr" defTabSz="649288" rtl="0" eaLnBrk="0" fontAlgn="base" hangingPunct="0">
        <a:spcBef>
          <a:spcPct val="0"/>
        </a:spcBef>
        <a:spcAft>
          <a:spcPct val="0"/>
        </a:spcAft>
        <a:defRPr sz="6300">
          <a:solidFill>
            <a:schemeClr val="tx1"/>
          </a:solidFill>
          <a:latin typeface="Arial" charset="0"/>
          <a:ea typeface="ＭＳ Ｐゴシック" charset="0"/>
          <a:cs typeface="ＭＳ Ｐゴシック" charset="0"/>
        </a:defRPr>
      </a:lvl4pPr>
      <a:lvl5pPr algn="ctr" defTabSz="649288" rtl="0" eaLnBrk="0" fontAlgn="base" hangingPunct="0">
        <a:spcBef>
          <a:spcPct val="0"/>
        </a:spcBef>
        <a:spcAft>
          <a:spcPct val="0"/>
        </a:spcAft>
        <a:defRPr sz="6300">
          <a:solidFill>
            <a:schemeClr val="tx1"/>
          </a:solidFill>
          <a:latin typeface="Arial" charset="0"/>
          <a:ea typeface="ＭＳ Ｐゴシック" charset="0"/>
          <a:cs typeface="ＭＳ Ｐゴシック" charset="0"/>
        </a:defRPr>
      </a:lvl5pPr>
      <a:lvl6pPr marL="457200" algn="ctr" defTabSz="649288" rtl="0" fontAlgn="base">
        <a:spcBef>
          <a:spcPct val="0"/>
        </a:spcBef>
        <a:spcAft>
          <a:spcPct val="0"/>
        </a:spcAft>
        <a:defRPr sz="6300">
          <a:solidFill>
            <a:schemeClr val="tx1"/>
          </a:solidFill>
          <a:latin typeface="Arial" charset="0"/>
          <a:ea typeface="ＭＳ Ｐゴシック" charset="0"/>
          <a:cs typeface="ＭＳ Ｐゴシック" charset="0"/>
        </a:defRPr>
      </a:lvl6pPr>
      <a:lvl7pPr marL="914400" algn="ctr" defTabSz="649288" rtl="0" fontAlgn="base">
        <a:spcBef>
          <a:spcPct val="0"/>
        </a:spcBef>
        <a:spcAft>
          <a:spcPct val="0"/>
        </a:spcAft>
        <a:defRPr sz="6300">
          <a:solidFill>
            <a:schemeClr val="tx1"/>
          </a:solidFill>
          <a:latin typeface="Arial" charset="0"/>
          <a:ea typeface="ＭＳ Ｐゴシック" charset="0"/>
          <a:cs typeface="ＭＳ Ｐゴシック" charset="0"/>
        </a:defRPr>
      </a:lvl7pPr>
      <a:lvl8pPr marL="1371600" algn="ctr" defTabSz="649288" rtl="0" fontAlgn="base">
        <a:spcBef>
          <a:spcPct val="0"/>
        </a:spcBef>
        <a:spcAft>
          <a:spcPct val="0"/>
        </a:spcAft>
        <a:defRPr sz="6300">
          <a:solidFill>
            <a:schemeClr val="tx1"/>
          </a:solidFill>
          <a:latin typeface="Arial" charset="0"/>
          <a:ea typeface="ＭＳ Ｐゴシック" charset="0"/>
          <a:cs typeface="ＭＳ Ｐゴシック" charset="0"/>
        </a:defRPr>
      </a:lvl8pPr>
      <a:lvl9pPr marL="1828800" algn="ctr" defTabSz="649288" rtl="0" fontAlgn="base">
        <a:spcBef>
          <a:spcPct val="0"/>
        </a:spcBef>
        <a:spcAft>
          <a:spcPct val="0"/>
        </a:spcAft>
        <a:defRPr sz="6300">
          <a:solidFill>
            <a:schemeClr val="tx1"/>
          </a:solidFill>
          <a:latin typeface="Arial" charset="0"/>
          <a:ea typeface="ＭＳ Ｐゴシック" charset="0"/>
          <a:cs typeface="ＭＳ Ｐゴシック" charset="0"/>
        </a:defRPr>
      </a:lvl9pPr>
    </p:titleStyle>
    <p:bodyStyle>
      <a:lvl1pPr marL="487363" indent="-487363" algn="l" defTabSz="649288" rtl="0" eaLnBrk="0" fontAlgn="base" hangingPunct="0">
        <a:spcBef>
          <a:spcPct val="20000"/>
        </a:spcBef>
        <a:spcAft>
          <a:spcPct val="0"/>
        </a:spcAft>
        <a:buFont typeface="Arial" charset="0"/>
        <a:buChar char="•"/>
        <a:defRPr sz="4500" kern="1200">
          <a:solidFill>
            <a:schemeClr val="tx1"/>
          </a:solidFill>
          <a:latin typeface="+mn-lt"/>
          <a:ea typeface="ＭＳ Ｐゴシック" charset="0"/>
          <a:cs typeface="ＭＳ Ｐゴシック" charset="0"/>
        </a:defRPr>
      </a:lvl1pPr>
      <a:lvl2pPr marL="1055688" indent="-404813" algn="l" defTabSz="649288" rtl="0" eaLnBrk="0" fontAlgn="base" hangingPunct="0">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24013" indent="-323850" algn="l" defTabSz="649288" rtl="0" eaLnBrk="0" fontAlgn="base" hangingPunct="0">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74888" indent="-323850" algn="l" defTabSz="649288"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4pPr>
      <a:lvl5pPr marL="2924175" indent="-323850" algn="l" defTabSz="649288"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5pPr>
      <a:lvl6pPr marL="3575007" indent="-325001" algn="l" defTabSz="650001" rtl="0" eaLnBrk="1" latinLnBrk="0" hangingPunct="1">
        <a:spcBef>
          <a:spcPct val="20000"/>
        </a:spcBef>
        <a:buFont typeface="Arial"/>
        <a:buChar char="•"/>
        <a:defRPr sz="2800" kern="1200">
          <a:solidFill>
            <a:schemeClr val="tx1"/>
          </a:solidFill>
          <a:latin typeface="+mn-lt"/>
          <a:ea typeface="+mn-ea"/>
          <a:cs typeface="+mn-cs"/>
        </a:defRPr>
      </a:lvl6pPr>
      <a:lvl7pPr marL="4225008" indent="-325001" algn="l" defTabSz="650001" rtl="0" eaLnBrk="1" latinLnBrk="0" hangingPunct="1">
        <a:spcBef>
          <a:spcPct val="20000"/>
        </a:spcBef>
        <a:buFont typeface="Arial"/>
        <a:buChar char="•"/>
        <a:defRPr sz="2800" kern="1200">
          <a:solidFill>
            <a:schemeClr val="tx1"/>
          </a:solidFill>
          <a:latin typeface="+mn-lt"/>
          <a:ea typeface="+mn-ea"/>
          <a:cs typeface="+mn-cs"/>
        </a:defRPr>
      </a:lvl7pPr>
      <a:lvl8pPr marL="4875009" indent="-325001" algn="l" defTabSz="650001" rtl="0" eaLnBrk="1" latinLnBrk="0" hangingPunct="1">
        <a:spcBef>
          <a:spcPct val="20000"/>
        </a:spcBef>
        <a:buFont typeface="Arial"/>
        <a:buChar char="•"/>
        <a:defRPr sz="2800" kern="1200">
          <a:solidFill>
            <a:schemeClr val="tx1"/>
          </a:solidFill>
          <a:latin typeface="+mn-lt"/>
          <a:ea typeface="+mn-ea"/>
          <a:cs typeface="+mn-cs"/>
        </a:defRPr>
      </a:lvl8pPr>
      <a:lvl9pPr marL="5525011" indent="-325001" algn="l" defTabSz="650001"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en-US"/>
      </a:defPPr>
      <a:lvl1pPr marL="0" algn="l" defTabSz="650001" rtl="0" eaLnBrk="1" latinLnBrk="0" hangingPunct="1">
        <a:defRPr sz="2600" kern="1200">
          <a:solidFill>
            <a:schemeClr val="tx1"/>
          </a:solidFill>
          <a:latin typeface="+mn-lt"/>
          <a:ea typeface="+mn-ea"/>
          <a:cs typeface="+mn-cs"/>
        </a:defRPr>
      </a:lvl1pPr>
      <a:lvl2pPr marL="650001" algn="l" defTabSz="650001" rtl="0" eaLnBrk="1" latinLnBrk="0" hangingPunct="1">
        <a:defRPr sz="2600" kern="1200">
          <a:solidFill>
            <a:schemeClr val="tx1"/>
          </a:solidFill>
          <a:latin typeface="+mn-lt"/>
          <a:ea typeface="+mn-ea"/>
          <a:cs typeface="+mn-cs"/>
        </a:defRPr>
      </a:lvl2pPr>
      <a:lvl3pPr marL="1300002" algn="l" defTabSz="650001" rtl="0" eaLnBrk="1" latinLnBrk="0" hangingPunct="1">
        <a:defRPr sz="2600" kern="1200">
          <a:solidFill>
            <a:schemeClr val="tx1"/>
          </a:solidFill>
          <a:latin typeface="+mn-lt"/>
          <a:ea typeface="+mn-ea"/>
          <a:cs typeface="+mn-cs"/>
        </a:defRPr>
      </a:lvl3pPr>
      <a:lvl4pPr marL="1950004" algn="l" defTabSz="650001" rtl="0" eaLnBrk="1" latinLnBrk="0" hangingPunct="1">
        <a:defRPr sz="2600" kern="1200">
          <a:solidFill>
            <a:schemeClr val="tx1"/>
          </a:solidFill>
          <a:latin typeface="+mn-lt"/>
          <a:ea typeface="+mn-ea"/>
          <a:cs typeface="+mn-cs"/>
        </a:defRPr>
      </a:lvl4pPr>
      <a:lvl5pPr marL="2600005" algn="l" defTabSz="650001" rtl="0" eaLnBrk="1" latinLnBrk="0" hangingPunct="1">
        <a:defRPr sz="2600" kern="1200">
          <a:solidFill>
            <a:schemeClr val="tx1"/>
          </a:solidFill>
          <a:latin typeface="+mn-lt"/>
          <a:ea typeface="+mn-ea"/>
          <a:cs typeface="+mn-cs"/>
        </a:defRPr>
      </a:lvl5pPr>
      <a:lvl6pPr marL="3250006" algn="l" defTabSz="650001" rtl="0" eaLnBrk="1" latinLnBrk="0" hangingPunct="1">
        <a:defRPr sz="2600" kern="1200">
          <a:solidFill>
            <a:schemeClr val="tx1"/>
          </a:solidFill>
          <a:latin typeface="+mn-lt"/>
          <a:ea typeface="+mn-ea"/>
          <a:cs typeface="+mn-cs"/>
        </a:defRPr>
      </a:lvl6pPr>
      <a:lvl7pPr marL="3900007" algn="l" defTabSz="650001" rtl="0" eaLnBrk="1" latinLnBrk="0" hangingPunct="1">
        <a:defRPr sz="2600" kern="1200">
          <a:solidFill>
            <a:schemeClr val="tx1"/>
          </a:solidFill>
          <a:latin typeface="+mn-lt"/>
          <a:ea typeface="+mn-ea"/>
          <a:cs typeface="+mn-cs"/>
        </a:defRPr>
      </a:lvl7pPr>
      <a:lvl8pPr marL="4550009" algn="l" defTabSz="650001" rtl="0" eaLnBrk="1" latinLnBrk="0" hangingPunct="1">
        <a:defRPr sz="2600" kern="1200">
          <a:solidFill>
            <a:schemeClr val="tx1"/>
          </a:solidFill>
          <a:latin typeface="+mn-lt"/>
          <a:ea typeface="+mn-ea"/>
          <a:cs typeface="+mn-cs"/>
        </a:defRPr>
      </a:lvl8pPr>
      <a:lvl9pPr marL="5200010" algn="l" defTabSz="65000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009896" y="3474719"/>
            <a:ext cx="5980491" cy="2783841"/>
          </a:xfrm>
        </p:spPr>
        <p:txBody>
          <a:bodyPr/>
          <a:lstStyle/>
          <a:p>
            <a:pPr algn="l" eaLnBrk="1" hangingPunct="1"/>
            <a:r>
              <a:rPr lang="en-US" sz="4000" dirty="0" err="1" smtClean="0">
                <a:latin typeface="Arial" charset="0"/>
              </a:rPr>
              <a:t>Appdynamics</a:t>
            </a:r>
            <a:r>
              <a:rPr lang="en-US" sz="4000" dirty="0" smtClean="0">
                <a:latin typeface="Arial" charset="0"/>
              </a:rPr>
              <a:t> Engineer </a:t>
            </a:r>
            <a:br>
              <a:rPr lang="en-US" sz="4000" dirty="0" smtClean="0">
                <a:latin typeface="Arial" charset="0"/>
              </a:rPr>
            </a:br>
            <a:r>
              <a:rPr lang="en-US" sz="4000" dirty="0" smtClean="0">
                <a:latin typeface="Arial" charset="0"/>
              </a:rPr>
              <a:t>Training: </a:t>
            </a:r>
            <a:br>
              <a:rPr lang="en-US" sz="4000" dirty="0" smtClean="0">
                <a:latin typeface="Arial" charset="0"/>
              </a:rPr>
            </a:br>
            <a:r>
              <a:rPr lang="en-US" sz="4000" dirty="0" smtClean="0">
                <a:latin typeface="Arial" charset="0"/>
              </a:rPr>
              <a:t>Chapter </a:t>
            </a:r>
            <a:r>
              <a:rPr lang="en-US" sz="4000" dirty="0" smtClean="0">
                <a:latin typeface="Arial" charset="0"/>
              </a:rPr>
              <a:t>5</a:t>
            </a:r>
            <a:r>
              <a:rPr lang="en-US" sz="4000" dirty="0" smtClean="0">
                <a:latin typeface="Arial" charset="0"/>
              </a:rPr>
              <a:t/>
            </a:r>
            <a:br>
              <a:rPr lang="en-US" sz="4000" dirty="0" smtClean="0">
                <a:latin typeface="Arial" charset="0"/>
              </a:rPr>
            </a:br>
            <a:r>
              <a:rPr lang="en-US" sz="4000" dirty="0" smtClean="0">
                <a:latin typeface="Arial" charset="0"/>
              </a:rPr>
              <a:t>Architecture</a:t>
            </a:r>
            <a:endParaRPr lang="en-US" sz="4000" dirty="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p:txBody>
      </p:sp>
      <p:sp>
        <p:nvSpPr>
          <p:cNvPr id="8194" name="Title 1"/>
          <p:cNvSpPr>
            <a:spLocks noGrp="1"/>
          </p:cNvSpPr>
          <p:nvPr>
            <p:ph type="title"/>
          </p:nvPr>
        </p:nvSpPr>
        <p:spPr/>
        <p:txBody>
          <a:bodyPr/>
          <a:lstStyle/>
          <a:p>
            <a:pPr eaLnBrk="1" hangingPunct="1"/>
            <a:r>
              <a:rPr lang="en-US" dirty="0" smtClean="0">
                <a:latin typeface="Arial" charset="0"/>
              </a:rPr>
              <a:t>Back Up – Failover</a:t>
            </a:r>
            <a:endParaRPr lang="en-US" dirty="0">
              <a:latin typeface="Arial" charset="0"/>
            </a:endParaRPr>
          </a:p>
        </p:txBody>
      </p:sp>
      <p:sp>
        <p:nvSpPr>
          <p:cNvPr id="8195" name="Text Placeholder 2"/>
          <p:cNvSpPr>
            <a:spLocks noGrp="1"/>
          </p:cNvSpPr>
          <p:nvPr>
            <p:ph type="body" sz="quarter" idx="10"/>
          </p:nvPr>
        </p:nvSpPr>
        <p:spPr>
          <a:xfrm>
            <a:off x="1014413" y="2246248"/>
            <a:ext cx="10947527" cy="7501002"/>
          </a:xfrm>
        </p:spPr>
        <p:txBody>
          <a:bodyPr lIns="91440"/>
          <a:lstStyle/>
          <a:p>
            <a:pPr lvl="2"/>
            <a:r>
              <a:rPr lang="en-US" sz="3600" dirty="0" smtClean="0"/>
              <a:t>Backup</a:t>
            </a:r>
          </a:p>
          <a:p>
            <a:pPr marL="855663" lvl="5" indent="-323850"/>
            <a:r>
              <a:rPr lang="en-US" sz="2400" dirty="0" smtClean="0"/>
              <a:t>Start/Stop - copy of data directory</a:t>
            </a:r>
          </a:p>
          <a:p>
            <a:pPr lvl="4"/>
            <a:r>
              <a:rPr lang="en-US" sz="3600" dirty="0" err="1" smtClean="0"/>
              <a:t>Continuos</a:t>
            </a:r>
            <a:r>
              <a:rPr lang="en-US" sz="3600" dirty="0" smtClean="0"/>
              <a:t> </a:t>
            </a:r>
            <a:r>
              <a:rPr lang="en-US" sz="3600" dirty="0"/>
              <a:t>Operation </a:t>
            </a:r>
          </a:p>
          <a:p>
            <a:pPr marL="733425" lvl="2" indent="-301625"/>
            <a:r>
              <a:rPr lang="en-US" sz="2400" dirty="0"/>
              <a:t>Hot </a:t>
            </a:r>
            <a:r>
              <a:rPr lang="en-US" sz="2400" dirty="0" smtClean="0"/>
              <a:t>Backup</a:t>
            </a:r>
          </a:p>
          <a:p>
            <a:pPr marL="733425" lvl="3" indent="-301625"/>
            <a:r>
              <a:rPr lang="en-US" sz="2400" dirty="0" smtClean="0"/>
              <a:t>Use </a:t>
            </a:r>
            <a:r>
              <a:rPr lang="en-US" sz="2400" dirty="0"/>
              <a:t>tools that allow binary backups (not </a:t>
            </a:r>
            <a:r>
              <a:rPr lang="en-US" sz="2400" dirty="0" err="1"/>
              <a:t>mysqldump</a:t>
            </a:r>
            <a:r>
              <a:rPr lang="en-US" sz="2400" dirty="0"/>
              <a:t>)</a:t>
            </a:r>
          </a:p>
          <a:p>
            <a:pPr marL="733425" lvl="3" indent="-301625"/>
            <a:r>
              <a:rPr lang="en-US" sz="2400" dirty="0" err="1"/>
              <a:t>mylvnbackup</a:t>
            </a:r>
            <a:r>
              <a:rPr lang="en-US" sz="2400" dirty="0"/>
              <a:t>, </a:t>
            </a:r>
            <a:r>
              <a:rPr lang="en-US" sz="2400" dirty="0" err="1"/>
              <a:t>Xtrabackup</a:t>
            </a:r>
            <a:r>
              <a:rPr lang="en-US" sz="2400" dirty="0"/>
              <a:t>, INNODB Hot Backup, ZFS </a:t>
            </a:r>
            <a:r>
              <a:rPr lang="en-US" sz="2400" dirty="0" err="1" smtClean="0"/>
              <a:t>snapshost</a:t>
            </a:r>
            <a:r>
              <a:rPr lang="en-US" sz="2400" dirty="0" smtClean="0"/>
              <a:t> Incremental backups</a:t>
            </a:r>
            <a:endParaRPr lang="en-US" sz="2400" dirty="0"/>
          </a:p>
          <a:p>
            <a:r>
              <a:rPr lang="en-US" sz="3600" dirty="0"/>
              <a:t>High Availability / Failover</a:t>
            </a:r>
          </a:p>
          <a:p>
            <a:pPr lvl="1"/>
            <a:r>
              <a:rPr lang="en-US" sz="2400" dirty="0"/>
              <a:t>Load Balancer maintains keep-alive connections</a:t>
            </a:r>
          </a:p>
          <a:p>
            <a:pPr lvl="1"/>
            <a:r>
              <a:rPr lang="en-US" sz="2400" dirty="0"/>
              <a:t>Primary/Secondary Controller </a:t>
            </a:r>
            <a:r>
              <a:rPr lang="en-US" sz="2400" dirty="0" smtClean="0"/>
              <a:t>Servers</a:t>
            </a:r>
          </a:p>
          <a:p>
            <a:pPr lvl="1"/>
            <a:r>
              <a:rPr lang="en-US" sz="2400" dirty="0" smtClean="0"/>
              <a:t>Database synchronization thru replication</a:t>
            </a:r>
            <a:endParaRPr lang="en-US" sz="2400" dirty="0"/>
          </a:p>
        </p:txBody>
      </p:sp>
    </p:spTree>
    <p:extLst>
      <p:ext uri="{BB962C8B-B14F-4D97-AF65-F5344CB8AC3E}">
        <p14:creationId xmlns:p14="http://schemas.microsoft.com/office/powerpoint/2010/main" val="299061070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p:txBody>
      </p:sp>
      <p:sp>
        <p:nvSpPr>
          <p:cNvPr id="8194" name="Title 1"/>
          <p:cNvSpPr>
            <a:spLocks noGrp="1"/>
          </p:cNvSpPr>
          <p:nvPr>
            <p:ph type="title"/>
          </p:nvPr>
        </p:nvSpPr>
        <p:spPr/>
        <p:txBody>
          <a:bodyPr/>
          <a:lstStyle/>
          <a:p>
            <a:pPr eaLnBrk="1" hangingPunct="1"/>
            <a:r>
              <a:rPr lang="en-IE" dirty="0" smtClean="0">
                <a:latin typeface="Arial" charset="0"/>
              </a:rPr>
              <a:t>Summary</a:t>
            </a:r>
            <a:endParaRPr lang="en-US" dirty="0">
              <a:latin typeface="Arial" charset="0"/>
            </a:endParaRPr>
          </a:p>
        </p:txBody>
      </p:sp>
      <p:sp>
        <p:nvSpPr>
          <p:cNvPr id="8195" name="Text Placeholder 2"/>
          <p:cNvSpPr>
            <a:spLocks noGrp="1"/>
          </p:cNvSpPr>
          <p:nvPr>
            <p:ph type="body" sz="quarter" idx="10"/>
          </p:nvPr>
        </p:nvSpPr>
        <p:spPr>
          <a:xfrm>
            <a:off x="1014413" y="2601848"/>
            <a:ext cx="10975975" cy="6364696"/>
          </a:xfrm>
        </p:spPr>
        <p:txBody>
          <a:bodyPr lIns="91440"/>
          <a:lstStyle/>
          <a:p>
            <a:pPr eaLnBrk="1" hangingPunct="1">
              <a:spcBef>
                <a:spcPct val="0"/>
              </a:spcBef>
            </a:pPr>
            <a:r>
              <a:rPr lang="en-US" sz="2400" dirty="0" smtClean="0">
                <a:latin typeface="Arial" charset="0"/>
              </a:rPr>
              <a:t>In this lesson we learned </a:t>
            </a:r>
          </a:p>
          <a:p>
            <a:pPr lvl="1" eaLnBrk="1" hangingPunct="1">
              <a:spcBef>
                <a:spcPct val="0"/>
              </a:spcBef>
            </a:pPr>
            <a:r>
              <a:rPr lang="en-US" sz="2400" dirty="0" smtClean="0">
                <a:latin typeface="Arial" charset="0"/>
              </a:rPr>
              <a:t>The architecture of AppDynamics</a:t>
            </a:r>
          </a:p>
          <a:p>
            <a:pPr lvl="1" eaLnBrk="1" hangingPunct="1">
              <a:spcBef>
                <a:spcPct val="0"/>
              </a:spcBef>
            </a:pPr>
            <a:r>
              <a:rPr lang="en-US" sz="2400" dirty="0" smtClean="0">
                <a:latin typeface="Arial" charset="0"/>
              </a:rPr>
              <a:t>Its components and how they are deployed.</a:t>
            </a:r>
          </a:p>
          <a:p>
            <a:pPr lvl="1" eaLnBrk="1" hangingPunct="1">
              <a:spcBef>
                <a:spcPct val="0"/>
              </a:spcBef>
            </a:pPr>
            <a:r>
              <a:rPr lang="en-US" sz="2400" dirty="0" smtClean="0">
                <a:latin typeface="Arial" charset="0"/>
              </a:rPr>
              <a:t>The base technologies employed to achieve the required functionalities</a:t>
            </a:r>
          </a:p>
          <a:p>
            <a:pPr lvl="1" eaLnBrk="1" hangingPunct="1">
              <a:spcBef>
                <a:spcPct val="0"/>
              </a:spcBef>
            </a:pPr>
            <a:r>
              <a:rPr lang="en-US" sz="2400" dirty="0" smtClean="0">
                <a:latin typeface="Arial" charset="0"/>
              </a:rPr>
              <a:t>The communication paradigm between agents and controllers and the benefits it provides</a:t>
            </a:r>
          </a:p>
          <a:p>
            <a:pPr lvl="1" eaLnBrk="1" hangingPunct="1">
              <a:spcBef>
                <a:spcPct val="0"/>
              </a:spcBef>
            </a:pPr>
            <a:r>
              <a:rPr lang="en-US" sz="2400" dirty="0" smtClean="0">
                <a:latin typeface="Arial" charset="0"/>
              </a:rPr>
              <a:t>Details about appropriately sizing the controller</a:t>
            </a:r>
          </a:p>
          <a:p>
            <a:pPr lvl="1" eaLnBrk="1" hangingPunct="1">
              <a:spcBef>
                <a:spcPct val="0"/>
              </a:spcBef>
            </a:pPr>
            <a:r>
              <a:rPr lang="en-US" sz="2400" dirty="0" smtClean="0">
                <a:latin typeface="Arial" charset="0"/>
              </a:rPr>
              <a:t>And back up and failover implementation and and practices.</a:t>
            </a:r>
            <a:endParaRPr lang="en-US" sz="2400" dirty="0" smtClean="0">
              <a:latin typeface="Arial" charset="0"/>
            </a:endParaRPr>
          </a:p>
          <a:p>
            <a:pPr lvl="1" eaLnBrk="1" hangingPunct="1">
              <a:spcBef>
                <a:spcPct val="0"/>
              </a:spcBef>
            </a:pPr>
            <a:endParaRPr lang="en-US" sz="2400" dirty="0" smtClean="0">
              <a:latin typeface="Arial" charset="0"/>
            </a:endParaRPr>
          </a:p>
          <a:p>
            <a:pPr lvl="1" eaLnBrk="1" hangingPunct="1">
              <a:spcBef>
                <a:spcPct val="0"/>
              </a:spcBef>
            </a:pPr>
            <a:endParaRPr lang="en-US" sz="2400" dirty="0" smtClean="0">
              <a:latin typeface="Arial" charset="0"/>
            </a:endParaRPr>
          </a:p>
        </p:txBody>
      </p:sp>
    </p:spTree>
    <p:extLst>
      <p:ext uri="{BB962C8B-B14F-4D97-AF65-F5344CB8AC3E}">
        <p14:creationId xmlns:p14="http://schemas.microsoft.com/office/powerpoint/2010/main" val="32766918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p:txBody>
      </p:sp>
      <p:sp>
        <p:nvSpPr>
          <p:cNvPr id="8194" name="Title 1"/>
          <p:cNvSpPr>
            <a:spLocks noGrp="1"/>
          </p:cNvSpPr>
          <p:nvPr>
            <p:ph type="title"/>
          </p:nvPr>
        </p:nvSpPr>
        <p:spPr/>
        <p:txBody>
          <a:bodyPr/>
          <a:lstStyle/>
          <a:p>
            <a:pPr eaLnBrk="1" hangingPunct="1"/>
            <a:r>
              <a:rPr lang="en-IE" dirty="0" smtClean="0">
                <a:latin typeface="Arial" charset="0"/>
              </a:rPr>
              <a:t>What’s this about?</a:t>
            </a:r>
            <a:endParaRPr lang="en-US" dirty="0">
              <a:latin typeface="Arial" charset="0"/>
            </a:endParaRPr>
          </a:p>
        </p:txBody>
      </p:sp>
      <p:sp>
        <p:nvSpPr>
          <p:cNvPr id="8195" name="Text Placeholder 2"/>
          <p:cNvSpPr>
            <a:spLocks noGrp="1"/>
          </p:cNvSpPr>
          <p:nvPr>
            <p:ph type="body" sz="quarter" idx="10"/>
          </p:nvPr>
        </p:nvSpPr>
        <p:spPr>
          <a:xfrm>
            <a:off x="1014413" y="2601848"/>
            <a:ext cx="10975975" cy="6364696"/>
          </a:xfrm>
        </p:spPr>
        <p:txBody>
          <a:bodyPr lIns="91440"/>
          <a:lstStyle/>
          <a:p>
            <a:pPr marL="0" indent="0" eaLnBrk="1" hangingPunct="1">
              <a:spcBef>
                <a:spcPct val="0"/>
              </a:spcBef>
              <a:buNone/>
            </a:pPr>
            <a:r>
              <a:rPr lang="en-US" dirty="0" smtClean="0">
                <a:latin typeface="Arial" charset="0"/>
              </a:rPr>
              <a:t>We will take a look at AppDynamics itself. </a:t>
            </a:r>
            <a:r>
              <a:rPr lang="en-US" dirty="0" smtClean="0">
                <a:latin typeface="Arial" charset="0"/>
              </a:rPr>
              <a:t>Understand the components, their deployment architecture and technologies used.</a:t>
            </a:r>
            <a:endParaRPr lang="en-US" dirty="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p:txBody>
      </p:sp>
      <p:sp>
        <p:nvSpPr>
          <p:cNvPr id="8194" name="Title 1"/>
          <p:cNvSpPr>
            <a:spLocks noGrp="1"/>
          </p:cNvSpPr>
          <p:nvPr>
            <p:ph type="title"/>
          </p:nvPr>
        </p:nvSpPr>
        <p:spPr/>
        <p:txBody>
          <a:bodyPr/>
          <a:lstStyle/>
          <a:p>
            <a:pPr eaLnBrk="1" hangingPunct="1"/>
            <a:r>
              <a:rPr lang="en-IE" dirty="0" smtClean="0">
                <a:latin typeface="Arial" charset="0"/>
              </a:rPr>
              <a:t>Overview</a:t>
            </a:r>
            <a:endParaRPr lang="en-US" dirty="0">
              <a:latin typeface="Arial" charset="0"/>
            </a:endParaRPr>
          </a:p>
        </p:txBody>
      </p:sp>
      <p:sp>
        <p:nvSpPr>
          <p:cNvPr id="8195" name="Text Placeholder 2"/>
          <p:cNvSpPr>
            <a:spLocks noGrp="1"/>
          </p:cNvSpPr>
          <p:nvPr>
            <p:ph type="body" sz="quarter" idx="10"/>
          </p:nvPr>
        </p:nvSpPr>
        <p:spPr>
          <a:xfrm>
            <a:off x="1014413" y="2601848"/>
            <a:ext cx="10975975" cy="6364696"/>
          </a:xfrm>
        </p:spPr>
        <p:txBody>
          <a:bodyPr lIns="91440"/>
          <a:lstStyle/>
          <a:p>
            <a:pPr eaLnBrk="1" hangingPunct="1">
              <a:spcBef>
                <a:spcPct val="0"/>
              </a:spcBef>
            </a:pPr>
            <a:r>
              <a:rPr lang="en-US" dirty="0" smtClean="0">
                <a:latin typeface="Arial" charset="0"/>
              </a:rPr>
              <a:t>AppDynamics Components</a:t>
            </a:r>
          </a:p>
          <a:p>
            <a:pPr lvl="1" eaLnBrk="1" hangingPunct="1">
              <a:spcBef>
                <a:spcPct val="0"/>
              </a:spcBef>
            </a:pPr>
            <a:r>
              <a:rPr lang="en-US" dirty="0" smtClean="0">
                <a:latin typeface="Arial" charset="0"/>
              </a:rPr>
              <a:t>Controller</a:t>
            </a:r>
          </a:p>
          <a:p>
            <a:pPr lvl="1" eaLnBrk="1" hangingPunct="1">
              <a:spcBef>
                <a:spcPct val="0"/>
              </a:spcBef>
            </a:pPr>
            <a:r>
              <a:rPr lang="en-US" dirty="0" smtClean="0">
                <a:latin typeface="Arial" charset="0"/>
              </a:rPr>
              <a:t>Application Agent</a:t>
            </a:r>
          </a:p>
          <a:p>
            <a:pPr lvl="1" eaLnBrk="1" hangingPunct="1">
              <a:spcBef>
                <a:spcPct val="0"/>
              </a:spcBef>
            </a:pPr>
            <a:r>
              <a:rPr lang="en-US" dirty="0" smtClean="0">
                <a:latin typeface="Arial" charset="0"/>
              </a:rPr>
              <a:t>Machine Agent</a:t>
            </a:r>
          </a:p>
          <a:p>
            <a:pPr eaLnBrk="1" hangingPunct="1">
              <a:spcBef>
                <a:spcPct val="0"/>
              </a:spcBef>
            </a:pPr>
            <a:r>
              <a:rPr lang="en-US" dirty="0" smtClean="0">
                <a:latin typeface="Arial" charset="0"/>
              </a:rPr>
              <a:t>Communication</a:t>
            </a:r>
          </a:p>
          <a:p>
            <a:pPr eaLnBrk="1" hangingPunct="1">
              <a:spcBef>
                <a:spcPct val="0"/>
              </a:spcBef>
            </a:pPr>
            <a:r>
              <a:rPr lang="en-US" dirty="0" smtClean="0">
                <a:latin typeface="Arial" charset="0"/>
              </a:rPr>
              <a:t>Sizing</a:t>
            </a:r>
          </a:p>
          <a:p>
            <a:pPr eaLnBrk="1" hangingPunct="1">
              <a:spcBef>
                <a:spcPct val="0"/>
              </a:spcBef>
            </a:pPr>
            <a:r>
              <a:rPr lang="en-US" dirty="0" smtClean="0">
                <a:latin typeface="Arial" charset="0"/>
              </a:rPr>
              <a:t>Backup/Failover</a:t>
            </a:r>
          </a:p>
          <a:p>
            <a:pPr eaLnBrk="1" hangingPunct="1">
              <a:spcBef>
                <a:spcPct val="0"/>
              </a:spcBef>
            </a:pPr>
            <a:endParaRPr lang="en-US" dirty="0">
              <a:latin typeface="Arial" charset="0"/>
            </a:endParaRPr>
          </a:p>
        </p:txBody>
      </p:sp>
    </p:spTree>
    <p:extLst>
      <p:ext uri="{BB962C8B-B14F-4D97-AF65-F5344CB8AC3E}">
        <p14:creationId xmlns:p14="http://schemas.microsoft.com/office/powerpoint/2010/main" val="32302953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p:txBody>
      </p:sp>
      <p:sp>
        <p:nvSpPr>
          <p:cNvPr id="8194" name="Title 1"/>
          <p:cNvSpPr>
            <a:spLocks noGrp="1"/>
          </p:cNvSpPr>
          <p:nvPr>
            <p:ph type="title"/>
          </p:nvPr>
        </p:nvSpPr>
        <p:spPr/>
        <p:txBody>
          <a:bodyPr/>
          <a:lstStyle/>
          <a:p>
            <a:pPr eaLnBrk="1" hangingPunct="1"/>
            <a:r>
              <a:rPr lang="en-US" dirty="0">
                <a:latin typeface="Arial" charset="0"/>
              </a:rPr>
              <a:t>The </a:t>
            </a:r>
            <a:r>
              <a:rPr lang="en-US" dirty="0" smtClean="0">
                <a:latin typeface="Arial" charset="0"/>
              </a:rPr>
              <a:t>Components at a Glance</a:t>
            </a:r>
            <a:endParaRPr lang="en-US" dirty="0">
              <a:latin typeface="Arial" charset="0"/>
            </a:endParaRPr>
          </a:p>
        </p:txBody>
      </p:sp>
      <p:sp>
        <p:nvSpPr>
          <p:cNvPr id="8195" name="Text Placeholder 2"/>
          <p:cNvSpPr>
            <a:spLocks noGrp="1"/>
          </p:cNvSpPr>
          <p:nvPr>
            <p:ph type="body" sz="quarter" idx="10"/>
          </p:nvPr>
        </p:nvSpPr>
        <p:spPr>
          <a:xfrm>
            <a:off x="1014413" y="2246248"/>
            <a:ext cx="5436399" cy="6364696"/>
          </a:xfrm>
        </p:spPr>
        <p:txBody>
          <a:bodyPr lIns="91440"/>
          <a:lstStyle/>
          <a:p>
            <a:pPr eaLnBrk="1" hangingPunct="1">
              <a:spcBef>
                <a:spcPct val="0"/>
              </a:spcBef>
            </a:pPr>
            <a:r>
              <a:rPr lang="en-US" sz="2400" dirty="0" smtClean="0">
                <a:latin typeface="Arial" charset="0"/>
              </a:rPr>
              <a:t>Controller</a:t>
            </a:r>
          </a:p>
          <a:p>
            <a:pPr lvl="1" eaLnBrk="1" hangingPunct="1">
              <a:spcBef>
                <a:spcPct val="0"/>
              </a:spcBef>
            </a:pPr>
            <a:r>
              <a:rPr lang="en-US" sz="1800" dirty="0" smtClean="0">
                <a:latin typeface="Arial" charset="0"/>
              </a:rPr>
              <a:t>Data Aggregation and </a:t>
            </a:r>
            <a:r>
              <a:rPr lang="en-US" sz="1800" dirty="0" err="1" smtClean="0">
                <a:latin typeface="Arial" charset="0"/>
              </a:rPr>
              <a:t>RollU</a:t>
            </a:r>
            <a:r>
              <a:rPr lang="en-US" sz="1800" dirty="0" err="1">
                <a:latin typeface="Arial" charset="0"/>
              </a:rPr>
              <a:t>p</a:t>
            </a:r>
            <a:endParaRPr lang="en-US" sz="1800" dirty="0" smtClean="0">
              <a:latin typeface="Arial" charset="0"/>
            </a:endParaRPr>
          </a:p>
          <a:p>
            <a:pPr lvl="1" eaLnBrk="1" hangingPunct="1">
              <a:spcBef>
                <a:spcPct val="0"/>
              </a:spcBef>
            </a:pPr>
            <a:r>
              <a:rPr lang="en-US" sz="1800" dirty="0" smtClean="0">
                <a:latin typeface="Arial" charset="0"/>
              </a:rPr>
              <a:t>Data </a:t>
            </a:r>
            <a:r>
              <a:rPr lang="en-US" sz="1800" dirty="0" err="1" smtClean="0">
                <a:latin typeface="Arial" charset="0"/>
              </a:rPr>
              <a:t>Persistance</a:t>
            </a:r>
            <a:endParaRPr lang="en-US" sz="1800" dirty="0" smtClean="0">
              <a:latin typeface="Arial" charset="0"/>
            </a:endParaRPr>
          </a:p>
          <a:p>
            <a:pPr lvl="1" eaLnBrk="1" hangingPunct="1">
              <a:spcBef>
                <a:spcPct val="0"/>
              </a:spcBef>
            </a:pPr>
            <a:r>
              <a:rPr lang="en-US" sz="1800" dirty="0" smtClean="0">
                <a:latin typeface="Arial" charset="0"/>
              </a:rPr>
              <a:t>Rule evaluation</a:t>
            </a:r>
            <a:endParaRPr lang="en-US" sz="1800" dirty="0" smtClean="0">
              <a:latin typeface="Arial" charset="0"/>
            </a:endParaRPr>
          </a:p>
          <a:p>
            <a:pPr eaLnBrk="1" hangingPunct="1">
              <a:spcBef>
                <a:spcPct val="0"/>
              </a:spcBef>
            </a:pPr>
            <a:r>
              <a:rPr lang="en-US" sz="2400" dirty="0" smtClean="0">
                <a:latin typeface="Arial" charset="0"/>
              </a:rPr>
              <a:t>Application Agent</a:t>
            </a:r>
          </a:p>
          <a:p>
            <a:pPr lvl="1" eaLnBrk="1" hangingPunct="1">
              <a:spcBef>
                <a:spcPct val="0"/>
              </a:spcBef>
            </a:pPr>
            <a:r>
              <a:rPr lang="en-US" sz="1800" dirty="0" smtClean="0">
                <a:latin typeface="Arial" charset="0"/>
              </a:rPr>
              <a:t>Discovery</a:t>
            </a:r>
          </a:p>
          <a:p>
            <a:pPr lvl="1" eaLnBrk="1" hangingPunct="1">
              <a:spcBef>
                <a:spcPct val="0"/>
              </a:spcBef>
            </a:pPr>
            <a:r>
              <a:rPr lang="en-US" sz="1800" dirty="0" smtClean="0">
                <a:latin typeface="Arial" charset="0"/>
              </a:rPr>
              <a:t>Metrics/Thresholds</a:t>
            </a:r>
          </a:p>
          <a:p>
            <a:pPr lvl="1" eaLnBrk="1" hangingPunct="1">
              <a:spcBef>
                <a:spcPct val="0"/>
              </a:spcBef>
            </a:pPr>
            <a:r>
              <a:rPr lang="en-US" sz="1800" dirty="0" smtClean="0">
                <a:latin typeface="Arial" charset="0"/>
              </a:rPr>
              <a:t>Snapshots</a:t>
            </a:r>
          </a:p>
          <a:p>
            <a:pPr eaLnBrk="1" hangingPunct="1">
              <a:spcBef>
                <a:spcPct val="0"/>
              </a:spcBef>
            </a:pPr>
            <a:r>
              <a:rPr lang="en-US" sz="2400" dirty="0" smtClean="0">
                <a:latin typeface="Arial" charset="0"/>
              </a:rPr>
              <a:t>Machine Agent</a:t>
            </a:r>
          </a:p>
          <a:p>
            <a:pPr lvl="1" eaLnBrk="1" hangingPunct="1">
              <a:spcBef>
                <a:spcPct val="0"/>
              </a:spcBef>
            </a:pPr>
            <a:r>
              <a:rPr lang="en-US" sz="1800" dirty="0" smtClean="0">
                <a:latin typeface="Arial" charset="0"/>
              </a:rPr>
              <a:t>Resource Utilization</a:t>
            </a:r>
          </a:p>
          <a:p>
            <a:pPr lvl="1" eaLnBrk="1" hangingPunct="1">
              <a:spcBef>
                <a:spcPct val="0"/>
              </a:spcBef>
            </a:pPr>
            <a:r>
              <a:rPr lang="en-US" sz="1800" dirty="0" smtClean="0">
                <a:latin typeface="Arial" charset="0"/>
              </a:rPr>
              <a:t>Extensibility</a:t>
            </a:r>
          </a:p>
          <a:p>
            <a:pPr eaLnBrk="1" hangingPunct="1">
              <a:spcBef>
                <a:spcPct val="0"/>
              </a:spcBef>
            </a:pPr>
            <a:r>
              <a:rPr lang="en-US" sz="2400" dirty="0" smtClean="0">
                <a:latin typeface="Arial" charset="0"/>
              </a:rPr>
              <a:t>Flash based UI </a:t>
            </a:r>
          </a:p>
          <a:p>
            <a:pPr lvl="1" eaLnBrk="1" hangingPunct="1">
              <a:spcBef>
                <a:spcPct val="0"/>
              </a:spcBef>
            </a:pPr>
            <a:r>
              <a:rPr lang="en-US" sz="1800" dirty="0" smtClean="0">
                <a:latin typeface="Arial" charset="0"/>
              </a:rPr>
              <a:t>Monitoring / Root Cause Analysis</a:t>
            </a:r>
          </a:p>
          <a:p>
            <a:pPr lvl="1" eaLnBrk="1" hangingPunct="1">
              <a:spcBef>
                <a:spcPct val="0"/>
              </a:spcBef>
            </a:pPr>
            <a:r>
              <a:rPr lang="en-US" sz="1800" dirty="0" smtClean="0">
                <a:latin typeface="Arial" charset="0"/>
              </a:rPr>
              <a:t>HTML5 Custom Dashboards</a:t>
            </a:r>
            <a:endParaRPr lang="en-US" sz="1800" dirty="0" smtClean="0">
              <a:latin typeface="Arial" charset="0"/>
            </a:endParaRPr>
          </a:p>
        </p:txBody>
      </p:sp>
      <p:grpSp>
        <p:nvGrpSpPr>
          <p:cNvPr id="37" name="Gruppierung 28"/>
          <p:cNvGrpSpPr/>
          <p:nvPr/>
        </p:nvGrpSpPr>
        <p:grpSpPr>
          <a:xfrm>
            <a:off x="9843314" y="2980264"/>
            <a:ext cx="1941945" cy="2550298"/>
            <a:chOff x="6954982" y="1066800"/>
            <a:chExt cx="1941945" cy="2550298"/>
          </a:xfrm>
        </p:grpSpPr>
        <p:sp>
          <p:nvSpPr>
            <p:cNvPr id="38" name="Rechteck 29"/>
            <p:cNvSpPr/>
            <p:nvPr/>
          </p:nvSpPr>
          <p:spPr bwMode="auto">
            <a:xfrm>
              <a:off x="6954982" y="1066800"/>
              <a:ext cx="1941945" cy="2550298"/>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smtClean="0">
                <a:ln>
                  <a:noFill/>
                </a:ln>
                <a:solidFill>
                  <a:schemeClr val="tx1"/>
                </a:solidFill>
                <a:effectLst/>
                <a:latin typeface="Arial" charset="0"/>
                <a:ea typeface="ＭＳ Ｐゴシック" pitchFamily="-96" charset="-128"/>
              </a:endParaRPr>
            </a:p>
          </p:txBody>
        </p:sp>
        <p:sp>
          <p:nvSpPr>
            <p:cNvPr id="39" name="Rechteck 30"/>
            <p:cNvSpPr/>
            <p:nvPr/>
          </p:nvSpPr>
          <p:spPr bwMode="auto">
            <a:xfrm>
              <a:off x="7088909" y="1271848"/>
              <a:ext cx="1674091" cy="362067"/>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dirty="0" smtClean="0">
                  <a:ln>
                    <a:noFill/>
                  </a:ln>
                  <a:solidFill>
                    <a:schemeClr val="accent5">
                      <a:lumMod val="10000"/>
                    </a:schemeClr>
                  </a:solidFill>
                  <a:effectLst/>
                  <a:latin typeface="Arial" charset="0"/>
                  <a:ea typeface="ＭＳ Ｐゴシック" pitchFamily="-96" charset="-128"/>
                </a:rPr>
                <a:t>Server</a:t>
              </a:r>
              <a:endPar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40" name="Rechteck 31"/>
            <p:cNvSpPr/>
            <p:nvPr/>
          </p:nvSpPr>
          <p:spPr bwMode="auto">
            <a:xfrm>
              <a:off x="7222836" y="2959771"/>
              <a:ext cx="1339273" cy="324872"/>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MachineAgent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grpSp>
      <p:sp>
        <p:nvSpPr>
          <p:cNvPr id="41" name="Rechteck 8"/>
          <p:cNvSpPr/>
          <p:nvPr/>
        </p:nvSpPr>
        <p:spPr bwMode="auto">
          <a:xfrm>
            <a:off x="7557314" y="3070124"/>
            <a:ext cx="1941945" cy="2550298"/>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smtClean="0">
              <a:ln>
                <a:noFill/>
              </a:ln>
              <a:solidFill>
                <a:schemeClr val="tx1"/>
              </a:solidFill>
              <a:effectLst/>
              <a:latin typeface="Arial" charset="0"/>
              <a:ea typeface="ＭＳ Ｐゴシック" pitchFamily="-96" charset="-128"/>
            </a:endParaRPr>
          </a:p>
        </p:txBody>
      </p:sp>
      <p:sp>
        <p:nvSpPr>
          <p:cNvPr id="42" name="Rechteck 7"/>
          <p:cNvSpPr/>
          <p:nvPr/>
        </p:nvSpPr>
        <p:spPr bwMode="auto">
          <a:xfrm>
            <a:off x="7423386" y="2944762"/>
            <a:ext cx="1941945" cy="2550298"/>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smtClean="0">
              <a:ln>
                <a:noFill/>
              </a:ln>
              <a:solidFill>
                <a:schemeClr val="tx1"/>
              </a:solidFill>
              <a:effectLst/>
              <a:latin typeface="Arial" charset="0"/>
              <a:ea typeface="ＭＳ Ｐゴシック" pitchFamily="-96" charset="-128"/>
            </a:endParaRPr>
          </a:p>
        </p:txBody>
      </p:sp>
      <p:sp>
        <p:nvSpPr>
          <p:cNvPr id="43" name="Rechteck 6"/>
          <p:cNvSpPr/>
          <p:nvPr/>
        </p:nvSpPr>
        <p:spPr bwMode="auto">
          <a:xfrm>
            <a:off x="7289459" y="2819400"/>
            <a:ext cx="1941945" cy="2550298"/>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smtClean="0">
              <a:ln>
                <a:noFill/>
              </a:ln>
              <a:solidFill>
                <a:schemeClr val="tx1"/>
              </a:solidFill>
              <a:effectLst/>
              <a:latin typeface="Arial" charset="0"/>
              <a:ea typeface="ＭＳ Ｐゴシック" pitchFamily="-96" charset="-128"/>
            </a:endParaRPr>
          </a:p>
        </p:txBody>
      </p:sp>
      <p:grpSp>
        <p:nvGrpSpPr>
          <p:cNvPr id="44" name="Gruppierung 11"/>
          <p:cNvGrpSpPr/>
          <p:nvPr/>
        </p:nvGrpSpPr>
        <p:grpSpPr>
          <a:xfrm>
            <a:off x="7423386" y="2948248"/>
            <a:ext cx="1674091" cy="795230"/>
            <a:chOff x="4876800" y="1776455"/>
            <a:chExt cx="1905000" cy="1119145"/>
          </a:xfrm>
        </p:grpSpPr>
        <p:sp>
          <p:nvSpPr>
            <p:cNvPr id="45" name="Rechteck 9"/>
            <p:cNvSpPr/>
            <p:nvPr/>
          </p:nvSpPr>
          <p:spPr bwMode="auto">
            <a:xfrm>
              <a:off x="4876800" y="1776455"/>
              <a:ext cx="1905000" cy="111914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rPr>
                <a:t>Java </a:t>
              </a:r>
              <a:r>
                <a:rPr kumimoji="0" lang="de-DE" sz="105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Application</a:t>
              </a:r>
              <a:r>
                <a:rPr kumimoji="0" lang="de-DE" sz="1050" b="0" i="0" u="none" strike="noStrike" cap="none" normalizeH="0" dirty="0" smtClean="0">
                  <a:ln>
                    <a:noFill/>
                  </a:ln>
                  <a:solidFill>
                    <a:schemeClr val="accent5">
                      <a:lumMod val="10000"/>
                    </a:schemeClr>
                  </a:solidFill>
                  <a:effectLst/>
                  <a:latin typeface="Arial" charset="0"/>
                  <a:ea typeface="ＭＳ Ｐゴシック" pitchFamily="-96" charset="-128"/>
                </a:rPr>
                <a:t> Server</a:t>
              </a:r>
              <a:endPar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46" name="Rechteck 10"/>
            <p:cNvSpPr/>
            <p:nvPr/>
          </p:nvSpPr>
          <p:spPr bwMode="auto">
            <a:xfrm>
              <a:off x="5029200" y="2286000"/>
              <a:ext cx="1524000" cy="457200"/>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AppServerAgent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grpSp>
      <p:grpSp>
        <p:nvGrpSpPr>
          <p:cNvPr id="47" name="Gruppierung 16"/>
          <p:cNvGrpSpPr/>
          <p:nvPr/>
        </p:nvGrpSpPr>
        <p:grpSpPr>
          <a:xfrm>
            <a:off x="7423386" y="3820094"/>
            <a:ext cx="1674091" cy="795230"/>
            <a:chOff x="4876800" y="2688178"/>
            <a:chExt cx="1905000" cy="966745"/>
          </a:xfrm>
        </p:grpSpPr>
        <p:sp>
          <p:nvSpPr>
            <p:cNvPr id="48" name="Rechteck 13"/>
            <p:cNvSpPr/>
            <p:nvPr/>
          </p:nvSpPr>
          <p:spPr bwMode="auto">
            <a:xfrm>
              <a:off x="4876800" y="2688178"/>
              <a:ext cx="1905000" cy="96674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rPr>
                <a:t>Java </a:t>
              </a:r>
              <a:r>
                <a:rPr kumimoji="0" lang="de-DE" sz="105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Application</a:t>
              </a:r>
              <a:r>
                <a:rPr kumimoji="0" lang="de-DE" sz="1050" b="0" i="0" u="none" strike="noStrike" cap="none" normalizeH="0" dirty="0" smtClean="0">
                  <a:ln>
                    <a:noFill/>
                  </a:ln>
                  <a:solidFill>
                    <a:schemeClr val="accent5">
                      <a:lumMod val="10000"/>
                    </a:schemeClr>
                  </a:solidFill>
                  <a:effectLst/>
                  <a:latin typeface="Arial" charset="0"/>
                  <a:ea typeface="ＭＳ Ｐゴシック" pitchFamily="-96" charset="-128"/>
                </a:rPr>
                <a:t> Server</a:t>
              </a:r>
              <a:endPar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49" name="Rechteck 14"/>
            <p:cNvSpPr/>
            <p:nvPr/>
          </p:nvSpPr>
          <p:spPr bwMode="auto">
            <a:xfrm>
              <a:off x="5029200" y="3128336"/>
              <a:ext cx="1524000" cy="394941"/>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AppServerAgent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grpSp>
      <p:sp>
        <p:nvSpPr>
          <p:cNvPr id="50" name="Rechteck 15"/>
          <p:cNvSpPr/>
          <p:nvPr/>
        </p:nvSpPr>
        <p:spPr bwMode="auto">
          <a:xfrm>
            <a:off x="7557314" y="4798607"/>
            <a:ext cx="1339273" cy="324873"/>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MachineAgent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51" name="Rechteck 22"/>
          <p:cNvSpPr/>
          <p:nvPr/>
        </p:nvSpPr>
        <p:spPr bwMode="auto">
          <a:xfrm>
            <a:off x="7137059" y="6684434"/>
            <a:ext cx="1339273" cy="1028700"/>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AppDynamics</a:t>
            </a:r>
            <a:b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b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Web UI </a:t>
            </a:r>
            <a:b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b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(Flash)</a:t>
            </a:r>
          </a:p>
        </p:txBody>
      </p:sp>
      <p:grpSp>
        <p:nvGrpSpPr>
          <p:cNvPr id="52" name="Gruppierung 27"/>
          <p:cNvGrpSpPr/>
          <p:nvPr/>
        </p:nvGrpSpPr>
        <p:grpSpPr>
          <a:xfrm>
            <a:off x="9690914" y="2827864"/>
            <a:ext cx="1941945" cy="2550298"/>
            <a:chOff x="6954982" y="1066800"/>
            <a:chExt cx="1941945" cy="2550298"/>
          </a:xfrm>
        </p:grpSpPr>
        <p:sp>
          <p:nvSpPr>
            <p:cNvPr id="53" name="Rechteck 23"/>
            <p:cNvSpPr/>
            <p:nvPr/>
          </p:nvSpPr>
          <p:spPr bwMode="auto">
            <a:xfrm>
              <a:off x="6954982" y="1066800"/>
              <a:ext cx="1941945" cy="2550298"/>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smtClean="0">
                <a:ln>
                  <a:noFill/>
                </a:ln>
                <a:solidFill>
                  <a:schemeClr val="tx1"/>
                </a:solidFill>
                <a:effectLst/>
                <a:latin typeface="Arial" charset="0"/>
                <a:ea typeface="ＭＳ Ｐゴシック" pitchFamily="-96" charset="-128"/>
              </a:endParaRPr>
            </a:p>
          </p:txBody>
        </p:sp>
        <p:sp>
          <p:nvSpPr>
            <p:cNvPr id="54" name="Rechteck 25"/>
            <p:cNvSpPr/>
            <p:nvPr/>
          </p:nvSpPr>
          <p:spPr bwMode="auto">
            <a:xfrm>
              <a:off x="7088909" y="1271848"/>
              <a:ext cx="1674091" cy="362067"/>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dirty="0" smtClean="0">
                  <a:ln>
                    <a:noFill/>
                  </a:ln>
                  <a:solidFill>
                    <a:schemeClr val="accent5">
                      <a:lumMod val="10000"/>
                    </a:schemeClr>
                  </a:solidFill>
                  <a:effectLst/>
                  <a:latin typeface="Arial" charset="0"/>
                  <a:ea typeface="ＭＳ Ｐゴシック" pitchFamily="-96" charset="-128"/>
                </a:rPr>
                <a:t>Legacy </a:t>
              </a:r>
              <a:r>
                <a:rPr kumimoji="0" lang="de-DE" sz="1050" b="0" i="0" u="none" strike="noStrike" cap="none" normalizeH="0" dirty="0" err="1" smtClean="0">
                  <a:ln>
                    <a:noFill/>
                  </a:ln>
                  <a:solidFill>
                    <a:schemeClr val="accent5">
                      <a:lumMod val="10000"/>
                    </a:schemeClr>
                  </a:solidFill>
                  <a:effectLst/>
                  <a:latin typeface="Arial" charset="0"/>
                  <a:ea typeface="ＭＳ Ｐゴシック" pitchFamily="-96" charset="-128"/>
                </a:rPr>
                <a:t>Application</a:t>
              </a:r>
              <a:endPar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55" name="Rechteck 26"/>
            <p:cNvSpPr/>
            <p:nvPr/>
          </p:nvSpPr>
          <p:spPr bwMode="auto">
            <a:xfrm>
              <a:off x="7222836" y="2959771"/>
              <a:ext cx="1339273" cy="324872"/>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MachineAgent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grpSp>
      <p:grpSp>
        <p:nvGrpSpPr>
          <p:cNvPr id="56" name="Gruppierung 54"/>
          <p:cNvGrpSpPr/>
          <p:nvPr/>
        </p:nvGrpSpPr>
        <p:grpSpPr>
          <a:xfrm>
            <a:off x="8756886" y="5876152"/>
            <a:ext cx="1941945" cy="2550298"/>
            <a:chOff x="5963227" y="4199752"/>
            <a:chExt cx="1941945" cy="2550298"/>
          </a:xfrm>
        </p:grpSpPr>
        <p:sp>
          <p:nvSpPr>
            <p:cNvPr id="57" name="Rechteck 18"/>
            <p:cNvSpPr/>
            <p:nvPr/>
          </p:nvSpPr>
          <p:spPr bwMode="auto">
            <a:xfrm>
              <a:off x="5963227" y="4199752"/>
              <a:ext cx="1941945" cy="2550298"/>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smtClean="0">
                <a:ln>
                  <a:noFill/>
                </a:ln>
                <a:solidFill>
                  <a:schemeClr val="tx1"/>
                </a:solidFill>
                <a:effectLst/>
                <a:latin typeface="Arial" charset="0"/>
                <a:ea typeface="ＭＳ Ｐゴシック" pitchFamily="-96" charset="-128"/>
              </a:endParaRPr>
            </a:p>
          </p:txBody>
        </p:sp>
        <p:sp>
          <p:nvSpPr>
            <p:cNvPr id="58" name="Rechteck 20"/>
            <p:cNvSpPr/>
            <p:nvPr/>
          </p:nvSpPr>
          <p:spPr bwMode="auto">
            <a:xfrm>
              <a:off x="6287077" y="4474634"/>
              <a:ext cx="1339273" cy="533400"/>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AppDynamics</a:t>
              </a:r>
              <a:b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b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Controller</a:t>
              </a:r>
            </a:p>
          </p:txBody>
        </p:sp>
        <p:sp>
          <p:nvSpPr>
            <p:cNvPr id="59" name="Zylinder 21"/>
            <p:cNvSpPr/>
            <p:nvPr/>
          </p:nvSpPr>
          <p:spPr bwMode="auto">
            <a:xfrm>
              <a:off x="6335567" y="5389034"/>
              <a:ext cx="1156856" cy="1066800"/>
            </a:xfrm>
            <a:prstGeom prst="can">
              <a:avLst/>
            </a:prstGeom>
            <a:gradFill flip="none" rotWithShape="1">
              <a:gsLst>
                <a:gs pos="0">
                  <a:srgbClr val="24E521"/>
                </a:gs>
                <a:gs pos="100000">
                  <a:srgbClr val="FFFFFF"/>
                </a:gs>
              </a:gsLst>
              <a:lin ang="5400000" scaled="0"/>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AppDynamics</a:t>
              </a:r>
              <a:b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b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Data</a:t>
              </a:r>
              <a:r>
                <a:rPr kumimoji="0" lang="de-DE" sz="1100" b="0" i="0" u="none" strike="noStrike" cap="none" normalizeH="0" dirty="0" smtClean="0">
                  <a:ln>
                    <a:noFill/>
                  </a:ln>
                  <a:solidFill>
                    <a:schemeClr val="accent5">
                      <a:lumMod val="10000"/>
                    </a:schemeClr>
                  </a:solidFill>
                  <a:effectLst/>
                  <a:latin typeface="Arial" charset="0"/>
                  <a:ea typeface="ＭＳ Ｐゴシック" pitchFamily="-96" charset="-128"/>
                </a:rPr>
                <a:t> </a:t>
              </a:r>
              <a:r>
                <a:rPr kumimoji="0" lang="de-DE" sz="1100" b="0" i="0" u="none" strike="noStrike" cap="none" normalizeH="0" dirty="0" err="1" smtClean="0">
                  <a:ln>
                    <a:noFill/>
                  </a:ln>
                  <a:solidFill>
                    <a:schemeClr val="accent5">
                      <a:lumMod val="10000"/>
                    </a:schemeClr>
                  </a:solidFill>
                  <a:effectLst/>
                  <a:latin typeface="Arial" charset="0"/>
                  <a:ea typeface="ＭＳ Ｐゴシック" pitchFamily="-96" charset="-128"/>
                </a:rPr>
                <a:t>Repository</a:t>
              </a:r>
              <a:endParaRPr kumimoji="0" lang="de-DE" sz="24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cxnSp>
          <p:nvCxnSpPr>
            <p:cNvPr id="60" name="Gerade Verbindung mit Pfeil 43"/>
            <p:cNvCxnSpPr>
              <a:endCxn id="59" idx="1"/>
            </p:cNvCxnSpPr>
            <p:nvPr/>
          </p:nvCxnSpPr>
          <p:spPr bwMode="auto">
            <a:xfrm rot="16200000" flipH="1">
              <a:off x="6715125" y="5190164"/>
              <a:ext cx="381000" cy="16740"/>
            </a:xfrm>
            <a:prstGeom prst="straightConnector1">
              <a:avLst/>
            </a:prstGeom>
            <a:solidFill>
              <a:schemeClr val="accent1"/>
            </a:solidFill>
            <a:ln w="9525" cap="flat" cmpd="sng" algn="ctr">
              <a:solidFill>
                <a:srgbClr val="24E521"/>
              </a:solidFill>
              <a:prstDash val="solid"/>
              <a:round/>
              <a:headEnd type="none" w="med" len="med"/>
              <a:tailEnd type="arrow"/>
            </a:ln>
            <a:effectLst/>
          </p:spPr>
        </p:cxnSp>
      </p:grpSp>
      <p:cxnSp>
        <p:nvCxnSpPr>
          <p:cNvPr id="61" name="Gerade Verbindung mit Pfeil 52"/>
          <p:cNvCxnSpPr>
            <a:stCxn id="51" idx="3"/>
            <a:endCxn id="58" idx="1"/>
          </p:cNvCxnSpPr>
          <p:nvPr/>
        </p:nvCxnSpPr>
        <p:spPr bwMode="auto">
          <a:xfrm flipV="1">
            <a:off x="8476332" y="6417734"/>
            <a:ext cx="604404" cy="781050"/>
          </a:xfrm>
          <a:prstGeom prst="straightConnector1">
            <a:avLst/>
          </a:prstGeom>
          <a:solidFill>
            <a:schemeClr val="accent1"/>
          </a:solidFill>
          <a:ln w="9525" cap="flat" cmpd="sng" algn="ctr">
            <a:solidFill>
              <a:srgbClr val="24E521"/>
            </a:solidFill>
            <a:prstDash val="solid"/>
            <a:round/>
            <a:headEnd type="arrow"/>
            <a:tailEnd type="arrow"/>
          </a:ln>
          <a:effectLst/>
        </p:spPr>
      </p:cxnSp>
      <p:cxnSp>
        <p:nvCxnSpPr>
          <p:cNvPr id="62" name="Gerade Verbindung mit Pfeil 33"/>
          <p:cNvCxnSpPr>
            <a:stCxn id="50" idx="2"/>
          </p:cNvCxnSpPr>
          <p:nvPr/>
        </p:nvCxnSpPr>
        <p:spPr bwMode="auto">
          <a:xfrm rot="16200000" flipH="1">
            <a:off x="8215400" y="5135030"/>
            <a:ext cx="1027554" cy="1004453"/>
          </a:xfrm>
          <a:prstGeom prst="straightConnector1">
            <a:avLst/>
          </a:prstGeom>
          <a:solidFill>
            <a:schemeClr val="accent1"/>
          </a:solidFill>
          <a:ln w="9525" cap="flat" cmpd="sng" algn="ctr">
            <a:solidFill>
              <a:srgbClr val="24E521"/>
            </a:solidFill>
            <a:prstDash val="solid"/>
            <a:round/>
            <a:headEnd type="none" w="med" len="med"/>
            <a:tailEnd type="arrow"/>
          </a:ln>
          <a:effectLst/>
        </p:spPr>
      </p:cxnSp>
      <p:cxnSp>
        <p:nvCxnSpPr>
          <p:cNvPr id="63" name="Gerade Verbindung mit Pfeil 34"/>
          <p:cNvCxnSpPr/>
          <p:nvPr/>
        </p:nvCxnSpPr>
        <p:spPr bwMode="auto">
          <a:xfrm rot="16200000" flipH="1">
            <a:off x="8375922" y="5027697"/>
            <a:ext cx="1644002" cy="602676"/>
          </a:xfrm>
          <a:prstGeom prst="straightConnector1">
            <a:avLst/>
          </a:prstGeom>
          <a:solidFill>
            <a:schemeClr val="accent1"/>
          </a:solidFill>
          <a:ln w="9525" cap="flat" cmpd="sng" algn="ctr">
            <a:solidFill>
              <a:srgbClr val="24E521"/>
            </a:solidFill>
            <a:prstDash val="solid"/>
            <a:round/>
            <a:headEnd type="none" w="med" len="med"/>
            <a:tailEnd type="arrow"/>
          </a:ln>
          <a:effectLst/>
        </p:spPr>
      </p:cxnSp>
      <p:cxnSp>
        <p:nvCxnSpPr>
          <p:cNvPr id="64" name="Gerade Verbindung mit Pfeil 37"/>
          <p:cNvCxnSpPr/>
          <p:nvPr/>
        </p:nvCxnSpPr>
        <p:spPr bwMode="auto">
          <a:xfrm rot="16200000" flipH="1">
            <a:off x="8044194" y="4487575"/>
            <a:ext cx="2515851" cy="811069"/>
          </a:xfrm>
          <a:prstGeom prst="straightConnector1">
            <a:avLst/>
          </a:prstGeom>
          <a:solidFill>
            <a:schemeClr val="accent1"/>
          </a:solidFill>
          <a:ln w="9525" cap="flat" cmpd="sng" algn="ctr">
            <a:solidFill>
              <a:srgbClr val="24E521"/>
            </a:solidFill>
            <a:prstDash val="solid"/>
            <a:round/>
            <a:headEnd type="none" w="med" len="med"/>
            <a:tailEnd type="arrow"/>
          </a:ln>
          <a:effectLst/>
        </p:spPr>
      </p:cxnSp>
      <p:cxnSp>
        <p:nvCxnSpPr>
          <p:cNvPr id="65" name="Gerade Verbindung mit Pfeil 40"/>
          <p:cNvCxnSpPr>
            <a:stCxn id="55" idx="2"/>
          </p:cNvCxnSpPr>
          <p:nvPr/>
        </p:nvCxnSpPr>
        <p:spPr bwMode="auto">
          <a:xfrm rot="5400000">
            <a:off x="9817124" y="5339752"/>
            <a:ext cx="1105327" cy="517237"/>
          </a:xfrm>
          <a:prstGeom prst="straightConnector1">
            <a:avLst/>
          </a:prstGeom>
          <a:solidFill>
            <a:schemeClr val="accent1"/>
          </a:solidFill>
          <a:ln w="9525" cap="flat" cmpd="sng" algn="ctr">
            <a:solidFill>
              <a:srgbClr val="24E521"/>
            </a:solidFill>
            <a:prstDash val="solid"/>
            <a:round/>
            <a:headEnd type="none" w="med" len="med"/>
            <a:tailEnd type="arrow"/>
          </a:ln>
          <a:effectLst/>
        </p:spPr>
      </p:cxnSp>
      <p:sp>
        <p:nvSpPr>
          <p:cNvPr id="130" name="Rechteck 22"/>
          <p:cNvSpPr/>
          <p:nvPr/>
        </p:nvSpPr>
        <p:spPr bwMode="auto">
          <a:xfrm>
            <a:off x="7149759" y="7840134"/>
            <a:ext cx="1339273" cy="1028700"/>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AppDynamics</a:t>
            </a:r>
            <a:b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b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Custom</a:t>
            </a:r>
            <a:r>
              <a:rPr kumimoji="0" lang="de-DE" sz="1100" b="0" i="0" u="none" strike="noStrike" cap="none" normalizeH="0" dirty="0" smtClean="0">
                <a:ln>
                  <a:noFill/>
                </a:ln>
                <a:solidFill>
                  <a:schemeClr val="accent5">
                    <a:lumMod val="10000"/>
                  </a:schemeClr>
                </a:solidFill>
                <a:effectLst/>
                <a:latin typeface="Arial" charset="0"/>
                <a:ea typeface="ＭＳ Ｐゴシック" pitchFamily="-96" charset="-128"/>
              </a:rPr>
              <a:t> Dashboards</a:t>
            </a:r>
            <a:br>
              <a:rPr kumimoji="0" lang="de-DE" sz="1100" b="0" i="0" u="none" strike="noStrike" cap="none" normalizeH="0" dirty="0" smtClean="0">
                <a:ln>
                  <a:noFill/>
                </a:ln>
                <a:solidFill>
                  <a:schemeClr val="accent5">
                    <a:lumMod val="10000"/>
                  </a:schemeClr>
                </a:solidFill>
                <a:effectLst/>
                <a:latin typeface="Arial" charset="0"/>
                <a:ea typeface="ＭＳ Ｐゴシック" pitchFamily="-96" charset="-128"/>
              </a:rPr>
            </a:br>
            <a:r>
              <a:rPr kumimoji="0" lang="de-DE" sz="1100" b="0" i="0" u="none" strike="noStrike" cap="none" normalizeH="0" dirty="0" smtClean="0">
                <a:ln>
                  <a:noFill/>
                </a:ln>
                <a:solidFill>
                  <a:schemeClr val="accent5">
                    <a:lumMod val="10000"/>
                  </a:schemeClr>
                </a:solidFill>
                <a:effectLst/>
                <a:latin typeface="Arial" charset="0"/>
                <a:ea typeface="ＭＳ Ｐゴシック" pitchFamily="-96" charset="-128"/>
              </a:rPr>
              <a:t>HTML5</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cxnSp>
        <p:nvCxnSpPr>
          <p:cNvPr id="131" name="Gerade Verbindung mit Pfeil 52"/>
          <p:cNvCxnSpPr>
            <a:stCxn id="130" idx="3"/>
            <a:endCxn id="58" idx="1"/>
          </p:cNvCxnSpPr>
          <p:nvPr/>
        </p:nvCxnSpPr>
        <p:spPr bwMode="auto">
          <a:xfrm flipV="1">
            <a:off x="8489032" y="6417734"/>
            <a:ext cx="591704" cy="1936750"/>
          </a:xfrm>
          <a:prstGeom prst="straightConnector1">
            <a:avLst/>
          </a:prstGeom>
          <a:solidFill>
            <a:schemeClr val="accent1"/>
          </a:solidFill>
          <a:ln w="9525" cap="flat" cmpd="sng" algn="ctr">
            <a:solidFill>
              <a:srgbClr val="24E521"/>
            </a:solidFill>
            <a:prstDash val="solid"/>
            <a:round/>
            <a:headEnd type="arrow"/>
            <a:tailEnd type="arrow"/>
          </a:ln>
          <a:effectLst/>
        </p:spPr>
      </p:cxnSp>
    </p:spTree>
    <p:extLst>
      <p:ext uri="{BB962C8B-B14F-4D97-AF65-F5344CB8AC3E}">
        <p14:creationId xmlns:p14="http://schemas.microsoft.com/office/powerpoint/2010/main" val="10806885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p:txBody>
      </p:sp>
      <p:sp>
        <p:nvSpPr>
          <p:cNvPr id="8194" name="Title 1"/>
          <p:cNvSpPr>
            <a:spLocks noGrp="1"/>
          </p:cNvSpPr>
          <p:nvPr>
            <p:ph type="title"/>
          </p:nvPr>
        </p:nvSpPr>
        <p:spPr/>
        <p:txBody>
          <a:bodyPr/>
          <a:lstStyle/>
          <a:p>
            <a:pPr eaLnBrk="1" hangingPunct="1"/>
            <a:r>
              <a:rPr lang="en-US" dirty="0">
                <a:latin typeface="Arial" charset="0"/>
              </a:rPr>
              <a:t>The </a:t>
            </a:r>
            <a:r>
              <a:rPr lang="en-US" dirty="0" smtClean="0">
                <a:latin typeface="Arial" charset="0"/>
              </a:rPr>
              <a:t>Controller</a:t>
            </a:r>
            <a:endParaRPr lang="en-US" dirty="0">
              <a:latin typeface="Arial" charset="0"/>
            </a:endParaRPr>
          </a:p>
        </p:txBody>
      </p:sp>
      <p:sp>
        <p:nvSpPr>
          <p:cNvPr id="8195" name="Text Placeholder 2"/>
          <p:cNvSpPr>
            <a:spLocks noGrp="1"/>
          </p:cNvSpPr>
          <p:nvPr>
            <p:ph type="body" sz="quarter" idx="10"/>
          </p:nvPr>
        </p:nvSpPr>
        <p:spPr>
          <a:xfrm>
            <a:off x="1014413" y="2246248"/>
            <a:ext cx="6223703" cy="6364696"/>
          </a:xfrm>
        </p:spPr>
        <p:txBody>
          <a:bodyPr lIns="91440"/>
          <a:lstStyle/>
          <a:p>
            <a:pPr eaLnBrk="1" hangingPunct="1">
              <a:spcBef>
                <a:spcPct val="0"/>
              </a:spcBef>
            </a:pPr>
            <a:r>
              <a:rPr lang="en-US" sz="3600" dirty="0" smtClean="0">
                <a:latin typeface="Arial" charset="0"/>
              </a:rPr>
              <a:t>Controller</a:t>
            </a:r>
          </a:p>
          <a:p>
            <a:pPr lvl="1" eaLnBrk="1" hangingPunct="1">
              <a:spcBef>
                <a:spcPct val="0"/>
              </a:spcBef>
            </a:pPr>
            <a:r>
              <a:rPr lang="en-US" sz="2400" dirty="0" smtClean="0">
                <a:latin typeface="Arial" charset="0"/>
              </a:rPr>
              <a:t>Central repository </a:t>
            </a:r>
          </a:p>
          <a:p>
            <a:pPr lvl="1" eaLnBrk="1" hangingPunct="1">
              <a:spcBef>
                <a:spcPct val="0"/>
              </a:spcBef>
            </a:pPr>
            <a:r>
              <a:rPr lang="en-US" sz="2400" dirty="0" err="1" smtClean="0">
                <a:latin typeface="Arial" charset="0"/>
              </a:rPr>
              <a:t>GlassFish</a:t>
            </a:r>
            <a:r>
              <a:rPr lang="en-US" sz="2400" dirty="0" smtClean="0">
                <a:latin typeface="Arial" charset="0"/>
              </a:rPr>
              <a:t> J2EE</a:t>
            </a:r>
          </a:p>
          <a:p>
            <a:pPr lvl="1" eaLnBrk="1" hangingPunct="1">
              <a:spcBef>
                <a:spcPct val="0"/>
              </a:spcBef>
            </a:pPr>
            <a:r>
              <a:rPr lang="en-US" sz="2400" dirty="0" err="1" smtClean="0">
                <a:latin typeface="Arial" charset="0"/>
              </a:rPr>
              <a:t>mySQL</a:t>
            </a:r>
            <a:endParaRPr lang="en-US" sz="2400" dirty="0" smtClean="0">
              <a:latin typeface="Arial" charset="0"/>
            </a:endParaRPr>
          </a:p>
          <a:p>
            <a:pPr lvl="1" eaLnBrk="1" hangingPunct="1">
              <a:spcBef>
                <a:spcPct val="0"/>
              </a:spcBef>
            </a:pPr>
            <a:r>
              <a:rPr lang="en-US" sz="2400" dirty="0" smtClean="0">
                <a:latin typeface="Arial" charset="0"/>
              </a:rPr>
              <a:t>Dedicated Server</a:t>
            </a:r>
          </a:p>
          <a:p>
            <a:pPr lvl="1" eaLnBrk="1" hangingPunct="1">
              <a:spcBef>
                <a:spcPct val="0"/>
              </a:spcBef>
            </a:pPr>
            <a:r>
              <a:rPr lang="en-US" sz="2400" dirty="0" smtClean="0">
                <a:latin typeface="Arial" charset="0"/>
              </a:rPr>
              <a:t>IO intensive</a:t>
            </a:r>
          </a:p>
          <a:p>
            <a:pPr lvl="1" eaLnBrk="1" hangingPunct="1">
              <a:spcBef>
                <a:spcPct val="0"/>
              </a:spcBef>
            </a:pPr>
            <a:r>
              <a:rPr lang="en-US" sz="2400" dirty="0" smtClean="0">
                <a:latin typeface="Arial" charset="0"/>
              </a:rPr>
              <a:t>Receives Data from Agents periodically</a:t>
            </a:r>
          </a:p>
          <a:p>
            <a:pPr lvl="1" eaLnBrk="1" hangingPunct="1">
              <a:spcBef>
                <a:spcPct val="0"/>
              </a:spcBef>
            </a:pPr>
            <a:r>
              <a:rPr lang="en-US" sz="2400" dirty="0" smtClean="0">
                <a:latin typeface="Arial" charset="0"/>
              </a:rPr>
              <a:t>Aggregates and persists data to time series</a:t>
            </a:r>
          </a:p>
          <a:p>
            <a:pPr lvl="1" eaLnBrk="1" hangingPunct="1">
              <a:spcBef>
                <a:spcPct val="0"/>
              </a:spcBef>
            </a:pPr>
            <a:r>
              <a:rPr lang="en-US" sz="2400" dirty="0" smtClean="0">
                <a:latin typeface="Arial" charset="0"/>
              </a:rPr>
              <a:t>Executes Health Rules and Policies</a:t>
            </a:r>
            <a:endParaRPr lang="en-US" sz="3600" dirty="0" smtClean="0">
              <a:latin typeface="Arial" charset="0"/>
            </a:endParaRPr>
          </a:p>
        </p:txBody>
      </p:sp>
      <p:grpSp>
        <p:nvGrpSpPr>
          <p:cNvPr id="56" name="Gruppierung 54"/>
          <p:cNvGrpSpPr/>
          <p:nvPr/>
        </p:nvGrpSpPr>
        <p:grpSpPr>
          <a:xfrm>
            <a:off x="8756886" y="5876152"/>
            <a:ext cx="1941945" cy="2550298"/>
            <a:chOff x="5963227" y="4199752"/>
            <a:chExt cx="1941945" cy="2550298"/>
          </a:xfrm>
        </p:grpSpPr>
        <p:sp>
          <p:nvSpPr>
            <p:cNvPr id="57" name="Rechteck 18"/>
            <p:cNvSpPr/>
            <p:nvPr/>
          </p:nvSpPr>
          <p:spPr bwMode="auto">
            <a:xfrm>
              <a:off x="5963227" y="4199752"/>
              <a:ext cx="1941945" cy="2550298"/>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smtClean="0">
                <a:ln>
                  <a:noFill/>
                </a:ln>
                <a:solidFill>
                  <a:schemeClr val="tx1"/>
                </a:solidFill>
                <a:effectLst/>
                <a:latin typeface="Arial" charset="0"/>
                <a:ea typeface="ＭＳ Ｐゴシック" pitchFamily="-96" charset="-128"/>
              </a:endParaRPr>
            </a:p>
          </p:txBody>
        </p:sp>
        <p:sp>
          <p:nvSpPr>
            <p:cNvPr id="58" name="Rechteck 20"/>
            <p:cNvSpPr/>
            <p:nvPr/>
          </p:nvSpPr>
          <p:spPr bwMode="auto">
            <a:xfrm>
              <a:off x="6287077" y="4474634"/>
              <a:ext cx="1339273" cy="533400"/>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AppDynamics</a:t>
              </a:r>
              <a:b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b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Controller</a:t>
              </a:r>
            </a:p>
          </p:txBody>
        </p:sp>
        <p:sp>
          <p:nvSpPr>
            <p:cNvPr id="59" name="Zylinder 21"/>
            <p:cNvSpPr/>
            <p:nvPr/>
          </p:nvSpPr>
          <p:spPr bwMode="auto">
            <a:xfrm>
              <a:off x="6335567" y="5389034"/>
              <a:ext cx="1156856" cy="1066800"/>
            </a:xfrm>
            <a:prstGeom prst="can">
              <a:avLst/>
            </a:prstGeom>
            <a:gradFill flip="none" rotWithShape="1">
              <a:gsLst>
                <a:gs pos="0">
                  <a:srgbClr val="24E521"/>
                </a:gs>
                <a:gs pos="100000">
                  <a:srgbClr val="FFFFFF"/>
                </a:gs>
              </a:gsLst>
              <a:lin ang="5400000" scaled="0"/>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AppDynamics</a:t>
              </a:r>
              <a:b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b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Data</a:t>
              </a:r>
              <a:r>
                <a:rPr kumimoji="0" lang="de-DE" sz="1100" b="0" i="0" u="none" strike="noStrike" cap="none" normalizeH="0" dirty="0" smtClean="0">
                  <a:ln>
                    <a:noFill/>
                  </a:ln>
                  <a:solidFill>
                    <a:schemeClr val="accent5">
                      <a:lumMod val="10000"/>
                    </a:schemeClr>
                  </a:solidFill>
                  <a:effectLst/>
                  <a:latin typeface="Arial" charset="0"/>
                  <a:ea typeface="ＭＳ Ｐゴシック" pitchFamily="-96" charset="-128"/>
                </a:rPr>
                <a:t> </a:t>
              </a:r>
              <a:r>
                <a:rPr kumimoji="0" lang="de-DE" sz="1100" b="0" i="0" u="none" strike="noStrike" cap="none" normalizeH="0" dirty="0" err="1" smtClean="0">
                  <a:ln>
                    <a:noFill/>
                  </a:ln>
                  <a:solidFill>
                    <a:schemeClr val="accent5">
                      <a:lumMod val="10000"/>
                    </a:schemeClr>
                  </a:solidFill>
                  <a:effectLst/>
                  <a:latin typeface="Arial" charset="0"/>
                  <a:ea typeface="ＭＳ Ｐゴシック" pitchFamily="-96" charset="-128"/>
                </a:rPr>
                <a:t>Repository</a:t>
              </a:r>
              <a:endParaRPr kumimoji="0" lang="de-DE" sz="24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cxnSp>
          <p:nvCxnSpPr>
            <p:cNvPr id="60" name="Gerade Verbindung mit Pfeil 43"/>
            <p:cNvCxnSpPr>
              <a:endCxn id="59" idx="1"/>
            </p:cNvCxnSpPr>
            <p:nvPr/>
          </p:nvCxnSpPr>
          <p:spPr bwMode="auto">
            <a:xfrm rot="16200000" flipH="1">
              <a:off x="6715125" y="5190164"/>
              <a:ext cx="381000" cy="16740"/>
            </a:xfrm>
            <a:prstGeom prst="straightConnector1">
              <a:avLst/>
            </a:prstGeom>
            <a:solidFill>
              <a:schemeClr val="accent1"/>
            </a:solidFill>
            <a:ln w="9525" cap="flat" cmpd="sng" algn="ctr">
              <a:solidFill>
                <a:srgbClr val="24E521"/>
              </a:solidFill>
              <a:prstDash val="solid"/>
              <a:round/>
              <a:headEnd type="none" w="med" len="med"/>
              <a:tailEnd type="arrow"/>
            </a:ln>
            <a:effectLst/>
          </p:spPr>
        </p:cxnSp>
      </p:grpSp>
    </p:spTree>
    <p:extLst>
      <p:ext uri="{BB962C8B-B14F-4D97-AF65-F5344CB8AC3E}">
        <p14:creationId xmlns:p14="http://schemas.microsoft.com/office/powerpoint/2010/main" val="414856926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p:txBody>
      </p:sp>
      <p:sp>
        <p:nvSpPr>
          <p:cNvPr id="8194" name="Title 1"/>
          <p:cNvSpPr>
            <a:spLocks noGrp="1"/>
          </p:cNvSpPr>
          <p:nvPr>
            <p:ph type="title"/>
          </p:nvPr>
        </p:nvSpPr>
        <p:spPr/>
        <p:txBody>
          <a:bodyPr/>
          <a:lstStyle/>
          <a:p>
            <a:pPr eaLnBrk="1" hangingPunct="1"/>
            <a:r>
              <a:rPr lang="en-US" dirty="0">
                <a:latin typeface="Arial" charset="0"/>
              </a:rPr>
              <a:t>The </a:t>
            </a:r>
            <a:r>
              <a:rPr lang="en-US" dirty="0" err="1" smtClean="0">
                <a:latin typeface="Arial" charset="0"/>
              </a:rPr>
              <a:t>ApplicationServer</a:t>
            </a:r>
            <a:r>
              <a:rPr lang="en-US" dirty="0" smtClean="0">
                <a:latin typeface="Arial" charset="0"/>
              </a:rPr>
              <a:t> Agent</a:t>
            </a:r>
            <a:endParaRPr lang="en-US" dirty="0">
              <a:latin typeface="Arial" charset="0"/>
            </a:endParaRPr>
          </a:p>
        </p:txBody>
      </p:sp>
      <p:sp>
        <p:nvSpPr>
          <p:cNvPr id="8195" name="Text Placeholder 2"/>
          <p:cNvSpPr>
            <a:spLocks noGrp="1"/>
          </p:cNvSpPr>
          <p:nvPr>
            <p:ph type="body" sz="quarter" idx="10"/>
          </p:nvPr>
        </p:nvSpPr>
        <p:spPr>
          <a:xfrm>
            <a:off x="1014413" y="2246248"/>
            <a:ext cx="5436399" cy="6364696"/>
          </a:xfrm>
        </p:spPr>
        <p:txBody>
          <a:bodyPr lIns="91440"/>
          <a:lstStyle/>
          <a:p>
            <a:pPr eaLnBrk="1" hangingPunct="1">
              <a:spcBef>
                <a:spcPct val="0"/>
              </a:spcBef>
            </a:pPr>
            <a:r>
              <a:rPr lang="en-US" sz="3600" dirty="0" smtClean="0">
                <a:latin typeface="Arial" charset="0"/>
              </a:rPr>
              <a:t>On Java</a:t>
            </a:r>
          </a:p>
          <a:p>
            <a:pPr lvl="1" eaLnBrk="1" hangingPunct="1">
              <a:spcBef>
                <a:spcPct val="0"/>
              </a:spcBef>
            </a:pPr>
            <a:r>
              <a:rPr lang="en-US" sz="2400" dirty="0" smtClean="0">
                <a:latin typeface="Arial" charset="0"/>
              </a:rPr>
              <a:t>Conforms to JVMTI</a:t>
            </a:r>
          </a:p>
          <a:p>
            <a:pPr lvl="1" eaLnBrk="1" hangingPunct="1">
              <a:spcBef>
                <a:spcPct val="0"/>
              </a:spcBef>
            </a:pPr>
            <a:r>
              <a:rPr lang="en-US" sz="2400" dirty="0" smtClean="0">
                <a:latin typeface="Arial" charset="0"/>
              </a:rPr>
              <a:t>Java 1.5 or higher</a:t>
            </a:r>
          </a:p>
          <a:p>
            <a:pPr lvl="1" eaLnBrk="1" hangingPunct="1">
              <a:spcBef>
                <a:spcPct val="0"/>
              </a:spcBef>
            </a:pPr>
            <a:r>
              <a:rPr lang="en-US" sz="2400" dirty="0" smtClean="0">
                <a:latin typeface="Arial" charset="0"/>
              </a:rPr>
              <a:t>Injected into runtime at startup</a:t>
            </a:r>
            <a:br>
              <a:rPr lang="en-US" sz="2400" dirty="0" smtClean="0">
                <a:latin typeface="Arial" charset="0"/>
              </a:rPr>
            </a:br>
            <a:r>
              <a:rPr lang="en-US" sz="2400" dirty="0" smtClean="0">
                <a:latin typeface="Arial" charset="0"/>
              </a:rPr>
              <a:t>-</a:t>
            </a:r>
            <a:r>
              <a:rPr lang="en-US" sz="2400" dirty="0" err="1" smtClean="0">
                <a:latin typeface="Arial" charset="0"/>
              </a:rPr>
              <a:t>javaagent</a:t>
            </a:r>
            <a:r>
              <a:rPr lang="en-US" sz="2400" dirty="0" smtClean="0">
                <a:latin typeface="Arial" charset="0"/>
              </a:rPr>
              <a:t>:/../</a:t>
            </a:r>
            <a:r>
              <a:rPr lang="en-US" sz="2400" dirty="0" err="1" smtClean="0">
                <a:latin typeface="Arial" charset="0"/>
              </a:rPr>
              <a:t>javaagent.jar</a:t>
            </a:r>
            <a:endParaRPr lang="en-US" sz="2400" dirty="0" smtClean="0">
              <a:latin typeface="Arial" charset="0"/>
            </a:endParaRPr>
          </a:p>
          <a:p>
            <a:pPr lvl="1" eaLnBrk="1" hangingPunct="1">
              <a:spcBef>
                <a:spcPct val="0"/>
              </a:spcBef>
            </a:pPr>
            <a:r>
              <a:rPr lang="en-US" sz="2400" dirty="0" smtClean="0">
                <a:latin typeface="Arial" charset="0"/>
              </a:rPr>
              <a:t>Uses </a:t>
            </a:r>
            <a:r>
              <a:rPr lang="en-US" sz="2400" dirty="0" err="1" smtClean="0">
                <a:latin typeface="Arial" charset="0"/>
              </a:rPr>
              <a:t>bytecode</a:t>
            </a:r>
            <a:r>
              <a:rPr lang="en-US" sz="2400" dirty="0" smtClean="0">
                <a:latin typeface="Arial" charset="0"/>
              </a:rPr>
              <a:t> instrumentation</a:t>
            </a:r>
          </a:p>
          <a:p>
            <a:pPr eaLnBrk="1" hangingPunct="1">
              <a:spcBef>
                <a:spcPct val="0"/>
              </a:spcBef>
            </a:pPr>
            <a:r>
              <a:rPr lang="en-US" sz="3600" dirty="0" smtClean="0">
                <a:latin typeface="Arial" charset="0"/>
              </a:rPr>
              <a:t>On .NET</a:t>
            </a:r>
            <a:endParaRPr lang="en-US" sz="3600" dirty="0" smtClean="0">
              <a:latin typeface="Arial" charset="0"/>
            </a:endParaRPr>
          </a:p>
          <a:p>
            <a:pPr lvl="1" eaLnBrk="1" hangingPunct="1">
              <a:spcBef>
                <a:spcPct val="0"/>
              </a:spcBef>
            </a:pPr>
            <a:r>
              <a:rPr lang="en-US" sz="2400" dirty="0" smtClean="0">
                <a:latin typeface="Arial" charset="0"/>
              </a:rPr>
              <a:t>corresponding technology available on Windows platform, although implementation is different, functionality is same</a:t>
            </a:r>
          </a:p>
          <a:p>
            <a:pPr eaLnBrk="1" hangingPunct="1">
              <a:spcBef>
                <a:spcPct val="0"/>
              </a:spcBef>
            </a:pPr>
            <a:r>
              <a:rPr lang="en-US" sz="3600" dirty="0" smtClean="0">
                <a:latin typeface="Arial" charset="0"/>
              </a:rPr>
              <a:t>and soon … on PHP</a:t>
            </a:r>
            <a:endParaRPr lang="en-US" sz="3600" dirty="0" smtClean="0">
              <a:latin typeface="Arial" charset="0"/>
            </a:endParaRPr>
          </a:p>
        </p:txBody>
      </p:sp>
      <p:sp>
        <p:nvSpPr>
          <p:cNvPr id="43" name="Rechteck 6"/>
          <p:cNvSpPr/>
          <p:nvPr/>
        </p:nvSpPr>
        <p:spPr bwMode="auto">
          <a:xfrm>
            <a:off x="7289459" y="2387600"/>
            <a:ext cx="1941945" cy="2982098"/>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smtClean="0">
                <a:ln>
                  <a:noFill/>
                </a:ln>
                <a:solidFill>
                  <a:schemeClr val="bg1"/>
                </a:solidFill>
                <a:effectLst/>
                <a:latin typeface="Arial" charset="0"/>
                <a:ea typeface="ＭＳ Ｐゴシック" pitchFamily="-96" charset="-128"/>
              </a:rPr>
              <a:t>Java / Linux / Windows</a:t>
            </a:r>
            <a:endParaRPr kumimoji="0" lang="de-DE" sz="1600" b="1" i="0" u="none" strike="noStrike" cap="none" normalizeH="0" baseline="0" dirty="0" smtClean="0">
              <a:ln>
                <a:noFill/>
              </a:ln>
              <a:solidFill>
                <a:schemeClr val="bg1"/>
              </a:solidFill>
              <a:effectLst/>
              <a:latin typeface="Arial" charset="0"/>
              <a:ea typeface="ＭＳ Ｐゴシック" pitchFamily="-96" charset="-128"/>
            </a:endParaRPr>
          </a:p>
        </p:txBody>
      </p:sp>
      <p:grpSp>
        <p:nvGrpSpPr>
          <p:cNvPr id="44" name="Gruppierung 11"/>
          <p:cNvGrpSpPr/>
          <p:nvPr/>
        </p:nvGrpSpPr>
        <p:grpSpPr>
          <a:xfrm>
            <a:off x="7423386" y="2948248"/>
            <a:ext cx="1674091" cy="795230"/>
            <a:chOff x="4876800" y="1776455"/>
            <a:chExt cx="1905000" cy="1119145"/>
          </a:xfrm>
        </p:grpSpPr>
        <p:sp>
          <p:nvSpPr>
            <p:cNvPr id="45" name="Rechteck 9"/>
            <p:cNvSpPr/>
            <p:nvPr/>
          </p:nvSpPr>
          <p:spPr bwMode="auto">
            <a:xfrm>
              <a:off x="4876800" y="1776455"/>
              <a:ext cx="1905000" cy="111914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rPr>
                <a:t>Java </a:t>
              </a:r>
              <a:r>
                <a:rPr kumimoji="0" lang="de-DE" sz="105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Application</a:t>
              </a:r>
              <a:r>
                <a:rPr kumimoji="0" lang="de-DE" sz="1050" b="0" i="0" u="none" strike="noStrike" cap="none" normalizeH="0" dirty="0" smtClean="0">
                  <a:ln>
                    <a:noFill/>
                  </a:ln>
                  <a:solidFill>
                    <a:schemeClr val="accent5">
                      <a:lumMod val="10000"/>
                    </a:schemeClr>
                  </a:solidFill>
                  <a:effectLst/>
                  <a:latin typeface="Arial" charset="0"/>
                  <a:ea typeface="ＭＳ Ｐゴシック" pitchFamily="-96" charset="-128"/>
                </a:rPr>
                <a:t> Server</a:t>
              </a:r>
              <a:endPar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46" name="Rechteck 10"/>
            <p:cNvSpPr/>
            <p:nvPr/>
          </p:nvSpPr>
          <p:spPr bwMode="auto">
            <a:xfrm>
              <a:off x="5029200" y="2286000"/>
              <a:ext cx="1524000" cy="457200"/>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AppServerAgent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grpSp>
      <p:grpSp>
        <p:nvGrpSpPr>
          <p:cNvPr id="47" name="Gruppierung 16"/>
          <p:cNvGrpSpPr/>
          <p:nvPr/>
        </p:nvGrpSpPr>
        <p:grpSpPr>
          <a:xfrm>
            <a:off x="7423386" y="3820094"/>
            <a:ext cx="1674091" cy="795230"/>
            <a:chOff x="4876800" y="2688178"/>
            <a:chExt cx="1905000" cy="966745"/>
          </a:xfrm>
        </p:grpSpPr>
        <p:sp>
          <p:nvSpPr>
            <p:cNvPr id="48" name="Rechteck 13"/>
            <p:cNvSpPr/>
            <p:nvPr/>
          </p:nvSpPr>
          <p:spPr bwMode="auto">
            <a:xfrm>
              <a:off x="4876800" y="2688178"/>
              <a:ext cx="1905000" cy="96674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050" dirty="0" smtClean="0">
                  <a:solidFill>
                    <a:schemeClr val="accent5">
                      <a:lumMod val="10000"/>
                    </a:schemeClr>
                  </a:solidFill>
                  <a:latin typeface="Arial" charset="0"/>
                  <a:ea typeface="ＭＳ Ｐゴシック" pitchFamily="-96" charset="-128"/>
                </a:rPr>
                <a:t>Pure Java </a:t>
              </a:r>
              <a:r>
                <a:rPr lang="de-DE" sz="1050" dirty="0" err="1" smtClean="0">
                  <a:solidFill>
                    <a:schemeClr val="accent5">
                      <a:lumMod val="10000"/>
                    </a:schemeClr>
                  </a:solidFill>
                  <a:latin typeface="Arial" charset="0"/>
                  <a:ea typeface="ＭＳ Ｐゴシック" pitchFamily="-96" charset="-128"/>
                </a:rPr>
                <a:t>Application</a:t>
              </a:r>
              <a:endPar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49" name="Rechteck 14"/>
            <p:cNvSpPr/>
            <p:nvPr/>
          </p:nvSpPr>
          <p:spPr bwMode="auto">
            <a:xfrm>
              <a:off x="5029200" y="3128336"/>
              <a:ext cx="1524000" cy="394941"/>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AppServerAgent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grpSp>
      <p:sp>
        <p:nvSpPr>
          <p:cNvPr id="34" name="Rechteck 6"/>
          <p:cNvSpPr/>
          <p:nvPr/>
        </p:nvSpPr>
        <p:spPr bwMode="auto">
          <a:xfrm>
            <a:off x="10269841" y="2387600"/>
            <a:ext cx="1941945" cy="2965165"/>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smtClean="0">
                <a:ln>
                  <a:noFill/>
                </a:ln>
                <a:solidFill>
                  <a:srgbClr val="FFFFFF"/>
                </a:solidFill>
                <a:effectLst/>
                <a:latin typeface="Arial" charset="0"/>
                <a:ea typeface="ＭＳ Ｐゴシック" pitchFamily="-96" charset="-128"/>
              </a:rPr>
              <a:t>.NET/ Windows</a:t>
            </a:r>
            <a:endParaRPr kumimoji="0" lang="de-DE" sz="1600" b="1" i="0" u="none" strike="noStrike" cap="none" normalizeH="0" baseline="0" dirty="0" smtClean="0">
              <a:ln>
                <a:noFill/>
              </a:ln>
              <a:solidFill>
                <a:srgbClr val="FFFFFF"/>
              </a:solidFill>
              <a:effectLst/>
              <a:latin typeface="Arial" charset="0"/>
              <a:ea typeface="ＭＳ Ｐゴシック" pitchFamily="-96" charset="-128"/>
            </a:endParaRPr>
          </a:p>
        </p:txBody>
      </p:sp>
      <p:sp>
        <p:nvSpPr>
          <p:cNvPr id="36" name="Rechteck 9"/>
          <p:cNvSpPr/>
          <p:nvPr/>
        </p:nvSpPr>
        <p:spPr bwMode="auto">
          <a:xfrm>
            <a:off x="10403768" y="2931315"/>
            <a:ext cx="1674091" cy="1725352"/>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rPr>
              <a:t>Internet </a:t>
            </a:r>
            <a:r>
              <a:rPr lang="de-DE" sz="1050" dirty="0" smtClean="0">
                <a:solidFill>
                  <a:schemeClr val="accent5">
                    <a:lumMod val="10000"/>
                  </a:schemeClr>
                </a:solidFill>
                <a:latin typeface="Arial" charset="0"/>
                <a:ea typeface="ＭＳ Ｐゴシック" pitchFamily="-96" charset="-128"/>
              </a:rPr>
              <a:t>Information </a:t>
            </a:r>
            <a:r>
              <a:rPr kumimoji="0" lang="de-DE" sz="1050" b="0" i="0" u="none" strike="noStrike" cap="none" normalizeH="0" dirty="0" smtClean="0">
                <a:ln>
                  <a:noFill/>
                </a:ln>
                <a:solidFill>
                  <a:schemeClr val="accent5">
                    <a:lumMod val="10000"/>
                  </a:schemeClr>
                </a:solidFill>
                <a:effectLst/>
                <a:latin typeface="Arial" charset="0"/>
                <a:ea typeface="ＭＳ Ｐゴシック" pitchFamily="-96" charset="-128"/>
              </a:rPr>
              <a:t>Server</a:t>
            </a:r>
            <a:endPar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69" name="Rechteck 14"/>
          <p:cNvSpPr/>
          <p:nvPr/>
        </p:nvSpPr>
        <p:spPr bwMode="auto">
          <a:xfrm>
            <a:off x="10448292" y="4758267"/>
            <a:ext cx="1591798" cy="443042"/>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Coordinator</a:t>
            </a: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 Service / </a:t>
            </a: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MachineAgent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70" name="Rechteck 14"/>
          <p:cNvSpPr/>
          <p:nvPr/>
        </p:nvSpPr>
        <p:spPr bwMode="auto">
          <a:xfrm>
            <a:off x="7608108" y="4842561"/>
            <a:ext cx="1339273" cy="324873"/>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MachineAgent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72" name="Rechteck 9"/>
          <p:cNvSpPr/>
          <p:nvPr/>
        </p:nvSpPr>
        <p:spPr bwMode="auto">
          <a:xfrm>
            <a:off x="10499088" y="4000500"/>
            <a:ext cx="1460221" cy="588433"/>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Application</a:t>
            </a:r>
            <a:r>
              <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rPr>
              <a:t> Pool</a:t>
            </a:r>
            <a:endPar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71" name="Rechteck 9"/>
          <p:cNvSpPr/>
          <p:nvPr/>
        </p:nvSpPr>
        <p:spPr bwMode="auto">
          <a:xfrm>
            <a:off x="10499094" y="3302000"/>
            <a:ext cx="1460221" cy="609599"/>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Application</a:t>
            </a:r>
            <a:r>
              <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rPr>
              <a:t> Pool</a:t>
            </a:r>
            <a:endPar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66" name="Rechteck 10"/>
          <p:cNvSpPr/>
          <p:nvPr/>
        </p:nvSpPr>
        <p:spPr bwMode="auto">
          <a:xfrm>
            <a:off x="10571563" y="4279902"/>
            <a:ext cx="1339273" cy="245532"/>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AppServerAgent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73" name="Rechteck 10"/>
          <p:cNvSpPr/>
          <p:nvPr/>
        </p:nvSpPr>
        <p:spPr bwMode="auto">
          <a:xfrm>
            <a:off x="10571556" y="3598335"/>
            <a:ext cx="1339273" cy="245532"/>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AppServerAgent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74" name="Rechteck 10"/>
          <p:cNvSpPr/>
          <p:nvPr/>
        </p:nvSpPr>
        <p:spPr bwMode="auto">
          <a:xfrm>
            <a:off x="10571563" y="4343402"/>
            <a:ext cx="1339273" cy="245532"/>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AppServerAgent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75" name="Text Placeholder 2"/>
          <p:cNvSpPr txBox="1">
            <a:spLocks/>
          </p:cNvSpPr>
          <p:nvPr/>
        </p:nvSpPr>
        <p:spPr bwMode="auto">
          <a:xfrm>
            <a:off x="6996113" y="5675248"/>
            <a:ext cx="5436399" cy="636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0" rIns="0" bIns="0" numCol="1" anchor="t" anchorCtr="0" compatLnSpc="1">
            <a:prstTxWarp prst="textNoShape">
              <a:avLst/>
            </a:prstTxWarp>
            <a:noAutofit/>
          </a:bodyPr>
          <a:lstStyle>
            <a:lvl1pPr marL="301752" indent="-301752" algn="l" defTabSz="649288" rtl="0" eaLnBrk="0" fontAlgn="base" hangingPunct="0">
              <a:lnSpc>
                <a:spcPct val="130000"/>
              </a:lnSpc>
              <a:spcBef>
                <a:spcPts val="0"/>
              </a:spcBef>
              <a:spcAft>
                <a:spcPct val="0"/>
              </a:spcAft>
              <a:buSzPct val="90000"/>
              <a:buFont typeface="Arial"/>
              <a:buChar char="•"/>
              <a:defRPr sz="3200" kern="1200">
                <a:solidFill>
                  <a:schemeClr val="tx1"/>
                </a:solidFill>
                <a:latin typeface="+mn-lt"/>
                <a:ea typeface="ＭＳ Ｐゴシック" charset="0"/>
                <a:cs typeface="ＭＳ Ｐゴシック" charset="0"/>
              </a:defRPr>
            </a:lvl1pPr>
            <a:lvl2pPr marL="576072" indent="-301752" algn="l" defTabSz="649288" rtl="0" eaLnBrk="0" fontAlgn="base" hangingPunct="0">
              <a:lnSpc>
                <a:spcPct val="130000"/>
              </a:lnSpc>
              <a:spcBef>
                <a:spcPts val="0"/>
              </a:spcBef>
              <a:spcAft>
                <a:spcPts val="600"/>
              </a:spcAft>
              <a:buSzPct val="90000"/>
              <a:buFont typeface="Lucida Grande"/>
              <a:buChar char="-"/>
              <a:defRPr sz="3200" kern="1200">
                <a:solidFill>
                  <a:schemeClr val="tx1"/>
                </a:solidFill>
                <a:latin typeface="+mn-lt"/>
                <a:ea typeface="ＭＳ Ｐゴシック" charset="0"/>
                <a:cs typeface="+mn-cs"/>
              </a:defRPr>
            </a:lvl2pPr>
            <a:lvl3pPr marL="301752" indent="-301752" algn="l" defTabSz="649288" rtl="0" eaLnBrk="0" fontAlgn="base" hangingPunct="0">
              <a:lnSpc>
                <a:spcPct val="130000"/>
              </a:lnSpc>
              <a:spcBef>
                <a:spcPts val="0"/>
              </a:spcBef>
              <a:spcAft>
                <a:spcPct val="0"/>
              </a:spcAft>
              <a:buSzPct val="90000"/>
              <a:buFont typeface="Arial"/>
              <a:buChar char="•"/>
              <a:defRPr sz="3200" kern="1200">
                <a:solidFill>
                  <a:schemeClr val="tx1"/>
                </a:solidFill>
                <a:latin typeface="+mn-lt"/>
                <a:ea typeface="ＭＳ Ｐゴシック" charset="0"/>
                <a:cs typeface="+mn-cs"/>
              </a:defRPr>
            </a:lvl3pPr>
            <a:lvl4pPr marL="301752" indent="-301752" algn="l" defTabSz="649288" rtl="0" eaLnBrk="0" fontAlgn="base" hangingPunct="0">
              <a:lnSpc>
                <a:spcPct val="130000"/>
              </a:lnSpc>
              <a:spcBef>
                <a:spcPts val="0"/>
              </a:spcBef>
              <a:spcAft>
                <a:spcPct val="0"/>
              </a:spcAft>
              <a:buSzPct val="90000"/>
              <a:buFont typeface="Arial"/>
              <a:buChar char="•"/>
              <a:defRPr sz="3200" kern="1200">
                <a:solidFill>
                  <a:schemeClr val="tx1"/>
                </a:solidFill>
                <a:latin typeface="+mn-lt"/>
                <a:ea typeface="ＭＳ Ｐゴシック" charset="0"/>
                <a:cs typeface="+mn-cs"/>
              </a:defRPr>
            </a:lvl4pPr>
            <a:lvl5pPr marL="301752" indent="-301752" algn="l" defTabSz="649288" rtl="0" eaLnBrk="0" fontAlgn="base" hangingPunct="0">
              <a:lnSpc>
                <a:spcPct val="130000"/>
              </a:lnSpc>
              <a:spcBef>
                <a:spcPts val="0"/>
              </a:spcBef>
              <a:spcAft>
                <a:spcPct val="0"/>
              </a:spcAft>
              <a:buSzPct val="90000"/>
              <a:buFont typeface="Arial"/>
              <a:buChar char="•"/>
              <a:defRPr sz="3200" kern="1200">
                <a:solidFill>
                  <a:schemeClr val="tx1"/>
                </a:solidFill>
                <a:latin typeface="+mn-lt"/>
                <a:ea typeface="ＭＳ Ｐゴシック" charset="0"/>
                <a:cs typeface="+mn-cs"/>
              </a:defRPr>
            </a:lvl5pPr>
            <a:lvl6pPr marL="3575007" indent="-325001" algn="l" defTabSz="650001" rtl="0" eaLnBrk="1" latinLnBrk="0" hangingPunct="1">
              <a:spcBef>
                <a:spcPct val="20000"/>
              </a:spcBef>
              <a:buFont typeface="Arial"/>
              <a:buChar char="•"/>
              <a:defRPr sz="2800" kern="1200">
                <a:solidFill>
                  <a:schemeClr val="tx1"/>
                </a:solidFill>
                <a:latin typeface="+mn-lt"/>
                <a:ea typeface="+mn-ea"/>
                <a:cs typeface="+mn-cs"/>
              </a:defRPr>
            </a:lvl6pPr>
            <a:lvl7pPr marL="4225008" indent="-325001" algn="l" defTabSz="650001" rtl="0" eaLnBrk="1" latinLnBrk="0" hangingPunct="1">
              <a:spcBef>
                <a:spcPct val="20000"/>
              </a:spcBef>
              <a:buFont typeface="Arial"/>
              <a:buChar char="•"/>
              <a:defRPr sz="2800" kern="1200">
                <a:solidFill>
                  <a:schemeClr val="tx1"/>
                </a:solidFill>
                <a:latin typeface="+mn-lt"/>
                <a:ea typeface="+mn-ea"/>
                <a:cs typeface="+mn-cs"/>
              </a:defRPr>
            </a:lvl7pPr>
            <a:lvl8pPr marL="4875009" indent="-325001" algn="l" defTabSz="650001" rtl="0" eaLnBrk="1" latinLnBrk="0" hangingPunct="1">
              <a:spcBef>
                <a:spcPct val="20000"/>
              </a:spcBef>
              <a:buFont typeface="Arial"/>
              <a:buChar char="•"/>
              <a:defRPr sz="2800" kern="1200">
                <a:solidFill>
                  <a:schemeClr val="tx1"/>
                </a:solidFill>
                <a:latin typeface="+mn-lt"/>
                <a:ea typeface="+mn-ea"/>
                <a:cs typeface="+mn-cs"/>
              </a:defRPr>
            </a:lvl8pPr>
            <a:lvl9pPr marL="5525011" indent="-325001" algn="l" defTabSz="650001" rtl="0" eaLnBrk="1" latinLnBrk="0" hangingPunct="1">
              <a:spcBef>
                <a:spcPct val="20000"/>
              </a:spcBef>
              <a:buFont typeface="Arial"/>
              <a:buChar char="•"/>
              <a:defRPr sz="2800" kern="1200">
                <a:solidFill>
                  <a:schemeClr val="tx1"/>
                </a:solidFill>
                <a:latin typeface="+mn-lt"/>
                <a:ea typeface="+mn-ea"/>
                <a:cs typeface="+mn-cs"/>
              </a:defRPr>
            </a:lvl9pPr>
          </a:lstStyle>
          <a:p>
            <a:pPr eaLnBrk="1" hangingPunct="1">
              <a:spcBef>
                <a:spcPct val="0"/>
              </a:spcBef>
            </a:pPr>
            <a:r>
              <a:rPr lang="en-US" sz="2400" dirty="0" smtClean="0">
                <a:latin typeface="Arial" charset="0"/>
              </a:rPr>
              <a:t>BT / Backend</a:t>
            </a:r>
          </a:p>
          <a:p>
            <a:pPr lvl="1" eaLnBrk="1" hangingPunct="1">
              <a:spcBef>
                <a:spcPct val="0"/>
              </a:spcBef>
            </a:pPr>
            <a:r>
              <a:rPr lang="en-US" sz="1800" dirty="0" smtClean="0">
                <a:latin typeface="Arial" charset="0"/>
              </a:rPr>
              <a:t>Discovery</a:t>
            </a:r>
          </a:p>
          <a:p>
            <a:pPr lvl="1" eaLnBrk="1" hangingPunct="1">
              <a:spcBef>
                <a:spcPct val="0"/>
              </a:spcBef>
            </a:pPr>
            <a:r>
              <a:rPr lang="en-US" sz="1800" dirty="0" smtClean="0">
                <a:latin typeface="Arial" charset="0"/>
              </a:rPr>
              <a:t>Monitoring</a:t>
            </a:r>
          </a:p>
          <a:p>
            <a:pPr lvl="1" eaLnBrk="1" hangingPunct="1">
              <a:spcBef>
                <a:spcPct val="0"/>
              </a:spcBef>
            </a:pPr>
            <a:r>
              <a:rPr lang="en-US" sz="1800" dirty="0" smtClean="0">
                <a:latin typeface="Arial" charset="0"/>
              </a:rPr>
              <a:t>Correlation</a:t>
            </a:r>
          </a:p>
          <a:p>
            <a:pPr eaLnBrk="1" hangingPunct="1">
              <a:spcBef>
                <a:spcPct val="0"/>
              </a:spcBef>
            </a:pPr>
            <a:r>
              <a:rPr lang="en-US" sz="2400" dirty="0" smtClean="0">
                <a:latin typeface="Arial" charset="0"/>
              </a:rPr>
              <a:t>JVM /.NET</a:t>
            </a:r>
          </a:p>
          <a:p>
            <a:pPr lvl="1" eaLnBrk="1" hangingPunct="1">
              <a:spcBef>
                <a:spcPct val="0"/>
              </a:spcBef>
            </a:pPr>
            <a:r>
              <a:rPr lang="en-US" sz="1800" dirty="0" smtClean="0">
                <a:latin typeface="Arial" charset="0"/>
              </a:rPr>
              <a:t>Runtime monitoring</a:t>
            </a:r>
          </a:p>
          <a:p>
            <a:pPr lvl="1" eaLnBrk="1" hangingPunct="1">
              <a:spcBef>
                <a:spcPct val="0"/>
              </a:spcBef>
            </a:pPr>
            <a:r>
              <a:rPr lang="en-US" sz="1800" dirty="0" smtClean="0">
                <a:latin typeface="Arial" charset="0"/>
              </a:rPr>
              <a:t>JMX / </a:t>
            </a:r>
            <a:r>
              <a:rPr lang="en-US" sz="1800" dirty="0" err="1" smtClean="0">
                <a:latin typeface="Arial" charset="0"/>
              </a:rPr>
              <a:t>PerfMon</a:t>
            </a:r>
            <a:endParaRPr lang="en-US" sz="1800" dirty="0" smtClean="0">
              <a:latin typeface="Arial" charset="0"/>
            </a:endParaRPr>
          </a:p>
        </p:txBody>
      </p:sp>
    </p:spTree>
    <p:extLst>
      <p:ext uri="{BB962C8B-B14F-4D97-AF65-F5344CB8AC3E}">
        <p14:creationId xmlns:p14="http://schemas.microsoft.com/office/powerpoint/2010/main" val="40836006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p:txBody>
      </p:sp>
      <p:sp>
        <p:nvSpPr>
          <p:cNvPr id="8194" name="Title 1"/>
          <p:cNvSpPr>
            <a:spLocks noGrp="1"/>
          </p:cNvSpPr>
          <p:nvPr>
            <p:ph type="title"/>
          </p:nvPr>
        </p:nvSpPr>
        <p:spPr/>
        <p:txBody>
          <a:bodyPr/>
          <a:lstStyle/>
          <a:p>
            <a:pPr eaLnBrk="1" hangingPunct="1"/>
            <a:r>
              <a:rPr lang="en-US" dirty="0">
                <a:latin typeface="Arial" charset="0"/>
              </a:rPr>
              <a:t>The </a:t>
            </a:r>
            <a:r>
              <a:rPr lang="en-US" dirty="0" smtClean="0">
                <a:latin typeface="Arial" charset="0"/>
              </a:rPr>
              <a:t>Machine Agent</a:t>
            </a:r>
            <a:endParaRPr lang="en-US" dirty="0">
              <a:latin typeface="Arial" charset="0"/>
            </a:endParaRPr>
          </a:p>
        </p:txBody>
      </p:sp>
      <p:sp>
        <p:nvSpPr>
          <p:cNvPr id="8195" name="Text Placeholder 2"/>
          <p:cNvSpPr>
            <a:spLocks noGrp="1"/>
          </p:cNvSpPr>
          <p:nvPr>
            <p:ph type="body" sz="quarter" idx="10"/>
          </p:nvPr>
        </p:nvSpPr>
        <p:spPr>
          <a:xfrm>
            <a:off x="1014413" y="2231617"/>
            <a:ext cx="5436399" cy="6364696"/>
          </a:xfrm>
        </p:spPr>
        <p:txBody>
          <a:bodyPr lIns="91440"/>
          <a:lstStyle/>
          <a:p>
            <a:pPr eaLnBrk="1" hangingPunct="1">
              <a:spcBef>
                <a:spcPct val="0"/>
              </a:spcBef>
            </a:pPr>
            <a:r>
              <a:rPr lang="en-US" sz="2400" dirty="0" smtClean="0">
                <a:latin typeface="Arial" charset="0"/>
              </a:rPr>
              <a:t>Collects System Resource Utilization</a:t>
            </a:r>
          </a:p>
          <a:p>
            <a:pPr lvl="1" eaLnBrk="1" hangingPunct="1">
              <a:spcBef>
                <a:spcPct val="0"/>
              </a:spcBef>
            </a:pPr>
            <a:r>
              <a:rPr lang="en-US" sz="1800" dirty="0" smtClean="0">
                <a:latin typeface="Arial" charset="0"/>
              </a:rPr>
              <a:t>CPU, Network IO, Disk IO</a:t>
            </a:r>
          </a:p>
          <a:p>
            <a:pPr lvl="1" eaLnBrk="1" hangingPunct="1">
              <a:spcBef>
                <a:spcPct val="0"/>
              </a:spcBef>
            </a:pPr>
            <a:r>
              <a:rPr lang="en-US" sz="1800" dirty="0" smtClean="0">
                <a:latin typeface="Arial" charset="0"/>
              </a:rPr>
              <a:t>Extensible via scripting</a:t>
            </a:r>
            <a:br>
              <a:rPr lang="en-US" sz="1800" dirty="0" smtClean="0">
                <a:latin typeface="Arial" charset="0"/>
              </a:rPr>
            </a:br>
            <a:endParaRPr lang="en-US" sz="1800" dirty="0" smtClean="0">
              <a:latin typeface="Arial" charset="0"/>
            </a:endParaRPr>
          </a:p>
          <a:p>
            <a:pPr eaLnBrk="1" hangingPunct="1">
              <a:spcBef>
                <a:spcPct val="0"/>
              </a:spcBef>
            </a:pPr>
            <a:r>
              <a:rPr lang="en-US" sz="2400" dirty="0" smtClean="0">
                <a:latin typeface="Arial" charset="0"/>
              </a:rPr>
              <a:t>Task Manager</a:t>
            </a:r>
          </a:p>
          <a:p>
            <a:pPr lvl="1" eaLnBrk="1" hangingPunct="1">
              <a:spcBef>
                <a:spcPct val="0"/>
              </a:spcBef>
            </a:pPr>
            <a:r>
              <a:rPr lang="en-US" sz="1800" dirty="0" smtClean="0">
                <a:latin typeface="Arial" charset="0"/>
              </a:rPr>
              <a:t>Executes Scripts as triggered by </a:t>
            </a:r>
            <a:br>
              <a:rPr lang="en-US" sz="1800" dirty="0" smtClean="0">
                <a:latin typeface="Arial" charset="0"/>
              </a:rPr>
            </a:br>
            <a:r>
              <a:rPr lang="en-US" sz="1800" dirty="0" smtClean="0">
                <a:latin typeface="Arial" charset="0"/>
              </a:rPr>
              <a:t>Controller Automation</a:t>
            </a:r>
            <a:br>
              <a:rPr lang="en-US" sz="1800" dirty="0" smtClean="0">
                <a:latin typeface="Arial" charset="0"/>
              </a:rPr>
            </a:br>
            <a:endParaRPr lang="en-US" sz="1800" dirty="0" smtClean="0">
              <a:latin typeface="Arial" charset="0"/>
            </a:endParaRPr>
          </a:p>
        </p:txBody>
      </p:sp>
      <p:grpSp>
        <p:nvGrpSpPr>
          <p:cNvPr id="37" name="Gruppierung 28"/>
          <p:cNvGrpSpPr/>
          <p:nvPr/>
        </p:nvGrpSpPr>
        <p:grpSpPr>
          <a:xfrm>
            <a:off x="9843314" y="2980264"/>
            <a:ext cx="1941945" cy="2550298"/>
            <a:chOff x="6954982" y="1066800"/>
            <a:chExt cx="1941945" cy="2550298"/>
          </a:xfrm>
        </p:grpSpPr>
        <p:sp>
          <p:nvSpPr>
            <p:cNvPr id="38" name="Rechteck 29"/>
            <p:cNvSpPr/>
            <p:nvPr/>
          </p:nvSpPr>
          <p:spPr bwMode="auto">
            <a:xfrm>
              <a:off x="6954982" y="1066800"/>
              <a:ext cx="1941945" cy="2550298"/>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smtClean="0">
                <a:ln>
                  <a:noFill/>
                </a:ln>
                <a:solidFill>
                  <a:schemeClr val="tx1"/>
                </a:solidFill>
                <a:effectLst/>
                <a:latin typeface="Arial" charset="0"/>
                <a:ea typeface="ＭＳ Ｐゴシック" pitchFamily="-96" charset="-128"/>
              </a:endParaRPr>
            </a:p>
          </p:txBody>
        </p:sp>
        <p:sp>
          <p:nvSpPr>
            <p:cNvPr id="39" name="Rechteck 30"/>
            <p:cNvSpPr/>
            <p:nvPr/>
          </p:nvSpPr>
          <p:spPr bwMode="auto">
            <a:xfrm>
              <a:off x="7088909" y="1271848"/>
              <a:ext cx="1674091" cy="362067"/>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dirty="0" smtClean="0">
                  <a:ln>
                    <a:noFill/>
                  </a:ln>
                  <a:solidFill>
                    <a:schemeClr val="accent5">
                      <a:lumMod val="10000"/>
                    </a:schemeClr>
                  </a:solidFill>
                  <a:effectLst/>
                  <a:latin typeface="Arial" charset="0"/>
                  <a:ea typeface="ＭＳ Ｐゴシック" pitchFamily="-96" charset="-128"/>
                </a:rPr>
                <a:t>Server</a:t>
              </a:r>
              <a:endPar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40" name="Rechteck 31"/>
            <p:cNvSpPr/>
            <p:nvPr/>
          </p:nvSpPr>
          <p:spPr bwMode="auto">
            <a:xfrm>
              <a:off x="7222836" y="2959771"/>
              <a:ext cx="1339273" cy="324872"/>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MachineAgent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grpSp>
      <p:grpSp>
        <p:nvGrpSpPr>
          <p:cNvPr id="52" name="Gruppierung 27"/>
          <p:cNvGrpSpPr/>
          <p:nvPr/>
        </p:nvGrpSpPr>
        <p:grpSpPr>
          <a:xfrm>
            <a:off x="9690914" y="2827864"/>
            <a:ext cx="1941945" cy="2550298"/>
            <a:chOff x="6954982" y="1066800"/>
            <a:chExt cx="1941945" cy="2550298"/>
          </a:xfrm>
        </p:grpSpPr>
        <p:sp>
          <p:nvSpPr>
            <p:cNvPr id="53" name="Rechteck 23"/>
            <p:cNvSpPr/>
            <p:nvPr/>
          </p:nvSpPr>
          <p:spPr bwMode="auto">
            <a:xfrm>
              <a:off x="6954982" y="1066800"/>
              <a:ext cx="1941945" cy="2550298"/>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smtClean="0">
                <a:ln>
                  <a:noFill/>
                </a:ln>
                <a:solidFill>
                  <a:schemeClr val="tx1"/>
                </a:solidFill>
                <a:effectLst/>
                <a:latin typeface="Arial" charset="0"/>
                <a:ea typeface="ＭＳ Ｐゴシック" pitchFamily="-96" charset="-128"/>
              </a:endParaRPr>
            </a:p>
          </p:txBody>
        </p:sp>
        <p:sp>
          <p:nvSpPr>
            <p:cNvPr id="54" name="Rechteck 25"/>
            <p:cNvSpPr/>
            <p:nvPr/>
          </p:nvSpPr>
          <p:spPr bwMode="auto">
            <a:xfrm>
              <a:off x="7088909" y="1271848"/>
              <a:ext cx="1674091" cy="362067"/>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dirty="0" smtClean="0">
                  <a:ln>
                    <a:noFill/>
                  </a:ln>
                  <a:solidFill>
                    <a:schemeClr val="accent5">
                      <a:lumMod val="10000"/>
                    </a:schemeClr>
                  </a:solidFill>
                  <a:effectLst/>
                  <a:latin typeface="Arial" charset="0"/>
                  <a:ea typeface="ＭＳ Ｐゴシック" pitchFamily="-96" charset="-128"/>
                </a:rPr>
                <a:t>Legacy </a:t>
              </a:r>
              <a:r>
                <a:rPr kumimoji="0" lang="de-DE" sz="1050" b="0" i="0" u="none" strike="noStrike" cap="none" normalizeH="0" dirty="0" err="1" smtClean="0">
                  <a:ln>
                    <a:noFill/>
                  </a:ln>
                  <a:solidFill>
                    <a:schemeClr val="accent5">
                      <a:lumMod val="10000"/>
                    </a:schemeClr>
                  </a:solidFill>
                  <a:effectLst/>
                  <a:latin typeface="Arial" charset="0"/>
                  <a:ea typeface="ＭＳ Ｐゴシック" pitchFamily="-96" charset="-128"/>
                </a:rPr>
                <a:t>Application</a:t>
              </a:r>
              <a:endPar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55" name="Rechteck 26"/>
            <p:cNvSpPr/>
            <p:nvPr/>
          </p:nvSpPr>
          <p:spPr bwMode="auto">
            <a:xfrm>
              <a:off x="7222836" y="2959771"/>
              <a:ext cx="1339273" cy="324872"/>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MachineAgent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grpSp>
    </p:spTree>
    <p:extLst>
      <p:ext uri="{BB962C8B-B14F-4D97-AF65-F5344CB8AC3E}">
        <p14:creationId xmlns:p14="http://schemas.microsoft.com/office/powerpoint/2010/main" val="28246417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p:txBody>
      </p:sp>
      <p:sp>
        <p:nvSpPr>
          <p:cNvPr id="8194" name="Title 1"/>
          <p:cNvSpPr>
            <a:spLocks noGrp="1"/>
          </p:cNvSpPr>
          <p:nvPr>
            <p:ph type="title"/>
          </p:nvPr>
        </p:nvSpPr>
        <p:spPr>
          <a:xfrm>
            <a:off x="1014413" y="559972"/>
            <a:ext cx="11379274" cy="1098464"/>
          </a:xfrm>
        </p:spPr>
        <p:txBody>
          <a:bodyPr/>
          <a:lstStyle/>
          <a:p>
            <a:pPr eaLnBrk="1" hangingPunct="1"/>
            <a:r>
              <a:rPr lang="en-US" dirty="0" smtClean="0">
                <a:latin typeface="Arial" charset="0"/>
              </a:rPr>
              <a:t>Agent-Controller Communication</a:t>
            </a:r>
            <a:endParaRPr lang="en-US" dirty="0">
              <a:latin typeface="Arial" charset="0"/>
            </a:endParaRPr>
          </a:p>
        </p:txBody>
      </p:sp>
      <p:sp>
        <p:nvSpPr>
          <p:cNvPr id="8195" name="Text Placeholder 2"/>
          <p:cNvSpPr>
            <a:spLocks noGrp="1"/>
          </p:cNvSpPr>
          <p:nvPr>
            <p:ph type="body" sz="quarter" idx="10"/>
          </p:nvPr>
        </p:nvSpPr>
        <p:spPr>
          <a:xfrm>
            <a:off x="1014413" y="2271648"/>
            <a:ext cx="5436399" cy="6364696"/>
          </a:xfrm>
        </p:spPr>
        <p:txBody>
          <a:bodyPr lIns="91440"/>
          <a:lstStyle/>
          <a:p>
            <a:pPr lvl="1" eaLnBrk="1" hangingPunct="1">
              <a:spcBef>
                <a:spcPct val="0"/>
              </a:spcBef>
            </a:pPr>
            <a:r>
              <a:rPr lang="en-US" sz="2400" dirty="0" smtClean="0">
                <a:latin typeface="Arial" charset="0"/>
              </a:rPr>
              <a:t>Periodical communication,</a:t>
            </a:r>
            <a:br>
              <a:rPr lang="en-US" sz="2400" dirty="0" smtClean="0">
                <a:latin typeface="Arial" charset="0"/>
              </a:rPr>
            </a:br>
            <a:r>
              <a:rPr lang="en-US" sz="2400" dirty="0" smtClean="0">
                <a:latin typeface="Arial" charset="0"/>
              </a:rPr>
              <a:t>once-a-minute</a:t>
            </a:r>
          </a:p>
          <a:p>
            <a:pPr lvl="1" eaLnBrk="1" hangingPunct="1">
              <a:spcBef>
                <a:spcPct val="0"/>
              </a:spcBef>
            </a:pPr>
            <a:r>
              <a:rPr lang="en-US" sz="2400" dirty="0" smtClean="0">
                <a:latin typeface="Arial" charset="0"/>
              </a:rPr>
              <a:t>http/https Request</a:t>
            </a:r>
            <a:r>
              <a:rPr lang="en-US" sz="2400" dirty="0">
                <a:latin typeface="Arial" charset="0"/>
              </a:rPr>
              <a:t>/</a:t>
            </a:r>
            <a:r>
              <a:rPr lang="en-US" sz="2400" dirty="0" smtClean="0">
                <a:latin typeface="Arial" charset="0"/>
              </a:rPr>
              <a:t>Reply</a:t>
            </a:r>
            <a:br>
              <a:rPr lang="en-US" sz="2400" dirty="0" smtClean="0">
                <a:latin typeface="Arial" charset="0"/>
              </a:rPr>
            </a:br>
            <a:r>
              <a:rPr lang="en-US" sz="2400" dirty="0" smtClean="0">
                <a:latin typeface="Arial" charset="0"/>
              </a:rPr>
              <a:t>same as Browser/</a:t>
            </a:r>
            <a:r>
              <a:rPr lang="en-US" sz="2400" dirty="0" err="1" smtClean="0">
                <a:latin typeface="Arial" charset="0"/>
              </a:rPr>
              <a:t>WebServer</a:t>
            </a:r>
            <a:endParaRPr lang="en-US" sz="2400" dirty="0" smtClean="0">
              <a:latin typeface="Arial" charset="0"/>
            </a:endParaRPr>
          </a:p>
          <a:p>
            <a:pPr lvl="1" eaLnBrk="1" hangingPunct="1">
              <a:spcBef>
                <a:spcPct val="0"/>
              </a:spcBef>
            </a:pPr>
            <a:r>
              <a:rPr lang="en-US" sz="2400" dirty="0" smtClean="0">
                <a:latin typeface="Arial" charset="0"/>
              </a:rPr>
              <a:t>Snapshots are sent when created</a:t>
            </a:r>
            <a:endParaRPr lang="en-US" sz="2400" dirty="0">
              <a:latin typeface="Arial" charset="0"/>
            </a:endParaRPr>
          </a:p>
          <a:p>
            <a:pPr lvl="1" eaLnBrk="1" hangingPunct="1">
              <a:spcBef>
                <a:spcPct val="0"/>
              </a:spcBef>
            </a:pPr>
            <a:r>
              <a:rPr lang="en-US" sz="2400" dirty="0" smtClean="0">
                <a:latin typeface="Arial" charset="0"/>
              </a:rPr>
              <a:t>Caches near full capacity</a:t>
            </a:r>
          </a:p>
          <a:p>
            <a:pPr lvl="1" eaLnBrk="1" hangingPunct="1">
              <a:spcBef>
                <a:spcPct val="0"/>
              </a:spcBef>
            </a:pPr>
            <a:r>
              <a:rPr lang="en-US" sz="2400" dirty="0" smtClean="0">
                <a:latin typeface="Arial" charset="0"/>
              </a:rPr>
              <a:t>Nothing stored locally on Disk</a:t>
            </a:r>
          </a:p>
          <a:p>
            <a:pPr lvl="1" eaLnBrk="1" hangingPunct="1">
              <a:spcBef>
                <a:spcPct val="0"/>
              </a:spcBef>
            </a:pPr>
            <a:r>
              <a:rPr lang="en-US" sz="2400" dirty="0" smtClean="0">
                <a:latin typeface="Arial" charset="0"/>
              </a:rPr>
              <a:t>Easy outbound port configuration thru firewalls</a:t>
            </a:r>
          </a:p>
          <a:p>
            <a:pPr lvl="1" eaLnBrk="1" hangingPunct="1">
              <a:spcBef>
                <a:spcPct val="0"/>
              </a:spcBef>
            </a:pPr>
            <a:r>
              <a:rPr lang="en-US" sz="2400" dirty="0" smtClean="0">
                <a:latin typeface="Arial" charset="0"/>
              </a:rPr>
              <a:t>Guarantees extreme scalability</a:t>
            </a:r>
          </a:p>
          <a:p>
            <a:pPr lvl="1" eaLnBrk="1" hangingPunct="1">
              <a:spcBef>
                <a:spcPct val="0"/>
              </a:spcBef>
            </a:pPr>
            <a:r>
              <a:rPr lang="en-US" sz="2400" dirty="0" smtClean="0">
                <a:latin typeface="Arial" charset="0"/>
              </a:rPr>
              <a:t>Small network bandwidth usage</a:t>
            </a:r>
          </a:p>
          <a:p>
            <a:pPr lvl="1" eaLnBrk="1" hangingPunct="1">
              <a:spcBef>
                <a:spcPct val="0"/>
              </a:spcBef>
            </a:pPr>
            <a:r>
              <a:rPr lang="en-US" sz="2400" dirty="0" smtClean="0">
                <a:latin typeface="Arial" charset="0"/>
              </a:rPr>
              <a:t>Decoupling of amount of monitored data from application throughput</a:t>
            </a:r>
            <a:br>
              <a:rPr lang="en-US" sz="2400" dirty="0" smtClean="0">
                <a:latin typeface="Arial" charset="0"/>
              </a:rPr>
            </a:br>
            <a:endParaRPr lang="en-US" sz="3600" dirty="0" smtClean="0">
              <a:latin typeface="Arial" charset="0"/>
            </a:endParaRPr>
          </a:p>
        </p:txBody>
      </p:sp>
      <p:sp>
        <p:nvSpPr>
          <p:cNvPr id="43" name="Rechteck 6"/>
          <p:cNvSpPr/>
          <p:nvPr/>
        </p:nvSpPr>
        <p:spPr bwMode="auto">
          <a:xfrm>
            <a:off x="7289459" y="2819400"/>
            <a:ext cx="1941945" cy="10668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smtClean="0">
              <a:ln>
                <a:noFill/>
              </a:ln>
              <a:solidFill>
                <a:schemeClr val="tx1"/>
              </a:solidFill>
              <a:effectLst/>
              <a:latin typeface="Arial" charset="0"/>
              <a:ea typeface="ＭＳ Ｐゴシック" pitchFamily="-96" charset="-128"/>
            </a:endParaRPr>
          </a:p>
        </p:txBody>
      </p:sp>
      <p:grpSp>
        <p:nvGrpSpPr>
          <p:cNvPr id="44" name="Gruppierung 11"/>
          <p:cNvGrpSpPr/>
          <p:nvPr/>
        </p:nvGrpSpPr>
        <p:grpSpPr>
          <a:xfrm>
            <a:off x="7423386" y="2948248"/>
            <a:ext cx="1674091" cy="795230"/>
            <a:chOff x="4876800" y="1776455"/>
            <a:chExt cx="1905000" cy="1119145"/>
          </a:xfrm>
        </p:grpSpPr>
        <p:sp>
          <p:nvSpPr>
            <p:cNvPr id="45" name="Rechteck 9"/>
            <p:cNvSpPr/>
            <p:nvPr/>
          </p:nvSpPr>
          <p:spPr bwMode="auto">
            <a:xfrm>
              <a:off x="4876800" y="1776455"/>
              <a:ext cx="1905000" cy="111914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rPr>
                <a:t>Java </a:t>
              </a:r>
              <a:r>
                <a:rPr kumimoji="0" lang="de-DE" sz="105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Application</a:t>
              </a:r>
              <a:r>
                <a:rPr kumimoji="0" lang="de-DE" sz="1050" b="0" i="0" u="none" strike="noStrike" cap="none" normalizeH="0" dirty="0" smtClean="0">
                  <a:ln>
                    <a:noFill/>
                  </a:ln>
                  <a:solidFill>
                    <a:schemeClr val="accent5">
                      <a:lumMod val="10000"/>
                    </a:schemeClr>
                  </a:solidFill>
                  <a:effectLst/>
                  <a:latin typeface="Arial" charset="0"/>
                  <a:ea typeface="ＭＳ Ｐゴシック" pitchFamily="-96" charset="-128"/>
                </a:rPr>
                <a:t> Server</a:t>
              </a:r>
              <a:endPar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46" name="Rechteck 10"/>
            <p:cNvSpPr/>
            <p:nvPr/>
          </p:nvSpPr>
          <p:spPr bwMode="auto">
            <a:xfrm>
              <a:off x="5029200" y="2286000"/>
              <a:ext cx="1524000" cy="457200"/>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AppServerAgent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grpSp>
      <p:grpSp>
        <p:nvGrpSpPr>
          <p:cNvPr id="56" name="Gruppierung 54"/>
          <p:cNvGrpSpPr/>
          <p:nvPr/>
        </p:nvGrpSpPr>
        <p:grpSpPr>
          <a:xfrm>
            <a:off x="8769586" y="5876152"/>
            <a:ext cx="1941945" cy="2550298"/>
            <a:chOff x="5963227" y="4199752"/>
            <a:chExt cx="1941945" cy="2550298"/>
          </a:xfrm>
        </p:grpSpPr>
        <p:sp>
          <p:nvSpPr>
            <p:cNvPr id="57" name="Rechteck 18"/>
            <p:cNvSpPr/>
            <p:nvPr/>
          </p:nvSpPr>
          <p:spPr bwMode="auto">
            <a:xfrm>
              <a:off x="5963227" y="4199752"/>
              <a:ext cx="1941945" cy="2550298"/>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smtClean="0">
                <a:ln>
                  <a:noFill/>
                </a:ln>
                <a:solidFill>
                  <a:schemeClr val="tx1"/>
                </a:solidFill>
                <a:effectLst/>
                <a:latin typeface="Arial" charset="0"/>
                <a:ea typeface="ＭＳ Ｐゴシック" pitchFamily="-96" charset="-128"/>
              </a:endParaRPr>
            </a:p>
          </p:txBody>
        </p:sp>
        <p:sp>
          <p:nvSpPr>
            <p:cNvPr id="58" name="Rechteck 20"/>
            <p:cNvSpPr/>
            <p:nvPr/>
          </p:nvSpPr>
          <p:spPr bwMode="auto">
            <a:xfrm>
              <a:off x="6287077" y="4474634"/>
              <a:ext cx="1339273" cy="533400"/>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AppDynamics</a:t>
              </a:r>
              <a:b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b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Controller</a:t>
              </a:r>
            </a:p>
          </p:txBody>
        </p:sp>
        <p:sp>
          <p:nvSpPr>
            <p:cNvPr id="59" name="Zylinder 21"/>
            <p:cNvSpPr/>
            <p:nvPr/>
          </p:nvSpPr>
          <p:spPr bwMode="auto">
            <a:xfrm>
              <a:off x="6335567" y="5389034"/>
              <a:ext cx="1156856" cy="1066800"/>
            </a:xfrm>
            <a:prstGeom prst="can">
              <a:avLst/>
            </a:prstGeom>
            <a:gradFill flip="none" rotWithShape="1">
              <a:gsLst>
                <a:gs pos="0">
                  <a:srgbClr val="24E521"/>
                </a:gs>
                <a:gs pos="100000">
                  <a:srgbClr val="FFFFFF"/>
                </a:gs>
              </a:gsLst>
              <a:lin ang="5400000" scaled="0"/>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AppDynamics</a:t>
              </a:r>
              <a:b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br>
              <a:r>
                <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rPr>
                <a:t>Data</a:t>
              </a:r>
              <a:r>
                <a:rPr kumimoji="0" lang="de-DE" sz="1100" b="0" i="0" u="none" strike="noStrike" cap="none" normalizeH="0" dirty="0" smtClean="0">
                  <a:ln>
                    <a:noFill/>
                  </a:ln>
                  <a:solidFill>
                    <a:schemeClr val="accent5">
                      <a:lumMod val="10000"/>
                    </a:schemeClr>
                  </a:solidFill>
                  <a:effectLst/>
                  <a:latin typeface="Arial" charset="0"/>
                  <a:ea typeface="ＭＳ Ｐゴシック" pitchFamily="-96" charset="-128"/>
                </a:rPr>
                <a:t> </a:t>
              </a:r>
              <a:r>
                <a:rPr kumimoji="0" lang="de-DE" sz="1100" b="0" i="0" u="none" strike="noStrike" cap="none" normalizeH="0" dirty="0" err="1" smtClean="0">
                  <a:ln>
                    <a:noFill/>
                  </a:ln>
                  <a:solidFill>
                    <a:schemeClr val="accent5">
                      <a:lumMod val="10000"/>
                    </a:schemeClr>
                  </a:solidFill>
                  <a:effectLst/>
                  <a:latin typeface="Arial" charset="0"/>
                  <a:ea typeface="ＭＳ Ｐゴシック" pitchFamily="-96" charset="-128"/>
                </a:rPr>
                <a:t>Repository</a:t>
              </a:r>
              <a:endParaRPr kumimoji="0" lang="de-DE" sz="24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cxnSp>
          <p:nvCxnSpPr>
            <p:cNvPr id="60" name="Gerade Verbindung mit Pfeil 43"/>
            <p:cNvCxnSpPr>
              <a:endCxn id="59" idx="1"/>
            </p:cNvCxnSpPr>
            <p:nvPr/>
          </p:nvCxnSpPr>
          <p:spPr bwMode="auto">
            <a:xfrm rot="16200000" flipH="1">
              <a:off x="6715125" y="5190164"/>
              <a:ext cx="381000" cy="16740"/>
            </a:xfrm>
            <a:prstGeom prst="straightConnector1">
              <a:avLst/>
            </a:prstGeom>
            <a:solidFill>
              <a:schemeClr val="accent1"/>
            </a:solidFill>
            <a:ln w="9525" cap="flat" cmpd="sng" algn="ctr">
              <a:solidFill>
                <a:srgbClr val="24E521"/>
              </a:solidFill>
              <a:prstDash val="solid"/>
              <a:round/>
              <a:headEnd type="none" w="med" len="med"/>
              <a:tailEnd type="arrow"/>
            </a:ln>
            <a:effectLst/>
          </p:spPr>
        </p:cxnSp>
      </p:grpSp>
      <p:sp>
        <p:nvSpPr>
          <p:cNvPr id="66" name="Rechteck 6"/>
          <p:cNvSpPr/>
          <p:nvPr/>
        </p:nvSpPr>
        <p:spPr bwMode="auto">
          <a:xfrm>
            <a:off x="9651390" y="2895600"/>
            <a:ext cx="1941945" cy="10668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smtClean="0">
              <a:ln>
                <a:noFill/>
              </a:ln>
              <a:solidFill>
                <a:schemeClr val="tx1"/>
              </a:solidFill>
              <a:effectLst/>
              <a:latin typeface="Arial" charset="0"/>
              <a:ea typeface="ＭＳ Ｐゴシック" pitchFamily="-96" charset="-128"/>
            </a:endParaRPr>
          </a:p>
        </p:txBody>
      </p:sp>
      <p:grpSp>
        <p:nvGrpSpPr>
          <p:cNvPr id="67" name="Gruppierung 11"/>
          <p:cNvGrpSpPr/>
          <p:nvPr/>
        </p:nvGrpSpPr>
        <p:grpSpPr>
          <a:xfrm>
            <a:off x="9785317" y="3024448"/>
            <a:ext cx="1674091" cy="795230"/>
            <a:chOff x="4876800" y="1776455"/>
            <a:chExt cx="1905000" cy="1119145"/>
          </a:xfrm>
        </p:grpSpPr>
        <p:sp>
          <p:nvSpPr>
            <p:cNvPr id="68" name="Rechteck 9"/>
            <p:cNvSpPr/>
            <p:nvPr/>
          </p:nvSpPr>
          <p:spPr bwMode="auto">
            <a:xfrm>
              <a:off x="4876800" y="1776455"/>
              <a:ext cx="1905000" cy="111914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rPr>
                <a:t>Java </a:t>
              </a:r>
              <a:r>
                <a:rPr kumimoji="0" lang="de-DE" sz="105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Application</a:t>
              </a:r>
              <a:r>
                <a:rPr kumimoji="0" lang="de-DE" sz="1050" b="0" i="0" u="none" strike="noStrike" cap="none" normalizeH="0" dirty="0" smtClean="0">
                  <a:ln>
                    <a:noFill/>
                  </a:ln>
                  <a:solidFill>
                    <a:schemeClr val="accent5">
                      <a:lumMod val="10000"/>
                    </a:schemeClr>
                  </a:solidFill>
                  <a:effectLst/>
                  <a:latin typeface="Arial" charset="0"/>
                  <a:ea typeface="ＭＳ Ｐゴシック" pitchFamily="-96" charset="-128"/>
                </a:rPr>
                <a:t> Server</a:t>
              </a:r>
              <a:endPar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69" name="Rechteck 10"/>
            <p:cNvSpPr/>
            <p:nvPr/>
          </p:nvSpPr>
          <p:spPr bwMode="auto">
            <a:xfrm>
              <a:off x="5029200" y="2286000"/>
              <a:ext cx="1524000" cy="457200"/>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AppServerAgent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grpSp>
      <p:sp>
        <p:nvSpPr>
          <p:cNvPr id="70" name="Rechteck 6"/>
          <p:cNvSpPr/>
          <p:nvPr/>
        </p:nvSpPr>
        <p:spPr bwMode="auto">
          <a:xfrm>
            <a:off x="6286652" y="4402666"/>
            <a:ext cx="1941945" cy="10668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smtClean="0">
              <a:ln>
                <a:noFill/>
              </a:ln>
              <a:solidFill>
                <a:schemeClr val="tx1"/>
              </a:solidFill>
              <a:effectLst/>
              <a:latin typeface="Arial" charset="0"/>
              <a:ea typeface="ＭＳ Ｐゴシック" pitchFamily="-96" charset="-128"/>
            </a:endParaRPr>
          </a:p>
        </p:txBody>
      </p:sp>
      <p:grpSp>
        <p:nvGrpSpPr>
          <p:cNvPr id="71" name="Gruppierung 11"/>
          <p:cNvGrpSpPr/>
          <p:nvPr/>
        </p:nvGrpSpPr>
        <p:grpSpPr>
          <a:xfrm>
            <a:off x="6420579" y="4531514"/>
            <a:ext cx="1674091" cy="795230"/>
            <a:chOff x="4876800" y="1776455"/>
            <a:chExt cx="1905000" cy="1119145"/>
          </a:xfrm>
        </p:grpSpPr>
        <p:sp>
          <p:nvSpPr>
            <p:cNvPr id="72" name="Rechteck 9"/>
            <p:cNvSpPr/>
            <p:nvPr/>
          </p:nvSpPr>
          <p:spPr bwMode="auto">
            <a:xfrm>
              <a:off x="4876800" y="1776455"/>
              <a:ext cx="1905000" cy="111914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rPr>
                <a:t>Java </a:t>
              </a:r>
              <a:r>
                <a:rPr kumimoji="0" lang="de-DE" sz="105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Application</a:t>
              </a:r>
              <a:r>
                <a:rPr kumimoji="0" lang="de-DE" sz="1050" b="0" i="0" u="none" strike="noStrike" cap="none" normalizeH="0" dirty="0" smtClean="0">
                  <a:ln>
                    <a:noFill/>
                  </a:ln>
                  <a:solidFill>
                    <a:schemeClr val="accent5">
                      <a:lumMod val="10000"/>
                    </a:schemeClr>
                  </a:solidFill>
                  <a:effectLst/>
                  <a:latin typeface="Arial" charset="0"/>
                  <a:ea typeface="ＭＳ Ｐゴシック" pitchFamily="-96" charset="-128"/>
                </a:rPr>
                <a:t> Server</a:t>
              </a:r>
              <a:endPar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73" name="Rechteck 10"/>
            <p:cNvSpPr/>
            <p:nvPr/>
          </p:nvSpPr>
          <p:spPr bwMode="auto">
            <a:xfrm>
              <a:off x="5029200" y="2286000"/>
              <a:ext cx="1524000" cy="457200"/>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AppServerAgent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grpSp>
      <p:sp>
        <p:nvSpPr>
          <p:cNvPr id="74" name="Rechteck 6"/>
          <p:cNvSpPr/>
          <p:nvPr/>
        </p:nvSpPr>
        <p:spPr bwMode="auto">
          <a:xfrm>
            <a:off x="8750150" y="4402666"/>
            <a:ext cx="1941945" cy="10668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smtClean="0">
              <a:ln>
                <a:noFill/>
              </a:ln>
              <a:solidFill>
                <a:schemeClr val="tx1"/>
              </a:solidFill>
              <a:effectLst/>
              <a:latin typeface="Arial" charset="0"/>
              <a:ea typeface="ＭＳ Ｐゴシック" pitchFamily="-96" charset="-128"/>
            </a:endParaRPr>
          </a:p>
        </p:txBody>
      </p:sp>
      <p:grpSp>
        <p:nvGrpSpPr>
          <p:cNvPr id="75" name="Gruppierung 11"/>
          <p:cNvGrpSpPr/>
          <p:nvPr/>
        </p:nvGrpSpPr>
        <p:grpSpPr>
          <a:xfrm>
            <a:off x="8884077" y="4531514"/>
            <a:ext cx="1674091" cy="795230"/>
            <a:chOff x="4876800" y="1776455"/>
            <a:chExt cx="1905000" cy="1119145"/>
          </a:xfrm>
        </p:grpSpPr>
        <p:sp>
          <p:nvSpPr>
            <p:cNvPr id="76" name="Rechteck 9"/>
            <p:cNvSpPr/>
            <p:nvPr/>
          </p:nvSpPr>
          <p:spPr bwMode="auto">
            <a:xfrm>
              <a:off x="4876800" y="1776455"/>
              <a:ext cx="1905000" cy="111914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rPr>
                <a:t>Java </a:t>
              </a:r>
              <a:r>
                <a:rPr kumimoji="0" lang="de-DE" sz="105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Application</a:t>
              </a:r>
              <a:r>
                <a:rPr kumimoji="0" lang="de-DE" sz="1050" b="0" i="0" u="none" strike="noStrike" cap="none" normalizeH="0" dirty="0" smtClean="0">
                  <a:ln>
                    <a:noFill/>
                  </a:ln>
                  <a:solidFill>
                    <a:schemeClr val="accent5">
                      <a:lumMod val="10000"/>
                    </a:schemeClr>
                  </a:solidFill>
                  <a:effectLst/>
                  <a:latin typeface="Arial" charset="0"/>
                  <a:ea typeface="ＭＳ Ｐゴシック" pitchFamily="-96" charset="-128"/>
                </a:rPr>
                <a:t> Server</a:t>
              </a:r>
              <a:endPar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77" name="Rechteck 10"/>
            <p:cNvSpPr/>
            <p:nvPr/>
          </p:nvSpPr>
          <p:spPr bwMode="auto">
            <a:xfrm>
              <a:off x="5029200" y="2286000"/>
              <a:ext cx="1524000" cy="457200"/>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AppServerAgent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grpSp>
      <p:sp>
        <p:nvSpPr>
          <p:cNvPr id="78" name="Rechteck 6"/>
          <p:cNvSpPr/>
          <p:nvPr/>
        </p:nvSpPr>
        <p:spPr bwMode="auto">
          <a:xfrm>
            <a:off x="11061268" y="4402666"/>
            <a:ext cx="1941945" cy="10668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smtClean="0">
              <a:ln>
                <a:noFill/>
              </a:ln>
              <a:solidFill>
                <a:schemeClr val="tx1"/>
              </a:solidFill>
              <a:effectLst/>
              <a:latin typeface="Arial" charset="0"/>
              <a:ea typeface="ＭＳ Ｐゴシック" pitchFamily="-96" charset="-128"/>
            </a:endParaRPr>
          </a:p>
        </p:txBody>
      </p:sp>
      <p:grpSp>
        <p:nvGrpSpPr>
          <p:cNvPr id="79" name="Gruppierung 11"/>
          <p:cNvGrpSpPr/>
          <p:nvPr/>
        </p:nvGrpSpPr>
        <p:grpSpPr>
          <a:xfrm>
            <a:off x="11195195" y="4531514"/>
            <a:ext cx="1674091" cy="795230"/>
            <a:chOff x="4876800" y="1776455"/>
            <a:chExt cx="1905000" cy="1119145"/>
          </a:xfrm>
        </p:grpSpPr>
        <p:sp>
          <p:nvSpPr>
            <p:cNvPr id="80" name="Rechteck 9"/>
            <p:cNvSpPr/>
            <p:nvPr/>
          </p:nvSpPr>
          <p:spPr bwMode="auto">
            <a:xfrm>
              <a:off x="4876800" y="1776455"/>
              <a:ext cx="1905000" cy="111914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rPr>
                <a:t>Java </a:t>
              </a:r>
              <a:r>
                <a:rPr kumimoji="0" lang="de-DE" sz="105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Application</a:t>
              </a:r>
              <a:r>
                <a:rPr kumimoji="0" lang="de-DE" sz="1050" b="0" i="0" u="none" strike="noStrike" cap="none" normalizeH="0" dirty="0" smtClean="0">
                  <a:ln>
                    <a:noFill/>
                  </a:ln>
                  <a:solidFill>
                    <a:schemeClr val="accent5">
                      <a:lumMod val="10000"/>
                    </a:schemeClr>
                  </a:solidFill>
                  <a:effectLst/>
                  <a:latin typeface="Arial" charset="0"/>
                  <a:ea typeface="ＭＳ Ｐゴシック" pitchFamily="-96" charset="-128"/>
                </a:rPr>
                <a:t> Server</a:t>
              </a:r>
              <a:endParaRPr kumimoji="0" lang="de-DE" sz="105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sp>
          <p:nvSpPr>
            <p:cNvPr id="81" name="Rechteck 10"/>
            <p:cNvSpPr/>
            <p:nvPr/>
          </p:nvSpPr>
          <p:spPr bwMode="auto">
            <a:xfrm>
              <a:off x="5029200" y="2286000"/>
              <a:ext cx="1524000" cy="457200"/>
            </a:xfrm>
            <a:prstGeom prst="rect">
              <a:avLst/>
            </a:prstGeom>
            <a:gradFill flip="none" rotWithShape="1">
              <a:gsLst>
                <a:gs pos="0">
                  <a:srgbClr val="24E521"/>
                </a:gs>
                <a:gs pos="100000">
                  <a:srgbClr val="CCFFCC"/>
                </a:gs>
              </a:gsLst>
              <a:lin ang="5400000" scaled="0"/>
              <a:tileRect/>
            </a:gra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chemeClr val="accent5">
                      <a:lumMod val="10000"/>
                    </a:schemeClr>
                  </a:solidFill>
                  <a:effectLst/>
                  <a:latin typeface="Arial" charset="0"/>
                  <a:ea typeface="ＭＳ Ｐゴシック" pitchFamily="-96" charset="-128"/>
                </a:rPr>
                <a:t>AppServerAgent</a:t>
              </a:r>
              <a:endParaRPr kumimoji="0" lang="de-DE" sz="1100" b="0" i="0" u="none" strike="noStrike" cap="none" normalizeH="0" baseline="0" dirty="0" smtClean="0">
                <a:ln>
                  <a:noFill/>
                </a:ln>
                <a:solidFill>
                  <a:schemeClr val="accent5">
                    <a:lumMod val="10000"/>
                  </a:schemeClr>
                </a:solidFill>
                <a:effectLst/>
                <a:latin typeface="Arial" charset="0"/>
                <a:ea typeface="ＭＳ Ｐゴシック" pitchFamily="-96" charset="-128"/>
              </a:endParaRPr>
            </a:p>
          </p:txBody>
        </p:sp>
      </p:grpSp>
      <p:cxnSp>
        <p:nvCxnSpPr>
          <p:cNvPr id="82" name="Gerade Verbindung mit Pfeil 33"/>
          <p:cNvCxnSpPr>
            <a:stCxn id="73" idx="2"/>
            <a:endCxn id="58" idx="0"/>
          </p:cNvCxnSpPr>
          <p:nvPr/>
        </p:nvCxnSpPr>
        <p:spPr bwMode="auto">
          <a:xfrm>
            <a:off x="7224143" y="5218453"/>
            <a:ext cx="2538930" cy="932581"/>
          </a:xfrm>
          <a:prstGeom prst="straightConnector1">
            <a:avLst/>
          </a:prstGeom>
          <a:solidFill>
            <a:schemeClr val="accent1"/>
          </a:solidFill>
          <a:ln w="57150" cap="flat" cmpd="sng" algn="ctr">
            <a:solidFill>
              <a:srgbClr val="24E521"/>
            </a:solidFill>
            <a:prstDash val="solid"/>
            <a:round/>
            <a:headEnd type="none" w="med" len="med"/>
            <a:tailEnd type="arrow"/>
          </a:ln>
          <a:effectLst/>
        </p:spPr>
      </p:cxnSp>
      <p:cxnSp>
        <p:nvCxnSpPr>
          <p:cNvPr id="83" name="Gerade Verbindung mit Pfeil 33"/>
          <p:cNvCxnSpPr>
            <a:stCxn id="46" idx="2"/>
            <a:endCxn id="58" idx="0"/>
          </p:cNvCxnSpPr>
          <p:nvPr/>
        </p:nvCxnSpPr>
        <p:spPr bwMode="auto">
          <a:xfrm>
            <a:off x="8226950" y="3635187"/>
            <a:ext cx="1536123" cy="2515847"/>
          </a:xfrm>
          <a:prstGeom prst="straightConnector1">
            <a:avLst/>
          </a:prstGeom>
          <a:solidFill>
            <a:schemeClr val="accent1"/>
          </a:solidFill>
          <a:ln w="57150" cap="flat" cmpd="sng" algn="ctr">
            <a:solidFill>
              <a:srgbClr val="24E521"/>
            </a:solidFill>
            <a:prstDash val="solid"/>
            <a:round/>
            <a:headEnd type="none" w="med" len="med"/>
            <a:tailEnd type="arrow"/>
          </a:ln>
          <a:effectLst/>
        </p:spPr>
      </p:cxnSp>
      <p:cxnSp>
        <p:nvCxnSpPr>
          <p:cNvPr id="84" name="Gerade Verbindung mit Pfeil 33"/>
          <p:cNvCxnSpPr>
            <a:stCxn id="77" idx="2"/>
            <a:endCxn id="58" idx="0"/>
          </p:cNvCxnSpPr>
          <p:nvPr/>
        </p:nvCxnSpPr>
        <p:spPr bwMode="auto">
          <a:xfrm>
            <a:off x="9687641" y="5218453"/>
            <a:ext cx="75432" cy="932581"/>
          </a:xfrm>
          <a:prstGeom prst="straightConnector1">
            <a:avLst/>
          </a:prstGeom>
          <a:solidFill>
            <a:schemeClr val="accent1"/>
          </a:solidFill>
          <a:ln w="57150" cap="flat" cmpd="sng" algn="ctr">
            <a:solidFill>
              <a:srgbClr val="24E521"/>
            </a:solidFill>
            <a:prstDash val="solid"/>
            <a:round/>
            <a:headEnd type="none" w="med" len="med"/>
            <a:tailEnd type="arrow"/>
          </a:ln>
          <a:effectLst/>
        </p:spPr>
      </p:cxnSp>
      <p:cxnSp>
        <p:nvCxnSpPr>
          <p:cNvPr id="85" name="Gerade Verbindung mit Pfeil 33"/>
          <p:cNvCxnSpPr>
            <a:stCxn id="69" idx="2"/>
            <a:endCxn id="58" idx="0"/>
          </p:cNvCxnSpPr>
          <p:nvPr/>
        </p:nvCxnSpPr>
        <p:spPr bwMode="auto">
          <a:xfrm flipH="1">
            <a:off x="9763073" y="3711387"/>
            <a:ext cx="825808" cy="2439647"/>
          </a:xfrm>
          <a:prstGeom prst="straightConnector1">
            <a:avLst/>
          </a:prstGeom>
          <a:solidFill>
            <a:schemeClr val="accent1"/>
          </a:solidFill>
          <a:ln w="57150" cap="flat" cmpd="sng" algn="ctr">
            <a:solidFill>
              <a:srgbClr val="24E521"/>
            </a:solidFill>
            <a:prstDash val="solid"/>
            <a:round/>
            <a:headEnd type="none" w="med" len="med"/>
            <a:tailEnd type="arrow"/>
          </a:ln>
          <a:effectLst/>
        </p:spPr>
      </p:cxnSp>
      <p:cxnSp>
        <p:nvCxnSpPr>
          <p:cNvPr id="86" name="Gerade Verbindung mit Pfeil 33"/>
          <p:cNvCxnSpPr>
            <a:stCxn id="81" idx="2"/>
            <a:endCxn id="58" idx="0"/>
          </p:cNvCxnSpPr>
          <p:nvPr/>
        </p:nvCxnSpPr>
        <p:spPr bwMode="auto">
          <a:xfrm flipH="1">
            <a:off x="9763073" y="5218453"/>
            <a:ext cx="2235686" cy="932581"/>
          </a:xfrm>
          <a:prstGeom prst="straightConnector1">
            <a:avLst/>
          </a:prstGeom>
          <a:solidFill>
            <a:schemeClr val="accent1"/>
          </a:solidFill>
          <a:ln w="57150" cap="flat" cmpd="sng" algn="ctr">
            <a:solidFill>
              <a:srgbClr val="24E521"/>
            </a:solidFill>
            <a:prstDash val="solid"/>
            <a:round/>
            <a:headEnd type="none" w="med" len="med"/>
            <a:tailEnd type="arrow"/>
          </a:ln>
          <a:effectLst/>
        </p:spPr>
      </p:cxnSp>
      <p:cxnSp>
        <p:nvCxnSpPr>
          <p:cNvPr id="87" name="Gerade Verbindung mit Pfeil 33"/>
          <p:cNvCxnSpPr/>
          <p:nvPr/>
        </p:nvCxnSpPr>
        <p:spPr bwMode="auto">
          <a:xfrm>
            <a:off x="7224137" y="5235387"/>
            <a:ext cx="2526230" cy="932581"/>
          </a:xfrm>
          <a:prstGeom prst="straightConnector1">
            <a:avLst/>
          </a:prstGeom>
          <a:solidFill>
            <a:schemeClr val="accent1"/>
          </a:solidFill>
          <a:ln w="57150" cap="flat" cmpd="sng" algn="ctr">
            <a:solidFill>
              <a:srgbClr val="24E521"/>
            </a:solidFill>
            <a:prstDash val="solid"/>
            <a:round/>
            <a:headEnd type="none" w="med" len="med"/>
            <a:tailEnd type="arrow"/>
          </a:ln>
          <a:effectLst/>
        </p:spPr>
      </p:cxnSp>
      <p:cxnSp>
        <p:nvCxnSpPr>
          <p:cNvPr id="88" name="Gerade Verbindung mit Pfeil 33"/>
          <p:cNvCxnSpPr/>
          <p:nvPr/>
        </p:nvCxnSpPr>
        <p:spPr bwMode="auto">
          <a:xfrm>
            <a:off x="8226944" y="3652121"/>
            <a:ext cx="1523423" cy="2515847"/>
          </a:xfrm>
          <a:prstGeom prst="straightConnector1">
            <a:avLst/>
          </a:prstGeom>
          <a:solidFill>
            <a:schemeClr val="accent1"/>
          </a:solidFill>
          <a:ln w="57150" cap="flat" cmpd="sng" algn="ctr">
            <a:solidFill>
              <a:srgbClr val="24E521"/>
            </a:solidFill>
            <a:prstDash val="solid"/>
            <a:round/>
            <a:headEnd type="none" w="med" len="med"/>
            <a:tailEnd type="arrow"/>
          </a:ln>
          <a:effectLst/>
        </p:spPr>
      </p:cxnSp>
      <p:cxnSp>
        <p:nvCxnSpPr>
          <p:cNvPr id="89" name="Gerade Verbindung mit Pfeil 33"/>
          <p:cNvCxnSpPr/>
          <p:nvPr/>
        </p:nvCxnSpPr>
        <p:spPr bwMode="auto">
          <a:xfrm>
            <a:off x="9687635" y="5235387"/>
            <a:ext cx="62732" cy="932581"/>
          </a:xfrm>
          <a:prstGeom prst="straightConnector1">
            <a:avLst/>
          </a:prstGeom>
          <a:solidFill>
            <a:schemeClr val="accent1"/>
          </a:solidFill>
          <a:ln w="57150" cap="flat" cmpd="sng" algn="ctr">
            <a:solidFill>
              <a:srgbClr val="24E521"/>
            </a:solidFill>
            <a:prstDash val="solid"/>
            <a:round/>
            <a:headEnd type="none" w="med" len="med"/>
            <a:tailEnd type="arrow"/>
          </a:ln>
          <a:effectLst/>
        </p:spPr>
      </p:cxnSp>
      <p:cxnSp>
        <p:nvCxnSpPr>
          <p:cNvPr id="90" name="Gerade Verbindung mit Pfeil 33"/>
          <p:cNvCxnSpPr/>
          <p:nvPr/>
        </p:nvCxnSpPr>
        <p:spPr bwMode="auto">
          <a:xfrm flipH="1">
            <a:off x="9750367" y="3728321"/>
            <a:ext cx="838508" cy="2439647"/>
          </a:xfrm>
          <a:prstGeom prst="straightConnector1">
            <a:avLst/>
          </a:prstGeom>
          <a:solidFill>
            <a:schemeClr val="accent1"/>
          </a:solidFill>
          <a:ln w="57150" cap="flat" cmpd="sng" algn="ctr">
            <a:solidFill>
              <a:srgbClr val="24E521"/>
            </a:solidFill>
            <a:prstDash val="solid"/>
            <a:round/>
            <a:headEnd type="none" w="med" len="med"/>
            <a:tailEnd type="arrow"/>
          </a:ln>
          <a:effectLst/>
        </p:spPr>
      </p:cxnSp>
      <p:cxnSp>
        <p:nvCxnSpPr>
          <p:cNvPr id="91" name="Gerade Verbindung mit Pfeil 33"/>
          <p:cNvCxnSpPr/>
          <p:nvPr/>
        </p:nvCxnSpPr>
        <p:spPr bwMode="auto">
          <a:xfrm flipH="1">
            <a:off x="9750367" y="5235387"/>
            <a:ext cx="2248386" cy="932581"/>
          </a:xfrm>
          <a:prstGeom prst="straightConnector1">
            <a:avLst/>
          </a:prstGeom>
          <a:solidFill>
            <a:schemeClr val="accent1"/>
          </a:solidFill>
          <a:ln w="57150" cap="flat" cmpd="sng" algn="ctr">
            <a:solidFill>
              <a:srgbClr val="24E521"/>
            </a:solidFill>
            <a:prstDash val="solid"/>
            <a:round/>
            <a:headEnd type="none" w="med" len="med"/>
            <a:tailEnd type="arrow"/>
          </a:ln>
          <a:effectLst/>
        </p:spPr>
      </p:cxnSp>
      <p:cxnSp>
        <p:nvCxnSpPr>
          <p:cNvPr id="92" name="Gerade Verbindung mit Pfeil 33"/>
          <p:cNvCxnSpPr/>
          <p:nvPr/>
        </p:nvCxnSpPr>
        <p:spPr bwMode="auto">
          <a:xfrm>
            <a:off x="7224137" y="5235389"/>
            <a:ext cx="2526230" cy="932581"/>
          </a:xfrm>
          <a:prstGeom prst="straightConnector1">
            <a:avLst/>
          </a:prstGeom>
          <a:solidFill>
            <a:schemeClr val="accent1"/>
          </a:solidFill>
          <a:ln w="57150" cap="flat" cmpd="sng" algn="ctr">
            <a:solidFill>
              <a:srgbClr val="24E521"/>
            </a:solidFill>
            <a:prstDash val="solid"/>
            <a:round/>
            <a:headEnd type="none" w="med" len="med"/>
            <a:tailEnd type="arrow"/>
          </a:ln>
          <a:effectLst/>
        </p:spPr>
      </p:cxnSp>
      <p:cxnSp>
        <p:nvCxnSpPr>
          <p:cNvPr id="93" name="Gerade Verbindung mit Pfeil 33"/>
          <p:cNvCxnSpPr/>
          <p:nvPr/>
        </p:nvCxnSpPr>
        <p:spPr bwMode="auto">
          <a:xfrm>
            <a:off x="8226944" y="3652123"/>
            <a:ext cx="1523423" cy="2515847"/>
          </a:xfrm>
          <a:prstGeom prst="straightConnector1">
            <a:avLst/>
          </a:prstGeom>
          <a:solidFill>
            <a:schemeClr val="accent1"/>
          </a:solidFill>
          <a:ln w="57150" cap="flat" cmpd="sng" algn="ctr">
            <a:solidFill>
              <a:srgbClr val="24E521"/>
            </a:solidFill>
            <a:prstDash val="solid"/>
            <a:round/>
            <a:headEnd type="none" w="med" len="med"/>
            <a:tailEnd type="arrow"/>
          </a:ln>
          <a:effectLst/>
        </p:spPr>
      </p:cxnSp>
      <p:cxnSp>
        <p:nvCxnSpPr>
          <p:cNvPr id="94" name="Gerade Verbindung mit Pfeil 33"/>
          <p:cNvCxnSpPr/>
          <p:nvPr/>
        </p:nvCxnSpPr>
        <p:spPr bwMode="auto">
          <a:xfrm>
            <a:off x="9687635" y="5235389"/>
            <a:ext cx="62732" cy="932581"/>
          </a:xfrm>
          <a:prstGeom prst="straightConnector1">
            <a:avLst/>
          </a:prstGeom>
          <a:solidFill>
            <a:schemeClr val="accent1"/>
          </a:solidFill>
          <a:ln w="57150" cap="flat" cmpd="sng" algn="ctr">
            <a:solidFill>
              <a:srgbClr val="24E521"/>
            </a:solidFill>
            <a:prstDash val="solid"/>
            <a:round/>
            <a:headEnd type="none" w="med" len="med"/>
            <a:tailEnd type="arrow"/>
          </a:ln>
          <a:effectLst/>
        </p:spPr>
      </p:cxnSp>
      <p:cxnSp>
        <p:nvCxnSpPr>
          <p:cNvPr id="95" name="Gerade Verbindung mit Pfeil 33"/>
          <p:cNvCxnSpPr/>
          <p:nvPr/>
        </p:nvCxnSpPr>
        <p:spPr bwMode="auto">
          <a:xfrm flipH="1">
            <a:off x="9750367" y="3728323"/>
            <a:ext cx="838508" cy="2439647"/>
          </a:xfrm>
          <a:prstGeom prst="straightConnector1">
            <a:avLst/>
          </a:prstGeom>
          <a:solidFill>
            <a:schemeClr val="accent1"/>
          </a:solidFill>
          <a:ln w="57150" cap="flat" cmpd="sng" algn="ctr">
            <a:solidFill>
              <a:srgbClr val="24E521"/>
            </a:solidFill>
            <a:prstDash val="solid"/>
            <a:round/>
            <a:headEnd type="none" w="med" len="med"/>
            <a:tailEnd type="arrow"/>
          </a:ln>
          <a:effectLst/>
        </p:spPr>
      </p:cxnSp>
      <p:cxnSp>
        <p:nvCxnSpPr>
          <p:cNvPr id="96" name="Gerade Verbindung mit Pfeil 33"/>
          <p:cNvCxnSpPr/>
          <p:nvPr/>
        </p:nvCxnSpPr>
        <p:spPr bwMode="auto">
          <a:xfrm flipH="1">
            <a:off x="9750367" y="5235389"/>
            <a:ext cx="2248386" cy="932581"/>
          </a:xfrm>
          <a:prstGeom prst="straightConnector1">
            <a:avLst/>
          </a:prstGeom>
          <a:solidFill>
            <a:schemeClr val="accent1"/>
          </a:solidFill>
          <a:ln w="57150" cap="flat" cmpd="sng" algn="ctr">
            <a:solidFill>
              <a:srgbClr val="24E521"/>
            </a:solidFill>
            <a:prstDash val="solid"/>
            <a:round/>
            <a:headEnd type="none" w="med" len="med"/>
            <a:tailEnd type="arrow"/>
          </a:ln>
          <a:effectLst/>
        </p:spPr>
      </p:cxnSp>
    </p:spTree>
    <p:extLst>
      <p:ext uri="{BB962C8B-B14F-4D97-AF65-F5344CB8AC3E}">
        <p14:creationId xmlns:p14="http://schemas.microsoft.com/office/powerpoint/2010/main" val="22087055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1000"/>
                                  </p:stCondLst>
                                  <p:childTnLst>
                                    <p:set>
                                      <p:cBhvr>
                                        <p:cTn id="9" dur="1" fill="hold">
                                          <p:stCondLst>
                                            <p:cond delay="0"/>
                                          </p:stCondLst>
                                        </p:cTn>
                                        <p:tgtEl>
                                          <p:spTgt spid="82"/>
                                        </p:tgtEl>
                                        <p:attrNameLst>
                                          <p:attrName>style.visibility</p:attrName>
                                        </p:attrNameLst>
                                      </p:cBhvr>
                                      <p:to>
                                        <p:strVal val="hidden"/>
                                      </p:to>
                                    </p:set>
                                  </p:childTnLst>
                                </p:cTn>
                              </p:par>
                            </p:childTnLst>
                          </p:cTn>
                        </p:par>
                        <p:par>
                          <p:cTn id="10" fill="hold">
                            <p:stCondLst>
                              <p:cond delay="1000"/>
                            </p:stCondLst>
                            <p:childTnLst>
                              <p:par>
                                <p:cTn id="11" presetID="1" presetClass="entr" presetSubtype="0" fill="hold" nodeType="afterEffect">
                                  <p:stCondLst>
                                    <p:cond delay="2000"/>
                                  </p:stCondLst>
                                  <p:childTnLst>
                                    <p:set>
                                      <p:cBhvr>
                                        <p:cTn id="12" dur="1" fill="hold">
                                          <p:stCondLst>
                                            <p:cond delay="0"/>
                                          </p:stCondLst>
                                        </p:cTn>
                                        <p:tgtEl>
                                          <p:spTgt spid="83"/>
                                        </p:tgtEl>
                                        <p:attrNameLst>
                                          <p:attrName>style.visibility</p:attrName>
                                        </p:attrNameLst>
                                      </p:cBhvr>
                                      <p:to>
                                        <p:strVal val="visible"/>
                                      </p:to>
                                    </p:set>
                                  </p:childTnLst>
                                </p:cTn>
                              </p:par>
                            </p:childTnLst>
                          </p:cTn>
                        </p:par>
                        <p:par>
                          <p:cTn id="13" fill="hold">
                            <p:stCondLst>
                              <p:cond delay="3000"/>
                            </p:stCondLst>
                            <p:childTnLst>
                              <p:par>
                                <p:cTn id="14" presetID="1" presetClass="exit" presetSubtype="0" fill="hold" nodeType="afterEffect">
                                  <p:stCondLst>
                                    <p:cond delay="1000"/>
                                  </p:stCondLst>
                                  <p:childTnLst>
                                    <p:set>
                                      <p:cBhvr>
                                        <p:cTn id="15" dur="1" fill="hold">
                                          <p:stCondLst>
                                            <p:cond delay="0"/>
                                          </p:stCondLst>
                                        </p:cTn>
                                        <p:tgtEl>
                                          <p:spTgt spid="83"/>
                                        </p:tgtEl>
                                        <p:attrNameLst>
                                          <p:attrName>style.visibility</p:attrName>
                                        </p:attrNameLst>
                                      </p:cBhvr>
                                      <p:to>
                                        <p:strVal val="hidden"/>
                                      </p:to>
                                    </p:set>
                                  </p:childTnLst>
                                </p:cTn>
                              </p:par>
                            </p:childTnLst>
                          </p:cTn>
                        </p:par>
                        <p:par>
                          <p:cTn id="16" fill="hold">
                            <p:stCondLst>
                              <p:cond delay="4000"/>
                            </p:stCondLst>
                            <p:childTnLst>
                              <p:par>
                                <p:cTn id="17" presetID="1" presetClass="entr" presetSubtype="0" fill="hold" nodeType="afterEffect">
                                  <p:stCondLst>
                                    <p:cond delay="2000"/>
                                  </p:stCondLst>
                                  <p:childTnLst>
                                    <p:set>
                                      <p:cBhvr>
                                        <p:cTn id="18" dur="1" fill="hold">
                                          <p:stCondLst>
                                            <p:cond delay="0"/>
                                          </p:stCondLst>
                                        </p:cTn>
                                        <p:tgtEl>
                                          <p:spTgt spid="84"/>
                                        </p:tgtEl>
                                        <p:attrNameLst>
                                          <p:attrName>style.visibility</p:attrName>
                                        </p:attrNameLst>
                                      </p:cBhvr>
                                      <p:to>
                                        <p:strVal val="visible"/>
                                      </p:to>
                                    </p:set>
                                  </p:childTnLst>
                                </p:cTn>
                              </p:par>
                            </p:childTnLst>
                          </p:cTn>
                        </p:par>
                        <p:par>
                          <p:cTn id="19" fill="hold">
                            <p:stCondLst>
                              <p:cond delay="6000"/>
                            </p:stCondLst>
                            <p:childTnLst>
                              <p:par>
                                <p:cTn id="20" presetID="1" presetClass="exit" presetSubtype="0" fill="hold" nodeType="afterEffect">
                                  <p:stCondLst>
                                    <p:cond delay="2000"/>
                                  </p:stCondLst>
                                  <p:childTnLst>
                                    <p:set>
                                      <p:cBhvr>
                                        <p:cTn id="21" dur="1" fill="hold">
                                          <p:stCondLst>
                                            <p:cond delay="0"/>
                                          </p:stCondLst>
                                        </p:cTn>
                                        <p:tgtEl>
                                          <p:spTgt spid="84"/>
                                        </p:tgtEl>
                                        <p:attrNameLst>
                                          <p:attrName>style.visibility</p:attrName>
                                        </p:attrNameLst>
                                      </p:cBhvr>
                                      <p:to>
                                        <p:strVal val="hidden"/>
                                      </p:to>
                                    </p:set>
                                  </p:childTnLst>
                                </p:cTn>
                              </p:par>
                            </p:childTnLst>
                          </p:cTn>
                        </p:par>
                        <p:par>
                          <p:cTn id="22" fill="hold">
                            <p:stCondLst>
                              <p:cond delay="8000"/>
                            </p:stCondLst>
                            <p:childTnLst>
                              <p:par>
                                <p:cTn id="23" presetID="1" presetClass="entr" presetSubtype="0" fill="hold" nodeType="afterEffect">
                                  <p:stCondLst>
                                    <p:cond delay="1000"/>
                                  </p:stCondLst>
                                  <p:childTnLst>
                                    <p:set>
                                      <p:cBhvr>
                                        <p:cTn id="24" dur="1" fill="hold">
                                          <p:stCondLst>
                                            <p:cond delay="0"/>
                                          </p:stCondLst>
                                        </p:cTn>
                                        <p:tgtEl>
                                          <p:spTgt spid="85"/>
                                        </p:tgtEl>
                                        <p:attrNameLst>
                                          <p:attrName>style.visibility</p:attrName>
                                        </p:attrNameLst>
                                      </p:cBhvr>
                                      <p:to>
                                        <p:strVal val="visible"/>
                                      </p:to>
                                    </p:set>
                                  </p:childTnLst>
                                </p:cTn>
                              </p:par>
                            </p:childTnLst>
                          </p:cTn>
                        </p:par>
                        <p:par>
                          <p:cTn id="25" fill="hold">
                            <p:stCondLst>
                              <p:cond delay="9000"/>
                            </p:stCondLst>
                            <p:childTnLst>
                              <p:par>
                                <p:cTn id="26" presetID="1" presetClass="exit" presetSubtype="0" fill="hold" nodeType="afterEffect">
                                  <p:stCondLst>
                                    <p:cond delay="2000"/>
                                  </p:stCondLst>
                                  <p:childTnLst>
                                    <p:set>
                                      <p:cBhvr>
                                        <p:cTn id="27" dur="1" fill="hold">
                                          <p:stCondLst>
                                            <p:cond delay="0"/>
                                          </p:stCondLst>
                                        </p:cTn>
                                        <p:tgtEl>
                                          <p:spTgt spid="85"/>
                                        </p:tgtEl>
                                        <p:attrNameLst>
                                          <p:attrName>style.visibility</p:attrName>
                                        </p:attrNameLst>
                                      </p:cBhvr>
                                      <p:to>
                                        <p:strVal val="hidden"/>
                                      </p:to>
                                    </p:set>
                                  </p:childTnLst>
                                </p:cTn>
                              </p:par>
                            </p:childTnLst>
                          </p:cTn>
                        </p:par>
                        <p:par>
                          <p:cTn id="28" fill="hold">
                            <p:stCondLst>
                              <p:cond delay="11000"/>
                            </p:stCondLst>
                            <p:childTnLst>
                              <p:par>
                                <p:cTn id="29" presetID="1" presetClass="entr" presetSubtype="0" fill="hold" nodeType="afterEffect">
                                  <p:stCondLst>
                                    <p:cond delay="1000"/>
                                  </p:stCondLst>
                                  <p:childTnLst>
                                    <p:set>
                                      <p:cBhvr>
                                        <p:cTn id="30" dur="1" fill="hold">
                                          <p:stCondLst>
                                            <p:cond delay="0"/>
                                          </p:stCondLst>
                                        </p:cTn>
                                        <p:tgtEl>
                                          <p:spTgt spid="86"/>
                                        </p:tgtEl>
                                        <p:attrNameLst>
                                          <p:attrName>style.visibility</p:attrName>
                                        </p:attrNameLst>
                                      </p:cBhvr>
                                      <p:to>
                                        <p:strVal val="visible"/>
                                      </p:to>
                                    </p:set>
                                  </p:childTnLst>
                                </p:cTn>
                              </p:par>
                            </p:childTnLst>
                          </p:cTn>
                        </p:par>
                        <p:par>
                          <p:cTn id="31" fill="hold">
                            <p:stCondLst>
                              <p:cond delay="12000"/>
                            </p:stCondLst>
                            <p:childTnLst>
                              <p:par>
                                <p:cTn id="32" presetID="1" presetClass="exit" presetSubtype="0" fill="hold" nodeType="afterEffect">
                                  <p:stCondLst>
                                    <p:cond delay="2000"/>
                                  </p:stCondLst>
                                  <p:childTnLst>
                                    <p:set>
                                      <p:cBhvr>
                                        <p:cTn id="33" dur="1" fill="hold">
                                          <p:stCondLst>
                                            <p:cond delay="0"/>
                                          </p:stCondLst>
                                        </p:cTn>
                                        <p:tgtEl>
                                          <p:spTgt spid="86"/>
                                        </p:tgtEl>
                                        <p:attrNameLst>
                                          <p:attrName>style.visibility</p:attrName>
                                        </p:attrNameLst>
                                      </p:cBhvr>
                                      <p:to>
                                        <p:strVal val="hidden"/>
                                      </p:to>
                                    </p:set>
                                  </p:childTnLst>
                                </p:cTn>
                              </p:par>
                            </p:childTnLst>
                          </p:cTn>
                        </p:par>
                        <p:par>
                          <p:cTn id="34" fill="hold">
                            <p:stCondLst>
                              <p:cond delay="14000"/>
                            </p:stCondLst>
                            <p:childTnLst>
                              <p:par>
                                <p:cTn id="35" presetID="1" presetClass="entr" presetSubtype="0" fill="hold" nodeType="afterEffect">
                                  <p:stCondLst>
                                    <p:cond delay="1000"/>
                                  </p:stCondLst>
                                  <p:childTnLst>
                                    <p:set>
                                      <p:cBhvr>
                                        <p:cTn id="36" dur="1" fill="hold">
                                          <p:stCondLst>
                                            <p:cond delay="0"/>
                                          </p:stCondLst>
                                        </p:cTn>
                                        <p:tgtEl>
                                          <p:spTgt spid="87"/>
                                        </p:tgtEl>
                                        <p:attrNameLst>
                                          <p:attrName>style.visibility</p:attrName>
                                        </p:attrNameLst>
                                      </p:cBhvr>
                                      <p:to>
                                        <p:strVal val="visible"/>
                                      </p:to>
                                    </p:set>
                                  </p:childTnLst>
                                </p:cTn>
                              </p:par>
                            </p:childTnLst>
                          </p:cTn>
                        </p:par>
                        <p:par>
                          <p:cTn id="37" fill="hold">
                            <p:stCondLst>
                              <p:cond delay="15000"/>
                            </p:stCondLst>
                            <p:childTnLst>
                              <p:par>
                                <p:cTn id="38" presetID="1" presetClass="exit" presetSubtype="0" fill="hold" nodeType="afterEffect">
                                  <p:stCondLst>
                                    <p:cond delay="1000"/>
                                  </p:stCondLst>
                                  <p:childTnLst>
                                    <p:set>
                                      <p:cBhvr>
                                        <p:cTn id="39" dur="1" fill="hold">
                                          <p:stCondLst>
                                            <p:cond delay="0"/>
                                          </p:stCondLst>
                                        </p:cTn>
                                        <p:tgtEl>
                                          <p:spTgt spid="87"/>
                                        </p:tgtEl>
                                        <p:attrNameLst>
                                          <p:attrName>style.visibility</p:attrName>
                                        </p:attrNameLst>
                                      </p:cBhvr>
                                      <p:to>
                                        <p:strVal val="hidden"/>
                                      </p:to>
                                    </p:set>
                                  </p:childTnLst>
                                </p:cTn>
                              </p:par>
                            </p:childTnLst>
                          </p:cTn>
                        </p:par>
                        <p:par>
                          <p:cTn id="40" fill="hold">
                            <p:stCondLst>
                              <p:cond delay="16000"/>
                            </p:stCondLst>
                            <p:childTnLst>
                              <p:par>
                                <p:cTn id="41" presetID="1" presetClass="entr" presetSubtype="0" fill="hold" nodeType="afterEffect">
                                  <p:stCondLst>
                                    <p:cond delay="2000"/>
                                  </p:stCondLst>
                                  <p:childTnLst>
                                    <p:set>
                                      <p:cBhvr>
                                        <p:cTn id="42" dur="1" fill="hold">
                                          <p:stCondLst>
                                            <p:cond delay="0"/>
                                          </p:stCondLst>
                                        </p:cTn>
                                        <p:tgtEl>
                                          <p:spTgt spid="88"/>
                                        </p:tgtEl>
                                        <p:attrNameLst>
                                          <p:attrName>style.visibility</p:attrName>
                                        </p:attrNameLst>
                                      </p:cBhvr>
                                      <p:to>
                                        <p:strVal val="visible"/>
                                      </p:to>
                                    </p:set>
                                  </p:childTnLst>
                                </p:cTn>
                              </p:par>
                            </p:childTnLst>
                          </p:cTn>
                        </p:par>
                        <p:par>
                          <p:cTn id="43" fill="hold">
                            <p:stCondLst>
                              <p:cond delay="18000"/>
                            </p:stCondLst>
                            <p:childTnLst>
                              <p:par>
                                <p:cTn id="44" presetID="1" presetClass="exit" presetSubtype="0" fill="hold" nodeType="afterEffect">
                                  <p:stCondLst>
                                    <p:cond delay="1000"/>
                                  </p:stCondLst>
                                  <p:childTnLst>
                                    <p:set>
                                      <p:cBhvr>
                                        <p:cTn id="45" dur="1" fill="hold">
                                          <p:stCondLst>
                                            <p:cond delay="0"/>
                                          </p:stCondLst>
                                        </p:cTn>
                                        <p:tgtEl>
                                          <p:spTgt spid="88"/>
                                        </p:tgtEl>
                                        <p:attrNameLst>
                                          <p:attrName>style.visibility</p:attrName>
                                        </p:attrNameLst>
                                      </p:cBhvr>
                                      <p:to>
                                        <p:strVal val="hidden"/>
                                      </p:to>
                                    </p:set>
                                  </p:childTnLst>
                                </p:cTn>
                              </p:par>
                            </p:childTnLst>
                          </p:cTn>
                        </p:par>
                        <p:par>
                          <p:cTn id="46" fill="hold">
                            <p:stCondLst>
                              <p:cond delay="19000"/>
                            </p:stCondLst>
                            <p:childTnLst>
                              <p:par>
                                <p:cTn id="47" presetID="1" presetClass="entr" presetSubtype="0" fill="hold" nodeType="afterEffect">
                                  <p:stCondLst>
                                    <p:cond delay="2000"/>
                                  </p:stCondLst>
                                  <p:childTnLst>
                                    <p:set>
                                      <p:cBhvr>
                                        <p:cTn id="48" dur="1" fill="hold">
                                          <p:stCondLst>
                                            <p:cond delay="0"/>
                                          </p:stCondLst>
                                        </p:cTn>
                                        <p:tgtEl>
                                          <p:spTgt spid="89"/>
                                        </p:tgtEl>
                                        <p:attrNameLst>
                                          <p:attrName>style.visibility</p:attrName>
                                        </p:attrNameLst>
                                      </p:cBhvr>
                                      <p:to>
                                        <p:strVal val="visible"/>
                                      </p:to>
                                    </p:set>
                                  </p:childTnLst>
                                </p:cTn>
                              </p:par>
                            </p:childTnLst>
                          </p:cTn>
                        </p:par>
                        <p:par>
                          <p:cTn id="49" fill="hold">
                            <p:stCondLst>
                              <p:cond delay="21000"/>
                            </p:stCondLst>
                            <p:childTnLst>
                              <p:par>
                                <p:cTn id="50" presetID="1" presetClass="exit" presetSubtype="0" fill="hold" nodeType="afterEffect">
                                  <p:stCondLst>
                                    <p:cond delay="2000"/>
                                  </p:stCondLst>
                                  <p:childTnLst>
                                    <p:set>
                                      <p:cBhvr>
                                        <p:cTn id="51" dur="1" fill="hold">
                                          <p:stCondLst>
                                            <p:cond delay="0"/>
                                          </p:stCondLst>
                                        </p:cTn>
                                        <p:tgtEl>
                                          <p:spTgt spid="89"/>
                                        </p:tgtEl>
                                        <p:attrNameLst>
                                          <p:attrName>style.visibility</p:attrName>
                                        </p:attrNameLst>
                                      </p:cBhvr>
                                      <p:to>
                                        <p:strVal val="hidden"/>
                                      </p:to>
                                    </p:set>
                                  </p:childTnLst>
                                </p:cTn>
                              </p:par>
                            </p:childTnLst>
                          </p:cTn>
                        </p:par>
                        <p:par>
                          <p:cTn id="52" fill="hold">
                            <p:stCondLst>
                              <p:cond delay="23000"/>
                            </p:stCondLst>
                            <p:childTnLst>
                              <p:par>
                                <p:cTn id="53" presetID="1" presetClass="entr" presetSubtype="0" fill="hold" nodeType="afterEffect">
                                  <p:stCondLst>
                                    <p:cond delay="1000"/>
                                  </p:stCondLst>
                                  <p:childTnLst>
                                    <p:set>
                                      <p:cBhvr>
                                        <p:cTn id="54" dur="1" fill="hold">
                                          <p:stCondLst>
                                            <p:cond delay="0"/>
                                          </p:stCondLst>
                                        </p:cTn>
                                        <p:tgtEl>
                                          <p:spTgt spid="90"/>
                                        </p:tgtEl>
                                        <p:attrNameLst>
                                          <p:attrName>style.visibility</p:attrName>
                                        </p:attrNameLst>
                                      </p:cBhvr>
                                      <p:to>
                                        <p:strVal val="visible"/>
                                      </p:to>
                                    </p:set>
                                  </p:childTnLst>
                                </p:cTn>
                              </p:par>
                            </p:childTnLst>
                          </p:cTn>
                        </p:par>
                        <p:par>
                          <p:cTn id="55" fill="hold">
                            <p:stCondLst>
                              <p:cond delay="24000"/>
                            </p:stCondLst>
                            <p:childTnLst>
                              <p:par>
                                <p:cTn id="56" presetID="1" presetClass="exit" presetSubtype="0" fill="hold" nodeType="afterEffect">
                                  <p:stCondLst>
                                    <p:cond delay="2000"/>
                                  </p:stCondLst>
                                  <p:childTnLst>
                                    <p:set>
                                      <p:cBhvr>
                                        <p:cTn id="57" dur="1" fill="hold">
                                          <p:stCondLst>
                                            <p:cond delay="0"/>
                                          </p:stCondLst>
                                        </p:cTn>
                                        <p:tgtEl>
                                          <p:spTgt spid="90"/>
                                        </p:tgtEl>
                                        <p:attrNameLst>
                                          <p:attrName>style.visibility</p:attrName>
                                        </p:attrNameLst>
                                      </p:cBhvr>
                                      <p:to>
                                        <p:strVal val="hidden"/>
                                      </p:to>
                                    </p:set>
                                  </p:childTnLst>
                                </p:cTn>
                              </p:par>
                            </p:childTnLst>
                          </p:cTn>
                        </p:par>
                        <p:par>
                          <p:cTn id="58" fill="hold">
                            <p:stCondLst>
                              <p:cond delay="26000"/>
                            </p:stCondLst>
                            <p:childTnLst>
                              <p:par>
                                <p:cTn id="59" presetID="1" presetClass="entr" presetSubtype="0" fill="hold" nodeType="afterEffect">
                                  <p:stCondLst>
                                    <p:cond delay="1000"/>
                                  </p:stCondLst>
                                  <p:childTnLst>
                                    <p:set>
                                      <p:cBhvr>
                                        <p:cTn id="60" dur="1" fill="hold">
                                          <p:stCondLst>
                                            <p:cond delay="0"/>
                                          </p:stCondLst>
                                        </p:cTn>
                                        <p:tgtEl>
                                          <p:spTgt spid="91"/>
                                        </p:tgtEl>
                                        <p:attrNameLst>
                                          <p:attrName>style.visibility</p:attrName>
                                        </p:attrNameLst>
                                      </p:cBhvr>
                                      <p:to>
                                        <p:strVal val="visible"/>
                                      </p:to>
                                    </p:set>
                                  </p:childTnLst>
                                </p:cTn>
                              </p:par>
                            </p:childTnLst>
                          </p:cTn>
                        </p:par>
                        <p:par>
                          <p:cTn id="61" fill="hold">
                            <p:stCondLst>
                              <p:cond delay="27000"/>
                            </p:stCondLst>
                            <p:childTnLst>
                              <p:par>
                                <p:cTn id="62" presetID="1" presetClass="exit" presetSubtype="0" fill="hold" nodeType="afterEffect">
                                  <p:stCondLst>
                                    <p:cond delay="2000"/>
                                  </p:stCondLst>
                                  <p:childTnLst>
                                    <p:set>
                                      <p:cBhvr>
                                        <p:cTn id="63" dur="1" fill="hold">
                                          <p:stCondLst>
                                            <p:cond delay="0"/>
                                          </p:stCondLst>
                                        </p:cTn>
                                        <p:tgtEl>
                                          <p:spTgt spid="91"/>
                                        </p:tgtEl>
                                        <p:attrNameLst>
                                          <p:attrName>style.visibility</p:attrName>
                                        </p:attrNameLst>
                                      </p:cBhvr>
                                      <p:to>
                                        <p:strVal val="hidden"/>
                                      </p:to>
                                    </p:set>
                                  </p:childTnLst>
                                </p:cTn>
                              </p:par>
                            </p:childTnLst>
                          </p:cTn>
                        </p:par>
                        <p:par>
                          <p:cTn id="64" fill="hold">
                            <p:stCondLst>
                              <p:cond delay="29000"/>
                            </p:stCondLst>
                            <p:childTnLst>
                              <p:par>
                                <p:cTn id="65" presetID="1" presetClass="entr" presetSubtype="0" fill="hold" nodeType="afterEffect">
                                  <p:stCondLst>
                                    <p:cond delay="1000"/>
                                  </p:stCondLst>
                                  <p:childTnLst>
                                    <p:set>
                                      <p:cBhvr>
                                        <p:cTn id="66" dur="1" fill="hold">
                                          <p:stCondLst>
                                            <p:cond delay="0"/>
                                          </p:stCondLst>
                                        </p:cTn>
                                        <p:tgtEl>
                                          <p:spTgt spid="92"/>
                                        </p:tgtEl>
                                        <p:attrNameLst>
                                          <p:attrName>style.visibility</p:attrName>
                                        </p:attrNameLst>
                                      </p:cBhvr>
                                      <p:to>
                                        <p:strVal val="visible"/>
                                      </p:to>
                                    </p:set>
                                  </p:childTnLst>
                                </p:cTn>
                              </p:par>
                            </p:childTnLst>
                          </p:cTn>
                        </p:par>
                        <p:par>
                          <p:cTn id="67" fill="hold">
                            <p:stCondLst>
                              <p:cond delay="30000"/>
                            </p:stCondLst>
                            <p:childTnLst>
                              <p:par>
                                <p:cTn id="68" presetID="1" presetClass="exit" presetSubtype="0" fill="hold" nodeType="afterEffect">
                                  <p:stCondLst>
                                    <p:cond delay="1000"/>
                                  </p:stCondLst>
                                  <p:childTnLst>
                                    <p:set>
                                      <p:cBhvr>
                                        <p:cTn id="69" dur="1" fill="hold">
                                          <p:stCondLst>
                                            <p:cond delay="0"/>
                                          </p:stCondLst>
                                        </p:cTn>
                                        <p:tgtEl>
                                          <p:spTgt spid="92"/>
                                        </p:tgtEl>
                                        <p:attrNameLst>
                                          <p:attrName>style.visibility</p:attrName>
                                        </p:attrNameLst>
                                      </p:cBhvr>
                                      <p:to>
                                        <p:strVal val="hidden"/>
                                      </p:to>
                                    </p:set>
                                  </p:childTnLst>
                                </p:cTn>
                              </p:par>
                            </p:childTnLst>
                          </p:cTn>
                        </p:par>
                        <p:par>
                          <p:cTn id="70" fill="hold">
                            <p:stCondLst>
                              <p:cond delay="31000"/>
                            </p:stCondLst>
                            <p:childTnLst>
                              <p:par>
                                <p:cTn id="71" presetID="1" presetClass="entr" presetSubtype="0" fill="hold" nodeType="afterEffect">
                                  <p:stCondLst>
                                    <p:cond delay="2000"/>
                                  </p:stCondLst>
                                  <p:childTnLst>
                                    <p:set>
                                      <p:cBhvr>
                                        <p:cTn id="72" dur="1" fill="hold">
                                          <p:stCondLst>
                                            <p:cond delay="0"/>
                                          </p:stCondLst>
                                        </p:cTn>
                                        <p:tgtEl>
                                          <p:spTgt spid="93"/>
                                        </p:tgtEl>
                                        <p:attrNameLst>
                                          <p:attrName>style.visibility</p:attrName>
                                        </p:attrNameLst>
                                      </p:cBhvr>
                                      <p:to>
                                        <p:strVal val="visible"/>
                                      </p:to>
                                    </p:set>
                                  </p:childTnLst>
                                </p:cTn>
                              </p:par>
                            </p:childTnLst>
                          </p:cTn>
                        </p:par>
                        <p:par>
                          <p:cTn id="73" fill="hold">
                            <p:stCondLst>
                              <p:cond delay="33000"/>
                            </p:stCondLst>
                            <p:childTnLst>
                              <p:par>
                                <p:cTn id="74" presetID="1" presetClass="exit" presetSubtype="0" fill="hold" nodeType="afterEffect">
                                  <p:stCondLst>
                                    <p:cond delay="1000"/>
                                  </p:stCondLst>
                                  <p:childTnLst>
                                    <p:set>
                                      <p:cBhvr>
                                        <p:cTn id="75" dur="1" fill="hold">
                                          <p:stCondLst>
                                            <p:cond delay="0"/>
                                          </p:stCondLst>
                                        </p:cTn>
                                        <p:tgtEl>
                                          <p:spTgt spid="93"/>
                                        </p:tgtEl>
                                        <p:attrNameLst>
                                          <p:attrName>style.visibility</p:attrName>
                                        </p:attrNameLst>
                                      </p:cBhvr>
                                      <p:to>
                                        <p:strVal val="hidden"/>
                                      </p:to>
                                    </p:set>
                                  </p:childTnLst>
                                </p:cTn>
                              </p:par>
                            </p:childTnLst>
                          </p:cTn>
                        </p:par>
                        <p:par>
                          <p:cTn id="76" fill="hold">
                            <p:stCondLst>
                              <p:cond delay="34000"/>
                            </p:stCondLst>
                            <p:childTnLst>
                              <p:par>
                                <p:cTn id="77" presetID="1" presetClass="entr" presetSubtype="0" fill="hold" nodeType="afterEffect">
                                  <p:stCondLst>
                                    <p:cond delay="2000"/>
                                  </p:stCondLst>
                                  <p:childTnLst>
                                    <p:set>
                                      <p:cBhvr>
                                        <p:cTn id="78" dur="1" fill="hold">
                                          <p:stCondLst>
                                            <p:cond delay="0"/>
                                          </p:stCondLst>
                                        </p:cTn>
                                        <p:tgtEl>
                                          <p:spTgt spid="94"/>
                                        </p:tgtEl>
                                        <p:attrNameLst>
                                          <p:attrName>style.visibility</p:attrName>
                                        </p:attrNameLst>
                                      </p:cBhvr>
                                      <p:to>
                                        <p:strVal val="visible"/>
                                      </p:to>
                                    </p:set>
                                  </p:childTnLst>
                                </p:cTn>
                              </p:par>
                            </p:childTnLst>
                          </p:cTn>
                        </p:par>
                        <p:par>
                          <p:cTn id="79" fill="hold">
                            <p:stCondLst>
                              <p:cond delay="36000"/>
                            </p:stCondLst>
                            <p:childTnLst>
                              <p:par>
                                <p:cTn id="80" presetID="1" presetClass="exit" presetSubtype="0" fill="hold" nodeType="afterEffect">
                                  <p:stCondLst>
                                    <p:cond delay="2000"/>
                                  </p:stCondLst>
                                  <p:childTnLst>
                                    <p:set>
                                      <p:cBhvr>
                                        <p:cTn id="81" dur="1" fill="hold">
                                          <p:stCondLst>
                                            <p:cond delay="0"/>
                                          </p:stCondLst>
                                        </p:cTn>
                                        <p:tgtEl>
                                          <p:spTgt spid="94"/>
                                        </p:tgtEl>
                                        <p:attrNameLst>
                                          <p:attrName>style.visibility</p:attrName>
                                        </p:attrNameLst>
                                      </p:cBhvr>
                                      <p:to>
                                        <p:strVal val="hidden"/>
                                      </p:to>
                                    </p:set>
                                  </p:childTnLst>
                                </p:cTn>
                              </p:par>
                            </p:childTnLst>
                          </p:cTn>
                        </p:par>
                        <p:par>
                          <p:cTn id="82" fill="hold">
                            <p:stCondLst>
                              <p:cond delay="38000"/>
                            </p:stCondLst>
                            <p:childTnLst>
                              <p:par>
                                <p:cTn id="83" presetID="1" presetClass="entr" presetSubtype="0" fill="hold" nodeType="afterEffect">
                                  <p:stCondLst>
                                    <p:cond delay="1000"/>
                                  </p:stCondLst>
                                  <p:childTnLst>
                                    <p:set>
                                      <p:cBhvr>
                                        <p:cTn id="84" dur="1" fill="hold">
                                          <p:stCondLst>
                                            <p:cond delay="0"/>
                                          </p:stCondLst>
                                        </p:cTn>
                                        <p:tgtEl>
                                          <p:spTgt spid="95"/>
                                        </p:tgtEl>
                                        <p:attrNameLst>
                                          <p:attrName>style.visibility</p:attrName>
                                        </p:attrNameLst>
                                      </p:cBhvr>
                                      <p:to>
                                        <p:strVal val="visible"/>
                                      </p:to>
                                    </p:set>
                                  </p:childTnLst>
                                </p:cTn>
                              </p:par>
                            </p:childTnLst>
                          </p:cTn>
                        </p:par>
                        <p:par>
                          <p:cTn id="85" fill="hold">
                            <p:stCondLst>
                              <p:cond delay="39000"/>
                            </p:stCondLst>
                            <p:childTnLst>
                              <p:par>
                                <p:cTn id="86" presetID="1" presetClass="exit" presetSubtype="0" fill="hold" nodeType="afterEffect">
                                  <p:stCondLst>
                                    <p:cond delay="2000"/>
                                  </p:stCondLst>
                                  <p:childTnLst>
                                    <p:set>
                                      <p:cBhvr>
                                        <p:cTn id="87" dur="1" fill="hold">
                                          <p:stCondLst>
                                            <p:cond delay="0"/>
                                          </p:stCondLst>
                                        </p:cTn>
                                        <p:tgtEl>
                                          <p:spTgt spid="95"/>
                                        </p:tgtEl>
                                        <p:attrNameLst>
                                          <p:attrName>style.visibility</p:attrName>
                                        </p:attrNameLst>
                                      </p:cBhvr>
                                      <p:to>
                                        <p:strVal val="hidden"/>
                                      </p:to>
                                    </p:set>
                                  </p:childTnLst>
                                </p:cTn>
                              </p:par>
                            </p:childTnLst>
                          </p:cTn>
                        </p:par>
                        <p:par>
                          <p:cTn id="88" fill="hold">
                            <p:stCondLst>
                              <p:cond delay="41000"/>
                            </p:stCondLst>
                            <p:childTnLst>
                              <p:par>
                                <p:cTn id="89" presetID="1" presetClass="entr" presetSubtype="0" fill="hold" nodeType="afterEffect">
                                  <p:stCondLst>
                                    <p:cond delay="1000"/>
                                  </p:stCondLst>
                                  <p:childTnLst>
                                    <p:set>
                                      <p:cBhvr>
                                        <p:cTn id="90" dur="1" fill="hold">
                                          <p:stCondLst>
                                            <p:cond delay="0"/>
                                          </p:stCondLst>
                                        </p:cTn>
                                        <p:tgtEl>
                                          <p:spTgt spid="96"/>
                                        </p:tgtEl>
                                        <p:attrNameLst>
                                          <p:attrName>style.visibility</p:attrName>
                                        </p:attrNameLst>
                                      </p:cBhvr>
                                      <p:to>
                                        <p:strVal val="visible"/>
                                      </p:to>
                                    </p:set>
                                  </p:childTnLst>
                                </p:cTn>
                              </p:par>
                            </p:childTnLst>
                          </p:cTn>
                        </p:par>
                        <p:par>
                          <p:cTn id="91" fill="hold">
                            <p:stCondLst>
                              <p:cond delay="42000"/>
                            </p:stCondLst>
                            <p:childTnLst>
                              <p:par>
                                <p:cTn id="92" presetID="1" presetClass="exit" presetSubtype="0" fill="hold" nodeType="afterEffect">
                                  <p:stCondLst>
                                    <p:cond delay="2000"/>
                                  </p:stCondLst>
                                  <p:childTnLst>
                                    <p:set>
                                      <p:cBhvr>
                                        <p:cTn id="93" dur="1" fill="hold">
                                          <p:stCondLst>
                                            <p:cond delay="0"/>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p:txBody>
      </p:sp>
      <p:sp>
        <p:nvSpPr>
          <p:cNvPr id="8194" name="Title 1"/>
          <p:cNvSpPr>
            <a:spLocks noGrp="1"/>
          </p:cNvSpPr>
          <p:nvPr>
            <p:ph type="title"/>
          </p:nvPr>
        </p:nvSpPr>
        <p:spPr/>
        <p:txBody>
          <a:bodyPr/>
          <a:lstStyle/>
          <a:p>
            <a:pPr eaLnBrk="1" hangingPunct="1"/>
            <a:r>
              <a:rPr lang="en-US" dirty="0" smtClean="0">
                <a:latin typeface="Arial" charset="0"/>
              </a:rPr>
              <a:t>Controller Sizing</a:t>
            </a:r>
            <a:endParaRPr lang="en-US" dirty="0">
              <a:latin typeface="Arial" charset="0"/>
            </a:endParaRPr>
          </a:p>
        </p:txBody>
      </p:sp>
      <p:sp>
        <p:nvSpPr>
          <p:cNvPr id="8195" name="Text Placeholder 2"/>
          <p:cNvSpPr>
            <a:spLocks noGrp="1"/>
          </p:cNvSpPr>
          <p:nvPr>
            <p:ph type="body" sz="quarter" idx="10"/>
          </p:nvPr>
        </p:nvSpPr>
        <p:spPr>
          <a:xfrm>
            <a:off x="1014413" y="2246248"/>
            <a:ext cx="5436399" cy="6364696"/>
          </a:xfrm>
        </p:spPr>
        <p:txBody>
          <a:bodyPr lIns="91440"/>
          <a:lstStyle/>
          <a:p>
            <a:pPr eaLnBrk="1" hangingPunct="1">
              <a:spcBef>
                <a:spcPct val="0"/>
              </a:spcBef>
            </a:pPr>
            <a:r>
              <a:rPr lang="en-US" sz="2400" dirty="0" smtClean="0">
                <a:latin typeface="Arial" charset="0"/>
              </a:rPr>
              <a:t>Controller</a:t>
            </a:r>
          </a:p>
          <a:p>
            <a:pPr lvl="1" eaLnBrk="1" hangingPunct="1">
              <a:spcBef>
                <a:spcPct val="0"/>
              </a:spcBef>
            </a:pPr>
            <a:r>
              <a:rPr lang="en-US" sz="2400" dirty="0" smtClean="0">
                <a:latin typeface="Arial" charset="0"/>
              </a:rPr>
              <a:t>Performance Profiles</a:t>
            </a:r>
          </a:p>
          <a:p>
            <a:pPr lvl="1" eaLnBrk="1" hangingPunct="1">
              <a:spcBef>
                <a:spcPct val="0"/>
              </a:spcBef>
            </a:pPr>
            <a:r>
              <a:rPr lang="en-US" sz="2400" dirty="0" smtClean="0">
                <a:latin typeface="Arial" charset="0"/>
              </a:rPr>
              <a:t>Hardware Resources</a:t>
            </a:r>
          </a:p>
          <a:p>
            <a:pPr lvl="1" eaLnBrk="1" hangingPunct="1">
              <a:spcBef>
                <a:spcPct val="0"/>
              </a:spcBef>
            </a:pPr>
            <a:r>
              <a:rPr lang="en-US" sz="2400" dirty="0" smtClean="0">
                <a:latin typeface="Arial" charset="0"/>
              </a:rPr>
              <a:t>CPU, memory</a:t>
            </a:r>
          </a:p>
          <a:p>
            <a:pPr lvl="1" eaLnBrk="1" hangingPunct="1">
              <a:spcBef>
                <a:spcPct val="0"/>
              </a:spcBef>
            </a:pPr>
            <a:r>
              <a:rPr lang="en-US" sz="2400" dirty="0" smtClean="0">
                <a:latin typeface="Arial" charset="0"/>
              </a:rPr>
              <a:t>Disk IO</a:t>
            </a:r>
          </a:p>
          <a:p>
            <a:pPr lvl="1" eaLnBrk="1" hangingPunct="1">
              <a:spcBef>
                <a:spcPct val="0"/>
              </a:spcBef>
            </a:pPr>
            <a:r>
              <a:rPr lang="en-US" sz="2400" dirty="0" smtClean="0">
                <a:latin typeface="Arial" charset="0"/>
              </a:rPr>
              <a:t>Disk space for 1 year of performance data</a:t>
            </a:r>
            <a:endParaRPr lang="en-US" sz="2400" dirty="0" smtClean="0">
              <a:latin typeface="Arial" charset="0"/>
            </a:endParaRPr>
          </a:p>
        </p:txBody>
      </p:sp>
      <p:pic>
        <p:nvPicPr>
          <p:cNvPr id="5" name="Picture 4"/>
          <p:cNvPicPr>
            <a:picLocks noChangeAspect="1"/>
          </p:cNvPicPr>
          <p:nvPr/>
        </p:nvPicPr>
        <p:blipFill>
          <a:blip r:embed="rId3"/>
          <a:stretch>
            <a:fillRect/>
          </a:stretch>
        </p:blipFill>
        <p:spPr>
          <a:xfrm>
            <a:off x="5510260" y="2311400"/>
            <a:ext cx="7121665" cy="5892800"/>
          </a:xfrm>
          <a:prstGeom prst="rect">
            <a:avLst/>
          </a:prstGeom>
        </p:spPr>
      </p:pic>
    </p:spTree>
    <p:extLst>
      <p:ext uri="{BB962C8B-B14F-4D97-AF65-F5344CB8AC3E}">
        <p14:creationId xmlns:p14="http://schemas.microsoft.com/office/powerpoint/2010/main" val="2824641716"/>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Pro Overview&amp;quot;&quot;/&gt;&lt;property id=&quot;20307&quot; value=&quot;257&quot;/&gt;&lt;/object&gt;&lt;object type=&quot;3&quot; unique_id=&quot;10005&quot;&gt;&lt;property id=&quot;20148&quot; value=&quot;5&quot;/&gt;&lt;property id=&quot;20300&quot; value=&quot;Slide 2 - &amp;quot;Agenda&amp;quot;&quot;/&gt;&lt;property id=&quot;20307&quot; value=&quot;259&quot;/&gt;&lt;/object&gt;&lt;object type=&quot;3&quot; unique_id=&quot;10006&quot;&gt;&lt;property id=&quot;20148&quot; value=&quot;5&quot;/&gt;&lt;property id=&quot;20300&quot; value=&quot;Slide 3 - &amp;quot;Distributed Applications&amp;quot;&quot;/&gt;&lt;property id=&quot;20307&quot; value=&quot;268&quot;/&gt;&lt;/object&gt;&lt;object type=&quot;3&quot; unique_id=&quot;10007&quot;&gt;&lt;property id=&quot;20148&quot; value=&quot;5&quot;/&gt;&lt;property id=&quot;20300&quot; value=&quot;Slide 4 - &amp;quot;AppDynamics Controller&amp;quot;&quot;/&gt;&lt;property id=&quot;20307&quot; value=&quot;261&quot;/&gt;&lt;/object&gt;&lt;object type=&quot;3&quot; unique_id=&quot;10009&quot;&gt;&lt;property id=&quot;20148&quot; value=&quot;5&quot;/&gt;&lt;property id=&quot;20300&quot; value=&quot;Slide 5 - &amp;quot;Key Stakeholders&amp;quot;&quot;/&gt;&lt;property id=&quot;20307&quot; value=&quot;265&quot;/&gt;&lt;/object&gt;&lt;object type=&quot;3&quot; unique_id=&quot;10010&quot;&gt;&lt;property id=&quot;20148&quot; value=&quot;5&quot;/&gt;&lt;property id=&quot;20300&quot; value=&quot;Slide 6 - &amp;quot;Key Stakeholders&amp;quot;&quot;/&gt;&lt;property id=&quot;20307&quot; value=&quot;266&quot;/&gt;&lt;/object&gt;&lt;object type=&quot;3&quot; unique_id=&quot;10011&quot;&gt;&lt;property id=&quot;20148&quot; value=&quot;5&quot;/&gt;&lt;property id=&quot;20300&quot; value=&quot;Slide 10&quot;/&gt;&lt;property id=&quot;20307&quot; value=&quot;278&quot;/&gt;&lt;/object&gt;&lt;object type=&quot;3&quot; unique_id=&quot;10012&quot;&gt;&lt;property id=&quot;20148&quot; value=&quot;5&quot;/&gt;&lt;property id=&quot;20300&quot; value=&quot;Slide 11 - &amp;quot;Key Stakeholders&amp;quot;&quot;/&gt;&lt;property id=&quot;20307&quot; value=&quot;272&quot;/&gt;&lt;/object&gt;&lt;object type=&quot;3&quot; unique_id=&quot;10013&quot;&gt;&lt;property id=&quot;20148&quot; value=&quot;5&quot;/&gt;&lt;property id=&quot;20300&quot; value=&quot;Slide 14&quot;/&gt;&lt;property id=&quot;20307&quot; value=&quot;279&quot;/&gt;&lt;/object&gt;&lt;object type=&quot;3&quot; unique_id=&quot;10014&quot;&gt;&lt;property id=&quot;20148&quot; value=&quot;5&quot;/&gt;&lt;property id=&quot;20300&quot; value=&quot;Slide 15 - &amp;quot;Key Stakeholders&amp;quot;&quot;/&gt;&lt;property id=&quot;20307&quot; value=&quot;273&quot;/&gt;&lt;/object&gt;&lt;object type=&quot;3&quot; unique_id=&quot;10015&quot;&gt;&lt;property id=&quot;20148&quot; value=&quot;5&quot;/&gt;&lt;property id=&quot;20300&quot; value=&quot;Slide 16&quot;/&gt;&lt;property id=&quot;20307&quot; value=&quot;280&quot;/&gt;&lt;/object&gt;&lt;object type=&quot;3&quot; unique_id=&quot;10016&quot;&gt;&lt;property id=&quot;20148&quot; value=&quot;5&quot;/&gt;&lt;property id=&quot;20300&quot; value=&quot;Slide 17 - &amp;quot;Key Stakeholders&amp;quot;&quot;/&gt;&lt;property id=&quot;20307&quot; value=&quot;275&quot;/&gt;&lt;/object&gt;&lt;object type=&quot;3&quot; unique_id=&quot;10017&quot;&gt;&lt;property id=&quot;20148&quot; value=&quot;5&quot;/&gt;&lt;property id=&quot;20300&quot; value=&quot;Slide 18&quot;/&gt;&lt;property id=&quot;20307&quot; value=&quot;281&quot;/&gt;&lt;/object&gt;&lt;object type=&quot;3&quot; unique_id=&quot;10018&quot;&gt;&lt;property id=&quot;20148&quot; value=&quot;5&quot;/&gt;&lt;property id=&quot;20300&quot; value=&quot;Slide 19 - &amp;quot;Recap&amp;quot;&quot;/&gt;&lt;property id=&quot;20307&quot; value=&quot;277&quot;/&gt;&lt;/object&gt;&lt;object type=&quot;3&quot; unique_id=&quot;10019&quot;&gt;&lt;property id=&quot;20148&quot; value=&quot;5&quot;/&gt;&lt;property id=&quot;20300&quot; value=&quot;Slide 20&quot;/&gt;&lt;property id=&quot;20307&quot; value=&quot;282&quot;/&gt;&lt;/object&gt;&lt;object type=&quot;3&quot; unique_id=&quot;10020&quot;&gt;&lt;property id=&quot;20148&quot; value=&quot;5&quot;/&gt;&lt;property id=&quot;20300&quot; value=&quot;Slide 21 - &amp;quot;Next steps&amp;quot;&quot;/&gt;&lt;property id=&quot;20307&quot; value=&quot;284&quot;/&gt;&lt;/object&gt;&lt;object type=&quot;3&quot; unique_id=&quot;10021&quot;&gt;&lt;property id=&quot;20148&quot; value=&quot;5&quot;/&gt;&lt;property id=&quot;20300&quot; value=&quot;Slide 23 - &amp;quot;Pro Overview&amp;quot;&quot;/&gt;&lt;property id=&quot;20307&quot; value=&quot;283&quot;/&gt;&lt;/object&gt;&lt;object type=&quot;3&quot; unique_id=&quot;10102&quot;&gt;&lt;property id=&quot;20148&quot; value=&quot;5&quot;/&gt;&lt;property id=&quot;20300&quot; value=&quot;Slide 22 - &amp;quot;Metrics&amp;quot;&quot;/&gt;&lt;property id=&quot;20307&quot; value=&quot;285&quot;/&gt;&lt;/object&gt;&lt;object type=&quot;3&quot; unique_id=&quot;10208&quot;&gt;&lt;property id=&quot;20148&quot; value=&quot;5&quot;/&gt;&lt;property id=&quot;20300&quot; value=&quot;Slide 7 - &amp;quot;Confirming Architecture&amp;quot;&quot;/&gt;&lt;property id=&quot;20307&quot; value=&quot;291&quot;/&gt;&lt;/object&gt;&lt;object type=&quot;3&quot; unique_id=&quot;10209&quot;&gt;&lt;property id=&quot;20148&quot; value=&quot;5&quot;/&gt;&lt;property id=&quot;20300&quot; value=&quot;Slide 9 - &amp;quot;Confirming Architecture&amp;quot;&quot;/&gt;&lt;property id=&quot;20307&quot; value=&quot;288&quot;/&gt;&lt;/object&gt;&lt;object type=&quot;3&quot; unique_id=&quot;10279&quot;&gt;&lt;property id=&quot;20148&quot; value=&quot;5&quot;/&gt;&lt;property id=&quot;20300&quot; value=&quot;Slide 8 - &amp;quot;Key Stakeholders&amp;quot;&quot;/&gt;&lt;property id=&quot;20307&quot; value=&quot;292&quot;/&gt;&lt;/object&gt;&lt;object type=&quot;3&quot; unique_id=&quot;10375&quot;&gt;&lt;property id=&quot;20148&quot; value=&quot;5&quot;/&gt;&lt;property id=&quot;20300&quot; value=&quot;Slide 12&quot;/&gt;&lt;property id=&quot;20307&quot; value=&quot;294&quot;/&gt;&lt;/object&gt;&lt;object type=&quot;3&quot; unique_id=&quot;10376&quot;&gt;&lt;property id=&quot;20148&quot; value=&quot;5&quot;/&gt;&lt;property id=&quot;20300&quot; value=&quot;Slide 13 - &amp;quot;Key Stakeholders&amp;quot;&quot;/&gt;&lt;property id=&quot;20307&quot; value=&quot;293&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28633</TotalTime>
  <Words>2895</Words>
  <Application>Microsoft Macintosh PowerPoint</Application>
  <PresentationFormat>Custom</PresentationFormat>
  <Paragraphs>252</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Appdynamics Engineer  Training:  Chapter 5 Architecture</vt:lpstr>
      <vt:lpstr>What’s this about?</vt:lpstr>
      <vt:lpstr>Overview</vt:lpstr>
      <vt:lpstr>The Components at a Glance</vt:lpstr>
      <vt:lpstr>The Controller</vt:lpstr>
      <vt:lpstr>The ApplicationServer Agent</vt:lpstr>
      <vt:lpstr>The Machine Agent</vt:lpstr>
      <vt:lpstr>Agent-Controller Communication</vt:lpstr>
      <vt:lpstr>Controller Sizing</vt:lpstr>
      <vt:lpstr>Back Up – Failover</vt:lpstr>
      <vt:lpstr>Summary</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Ethan Kuniyoshi</dc:creator>
  <cp:keywords/>
  <dc:description/>
  <cp:lastModifiedBy>Sandro Guglielmin</cp:lastModifiedBy>
  <cp:revision>236</cp:revision>
  <dcterms:created xsi:type="dcterms:W3CDTF">2013-01-30T18:37:24Z</dcterms:created>
  <dcterms:modified xsi:type="dcterms:W3CDTF">2013-05-20T19:39:18Z</dcterms:modified>
  <cp:category/>
</cp:coreProperties>
</file>