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5" r:id="rId2"/>
    <p:sldId id="287" r:id="rId3"/>
    <p:sldId id="295" r:id="rId4"/>
    <p:sldId id="288" r:id="rId5"/>
    <p:sldId id="290" r:id="rId6"/>
    <p:sldId id="291" r:id="rId7"/>
    <p:sldId id="289" r:id="rId8"/>
    <p:sldId id="292" r:id="rId9"/>
    <p:sldId id="293" r:id="rId10"/>
    <p:sldId id="294" r:id="rId11"/>
    <p:sldId id="28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2AB6C9E-A9E3-5940-ADEE-63B80A496830}">
          <p14:sldIdLst>
            <p14:sldId id="285"/>
            <p14:sldId id="287"/>
            <p14:sldId id="295"/>
            <p14:sldId id="288"/>
            <p14:sldId id="290"/>
            <p14:sldId id="291"/>
            <p14:sldId id="289"/>
            <p14:sldId id="292"/>
            <p14:sldId id="293"/>
            <p14:sldId id="294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EAEAEA"/>
    <a:srgbClr val="D40000"/>
    <a:srgbClr val="A5CE39"/>
    <a:srgbClr val="FC7700"/>
    <a:srgbClr val="417D9E"/>
    <a:srgbClr val="3581E4"/>
    <a:srgbClr val="35A5E4"/>
    <a:srgbClr val="00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5" autoAdjust="0"/>
    <p:restoredTop sz="81230" autoAdjust="0"/>
  </p:normalViewPr>
  <p:slideViewPr>
    <p:cSldViewPr snapToGrid="0" snapToObjects="1">
      <p:cViewPr varScale="1">
        <p:scale>
          <a:sx n="95" d="100"/>
          <a:sy n="95" d="100"/>
        </p:scale>
        <p:origin x="-17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48B00-F0D4-D848-8496-D5B2EC9A4902}" type="datetime1">
              <a:rPr lang="en-US" smtClean="0"/>
              <a:t>5/29/13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237C-D2E2-374F-92E5-4E682180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58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C7FC0-5362-D244-A39D-780657CDE3B4}" type="datetime1">
              <a:rPr lang="en-US" smtClean="0"/>
              <a:t>5/29/13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11445-A870-4645-B3EA-C0DECEDD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36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this presentation</a:t>
            </a:r>
            <a:r>
              <a:rPr lang="en-US" baseline="0" dirty="0" smtClean="0"/>
              <a:t> we will go through .NET applications architecture, AppDynamics agent prerequisites, installation process for Windows and Windows Azure and cover some useful questions and problems.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7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.NET agents monitors</a:t>
            </a:r>
            <a:r>
              <a:rPr lang="en-US" baseline="0" dirty="0" smtClean="0"/>
              <a:t> all kind of .NET applications whether they are web applications or windows services or even </a:t>
            </a:r>
            <a:r>
              <a:rPr lang="en-US" baseline="0" dirty="0" err="1" smtClean="0"/>
              <a:t>executables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 agent itself needs to be installed to every Windows server which runs those applications.</a:t>
            </a:r>
          </a:p>
          <a:p>
            <a:r>
              <a:rPr lang="en-US" dirty="0" smtClean="0"/>
              <a:t>Setup</a:t>
            </a:r>
            <a:r>
              <a:rPr lang="en-US" baseline="0" dirty="0" smtClean="0"/>
              <a:t> is implemented as a standard windows installer package and includes machine agent and application agent components within same installation.</a:t>
            </a:r>
          </a:p>
          <a:p>
            <a:r>
              <a:rPr lang="en-US" dirty="0" smtClean="0"/>
              <a:t>Unlike</a:t>
            </a:r>
            <a:r>
              <a:rPr lang="en-US" baseline="0" dirty="0" smtClean="0"/>
              <a:t> java installation – for .NET you need to install only one .NET agent whether the server is running one or multiple applications, and then configure the monitoring for the required applications.</a:t>
            </a:r>
          </a:p>
          <a:p>
            <a:r>
              <a:rPr lang="en-US" baseline="0" dirty="0" smtClean="0"/>
              <a:t>Configuration of .NET agent will be explained in details in chapter 7.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25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list of requirements for the .NET agent to be installed: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.NET Framework 2.0 or later – we support every framework up to the latest 4.5 version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There are two versions of the agent installer (two different MSI files) to be used on 32 and 64 bit OS instances. </a:t>
            </a:r>
            <a:r>
              <a:rPr lang="en-US" baseline="0" dirty="0" smtClean="0"/>
              <a:t>For example, user will </a:t>
            </a:r>
            <a:r>
              <a:rPr lang="en-US" baseline="0" dirty="0" err="1" smtClean="0"/>
              <a:t>haveto</a:t>
            </a:r>
            <a:r>
              <a:rPr lang="en-US" baseline="0" dirty="0" smtClean="0"/>
              <a:t> </a:t>
            </a:r>
            <a:r>
              <a:rPr lang="en-US" baseline="0" dirty="0" smtClean="0"/>
              <a:t>install 64bit agent on 64bit OS even if the application itself is running in 32bit </a:t>
            </a:r>
            <a:r>
              <a:rPr lang="en-US" baseline="0" dirty="0" smtClean="0"/>
              <a:t>mode; </a:t>
            </a:r>
            <a:r>
              <a:rPr lang="en-US" baseline="0" dirty="0" smtClean="0"/>
              <a:t>64 bit agent provides the monitoring for both 64 and 32 bit applications.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COM+ needs to be enabled on the server – usually it is enabled by default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Administrative permissions are required to run the installer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the installation steps for the .NET agent: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Download proper installer based on the OS version which is either 32 or 64 bit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Run the installer. You may have to run that as administrator, it depends on Windows configuration. To do that please run the command prompt (</a:t>
            </a:r>
            <a:r>
              <a:rPr lang="en-US" baseline="0" dirty="0" err="1" smtClean="0"/>
              <a:t>cmd.exe</a:t>
            </a:r>
            <a:r>
              <a:rPr lang="en-US" baseline="0" dirty="0" smtClean="0"/>
              <a:t>) as Administrator by using right mouse click on it and start the actual agent </a:t>
            </a:r>
            <a:r>
              <a:rPr lang="en-US" baseline="0" dirty="0" err="1" smtClean="0"/>
              <a:t>msi</a:t>
            </a:r>
            <a:r>
              <a:rPr lang="en-US" baseline="0" dirty="0" smtClean="0"/>
              <a:t> from that command prompt. Running </a:t>
            </a:r>
            <a:r>
              <a:rPr lang="en-US" baseline="0" dirty="0" err="1" smtClean="0"/>
              <a:t>msi</a:t>
            </a:r>
            <a:r>
              <a:rPr lang="en-US" baseline="0" dirty="0" smtClean="0"/>
              <a:t> file as administrator is not supported in windows.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During the setup simply set the installation folder which by default points to the </a:t>
            </a:r>
            <a:r>
              <a:rPr lang="en-US" baseline="0" dirty="0" smtClean="0"/>
              <a:t>Program </a:t>
            </a:r>
            <a:r>
              <a:rPr lang="en-US" baseline="0" dirty="0" smtClean="0"/>
              <a:t>Files location but </a:t>
            </a:r>
            <a:r>
              <a:rPr lang="en-US" baseline="0" dirty="0" smtClean="0"/>
              <a:t>user </a:t>
            </a:r>
            <a:r>
              <a:rPr lang="en-US" baseline="0" dirty="0" smtClean="0"/>
              <a:t>can change </a:t>
            </a:r>
            <a:r>
              <a:rPr lang="en-US" baseline="0" dirty="0" smtClean="0"/>
              <a:t>if </a:t>
            </a:r>
            <a:r>
              <a:rPr lang="en-US" baseline="0" dirty="0" smtClean="0"/>
              <a:t>needed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After</a:t>
            </a:r>
            <a:r>
              <a:rPr lang="en-US" baseline="0" dirty="0" smtClean="0"/>
              <a:t> the setup is finished the installer will prompt to configure </a:t>
            </a:r>
            <a:r>
              <a:rPr lang="en-US" baseline="0" dirty="0" smtClean="0"/>
              <a:t>the application </a:t>
            </a:r>
            <a:r>
              <a:rPr lang="en-US" baseline="0" dirty="0" smtClean="0"/>
              <a:t>monitoring – this is explained </a:t>
            </a:r>
            <a:r>
              <a:rPr lang="en-US" baseline="0" dirty="0" smtClean="0"/>
              <a:t>in </a:t>
            </a:r>
            <a:r>
              <a:rPr lang="en-US" baseline="0" dirty="0" smtClean="0"/>
              <a:t>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67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r>
              <a:rPr lang="en-US" baseline="0" dirty="0" smtClean="0"/>
              <a:t> of the .NET agent on Azure is different because of  Azure architecture nature itself.</a:t>
            </a:r>
          </a:p>
          <a:p>
            <a:r>
              <a:rPr lang="en-US" baseline="0" dirty="0" smtClean="0"/>
              <a:t>For Web and Worker roles Azure itself </a:t>
            </a:r>
            <a:r>
              <a:rPr lang="en-US" baseline="0" dirty="0" smtClean="0"/>
              <a:t>supports installing custom packages only through the startup tasks.</a:t>
            </a:r>
          </a:p>
          <a:p>
            <a:r>
              <a:rPr lang="en-US" baseline="0" dirty="0" smtClean="0"/>
              <a:t>To leverage that API user needs to add agent MSI file to the resources of the actual Azure project as well as a </a:t>
            </a:r>
            <a:r>
              <a:rPr lang="en-US" baseline="0" dirty="0" err="1" smtClean="0"/>
              <a:t>startup.cmd</a:t>
            </a:r>
            <a:r>
              <a:rPr lang="en-US" baseline="0" dirty="0" smtClean="0"/>
              <a:t> script file and an actual startup task.</a:t>
            </a:r>
          </a:p>
          <a:p>
            <a:r>
              <a:rPr lang="en-US" baseline="0" dirty="0" smtClean="0"/>
              <a:t>You can read more about this type of installation at </a:t>
            </a:r>
            <a:r>
              <a:rPr lang="en-US" baseline="0" dirty="0" err="1" smtClean="0"/>
              <a:t>appdynamics.com</a:t>
            </a:r>
            <a:r>
              <a:rPr lang="en-US" baseline="0" dirty="0" smtClean="0"/>
              <a:t>/azure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Installing agent on PAAS (platform as a service) is the same as installing on any windows machine using remote desktop connection.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Installation</a:t>
            </a:r>
            <a:r>
              <a:rPr lang="en-US" baseline="0" dirty="0" smtClean="0"/>
              <a:t> is quite easy and straightforward but there are couple gotcha’s to keep in mind.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one is about possible errors during the installation due to the COM+ being disabled on the Windows OS.</a:t>
            </a:r>
          </a:p>
          <a:p>
            <a:r>
              <a:rPr lang="en-US" baseline="0" dirty="0" smtClean="0"/>
              <a:t>Second is important to understand how to uninstall the .NET agent and how to upgrade it.</a:t>
            </a:r>
          </a:p>
          <a:p>
            <a:r>
              <a:rPr lang="en-US" baseline="0" dirty="0" smtClean="0"/>
              <a:t>And the last one is about the agent configuration files to understand where the agent stored it’s configuration.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09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COM+ is required for .NET to</a:t>
            </a:r>
            <a:r>
              <a:rPr lang="en-US" baseline="0" dirty="0" smtClean="0"/>
              <a:t> be installed and to function correctly.</a:t>
            </a:r>
          </a:p>
          <a:p>
            <a:r>
              <a:rPr lang="en-US" baseline="0" dirty="0" smtClean="0"/>
              <a:t>Most of the installations would run smoothly since COM+ is </a:t>
            </a:r>
            <a:r>
              <a:rPr lang="en-US" baseline="0" dirty="0" smtClean="0"/>
              <a:t>enabled </a:t>
            </a:r>
            <a:r>
              <a:rPr lang="en-US" baseline="0" dirty="0" smtClean="0"/>
              <a:t>OOTB but few of them may fail due to COM+ being disabled, specially for old systems.</a:t>
            </a:r>
          </a:p>
          <a:p>
            <a:r>
              <a:rPr lang="en-US" baseline="0" dirty="0" smtClean="0"/>
              <a:t>In case that happens the </a:t>
            </a:r>
            <a:r>
              <a:rPr lang="en-US" baseline="0" dirty="0" smtClean="0"/>
              <a:t>installer </a:t>
            </a:r>
            <a:r>
              <a:rPr lang="en-US" baseline="0" dirty="0" smtClean="0"/>
              <a:t>would not be able to complete and return with a failure.</a:t>
            </a:r>
          </a:p>
          <a:p>
            <a:r>
              <a:rPr lang="en-US" baseline="0" dirty="0" smtClean="0"/>
              <a:t>To fix it check the windows services listed here – they need to be enabled and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9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Uninstall is not the first item</a:t>
            </a:r>
            <a:r>
              <a:rPr lang="en-US" baseline="0" dirty="0" smtClean="0"/>
              <a:t> you do with the customer, but it is important to understand how that works.</a:t>
            </a:r>
          </a:p>
          <a:p>
            <a:r>
              <a:rPr lang="en-US" baseline="0" dirty="0" smtClean="0"/>
              <a:t>Since the agent DLL’s are physically loaded into the monitored applications processes – those DLL’s won’t let the uninstall work correctly.</a:t>
            </a:r>
          </a:p>
          <a:p>
            <a:r>
              <a:rPr lang="en-US" baseline="0" dirty="0" smtClean="0"/>
              <a:t>There are two options: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Uninstall anyway and keep in mind a pending reboot to do the cleanup (not recommended way)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Better way is to disable monitoring, stop or restart the monitored applications like IIS and then uninstall the agent.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Upgrade is not </a:t>
            </a:r>
            <a:r>
              <a:rPr lang="en-US" baseline="0" dirty="0" smtClean="0"/>
              <a:t>supported </a:t>
            </a:r>
            <a:r>
              <a:rPr lang="en-US" baseline="0" dirty="0" smtClean="0"/>
              <a:t>as a pure upgrade scenario yet. In order to upgrade users need to uninstall the previous version of the agent and then install the new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28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Knowing where</a:t>
            </a:r>
            <a:r>
              <a:rPr lang="en-US" baseline="0" dirty="0" smtClean="0"/>
              <a:t> the agent configuration files are located might be useful for troubleshooting and upgrade when you may want to back up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files and then restore them after upgrade is done.</a:t>
            </a:r>
          </a:p>
          <a:p>
            <a:r>
              <a:rPr lang="en-US" baseline="0" dirty="0" smtClean="0"/>
              <a:t>Basically there are several location for different type of configuration: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Machine agent configuration file is stored in a separate folder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Global configuration may not exist, it is only created for the mode when auto-naming is enabled (see chapter 7)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And application configuration is created only when the auto-naming mode is not used (see chapter 7). But when it is created it is stored inside the actual application configuration, for example for web application this will be </a:t>
            </a:r>
            <a:r>
              <a:rPr lang="en-US" baseline="0" dirty="0" err="1" smtClean="0"/>
              <a:t>web.config</a:t>
            </a:r>
            <a:r>
              <a:rPr lang="en-US" baseline="0" dirty="0" smtClean="0"/>
              <a:t> file.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Logging configuration defined where the agents will store the log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11445-A870-4645-B3EA-C0DECEDD1E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4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5618" y="2019528"/>
            <a:ext cx="4014371" cy="2312206"/>
          </a:xfrm>
        </p:spPr>
        <p:txBody>
          <a:bodyPr anchor="ctr"/>
          <a:lstStyle>
            <a:lvl1pPr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4018319" y="2019528"/>
            <a:ext cx="0" cy="2312206"/>
          </a:xfrm>
          <a:prstGeom prst="line">
            <a:avLst/>
          </a:prstGeom>
          <a:solidFill>
            <a:schemeClr val="accent1"/>
          </a:solidFill>
          <a:ln w="9525" cap="flat" cmpd="sng" algn="ctr"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100000">
                  <a:schemeClr val="bg2">
                    <a:lumMod val="9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3" name="Picture 2" descr="AD_logo_gra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5" y="2019527"/>
            <a:ext cx="2886566" cy="235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73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D_cl_H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644" y="5613663"/>
            <a:ext cx="2283181" cy="42466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2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No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38B4E7"/>
                </a:solidFill>
              </a:defRPr>
            </a:lvl1pPr>
          </a:lstStyle>
          <a:p>
            <a:r>
              <a:rPr lang="en-US" dirty="0" smtClean="0"/>
              <a:t>Insert Header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7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 descr="logo_AD_cl_H_CMY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20168"/>
            <a:ext cx="1262305" cy="23623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 bwMode="auto">
          <a:xfrm>
            <a:off x="457200" y="6421814"/>
            <a:ext cx="8229600" cy="0"/>
          </a:xfrm>
          <a:prstGeom prst="line">
            <a:avLst/>
          </a:prstGeom>
          <a:solidFill>
            <a:schemeClr val="accent1"/>
          </a:solidFill>
          <a:ln w="3175" cap="flat" cmpd="sng" algn="ctr">
            <a:gradFill flip="none" rotWithShape="1">
              <a:gsLst>
                <a:gs pos="0">
                  <a:schemeClr val="accent2"/>
                </a:gs>
                <a:gs pos="100000">
                  <a:prstClr val="white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2727" y="6520168"/>
            <a:ext cx="374072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accent4"/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4587219" y="6520168"/>
            <a:ext cx="3663149" cy="201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Copyright © 2013 AppDynamics.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60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6690"/>
          </a:xfrm>
        </p:spPr>
        <p:txBody>
          <a:bodyPr anchor="t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732"/>
            <a:ext cx="8229600" cy="47954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468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3408-D142-EE49-8269-A574ADA0C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8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49" r:id="rId3"/>
    <p:sldLayoutId id="2147483650" r:id="rId4"/>
    <p:sldLayoutId id="2147483665" r:id="rId5"/>
    <p:sldLayoutId id="2147483666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F5F5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F5F5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F5F5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F5F5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1714" y="2024303"/>
            <a:ext cx="4409301" cy="234650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38B4E7"/>
                </a:solidFill>
              </a:rPr>
              <a:t>AppDynamics Engineer Training</a:t>
            </a:r>
            <a:br>
              <a:rPr lang="en-US" dirty="0" smtClean="0">
                <a:solidFill>
                  <a:srgbClr val="38B4E7"/>
                </a:solidFill>
              </a:rPr>
            </a:br>
            <a:r>
              <a:rPr lang="en-US" dirty="0" smtClean="0">
                <a:solidFill>
                  <a:srgbClr val="38B4E7"/>
                </a:solidFill>
              </a:rPr>
              <a:t>Chapter </a:t>
            </a:r>
            <a:r>
              <a:rPr lang="en-US" smtClean="0">
                <a:solidFill>
                  <a:srgbClr val="38B4E7"/>
                </a:solidFill>
              </a:rPr>
              <a:t>6 – </a:t>
            </a:r>
            <a:r>
              <a:rPr lang="en-US" dirty="0" smtClean="0">
                <a:solidFill>
                  <a:srgbClr val="38B4E7"/>
                </a:solidFill>
              </a:rPr>
              <a:t>Installation – .NET agent</a:t>
            </a:r>
            <a:br>
              <a:rPr lang="en-US" dirty="0" smtClean="0">
                <a:solidFill>
                  <a:srgbClr val="38B4E7"/>
                </a:solidFill>
              </a:rPr>
            </a:br>
            <a:r>
              <a:rPr lang="en-US" dirty="0">
                <a:solidFill>
                  <a:srgbClr val="38B4E7"/>
                </a:solidFill>
              </a:rPr>
              <a:t/>
            </a:r>
            <a:br>
              <a:rPr lang="en-US" dirty="0">
                <a:solidFill>
                  <a:srgbClr val="38B4E7"/>
                </a:solidFill>
              </a:rPr>
            </a:br>
            <a:r>
              <a:rPr lang="en-US" sz="2000" b="1" dirty="0"/>
              <a:t>A</a:t>
            </a:r>
            <a:r>
              <a:rPr lang="en-US" sz="2000" b="1" dirty="0" smtClean="0"/>
              <a:t>lex Fedotyev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Sales Engineer</a:t>
            </a:r>
            <a:endParaRPr lang="en-US" sz="2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893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configuration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Machine agent</a:t>
            </a:r>
          </a:p>
          <a:p>
            <a:pPr lvl="1"/>
            <a:r>
              <a:rPr lang="en-US" dirty="0" smtClean="0"/>
              <a:t>[InstallFolder]\</a:t>
            </a:r>
            <a:r>
              <a:rPr lang="en-US" dirty="0"/>
              <a:t>Machine Agent\Configuration\</a:t>
            </a:r>
            <a:r>
              <a:rPr lang="en-US" dirty="0" smtClean="0"/>
              <a:t>application.config </a:t>
            </a:r>
          </a:p>
          <a:p>
            <a:r>
              <a:rPr lang="en-US" dirty="0" smtClean="0"/>
              <a:t>Global configuration (optional)</a:t>
            </a:r>
          </a:p>
          <a:p>
            <a:pPr lvl="1"/>
            <a:r>
              <a:rPr lang="en-US" dirty="0" smtClean="0"/>
              <a:t>[</a:t>
            </a:r>
            <a:r>
              <a:rPr lang="en-US" dirty="0"/>
              <a:t>InstallFolder]\AgentGlobalConfig.xml</a:t>
            </a:r>
            <a:endParaRPr lang="en-US" dirty="0" smtClean="0"/>
          </a:p>
          <a:p>
            <a:r>
              <a:rPr lang="en-US" dirty="0" smtClean="0"/>
              <a:t>Application configuration (optional)</a:t>
            </a:r>
          </a:p>
          <a:p>
            <a:pPr lvl="1"/>
            <a:r>
              <a:rPr lang="en-US" dirty="0" smtClean="0"/>
              <a:t>Stored within the application configuration files (web.config or app.exe.config)</a:t>
            </a:r>
          </a:p>
          <a:p>
            <a:r>
              <a:rPr lang="en-US" dirty="0" smtClean="0"/>
              <a:t>Logging configuration</a:t>
            </a:r>
          </a:p>
          <a:p>
            <a:pPr lvl="1"/>
            <a:r>
              <a:rPr lang="en-US" dirty="0"/>
              <a:t>[InstallFolder]\AppDynamicsAgentLog.config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0425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2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400" y="1330732"/>
            <a:ext cx="5568400" cy="4795431"/>
          </a:xfrm>
        </p:spPr>
        <p:txBody>
          <a:bodyPr/>
          <a:lstStyle/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Prerequisites</a:t>
            </a:r>
          </a:p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Installation on Windows</a:t>
            </a:r>
          </a:p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Installation on Window Azure</a:t>
            </a:r>
          </a:p>
          <a:p>
            <a:pPr marL="0" indent="0">
              <a:spcBef>
                <a:spcPts val="3800"/>
              </a:spcBef>
              <a:buNone/>
            </a:pPr>
            <a:r>
              <a:rPr lang="en-US" dirty="0" smtClean="0"/>
              <a:t>Questions and problems</a:t>
            </a:r>
            <a:endParaRPr lang="en-US" dirty="0"/>
          </a:p>
        </p:txBody>
      </p:sp>
      <p:pic>
        <p:nvPicPr>
          <p:cNvPr id="5" name="Picture 4" descr="icon-set_0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79" y="3246927"/>
            <a:ext cx="627389" cy="619448"/>
          </a:xfrm>
          <a:prstGeom prst="rect">
            <a:avLst/>
          </a:prstGeom>
        </p:spPr>
      </p:pic>
      <p:pic>
        <p:nvPicPr>
          <p:cNvPr id="6" name="Picture 5" descr="icon-set_02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12" y="1307072"/>
            <a:ext cx="623419" cy="619448"/>
          </a:xfrm>
          <a:prstGeom prst="rect">
            <a:avLst/>
          </a:prstGeom>
        </p:spPr>
      </p:pic>
      <p:pic>
        <p:nvPicPr>
          <p:cNvPr id="7" name="Picture 6" descr="icon-set_02-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90" y="2288507"/>
            <a:ext cx="623419" cy="619448"/>
          </a:xfrm>
          <a:prstGeom prst="rect">
            <a:avLst/>
          </a:prstGeom>
        </p:spPr>
      </p:pic>
      <p:pic>
        <p:nvPicPr>
          <p:cNvPr id="8" name="Picture 7" descr="icon-set_02-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12" y="4256769"/>
            <a:ext cx="619448" cy="6194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7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.NET Applications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9199" y="1330732"/>
            <a:ext cx="3654778" cy="47954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9088" y="2102557"/>
            <a:ext cx="3160889" cy="22408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9088" y="4594576"/>
            <a:ext cx="3160889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Service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9088" y="5328354"/>
            <a:ext cx="3160889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81488" y="2847620"/>
            <a:ext cx="2839155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37088" y="3606799"/>
            <a:ext cx="2483555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33421" y="1432278"/>
            <a:ext cx="15522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Windows OS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9087" y="2215445"/>
            <a:ext cx="316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Internet Information Services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24598" y="2337773"/>
            <a:ext cx="2988130" cy="23850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24598" y="2460229"/>
            <a:ext cx="298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AppDynamics .NET Agent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492903" y="3063718"/>
            <a:ext cx="2631697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agent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492903" y="3851583"/>
            <a:ext cx="2631697" cy="5813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agent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 rot="10800000">
            <a:off x="4375963" y="3321603"/>
            <a:ext cx="795630" cy="600990"/>
          </a:xfrm>
          <a:prstGeom prst="striped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9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Framework 2.0 or later</a:t>
            </a:r>
          </a:p>
          <a:p>
            <a:r>
              <a:rPr lang="en-US" dirty="0" smtClean="0"/>
              <a:t>Windows 32 or 64 bit</a:t>
            </a:r>
          </a:p>
          <a:p>
            <a:r>
              <a:rPr lang="en-US" dirty="0" smtClean="0"/>
              <a:t>COM+ enabled</a:t>
            </a:r>
          </a:p>
          <a:p>
            <a:r>
              <a:rPr lang="en-US" dirty="0" smtClean="0"/>
              <a:t>Administrator permissions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956" y="3713017"/>
            <a:ext cx="2929843" cy="24131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.NET agent setup</a:t>
            </a:r>
          </a:p>
          <a:p>
            <a:pPr lvl="1"/>
            <a:r>
              <a:rPr lang="en-US" dirty="0" smtClean="0"/>
              <a:t>dotNetAgentSetup.msi (32 bit)</a:t>
            </a:r>
          </a:p>
          <a:p>
            <a:pPr lvl="1"/>
            <a:r>
              <a:rPr lang="en-US" dirty="0" smtClean="0"/>
              <a:t>dotNetAgentSetup64.msi (64 bit)</a:t>
            </a:r>
          </a:p>
          <a:p>
            <a:r>
              <a:rPr lang="en-US" dirty="0" smtClean="0"/>
              <a:t>Run the installer</a:t>
            </a:r>
          </a:p>
          <a:p>
            <a:r>
              <a:rPr lang="en-US" dirty="0" smtClean="0"/>
              <a:t>Set the installation folder</a:t>
            </a:r>
          </a:p>
          <a:p>
            <a:r>
              <a:rPr lang="en-US" dirty="0" smtClean="0"/>
              <a:t>Configure the 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on Window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on Web or Worker role</a:t>
            </a:r>
          </a:p>
          <a:p>
            <a:pPr lvl="1"/>
            <a:r>
              <a:rPr lang="en-US" dirty="0" smtClean="0"/>
              <a:t>Add agent MSI to the Azure project</a:t>
            </a:r>
          </a:p>
          <a:p>
            <a:pPr lvl="1"/>
            <a:r>
              <a:rPr lang="en-US" dirty="0" smtClean="0"/>
              <a:t>Add startup.cmd</a:t>
            </a:r>
            <a:r>
              <a:rPr lang="en-US" dirty="0"/>
              <a:t> </a:t>
            </a:r>
            <a:r>
              <a:rPr lang="en-US" dirty="0" smtClean="0"/>
              <a:t>that installed the agent</a:t>
            </a:r>
          </a:p>
          <a:p>
            <a:pPr lvl="1"/>
            <a:r>
              <a:rPr lang="en-US" dirty="0" smtClean="0"/>
              <a:t>Add startup task that would initiate the install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Install on </a:t>
            </a:r>
            <a:r>
              <a:rPr lang="en-US" dirty="0" err="1" smtClean="0"/>
              <a:t>PaaS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s</a:t>
            </a:r>
            <a:r>
              <a:rPr lang="en-US" dirty="0" smtClean="0"/>
              <a:t>ame as on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08" y="3511673"/>
            <a:ext cx="3334957" cy="20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Enabling COM+</a:t>
            </a:r>
          </a:p>
          <a:p>
            <a:r>
              <a:rPr lang="en-US" dirty="0" smtClean="0"/>
              <a:t>Uninstall and upgrade</a:t>
            </a:r>
          </a:p>
          <a:p>
            <a:r>
              <a:rPr lang="en-US" dirty="0" smtClean="0"/>
              <a:t>Agent configuration files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13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COM+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symptoms</a:t>
            </a:r>
          </a:p>
          <a:p>
            <a:pPr lvl="1"/>
            <a:r>
              <a:rPr lang="en-US" dirty="0" smtClean="0"/>
              <a:t>.NET agent installer fails</a:t>
            </a:r>
          </a:p>
          <a:p>
            <a:r>
              <a:rPr lang="en-US" dirty="0" smtClean="0"/>
              <a:t>Fix – enable &amp; start following windows services</a:t>
            </a:r>
          </a:p>
          <a:p>
            <a:pPr lvl="1"/>
            <a:r>
              <a:rPr lang="en-US" dirty="0" smtClean="0"/>
              <a:t>Distributed Transaction Coordinator</a:t>
            </a:r>
          </a:p>
          <a:p>
            <a:pPr lvl="1"/>
            <a:r>
              <a:rPr lang="en-US" dirty="0" smtClean="0"/>
              <a:t>COM+ System Application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5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Uninstall and upgrade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Uninstall</a:t>
            </a:r>
          </a:p>
          <a:p>
            <a:pPr lvl="1"/>
            <a:r>
              <a:rPr lang="en-US" dirty="0" smtClean="0"/>
              <a:t>Every monitored application would block the uninstall</a:t>
            </a:r>
          </a:p>
          <a:p>
            <a:pPr lvl="1"/>
            <a:r>
              <a:rPr lang="en-US" dirty="0" smtClean="0"/>
              <a:t>Disable monitoring, stop or restart the monitored applications and then uninstall agent</a:t>
            </a:r>
          </a:p>
          <a:p>
            <a:r>
              <a:rPr lang="en-US" dirty="0" smtClean="0"/>
              <a:t>Upgrade</a:t>
            </a:r>
          </a:p>
          <a:p>
            <a:pPr lvl="1"/>
            <a:r>
              <a:rPr lang="en-US" dirty="0" smtClean="0"/>
              <a:t>Only manual upgrade</a:t>
            </a:r>
          </a:p>
          <a:p>
            <a:pPr lvl="1"/>
            <a:r>
              <a:rPr lang="en-US" dirty="0" smtClean="0"/>
              <a:t>First uninstall previous version</a:t>
            </a:r>
          </a:p>
          <a:p>
            <a:pPr lvl="1"/>
            <a:r>
              <a:rPr lang="en-US" dirty="0" smtClean="0"/>
              <a:t>Then install new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753408-D142-EE49-8269-A574ADA0CBD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5291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10601</TotalTime>
  <Words>1172</Words>
  <Application>Microsoft Macintosh PowerPoint</Application>
  <PresentationFormat>On-screen Show (4:3)</PresentationFormat>
  <Paragraphs>127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Theme</vt:lpstr>
      <vt:lpstr>AppDynamics Engineer Training Chapter 6 – Installation – .NET agent  Alex Fedotyev Sales Engineer</vt:lpstr>
      <vt:lpstr>Agenda</vt:lpstr>
      <vt:lpstr>.NET Applications Overview</vt:lpstr>
      <vt:lpstr>Prerequisites</vt:lpstr>
      <vt:lpstr>Installation on Windows</vt:lpstr>
      <vt:lpstr>Installation on Window Azure</vt:lpstr>
      <vt:lpstr>Questions and problems</vt:lpstr>
      <vt:lpstr>Enabling COM+</vt:lpstr>
      <vt:lpstr>Uninstall and upgrade</vt:lpstr>
      <vt:lpstr>Agent configuration files</vt:lpstr>
      <vt:lpstr>Thank You</vt:lpstr>
    </vt:vector>
  </TitlesOfParts>
  <Company>AppDynamics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Shireen Afshar</dc:creator>
  <cp:lastModifiedBy>Alex Fedotyev</cp:lastModifiedBy>
  <cp:revision>197</cp:revision>
  <dcterms:created xsi:type="dcterms:W3CDTF">2012-11-19T17:59:20Z</dcterms:created>
  <dcterms:modified xsi:type="dcterms:W3CDTF">2013-05-30T00:10:17Z</dcterms:modified>
</cp:coreProperties>
</file>