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5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0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2AB6C9E-A9E3-5940-ADEE-63B80A496830}">
          <p14:sldIdLst>
            <p14:sldId id="285"/>
            <p14:sldId id="308"/>
            <p14:sldId id="309"/>
            <p14:sldId id="310"/>
            <p14:sldId id="311"/>
            <p14:sldId id="312"/>
            <p14:sldId id="313"/>
            <p14:sldId id="314"/>
            <p14:sldId id="30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EAEAEA"/>
    <a:srgbClr val="D40000"/>
    <a:srgbClr val="A5CE39"/>
    <a:srgbClr val="FC7700"/>
    <a:srgbClr val="417D9E"/>
    <a:srgbClr val="3581E4"/>
    <a:srgbClr val="35A5E4"/>
    <a:srgbClr val="0000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95" autoAdjust="0"/>
    <p:restoredTop sz="82293" autoAdjust="0"/>
  </p:normalViewPr>
  <p:slideViewPr>
    <p:cSldViewPr snapToGrid="0" snapToObjects="1">
      <p:cViewPr>
        <p:scale>
          <a:sx n="112" d="100"/>
          <a:sy n="112" d="100"/>
        </p:scale>
        <p:origin x="-1288" y="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48B00-F0D4-D848-8496-D5B2EC9A4902}" type="datetime1">
              <a:rPr lang="en-US" smtClean="0"/>
              <a:t>4/30/13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A237C-D2E2-374F-92E5-4E68218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358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C7FC0-5362-D244-A39D-780657CDE3B4}" type="datetime1">
              <a:rPr lang="en-US" smtClean="0"/>
              <a:t>4/30/13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11445-A870-4645-B3EA-C0DECEDD1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365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1800" b="0" i="0" u="none" strike="noStrike" cap="none" baseline="0" dirty="0" smtClean="0"/>
              <a:t>Simple talk track – review info on slides – open links, </a:t>
            </a:r>
            <a:r>
              <a:rPr lang="en-US" sz="1800" b="0" i="0" u="none" strike="noStrike" cap="none" baseline="0" dirty="0" err="1" smtClean="0"/>
              <a:t>etc</a:t>
            </a:r>
            <a:endParaRPr lang="en-US" sz="1800" b="0" i="0" u="none" strike="noStrike" cap="none" baseline="0" dirty="0" smtClean="0"/>
          </a:p>
          <a:p>
            <a:r>
              <a:rPr lang="en-US" sz="1800" b="0" i="0" u="none" strike="noStrike" cap="none" baseline="0" dirty="0" smtClean="0"/>
              <a:t>http://</a:t>
            </a:r>
            <a:r>
              <a:rPr lang="en-US" sz="1800" b="0" i="0" u="none" strike="noStrike" cap="none" baseline="0" dirty="0" err="1" smtClean="0"/>
              <a:t>docs.appdynamics.com</a:t>
            </a:r>
            <a:r>
              <a:rPr lang="en-US" sz="1800" b="0" i="0" u="none" strike="noStrike" cap="none" baseline="0" dirty="0" smtClean="0"/>
              <a:t>/display/PRO12S/</a:t>
            </a:r>
            <a:r>
              <a:rPr lang="en-US" sz="1800" b="0" i="0" u="none" strike="noStrike" cap="none" baseline="0" dirty="0" err="1" smtClean="0"/>
              <a:t>AppDynamics+Conceptual+Model</a:t>
            </a:r>
            <a:endParaRPr lang="en-US" sz="1800" b="0" i="0" u="none" strike="noStrike" cap="none" baseline="0" dirty="0"/>
          </a:p>
        </p:txBody>
      </p:sp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sz="1800" b="0" i="0" u="none" strike="noStrike" cap="none" baseline="0" dirty="0" smtClean="0"/>
              <a:t>http://</a:t>
            </a:r>
            <a:r>
              <a:rPr lang="en-US" sz="1800" b="0" i="0" u="none" strike="noStrike" cap="none" baseline="0" dirty="0" err="1" smtClean="0"/>
              <a:t>docs.appdynamics.com</a:t>
            </a:r>
            <a:r>
              <a:rPr lang="en-US" sz="1800" b="0" i="0" u="none" strike="noStrike" cap="none" baseline="0" dirty="0" smtClean="0"/>
              <a:t>/display/PRO12S/</a:t>
            </a:r>
            <a:r>
              <a:rPr lang="en-US" sz="1800" b="0" i="0" u="none" strike="noStrike" cap="none" baseline="0" dirty="0" err="1" smtClean="0"/>
              <a:t>Install+the+App+Agent+for+Java</a:t>
            </a:r>
            <a:endParaRPr lang="en-US" sz="1800" b="0" i="0" u="none" strike="noStrike" cap="none" baseline="0" dirty="0"/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sz="1800" b="0" i="0" u="none" strike="noStrike" cap="none" baseline="0" dirty="0" smtClean="0"/>
              <a:t>http://</a:t>
            </a:r>
            <a:r>
              <a:rPr lang="en-US" sz="1800" b="0" i="0" u="none" strike="noStrike" cap="none" baseline="0" dirty="0" err="1" smtClean="0"/>
              <a:t>docs.appdynamics.com</a:t>
            </a:r>
            <a:r>
              <a:rPr lang="en-US" sz="1800" b="0" i="0" u="none" strike="noStrike" cap="none" baseline="0" dirty="0" smtClean="0"/>
              <a:t>/display/PRO12S/</a:t>
            </a:r>
            <a:r>
              <a:rPr lang="en-US" sz="1800" b="0" i="0" u="none" strike="noStrike" cap="none" baseline="0" dirty="0" err="1" smtClean="0"/>
              <a:t>Multi-Agent+Deployment+for+Java</a:t>
            </a:r>
            <a:endParaRPr lang="en-US" sz="1800" b="0" i="0" u="none" strike="noStrike" cap="none" baseline="0" dirty="0"/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docs.appdynamics.com</a:t>
            </a:r>
            <a:r>
              <a:rPr lang="en-US" dirty="0" smtClean="0"/>
              <a:t>/display/PRO12S/</a:t>
            </a:r>
            <a:r>
              <a:rPr lang="en-US" dirty="0" err="1" smtClean="0"/>
              <a:t>Add+Custom+Hardware+Monitors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docs.appdynamics.com</a:t>
            </a:r>
            <a:r>
              <a:rPr lang="en-US" dirty="0" smtClean="0"/>
              <a:t>/display/PRO12S/Machine+Agent+Install+and+Admin+FAQ#MachineAgentInstallandAdminFAQ-InstructionsforLinuxenvironments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docs.appdynamics.com</a:t>
            </a:r>
            <a:r>
              <a:rPr lang="en-US" dirty="0" smtClean="0"/>
              <a:t>/display/PRO12S/Configure+the+Machine+Agent+for+.NET+Environments#ConfiguretheMachineAgentfor.NETEnvironments-TheJavaBasedMachineAgent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docs.appdynamics.com</a:t>
            </a:r>
            <a:r>
              <a:rPr lang="en-US" dirty="0" smtClean="0"/>
              <a:t>/display/PRO12S/</a:t>
            </a:r>
            <a:r>
              <a:rPr lang="en-US" dirty="0" err="1" smtClean="0"/>
              <a:t>Install+the+Machine+Agent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docs.appdynamics.com</a:t>
            </a:r>
            <a:r>
              <a:rPr lang="en-US" dirty="0" smtClean="0"/>
              <a:t>/display/PRO12S/</a:t>
            </a:r>
            <a:r>
              <a:rPr lang="en-US" dirty="0" err="1" smtClean="0"/>
              <a:t>Machine+Agent+Install+and+Admin+FAQ</a:t>
            </a:r>
            <a:endParaRPr lang="en-US" dirty="0" smtClean="0"/>
          </a:p>
          <a:p>
            <a:endParaRPr dirty="0"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docs.appdynamics.com</a:t>
            </a:r>
            <a:r>
              <a:rPr lang="en-US" dirty="0" smtClean="0"/>
              <a:t>/display/PRO12S/Install+the+App+Agent+for+Java#InstalltheAppAgentforJava-7.Verifysuccessfulinstallationandreporting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docs.appdynamics.com</a:t>
            </a:r>
            <a:r>
              <a:rPr lang="en-US" dirty="0" smtClean="0"/>
              <a:t>/display/PRO12S/Install+the+App+Agent+for+Java#InstalltheAppAgentforJava-b.VerifythattheagentisreportingtotheController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docs.appdynamics.com</a:t>
            </a:r>
            <a:r>
              <a:rPr lang="en-US" dirty="0" smtClean="0"/>
              <a:t>/display/PRO12S/</a:t>
            </a:r>
            <a:r>
              <a:rPr lang="en-US" dirty="0" err="1" smtClean="0"/>
              <a:t>Troubleshoot+App+Agent+for+Java</a:t>
            </a:r>
            <a:endParaRPr lang="en-US" dirty="0" smtClean="0"/>
          </a:p>
          <a:p>
            <a:endParaRPr dirty="0"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docs.appdynamics.com</a:t>
            </a:r>
            <a:r>
              <a:rPr lang="en-US" dirty="0" smtClean="0"/>
              <a:t>/display/FEZ/</a:t>
            </a:r>
            <a:r>
              <a:rPr lang="en-US" dirty="0" err="1" smtClean="0"/>
              <a:t>Local+Demo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singularity.jira.com</a:t>
            </a:r>
            <a:r>
              <a:rPr lang="en-US" dirty="0" smtClean="0"/>
              <a:t>/wiki/display/PM/3.7+Product+Training</a:t>
            </a:r>
            <a:endParaRPr dirty="0"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5618" y="2019528"/>
            <a:ext cx="4014371" cy="2312206"/>
          </a:xfrm>
        </p:spPr>
        <p:txBody>
          <a:bodyPr anchor="ctr"/>
          <a:lstStyle>
            <a:lvl1pPr>
              <a:defRPr sz="320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4018319" y="2019528"/>
            <a:ext cx="0" cy="2312206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0">
                  <a:schemeClr val="bg2">
                    <a:lumMod val="75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" name="Picture 2" descr="AD_logo_gra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75" y="2019527"/>
            <a:ext cx="2886566" cy="235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73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og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D_cl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644" y="5613663"/>
            <a:ext cx="2283181" cy="42466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rgbClr val="38B4E7"/>
                </a:solidFill>
              </a:defRPr>
            </a:lvl1pPr>
          </a:lstStyle>
          <a:p>
            <a:r>
              <a:rPr lang="en-US" dirty="0" smtClean="0"/>
              <a:t>Insert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524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No log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rgbClr val="38B4E7"/>
                </a:solidFill>
              </a:defRPr>
            </a:lvl1pPr>
          </a:lstStyle>
          <a:p>
            <a:r>
              <a:rPr lang="en-US" dirty="0" smtClean="0"/>
              <a:t>Insert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7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6690"/>
          </a:xfrm>
        </p:spPr>
        <p:txBody>
          <a:bodyPr anchor="t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0732"/>
            <a:ext cx="8229600" cy="47954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logo_AD_cl_H_CMY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20168"/>
            <a:ext cx="1262305" cy="23623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 bwMode="auto">
          <a:xfrm>
            <a:off x="457200" y="6421814"/>
            <a:ext cx="8229600" cy="0"/>
          </a:xfrm>
          <a:prstGeom prst="line">
            <a:avLst/>
          </a:prstGeom>
          <a:solidFill>
            <a:schemeClr val="accent1"/>
          </a:solidFill>
          <a:ln w="3175" cap="flat" cmpd="sng" algn="ctr">
            <a:gradFill flip="none" rotWithShape="1">
              <a:gsLst>
                <a:gs pos="0">
                  <a:schemeClr val="accent2"/>
                </a:gs>
                <a:gs pos="100000">
                  <a:prstClr val="white"/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2727" y="6520168"/>
            <a:ext cx="374072" cy="201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4"/>
                </a:solidFill>
              </a:defRPr>
            </a:lvl1pPr>
          </a:lstStyle>
          <a:p>
            <a:fld id="{7D753408-D142-EE49-8269-A574ADA0CB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4587219" y="6520168"/>
            <a:ext cx="3663149" cy="201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Copyright © 2013 AppDynamics.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60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6690"/>
          </a:xfrm>
        </p:spPr>
        <p:txBody>
          <a:bodyPr anchor="t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0732"/>
            <a:ext cx="8229600" cy="47954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8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468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53408-D142-EE49-8269-A574ADA0CB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49" r:id="rId3"/>
    <p:sldLayoutId id="2147483650" r:id="rId4"/>
    <p:sldLayoutId id="2147483665" r:id="rId5"/>
    <p:sldLayoutId id="2147483666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ocs.appdynamics.com/display/PRO12S/AppDynamics+Conceptual+Mode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ocs.appdynamics.com/display/PRO12S/Install+the+App+Agent+for+Jav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ocs.appdynamics.com/display/PRO12S/Multi-Agent+Deployment+for+Jav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ppdynamics.com/display/PRO12S/Add+Custom+Hardware+Monitors" TargetMode="External"/><Relationship Id="rId4" Type="http://schemas.openxmlformats.org/officeDocument/2006/relationships/hyperlink" Target="http://docs.appdynamics.com/display/PRO12S/Machine+Agent+Install+and+Admin+FAQ%23MachineAgentInstallandAdminFAQ-InstructionsforLinuxenvironments" TargetMode="External"/><Relationship Id="rId5" Type="http://schemas.openxmlformats.org/officeDocument/2006/relationships/hyperlink" Target="http://docs.appdynamics.com/display/PRO12S/Configure+the+Machine+Agent+for+.NET+Environments%23ConfiguretheMachineAgentfor.NETEnvironments-TheJavaBasedMachineAgent" TargetMode="External"/><Relationship Id="rId6" Type="http://schemas.openxmlformats.org/officeDocument/2006/relationships/hyperlink" Target="http://docs.appdynamics.com/display/PRO12S/Install+the+Machine+Agent" TargetMode="External"/><Relationship Id="rId7" Type="http://schemas.openxmlformats.org/officeDocument/2006/relationships/hyperlink" Target="http://docs.appdynamics.com/display/PRO12S/Machine+Agent+Install+and+Admin+FAQ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ppdynamics.com/display/PRO12S/Install+the+App+Agent+for+Java%23InstalltheAppAgentforJava-7.Verifysuccessfulinstallationandreporting" TargetMode="External"/><Relationship Id="rId4" Type="http://schemas.openxmlformats.org/officeDocument/2006/relationships/hyperlink" Target="http://docs.appdynamics.com/display/PRO12S/Install+the+App+Agent+for+Java%23InstalltheAppAgentforJava-b.VerifythattheagentisreportingtotheController" TargetMode="External"/><Relationship Id="rId5" Type="http://schemas.openxmlformats.org/officeDocument/2006/relationships/hyperlink" Target="http://docs.appdynamics.com/display/PRO12S/Troubleshoot+App+Agent+for+Java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ppdynamics.com/display/FEZ/Local+Demo" TargetMode="External"/><Relationship Id="rId4" Type="http://schemas.openxmlformats.org/officeDocument/2006/relationships/hyperlink" Target="https://singularity.jira.com/wiki/display/PM/3.7+Product+Training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1714" y="2024303"/>
            <a:ext cx="4409301" cy="234650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3BB4E8"/>
                </a:solidFill>
                <a:ea typeface="Arial"/>
                <a:cs typeface="Arial"/>
                <a:sym typeface="Arial"/>
              </a:rPr>
              <a:t>Java Agent Installation and Training</a:t>
            </a:r>
            <a:br>
              <a:rPr lang="en-US" dirty="0">
                <a:solidFill>
                  <a:srgbClr val="3BB4E8"/>
                </a:solidFill>
                <a:ea typeface="Arial"/>
                <a:cs typeface="Arial"/>
                <a:sym typeface="Arial"/>
              </a:rPr>
            </a:br>
            <a:endParaRPr lang="en-US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893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23850" y="215900"/>
            <a:ext cx="843915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>
                <a:solidFill>
                  <a:srgbClr val="A6CE39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8458200" cy="525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dirty="0" smtClean="0"/>
              <a:t>Java Agent – what it does</a:t>
            </a:r>
            <a:endParaRPr lang="en-US" dirty="0"/>
          </a:p>
          <a:p>
            <a:r>
              <a:rPr lang="en-US" dirty="0" smtClean="0"/>
              <a:t>Agent installation basics</a:t>
            </a:r>
            <a:endParaRPr lang="en-US" dirty="0"/>
          </a:p>
          <a:p>
            <a:r>
              <a:rPr lang="en-US" dirty="0" smtClean="0"/>
              <a:t>In-depth and troubleshooting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lab exercise</a:t>
            </a:r>
          </a:p>
          <a:p>
            <a:endParaRPr lang="en-US" sz="2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075222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323850" y="215900"/>
            <a:ext cx="843915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 smtClean="0">
                <a:solidFill>
                  <a:srgbClr val="A6CE39"/>
                </a:solidFill>
                <a:latin typeface="Arial"/>
                <a:ea typeface="Arial"/>
                <a:cs typeface="Arial"/>
                <a:sym typeface="Arial"/>
              </a:rPr>
              <a:t>Java Agent basics</a:t>
            </a:r>
            <a:endParaRPr lang="en-US" sz="3200" b="0" i="0" u="none" strike="noStrike" cap="none" baseline="0" dirty="0">
              <a:solidFill>
                <a:srgbClr val="A6CE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8458200" cy="525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694"/>
              <a:buFont typeface="Arial"/>
              <a:buChar char="•"/>
            </a:pPr>
            <a:r>
              <a:rPr lang="en-US" sz="1800" b="0" i="0" u="none" strike="noStrike" cap="none" baseline="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Java – Standard web application virtual machine hosting</a:t>
            </a:r>
            <a:endParaRPr lang="en-US" sz="18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>
              <a:spcBef>
                <a:spcPts val="400"/>
              </a:spcBef>
              <a:buClr>
                <a:srgbClr val="828282"/>
              </a:buClr>
              <a:buSzPct val="100000"/>
            </a:pPr>
            <a:r>
              <a:rPr lang="en-US" sz="2400" b="0" i="0" u="none" strike="noStrike" cap="none" baseline="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lang="en-US" sz="24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Java Agent installed per app server JVM</a:t>
            </a:r>
          </a:p>
          <a:p>
            <a:pPr lvl="1" indent="-285750">
              <a:buSzPct val="100000"/>
            </a:pPr>
            <a:r>
              <a:rPr lang="en-US" sz="2000" dirty="0" smtClean="0">
                <a:solidFill>
                  <a:schemeClr val="tx1"/>
                </a:solidFill>
              </a:rPr>
              <a:t>Can also be used for JVMs that run as batch/</a:t>
            </a:r>
            <a:r>
              <a:rPr lang="en-US" sz="2000" dirty="0" err="1" smtClean="0">
                <a:solidFill>
                  <a:schemeClr val="tx1"/>
                </a:solidFill>
              </a:rPr>
              <a:t>cron</a:t>
            </a:r>
            <a:endParaRPr lang="en-US" sz="2000" b="0" i="0" u="none" strike="noStrike" cap="none" dirty="0" smtClean="0">
              <a:solidFill>
                <a:schemeClr val="tx1"/>
              </a:solidFill>
              <a:sym typeface="Arial"/>
            </a:endParaRPr>
          </a:p>
          <a:p>
            <a:pPr indent="-285750">
              <a:spcBef>
                <a:spcPts val="400"/>
              </a:spcBef>
              <a:buClr>
                <a:srgbClr val="828282"/>
              </a:buClr>
              <a:buSzPct val="100000"/>
            </a:pPr>
            <a:r>
              <a:rPr lang="en-US" sz="2400" baseline="0" dirty="0" smtClean="0">
                <a:solidFill>
                  <a:schemeClr val="tx1"/>
                </a:solidFill>
              </a:rPr>
              <a:t>One</a:t>
            </a:r>
            <a:r>
              <a:rPr lang="en-US" sz="2400" dirty="0" smtClean="0">
                <a:solidFill>
                  <a:schemeClr val="tx1"/>
                </a:solidFill>
              </a:rPr>
              <a:t> machine agent installed per machine/host</a:t>
            </a:r>
            <a:endParaRPr lang="en-US" sz="2400" b="0" i="0" u="none" strike="noStrike" cap="none" baseline="0" dirty="0">
              <a:solidFill>
                <a:schemeClr val="tx1"/>
              </a:solidFill>
              <a:sym typeface="Arial"/>
            </a:endParaRPr>
          </a:p>
          <a:p>
            <a:pPr indent="-285750">
              <a:spcBef>
                <a:spcPts val="400"/>
              </a:spcBef>
              <a:buClr>
                <a:srgbClr val="828282"/>
              </a:buClr>
              <a:buSzPct val="100000"/>
            </a:pPr>
            <a:r>
              <a:rPr lang="en-US" sz="2400" baseline="0" dirty="0" smtClean="0">
                <a:solidFill>
                  <a:schemeClr val="tx1"/>
                </a:solidFill>
              </a:rPr>
              <a:t>Java App Agent collects information on business transactions – every </a:t>
            </a:r>
            <a:r>
              <a:rPr lang="en-US" sz="2400" baseline="0" dirty="0" err="1" smtClean="0">
                <a:solidFill>
                  <a:schemeClr val="tx1"/>
                </a:solidFill>
              </a:rPr>
              <a:t>txn</a:t>
            </a:r>
            <a:r>
              <a:rPr lang="en-US" sz="2400" dirty="0" smtClean="0">
                <a:solidFill>
                  <a:schemeClr val="tx1"/>
                </a:solidFill>
              </a:rPr>
              <a:t> is counted, measured and scored</a:t>
            </a:r>
          </a:p>
          <a:p>
            <a:pPr indent="-285750">
              <a:spcBef>
                <a:spcPts val="400"/>
              </a:spcBef>
              <a:buClr>
                <a:srgbClr val="828282"/>
              </a:buClr>
              <a:buSzPct val="100000"/>
            </a:pPr>
            <a:r>
              <a:rPr lang="en-US" sz="2400" dirty="0" smtClean="0">
                <a:solidFill>
                  <a:schemeClr val="tx1"/>
                </a:solidFill>
              </a:rPr>
              <a:t>Continuously </a:t>
            </a:r>
            <a:r>
              <a:rPr lang="en-US" sz="2400" dirty="0">
                <a:solidFill>
                  <a:schemeClr val="tx1"/>
                </a:solidFill>
              </a:rPr>
              <a:t>discovers, maps and tracks all business transactions, services, and </a:t>
            </a:r>
            <a:r>
              <a:rPr lang="en-US" sz="2400" dirty="0" err="1">
                <a:solidFill>
                  <a:schemeClr val="tx1"/>
                </a:solidFill>
              </a:rPr>
              <a:t>backends</a:t>
            </a:r>
            <a:r>
              <a:rPr lang="en-US" sz="2400" dirty="0">
                <a:solidFill>
                  <a:schemeClr val="tx1"/>
                </a:solidFill>
              </a:rPr>
              <a:t> in your web application architecture 24x7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baseline="0" dirty="0" smtClean="0">
              <a:solidFill>
                <a:schemeClr val="tx1"/>
              </a:solidFill>
            </a:endParaRPr>
          </a:p>
          <a:p>
            <a:pPr indent="-285750">
              <a:spcBef>
                <a:spcPts val="400"/>
              </a:spcBef>
              <a:buClr>
                <a:srgbClr val="828282"/>
              </a:buClr>
              <a:buSzPct val="100000"/>
            </a:pPr>
            <a:r>
              <a:rPr lang="en-US" sz="2400" baseline="0" dirty="0" smtClean="0">
                <a:solidFill>
                  <a:schemeClr val="tx1"/>
                </a:solidFill>
              </a:rPr>
              <a:t>Review AppDynamics conceptual</a:t>
            </a:r>
            <a:r>
              <a:rPr lang="en-US" sz="2400" dirty="0" smtClean="0">
                <a:solidFill>
                  <a:schemeClr val="tx1"/>
                </a:solidFill>
              </a:rPr>
              <a:t> model:</a:t>
            </a:r>
          </a:p>
          <a:p>
            <a:pPr lvl="1" indent="-285750">
              <a:buSzPct val="100000"/>
            </a:pPr>
            <a:r>
              <a:rPr lang="en-US" sz="2000" dirty="0" smtClean="0">
                <a:solidFill>
                  <a:srgbClr val="0000FF"/>
                </a:solidFill>
                <a:hlinkClick r:id="rId3"/>
              </a:rPr>
              <a:t>AppDynamics Conceptual Model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1" indent="-285750">
              <a:buSzPct val="100000"/>
            </a:pPr>
            <a:r>
              <a:rPr lang="en-US" sz="2000" dirty="0" smtClean="0">
                <a:solidFill>
                  <a:schemeClr val="tx1"/>
                </a:solidFill>
              </a:rPr>
              <a:t>Review supported OS and versions</a:t>
            </a:r>
          </a:p>
          <a:p>
            <a:pPr lvl="1" indent="-285750">
              <a:buSzPct val="100000"/>
            </a:pPr>
            <a:endParaRPr lang="en-US" sz="16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828282"/>
              </a:buClr>
              <a:buSzPct val="100000"/>
              <a:buFont typeface="Arial"/>
              <a:buChar char="•"/>
            </a:pPr>
            <a:endParaRPr lang="en-US" sz="16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16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656992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323850" y="215900"/>
            <a:ext cx="843915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 smtClean="0">
                <a:solidFill>
                  <a:srgbClr val="A6CE39"/>
                </a:solidFill>
                <a:latin typeface="Arial"/>
                <a:ea typeface="Arial"/>
                <a:cs typeface="Arial"/>
                <a:sym typeface="Arial"/>
              </a:rPr>
              <a:t>Installation</a:t>
            </a:r>
            <a:r>
              <a:rPr lang="en-US" sz="3200" b="0" i="0" u="none" strike="noStrike" cap="none" dirty="0" smtClean="0">
                <a:solidFill>
                  <a:srgbClr val="A6CE39"/>
                </a:solidFill>
                <a:latin typeface="Arial"/>
                <a:ea typeface="Arial"/>
                <a:cs typeface="Arial"/>
                <a:sym typeface="Arial"/>
              </a:rPr>
              <a:t> basics</a:t>
            </a:r>
            <a:endParaRPr lang="en-US" sz="3200" b="0" i="0" u="none" strike="noStrike" cap="none" baseline="0" dirty="0">
              <a:solidFill>
                <a:srgbClr val="A6CE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232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8458200" cy="525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85750">
              <a:buSzPct val="100000"/>
            </a:pPr>
            <a:r>
              <a:rPr lang="en-US" dirty="0"/>
              <a:t>Configuration of agent requires information to connect to the controller (host/port) and the Application name</a:t>
            </a:r>
          </a:p>
          <a:p>
            <a:r>
              <a:rPr lang="en-US" dirty="0"/>
              <a:t>Installing the App Agent for Java involves adding it as a '</a:t>
            </a:r>
            <a:r>
              <a:rPr lang="en-US" dirty="0" err="1" smtClean="0"/>
              <a:t>javaagent</a:t>
            </a:r>
            <a:r>
              <a:rPr lang="en-US" dirty="0" smtClean="0"/>
              <a:t>’</a:t>
            </a:r>
          </a:p>
          <a:p>
            <a:r>
              <a:rPr lang="en-US" dirty="0"/>
              <a:t>Install the App Agent for Java as the same user or administrator of the </a:t>
            </a:r>
            <a:r>
              <a:rPr lang="en-US" dirty="0" smtClean="0"/>
              <a:t>JVM</a:t>
            </a:r>
          </a:p>
          <a:p>
            <a:r>
              <a:rPr lang="en-US" dirty="0" smtClean="0"/>
              <a:t>Review detailed instructions:</a:t>
            </a:r>
          </a:p>
          <a:p>
            <a:pPr lvl="1"/>
            <a:r>
              <a:rPr lang="en-US" dirty="0" smtClean="0">
                <a:hlinkClick r:id="rId3"/>
              </a:rPr>
              <a:t>Install App Agent for Java</a:t>
            </a:r>
            <a:endParaRPr lang="en-US" dirty="0" smtClean="0"/>
          </a:p>
          <a:p>
            <a:endParaRPr lang="en-US" dirty="0"/>
          </a:p>
          <a:p>
            <a:endParaRPr lang="en-US" sz="2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823979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323850" y="215900"/>
            <a:ext cx="843915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 smtClean="0">
                <a:solidFill>
                  <a:srgbClr val="A6CE39"/>
                </a:solidFill>
                <a:latin typeface="Arial"/>
                <a:ea typeface="Arial"/>
                <a:cs typeface="Arial"/>
                <a:sym typeface="Arial"/>
              </a:rPr>
              <a:t>Installation</a:t>
            </a:r>
            <a:r>
              <a:rPr lang="en-US" sz="3200" b="0" i="0" u="none" strike="noStrike" cap="none" dirty="0" smtClean="0">
                <a:solidFill>
                  <a:srgbClr val="A6CE39"/>
                </a:solidFill>
                <a:latin typeface="Arial"/>
                <a:ea typeface="Arial"/>
                <a:cs typeface="Arial"/>
                <a:sym typeface="Arial"/>
              </a:rPr>
              <a:t> details</a:t>
            </a:r>
            <a:endParaRPr lang="en-US" sz="3200" b="0" i="0" u="none" strike="noStrike" cap="none" baseline="0" dirty="0">
              <a:solidFill>
                <a:srgbClr val="A6CE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232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8458200" cy="525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85750">
              <a:buSzPct val="100000"/>
            </a:pPr>
            <a:r>
              <a:rPr lang="en-US" sz="2400" dirty="0" smtClean="0">
                <a:solidFill>
                  <a:schemeClr val="tx1"/>
                </a:solidFill>
              </a:rPr>
              <a:t>Ensure answers to the following are collected:</a:t>
            </a:r>
          </a:p>
          <a:p>
            <a:pPr lvl="1" indent="-285750">
              <a:buSzPct val="100000"/>
            </a:pPr>
            <a:r>
              <a:rPr lang="en-US" sz="2000" dirty="0" smtClean="0">
                <a:solidFill>
                  <a:schemeClr val="tx1"/>
                </a:solidFill>
              </a:rPr>
              <a:t>Java startup script (this is where you will add the startup </a:t>
            </a:r>
            <a:r>
              <a:rPr lang="en-US" sz="2000" dirty="0" err="1" smtClean="0">
                <a:solidFill>
                  <a:schemeClr val="tx1"/>
                </a:solidFill>
              </a:rPr>
              <a:t>params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Controller host and port (and account info/</a:t>
            </a:r>
            <a:r>
              <a:rPr lang="en-US" sz="2000" dirty="0" err="1" smtClean="0">
                <a:solidFill>
                  <a:schemeClr val="tx1"/>
                </a:solidFill>
              </a:rPr>
              <a:t>pwd</a:t>
            </a:r>
            <a:r>
              <a:rPr lang="en-US" sz="2000" dirty="0" smtClean="0">
                <a:solidFill>
                  <a:schemeClr val="tx1"/>
                </a:solidFill>
              </a:rPr>
              <a:t> for </a:t>
            </a:r>
            <a:r>
              <a:rPr lang="en-US" sz="2000" dirty="0" err="1" smtClean="0">
                <a:solidFill>
                  <a:schemeClr val="tx1"/>
                </a:solidFill>
              </a:rPr>
              <a:t>SaaS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Business Application to assign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Tier/Cluster to assign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Consideration should be given to planning for large deployments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Most POCs and small environments will install on their own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Larger environments should plan for the Application/tier/node naming conventions</a:t>
            </a:r>
          </a:p>
          <a:p>
            <a:pPr lvl="2"/>
            <a:r>
              <a:rPr lang="en-US" sz="1800" dirty="0" smtClean="0">
                <a:solidFill>
                  <a:schemeClr val="tx1"/>
                </a:solidFill>
              </a:rPr>
              <a:t>Host name may not suffice; </a:t>
            </a:r>
            <a:r>
              <a:rPr lang="en-US" sz="1800" dirty="0" err="1" smtClean="0">
                <a:solidFill>
                  <a:schemeClr val="tx1"/>
                </a:solidFill>
              </a:rPr>
              <a:t>timezones</a:t>
            </a:r>
            <a:r>
              <a:rPr lang="en-US" sz="1800" dirty="0" smtClean="0">
                <a:solidFill>
                  <a:schemeClr val="tx1"/>
                </a:solidFill>
              </a:rPr>
              <a:t>, SOA and apps that scale quickly thru virtualization or dynamic provisioning require extra care.</a:t>
            </a:r>
          </a:p>
          <a:p>
            <a:pPr lvl="2"/>
            <a:r>
              <a:rPr lang="en-US" sz="1800" dirty="0" smtClean="0">
                <a:solidFill>
                  <a:schemeClr val="tx1"/>
                </a:solidFill>
              </a:rPr>
              <a:t>Chef or other automated deployment mechanisms are available and supported </a:t>
            </a:r>
            <a:r>
              <a:rPr lang="en-US" sz="1800" dirty="0">
                <a:solidFill>
                  <a:schemeClr val="tx1"/>
                </a:solidFill>
              </a:rPr>
              <a:t>- </a:t>
            </a:r>
            <a:r>
              <a:rPr lang="en-US" sz="1800" dirty="0" smtClean="0">
                <a:solidFill>
                  <a:schemeClr val="tx1"/>
                </a:solidFill>
                <a:hlinkClick r:id="rId3"/>
              </a:rPr>
              <a:t>Agent installation scripts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2"/>
            <a:endParaRPr lang="en-US" sz="18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18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336259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323850" y="215900"/>
            <a:ext cx="843915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900" b="0" i="0" u="none" strike="noStrike" cap="none" baseline="0" dirty="0" smtClean="0">
                <a:solidFill>
                  <a:srgbClr val="A6CE39"/>
                </a:solidFill>
                <a:latin typeface="Arial"/>
                <a:ea typeface="Arial"/>
                <a:cs typeface="Arial"/>
                <a:sym typeface="Arial"/>
              </a:rPr>
              <a:t>Machine Agent</a:t>
            </a:r>
            <a:endParaRPr lang="en-US" sz="2900" b="0" i="0" u="none" strike="noStrike" cap="none" baseline="0" dirty="0">
              <a:solidFill>
                <a:srgbClr val="A6CE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8458200" cy="525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694"/>
              <a:buFont typeface="Arial"/>
              <a:buChar char="•"/>
            </a:pPr>
            <a:r>
              <a:rPr lang="en-US" sz="24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collect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HW/OS metrics</a:t>
            </a:r>
          </a:p>
          <a:p>
            <a:pPr lvl="1" indent="-342900">
              <a:spcBef>
                <a:spcPts val="480"/>
              </a:spcBef>
              <a:buClr>
                <a:srgbClr val="000000"/>
              </a:buClr>
              <a:buSzPct val="100694"/>
            </a:pPr>
            <a:r>
              <a:rPr lang="en-US" sz="2000" baseline="0" dirty="0" smtClean="0">
                <a:solidFill>
                  <a:srgbClr val="000000"/>
                </a:solidFill>
              </a:rPr>
              <a:t>Can</a:t>
            </a:r>
            <a:r>
              <a:rPr lang="en-US" sz="2000" dirty="0" smtClean="0">
                <a:solidFill>
                  <a:srgbClr val="000000"/>
                </a:solidFill>
              </a:rPr>
              <a:t> also collect </a:t>
            </a:r>
            <a:r>
              <a:rPr lang="en-US" dirty="0">
                <a:solidFill>
                  <a:srgbClr val="000000"/>
                </a:solidFill>
              </a:rPr>
              <a:t>custom metrics </a:t>
            </a:r>
            <a:r>
              <a:rPr lang="en-US" dirty="0" smtClean="0">
                <a:solidFill>
                  <a:srgbClr val="000000"/>
                </a:solidFill>
                <a:hlinkClick r:id="rId3"/>
              </a:rPr>
              <a:t>Custom monitors</a:t>
            </a:r>
            <a:endParaRPr lang="en-US"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694"/>
              <a:buFont typeface="Arial"/>
              <a:buChar char="•"/>
            </a:pPr>
            <a:r>
              <a:rPr lang="en-US" sz="24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Install files and configure as service/daemon</a:t>
            </a:r>
          </a:p>
          <a:p>
            <a:pPr lvl="1" indent="-342900">
              <a:spcBef>
                <a:spcPts val="480"/>
              </a:spcBef>
              <a:buClr>
                <a:srgbClr val="000000"/>
              </a:buClr>
              <a:buSzPct val="100694"/>
            </a:pPr>
            <a:r>
              <a:rPr lang="en-US" dirty="0" smtClean="0">
                <a:solidFill>
                  <a:srgbClr val="000000"/>
                </a:solidFill>
                <a:hlinkClick r:id="rId4"/>
              </a:rPr>
              <a:t>For Linux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hlinkClick r:id="rId5"/>
              </a:rPr>
              <a:t>For Windows</a:t>
            </a:r>
            <a:endParaRPr lang="en-US" baseline="0"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694"/>
              <a:buFont typeface="Arial"/>
              <a:buChar char="•"/>
            </a:pPr>
            <a:r>
              <a:rPr lang="en-US" sz="24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 specifics: </a:t>
            </a:r>
          </a:p>
          <a:p>
            <a:pPr lvl="0" indent="-342900">
              <a:buSzPct val="100694"/>
            </a:pPr>
            <a:r>
              <a:rPr lang="en-US" dirty="0" smtClean="0">
                <a:hlinkClick r:id="rId6"/>
              </a:rPr>
              <a:t>Install </a:t>
            </a:r>
            <a:r>
              <a:rPr lang="en-US" dirty="0" smtClean="0">
                <a:hlinkClick r:id="rId6"/>
              </a:rPr>
              <a:t>Machine </a:t>
            </a:r>
            <a:r>
              <a:rPr lang="en-US" dirty="0" smtClean="0">
                <a:hlinkClick r:id="rId6"/>
              </a:rPr>
              <a:t>Agent</a:t>
            </a:r>
            <a:endParaRPr lang="en-US" sz="24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indent="-342900">
              <a:buSzPct val="100694"/>
            </a:pPr>
            <a:r>
              <a:rPr lang="en-US" dirty="0" smtClean="0">
                <a:hlinkClick r:id="rId7"/>
              </a:rPr>
              <a:t>Agent Install and Admin FAQ</a:t>
            </a:r>
            <a:endParaRPr lang="en-US" dirty="0" smtClean="0"/>
          </a:p>
          <a:p>
            <a:pPr lvl="0" indent="-342900">
              <a:buSzPct val="100694"/>
            </a:pPr>
            <a:endParaRPr lang="en-US" sz="24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694"/>
              <a:buFont typeface="Arial"/>
              <a:buChar char="•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55400363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323850" y="215900"/>
            <a:ext cx="843915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 smtClean="0">
                <a:solidFill>
                  <a:srgbClr val="A6CE39"/>
                </a:solidFill>
                <a:latin typeface="Arial"/>
                <a:ea typeface="Arial"/>
                <a:cs typeface="Arial"/>
                <a:sym typeface="Arial"/>
              </a:rPr>
              <a:t>Troubleshooting</a:t>
            </a:r>
            <a:endParaRPr lang="en-US" sz="3200" b="0" i="0" u="none" strike="noStrike" cap="none" baseline="0" dirty="0">
              <a:solidFill>
                <a:srgbClr val="A6CE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8458200" cy="525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694"/>
              <a:buFont typeface="Arial"/>
              <a:buChar char="•"/>
            </a:pPr>
            <a:endParaRPr lang="en-US" sz="24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indent="-342900">
              <a:buSzPct val="100694"/>
            </a:pPr>
            <a:r>
              <a:rPr lang="en-US" dirty="0"/>
              <a:t>&lt;</a:t>
            </a:r>
            <a:r>
              <a:rPr lang="en-US" dirty="0" err="1"/>
              <a:t>Agent_Installation_Directory</a:t>
            </a:r>
            <a:r>
              <a:rPr lang="en-US" dirty="0"/>
              <a:t>&gt;/logs - </a:t>
            </a:r>
            <a:r>
              <a:rPr lang="en-US" dirty="0" smtClean="0"/>
              <a:t>	</a:t>
            </a:r>
          </a:p>
          <a:p>
            <a:pPr lvl="1" indent="-342900">
              <a:buSzPct val="100694"/>
            </a:pPr>
            <a:r>
              <a:rPr lang="en-US" dirty="0" smtClean="0">
                <a:hlinkClick r:id="rId3"/>
              </a:rPr>
              <a:t>Verify successful installation and reporting</a:t>
            </a:r>
            <a:endParaRPr lang="en-US" dirty="0" smtClean="0"/>
          </a:p>
          <a:p>
            <a:pPr lvl="1" indent="-342900">
              <a:buSzPct val="100694"/>
            </a:pPr>
            <a:r>
              <a:rPr lang="en-US" dirty="0" smtClean="0">
                <a:hlinkClick r:id="rId4"/>
              </a:rPr>
              <a:t>Verify agent reporting to the Controller</a:t>
            </a:r>
            <a:endParaRPr lang="en-US" dirty="0" smtClean="0"/>
          </a:p>
          <a:p>
            <a:pPr lvl="1" indent="-342900">
              <a:buSzPct val="100694"/>
            </a:pPr>
            <a:r>
              <a:rPr lang="en-US" dirty="0" smtClean="0">
                <a:hlinkClick r:id="rId5"/>
              </a:rPr>
              <a:t>Troubleshoot App Agent for Java</a:t>
            </a:r>
            <a:endParaRPr lang="en-US" dirty="0" smtClean="0"/>
          </a:p>
          <a:p>
            <a:pPr lvl="1" indent="-342900">
              <a:buSzPct val="100694"/>
            </a:pPr>
            <a:endParaRPr lang="en-US" dirty="0" smtClean="0"/>
          </a:p>
          <a:p>
            <a:pPr lvl="1" indent="-342900">
              <a:buSzPct val="100694"/>
            </a:pPr>
            <a:endParaRPr lang="en-US" dirty="0" smtClean="0"/>
          </a:p>
          <a:p>
            <a:pPr indent="-342900">
              <a:buSzPct val="100694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05918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323850" y="215900"/>
            <a:ext cx="843915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 smtClean="0">
                <a:solidFill>
                  <a:srgbClr val="A6CE39"/>
                </a:solidFill>
                <a:latin typeface="Arial"/>
                <a:ea typeface="Arial"/>
                <a:cs typeface="Arial"/>
                <a:sym typeface="Arial"/>
              </a:rPr>
              <a:t>For the lab</a:t>
            </a:r>
            <a:endParaRPr lang="en-US" sz="3200" b="0" i="0" u="none" strike="noStrike" cap="none" baseline="0" dirty="0">
              <a:solidFill>
                <a:srgbClr val="A6CE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8458200" cy="525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694"/>
              <a:buFont typeface="Arial"/>
              <a:buChar char="•"/>
            </a:pPr>
            <a:r>
              <a:rPr lang="en-US" sz="20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Linux:</a:t>
            </a:r>
          </a:p>
          <a:p>
            <a:pPr lvl="1" indent="-342900">
              <a:spcBef>
                <a:spcPts val="480"/>
              </a:spcBef>
              <a:buClr>
                <a:srgbClr val="000000"/>
              </a:buClr>
              <a:buSzPct val="100694"/>
            </a:pPr>
            <a:r>
              <a:rPr lang="en-US" sz="1400" dirty="0" smtClean="0">
                <a:solidFill>
                  <a:srgbClr val="000000"/>
                </a:solidFill>
              </a:rPr>
              <a:t>Familiarity with CLI, permissions, tar, </a:t>
            </a:r>
            <a:r>
              <a:rPr lang="en-US" sz="1400" dirty="0" err="1" smtClean="0">
                <a:solidFill>
                  <a:srgbClr val="000000"/>
                </a:solidFill>
              </a:rPr>
              <a:t>ps</a:t>
            </a:r>
            <a:r>
              <a:rPr lang="en-US" sz="1400" dirty="0" smtClean="0">
                <a:solidFill>
                  <a:srgbClr val="000000"/>
                </a:solidFill>
              </a:rPr>
              <a:t>, cd, vi/</a:t>
            </a:r>
            <a:r>
              <a:rPr lang="en-US" sz="1400" dirty="0" err="1" smtClean="0">
                <a:solidFill>
                  <a:srgbClr val="000000"/>
                </a:solidFill>
              </a:rPr>
              <a:t>nano</a:t>
            </a:r>
            <a:endParaRPr lang="en-US" sz="1400" dirty="0">
              <a:solidFill>
                <a:srgbClr val="000000"/>
              </a:solidFill>
            </a:endParaRPr>
          </a:p>
          <a:p>
            <a:pPr lvl="1" indent="-342900">
              <a:spcBef>
                <a:spcPts val="480"/>
              </a:spcBef>
              <a:buClr>
                <a:srgbClr val="000000"/>
              </a:buClr>
              <a:buSzPct val="100694"/>
            </a:pPr>
            <a:r>
              <a:rPr lang="en-US" sz="1400" b="0" i="0" u="none" strike="noStrike" cap="none" baseline="0" dirty="0" smtClean="0">
                <a:solidFill>
                  <a:srgbClr val="828282"/>
                </a:solidFill>
                <a:latin typeface="Arial"/>
                <a:ea typeface="Arial"/>
                <a:cs typeface="Arial"/>
                <a:sym typeface="Arial"/>
              </a:rPr>
              <a:t>Plan for one agent</a:t>
            </a:r>
            <a:r>
              <a:rPr lang="en-US" sz="1400" b="0" i="0" u="none" strike="noStrike" cap="none" dirty="0" smtClean="0">
                <a:solidFill>
                  <a:srgbClr val="828282"/>
                </a:solidFill>
                <a:latin typeface="Arial"/>
                <a:ea typeface="Arial"/>
                <a:cs typeface="Arial"/>
                <a:sym typeface="Arial"/>
              </a:rPr>
              <a:t> jar file with System Properties or multiple files with independent controller-</a:t>
            </a:r>
            <a:r>
              <a:rPr lang="en-US" sz="1400" b="0" i="0" u="none" strike="noStrike" cap="none" dirty="0" err="1" smtClean="0">
                <a:solidFill>
                  <a:srgbClr val="828282"/>
                </a:solidFill>
                <a:latin typeface="Arial"/>
                <a:ea typeface="Arial"/>
                <a:cs typeface="Arial"/>
                <a:sym typeface="Arial"/>
              </a:rPr>
              <a:t>info.xml</a:t>
            </a:r>
            <a:r>
              <a:rPr lang="en-US" sz="1400" b="0" i="0" u="none" strike="noStrike" cap="none" dirty="0" smtClean="0">
                <a:solidFill>
                  <a:srgbClr val="828282"/>
                </a:solidFill>
                <a:latin typeface="Arial"/>
                <a:ea typeface="Arial"/>
                <a:cs typeface="Arial"/>
                <a:sym typeface="Arial"/>
              </a:rPr>
              <a:t> files</a:t>
            </a:r>
            <a:endParaRPr lang="en-US" sz="1400" b="0" i="0" u="none" strike="noStrike" cap="none" baseline="0" dirty="0">
              <a:solidFill>
                <a:srgbClr val="82828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694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 agent </a:t>
            </a:r>
            <a:r>
              <a:rPr lang="en-US" sz="20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configuration</a:t>
            </a:r>
          </a:p>
          <a:p>
            <a:pPr lvl="0" indent="-342900">
              <a:buSzPct val="100694"/>
            </a:pPr>
            <a:r>
              <a:rPr lang="en-US" sz="2800" dirty="0" smtClean="0"/>
              <a:t>Sample </a:t>
            </a:r>
            <a:r>
              <a:rPr lang="en-US" sz="2800" dirty="0"/>
              <a:t>App here: </a:t>
            </a:r>
            <a:r>
              <a:rPr lang="en-US" sz="2800" dirty="0" smtClean="0">
                <a:hlinkClick r:id="rId3"/>
              </a:rPr>
              <a:t>Local Demo</a:t>
            </a:r>
            <a:r>
              <a:rPr lang="en-US" sz="2800" dirty="0" smtClean="0"/>
              <a:t> – installs everything automatically</a:t>
            </a:r>
          </a:p>
          <a:p>
            <a:pPr lvl="0" indent="-342900">
              <a:buSzPct val="100694"/>
            </a:pPr>
            <a:r>
              <a:rPr lang="en-US" sz="2800" dirty="0" smtClean="0"/>
              <a:t>Manual installation on Glassfish </a:t>
            </a:r>
            <a:r>
              <a:rPr lang="en-US" sz="2800" dirty="0"/>
              <a:t>- </a:t>
            </a:r>
            <a:r>
              <a:rPr lang="en-US" sz="2800" dirty="0" smtClean="0">
                <a:hlinkClick r:id="rId4"/>
              </a:rPr>
              <a:t>3.7+Product+Training</a:t>
            </a:r>
            <a:endParaRPr lang="en-US" sz="2800" dirty="0" smtClean="0"/>
          </a:p>
          <a:p>
            <a:pPr lvl="1" indent="-342900">
              <a:buSzPct val="100694"/>
            </a:pPr>
            <a:r>
              <a:rPr lang="en-US" sz="2400" dirty="0" smtClean="0"/>
              <a:t>Download and install Glassfish with the sample app</a:t>
            </a:r>
          </a:p>
          <a:p>
            <a:pPr lvl="1" indent="-342900">
              <a:buSzPct val="100694"/>
            </a:pPr>
            <a:r>
              <a:rPr lang="en-US" sz="2400" dirty="0" smtClean="0"/>
              <a:t>Download and install the Java App Agent and Machine Agent on the sample app</a:t>
            </a:r>
          </a:p>
          <a:p>
            <a:pPr lvl="1" indent="-342900">
              <a:buSzPct val="100694"/>
            </a:pPr>
            <a:r>
              <a:rPr lang="en-US" sz="2400" dirty="0" smtClean="0"/>
              <a:t>Confirm Application is visible in Controller (either </a:t>
            </a:r>
            <a:r>
              <a:rPr lang="en-US" sz="2400" dirty="0" err="1" smtClean="0"/>
              <a:t>SaaS</a:t>
            </a:r>
            <a:r>
              <a:rPr lang="en-US" sz="2400" dirty="0" smtClean="0"/>
              <a:t> or local).</a:t>
            </a:r>
          </a:p>
          <a:p>
            <a:pPr lvl="0" indent="-342900">
              <a:buSzPct val="100694"/>
            </a:pPr>
            <a:endParaRPr lang="en-US" sz="2800" dirty="0"/>
          </a:p>
          <a:p>
            <a:pPr marL="0" lvl="0" indent="0">
              <a:buSzPct val="100694"/>
              <a:buNone/>
            </a:pPr>
            <a:endParaRPr lang="en-US" sz="2800" dirty="0" smtClean="0"/>
          </a:p>
          <a:p>
            <a:pPr lvl="0" indent="-342900">
              <a:buSzPct val="100694"/>
            </a:pPr>
            <a:endParaRPr lang="en-US" sz="2800" dirty="0" smtClean="0"/>
          </a:p>
          <a:p>
            <a:pPr lvl="0" indent="-342900">
              <a:buSzPct val="100694"/>
            </a:pPr>
            <a:endParaRPr lang="en-US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76877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Thank You! </a:t>
            </a:r>
            <a:b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22604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10678</TotalTime>
  <Words>712</Words>
  <Application>Microsoft Macintosh PowerPoint</Application>
  <PresentationFormat>On-screen Show (4:3)</PresentationFormat>
  <Paragraphs>80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Theme</vt:lpstr>
      <vt:lpstr>Java Agent Installation and Training </vt:lpstr>
      <vt:lpstr>Agenda</vt:lpstr>
      <vt:lpstr>Java Agent basics</vt:lpstr>
      <vt:lpstr>Installation basics</vt:lpstr>
      <vt:lpstr>Installation details</vt:lpstr>
      <vt:lpstr>Machine Agent</vt:lpstr>
      <vt:lpstr>Troubleshooting</vt:lpstr>
      <vt:lpstr>For the lab</vt:lpstr>
      <vt:lpstr>Thank You!  </vt:lpstr>
    </vt:vector>
  </TitlesOfParts>
  <Company>AppDynamics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Shireen Afshar</dc:creator>
  <cp:lastModifiedBy>Joshua Plosky</cp:lastModifiedBy>
  <cp:revision>179</cp:revision>
  <dcterms:created xsi:type="dcterms:W3CDTF">2012-11-19T17:59:20Z</dcterms:created>
  <dcterms:modified xsi:type="dcterms:W3CDTF">2013-04-30T23:23:19Z</dcterms:modified>
</cp:coreProperties>
</file>