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6"/>
  </p:notesMasterIdLst>
  <p:handoutMasterIdLst>
    <p:handoutMasterId r:id="rId17"/>
  </p:handoutMasterIdLst>
  <p:sldIdLst>
    <p:sldId id="285" r:id="rId2"/>
    <p:sldId id="287" r:id="rId3"/>
    <p:sldId id="298" r:id="rId4"/>
    <p:sldId id="313" r:id="rId5"/>
    <p:sldId id="314" r:id="rId6"/>
    <p:sldId id="306" r:id="rId7"/>
    <p:sldId id="305" r:id="rId8"/>
    <p:sldId id="307" r:id="rId9"/>
    <p:sldId id="311" r:id="rId10"/>
    <p:sldId id="310" r:id="rId11"/>
    <p:sldId id="308" r:id="rId12"/>
    <p:sldId id="312" r:id="rId13"/>
    <p:sldId id="309" r:id="rId14"/>
    <p:sldId id="282"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C2AB6C9E-A9E3-5940-ADEE-63B80A496830}">
          <p14:sldIdLst>
            <p14:sldId id="285"/>
            <p14:sldId id="287"/>
            <p14:sldId id="298"/>
            <p14:sldId id="313"/>
            <p14:sldId id="314"/>
            <p14:sldId id="306"/>
            <p14:sldId id="305"/>
            <p14:sldId id="307"/>
            <p14:sldId id="311"/>
            <p14:sldId id="310"/>
            <p14:sldId id="308"/>
            <p14:sldId id="312"/>
            <p14:sldId id="309"/>
            <p14:sldId id="28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5F5F"/>
    <a:srgbClr val="EAEAEA"/>
    <a:srgbClr val="D40000"/>
    <a:srgbClr val="A5CE39"/>
    <a:srgbClr val="FC7700"/>
    <a:srgbClr val="417D9E"/>
    <a:srgbClr val="3581E4"/>
    <a:srgbClr val="35A5E4"/>
    <a:srgbClr val="0000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95" autoAdjust="0"/>
    <p:restoredTop sz="77986" autoAdjust="0"/>
  </p:normalViewPr>
  <p:slideViewPr>
    <p:cSldViewPr snapToGrid="0" snapToObjects="1">
      <p:cViewPr varScale="1">
        <p:scale>
          <a:sx n="90" d="100"/>
          <a:sy n="90" d="100"/>
        </p:scale>
        <p:origin x="-1920"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3748B00-F0D4-D848-8496-D5B2EC9A4902}" type="datetime1">
              <a:rPr lang="en-US" smtClean="0"/>
              <a:t>5/31/13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6A237C-D2E2-374F-92E5-4E682180515F}" type="slidenum">
              <a:rPr lang="en-US" smtClean="0"/>
              <a:t>‹#›</a:t>
            </a:fld>
            <a:endParaRPr lang="en-US"/>
          </a:p>
        </p:txBody>
      </p:sp>
    </p:spTree>
    <p:extLst>
      <p:ext uri="{BB962C8B-B14F-4D97-AF65-F5344CB8AC3E}">
        <p14:creationId xmlns:p14="http://schemas.microsoft.com/office/powerpoint/2010/main" val="12363358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9C7FC0-5362-D244-A39D-780657CDE3B4}" type="datetime1">
              <a:rPr lang="en-US" smtClean="0"/>
              <a:t>5/31/13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111445-A870-4645-B3EA-C0DECEDD1E65}" type="slidenum">
              <a:rPr lang="en-US" smtClean="0"/>
              <a:t>‹#›</a:t>
            </a:fld>
            <a:endParaRPr lang="en-US"/>
          </a:p>
        </p:txBody>
      </p:sp>
    </p:spTree>
    <p:extLst>
      <p:ext uri="{BB962C8B-B14F-4D97-AF65-F5344CB8AC3E}">
        <p14:creationId xmlns:p14="http://schemas.microsoft.com/office/powerpoint/2010/main" val="373433654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agent configuration covers several aspects</a:t>
            </a:r>
            <a:r>
              <a:rPr lang="en-US" baseline="0" dirty="0" smtClean="0"/>
              <a:t> which include use of automatic and manual mode, configuring monitoring of windows service, etc.</a:t>
            </a:r>
          </a:p>
          <a:p>
            <a:r>
              <a:rPr lang="en-US" baseline="0" dirty="0" smtClean="0"/>
              <a:t>From the dashboard perspective it is important to understand the tier/node structure and the data displayed there. </a:t>
            </a:r>
          </a:p>
          <a:p>
            <a:r>
              <a:rPr lang="en-US" baseline="0" dirty="0" smtClean="0"/>
              <a:t>IIS AppPool view explains the mapping between the IIS applications and AppDynamics nodes.</a:t>
            </a:r>
            <a:endParaRPr lang="en-US" dirty="0"/>
          </a:p>
        </p:txBody>
      </p:sp>
      <p:sp>
        <p:nvSpPr>
          <p:cNvPr id="4" name="Slide Number Placeholder 3"/>
          <p:cNvSpPr>
            <a:spLocks noGrp="1"/>
          </p:cNvSpPr>
          <p:nvPr>
            <p:ph type="sldNum" sz="quarter" idx="10"/>
          </p:nvPr>
        </p:nvSpPr>
        <p:spPr/>
        <p:txBody>
          <a:bodyPr/>
          <a:lstStyle/>
          <a:p>
            <a:fld id="{5B111445-A870-4645-B3EA-C0DECEDD1E65}" type="slidenum">
              <a:rPr lang="en-US" smtClean="0"/>
              <a:t>2</a:t>
            </a:fld>
            <a:endParaRPr lang="en-US"/>
          </a:p>
        </p:txBody>
      </p:sp>
    </p:spTree>
    <p:extLst>
      <p:ext uri="{BB962C8B-B14F-4D97-AF65-F5344CB8AC3E}">
        <p14:creationId xmlns:p14="http://schemas.microsoft.com/office/powerpoint/2010/main" val="392150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IIS AppPool view is</a:t>
            </a:r>
            <a:r>
              <a:rPr lang="en-US" baseline="0" dirty="0" smtClean="0"/>
              <a:t> totally new comparing to java, where nothing similar is available.</a:t>
            </a:r>
          </a:p>
          <a:p>
            <a:r>
              <a:rPr lang="en-US" baseline="0" dirty="0" smtClean="0"/>
              <a:t>This view shows together all nodes, tiers, IIS web sites, applications and </a:t>
            </a:r>
            <a:r>
              <a:rPr lang="en-US" baseline="0" dirty="0" err="1" smtClean="0"/>
              <a:t>AppPools</a:t>
            </a:r>
            <a:r>
              <a:rPr lang="en-US" baseline="0" dirty="0" smtClean="0"/>
              <a:t> and how they are mapped to each other.</a:t>
            </a:r>
          </a:p>
          <a:p>
            <a:r>
              <a:rPr lang="en-US" baseline="0" dirty="0" smtClean="0"/>
              <a:t>It is important to understand which actual web site is monitored and what application and map it to the IIS web applications.</a:t>
            </a:r>
            <a:endParaRPr lang="en-US" dirty="0"/>
          </a:p>
        </p:txBody>
      </p:sp>
      <p:sp>
        <p:nvSpPr>
          <p:cNvPr id="4" name="Slide Number Placeholder 3"/>
          <p:cNvSpPr>
            <a:spLocks noGrp="1"/>
          </p:cNvSpPr>
          <p:nvPr>
            <p:ph type="sldNum" sz="quarter" idx="10"/>
          </p:nvPr>
        </p:nvSpPr>
        <p:spPr/>
        <p:txBody>
          <a:bodyPr/>
          <a:lstStyle/>
          <a:p>
            <a:fld id="{5B111445-A870-4645-B3EA-C0DECEDD1E65}" type="slidenum">
              <a:rPr lang="en-US" smtClean="0"/>
              <a:t>11</a:t>
            </a:fld>
            <a:endParaRPr lang="en-US"/>
          </a:p>
        </p:txBody>
      </p:sp>
    </p:spTree>
    <p:extLst>
      <p:ext uri="{BB962C8B-B14F-4D97-AF65-F5344CB8AC3E}">
        <p14:creationId xmlns:p14="http://schemas.microsoft.com/office/powerpoint/2010/main" val="1423197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few gotcha’s about the .NET</a:t>
            </a:r>
            <a:r>
              <a:rPr lang="en-US" baseline="0" dirty="0" smtClean="0"/>
              <a:t> agent and it’s configuration.</a:t>
            </a:r>
          </a:p>
          <a:p>
            <a:endParaRPr lang="en-US" baseline="0" dirty="0" smtClean="0"/>
          </a:p>
          <a:p>
            <a:r>
              <a:rPr lang="en-US" baseline="0" dirty="0" smtClean="0"/>
              <a:t>First one is related to monitoring the windows services </a:t>
            </a:r>
            <a:r>
              <a:rPr lang="en-US" baseline="0" dirty="0" err="1" smtClean="0"/>
              <a:t>.net</a:t>
            </a:r>
            <a:r>
              <a:rPr lang="en-US" baseline="0" dirty="0" smtClean="0"/>
              <a:t> apps.</a:t>
            </a:r>
          </a:p>
          <a:p>
            <a:r>
              <a:rPr lang="en-US" baseline="0" dirty="0" smtClean="0"/>
              <a:t>Currently the configuration wizard doesn’t allow configuring the windows service for monitoring, this is a manual process to enable those.</a:t>
            </a:r>
          </a:p>
          <a:p>
            <a:r>
              <a:rPr lang="en-US" baseline="0" dirty="0" smtClean="0"/>
              <a:t>Users still need to run the configuration wizards to setup logging, application which enables machine agent.</a:t>
            </a:r>
          </a:p>
          <a:p>
            <a:r>
              <a:rPr lang="en-US" baseline="0" dirty="0" smtClean="0"/>
              <a:t>Next step is to create a global environment variable that would contain the windows service executable name with extension but without path, for multiple services separate those by pipe.</a:t>
            </a:r>
          </a:p>
          <a:p>
            <a:endParaRPr lang="en-US" baseline="0" dirty="0" smtClean="0"/>
          </a:p>
          <a:p>
            <a:r>
              <a:rPr lang="en-US" baseline="0" dirty="0" smtClean="0"/>
              <a:t>When wizard is setup with the automatic option no other steps should be required, just restart the service.</a:t>
            </a:r>
          </a:p>
          <a:p>
            <a:r>
              <a:rPr lang="en-US" baseline="0" dirty="0" smtClean="0"/>
              <a:t>For the manual mode configuration user needs to find and edit the application configuration which is named same way as executable with .</a:t>
            </a:r>
            <a:r>
              <a:rPr lang="en-US" baseline="0" dirty="0" err="1" smtClean="0"/>
              <a:t>config</a:t>
            </a:r>
            <a:r>
              <a:rPr lang="en-US" baseline="0" dirty="0" smtClean="0"/>
              <a:t> extension appended.</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B111445-A870-4645-B3EA-C0DECEDD1E65}" type="slidenum">
              <a:rPr lang="en-US" smtClean="0"/>
              <a:t>12</a:t>
            </a:fld>
            <a:endParaRPr lang="en-US"/>
          </a:p>
        </p:txBody>
      </p:sp>
    </p:spTree>
    <p:extLst>
      <p:ext uri="{BB962C8B-B14F-4D97-AF65-F5344CB8AC3E}">
        <p14:creationId xmlns:p14="http://schemas.microsoft.com/office/powerpoint/2010/main" val="4045789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Second gotcha to understand how the .NET nodes are named.</a:t>
            </a:r>
            <a:r>
              <a:rPr lang="en-US" baseline="0" dirty="0" smtClean="0"/>
              <a:t> While java required manual node name to be set - .NET auto assign node name based on the formula on this slide.</a:t>
            </a:r>
          </a:p>
          <a:p>
            <a:r>
              <a:rPr lang="en-US" baseline="0" dirty="0" smtClean="0"/>
              <a:t>Various indexes will take in place when two identical application are running, in this case the index will be increased to uniquely identify the node.</a:t>
            </a:r>
          </a:p>
          <a:p>
            <a:r>
              <a:rPr lang="en-US" baseline="0" dirty="0" smtClean="0"/>
              <a:t>It is very useful to look at the node through the prism of IIS AppPool view.</a:t>
            </a:r>
          </a:p>
          <a:p>
            <a:endParaRPr lang="en-US" baseline="0" dirty="0" smtClean="0"/>
          </a:p>
          <a:p>
            <a:r>
              <a:rPr lang="en-US" baseline="0" dirty="0" smtClean="0"/>
              <a:t>One more item </a:t>
            </a:r>
            <a:r>
              <a:rPr lang="en-US" baseline="0" smtClean="0"/>
              <a:t>to understand – </a:t>
            </a:r>
            <a:r>
              <a:rPr lang="en-US" baseline="0" dirty="0" smtClean="0"/>
              <a:t>during IIS AppPool recycle for a short time IIS has two worker processed running together, so this introduced some overlap for high availability.</a:t>
            </a:r>
          </a:p>
          <a:p>
            <a:r>
              <a:rPr lang="en-US" baseline="0" dirty="0" smtClean="0"/>
              <a:t>.NET agent is loaded into both instances of those worker processes which forces to have two nodes registers at the controller, this is where the index is increased.</a:t>
            </a:r>
          </a:p>
          <a:p>
            <a:r>
              <a:rPr lang="en-US" baseline="0" dirty="0" smtClean="0"/>
              <a:t>But in  short timeframe the second instance of worker process stops, therefore controller shows inactive nodes located near to the active ones.</a:t>
            </a:r>
          </a:p>
          <a:p>
            <a:r>
              <a:rPr lang="en-US" baseline="0" dirty="0" smtClean="0"/>
              <a:t>This situation is normal and related to the nature of the IIS, though engineering team is working to improve the UI around it to make it less confusing.</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B111445-A870-4645-B3EA-C0DECEDD1E65}" type="slidenum">
              <a:rPr lang="en-US" smtClean="0"/>
              <a:t>13</a:t>
            </a:fld>
            <a:endParaRPr lang="en-US"/>
          </a:p>
        </p:txBody>
      </p:sp>
    </p:spTree>
    <p:extLst>
      <p:ext uri="{BB962C8B-B14F-4D97-AF65-F5344CB8AC3E}">
        <p14:creationId xmlns:p14="http://schemas.microsoft.com/office/powerpoint/2010/main" val="4045789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Configuring</a:t>
            </a:r>
            <a:r>
              <a:rPr lang="en-US" baseline="0" dirty="0" smtClean="0"/>
              <a:t> .NET agent is done through the wizard which runs automatically after you install the agent. This wizard includes several steps.</a:t>
            </a:r>
          </a:p>
          <a:p>
            <a:endParaRPr lang="en-US" baseline="0" dirty="0" smtClean="0"/>
          </a:p>
          <a:p>
            <a:r>
              <a:rPr lang="en-US" baseline="0" dirty="0" smtClean="0"/>
              <a:t>First step is to configure log folders and access to those folders. Default location is c:\AppDynamics\Logs, and users can change it if they want.</a:t>
            </a:r>
          </a:p>
          <a:p>
            <a:r>
              <a:rPr lang="en-US" baseline="0" dirty="0" smtClean="0"/>
              <a:t>Second step is granting permissions to the log folder to the accounts to make sure the agents can write those logs.</a:t>
            </a:r>
          </a:p>
          <a:p>
            <a:r>
              <a:rPr lang="en-US" baseline="0" dirty="0" smtClean="0"/>
              <a:t>Then you configure the AppDynamics application, and enable monitoring for required .NET application on the server, and in the end restart IIS.</a:t>
            </a:r>
          </a:p>
        </p:txBody>
      </p:sp>
      <p:sp>
        <p:nvSpPr>
          <p:cNvPr id="4" name="Slide Number Placeholder 3"/>
          <p:cNvSpPr>
            <a:spLocks noGrp="1"/>
          </p:cNvSpPr>
          <p:nvPr>
            <p:ph type="sldNum" sz="quarter" idx="10"/>
          </p:nvPr>
        </p:nvSpPr>
        <p:spPr/>
        <p:txBody>
          <a:bodyPr/>
          <a:lstStyle/>
          <a:p>
            <a:fld id="{5B111445-A870-4645-B3EA-C0DECEDD1E65}" type="slidenum">
              <a:rPr lang="en-US" smtClean="0"/>
              <a:t>3</a:t>
            </a:fld>
            <a:endParaRPr lang="en-US"/>
          </a:p>
        </p:txBody>
      </p:sp>
    </p:spTree>
    <p:extLst>
      <p:ext uri="{BB962C8B-B14F-4D97-AF65-F5344CB8AC3E}">
        <p14:creationId xmlns:p14="http://schemas.microsoft.com/office/powerpoint/2010/main" val="3189597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configure log files verify the location of log folders and change it if required, and then check the accounts those will be writing to the logs.</a:t>
            </a:r>
          </a:p>
          <a:p>
            <a:r>
              <a:rPr lang="en-US" baseline="0" dirty="0" smtClean="0"/>
              <a:t>App agents are running inside the application itself so need to make sure all possible accounts are listed here to have full log access.</a:t>
            </a:r>
          </a:p>
          <a:p>
            <a:r>
              <a:rPr lang="en-US" baseline="0" dirty="0" smtClean="0"/>
              <a:t>Wizard scans the IIS </a:t>
            </a:r>
            <a:r>
              <a:rPr lang="en-US" baseline="0" dirty="0" err="1" smtClean="0"/>
              <a:t>AppPools</a:t>
            </a:r>
            <a:r>
              <a:rPr lang="en-US" baseline="0" dirty="0" smtClean="0"/>
              <a:t> and adds those accounts to the list automatically.</a:t>
            </a:r>
          </a:p>
          <a:p>
            <a:r>
              <a:rPr lang="en-US" baseline="0" dirty="0" smtClean="0"/>
              <a:t>Missing the account will not break the monitoring but will make support harder since the logs will be missing.</a:t>
            </a:r>
            <a:endParaRPr lang="en-US" dirty="0"/>
          </a:p>
        </p:txBody>
      </p:sp>
      <p:sp>
        <p:nvSpPr>
          <p:cNvPr id="4" name="Slide Number Placeholder 3"/>
          <p:cNvSpPr>
            <a:spLocks noGrp="1"/>
          </p:cNvSpPr>
          <p:nvPr>
            <p:ph type="sldNum" sz="quarter" idx="10"/>
          </p:nvPr>
        </p:nvSpPr>
        <p:spPr/>
        <p:txBody>
          <a:bodyPr/>
          <a:lstStyle/>
          <a:p>
            <a:fld id="{5B111445-A870-4645-B3EA-C0DECEDD1E65}" type="slidenum">
              <a:rPr lang="en-US" smtClean="0"/>
              <a:t>4</a:t>
            </a:fld>
            <a:endParaRPr lang="en-US"/>
          </a:p>
        </p:txBody>
      </p:sp>
    </p:spTree>
    <p:extLst>
      <p:ext uri="{BB962C8B-B14F-4D97-AF65-F5344CB8AC3E}">
        <p14:creationId xmlns:p14="http://schemas.microsoft.com/office/powerpoint/2010/main" val="985822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a:t>
            </a:r>
            <a:r>
              <a:rPr lang="en-US" baseline="0" dirty="0" smtClean="0"/>
              <a:t> steps is to configure connection to the controller.</a:t>
            </a:r>
          </a:p>
          <a:p>
            <a:r>
              <a:rPr lang="en-US" baseline="0" dirty="0" smtClean="0"/>
              <a:t>For </a:t>
            </a:r>
            <a:r>
              <a:rPr lang="en-US" baseline="0" dirty="0" err="1" smtClean="0"/>
              <a:t>SaaS</a:t>
            </a:r>
            <a:r>
              <a:rPr lang="en-US" baseline="0" dirty="0" smtClean="0"/>
              <a:t> you will need to specify account name and key.</a:t>
            </a:r>
            <a:endParaRPr lang="en-US" dirty="0"/>
          </a:p>
        </p:txBody>
      </p:sp>
      <p:sp>
        <p:nvSpPr>
          <p:cNvPr id="4" name="Slide Number Placeholder 3"/>
          <p:cNvSpPr>
            <a:spLocks noGrp="1"/>
          </p:cNvSpPr>
          <p:nvPr>
            <p:ph type="sldNum" sz="quarter" idx="10"/>
          </p:nvPr>
        </p:nvSpPr>
        <p:spPr/>
        <p:txBody>
          <a:bodyPr/>
          <a:lstStyle/>
          <a:p>
            <a:fld id="{5B111445-A870-4645-B3EA-C0DECEDD1E65}" type="slidenum">
              <a:rPr lang="en-US" smtClean="0"/>
              <a:t>5</a:t>
            </a:fld>
            <a:endParaRPr lang="en-US"/>
          </a:p>
        </p:txBody>
      </p:sp>
    </p:spTree>
    <p:extLst>
      <p:ext uri="{BB962C8B-B14F-4D97-AF65-F5344CB8AC3E}">
        <p14:creationId xmlns:p14="http://schemas.microsoft.com/office/powerpoint/2010/main" val="2291394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the connection to controller is configured</a:t>
            </a:r>
            <a:r>
              <a:rPr lang="en-US" baseline="0" dirty="0" smtClean="0"/>
              <a:t> – user needs configure the AppDynamics application where all .NET applications on this server would be reporting to.</a:t>
            </a:r>
          </a:p>
          <a:p>
            <a:r>
              <a:rPr lang="en-US" dirty="0" smtClean="0"/>
              <a:t>Since</a:t>
            </a:r>
            <a:r>
              <a:rPr lang="en-US" baseline="0" dirty="0" smtClean="0"/>
              <a:t> wizard has the connection to the controller it will download the list of existing apps so user can just select existing one.</a:t>
            </a:r>
          </a:p>
          <a:p>
            <a:r>
              <a:rPr lang="en-US" baseline="0" dirty="0" smtClean="0"/>
              <a:t>And for the first time setup it is possible to create a new application.</a:t>
            </a:r>
          </a:p>
          <a:p>
            <a:endParaRPr lang="en-US" baseline="0" dirty="0" smtClean="0"/>
          </a:p>
          <a:p>
            <a:r>
              <a:rPr lang="en-US" baseline="0" dirty="0" smtClean="0"/>
              <a:t>Having AppDynamics application configured properly is a very important step and users need to understand that they need to point all servers which are part of the same business application / environment to report to one AppDynamics application.</a:t>
            </a:r>
            <a:endParaRPr lang="en-US" dirty="0"/>
          </a:p>
        </p:txBody>
      </p:sp>
      <p:sp>
        <p:nvSpPr>
          <p:cNvPr id="4" name="Slide Number Placeholder 3"/>
          <p:cNvSpPr>
            <a:spLocks noGrp="1"/>
          </p:cNvSpPr>
          <p:nvPr>
            <p:ph type="sldNum" sz="quarter" idx="10"/>
          </p:nvPr>
        </p:nvSpPr>
        <p:spPr/>
        <p:txBody>
          <a:bodyPr/>
          <a:lstStyle/>
          <a:p>
            <a:fld id="{5B111445-A870-4645-B3EA-C0DECEDD1E65}" type="slidenum">
              <a:rPr lang="en-US" smtClean="0"/>
              <a:t>6</a:t>
            </a:fld>
            <a:endParaRPr lang="en-US"/>
          </a:p>
        </p:txBody>
      </p:sp>
    </p:spTree>
    <p:extLst>
      <p:ext uri="{BB962C8B-B14F-4D97-AF65-F5344CB8AC3E}">
        <p14:creationId xmlns:p14="http://schemas.microsoft.com/office/powerpoint/2010/main" val="1526948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two options on how to setup the tier assignment for the .NET applications.</a:t>
            </a:r>
          </a:p>
          <a:p>
            <a:r>
              <a:rPr lang="en-US" baseline="0" dirty="0" smtClean="0"/>
              <a:t>Key item to understand is that one server may run multiple .NET applications which could be IIS web applications as well as windows services or </a:t>
            </a:r>
            <a:r>
              <a:rPr lang="en-US" baseline="0" dirty="0" err="1" smtClean="0"/>
              <a:t>executables</a:t>
            </a:r>
            <a:r>
              <a:rPr lang="en-US" baseline="0" dirty="0" smtClean="0"/>
              <a:t>, and each application is different and may need to be treated as a separate tier.</a:t>
            </a:r>
          </a:p>
          <a:p>
            <a:r>
              <a:rPr lang="en-US" baseline="0" dirty="0" smtClean="0"/>
              <a:t>Therefor the configuration process need to define how to assign the .NET apps to the AppDynamics tiers.</a:t>
            </a:r>
          </a:p>
          <a:p>
            <a:endParaRPr lang="en-US" baseline="0" dirty="0" smtClean="0"/>
          </a:p>
          <a:p>
            <a:r>
              <a:rPr lang="en-US" baseline="0" dirty="0" smtClean="0"/>
              <a:t>Automatic option is the first option to try in this case, here is how it works:</a:t>
            </a:r>
          </a:p>
          <a:p>
            <a:pPr marL="171450" indent="-171450">
              <a:buFont typeface="Arial"/>
              <a:buChar char="•"/>
            </a:pPr>
            <a:r>
              <a:rPr lang="en-US" baseline="0" dirty="0" smtClean="0"/>
              <a:t>When automatic mode is enabled agent will monitor all IIS .NET web applications</a:t>
            </a:r>
          </a:p>
          <a:p>
            <a:pPr marL="171450" indent="-171450">
              <a:buFont typeface="Arial"/>
              <a:buChar char="•"/>
            </a:pPr>
            <a:r>
              <a:rPr lang="en-US" baseline="0" dirty="0" smtClean="0"/>
              <a:t>Each application will be assign to the dynamically created tier named this way: &lt;IIS site name&gt; – &lt;IIS application name&gt; (where application name will use only first segment of the IIS application path in order to limit the total number of tiers)</a:t>
            </a:r>
          </a:p>
          <a:p>
            <a:pPr marL="1714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baseline="0" dirty="0" smtClean="0"/>
              <a:t>The configuration will be stored in the </a:t>
            </a:r>
            <a:r>
              <a:rPr lang="en-US" dirty="0" smtClean="0"/>
              <a:t>[</a:t>
            </a:r>
            <a:r>
              <a:rPr lang="en-US" dirty="0" err="1" smtClean="0"/>
              <a:t>InstallFolder</a:t>
            </a:r>
            <a:r>
              <a:rPr lang="en-US" dirty="0" smtClean="0"/>
              <a:t>]\</a:t>
            </a:r>
            <a:r>
              <a:rPr lang="en-US" dirty="0" err="1" smtClean="0"/>
              <a:t>AgentGlobalConfig.xml</a:t>
            </a:r>
            <a:r>
              <a:rPr lang="en-US" baseline="0" dirty="0" smtClean="0"/>
              <a:t> configuration file</a:t>
            </a:r>
          </a:p>
          <a:p>
            <a:pPr marL="1714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baseline="0" dirty="0" smtClean="0"/>
              <a:t>IIS restart is required but can be postponed to the later time after the configuration process is completed and wizard is closed</a:t>
            </a:r>
          </a:p>
          <a:p>
            <a:endParaRPr lang="en-US" dirty="0"/>
          </a:p>
        </p:txBody>
      </p:sp>
      <p:sp>
        <p:nvSpPr>
          <p:cNvPr id="4" name="Slide Number Placeholder 3"/>
          <p:cNvSpPr>
            <a:spLocks noGrp="1"/>
          </p:cNvSpPr>
          <p:nvPr>
            <p:ph type="sldNum" sz="quarter" idx="10"/>
          </p:nvPr>
        </p:nvSpPr>
        <p:spPr/>
        <p:txBody>
          <a:bodyPr/>
          <a:lstStyle/>
          <a:p>
            <a:fld id="{5B111445-A870-4645-B3EA-C0DECEDD1E65}" type="slidenum">
              <a:rPr lang="en-US" smtClean="0"/>
              <a:t>7</a:t>
            </a:fld>
            <a:endParaRPr lang="en-US"/>
          </a:p>
        </p:txBody>
      </p:sp>
    </p:spTree>
    <p:extLst>
      <p:ext uri="{BB962C8B-B14F-4D97-AF65-F5344CB8AC3E}">
        <p14:creationId xmlns:p14="http://schemas.microsoft.com/office/powerpoint/2010/main" val="1906182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Manual configuration is a second</a:t>
            </a:r>
            <a:r>
              <a:rPr lang="en-US" baseline="0" dirty="0" smtClean="0"/>
              <a:t> option to configure monitoring of the IIS web applications.</a:t>
            </a:r>
          </a:p>
          <a:p>
            <a:r>
              <a:rPr lang="en-US" baseline="0" dirty="0" smtClean="0"/>
              <a:t>It allows to enable any application to be monitored and assign it to any tier as a manual process.</a:t>
            </a:r>
          </a:p>
          <a:p>
            <a:pPr marL="171450" indent="-171450">
              <a:buFont typeface="Arial"/>
              <a:buChar char="•"/>
            </a:pPr>
            <a:r>
              <a:rPr lang="en-US" dirty="0" smtClean="0"/>
              <a:t>For</a:t>
            </a:r>
            <a:r>
              <a:rPr lang="en-US" baseline="0" dirty="0" smtClean="0"/>
              <a:t> the first setup manually create the required tiers. Next time wizard will download the list of all tiers from the controller, so this won’t be required next time user runs the configuration wizard.</a:t>
            </a:r>
          </a:p>
          <a:p>
            <a:pPr marL="171450" indent="-171450">
              <a:buFont typeface="Arial"/>
              <a:buChar char="•"/>
            </a:pPr>
            <a:r>
              <a:rPr lang="en-US" baseline="0" dirty="0" smtClean="0"/>
              <a:t>Select the tier on the left, IIS web application on the right and click assign to enable monitoring for each IIS application.</a:t>
            </a:r>
          </a:p>
          <a:p>
            <a:pPr marL="171450" indent="-171450">
              <a:buFont typeface="Arial"/>
              <a:buChar char="•"/>
            </a:pPr>
            <a:r>
              <a:rPr lang="en-US" baseline="0" dirty="0" smtClean="0"/>
              <a:t>The IIS restart is required after the wizard is completed as the last step of the wizard, restart can’t be postponed.</a:t>
            </a:r>
          </a:p>
          <a:p>
            <a:pPr marL="171450" indent="-171450">
              <a:buFont typeface="Arial"/>
              <a:buChar char="•"/>
            </a:pPr>
            <a:r>
              <a:rPr lang="en-US" baseline="0" dirty="0" smtClean="0"/>
              <a:t>Configuration is stored locally inside the application’s configuration file which is </a:t>
            </a:r>
            <a:r>
              <a:rPr lang="en-US" baseline="0" dirty="0" err="1" smtClean="0"/>
              <a:t>web.config</a:t>
            </a:r>
            <a:r>
              <a:rPr lang="en-US" baseline="0" dirty="0" smtClean="0"/>
              <a:t> file for each application configured for monitoring.</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5B111445-A870-4645-B3EA-C0DECEDD1E65}" type="slidenum">
              <a:rPr lang="en-US" smtClean="0"/>
              <a:t>8</a:t>
            </a:fld>
            <a:endParaRPr lang="en-US"/>
          </a:p>
        </p:txBody>
      </p:sp>
    </p:spTree>
    <p:extLst>
      <p:ext uri="{BB962C8B-B14F-4D97-AF65-F5344CB8AC3E}">
        <p14:creationId xmlns:p14="http://schemas.microsoft.com/office/powerpoint/2010/main" val="178955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the configuration</a:t>
            </a:r>
            <a:r>
              <a:rPr lang="en-US" baseline="0" dirty="0" smtClean="0"/>
              <a:t> is completed user will be required to restart the IIS.</a:t>
            </a:r>
          </a:p>
          <a:p>
            <a:r>
              <a:rPr lang="en-US" baseline="0" dirty="0" smtClean="0"/>
              <a:t>The screenshot above shows the screen when the automatic tier naming configuration was used.</a:t>
            </a:r>
          </a:p>
          <a:p>
            <a:r>
              <a:rPr lang="en-US" baseline="0" dirty="0" smtClean="0"/>
              <a:t>In this case it is possible to uncheck the “Restart IIS” option and do it later manually.</a:t>
            </a:r>
          </a:p>
          <a:p>
            <a:endParaRPr lang="en-US" baseline="0" dirty="0" smtClean="0"/>
          </a:p>
          <a:p>
            <a:r>
              <a:rPr lang="en-US" baseline="0" dirty="0" smtClean="0"/>
              <a:t>For the manual configuration there is no way avoid restarting IIS.</a:t>
            </a:r>
          </a:p>
          <a:p>
            <a:r>
              <a:rPr lang="en-US" baseline="0" dirty="0" smtClean="0"/>
              <a:t>This is related to the fact that configuration is stored in the </a:t>
            </a:r>
            <a:r>
              <a:rPr lang="en-US" baseline="0" dirty="0" err="1" smtClean="0"/>
              <a:t>web.config</a:t>
            </a:r>
            <a:r>
              <a:rPr lang="en-US" baseline="0" dirty="0" smtClean="0"/>
              <a:t> file, and IIS monitors that file and recycles the IIS </a:t>
            </a:r>
            <a:r>
              <a:rPr lang="en-US" baseline="0" dirty="0" err="1" smtClean="0"/>
              <a:t>AppPools</a:t>
            </a:r>
            <a:r>
              <a:rPr lang="en-US" baseline="0" dirty="0" smtClean="0"/>
              <a:t> anyway when changes are detected.</a:t>
            </a:r>
            <a:endParaRPr lang="en-US" dirty="0"/>
          </a:p>
        </p:txBody>
      </p:sp>
      <p:sp>
        <p:nvSpPr>
          <p:cNvPr id="4" name="Slide Number Placeholder 3"/>
          <p:cNvSpPr>
            <a:spLocks noGrp="1"/>
          </p:cNvSpPr>
          <p:nvPr>
            <p:ph type="sldNum" sz="quarter" idx="10"/>
          </p:nvPr>
        </p:nvSpPr>
        <p:spPr/>
        <p:txBody>
          <a:bodyPr/>
          <a:lstStyle/>
          <a:p>
            <a:fld id="{5B111445-A870-4645-B3EA-C0DECEDD1E65}" type="slidenum">
              <a:rPr lang="en-US" smtClean="0"/>
              <a:t>9</a:t>
            </a:fld>
            <a:endParaRPr lang="en-US"/>
          </a:p>
        </p:txBody>
      </p:sp>
    </p:spTree>
    <p:extLst>
      <p:ext uri="{BB962C8B-B14F-4D97-AF65-F5344CB8AC3E}">
        <p14:creationId xmlns:p14="http://schemas.microsoft.com/office/powerpoint/2010/main" val="2892825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node dashboard looks similar to java node</a:t>
            </a:r>
            <a:r>
              <a:rPr lang="en-US" baseline="0" dirty="0" smtClean="0"/>
              <a:t> dashboard but includes few difference of the platforms.</a:t>
            </a:r>
          </a:p>
          <a:p>
            <a:r>
              <a:rPr lang="en-US" baseline="0" dirty="0" smtClean="0"/>
              <a:t>Though mainly the look and feel is the same the content of specific tabs is different comparing to java.</a:t>
            </a:r>
          </a:p>
          <a:p>
            <a:r>
              <a:rPr lang="en-US" baseline="0" dirty="0" smtClean="0"/>
              <a:t>Hardware tab will show information based on the windows performance counters, memory information includes </a:t>
            </a:r>
            <a:r>
              <a:rPr lang="en-US" baseline="0" dirty="0" err="1" smtClean="0"/>
              <a:t>perf</a:t>
            </a:r>
            <a:r>
              <a:rPr lang="en-US" baseline="0" dirty="0" smtClean="0"/>
              <a:t> counters collected regarding GC, and CLR tab brings the details about the .NET app and process details.</a:t>
            </a:r>
          </a:p>
        </p:txBody>
      </p:sp>
      <p:sp>
        <p:nvSpPr>
          <p:cNvPr id="4" name="Slide Number Placeholder 3"/>
          <p:cNvSpPr>
            <a:spLocks noGrp="1"/>
          </p:cNvSpPr>
          <p:nvPr>
            <p:ph type="sldNum" sz="quarter" idx="10"/>
          </p:nvPr>
        </p:nvSpPr>
        <p:spPr/>
        <p:txBody>
          <a:bodyPr/>
          <a:lstStyle/>
          <a:p>
            <a:fld id="{5B111445-A870-4645-B3EA-C0DECEDD1E65}" type="slidenum">
              <a:rPr lang="en-US" smtClean="0"/>
              <a:t>10</a:t>
            </a:fld>
            <a:endParaRPr lang="en-US"/>
          </a:p>
        </p:txBody>
      </p:sp>
    </p:spTree>
    <p:extLst>
      <p:ext uri="{BB962C8B-B14F-4D97-AF65-F5344CB8AC3E}">
        <p14:creationId xmlns:p14="http://schemas.microsoft.com/office/powerpoint/2010/main" val="3355803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65618" y="2019528"/>
            <a:ext cx="4014371" cy="2312206"/>
          </a:xfrm>
        </p:spPr>
        <p:txBody>
          <a:bodyPr anchor="ctr"/>
          <a:lstStyle>
            <a:lvl1pPr>
              <a:defRPr sz="3200">
                <a:solidFill>
                  <a:schemeClr val="accent4"/>
                </a:solidFill>
              </a:defRPr>
            </a:lvl1pPr>
          </a:lstStyle>
          <a:p>
            <a:r>
              <a:rPr lang="en-US" dirty="0" smtClean="0"/>
              <a:t>Click to edit Master title style</a:t>
            </a:r>
            <a:endParaRPr lang="en-US" dirty="0"/>
          </a:p>
        </p:txBody>
      </p:sp>
      <p:cxnSp>
        <p:nvCxnSpPr>
          <p:cNvPr id="7" name="Straight Connector 6"/>
          <p:cNvCxnSpPr/>
          <p:nvPr userDrawn="1"/>
        </p:nvCxnSpPr>
        <p:spPr bwMode="auto">
          <a:xfrm>
            <a:off x="4018319" y="2019528"/>
            <a:ext cx="0" cy="2312206"/>
          </a:xfrm>
          <a:prstGeom prst="line">
            <a:avLst/>
          </a:prstGeom>
          <a:solidFill>
            <a:schemeClr val="accent1"/>
          </a:solidFill>
          <a:ln w="9525" cap="flat" cmpd="sng" algn="ctr">
            <a:gradFill flip="none" rotWithShape="1">
              <a:gsLst>
                <a:gs pos="0">
                  <a:schemeClr val="bg2">
                    <a:lumMod val="75000"/>
                  </a:schemeClr>
                </a:gs>
                <a:gs pos="100000">
                  <a:schemeClr val="bg2">
                    <a:lumMod val="90000"/>
                  </a:schemeClr>
                </a:gs>
              </a:gsLst>
              <a:path path="circle">
                <a:fillToRect l="50000" t="50000" r="50000" b="50000"/>
              </a:path>
              <a:tileRect/>
            </a:gradFill>
            <a:prstDash val="solid"/>
            <a:round/>
            <a:headEnd type="none" w="med" len="med"/>
            <a:tailEnd type="none" w="med" len="med"/>
          </a:ln>
          <a:effectLst/>
        </p:spPr>
      </p:cxnSp>
      <p:pic>
        <p:nvPicPr>
          <p:cNvPr id="3" name="Picture 2" descr="AD_logo_gray.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4675" y="2019527"/>
            <a:ext cx="2886566" cy="2353135"/>
          </a:xfrm>
          <a:prstGeom prst="rect">
            <a:avLst/>
          </a:prstGeom>
        </p:spPr>
      </p:pic>
    </p:spTree>
    <p:extLst>
      <p:ext uri="{BB962C8B-B14F-4D97-AF65-F5344CB8AC3E}">
        <p14:creationId xmlns:p14="http://schemas.microsoft.com/office/powerpoint/2010/main" val="3909773272"/>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logo">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Picture 2" descr="AD_cl_H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7644" y="5613663"/>
            <a:ext cx="2283181" cy="424669"/>
          </a:xfrm>
          <a:prstGeom prst="rect">
            <a:avLst/>
          </a:prstGeom>
        </p:spPr>
      </p:pic>
      <p:sp>
        <p:nvSpPr>
          <p:cNvPr id="4" name="Title 1"/>
          <p:cNvSpPr>
            <a:spLocks noGrp="1"/>
          </p:cNvSpPr>
          <p:nvPr>
            <p:ph type="ctrTitle" hasCustomPrompt="1"/>
          </p:nvPr>
        </p:nvSpPr>
        <p:spPr>
          <a:xfrm>
            <a:off x="685800" y="2130425"/>
            <a:ext cx="7772400" cy="1470025"/>
          </a:xfrm>
        </p:spPr>
        <p:txBody>
          <a:bodyPr/>
          <a:lstStyle>
            <a:lvl1pPr algn="ctr">
              <a:defRPr>
                <a:solidFill>
                  <a:srgbClr val="38B4E7"/>
                </a:solidFill>
              </a:defRPr>
            </a:lvl1pPr>
          </a:lstStyle>
          <a:p>
            <a:r>
              <a:rPr lang="en-US" dirty="0" smtClean="0"/>
              <a:t>Insert Header Here</a:t>
            </a:r>
            <a:endParaRPr lang="en-US" dirty="0"/>
          </a:p>
        </p:txBody>
      </p:sp>
    </p:spTree>
    <p:extLst>
      <p:ext uri="{BB962C8B-B14F-4D97-AF65-F5344CB8AC3E}">
        <p14:creationId xmlns:p14="http://schemas.microsoft.com/office/powerpoint/2010/main" val="3823524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No logo">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lstStyle>
            <a:lvl1pPr algn="ctr">
              <a:defRPr>
                <a:solidFill>
                  <a:srgbClr val="38B4E7"/>
                </a:solidFill>
              </a:defRPr>
            </a:lvl1pPr>
          </a:lstStyle>
          <a:p>
            <a:r>
              <a:rPr lang="en-US" dirty="0" smtClean="0"/>
              <a:t>Insert Header Here</a:t>
            </a:r>
            <a:endParaRPr lang="en-US" dirty="0"/>
          </a:p>
        </p:txBody>
      </p:sp>
    </p:spTree>
    <p:extLst>
      <p:ext uri="{BB962C8B-B14F-4D97-AF65-F5344CB8AC3E}">
        <p14:creationId xmlns:p14="http://schemas.microsoft.com/office/powerpoint/2010/main" val="2541877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46690"/>
          </a:xfrm>
        </p:spPr>
        <p:txBody>
          <a:bodyPr anchor="t"/>
          <a:lstStyle>
            <a:lvl1pPr algn="l">
              <a:defRPr sz="2400">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330732"/>
            <a:ext cx="8229600" cy="479543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descr="logo_AD_cl_H_CMYK.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6520168"/>
            <a:ext cx="1262305" cy="236231"/>
          </a:xfrm>
          <a:prstGeom prst="rect">
            <a:avLst/>
          </a:prstGeom>
        </p:spPr>
      </p:pic>
      <p:cxnSp>
        <p:nvCxnSpPr>
          <p:cNvPr id="8" name="Straight Connector 7"/>
          <p:cNvCxnSpPr/>
          <p:nvPr userDrawn="1"/>
        </p:nvCxnSpPr>
        <p:spPr bwMode="auto">
          <a:xfrm>
            <a:off x="457200" y="6421814"/>
            <a:ext cx="8229600" cy="0"/>
          </a:xfrm>
          <a:prstGeom prst="line">
            <a:avLst/>
          </a:prstGeom>
          <a:solidFill>
            <a:schemeClr val="accent1"/>
          </a:solidFill>
          <a:ln w="3175" cap="flat" cmpd="sng" algn="ctr">
            <a:gradFill flip="none" rotWithShape="1">
              <a:gsLst>
                <a:gs pos="0">
                  <a:schemeClr val="accent2"/>
                </a:gs>
                <a:gs pos="100000">
                  <a:prstClr val="white"/>
                </a:gs>
              </a:gsLst>
              <a:path path="circle">
                <a:fillToRect l="50000" t="50000" r="50000" b="50000"/>
              </a:path>
              <a:tileRect/>
            </a:gradFill>
            <a:prstDash val="solid"/>
            <a:round/>
            <a:headEnd type="none" w="med" len="med"/>
            <a:tailEnd type="none" w="med" len="med"/>
          </a:ln>
          <a:effectLst/>
        </p:spPr>
      </p:cxnSp>
      <p:sp>
        <p:nvSpPr>
          <p:cNvPr id="13" name="Slide Number Placeholder 5"/>
          <p:cNvSpPr>
            <a:spLocks noGrp="1"/>
          </p:cNvSpPr>
          <p:nvPr>
            <p:ph type="sldNum" sz="quarter" idx="4"/>
          </p:nvPr>
        </p:nvSpPr>
        <p:spPr>
          <a:xfrm>
            <a:off x="8312727" y="6520168"/>
            <a:ext cx="374072" cy="201307"/>
          </a:xfrm>
          <a:prstGeom prst="rect">
            <a:avLst/>
          </a:prstGeom>
        </p:spPr>
        <p:txBody>
          <a:bodyPr vert="horz" lIns="91440" tIns="45720" rIns="91440" bIns="45720" rtlCol="0" anchor="ctr"/>
          <a:lstStyle>
            <a:lvl1pPr algn="r">
              <a:defRPr sz="800">
                <a:solidFill>
                  <a:schemeClr val="accent4"/>
                </a:solidFill>
              </a:defRPr>
            </a:lvl1pPr>
          </a:lstStyle>
          <a:p>
            <a:fld id="{7D753408-D142-EE49-8269-A574ADA0CBDB}" type="slidenum">
              <a:rPr lang="en-US" smtClean="0"/>
              <a:pPr/>
              <a:t>‹#›</a:t>
            </a:fld>
            <a:endParaRPr lang="en-US" dirty="0"/>
          </a:p>
        </p:txBody>
      </p:sp>
      <p:sp>
        <p:nvSpPr>
          <p:cNvPr id="9" name="Slide Number Placeholder 5"/>
          <p:cNvSpPr txBox="1">
            <a:spLocks/>
          </p:cNvSpPr>
          <p:nvPr userDrawn="1"/>
        </p:nvSpPr>
        <p:spPr>
          <a:xfrm>
            <a:off x="4587219" y="6520168"/>
            <a:ext cx="3663149" cy="201307"/>
          </a:xfrm>
          <a:prstGeom prst="rect">
            <a:avLst/>
          </a:prstGeom>
        </p:spPr>
        <p:txBody>
          <a:bodyPr vert="horz" lIns="91440" tIns="45720" rIns="91440" bIns="45720" rtlCol="0" anchor="ctr"/>
          <a:lstStyle>
            <a:defPPr>
              <a:defRPr lang="en-US"/>
            </a:defPPr>
            <a:lvl1pPr marL="0" algn="r" defTabSz="457200" rtl="0" eaLnBrk="1" latinLnBrk="0" hangingPunct="1">
              <a:defRPr sz="800" kern="1200">
                <a:solidFill>
                  <a:schemeClr val="accent4"/>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Copyright © 2013 AppDynamics. All rights reserved.</a:t>
            </a:r>
            <a:endParaRPr lang="en-US" dirty="0"/>
          </a:p>
        </p:txBody>
      </p:sp>
    </p:spTree>
    <p:extLst>
      <p:ext uri="{BB962C8B-B14F-4D97-AF65-F5344CB8AC3E}">
        <p14:creationId xmlns:p14="http://schemas.microsoft.com/office/powerpoint/2010/main" val="3823060281"/>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 No footer">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846690"/>
          </a:xfrm>
        </p:spPr>
        <p:txBody>
          <a:bodyPr anchor="t"/>
          <a:lstStyle>
            <a:lvl1pPr algn="l">
              <a:defRPr sz="2400">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330732"/>
            <a:ext cx="8229600" cy="479543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66684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6811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t">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chor="t">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8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800">
                <a:solidFill>
                  <a:schemeClr val="tx1">
                    <a:tint val="75000"/>
                  </a:schemeClr>
                </a:solidFill>
              </a:defRPr>
            </a:lvl1pPr>
          </a:lstStyle>
          <a:p>
            <a:fld id="{7D753408-D142-EE49-8269-A574ADA0CBDB}" type="slidenum">
              <a:rPr lang="en-US" smtClean="0"/>
              <a:pPr/>
              <a:t>‹#›</a:t>
            </a:fld>
            <a:endParaRPr lang="en-US" dirty="0"/>
          </a:p>
        </p:txBody>
      </p:sp>
    </p:spTree>
    <p:extLst>
      <p:ext uri="{BB962C8B-B14F-4D97-AF65-F5344CB8AC3E}">
        <p14:creationId xmlns:p14="http://schemas.microsoft.com/office/powerpoint/2010/main" val="230484525"/>
      </p:ext>
    </p:extLst>
  </p:cSld>
  <p:clrMap bg1="lt1" tx1="dk1" bg2="lt2" tx2="dk2" accent1="accent1" accent2="accent2" accent3="accent3" accent4="accent4" accent5="accent5" accent6="accent6" hlink="hlink" folHlink="folHlink"/>
  <p:sldLayoutIdLst>
    <p:sldLayoutId id="2147483662" r:id="rId1"/>
    <p:sldLayoutId id="2147483661" r:id="rId2"/>
    <p:sldLayoutId id="2147483649" r:id="rId3"/>
    <p:sldLayoutId id="2147483650" r:id="rId4"/>
    <p:sldLayoutId id="2147483665" r:id="rId5"/>
    <p:sldLayoutId id="2147483666" r:id="rId6"/>
  </p:sldLayoutIdLst>
  <p:timing>
    <p:tnLst>
      <p:par>
        <p:cTn xmlns:p14="http://schemas.microsoft.com/office/powerpoint/2010/main" id="1" dur="indefinite" restart="never" nodeType="tmRoot"/>
      </p:par>
    </p:tnLst>
  </p:timing>
  <p:hf hdr="0" dt="0"/>
  <p:txStyles>
    <p:titleStyle>
      <a:lvl1pPr algn="l" defTabSz="457200" rtl="0" eaLnBrk="1" latinLnBrk="0" hangingPunct="1">
        <a:spcBef>
          <a:spcPct val="0"/>
        </a:spcBef>
        <a:buNone/>
        <a:defRPr sz="4000" kern="1200">
          <a:solidFill>
            <a:srgbClr val="00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rgbClr val="5F5F5F"/>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rgbClr val="5F5F5F"/>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5F5F5F"/>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5F5F5F"/>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5F5F5F"/>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301714" y="2024303"/>
            <a:ext cx="4409301" cy="2346509"/>
          </a:xfrm>
        </p:spPr>
        <p:txBody>
          <a:bodyPr/>
          <a:lstStyle/>
          <a:p>
            <a:pPr>
              <a:spcBef>
                <a:spcPts val="0"/>
              </a:spcBef>
              <a:spcAft>
                <a:spcPts val="600"/>
              </a:spcAft>
            </a:pPr>
            <a:r>
              <a:rPr lang="en-US" dirty="0" smtClean="0">
                <a:solidFill>
                  <a:srgbClr val="38B4E7"/>
                </a:solidFill>
              </a:rPr>
              <a:t>AppDynamics Engineer Training</a:t>
            </a:r>
            <a:br>
              <a:rPr lang="en-US" dirty="0" smtClean="0">
                <a:solidFill>
                  <a:srgbClr val="38B4E7"/>
                </a:solidFill>
              </a:rPr>
            </a:br>
            <a:r>
              <a:rPr lang="en-US" dirty="0" smtClean="0">
                <a:solidFill>
                  <a:srgbClr val="38B4E7"/>
                </a:solidFill>
              </a:rPr>
              <a:t>Chapter 7 – App Infrastructure </a:t>
            </a:r>
            <a:r>
              <a:rPr lang="en-US" dirty="0" smtClean="0">
                <a:solidFill>
                  <a:srgbClr val="38B4E7"/>
                </a:solidFill>
              </a:rPr>
              <a:t>Discovery – .NET</a:t>
            </a:r>
            <a:br>
              <a:rPr lang="en-US" dirty="0" smtClean="0">
                <a:solidFill>
                  <a:srgbClr val="38B4E7"/>
                </a:solidFill>
              </a:rPr>
            </a:br>
            <a:r>
              <a:rPr lang="en-US" dirty="0">
                <a:solidFill>
                  <a:srgbClr val="38B4E7"/>
                </a:solidFill>
              </a:rPr>
              <a:t/>
            </a:r>
            <a:br>
              <a:rPr lang="en-US" dirty="0">
                <a:solidFill>
                  <a:srgbClr val="38B4E7"/>
                </a:solidFill>
              </a:rPr>
            </a:br>
            <a:r>
              <a:rPr lang="en-US" sz="2000" b="1" dirty="0"/>
              <a:t>A</a:t>
            </a:r>
            <a:r>
              <a:rPr lang="en-US" sz="2000" b="1" dirty="0" smtClean="0"/>
              <a:t>lex Fedotyev</a:t>
            </a:r>
            <a:r>
              <a:rPr lang="en-US" sz="2000" dirty="0" smtClean="0"/>
              <a:t/>
            </a:r>
            <a:br>
              <a:rPr lang="en-US" sz="2000" dirty="0" smtClean="0"/>
            </a:br>
            <a:r>
              <a:rPr lang="en-US" sz="2000" dirty="0"/>
              <a:t>S</a:t>
            </a:r>
            <a:r>
              <a:rPr lang="en-US" sz="2000" dirty="0" smtClean="0"/>
              <a:t>ales engineer</a:t>
            </a:r>
            <a:endParaRPr lang="en-US" sz="2000" dirty="0">
              <a:solidFill>
                <a:schemeClr val="accent3"/>
              </a:solidFill>
            </a:endParaRPr>
          </a:p>
        </p:txBody>
      </p:sp>
    </p:spTree>
    <p:extLst>
      <p:ext uri="{BB962C8B-B14F-4D97-AF65-F5344CB8AC3E}">
        <p14:creationId xmlns:p14="http://schemas.microsoft.com/office/powerpoint/2010/main" val="355589394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node dashboard</a:t>
            </a:r>
            <a:endParaRPr lang="en-US" dirty="0"/>
          </a:p>
        </p:txBody>
      </p:sp>
      <p:pic>
        <p:nvPicPr>
          <p:cNvPr id="5" name="Content Placeholder 4"/>
          <p:cNvPicPr>
            <a:picLocks noGrp="1" noChangeAspect="1"/>
          </p:cNvPicPr>
          <p:nvPr>
            <p:ph idx="1"/>
          </p:nvPr>
        </p:nvPicPr>
        <p:blipFill>
          <a:blip r:embed="rId3"/>
          <a:srcRect t="-1512" b="-1512"/>
          <a:stretch>
            <a:fillRect/>
          </a:stretch>
        </p:blipFill>
        <p:spPr>
          <a:xfrm>
            <a:off x="457200" y="1330325"/>
            <a:ext cx="8229600" cy="4795838"/>
          </a:xfrm>
        </p:spPr>
      </p:pic>
      <p:sp>
        <p:nvSpPr>
          <p:cNvPr id="4" name="Slide Number Placeholder 3"/>
          <p:cNvSpPr>
            <a:spLocks noGrp="1"/>
          </p:cNvSpPr>
          <p:nvPr>
            <p:ph type="sldNum" sz="quarter" idx="4"/>
          </p:nvPr>
        </p:nvSpPr>
        <p:spPr/>
        <p:txBody>
          <a:bodyPr/>
          <a:lstStyle/>
          <a:p>
            <a:fld id="{7D753408-D142-EE49-8269-A574ADA0CBDB}" type="slidenum">
              <a:rPr lang="en-US" smtClean="0"/>
              <a:pPr/>
              <a:t>10</a:t>
            </a:fld>
            <a:endParaRPr lang="en-US" dirty="0"/>
          </a:p>
        </p:txBody>
      </p:sp>
    </p:spTree>
    <p:extLst>
      <p:ext uri="{BB962C8B-B14F-4D97-AF65-F5344CB8AC3E}">
        <p14:creationId xmlns:p14="http://schemas.microsoft.com/office/powerpoint/2010/main" val="1094573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IIS AppPool view</a:t>
            </a:r>
            <a:endParaRPr lang="en-US" dirty="0"/>
          </a:p>
        </p:txBody>
      </p:sp>
      <p:pic>
        <p:nvPicPr>
          <p:cNvPr id="5" name="Content Placeholder 4"/>
          <p:cNvPicPr>
            <a:picLocks noGrp="1" noChangeAspect="1"/>
          </p:cNvPicPr>
          <p:nvPr>
            <p:ph idx="1"/>
          </p:nvPr>
        </p:nvPicPr>
        <p:blipFill>
          <a:blip r:embed="rId3"/>
          <a:srcRect t="-22078" b="-22078"/>
          <a:stretch>
            <a:fillRect/>
          </a:stretch>
        </p:blipFill>
        <p:spPr/>
      </p:pic>
      <p:sp>
        <p:nvSpPr>
          <p:cNvPr id="4" name="Slide Number Placeholder 3"/>
          <p:cNvSpPr>
            <a:spLocks noGrp="1"/>
          </p:cNvSpPr>
          <p:nvPr>
            <p:ph type="sldNum" sz="quarter" idx="4"/>
          </p:nvPr>
        </p:nvSpPr>
        <p:spPr/>
        <p:txBody>
          <a:bodyPr/>
          <a:lstStyle/>
          <a:p>
            <a:fld id="{7D753408-D142-EE49-8269-A574ADA0CBDB}" type="slidenum">
              <a:rPr lang="en-US" smtClean="0"/>
              <a:pPr/>
              <a:t>11</a:t>
            </a:fld>
            <a:endParaRPr lang="en-US" dirty="0"/>
          </a:p>
        </p:txBody>
      </p:sp>
    </p:spTree>
    <p:extLst>
      <p:ext uri="{BB962C8B-B14F-4D97-AF65-F5344CB8AC3E}">
        <p14:creationId xmlns:p14="http://schemas.microsoft.com/office/powerpoint/2010/main" val="3680651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Gotcha’s</a:t>
            </a:r>
            <a:endParaRPr lang="en-US" dirty="0"/>
          </a:p>
        </p:txBody>
      </p:sp>
      <p:sp>
        <p:nvSpPr>
          <p:cNvPr id="3" name="Content Placeholder 2"/>
          <p:cNvSpPr>
            <a:spLocks noGrp="1"/>
          </p:cNvSpPr>
          <p:nvPr>
            <p:ph idx="1"/>
          </p:nvPr>
        </p:nvSpPr>
        <p:spPr/>
        <p:txBody>
          <a:bodyPr>
            <a:normAutofit/>
          </a:bodyPr>
          <a:lstStyle/>
          <a:p>
            <a:r>
              <a:rPr lang="en-US" dirty="0" smtClean="0"/>
              <a:t>Monitoring Windows Services</a:t>
            </a:r>
          </a:p>
          <a:p>
            <a:pPr lvl="1"/>
            <a:r>
              <a:rPr lang="en-US" dirty="0" smtClean="0"/>
              <a:t>Global environment variable is required</a:t>
            </a:r>
          </a:p>
          <a:p>
            <a:pPr lvl="2"/>
            <a:r>
              <a:rPr lang="en-US" dirty="0"/>
              <a:t>AppDynamicsAgent_EnableInProcesses=myapp.exe|myotherapp.exe|myservice.exe</a:t>
            </a:r>
            <a:endParaRPr lang="en-US" dirty="0" smtClean="0"/>
          </a:p>
          <a:p>
            <a:pPr lvl="1"/>
            <a:r>
              <a:rPr lang="en-US" dirty="0" smtClean="0"/>
              <a:t>Automatic vs. manual mode</a:t>
            </a:r>
          </a:p>
          <a:p>
            <a:pPr lvl="2"/>
            <a:r>
              <a:rPr lang="en-US" dirty="0" smtClean="0"/>
              <a:t>App.exe.config file changes</a:t>
            </a:r>
            <a:endParaRPr lang="en-US" dirty="0"/>
          </a:p>
          <a:p>
            <a:pPr lvl="1"/>
            <a:r>
              <a:rPr lang="en-US" dirty="0" smtClean="0"/>
              <a:t>Service restart</a:t>
            </a:r>
          </a:p>
        </p:txBody>
      </p:sp>
      <p:sp>
        <p:nvSpPr>
          <p:cNvPr id="4" name="Slide Number Placeholder 3"/>
          <p:cNvSpPr>
            <a:spLocks noGrp="1"/>
          </p:cNvSpPr>
          <p:nvPr>
            <p:ph type="sldNum" sz="quarter" idx="4"/>
          </p:nvPr>
        </p:nvSpPr>
        <p:spPr/>
        <p:txBody>
          <a:bodyPr/>
          <a:lstStyle/>
          <a:p>
            <a:fld id="{7D753408-D142-EE49-8269-A574ADA0CBDB}" type="slidenum">
              <a:rPr lang="en-US" smtClean="0"/>
              <a:pPr/>
              <a:t>12</a:t>
            </a:fld>
            <a:endParaRPr lang="en-US" dirty="0"/>
          </a:p>
        </p:txBody>
      </p:sp>
    </p:spTree>
    <p:extLst>
      <p:ext uri="{BB962C8B-B14F-4D97-AF65-F5344CB8AC3E}">
        <p14:creationId xmlns:p14="http://schemas.microsoft.com/office/powerpoint/2010/main" val="3392475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Gotcha’s</a:t>
            </a:r>
            <a:endParaRPr lang="en-US" dirty="0"/>
          </a:p>
        </p:txBody>
      </p:sp>
      <p:sp>
        <p:nvSpPr>
          <p:cNvPr id="3" name="Content Placeholder 2"/>
          <p:cNvSpPr>
            <a:spLocks noGrp="1"/>
          </p:cNvSpPr>
          <p:nvPr>
            <p:ph idx="1"/>
          </p:nvPr>
        </p:nvSpPr>
        <p:spPr/>
        <p:txBody>
          <a:bodyPr>
            <a:normAutofit/>
          </a:bodyPr>
          <a:lstStyle/>
          <a:p>
            <a:r>
              <a:rPr lang="en-US" dirty="0" smtClean="0"/>
              <a:t>.NET node naming</a:t>
            </a:r>
          </a:p>
          <a:p>
            <a:pPr lvl="1"/>
            <a:r>
              <a:rPr lang="en-US" dirty="0"/>
              <a:t>&lt;tier-name&gt;-&lt;machine-name&gt;-&lt;app-pool-name|exe-name&gt;&lt;process-index&gt;-&lt;clr-count&gt;-&lt;app-domain-index&gt;</a:t>
            </a:r>
            <a:endParaRPr lang="en-US" dirty="0" smtClean="0"/>
          </a:p>
          <a:p>
            <a:r>
              <a:rPr lang="en-US" dirty="0" smtClean="0"/>
              <a:t>IIS recycle and nodes</a:t>
            </a:r>
            <a:endParaRPr lang="en-US" dirty="0"/>
          </a:p>
        </p:txBody>
      </p:sp>
      <p:sp>
        <p:nvSpPr>
          <p:cNvPr id="4" name="Slide Number Placeholder 3"/>
          <p:cNvSpPr>
            <a:spLocks noGrp="1"/>
          </p:cNvSpPr>
          <p:nvPr>
            <p:ph type="sldNum" sz="quarter" idx="4"/>
          </p:nvPr>
        </p:nvSpPr>
        <p:spPr/>
        <p:txBody>
          <a:bodyPr/>
          <a:lstStyle/>
          <a:p>
            <a:fld id="{7D753408-D142-EE49-8269-A574ADA0CBDB}" type="slidenum">
              <a:rPr lang="en-US" smtClean="0"/>
              <a:pPr/>
              <a:t>13</a:t>
            </a:fld>
            <a:endParaRPr lang="en-US" dirty="0"/>
          </a:p>
        </p:txBody>
      </p:sp>
    </p:spTree>
    <p:extLst>
      <p:ext uri="{BB962C8B-B14F-4D97-AF65-F5344CB8AC3E}">
        <p14:creationId xmlns:p14="http://schemas.microsoft.com/office/powerpoint/2010/main" val="2187685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30425"/>
            <a:ext cx="8229600" cy="1143000"/>
          </a:xfrm>
        </p:spPr>
        <p:txBody>
          <a:bodyPr/>
          <a:lstStyle/>
          <a:p>
            <a:r>
              <a:rPr lang="en-US" dirty="0" smtClean="0"/>
              <a:t>Thank You</a:t>
            </a:r>
            <a:endParaRPr lang="en-US" dirty="0"/>
          </a:p>
        </p:txBody>
      </p:sp>
    </p:spTree>
    <p:extLst>
      <p:ext uri="{BB962C8B-B14F-4D97-AF65-F5344CB8AC3E}">
        <p14:creationId xmlns:p14="http://schemas.microsoft.com/office/powerpoint/2010/main" val="99362063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3118400" y="1330732"/>
            <a:ext cx="5568400" cy="4795431"/>
          </a:xfrm>
        </p:spPr>
        <p:txBody>
          <a:bodyPr/>
          <a:lstStyle/>
          <a:p>
            <a:pPr marL="0" indent="0">
              <a:spcBef>
                <a:spcPts val="3800"/>
              </a:spcBef>
              <a:buNone/>
            </a:pPr>
            <a:r>
              <a:rPr lang="en-US" dirty="0" smtClean="0"/>
              <a:t>Configuring .NET agent</a:t>
            </a:r>
          </a:p>
          <a:p>
            <a:pPr marL="0" indent="0">
              <a:spcBef>
                <a:spcPts val="3800"/>
              </a:spcBef>
              <a:buNone/>
            </a:pPr>
            <a:r>
              <a:rPr lang="en-US" dirty="0" smtClean="0"/>
              <a:t>.NET node dashboards</a:t>
            </a:r>
          </a:p>
          <a:p>
            <a:pPr marL="0" indent="0">
              <a:spcBef>
                <a:spcPts val="3800"/>
              </a:spcBef>
              <a:buNone/>
            </a:pPr>
            <a:r>
              <a:rPr lang="en-US" dirty="0" smtClean="0"/>
              <a:t>IIS AppPool view</a:t>
            </a:r>
          </a:p>
          <a:p>
            <a:pPr marL="0" indent="0">
              <a:spcBef>
                <a:spcPts val="3800"/>
              </a:spcBef>
              <a:buNone/>
            </a:pPr>
            <a:r>
              <a:rPr lang="en-US" dirty="0" smtClean="0"/>
              <a:t>Gotcha’s</a:t>
            </a:r>
          </a:p>
        </p:txBody>
      </p:sp>
      <p:pic>
        <p:nvPicPr>
          <p:cNvPr id="5" name="Picture 4" descr="icon-set_02-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0179" y="3246927"/>
            <a:ext cx="627389" cy="619448"/>
          </a:xfrm>
          <a:prstGeom prst="rect">
            <a:avLst/>
          </a:prstGeom>
        </p:spPr>
      </p:pic>
      <p:pic>
        <p:nvPicPr>
          <p:cNvPr id="6" name="Picture 5" descr="icon-set_02-0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4012" y="1307072"/>
            <a:ext cx="623419" cy="619448"/>
          </a:xfrm>
          <a:prstGeom prst="rect">
            <a:avLst/>
          </a:prstGeom>
        </p:spPr>
      </p:pic>
      <p:pic>
        <p:nvPicPr>
          <p:cNvPr id="7" name="Picture 6" descr="icon-set_02-04.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04790" y="2288507"/>
            <a:ext cx="623419" cy="619448"/>
          </a:xfrm>
          <a:prstGeom prst="rect">
            <a:avLst/>
          </a:prstGeom>
        </p:spPr>
      </p:pic>
      <p:pic>
        <p:nvPicPr>
          <p:cNvPr id="8" name="Picture 7" descr="icon-set_02-05.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14012" y="4256769"/>
            <a:ext cx="619448" cy="619448"/>
          </a:xfrm>
          <a:prstGeom prst="rect">
            <a:avLst/>
          </a:prstGeom>
        </p:spPr>
      </p:pic>
      <p:sp>
        <p:nvSpPr>
          <p:cNvPr id="9" name="Slide Number Placeholder 8"/>
          <p:cNvSpPr>
            <a:spLocks noGrp="1"/>
          </p:cNvSpPr>
          <p:nvPr>
            <p:ph type="sldNum" sz="quarter" idx="4"/>
          </p:nvPr>
        </p:nvSpPr>
        <p:spPr/>
        <p:txBody>
          <a:bodyPr/>
          <a:lstStyle/>
          <a:p>
            <a:fld id="{7D753408-D142-EE49-8269-A574ADA0CBDB}" type="slidenum">
              <a:rPr lang="en-US" smtClean="0"/>
              <a:pPr/>
              <a:t>2</a:t>
            </a:fld>
            <a:endParaRPr lang="en-US" dirty="0"/>
          </a:p>
        </p:txBody>
      </p:sp>
    </p:spTree>
    <p:extLst>
      <p:ext uri="{BB962C8B-B14F-4D97-AF65-F5344CB8AC3E}">
        <p14:creationId xmlns:p14="http://schemas.microsoft.com/office/powerpoint/2010/main" val="373537306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7D753408-D142-EE49-8269-A574ADA0CBDB}" type="slidenum">
              <a:rPr lang="en-US" smtClean="0"/>
              <a:pPr/>
              <a:t>3</a:t>
            </a:fld>
            <a:endParaRPr lang="en-US" dirty="0"/>
          </a:p>
        </p:txBody>
      </p:sp>
      <p:sp>
        <p:nvSpPr>
          <p:cNvPr id="5" name="Title 1"/>
          <p:cNvSpPr>
            <a:spLocks noGrp="1"/>
          </p:cNvSpPr>
          <p:nvPr>
            <p:ph type="title"/>
          </p:nvPr>
        </p:nvSpPr>
        <p:spPr>
          <a:xfrm>
            <a:off x="457200" y="274638"/>
            <a:ext cx="8229600" cy="846690"/>
          </a:xfrm>
        </p:spPr>
        <p:txBody>
          <a:bodyPr/>
          <a:lstStyle/>
          <a:p>
            <a:r>
              <a:rPr lang="en-US" dirty="0" smtClean="0"/>
              <a:t>.NET monitoring configuration wizard</a:t>
            </a:r>
            <a:endParaRPr lang="en-US" dirty="0"/>
          </a:p>
        </p:txBody>
      </p:sp>
      <p:sp>
        <p:nvSpPr>
          <p:cNvPr id="6" name="Line 5"/>
          <p:cNvSpPr>
            <a:spLocks noChangeShapeType="1"/>
          </p:cNvSpPr>
          <p:nvPr/>
        </p:nvSpPr>
        <p:spPr bwMode="gray">
          <a:xfrm flipH="1">
            <a:off x="5140337" y="2889412"/>
            <a:ext cx="5517" cy="674989"/>
          </a:xfrm>
          <a:prstGeom prst="line">
            <a:avLst/>
          </a:prstGeom>
          <a:noFill/>
          <a:ln w="28575">
            <a:solidFill>
              <a:srgbClr val="FC7700"/>
            </a:solidFill>
            <a:round/>
            <a:headEnd/>
            <a:tailEnd type="oval" w="sm" len="sm"/>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7" name="Line 5"/>
          <p:cNvSpPr>
            <a:spLocks noChangeShapeType="1"/>
          </p:cNvSpPr>
          <p:nvPr/>
        </p:nvSpPr>
        <p:spPr bwMode="gray">
          <a:xfrm flipH="1">
            <a:off x="7543407" y="2889411"/>
            <a:ext cx="4247" cy="1542945"/>
          </a:xfrm>
          <a:prstGeom prst="line">
            <a:avLst/>
          </a:prstGeom>
          <a:noFill/>
          <a:ln w="28575">
            <a:solidFill>
              <a:srgbClr val="FFBF00"/>
            </a:solidFill>
            <a:round/>
            <a:headEnd/>
            <a:tailEnd type="oval" w="sm" len="sm"/>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8" name="Line 5"/>
          <p:cNvSpPr>
            <a:spLocks noChangeShapeType="1"/>
          </p:cNvSpPr>
          <p:nvPr/>
        </p:nvSpPr>
        <p:spPr bwMode="gray">
          <a:xfrm>
            <a:off x="891284" y="2889412"/>
            <a:ext cx="280" cy="738943"/>
          </a:xfrm>
          <a:prstGeom prst="line">
            <a:avLst/>
          </a:prstGeom>
          <a:noFill/>
          <a:ln w="28575">
            <a:solidFill>
              <a:srgbClr val="35A5E4"/>
            </a:solidFill>
            <a:round/>
            <a:headEnd/>
            <a:tailEnd type="oval" w="sm" len="sm"/>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9" name="AutoShape 54"/>
          <p:cNvSpPr>
            <a:spLocks noChangeArrowheads="1"/>
          </p:cNvSpPr>
          <p:nvPr/>
        </p:nvSpPr>
        <p:spPr bwMode="ltGray">
          <a:xfrm>
            <a:off x="3182" y="2038512"/>
            <a:ext cx="9063843" cy="1219200"/>
          </a:xfrm>
          <a:prstGeom prst="rightArrow">
            <a:avLst>
              <a:gd name="adj1" fmla="val 68056"/>
              <a:gd name="adj2" fmla="val 55343"/>
            </a:avLst>
          </a:prstGeom>
          <a:gradFill rotWithShape="1">
            <a:gsLst>
              <a:gs pos="0">
                <a:srgbClr val="44607E">
                  <a:alpha val="0"/>
                </a:srgbClr>
              </a:gs>
              <a:gs pos="100000">
                <a:srgbClr val="999999"/>
              </a:gs>
            </a:gsLst>
            <a:lin ang="0" scaled="1"/>
          </a:gradFill>
          <a:ln w="19050">
            <a:solidFill>
              <a:srgbClr val="FFFFFF"/>
            </a:solidFill>
            <a:miter lim="800000"/>
            <a:headEnd/>
            <a:tailEnd/>
          </a:ln>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ysClr val="windowText" lastClr="000000"/>
              </a:solidFill>
              <a:effectLst/>
              <a:uLnTx/>
              <a:uFillTx/>
              <a:cs typeface="Arial" charset="0"/>
            </a:endParaRPr>
          </a:p>
        </p:txBody>
      </p:sp>
      <p:sp>
        <p:nvSpPr>
          <p:cNvPr id="10" name="Line 5"/>
          <p:cNvSpPr>
            <a:spLocks noChangeShapeType="1"/>
          </p:cNvSpPr>
          <p:nvPr/>
        </p:nvSpPr>
        <p:spPr bwMode="gray">
          <a:xfrm>
            <a:off x="3019651" y="2889412"/>
            <a:ext cx="10005" cy="1716538"/>
          </a:xfrm>
          <a:prstGeom prst="line">
            <a:avLst/>
          </a:prstGeom>
          <a:noFill/>
          <a:ln w="28575">
            <a:solidFill>
              <a:srgbClr val="A5CE39"/>
            </a:solidFill>
            <a:round/>
            <a:headEnd/>
            <a:tailEnd type="oval" w="sm" len="sm"/>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nvGrpSpPr>
          <p:cNvPr id="11" name="Group 34"/>
          <p:cNvGrpSpPr>
            <a:grpSpLocks/>
          </p:cNvGrpSpPr>
          <p:nvPr/>
        </p:nvGrpSpPr>
        <p:grpSpPr bwMode="auto">
          <a:xfrm>
            <a:off x="298511" y="2038512"/>
            <a:ext cx="1184275" cy="1184275"/>
            <a:chOff x="454" y="2205"/>
            <a:chExt cx="746" cy="746"/>
          </a:xfrm>
          <a:solidFill>
            <a:srgbClr val="35A5E4"/>
          </a:solidFill>
        </p:grpSpPr>
        <p:sp>
          <p:nvSpPr>
            <p:cNvPr id="12" name="Oval 97"/>
            <p:cNvSpPr>
              <a:spLocks noChangeArrowheads="1"/>
            </p:cNvSpPr>
            <p:nvPr/>
          </p:nvSpPr>
          <p:spPr bwMode="gray">
            <a:xfrm>
              <a:off x="454" y="2205"/>
              <a:ext cx="746" cy="746"/>
            </a:xfrm>
            <a:prstGeom prst="ellipse">
              <a:avLst/>
            </a:prstGeom>
            <a:grp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3" name="Oval 99"/>
            <p:cNvSpPr>
              <a:spLocks noChangeArrowheads="1"/>
            </p:cNvSpPr>
            <p:nvPr/>
          </p:nvSpPr>
          <p:spPr bwMode="gray">
            <a:xfrm>
              <a:off x="495" y="2246"/>
              <a:ext cx="663" cy="663"/>
            </a:xfrm>
            <a:prstGeom prst="ellipse">
              <a:avLst/>
            </a:prstGeom>
            <a:grpFill/>
            <a:ln w="19050">
              <a:solidFill>
                <a:srgbClr val="FFFFFF"/>
              </a:solidFill>
              <a:round/>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
        <p:nvSpPr>
          <p:cNvPr id="14" name="Text Box 100"/>
          <p:cNvSpPr txBox="1">
            <a:spLocks noChangeArrowheads="1"/>
          </p:cNvSpPr>
          <p:nvPr/>
        </p:nvSpPr>
        <p:spPr bwMode="gray">
          <a:xfrm>
            <a:off x="298511" y="2304720"/>
            <a:ext cx="1184275" cy="64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ea typeface="ＭＳ Ｐゴシック" charset="0"/>
                <a:cs typeface="Arial Unicode MS" charset="0"/>
              </a:defRPr>
            </a:lvl1pPr>
            <a:lvl2pPr marL="37931725" indent="-37474525" eaLnBrk="0" hangingPunct="0">
              <a:defRPr sz="1600">
                <a:solidFill>
                  <a:schemeClr val="tx1"/>
                </a:solidFill>
                <a:latin typeface="Arial" charset="0"/>
                <a:ea typeface="Arial Unicode MS" charset="0"/>
                <a:cs typeface="Arial Unicode MS" charset="0"/>
              </a:defRPr>
            </a:lvl2pPr>
            <a:lvl3pPr eaLnBrk="0" hangingPunct="0">
              <a:defRPr sz="1600">
                <a:solidFill>
                  <a:schemeClr val="tx1"/>
                </a:solidFill>
                <a:latin typeface="Arial" charset="0"/>
                <a:ea typeface="Arial Unicode MS" charset="0"/>
                <a:cs typeface="Arial Unicode MS" charset="0"/>
              </a:defRPr>
            </a:lvl3pPr>
            <a:lvl4pPr eaLnBrk="0" hangingPunct="0">
              <a:defRPr sz="1600">
                <a:solidFill>
                  <a:schemeClr val="tx1"/>
                </a:solidFill>
                <a:latin typeface="Arial" charset="0"/>
                <a:ea typeface="Arial Unicode MS" charset="0"/>
                <a:cs typeface="Arial Unicode MS" charset="0"/>
              </a:defRPr>
            </a:lvl4pPr>
            <a:lvl5pPr eaLnBrk="0" hangingPunct="0">
              <a:defRPr sz="1600">
                <a:solidFill>
                  <a:schemeClr val="tx1"/>
                </a:solidFill>
                <a:latin typeface="Arial" charset="0"/>
                <a:ea typeface="Arial Unicode MS" charset="0"/>
                <a:cs typeface="Arial Unicode MS" charset="0"/>
              </a:defRPr>
            </a:lvl5pPr>
            <a:lvl6pPr marL="457200" eaLnBrk="0" fontAlgn="base" hangingPunct="0">
              <a:spcBef>
                <a:spcPct val="0"/>
              </a:spcBef>
              <a:spcAft>
                <a:spcPct val="0"/>
              </a:spcAft>
              <a:defRPr sz="1600">
                <a:solidFill>
                  <a:schemeClr val="tx1"/>
                </a:solidFill>
                <a:latin typeface="Arial" charset="0"/>
                <a:ea typeface="Arial Unicode MS" charset="0"/>
                <a:cs typeface="Arial Unicode MS" charset="0"/>
              </a:defRPr>
            </a:lvl6pPr>
            <a:lvl7pPr marL="914400" eaLnBrk="0" fontAlgn="base" hangingPunct="0">
              <a:spcBef>
                <a:spcPct val="0"/>
              </a:spcBef>
              <a:spcAft>
                <a:spcPct val="0"/>
              </a:spcAft>
              <a:defRPr sz="1600">
                <a:solidFill>
                  <a:schemeClr val="tx1"/>
                </a:solidFill>
                <a:latin typeface="Arial" charset="0"/>
                <a:ea typeface="Arial Unicode MS" charset="0"/>
                <a:cs typeface="Arial Unicode MS" charset="0"/>
              </a:defRPr>
            </a:lvl7pPr>
            <a:lvl8pPr marL="1371600" eaLnBrk="0" fontAlgn="base" hangingPunct="0">
              <a:spcBef>
                <a:spcPct val="0"/>
              </a:spcBef>
              <a:spcAft>
                <a:spcPct val="0"/>
              </a:spcAft>
              <a:defRPr sz="1600">
                <a:solidFill>
                  <a:schemeClr val="tx1"/>
                </a:solidFill>
                <a:latin typeface="Arial" charset="0"/>
                <a:ea typeface="Arial Unicode MS" charset="0"/>
                <a:cs typeface="Arial Unicode MS" charset="0"/>
              </a:defRPr>
            </a:lvl8pPr>
            <a:lvl9pPr marL="1828800" eaLnBrk="0" fontAlgn="base" hangingPunct="0">
              <a:spcBef>
                <a:spcPct val="0"/>
              </a:spcBef>
              <a:spcAft>
                <a:spcPct val="0"/>
              </a:spcAft>
              <a:defRPr sz="1600">
                <a:solidFill>
                  <a:schemeClr val="tx1"/>
                </a:solidFill>
                <a:latin typeface="Arial" charset="0"/>
                <a:ea typeface="Arial Unicode MS" charset="0"/>
                <a:cs typeface="Arial Unicode MS" charset="0"/>
              </a:defRPr>
            </a:lvl9pPr>
          </a:lstStyle>
          <a:p>
            <a:pPr lvl="0" algn="ctr" defTabSz="914400" eaLnBrk="1" hangingPunct="1">
              <a:lnSpc>
                <a:spcPct val="85000"/>
              </a:lnSpc>
              <a:defRPr/>
            </a:pPr>
            <a:r>
              <a:rPr lang="en-US" sz="1400" kern="0" dirty="0" smtClean="0">
                <a:solidFill>
                  <a:srgbClr val="FFFFFF"/>
                </a:solidFill>
              </a:rPr>
              <a:t>Logging</a:t>
            </a:r>
          </a:p>
          <a:p>
            <a:pPr lvl="0" algn="ctr" defTabSz="914400" eaLnBrk="1" hangingPunct="1">
              <a:lnSpc>
                <a:spcPct val="85000"/>
              </a:lnSpc>
              <a:defRPr/>
            </a:pPr>
            <a:r>
              <a:rPr lang="en-US" sz="1400" kern="0" dirty="0">
                <a:solidFill>
                  <a:srgbClr val="FFFFFF"/>
                </a:solidFill>
              </a:rPr>
              <a:t>+</a:t>
            </a:r>
            <a:endParaRPr lang="en-US" sz="1400" kern="0" dirty="0" smtClean="0">
              <a:solidFill>
                <a:srgbClr val="FFFFFF"/>
              </a:solidFill>
            </a:endParaRPr>
          </a:p>
          <a:p>
            <a:pPr lvl="0" algn="ctr" defTabSz="914400" eaLnBrk="1" hangingPunct="1">
              <a:lnSpc>
                <a:spcPct val="85000"/>
              </a:lnSpc>
              <a:defRPr/>
            </a:pPr>
            <a:r>
              <a:rPr lang="en-US" sz="1400" kern="0" dirty="0" smtClean="0">
                <a:solidFill>
                  <a:srgbClr val="FFFFFF"/>
                </a:solidFill>
              </a:rPr>
              <a:t>Controller</a:t>
            </a:r>
            <a:endParaRPr kumimoji="0" lang="en-US" sz="1400" b="0" i="0" u="none" strike="noStrike" kern="0" cap="none" spc="0" normalizeH="0" baseline="0" noProof="0" dirty="0" smtClean="0">
              <a:ln>
                <a:noFill/>
              </a:ln>
              <a:solidFill>
                <a:srgbClr val="FFFFFF"/>
              </a:solidFill>
              <a:effectLst/>
              <a:uLnTx/>
              <a:uFillTx/>
            </a:endParaRPr>
          </a:p>
        </p:txBody>
      </p:sp>
      <p:grpSp>
        <p:nvGrpSpPr>
          <p:cNvPr id="15" name="Group 35"/>
          <p:cNvGrpSpPr>
            <a:grpSpLocks/>
          </p:cNvGrpSpPr>
          <p:nvPr/>
        </p:nvGrpSpPr>
        <p:grpSpPr bwMode="auto">
          <a:xfrm>
            <a:off x="2427516" y="2038512"/>
            <a:ext cx="1184275" cy="1184275"/>
            <a:chOff x="1632" y="2205"/>
            <a:chExt cx="746" cy="746"/>
          </a:xfrm>
          <a:solidFill>
            <a:srgbClr val="A5CE39"/>
          </a:solidFill>
        </p:grpSpPr>
        <p:sp>
          <p:nvSpPr>
            <p:cNvPr id="16" name="Oval 97"/>
            <p:cNvSpPr>
              <a:spLocks noChangeArrowheads="1"/>
            </p:cNvSpPr>
            <p:nvPr/>
          </p:nvSpPr>
          <p:spPr bwMode="gray">
            <a:xfrm>
              <a:off x="1632" y="2205"/>
              <a:ext cx="746" cy="746"/>
            </a:xfrm>
            <a:prstGeom prst="ellipse">
              <a:avLst/>
            </a:prstGeom>
            <a:grp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7" name="Oval 99"/>
            <p:cNvSpPr>
              <a:spLocks noChangeArrowheads="1"/>
            </p:cNvSpPr>
            <p:nvPr/>
          </p:nvSpPr>
          <p:spPr bwMode="gray">
            <a:xfrm>
              <a:off x="1673" y="2246"/>
              <a:ext cx="663" cy="663"/>
            </a:xfrm>
            <a:prstGeom prst="ellipse">
              <a:avLst/>
            </a:prstGeom>
            <a:grpFill/>
            <a:ln w="19050">
              <a:solidFill>
                <a:srgbClr val="FFFFFF"/>
              </a:solidFill>
              <a:round/>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
        <p:nvSpPr>
          <p:cNvPr id="18" name="Text Box 100"/>
          <p:cNvSpPr txBox="1">
            <a:spLocks noChangeArrowheads="1"/>
          </p:cNvSpPr>
          <p:nvPr/>
        </p:nvSpPr>
        <p:spPr bwMode="gray">
          <a:xfrm>
            <a:off x="2326726" y="2396282"/>
            <a:ext cx="1382274" cy="463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ea typeface="ＭＳ Ｐゴシック" charset="0"/>
                <a:cs typeface="Arial Unicode MS" charset="0"/>
              </a:defRPr>
            </a:lvl1pPr>
            <a:lvl2pPr marL="37931725" indent="-37474525" eaLnBrk="0" hangingPunct="0">
              <a:defRPr sz="1600">
                <a:solidFill>
                  <a:schemeClr val="tx1"/>
                </a:solidFill>
                <a:latin typeface="Arial" charset="0"/>
                <a:ea typeface="Arial Unicode MS" charset="0"/>
                <a:cs typeface="Arial Unicode MS" charset="0"/>
              </a:defRPr>
            </a:lvl2pPr>
            <a:lvl3pPr eaLnBrk="0" hangingPunct="0">
              <a:defRPr sz="1600">
                <a:solidFill>
                  <a:schemeClr val="tx1"/>
                </a:solidFill>
                <a:latin typeface="Arial" charset="0"/>
                <a:ea typeface="Arial Unicode MS" charset="0"/>
                <a:cs typeface="Arial Unicode MS" charset="0"/>
              </a:defRPr>
            </a:lvl3pPr>
            <a:lvl4pPr eaLnBrk="0" hangingPunct="0">
              <a:defRPr sz="1600">
                <a:solidFill>
                  <a:schemeClr val="tx1"/>
                </a:solidFill>
                <a:latin typeface="Arial" charset="0"/>
                <a:ea typeface="Arial Unicode MS" charset="0"/>
                <a:cs typeface="Arial Unicode MS" charset="0"/>
              </a:defRPr>
            </a:lvl4pPr>
            <a:lvl5pPr eaLnBrk="0" hangingPunct="0">
              <a:defRPr sz="1600">
                <a:solidFill>
                  <a:schemeClr val="tx1"/>
                </a:solidFill>
                <a:latin typeface="Arial" charset="0"/>
                <a:ea typeface="Arial Unicode MS" charset="0"/>
                <a:cs typeface="Arial Unicode MS" charset="0"/>
              </a:defRPr>
            </a:lvl5pPr>
            <a:lvl6pPr marL="457200" eaLnBrk="0" fontAlgn="base" hangingPunct="0">
              <a:spcBef>
                <a:spcPct val="0"/>
              </a:spcBef>
              <a:spcAft>
                <a:spcPct val="0"/>
              </a:spcAft>
              <a:defRPr sz="1600">
                <a:solidFill>
                  <a:schemeClr val="tx1"/>
                </a:solidFill>
                <a:latin typeface="Arial" charset="0"/>
                <a:ea typeface="Arial Unicode MS" charset="0"/>
                <a:cs typeface="Arial Unicode MS" charset="0"/>
              </a:defRPr>
            </a:lvl6pPr>
            <a:lvl7pPr marL="914400" eaLnBrk="0" fontAlgn="base" hangingPunct="0">
              <a:spcBef>
                <a:spcPct val="0"/>
              </a:spcBef>
              <a:spcAft>
                <a:spcPct val="0"/>
              </a:spcAft>
              <a:defRPr sz="1600">
                <a:solidFill>
                  <a:schemeClr val="tx1"/>
                </a:solidFill>
                <a:latin typeface="Arial" charset="0"/>
                <a:ea typeface="Arial Unicode MS" charset="0"/>
                <a:cs typeface="Arial Unicode MS" charset="0"/>
              </a:defRPr>
            </a:lvl7pPr>
            <a:lvl8pPr marL="1371600" eaLnBrk="0" fontAlgn="base" hangingPunct="0">
              <a:spcBef>
                <a:spcPct val="0"/>
              </a:spcBef>
              <a:spcAft>
                <a:spcPct val="0"/>
              </a:spcAft>
              <a:defRPr sz="1600">
                <a:solidFill>
                  <a:schemeClr val="tx1"/>
                </a:solidFill>
                <a:latin typeface="Arial" charset="0"/>
                <a:ea typeface="Arial Unicode MS" charset="0"/>
                <a:cs typeface="Arial Unicode MS" charset="0"/>
              </a:defRPr>
            </a:lvl8pPr>
            <a:lvl9pPr marL="1828800" eaLnBrk="0" fontAlgn="base" hangingPunct="0">
              <a:spcBef>
                <a:spcPct val="0"/>
              </a:spcBef>
              <a:spcAft>
                <a:spcPct val="0"/>
              </a:spcAft>
              <a:defRPr sz="1600">
                <a:solidFill>
                  <a:schemeClr val="tx1"/>
                </a:solidFill>
                <a:latin typeface="Arial" charset="0"/>
                <a:ea typeface="Arial Unicode MS" charset="0"/>
                <a:cs typeface="Arial Unicode MS" charset="0"/>
              </a:defRPr>
            </a:lvl9pPr>
          </a:lstStyle>
          <a:p>
            <a:pPr lvl="0" algn="ctr" defTabSz="914400" eaLnBrk="1" hangingPunct="1">
              <a:lnSpc>
                <a:spcPct val="85000"/>
              </a:lnSpc>
              <a:defRPr/>
            </a:pPr>
            <a:r>
              <a:rPr lang="en-US" sz="1400" kern="0" dirty="0" smtClean="0">
                <a:solidFill>
                  <a:srgbClr val="FFFFFF"/>
                </a:solidFill>
              </a:rPr>
              <a:t>AppDynamics Application</a:t>
            </a:r>
            <a:endParaRPr kumimoji="0" lang="en-US" sz="1400" b="0" i="0" u="none" strike="noStrike" kern="0" cap="none" spc="0" normalizeH="0" baseline="0" noProof="0" dirty="0" smtClean="0">
              <a:ln>
                <a:noFill/>
              </a:ln>
              <a:solidFill>
                <a:srgbClr val="FFFFFF"/>
              </a:solidFill>
              <a:effectLst/>
              <a:uLnTx/>
              <a:uFillTx/>
            </a:endParaRPr>
          </a:p>
        </p:txBody>
      </p:sp>
      <p:grpSp>
        <p:nvGrpSpPr>
          <p:cNvPr id="19" name="Group 36"/>
          <p:cNvGrpSpPr>
            <a:grpSpLocks/>
          </p:cNvGrpSpPr>
          <p:nvPr/>
        </p:nvGrpSpPr>
        <p:grpSpPr bwMode="auto">
          <a:xfrm>
            <a:off x="4545779" y="2038512"/>
            <a:ext cx="1184275" cy="1184275"/>
            <a:chOff x="2811" y="2205"/>
            <a:chExt cx="746" cy="746"/>
          </a:xfrm>
          <a:solidFill>
            <a:srgbClr val="FC7700"/>
          </a:solidFill>
        </p:grpSpPr>
        <p:sp>
          <p:nvSpPr>
            <p:cNvPr id="20" name="Oval 97"/>
            <p:cNvSpPr>
              <a:spLocks noChangeArrowheads="1"/>
            </p:cNvSpPr>
            <p:nvPr/>
          </p:nvSpPr>
          <p:spPr bwMode="gray">
            <a:xfrm>
              <a:off x="2811" y="2205"/>
              <a:ext cx="746" cy="746"/>
            </a:xfrm>
            <a:prstGeom prst="ellipse">
              <a:avLst/>
            </a:prstGeom>
            <a:grp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1" name="Oval 99"/>
            <p:cNvSpPr>
              <a:spLocks noChangeArrowheads="1"/>
            </p:cNvSpPr>
            <p:nvPr/>
          </p:nvSpPr>
          <p:spPr bwMode="gray">
            <a:xfrm>
              <a:off x="2852" y="2246"/>
              <a:ext cx="663" cy="663"/>
            </a:xfrm>
            <a:prstGeom prst="ellipse">
              <a:avLst/>
            </a:prstGeom>
            <a:grpFill/>
            <a:ln w="19050">
              <a:solidFill>
                <a:srgbClr val="FFFFFF"/>
              </a:solidFill>
              <a:round/>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
        <p:nvSpPr>
          <p:cNvPr id="22" name="Text Box 100"/>
          <p:cNvSpPr txBox="1">
            <a:spLocks noChangeArrowheads="1"/>
          </p:cNvSpPr>
          <p:nvPr/>
        </p:nvSpPr>
        <p:spPr bwMode="gray">
          <a:xfrm>
            <a:off x="4545779" y="2396282"/>
            <a:ext cx="1184275" cy="463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ea typeface="ＭＳ Ｐゴシック" charset="0"/>
                <a:cs typeface="Arial Unicode MS" charset="0"/>
              </a:defRPr>
            </a:lvl1pPr>
            <a:lvl2pPr marL="37931725" indent="-37474525" eaLnBrk="0" hangingPunct="0">
              <a:defRPr sz="1600">
                <a:solidFill>
                  <a:schemeClr val="tx1"/>
                </a:solidFill>
                <a:latin typeface="Arial" charset="0"/>
                <a:ea typeface="Arial Unicode MS" charset="0"/>
                <a:cs typeface="Arial Unicode MS" charset="0"/>
              </a:defRPr>
            </a:lvl2pPr>
            <a:lvl3pPr eaLnBrk="0" hangingPunct="0">
              <a:defRPr sz="1600">
                <a:solidFill>
                  <a:schemeClr val="tx1"/>
                </a:solidFill>
                <a:latin typeface="Arial" charset="0"/>
                <a:ea typeface="Arial Unicode MS" charset="0"/>
                <a:cs typeface="Arial Unicode MS" charset="0"/>
              </a:defRPr>
            </a:lvl3pPr>
            <a:lvl4pPr eaLnBrk="0" hangingPunct="0">
              <a:defRPr sz="1600">
                <a:solidFill>
                  <a:schemeClr val="tx1"/>
                </a:solidFill>
                <a:latin typeface="Arial" charset="0"/>
                <a:ea typeface="Arial Unicode MS" charset="0"/>
                <a:cs typeface="Arial Unicode MS" charset="0"/>
              </a:defRPr>
            </a:lvl4pPr>
            <a:lvl5pPr eaLnBrk="0" hangingPunct="0">
              <a:defRPr sz="1600">
                <a:solidFill>
                  <a:schemeClr val="tx1"/>
                </a:solidFill>
                <a:latin typeface="Arial" charset="0"/>
                <a:ea typeface="Arial Unicode MS" charset="0"/>
                <a:cs typeface="Arial Unicode MS" charset="0"/>
              </a:defRPr>
            </a:lvl5pPr>
            <a:lvl6pPr marL="457200" eaLnBrk="0" fontAlgn="base" hangingPunct="0">
              <a:spcBef>
                <a:spcPct val="0"/>
              </a:spcBef>
              <a:spcAft>
                <a:spcPct val="0"/>
              </a:spcAft>
              <a:defRPr sz="1600">
                <a:solidFill>
                  <a:schemeClr val="tx1"/>
                </a:solidFill>
                <a:latin typeface="Arial" charset="0"/>
                <a:ea typeface="Arial Unicode MS" charset="0"/>
                <a:cs typeface="Arial Unicode MS" charset="0"/>
              </a:defRPr>
            </a:lvl6pPr>
            <a:lvl7pPr marL="914400" eaLnBrk="0" fontAlgn="base" hangingPunct="0">
              <a:spcBef>
                <a:spcPct val="0"/>
              </a:spcBef>
              <a:spcAft>
                <a:spcPct val="0"/>
              </a:spcAft>
              <a:defRPr sz="1600">
                <a:solidFill>
                  <a:schemeClr val="tx1"/>
                </a:solidFill>
                <a:latin typeface="Arial" charset="0"/>
                <a:ea typeface="Arial Unicode MS" charset="0"/>
                <a:cs typeface="Arial Unicode MS" charset="0"/>
              </a:defRPr>
            </a:lvl7pPr>
            <a:lvl8pPr marL="1371600" eaLnBrk="0" fontAlgn="base" hangingPunct="0">
              <a:spcBef>
                <a:spcPct val="0"/>
              </a:spcBef>
              <a:spcAft>
                <a:spcPct val="0"/>
              </a:spcAft>
              <a:defRPr sz="1600">
                <a:solidFill>
                  <a:schemeClr val="tx1"/>
                </a:solidFill>
                <a:latin typeface="Arial" charset="0"/>
                <a:ea typeface="Arial Unicode MS" charset="0"/>
                <a:cs typeface="Arial Unicode MS" charset="0"/>
              </a:defRPr>
            </a:lvl8pPr>
            <a:lvl9pPr marL="1828800" eaLnBrk="0" fontAlgn="base" hangingPunct="0">
              <a:spcBef>
                <a:spcPct val="0"/>
              </a:spcBef>
              <a:spcAft>
                <a:spcPct val="0"/>
              </a:spcAft>
              <a:defRPr sz="1600">
                <a:solidFill>
                  <a:schemeClr val="tx1"/>
                </a:solidFill>
                <a:latin typeface="Arial" charset="0"/>
                <a:ea typeface="Arial Unicode MS" charset="0"/>
                <a:cs typeface="Arial Unicode MS" charset="0"/>
              </a:defRPr>
            </a:lvl9pPr>
          </a:lstStyle>
          <a:p>
            <a:pPr lvl="0" algn="ctr" defTabSz="914400" eaLnBrk="1" hangingPunct="1">
              <a:lnSpc>
                <a:spcPct val="85000"/>
              </a:lnSpc>
              <a:defRPr/>
            </a:pPr>
            <a:r>
              <a:rPr lang="en-US" sz="1400" kern="0" noProof="0" dirty="0" smtClean="0">
                <a:solidFill>
                  <a:srgbClr val="FFFFFF"/>
                </a:solidFill>
              </a:rPr>
              <a:t>Monitoring Settings</a:t>
            </a:r>
            <a:endParaRPr kumimoji="0" lang="en-US" sz="1400" b="0" i="0" u="none" strike="noStrike" kern="0" cap="none" spc="0" normalizeH="0" baseline="0" noProof="0" dirty="0" smtClean="0">
              <a:ln>
                <a:noFill/>
              </a:ln>
              <a:solidFill>
                <a:srgbClr val="FFFFFF"/>
              </a:solidFill>
              <a:effectLst/>
              <a:uLnTx/>
              <a:uFillTx/>
            </a:endParaRPr>
          </a:p>
        </p:txBody>
      </p:sp>
      <p:grpSp>
        <p:nvGrpSpPr>
          <p:cNvPr id="23" name="Group 37"/>
          <p:cNvGrpSpPr>
            <a:grpSpLocks/>
          </p:cNvGrpSpPr>
          <p:nvPr/>
        </p:nvGrpSpPr>
        <p:grpSpPr bwMode="auto">
          <a:xfrm>
            <a:off x="6959961" y="2038512"/>
            <a:ext cx="1184275" cy="1184275"/>
            <a:chOff x="3990" y="2205"/>
            <a:chExt cx="746" cy="746"/>
          </a:xfrm>
          <a:solidFill>
            <a:srgbClr val="FFBF00"/>
          </a:solidFill>
        </p:grpSpPr>
        <p:sp>
          <p:nvSpPr>
            <p:cNvPr id="24" name="Oval 97"/>
            <p:cNvSpPr>
              <a:spLocks noChangeArrowheads="1"/>
            </p:cNvSpPr>
            <p:nvPr/>
          </p:nvSpPr>
          <p:spPr bwMode="gray">
            <a:xfrm>
              <a:off x="3990" y="2205"/>
              <a:ext cx="746" cy="746"/>
            </a:xfrm>
            <a:prstGeom prst="ellipse">
              <a:avLst/>
            </a:prstGeom>
            <a:grpFill/>
            <a:ln w="19050">
              <a:solidFill>
                <a:srgbClr val="FFFFFF"/>
              </a:solidFill>
              <a:round/>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5" name="Oval 24"/>
            <p:cNvSpPr>
              <a:spLocks noChangeArrowheads="1"/>
            </p:cNvSpPr>
            <p:nvPr/>
          </p:nvSpPr>
          <p:spPr bwMode="gray">
            <a:xfrm>
              <a:off x="4031" y="2246"/>
              <a:ext cx="663" cy="663"/>
            </a:xfrm>
            <a:prstGeom prst="ellipse">
              <a:avLst/>
            </a:prstGeom>
            <a:grpFill/>
            <a:ln w="19050">
              <a:solidFill>
                <a:srgbClr val="FFFFFF"/>
              </a:solidFill>
              <a:round/>
              <a:headEnd/>
              <a:tailEnd/>
            </a:ln>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
        <p:nvSpPr>
          <p:cNvPr id="26" name="Text Box 100"/>
          <p:cNvSpPr txBox="1">
            <a:spLocks noChangeArrowheads="1"/>
          </p:cNvSpPr>
          <p:nvPr/>
        </p:nvSpPr>
        <p:spPr bwMode="gray">
          <a:xfrm>
            <a:off x="6955516" y="2487846"/>
            <a:ext cx="1219200" cy="28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ea typeface="ＭＳ Ｐゴシック" charset="0"/>
                <a:cs typeface="Arial Unicode MS" charset="0"/>
              </a:defRPr>
            </a:lvl1pPr>
            <a:lvl2pPr marL="37931725" indent="-37474525" eaLnBrk="0" hangingPunct="0">
              <a:defRPr sz="1600">
                <a:solidFill>
                  <a:schemeClr val="tx1"/>
                </a:solidFill>
                <a:latin typeface="Arial" charset="0"/>
                <a:ea typeface="Arial Unicode MS" charset="0"/>
                <a:cs typeface="Arial Unicode MS" charset="0"/>
              </a:defRPr>
            </a:lvl2pPr>
            <a:lvl3pPr eaLnBrk="0" hangingPunct="0">
              <a:defRPr sz="1600">
                <a:solidFill>
                  <a:schemeClr val="tx1"/>
                </a:solidFill>
                <a:latin typeface="Arial" charset="0"/>
                <a:ea typeface="Arial Unicode MS" charset="0"/>
                <a:cs typeface="Arial Unicode MS" charset="0"/>
              </a:defRPr>
            </a:lvl3pPr>
            <a:lvl4pPr eaLnBrk="0" hangingPunct="0">
              <a:defRPr sz="1600">
                <a:solidFill>
                  <a:schemeClr val="tx1"/>
                </a:solidFill>
                <a:latin typeface="Arial" charset="0"/>
                <a:ea typeface="Arial Unicode MS" charset="0"/>
                <a:cs typeface="Arial Unicode MS" charset="0"/>
              </a:defRPr>
            </a:lvl4pPr>
            <a:lvl5pPr eaLnBrk="0" hangingPunct="0">
              <a:defRPr sz="1600">
                <a:solidFill>
                  <a:schemeClr val="tx1"/>
                </a:solidFill>
                <a:latin typeface="Arial" charset="0"/>
                <a:ea typeface="Arial Unicode MS" charset="0"/>
                <a:cs typeface="Arial Unicode MS" charset="0"/>
              </a:defRPr>
            </a:lvl5pPr>
            <a:lvl6pPr marL="457200" eaLnBrk="0" fontAlgn="base" hangingPunct="0">
              <a:spcBef>
                <a:spcPct val="0"/>
              </a:spcBef>
              <a:spcAft>
                <a:spcPct val="0"/>
              </a:spcAft>
              <a:defRPr sz="1600">
                <a:solidFill>
                  <a:schemeClr val="tx1"/>
                </a:solidFill>
                <a:latin typeface="Arial" charset="0"/>
                <a:ea typeface="Arial Unicode MS" charset="0"/>
                <a:cs typeface="Arial Unicode MS" charset="0"/>
              </a:defRPr>
            </a:lvl6pPr>
            <a:lvl7pPr marL="914400" eaLnBrk="0" fontAlgn="base" hangingPunct="0">
              <a:spcBef>
                <a:spcPct val="0"/>
              </a:spcBef>
              <a:spcAft>
                <a:spcPct val="0"/>
              </a:spcAft>
              <a:defRPr sz="1600">
                <a:solidFill>
                  <a:schemeClr val="tx1"/>
                </a:solidFill>
                <a:latin typeface="Arial" charset="0"/>
                <a:ea typeface="Arial Unicode MS" charset="0"/>
                <a:cs typeface="Arial Unicode MS" charset="0"/>
              </a:defRPr>
            </a:lvl7pPr>
            <a:lvl8pPr marL="1371600" eaLnBrk="0" fontAlgn="base" hangingPunct="0">
              <a:spcBef>
                <a:spcPct val="0"/>
              </a:spcBef>
              <a:spcAft>
                <a:spcPct val="0"/>
              </a:spcAft>
              <a:defRPr sz="1600">
                <a:solidFill>
                  <a:schemeClr val="tx1"/>
                </a:solidFill>
                <a:latin typeface="Arial" charset="0"/>
                <a:ea typeface="Arial Unicode MS" charset="0"/>
                <a:cs typeface="Arial Unicode MS" charset="0"/>
              </a:defRPr>
            </a:lvl8pPr>
            <a:lvl9pPr marL="1828800" eaLnBrk="0" fontAlgn="base" hangingPunct="0">
              <a:spcBef>
                <a:spcPct val="0"/>
              </a:spcBef>
              <a:spcAft>
                <a:spcPct val="0"/>
              </a:spcAft>
              <a:defRPr sz="1600">
                <a:solidFill>
                  <a:schemeClr val="tx1"/>
                </a:solidFill>
                <a:latin typeface="Arial" charset="0"/>
                <a:ea typeface="Arial Unicode MS" charset="0"/>
                <a:cs typeface="Arial Unicode MS" charset="0"/>
              </a:defRPr>
            </a:lvl9pPr>
          </a:lstStyle>
          <a:p>
            <a:pPr lvl="0" algn="ctr" defTabSz="914400" eaLnBrk="1" hangingPunct="1">
              <a:lnSpc>
                <a:spcPct val="85000"/>
              </a:lnSpc>
              <a:defRPr/>
            </a:pPr>
            <a:r>
              <a:rPr lang="en-US" sz="1400" kern="0" dirty="0" smtClean="0">
                <a:solidFill>
                  <a:srgbClr val="FFFFFF"/>
                </a:solidFill>
              </a:rPr>
              <a:t>Restart IIS</a:t>
            </a:r>
            <a:endParaRPr kumimoji="0" lang="en-US" sz="1400" b="0" i="0" u="none" strike="noStrike" kern="0" cap="none" spc="0" normalizeH="0" baseline="0" noProof="0" dirty="0" smtClean="0">
              <a:ln>
                <a:noFill/>
              </a:ln>
              <a:solidFill>
                <a:srgbClr val="FFFFFF"/>
              </a:solidFill>
              <a:effectLst/>
              <a:uLnTx/>
              <a:uFillTx/>
            </a:endParaRPr>
          </a:p>
        </p:txBody>
      </p:sp>
      <p:sp>
        <p:nvSpPr>
          <p:cNvPr id="29" name="TextBox 28"/>
          <p:cNvSpPr txBox="1"/>
          <p:nvPr/>
        </p:nvSpPr>
        <p:spPr>
          <a:xfrm>
            <a:off x="3183" y="3670663"/>
            <a:ext cx="2925964" cy="972574"/>
          </a:xfrm>
          <a:prstGeom prst="rect">
            <a:avLst/>
          </a:prstGeom>
          <a:noFill/>
        </p:spPr>
        <p:txBody>
          <a:bodyPr wrap="square" rtlCol="0">
            <a:spAutoFit/>
          </a:bodyPr>
          <a:lstStyle/>
          <a:p>
            <a:pPr marL="171450" indent="-171450">
              <a:lnSpc>
                <a:spcPct val="120000"/>
              </a:lnSpc>
              <a:buFont typeface="Arial"/>
              <a:buChar char="•"/>
            </a:pPr>
            <a:r>
              <a:rPr lang="en-US" sz="1200" dirty="0" smtClean="0">
                <a:solidFill>
                  <a:srgbClr val="000000"/>
                </a:solidFill>
              </a:rPr>
              <a:t>Set logging folder location</a:t>
            </a:r>
          </a:p>
          <a:p>
            <a:pPr marL="171450" indent="-171450">
              <a:lnSpc>
                <a:spcPct val="120000"/>
              </a:lnSpc>
              <a:buFont typeface="Arial"/>
              <a:buChar char="•"/>
            </a:pPr>
            <a:r>
              <a:rPr lang="en-US" sz="1200" dirty="0" smtClean="0">
                <a:solidFill>
                  <a:srgbClr val="000000"/>
                </a:solidFill>
              </a:rPr>
              <a:t>Grant permissions to the logging folder</a:t>
            </a:r>
          </a:p>
          <a:p>
            <a:pPr marL="171450" indent="-171450">
              <a:lnSpc>
                <a:spcPct val="120000"/>
              </a:lnSpc>
              <a:buFont typeface="Arial"/>
              <a:buChar char="•"/>
            </a:pPr>
            <a:r>
              <a:rPr lang="en-US" sz="1200" dirty="0">
                <a:solidFill>
                  <a:srgbClr val="000000"/>
                </a:solidFill>
              </a:rPr>
              <a:t>Configure connection to the </a:t>
            </a:r>
            <a:r>
              <a:rPr lang="en-US" sz="1200" dirty="0" smtClean="0">
                <a:solidFill>
                  <a:srgbClr val="000000"/>
                </a:solidFill>
              </a:rPr>
              <a:t>controller</a:t>
            </a:r>
            <a:endParaRPr lang="en-US" sz="1200" dirty="0">
              <a:solidFill>
                <a:srgbClr val="000000"/>
              </a:solidFill>
            </a:endParaRPr>
          </a:p>
        </p:txBody>
      </p:sp>
      <p:sp>
        <p:nvSpPr>
          <p:cNvPr id="30" name="TextBox 29"/>
          <p:cNvSpPr txBox="1"/>
          <p:nvPr/>
        </p:nvSpPr>
        <p:spPr>
          <a:xfrm>
            <a:off x="1775975" y="4640250"/>
            <a:ext cx="3272989" cy="529376"/>
          </a:xfrm>
          <a:prstGeom prst="rect">
            <a:avLst/>
          </a:prstGeom>
          <a:noFill/>
        </p:spPr>
        <p:txBody>
          <a:bodyPr wrap="square" rtlCol="0">
            <a:spAutoFit/>
          </a:bodyPr>
          <a:lstStyle/>
          <a:p>
            <a:pPr marL="171450" indent="-171450">
              <a:lnSpc>
                <a:spcPct val="120000"/>
              </a:lnSpc>
              <a:buFont typeface="Arial"/>
              <a:buChar char="•"/>
            </a:pPr>
            <a:r>
              <a:rPr lang="en-US" sz="1200" dirty="0">
                <a:solidFill>
                  <a:srgbClr val="000000"/>
                </a:solidFill>
              </a:rPr>
              <a:t>Select exiting or create new AppDynamics </a:t>
            </a:r>
            <a:r>
              <a:rPr lang="en-US" sz="1200" dirty="0" smtClean="0">
                <a:solidFill>
                  <a:srgbClr val="000000"/>
                </a:solidFill>
              </a:rPr>
              <a:t>application</a:t>
            </a:r>
            <a:endParaRPr lang="en-US" sz="1200" b="1" dirty="0">
              <a:solidFill>
                <a:srgbClr val="000000"/>
              </a:solidFill>
            </a:endParaRPr>
          </a:p>
        </p:txBody>
      </p:sp>
      <p:sp>
        <p:nvSpPr>
          <p:cNvPr id="31" name="TextBox 30"/>
          <p:cNvSpPr txBox="1"/>
          <p:nvPr/>
        </p:nvSpPr>
        <p:spPr>
          <a:xfrm>
            <a:off x="4053018" y="3610607"/>
            <a:ext cx="2768553" cy="972574"/>
          </a:xfrm>
          <a:prstGeom prst="rect">
            <a:avLst/>
          </a:prstGeom>
          <a:noFill/>
        </p:spPr>
        <p:txBody>
          <a:bodyPr wrap="square" rtlCol="0">
            <a:spAutoFit/>
          </a:bodyPr>
          <a:lstStyle/>
          <a:p>
            <a:pPr marL="171450" indent="-171450">
              <a:lnSpc>
                <a:spcPct val="120000"/>
              </a:lnSpc>
              <a:buFont typeface="Arial"/>
              <a:buChar char="•"/>
            </a:pPr>
            <a:r>
              <a:rPr lang="en-US" sz="1200" dirty="0" smtClean="0">
                <a:solidFill>
                  <a:srgbClr val="000000"/>
                </a:solidFill>
              </a:rPr>
              <a:t>Configure monitoring using automatic mode</a:t>
            </a:r>
          </a:p>
          <a:p>
            <a:pPr marL="171450" indent="-171450">
              <a:lnSpc>
                <a:spcPct val="120000"/>
              </a:lnSpc>
              <a:buFont typeface="Arial"/>
              <a:buChar char="•"/>
            </a:pPr>
            <a:r>
              <a:rPr lang="en-US" sz="1200" dirty="0" smtClean="0">
                <a:solidFill>
                  <a:srgbClr val="000000"/>
                </a:solidFill>
              </a:rPr>
              <a:t>Or manually select apps for monitoring</a:t>
            </a:r>
            <a:endParaRPr lang="en-US" sz="1200" dirty="0">
              <a:solidFill>
                <a:srgbClr val="000000"/>
              </a:solidFill>
            </a:endParaRPr>
          </a:p>
        </p:txBody>
      </p:sp>
      <p:sp>
        <p:nvSpPr>
          <p:cNvPr id="32" name="TextBox 31"/>
          <p:cNvSpPr txBox="1"/>
          <p:nvPr/>
        </p:nvSpPr>
        <p:spPr>
          <a:xfrm>
            <a:off x="6163229" y="4514027"/>
            <a:ext cx="3289837" cy="307777"/>
          </a:xfrm>
          <a:prstGeom prst="rect">
            <a:avLst/>
          </a:prstGeom>
          <a:noFill/>
        </p:spPr>
        <p:txBody>
          <a:bodyPr wrap="square" rtlCol="0">
            <a:spAutoFit/>
          </a:bodyPr>
          <a:lstStyle/>
          <a:p>
            <a:pPr marL="171450" indent="-171450">
              <a:lnSpc>
                <a:spcPct val="120000"/>
              </a:lnSpc>
              <a:buFont typeface="Arial"/>
              <a:buChar char="•"/>
            </a:pPr>
            <a:r>
              <a:rPr lang="en-US" sz="1200" dirty="0" smtClean="0">
                <a:solidFill>
                  <a:srgbClr val="000000"/>
                </a:solidFill>
              </a:rPr>
              <a:t>Restart IIS to apply the monitoring</a:t>
            </a:r>
            <a:endParaRPr lang="en-US" sz="1200" dirty="0">
              <a:solidFill>
                <a:srgbClr val="000000"/>
              </a:solidFill>
            </a:endParaRPr>
          </a:p>
        </p:txBody>
      </p:sp>
    </p:spTree>
    <p:extLst>
      <p:ext uri="{BB962C8B-B14F-4D97-AF65-F5344CB8AC3E}">
        <p14:creationId xmlns:p14="http://schemas.microsoft.com/office/powerpoint/2010/main" val="405955762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agent log files location</a:t>
            </a:r>
            <a:endParaRPr lang="en-US" dirty="0"/>
          </a:p>
        </p:txBody>
      </p:sp>
      <p:pic>
        <p:nvPicPr>
          <p:cNvPr id="5" name="Content Placeholder 4"/>
          <p:cNvPicPr>
            <a:picLocks noGrp="1" noChangeAspect="1"/>
          </p:cNvPicPr>
          <p:nvPr>
            <p:ph idx="1"/>
          </p:nvPr>
        </p:nvPicPr>
        <p:blipFill>
          <a:blip r:embed="rId3"/>
          <a:srcRect l="-16739" r="-16739"/>
          <a:stretch>
            <a:fillRect/>
          </a:stretch>
        </p:blipFill>
        <p:spPr/>
      </p:pic>
      <p:sp>
        <p:nvSpPr>
          <p:cNvPr id="4" name="Slide Number Placeholder 3"/>
          <p:cNvSpPr>
            <a:spLocks noGrp="1"/>
          </p:cNvSpPr>
          <p:nvPr>
            <p:ph type="sldNum" sz="quarter" idx="4"/>
          </p:nvPr>
        </p:nvSpPr>
        <p:spPr/>
        <p:txBody>
          <a:bodyPr/>
          <a:lstStyle/>
          <a:p>
            <a:fld id="{7D753408-D142-EE49-8269-A574ADA0CBDB}" type="slidenum">
              <a:rPr lang="en-US" smtClean="0"/>
              <a:pPr/>
              <a:t>4</a:t>
            </a:fld>
            <a:endParaRPr lang="en-US" dirty="0"/>
          </a:p>
        </p:txBody>
      </p:sp>
    </p:spTree>
    <p:extLst>
      <p:ext uri="{BB962C8B-B14F-4D97-AF65-F5344CB8AC3E}">
        <p14:creationId xmlns:p14="http://schemas.microsoft.com/office/powerpoint/2010/main" val="3636597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connection to the controller</a:t>
            </a:r>
            <a:endParaRPr lang="en-US" dirty="0"/>
          </a:p>
        </p:txBody>
      </p:sp>
      <p:pic>
        <p:nvPicPr>
          <p:cNvPr id="5" name="Content Placeholder 4"/>
          <p:cNvPicPr>
            <a:picLocks noGrp="1" noChangeAspect="1"/>
          </p:cNvPicPr>
          <p:nvPr>
            <p:ph idx="1"/>
          </p:nvPr>
        </p:nvPicPr>
        <p:blipFill>
          <a:blip r:embed="rId3"/>
          <a:srcRect l="-16713" r="-16713"/>
          <a:stretch>
            <a:fillRect/>
          </a:stretch>
        </p:blipFill>
        <p:spPr/>
      </p:pic>
      <p:sp>
        <p:nvSpPr>
          <p:cNvPr id="4" name="Slide Number Placeholder 3"/>
          <p:cNvSpPr>
            <a:spLocks noGrp="1"/>
          </p:cNvSpPr>
          <p:nvPr>
            <p:ph type="sldNum" sz="quarter" idx="4"/>
          </p:nvPr>
        </p:nvSpPr>
        <p:spPr/>
        <p:txBody>
          <a:bodyPr/>
          <a:lstStyle/>
          <a:p>
            <a:fld id="{7D753408-D142-EE49-8269-A574ADA0CBDB}" type="slidenum">
              <a:rPr lang="en-US" smtClean="0"/>
              <a:pPr/>
              <a:t>5</a:t>
            </a:fld>
            <a:endParaRPr lang="en-US" dirty="0"/>
          </a:p>
        </p:txBody>
      </p:sp>
    </p:spTree>
    <p:extLst>
      <p:ext uri="{BB962C8B-B14F-4D97-AF65-F5344CB8AC3E}">
        <p14:creationId xmlns:p14="http://schemas.microsoft.com/office/powerpoint/2010/main" val="3566913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AppDynamics application</a:t>
            </a:r>
            <a:endParaRPr lang="en-US" dirty="0"/>
          </a:p>
        </p:txBody>
      </p:sp>
      <p:pic>
        <p:nvPicPr>
          <p:cNvPr id="5" name="Content Placeholder 4"/>
          <p:cNvPicPr>
            <a:picLocks noGrp="1" noChangeAspect="1"/>
          </p:cNvPicPr>
          <p:nvPr>
            <p:ph idx="1"/>
          </p:nvPr>
        </p:nvPicPr>
        <p:blipFill>
          <a:blip r:embed="rId3"/>
          <a:srcRect l="-3760" r="-3760"/>
          <a:stretch>
            <a:fillRect/>
          </a:stretch>
        </p:blipFill>
        <p:spPr>
          <a:xfrm>
            <a:off x="457200" y="1330325"/>
            <a:ext cx="8229600" cy="4795838"/>
          </a:xfrm>
        </p:spPr>
      </p:pic>
      <p:sp>
        <p:nvSpPr>
          <p:cNvPr id="4" name="Slide Number Placeholder 3"/>
          <p:cNvSpPr>
            <a:spLocks noGrp="1"/>
          </p:cNvSpPr>
          <p:nvPr>
            <p:ph type="sldNum" sz="quarter" idx="4"/>
          </p:nvPr>
        </p:nvSpPr>
        <p:spPr/>
        <p:txBody>
          <a:bodyPr/>
          <a:lstStyle/>
          <a:p>
            <a:fld id="{7D753408-D142-EE49-8269-A574ADA0CBDB}" type="slidenum">
              <a:rPr lang="en-US" smtClean="0"/>
              <a:pPr/>
              <a:t>6</a:t>
            </a:fld>
            <a:endParaRPr lang="en-US" dirty="0"/>
          </a:p>
        </p:txBody>
      </p:sp>
    </p:spTree>
    <p:extLst>
      <p:ext uri="{BB962C8B-B14F-4D97-AF65-F5344CB8AC3E}">
        <p14:creationId xmlns:p14="http://schemas.microsoft.com/office/powerpoint/2010/main" val="1421426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a:t>
            </a:r>
            <a:r>
              <a:rPr lang="en-US" dirty="0" err="1" smtClean="0"/>
              <a:t>vs</a:t>
            </a:r>
            <a:r>
              <a:rPr lang="en-US" dirty="0" smtClean="0"/>
              <a:t> Manual mode</a:t>
            </a:r>
            <a:endParaRPr lang="en-US" dirty="0"/>
          </a:p>
        </p:txBody>
      </p:sp>
      <p:pic>
        <p:nvPicPr>
          <p:cNvPr id="5" name="Content Placeholder 4"/>
          <p:cNvPicPr>
            <a:picLocks noGrp="1" noChangeAspect="1"/>
          </p:cNvPicPr>
          <p:nvPr>
            <p:ph idx="1"/>
          </p:nvPr>
        </p:nvPicPr>
        <p:blipFill>
          <a:blip r:embed="rId3"/>
          <a:srcRect l="-3334" r="-3334"/>
          <a:stretch>
            <a:fillRect/>
          </a:stretch>
        </p:blipFill>
        <p:spPr/>
      </p:pic>
      <p:sp>
        <p:nvSpPr>
          <p:cNvPr id="4" name="Slide Number Placeholder 3"/>
          <p:cNvSpPr>
            <a:spLocks noGrp="1"/>
          </p:cNvSpPr>
          <p:nvPr>
            <p:ph type="sldNum" sz="quarter" idx="4"/>
          </p:nvPr>
        </p:nvSpPr>
        <p:spPr/>
        <p:txBody>
          <a:bodyPr/>
          <a:lstStyle/>
          <a:p>
            <a:fld id="{7D753408-D142-EE49-8269-A574ADA0CBDB}" type="slidenum">
              <a:rPr lang="en-US" smtClean="0"/>
              <a:pPr/>
              <a:t>7</a:t>
            </a:fld>
            <a:endParaRPr lang="en-US" dirty="0"/>
          </a:p>
        </p:txBody>
      </p:sp>
    </p:spTree>
    <p:extLst>
      <p:ext uri="{BB962C8B-B14F-4D97-AF65-F5344CB8AC3E}">
        <p14:creationId xmlns:p14="http://schemas.microsoft.com/office/powerpoint/2010/main" val="1754004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mode tier assignments</a:t>
            </a:r>
            <a:endParaRPr lang="en-US" dirty="0"/>
          </a:p>
        </p:txBody>
      </p:sp>
      <p:pic>
        <p:nvPicPr>
          <p:cNvPr id="5" name="Content Placeholder 4"/>
          <p:cNvPicPr>
            <a:picLocks noGrp="1" noChangeAspect="1"/>
          </p:cNvPicPr>
          <p:nvPr>
            <p:ph idx="1"/>
          </p:nvPr>
        </p:nvPicPr>
        <p:blipFill>
          <a:blip r:embed="rId3"/>
          <a:srcRect l="-3369" r="-3369"/>
          <a:stretch>
            <a:fillRect/>
          </a:stretch>
        </p:blipFill>
        <p:spPr/>
      </p:pic>
      <p:sp>
        <p:nvSpPr>
          <p:cNvPr id="4" name="Slide Number Placeholder 3"/>
          <p:cNvSpPr>
            <a:spLocks noGrp="1"/>
          </p:cNvSpPr>
          <p:nvPr>
            <p:ph type="sldNum" sz="quarter" idx="4"/>
          </p:nvPr>
        </p:nvSpPr>
        <p:spPr/>
        <p:txBody>
          <a:bodyPr/>
          <a:lstStyle/>
          <a:p>
            <a:fld id="{7D753408-D142-EE49-8269-A574ADA0CBDB}" type="slidenum">
              <a:rPr lang="en-US" smtClean="0"/>
              <a:pPr/>
              <a:t>8</a:t>
            </a:fld>
            <a:endParaRPr lang="en-US" dirty="0"/>
          </a:p>
        </p:txBody>
      </p:sp>
    </p:spTree>
    <p:extLst>
      <p:ext uri="{BB962C8B-B14F-4D97-AF65-F5344CB8AC3E}">
        <p14:creationId xmlns:p14="http://schemas.microsoft.com/office/powerpoint/2010/main" val="1410058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IIS restart requirements</a:t>
            </a:r>
            <a:endParaRPr lang="en-US" dirty="0"/>
          </a:p>
        </p:txBody>
      </p:sp>
      <p:pic>
        <p:nvPicPr>
          <p:cNvPr id="5" name="Content Placeholder 4"/>
          <p:cNvPicPr>
            <a:picLocks noGrp="1" noChangeAspect="1"/>
          </p:cNvPicPr>
          <p:nvPr>
            <p:ph idx="1"/>
          </p:nvPr>
        </p:nvPicPr>
        <p:blipFill>
          <a:blip r:embed="rId3"/>
          <a:srcRect l="-3312" r="-3312"/>
          <a:stretch>
            <a:fillRect/>
          </a:stretch>
        </p:blipFill>
        <p:spPr/>
      </p:pic>
      <p:sp>
        <p:nvSpPr>
          <p:cNvPr id="4" name="Slide Number Placeholder 3"/>
          <p:cNvSpPr>
            <a:spLocks noGrp="1"/>
          </p:cNvSpPr>
          <p:nvPr>
            <p:ph type="sldNum" sz="quarter" idx="4"/>
          </p:nvPr>
        </p:nvSpPr>
        <p:spPr/>
        <p:txBody>
          <a:bodyPr/>
          <a:lstStyle/>
          <a:p>
            <a:fld id="{7D753408-D142-EE49-8269-A574ADA0CBDB}" type="slidenum">
              <a:rPr lang="en-US" smtClean="0"/>
              <a:pPr/>
              <a:t>9</a:t>
            </a:fld>
            <a:endParaRPr lang="en-US" dirty="0"/>
          </a:p>
        </p:txBody>
      </p:sp>
    </p:spTree>
    <p:extLst>
      <p:ext uri="{BB962C8B-B14F-4D97-AF65-F5344CB8AC3E}">
        <p14:creationId xmlns:p14="http://schemas.microsoft.com/office/powerpoint/2010/main" val="3396024408"/>
      </p:ext>
    </p:extLst>
  </p:cSld>
  <p:clrMapOvr>
    <a:masterClrMapping/>
  </p:clrMapOvr>
</p:sld>
</file>

<file path=ppt/theme/theme1.xml><?xml version="1.0" encoding="utf-8"?>
<a:theme xmlns:a="http://schemas.openxmlformats.org/drawingml/2006/main" name="Default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12961</TotalTime>
  <Words>1486</Words>
  <Application>Microsoft Macintosh PowerPoint</Application>
  <PresentationFormat>On-screen Show (4:3)</PresentationFormat>
  <Paragraphs>129</Paragraphs>
  <Slides>14</Slides>
  <Notes>12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Default Theme</vt:lpstr>
      <vt:lpstr>AppDynamics Engineer Training Chapter 7 – App Infrastructure Discovery – .NET  Alex Fedotyev Sales engineer</vt:lpstr>
      <vt:lpstr>Agenda</vt:lpstr>
      <vt:lpstr>.NET monitoring configuration wizard</vt:lpstr>
      <vt:lpstr>Configure agent log files location</vt:lpstr>
      <vt:lpstr>Configure connection to the controller</vt:lpstr>
      <vt:lpstr>Selecting AppDynamics application</vt:lpstr>
      <vt:lpstr>Automatic vs Manual mode</vt:lpstr>
      <vt:lpstr>Manual mode tier assignments</vt:lpstr>
      <vt:lpstr>IIS restart requirements</vt:lpstr>
      <vt:lpstr>.NET node dashboard</vt:lpstr>
      <vt:lpstr>IIS AppPool view</vt:lpstr>
      <vt:lpstr>Gotcha’s</vt:lpstr>
      <vt:lpstr>Gotcha’s</vt:lpstr>
      <vt:lpstr>Thank You</vt:lpstr>
    </vt:vector>
  </TitlesOfParts>
  <Company>AppDynamics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Shireen Afshar</dc:creator>
  <cp:lastModifiedBy>Alex Fedotyev</cp:lastModifiedBy>
  <cp:revision>211</cp:revision>
  <dcterms:created xsi:type="dcterms:W3CDTF">2012-11-19T17:59:20Z</dcterms:created>
  <dcterms:modified xsi:type="dcterms:W3CDTF">2013-06-01T04:25:07Z</dcterms:modified>
</cp:coreProperties>
</file>