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287" r:id="rId3"/>
    <p:sldId id="313" r:id="rId4"/>
    <p:sldId id="314" r:id="rId5"/>
    <p:sldId id="316" r:id="rId6"/>
    <p:sldId id="315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AB6C9E-A9E3-5940-ADEE-63B80A496830}">
          <p14:sldIdLst>
            <p14:sldId id="285"/>
            <p14:sldId id="287"/>
            <p14:sldId id="313"/>
            <p14:sldId id="314"/>
            <p14:sldId id="316"/>
            <p14:sldId id="315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EAEAEA"/>
    <a:srgbClr val="D40000"/>
    <a:srgbClr val="A5CE39"/>
    <a:srgbClr val="FC7700"/>
    <a:srgbClr val="417D9E"/>
    <a:srgbClr val="3581E4"/>
    <a:srgbClr val="35A5E4"/>
    <a:srgbClr val="00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 autoAdjust="0"/>
    <p:restoredTop sz="86970" autoAdjust="0"/>
  </p:normalViewPr>
  <p:slideViewPr>
    <p:cSldViewPr snapToGrid="0" snapToObjects="1">
      <p:cViewPr varScale="1">
        <p:scale>
          <a:sx n="155" d="100"/>
          <a:sy n="155" d="100"/>
        </p:scale>
        <p:origin x="-1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48B00-F0D4-D848-8496-D5B2EC9A4902}" type="datetime1">
              <a:rPr lang="en-US" smtClean="0"/>
              <a:t>5/30/13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237C-D2E2-374F-92E5-4E68218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5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7FC0-5362-D244-A39D-780657CDE3B4}" type="datetime1">
              <a:rPr lang="en-US" smtClean="0"/>
              <a:t>5/30/13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11445-A870-4645-B3EA-C0DECEDD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agent configuration covers several aspects</a:t>
            </a:r>
            <a:r>
              <a:rPr lang="en-US" baseline="0" dirty="0" smtClean="0"/>
              <a:t> which include use of automatic and manual mode, configuring monitoring of windows service, etc.</a:t>
            </a:r>
          </a:p>
          <a:p>
            <a:r>
              <a:rPr lang="en-US" baseline="0" dirty="0" smtClean="0"/>
              <a:t>From the dashboard perspective it is important to understand the tier/node structure and the data linked to those, as well as IIS </a:t>
            </a:r>
            <a:r>
              <a:rPr lang="en-US" baseline="0" dirty="0" err="1" smtClean="0"/>
              <a:t>AppPool</a:t>
            </a:r>
            <a:r>
              <a:rPr lang="en-US" baseline="0" dirty="0" smtClean="0"/>
              <a:t> view which explains the mapping between the IIS applications and AppDynamics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18" y="2019528"/>
            <a:ext cx="4014371" cy="2312206"/>
          </a:xfrm>
        </p:spPr>
        <p:txBody>
          <a:bodyPr anchor="ctr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018319" y="2019528"/>
            <a:ext cx="0" cy="2312206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 descr="AD_logo_gra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5" y="2019527"/>
            <a:ext cx="2886566" cy="23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_cl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4" y="5613663"/>
            <a:ext cx="2283181" cy="42466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38B4E7"/>
                </a:solidFill>
              </a:defRPr>
            </a:lvl1pPr>
          </a:lstStyle>
          <a:p>
            <a:r>
              <a:rPr lang="en-US" dirty="0" smtClean="0"/>
              <a:t>Insert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2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38B4E7"/>
                </a:solidFill>
              </a:defRPr>
            </a:lvl1pPr>
          </a:lstStyle>
          <a:p>
            <a:r>
              <a:rPr lang="en-US" dirty="0" smtClean="0"/>
              <a:t>Insert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690"/>
          </a:xfrm>
        </p:spPr>
        <p:txBody>
          <a:bodyPr anchor="t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32"/>
            <a:ext cx="8229600" cy="47954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_AD_cl_H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20168"/>
            <a:ext cx="1262305" cy="23623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457200" y="6421814"/>
            <a:ext cx="8229600" cy="0"/>
          </a:xfrm>
          <a:prstGeom prst="line">
            <a:avLst/>
          </a:prstGeom>
          <a:solidFill>
            <a:schemeClr val="accent1"/>
          </a:solidFill>
          <a:ln w="3175" cap="flat" cmpd="sng" algn="ctr">
            <a:gradFill flip="none" rotWithShape="1">
              <a:gsLst>
                <a:gs pos="0">
                  <a:schemeClr val="accent2"/>
                </a:gs>
                <a:gs pos="100000">
                  <a:prstClr val="white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727" y="6520168"/>
            <a:ext cx="374072" cy="201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D753408-D142-EE49-8269-A574ADA0CB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87219" y="6520168"/>
            <a:ext cx="3663149" cy="201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2013 AppDynamics.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6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690"/>
          </a:xfrm>
        </p:spPr>
        <p:txBody>
          <a:bodyPr anchor="t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32"/>
            <a:ext cx="8229600" cy="47954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68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3408-D142-EE49-8269-A574ADA0C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49" r:id="rId3"/>
    <p:sldLayoutId id="2147483650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1714" y="2024303"/>
            <a:ext cx="4409301" cy="234650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38B4E7"/>
                </a:solidFill>
              </a:rPr>
              <a:t>AppDynamics Engineer Training</a:t>
            </a:r>
            <a:br>
              <a:rPr lang="en-US" dirty="0" smtClean="0">
                <a:solidFill>
                  <a:srgbClr val="38B4E7"/>
                </a:solidFill>
              </a:rPr>
            </a:br>
            <a:r>
              <a:rPr lang="en-US" dirty="0" smtClean="0">
                <a:solidFill>
                  <a:srgbClr val="38B4E7"/>
                </a:solidFill>
              </a:rPr>
              <a:t>Chapter 7 – App Infrastructure </a:t>
            </a:r>
            <a:r>
              <a:rPr lang="en-US" dirty="0" smtClean="0">
                <a:solidFill>
                  <a:srgbClr val="38B4E7"/>
                </a:solidFill>
              </a:rPr>
              <a:t>Discovery</a:t>
            </a:r>
            <a:br>
              <a:rPr lang="en-US" dirty="0" smtClean="0">
                <a:solidFill>
                  <a:srgbClr val="38B4E7"/>
                </a:solidFill>
              </a:rPr>
            </a:br>
            <a:r>
              <a:rPr lang="en-US" dirty="0" smtClean="0">
                <a:solidFill>
                  <a:srgbClr val="38B4E7"/>
                </a:solidFill>
              </a:rPr>
              <a:t>Java</a:t>
            </a:r>
            <a:r>
              <a:rPr lang="en-US" dirty="0" smtClean="0">
                <a:solidFill>
                  <a:srgbClr val="38B4E7"/>
                </a:solidFill>
              </a:rPr>
              <a:t/>
            </a:r>
            <a:br>
              <a:rPr lang="en-US" dirty="0" smtClean="0">
                <a:solidFill>
                  <a:srgbClr val="38B4E7"/>
                </a:solidFill>
              </a:rPr>
            </a:br>
            <a:r>
              <a:rPr lang="en-US" dirty="0">
                <a:solidFill>
                  <a:srgbClr val="38B4E7"/>
                </a:solidFill>
              </a:rPr>
              <a:t/>
            </a:r>
            <a:br>
              <a:rPr lang="en-US" dirty="0">
                <a:solidFill>
                  <a:srgbClr val="38B4E7"/>
                </a:solidFill>
              </a:rPr>
            </a:br>
            <a:r>
              <a:rPr lang="en-US" sz="2000" b="1" dirty="0" smtClean="0"/>
              <a:t>Tom Rabaut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Sales Engineer, Manger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9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8400" y="1330732"/>
            <a:ext cx="5568400" cy="4795431"/>
          </a:xfrm>
        </p:spPr>
        <p:txBody>
          <a:bodyPr/>
          <a:lstStyle/>
          <a:p>
            <a:pPr marL="0" indent="0">
              <a:spcBef>
                <a:spcPts val="3800"/>
              </a:spcBef>
              <a:buNone/>
            </a:pPr>
            <a:r>
              <a:rPr lang="en-US" dirty="0" smtClean="0"/>
              <a:t>Logical Model</a:t>
            </a:r>
            <a:endParaRPr lang="en-US" dirty="0" smtClean="0"/>
          </a:p>
          <a:p>
            <a:pPr marL="0" indent="0">
              <a:spcBef>
                <a:spcPts val="3800"/>
              </a:spcBef>
              <a:buNone/>
            </a:pPr>
            <a:r>
              <a:rPr lang="en-US" dirty="0" smtClean="0"/>
              <a:t>Configuring Java Agents</a:t>
            </a:r>
            <a:endParaRPr lang="en-US" dirty="0" smtClean="0"/>
          </a:p>
          <a:p>
            <a:pPr marL="0" indent="0">
              <a:spcBef>
                <a:spcPts val="3800"/>
              </a:spcBef>
              <a:buNone/>
            </a:pPr>
            <a:r>
              <a:rPr lang="en-US" dirty="0" smtClean="0"/>
              <a:t>Application Flow Map</a:t>
            </a:r>
            <a:endParaRPr lang="en-US" dirty="0" smtClean="0"/>
          </a:p>
        </p:txBody>
      </p:sp>
      <p:pic>
        <p:nvPicPr>
          <p:cNvPr id="5" name="Picture 4" descr="icon-set_0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79" y="3246927"/>
            <a:ext cx="627389" cy="619448"/>
          </a:xfrm>
          <a:prstGeom prst="rect">
            <a:avLst/>
          </a:prstGeom>
        </p:spPr>
      </p:pic>
      <p:pic>
        <p:nvPicPr>
          <p:cNvPr id="6" name="Picture 5" descr="icon-set_02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12" y="1307072"/>
            <a:ext cx="623419" cy="619448"/>
          </a:xfrm>
          <a:prstGeom prst="rect">
            <a:avLst/>
          </a:prstGeom>
        </p:spPr>
      </p:pic>
      <p:pic>
        <p:nvPicPr>
          <p:cNvPr id="7" name="Picture 6" descr="icon-set_02-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0" y="2288507"/>
            <a:ext cx="623419" cy="6194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7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2800" dirty="0" smtClean="0"/>
              <a:t>Logical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Business Application </a:t>
            </a:r>
          </a:p>
          <a:p>
            <a:pPr lvl="1"/>
            <a:r>
              <a:rPr lang="en-US" sz="2000" dirty="0" smtClean="0"/>
              <a:t>All components or modules in an application that represent a complete set of functionality</a:t>
            </a:r>
          </a:p>
          <a:p>
            <a:pPr marL="0" indent="0">
              <a:buNone/>
            </a:pPr>
            <a:r>
              <a:rPr lang="en-US" sz="2400" dirty="0" smtClean="0"/>
              <a:t>Tiers</a:t>
            </a:r>
          </a:p>
          <a:p>
            <a:pPr lvl="1"/>
            <a:r>
              <a:rPr lang="en-US" sz="2000" dirty="0" smtClean="0"/>
              <a:t>A module/service of the Application </a:t>
            </a:r>
          </a:p>
          <a:p>
            <a:pPr lvl="1"/>
            <a:r>
              <a:rPr lang="en-US" sz="2000" dirty="0" smtClean="0"/>
              <a:t>Often a group of App Servers </a:t>
            </a:r>
          </a:p>
          <a:p>
            <a:pPr marL="0" indent="0">
              <a:buNone/>
            </a:pPr>
            <a:r>
              <a:rPr lang="en-US" sz="2400" dirty="0" smtClean="0"/>
              <a:t>Nodes</a:t>
            </a:r>
          </a:p>
          <a:p>
            <a:pPr lvl="1"/>
            <a:r>
              <a:rPr lang="en-US" sz="2000" dirty="0" smtClean="0"/>
              <a:t>Single unit of processing (JVM/CLR)</a:t>
            </a:r>
          </a:p>
          <a:p>
            <a:pPr lvl="1"/>
            <a:r>
              <a:rPr lang="en-US" sz="2000" dirty="0" smtClean="0"/>
              <a:t>One App Server Agent/Application Server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7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2800" dirty="0" smtClean="0"/>
              <a:t>Configuring Logical Model for Java Agents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Three options for configuring the Logical Model: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Configuration file: controller-</a:t>
            </a:r>
            <a:r>
              <a:rPr lang="en-US" sz="2400" dirty="0" err="1" smtClean="0"/>
              <a:t>info.xml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Found in the &lt;</a:t>
            </a:r>
            <a:r>
              <a:rPr lang="en-US" sz="2000" i="1" dirty="0" smtClean="0"/>
              <a:t>agent-install-</a:t>
            </a:r>
            <a:r>
              <a:rPr lang="en-US" sz="2000" i="1" dirty="0" err="1" smtClean="0"/>
              <a:t>dir</a:t>
            </a:r>
            <a:r>
              <a:rPr lang="en-US" sz="2000" i="1" dirty="0" smtClean="0"/>
              <a:t>&gt;</a:t>
            </a:r>
            <a:r>
              <a:rPr lang="en-US" sz="2000" dirty="0" smtClean="0"/>
              <a:t>/</a:t>
            </a:r>
            <a:r>
              <a:rPr lang="en-US" sz="2000" dirty="0" err="1" smtClean="0"/>
              <a:t>conf</a:t>
            </a:r>
            <a:r>
              <a:rPr lang="en-US" sz="2000" dirty="0" smtClean="0"/>
              <a:t>/</a:t>
            </a:r>
            <a:endParaRPr lang="en-US" sz="2000" dirty="0"/>
          </a:p>
          <a:p>
            <a:pPr lvl="1"/>
            <a:r>
              <a:rPr lang="en-US" sz="2000" dirty="0" smtClean="0"/>
              <a:t>Three Properties: application-name, tier-name, node-name</a:t>
            </a:r>
          </a:p>
          <a:p>
            <a:r>
              <a:rPr lang="en-US" sz="2400" dirty="0" smtClean="0"/>
              <a:t>Java System Properties: </a:t>
            </a:r>
          </a:p>
          <a:p>
            <a:pPr lvl="1"/>
            <a:r>
              <a:rPr lang="en-US" sz="2000" dirty="0" smtClean="0"/>
              <a:t>JVM Startup Script Options</a:t>
            </a:r>
          </a:p>
          <a:p>
            <a:pPr lvl="1"/>
            <a:r>
              <a:rPr lang="en-US" sz="2000" dirty="0" smtClean="0"/>
              <a:t>Three Properties: </a:t>
            </a:r>
          </a:p>
          <a:p>
            <a:pPr lvl="2"/>
            <a:r>
              <a:rPr lang="en-US" sz="1600" dirty="0" smtClean="0"/>
              <a:t>-</a:t>
            </a:r>
            <a:r>
              <a:rPr lang="en-US" sz="1600" dirty="0" err="1" smtClean="0"/>
              <a:t>Dappdynamics.agent.applicationName</a:t>
            </a:r>
            <a:endParaRPr lang="en-US" sz="1600" dirty="0" smtClean="0"/>
          </a:p>
          <a:p>
            <a:pPr lvl="2"/>
            <a:r>
              <a:rPr lang="en-US" sz="1600" dirty="0" smtClean="0"/>
              <a:t>-</a:t>
            </a:r>
            <a:r>
              <a:rPr lang="en-US" sz="1600" dirty="0" err="1" smtClean="0"/>
              <a:t>Dappdynamics.agent.tierName</a:t>
            </a:r>
            <a:endParaRPr lang="en-US" sz="1600" dirty="0" smtClean="0"/>
          </a:p>
          <a:p>
            <a:pPr lvl="2"/>
            <a:r>
              <a:rPr lang="en-US" sz="1600" dirty="0" smtClean="0"/>
              <a:t>-</a:t>
            </a:r>
            <a:r>
              <a:rPr lang="en-US" sz="1600" dirty="0" err="1" smtClean="0"/>
              <a:t>Dappdynamics.agent.nodeName</a:t>
            </a:r>
            <a:endParaRPr lang="en-US" sz="1600" dirty="0" smtClean="0"/>
          </a:p>
          <a:p>
            <a:r>
              <a:rPr lang="en-US" sz="2400" dirty="0" smtClean="0"/>
              <a:t>Automatic Naming</a:t>
            </a:r>
          </a:p>
          <a:p>
            <a:pPr lvl="2"/>
            <a:r>
              <a:rPr lang="en-US" sz="1600" dirty="0" err="1" smtClean="0"/>
              <a:t>uniqueID</a:t>
            </a:r>
            <a:r>
              <a:rPr lang="en-US" sz="1600" dirty="0" smtClean="0"/>
              <a:t> argument for the Java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54245"/>
            <a:ext cx="7855527" cy="31470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50058"/>
            <a:ext cx="7803590" cy="133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143263"/>
            <a:ext cx="8229600" cy="7978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43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2800" dirty="0" smtClean="0"/>
              <a:t>Best Practices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Configure settings that are common using the controller-</a:t>
            </a:r>
            <a:r>
              <a:rPr lang="en-US" sz="2000" dirty="0" err="1" smtClean="0"/>
              <a:t>info.xml</a:t>
            </a:r>
            <a:r>
              <a:rPr lang="en-US" sz="2000" dirty="0" smtClean="0"/>
              <a:t> file</a:t>
            </a:r>
          </a:p>
          <a:p>
            <a:pPr lvl="1"/>
            <a:r>
              <a:rPr lang="en-US" sz="1600" dirty="0" smtClean="0"/>
              <a:t>For example: Application Name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Configure settings that are unique using the JVM system properties</a:t>
            </a:r>
          </a:p>
          <a:p>
            <a:pPr lvl="1"/>
            <a:r>
              <a:rPr lang="en-US" sz="1600" dirty="0" smtClean="0"/>
              <a:t>For example: Tier and Node Names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Do not use the same node name for nodes in different tiers. Node names must be unique across the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8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68" y="1292619"/>
            <a:ext cx="7481859" cy="4773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2800" dirty="0" smtClean="0"/>
              <a:t>Application Flow Map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11287" y="1409409"/>
            <a:ext cx="1714271" cy="3626541"/>
            <a:chOff x="2202679" y="1529342"/>
            <a:chExt cx="1714271" cy="362654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202679" y="1529342"/>
              <a:ext cx="1714271" cy="0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619361" y="2441433"/>
              <a:ext cx="1297589" cy="2714450"/>
              <a:chOff x="2619361" y="2441433"/>
              <a:chExt cx="1297589" cy="271445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2619361" y="2441433"/>
                <a:ext cx="1297589" cy="1"/>
              </a:xfrm>
              <a:prstGeom prst="straightConnector1">
                <a:avLst/>
              </a:prstGeom>
              <a:ln w="50800">
                <a:solidFill>
                  <a:srgbClr val="8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619361" y="3697761"/>
                <a:ext cx="1297589" cy="1"/>
              </a:xfrm>
              <a:prstGeom prst="straightConnector1">
                <a:avLst/>
              </a:prstGeom>
              <a:ln w="50800">
                <a:solidFill>
                  <a:srgbClr val="8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2619361" y="5155882"/>
                <a:ext cx="1297589" cy="1"/>
              </a:xfrm>
              <a:prstGeom prst="straightConnector1">
                <a:avLst/>
              </a:prstGeom>
              <a:ln w="50800">
                <a:solidFill>
                  <a:srgbClr val="8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4654866" y="2184113"/>
            <a:ext cx="1173080" cy="2700665"/>
            <a:chOff x="4654866" y="2184113"/>
            <a:chExt cx="1173080" cy="2700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654866" y="2184113"/>
              <a:ext cx="1173080" cy="0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654866" y="2965633"/>
              <a:ext cx="1173080" cy="0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654866" y="3794634"/>
              <a:ext cx="1173080" cy="0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654866" y="4884778"/>
              <a:ext cx="1173080" cy="0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3" y="1861970"/>
            <a:ext cx="7477056" cy="3431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8" y="1779387"/>
            <a:ext cx="7494558" cy="3256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634085" y="1224743"/>
            <a:ext cx="20415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Auto-Naming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0425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10572</TotalTime>
  <Words>266</Words>
  <Application>Microsoft Macintosh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AppDynamics Engineer Training Chapter 7 – App Infrastructure Discovery Java  Tom Rabaut Sales Engineer, Manger</vt:lpstr>
      <vt:lpstr>Agenda</vt:lpstr>
      <vt:lpstr>Logical Model</vt:lpstr>
      <vt:lpstr>Configuring Logical Model for Java Agents</vt:lpstr>
      <vt:lpstr>Best Practices</vt:lpstr>
      <vt:lpstr>Application Flow Map</vt:lpstr>
      <vt:lpstr>Thank You</vt:lpstr>
    </vt:vector>
  </TitlesOfParts>
  <Company>AppDynamics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Shireen Afshar</dc:creator>
  <cp:lastModifiedBy>Tom Rabaut</cp:lastModifiedBy>
  <cp:revision>210</cp:revision>
  <dcterms:created xsi:type="dcterms:W3CDTF">2012-11-19T17:59:20Z</dcterms:created>
  <dcterms:modified xsi:type="dcterms:W3CDTF">2013-05-31T00:59:09Z</dcterms:modified>
</cp:coreProperties>
</file>