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handoutMasterIdLst>
    <p:handoutMasterId r:id="rId12"/>
  </p:handoutMasterIdLst>
  <p:sldIdLst>
    <p:sldId id="285" r:id="rId2"/>
    <p:sldId id="295" r:id="rId3"/>
    <p:sldId id="282" r:id="rId4"/>
    <p:sldId id="288" r:id="rId5"/>
    <p:sldId id="290" r:id="rId6"/>
    <p:sldId id="291" r:id="rId7"/>
    <p:sldId id="293" r:id="rId8"/>
    <p:sldId id="292" r:id="rId9"/>
    <p:sldId id="29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2AB6C9E-A9E3-5940-ADEE-63B80A496830}">
          <p14:sldIdLst>
            <p14:sldId id="285"/>
            <p14:sldId id="295"/>
            <p14:sldId id="282"/>
            <p14:sldId id="288"/>
            <p14:sldId id="290"/>
            <p14:sldId id="291"/>
            <p14:sldId id="293"/>
            <p14:sldId id="292"/>
            <p14:sldId id="29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5F5F5F"/>
    <a:srgbClr val="EAEAEA"/>
    <a:srgbClr val="D40000"/>
    <a:srgbClr val="A5CE39"/>
    <a:srgbClr val="FC7700"/>
    <a:srgbClr val="417D9E"/>
    <a:srgbClr val="3581E4"/>
    <a:srgbClr val="35A5E4"/>
    <a:srgbClr val="00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95" autoAdjust="0"/>
    <p:restoredTop sz="62877" autoAdjust="0"/>
  </p:normalViewPr>
  <p:slideViewPr>
    <p:cSldViewPr snapToGrid="0" snapToObjects="1">
      <p:cViewPr>
        <p:scale>
          <a:sx n="112" d="100"/>
          <a:sy n="112" d="100"/>
        </p:scale>
        <p:origin x="-1872" y="6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748B00-F0D4-D848-8496-D5B2EC9A4902}" type="datetime1">
              <a:rPr lang="en-US" smtClean="0"/>
              <a:t>20/5/13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6A237C-D2E2-374F-92E5-4E682180515F}" type="slidenum">
              <a:rPr lang="en-US" smtClean="0"/>
              <a:t>‹#›</a:t>
            </a:fld>
            <a:endParaRPr lang="en-US"/>
          </a:p>
        </p:txBody>
      </p:sp>
    </p:spTree>
    <p:extLst>
      <p:ext uri="{BB962C8B-B14F-4D97-AF65-F5344CB8AC3E}">
        <p14:creationId xmlns:p14="http://schemas.microsoft.com/office/powerpoint/2010/main" val="12363358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9C7FC0-5362-D244-A39D-780657CDE3B4}" type="datetime1">
              <a:rPr lang="en-US" smtClean="0"/>
              <a:t>20/5/13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111445-A870-4645-B3EA-C0DECEDD1E65}" type="slidenum">
              <a:rPr lang="en-US" smtClean="0"/>
              <a:t>‹#›</a:t>
            </a:fld>
            <a:endParaRPr lang="en-US"/>
          </a:p>
        </p:txBody>
      </p:sp>
    </p:spTree>
    <p:extLst>
      <p:ext uri="{BB962C8B-B14F-4D97-AF65-F5344CB8AC3E}">
        <p14:creationId xmlns:p14="http://schemas.microsoft.com/office/powerpoint/2010/main" val="373433654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and welcome to AppDynamics Engineer Training,</a:t>
            </a:r>
            <a:r>
              <a:rPr lang="en-US" baseline="0" dirty="0" smtClean="0"/>
              <a:t> Chapter 8, Business Transactions, Part 1 of 2. </a:t>
            </a:r>
          </a:p>
          <a:p>
            <a:endParaRPr lang="en-US" baseline="0" dirty="0" smtClean="0"/>
          </a:p>
          <a:p>
            <a:r>
              <a:rPr lang="en-US" baseline="0" dirty="0" smtClean="0"/>
              <a:t>My name is Mykhaylo Shaforostov and I will be guiding you through this chapter in the training certification program.</a:t>
            </a:r>
            <a:endParaRPr lang="en-US" dirty="0"/>
          </a:p>
        </p:txBody>
      </p:sp>
      <p:sp>
        <p:nvSpPr>
          <p:cNvPr id="4" name="Slide Number Placeholder 3"/>
          <p:cNvSpPr>
            <a:spLocks noGrp="1"/>
          </p:cNvSpPr>
          <p:nvPr>
            <p:ph type="sldNum" sz="quarter" idx="10"/>
          </p:nvPr>
        </p:nvSpPr>
        <p:spPr/>
        <p:txBody>
          <a:bodyPr/>
          <a:lstStyle/>
          <a:p>
            <a:fld id="{5B111445-A870-4645-B3EA-C0DECEDD1E65}" type="slidenum">
              <a:rPr lang="en-US" smtClean="0"/>
              <a:t>1</a:t>
            </a:fld>
            <a:endParaRPr lang="en-US"/>
          </a:p>
        </p:txBody>
      </p:sp>
    </p:spTree>
    <p:extLst>
      <p:ext uri="{BB962C8B-B14F-4D97-AF65-F5344CB8AC3E}">
        <p14:creationId xmlns:p14="http://schemas.microsoft.com/office/powerpoint/2010/main" val="3245185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part 1 in the training we are going to take a quick overview of the business transactions and base concepts.</a:t>
            </a:r>
          </a:p>
          <a:p>
            <a:endParaRPr lang="en-US" baseline="0" dirty="0" smtClean="0"/>
          </a:p>
          <a:p>
            <a:r>
              <a:rPr lang="en-US" baseline="0" dirty="0" smtClean="0"/>
              <a:t>We are going to leave to Part 2 the Advanced Topics and techniques as well as what we will need to do for the lab portion of this training</a:t>
            </a:r>
            <a:endParaRPr lang="en-US" dirty="0"/>
          </a:p>
        </p:txBody>
      </p:sp>
      <p:sp>
        <p:nvSpPr>
          <p:cNvPr id="4" name="Slide Number Placeholder 3"/>
          <p:cNvSpPr>
            <a:spLocks noGrp="1"/>
          </p:cNvSpPr>
          <p:nvPr>
            <p:ph type="sldNum" sz="quarter" idx="10"/>
          </p:nvPr>
        </p:nvSpPr>
        <p:spPr/>
        <p:txBody>
          <a:bodyPr/>
          <a:lstStyle/>
          <a:p>
            <a:fld id="{5B111445-A870-4645-B3EA-C0DECEDD1E65}" type="slidenum">
              <a:rPr lang="en-US" smtClean="0"/>
              <a:t>2</a:t>
            </a:fld>
            <a:endParaRPr lang="en-US"/>
          </a:p>
        </p:txBody>
      </p:sp>
    </p:spTree>
    <p:extLst>
      <p:ext uri="{BB962C8B-B14F-4D97-AF65-F5344CB8AC3E}">
        <p14:creationId xmlns:p14="http://schemas.microsoft.com/office/powerpoint/2010/main" val="193095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 Business transactions…</a:t>
            </a:r>
            <a:endParaRPr lang="en-US" dirty="0"/>
          </a:p>
        </p:txBody>
      </p:sp>
      <p:sp>
        <p:nvSpPr>
          <p:cNvPr id="4" name="Slide Number Placeholder 3"/>
          <p:cNvSpPr>
            <a:spLocks noGrp="1"/>
          </p:cNvSpPr>
          <p:nvPr>
            <p:ph type="sldNum" sz="quarter" idx="10"/>
          </p:nvPr>
        </p:nvSpPr>
        <p:spPr/>
        <p:txBody>
          <a:bodyPr/>
          <a:lstStyle/>
          <a:p>
            <a:fld id="{5B111445-A870-4645-B3EA-C0DECEDD1E65}" type="slidenum">
              <a:rPr lang="en-US" smtClean="0"/>
              <a:t>3</a:t>
            </a:fld>
            <a:endParaRPr lang="en-US"/>
          </a:p>
        </p:txBody>
      </p:sp>
    </p:spTree>
    <p:extLst>
      <p:ext uri="{BB962C8B-B14F-4D97-AF65-F5344CB8AC3E}">
        <p14:creationId xmlns:p14="http://schemas.microsoft.com/office/powerpoint/2010/main" val="640792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better understand business transactions let’s take a look</a:t>
            </a:r>
            <a:r>
              <a:rPr lang="en-US" baseline="0" dirty="0" smtClean="0"/>
              <a:t> at what was there before business transactions.</a:t>
            </a:r>
          </a:p>
          <a:p>
            <a:endParaRPr lang="en-US" baseline="0" dirty="0" smtClean="0"/>
          </a:p>
          <a:p>
            <a:r>
              <a:rPr lang="en-US" baseline="0" dirty="0" smtClean="0"/>
              <a:t>One of the techniques used was to monitor Server Performance:</a:t>
            </a:r>
          </a:p>
          <a:p>
            <a:r>
              <a:rPr lang="en-US" baseline="0" dirty="0" smtClean="0"/>
              <a:t>Metrics such as CPU utilization, Disk I/O, Memory utilization etc… We call that infrastructure monitoring</a:t>
            </a:r>
          </a:p>
          <a:p>
            <a:endParaRPr lang="en-US" baseline="0" dirty="0" smtClean="0"/>
          </a:p>
          <a:p>
            <a:r>
              <a:rPr lang="en-US" baseline="0" dirty="0" smtClean="0"/>
              <a:t>Some other solutions allowed static thresholds to be defined against specific method execution time, method invocation counters, etc…</a:t>
            </a:r>
          </a:p>
          <a:p>
            <a:endParaRPr lang="en-US" baseline="0" dirty="0" smtClean="0"/>
          </a:p>
          <a:p>
            <a:r>
              <a:rPr lang="en-US" baseline="0" dirty="0" smtClean="0"/>
              <a:t>Other solutions focused on the total request time for specific manually-defined synthetic tests that would be run at various intervals to determine performance degradation across the total request time</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While some of these techniques are the basis and are used within Business transactions, they do not address the complexity of modern distributed architecture with multiple technologies, frameworks and interactions.</a:t>
            </a:r>
          </a:p>
          <a:p>
            <a:endParaRPr lang="en-US" baseline="0" dirty="0" smtClean="0"/>
          </a:p>
          <a:p>
            <a:r>
              <a:rPr lang="en-US" baseline="0" dirty="0" smtClean="0"/>
              <a:t>Business Transactions address this </a:t>
            </a:r>
            <a:r>
              <a:rPr lang="en-US" baseline="0" dirty="0" smtClean="0"/>
              <a:t>problem.</a:t>
            </a:r>
            <a:endParaRPr lang="en-US" baseline="0" dirty="0" smtClean="0"/>
          </a:p>
          <a:p>
            <a:endParaRPr lang="en-US" baseline="0" dirty="0" smtClean="0"/>
          </a:p>
          <a:p>
            <a:r>
              <a:rPr lang="en-US" baseline="0" dirty="0" err="1" smtClean="0"/>
              <a:t>Busienss</a:t>
            </a:r>
            <a:r>
              <a:rPr lang="en-US" baseline="0" dirty="0" smtClean="0"/>
              <a:t> Transactions are the Fundamental </a:t>
            </a:r>
            <a:r>
              <a:rPr lang="en-US" baseline="0" dirty="0" smtClean="0"/>
              <a:t>unit of measurement</a:t>
            </a:r>
          </a:p>
          <a:p>
            <a:pPr marL="171450" indent="-171450">
              <a:buFontTx/>
              <a:buChar char="-"/>
            </a:pPr>
            <a:r>
              <a:rPr lang="en-US" baseline="0" dirty="0" smtClean="0"/>
              <a:t>BTs are the best indicator of application performance, they translate complex business processing into key </a:t>
            </a:r>
            <a:r>
              <a:rPr lang="en-US" baseline="0" dirty="0" smtClean="0"/>
              <a:t>functionality </a:t>
            </a:r>
            <a:r>
              <a:rPr lang="en-US" baseline="0" dirty="0" smtClean="0"/>
              <a:t>list</a:t>
            </a:r>
          </a:p>
          <a:p>
            <a:pPr marL="171450" indent="-171450">
              <a:buFontTx/>
              <a:buChar char="-"/>
            </a:pPr>
            <a:r>
              <a:rPr lang="en-US" baseline="0" dirty="0" smtClean="0"/>
              <a:t>They relate back to a specific user interaction or action, whether this is a real user or a synthetic test</a:t>
            </a:r>
          </a:p>
          <a:p>
            <a:pPr marL="171450" indent="-171450">
              <a:buFontTx/>
              <a:buChar char="-"/>
            </a:pPr>
            <a:r>
              <a:rPr lang="en-US" baseline="0" dirty="0" smtClean="0"/>
              <a:t>A </a:t>
            </a:r>
            <a:r>
              <a:rPr lang="en-US" baseline="0" dirty="0" smtClean="0"/>
              <a:t>BT will </a:t>
            </a:r>
            <a:r>
              <a:rPr lang="en-US" baseline="0" dirty="0" smtClean="0"/>
              <a:t>contain all the interactions between various back-ends, collect method invocation and timings across servers and ultimately paint a clear picture of the components involved</a:t>
            </a:r>
          </a:p>
          <a:p>
            <a:pPr marL="171450" indent="-171450">
              <a:buFontTx/>
              <a:buChar char="-"/>
            </a:pPr>
            <a:r>
              <a:rPr lang="en-US" baseline="0" dirty="0" smtClean="0"/>
              <a:t>Because a business transaction is relatable to a specific user action or business interaction, it is the ideal candidate to be monitored to ensure business SLAs.  Through our automatic </a:t>
            </a:r>
            <a:r>
              <a:rPr lang="en-US" baseline="0" dirty="0" err="1" smtClean="0"/>
              <a:t>baselining</a:t>
            </a:r>
            <a:r>
              <a:rPr lang="en-US" baseline="0" dirty="0" smtClean="0"/>
              <a:t>, </a:t>
            </a:r>
            <a:r>
              <a:rPr lang="en-US" baseline="0" dirty="0" smtClean="0"/>
              <a:t>AppDynamics </a:t>
            </a:r>
            <a:r>
              <a:rPr lang="en-US" baseline="0" dirty="0" smtClean="0"/>
              <a:t>can learn the application performance and through smart policy definition can alert the application owner of systemic application problems.</a:t>
            </a:r>
          </a:p>
          <a:p>
            <a:endParaRPr lang="en-US" baseline="0" dirty="0" smtClean="0"/>
          </a:p>
          <a:p>
            <a:r>
              <a:rPr lang="en-US" baseline="0" dirty="0" smtClean="0"/>
              <a:t>Business Transactions </a:t>
            </a:r>
            <a:r>
              <a:rPr lang="en-US" baseline="0" dirty="0" smtClean="0"/>
              <a:t>are really the </a:t>
            </a:r>
            <a:r>
              <a:rPr lang="en-US" baseline="0" dirty="0" smtClean="0"/>
              <a:t>key to Appdynamics, and the concept is something that we </a:t>
            </a:r>
            <a:r>
              <a:rPr lang="en-US" baseline="0" dirty="0" smtClean="0"/>
              <a:t>all need </a:t>
            </a:r>
            <a:r>
              <a:rPr lang="en-US" baseline="0" dirty="0" smtClean="0"/>
              <a:t>to evangelize to our customers.  You will find plenty of additional documentation and collateral on the topic, so for the purposes of this training I will be </a:t>
            </a:r>
            <a:r>
              <a:rPr lang="en-US" baseline="0" dirty="0" smtClean="0"/>
              <a:t>focusing more </a:t>
            </a:r>
            <a:r>
              <a:rPr lang="en-US" baseline="0" dirty="0" smtClean="0"/>
              <a:t>on the technical internals.</a:t>
            </a:r>
            <a:endParaRPr lang="en-US" dirty="0" smtClean="0"/>
          </a:p>
          <a:p>
            <a:endParaRPr lang="en-US" dirty="0"/>
          </a:p>
        </p:txBody>
      </p:sp>
      <p:sp>
        <p:nvSpPr>
          <p:cNvPr id="4" name="Slide Number Placeholder 3"/>
          <p:cNvSpPr>
            <a:spLocks noGrp="1"/>
          </p:cNvSpPr>
          <p:nvPr>
            <p:ph type="sldNum" sz="quarter" idx="10"/>
          </p:nvPr>
        </p:nvSpPr>
        <p:spPr/>
        <p:txBody>
          <a:bodyPr/>
          <a:lstStyle/>
          <a:p>
            <a:fld id="{5B111445-A870-4645-B3EA-C0DECEDD1E65}" type="slidenum">
              <a:rPr lang="en-US" smtClean="0"/>
              <a:t>4</a:t>
            </a:fld>
            <a:endParaRPr lang="en-US"/>
          </a:p>
        </p:txBody>
      </p:sp>
    </p:spTree>
    <p:extLst>
      <p:ext uri="{BB962C8B-B14F-4D97-AF65-F5344CB8AC3E}">
        <p14:creationId xmlns:p14="http://schemas.microsoft.com/office/powerpoint/2010/main" val="95063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’s first define what a BT is.</a:t>
            </a:r>
          </a:p>
          <a:p>
            <a:endParaRPr lang="en-US" baseline="0" dirty="0" smtClean="0"/>
          </a:p>
          <a:p>
            <a:r>
              <a:rPr lang="en-US" baseline="0" dirty="0" smtClean="0"/>
              <a:t>At its core a BT is the first significant code-level entry point into your application.</a:t>
            </a:r>
          </a:p>
          <a:p>
            <a:endParaRPr lang="en-US" baseline="0" dirty="0" smtClean="0"/>
          </a:p>
          <a:p>
            <a:r>
              <a:rPr lang="en-US" baseline="0" dirty="0" smtClean="0"/>
              <a:t>For a specific set of well-known frameworks AppDynamics will automatically discover and name business transactions right out of the box.</a:t>
            </a:r>
          </a:p>
          <a:p>
            <a:endParaRPr lang="en-US" baseline="0" dirty="0" smtClean="0"/>
          </a:p>
          <a:p>
            <a:r>
              <a:rPr lang="en-US" baseline="0" dirty="0" smtClean="0"/>
              <a:t>In the case where this cannot be done or it’s not done automatically, we can custom instrument entry points and name them as BTs to satisfy our needs.</a:t>
            </a:r>
          </a:p>
          <a:p>
            <a:endParaRPr lang="en-US" baseline="0" dirty="0" smtClean="0"/>
          </a:p>
          <a:p>
            <a:r>
              <a:rPr lang="en-US" baseline="0" dirty="0" smtClean="0"/>
              <a:t>A BT may have multiple exit points or just come to </a:t>
            </a:r>
            <a:r>
              <a:rPr lang="en-US" baseline="0" dirty="0" err="1" smtClean="0"/>
              <a:t>completetion</a:t>
            </a:r>
            <a:endParaRPr lang="en-US" baseline="0" dirty="0" smtClean="0"/>
          </a:p>
          <a:p>
            <a:endParaRPr lang="en-US" baseline="0" dirty="0" smtClean="0"/>
          </a:p>
          <a:p>
            <a:r>
              <a:rPr lang="en-US" baseline="0" dirty="0" smtClean="0"/>
              <a:t>In the most interesting case a BT can correlate across different tiers for distributed SOA </a:t>
            </a:r>
            <a:r>
              <a:rPr lang="en-US" baseline="0" dirty="0" err="1" smtClean="0"/>
              <a:t>aplications</a:t>
            </a:r>
            <a:endParaRPr lang="en-US" baseline="0" dirty="0" smtClean="0"/>
          </a:p>
          <a:p>
            <a:endParaRPr lang="en-US" baseline="0" dirty="0" smtClean="0"/>
          </a:p>
          <a:p>
            <a:r>
              <a:rPr lang="en-US" baseline="0" dirty="0" smtClean="0"/>
              <a:t>In the case where BT has exit points, the exit points are external calls to other services that are part of this BT.</a:t>
            </a:r>
            <a:endParaRPr lang="en-US" dirty="0" smtClean="0"/>
          </a:p>
        </p:txBody>
      </p:sp>
      <p:sp>
        <p:nvSpPr>
          <p:cNvPr id="4" name="Slide Number Placeholder 3"/>
          <p:cNvSpPr>
            <a:spLocks noGrp="1"/>
          </p:cNvSpPr>
          <p:nvPr>
            <p:ph type="sldNum" sz="quarter" idx="10"/>
          </p:nvPr>
        </p:nvSpPr>
        <p:spPr/>
        <p:txBody>
          <a:bodyPr/>
          <a:lstStyle/>
          <a:p>
            <a:fld id="{5B111445-A870-4645-B3EA-C0DECEDD1E65}" type="slidenum">
              <a:rPr lang="en-US" smtClean="0"/>
              <a:t>5</a:t>
            </a:fld>
            <a:endParaRPr lang="en-US"/>
          </a:p>
        </p:txBody>
      </p:sp>
    </p:spTree>
    <p:extLst>
      <p:ext uri="{BB962C8B-B14F-4D97-AF65-F5344CB8AC3E}">
        <p14:creationId xmlns:p14="http://schemas.microsoft.com/office/powerpoint/2010/main" val="95063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a BT has been identified, </a:t>
            </a:r>
            <a:r>
              <a:rPr lang="en-US" baseline="0" dirty="0" smtClean="0"/>
              <a:t>AppDynamics begins measuring the performance by looking at the total execution time.  That is, the time between the invocation of the first entry point to completion, or in the case of a distributed BT, from the entry point, until all external calls are completed.</a:t>
            </a:r>
          </a:p>
          <a:p>
            <a:pPr marL="171450" indent="-171450">
              <a:buFontTx/>
              <a:buChar char="-"/>
            </a:pPr>
            <a:r>
              <a:rPr lang="en-US" baseline="0" dirty="0" smtClean="0"/>
              <a:t>This end-to end timing is calculated for every single transaction</a:t>
            </a:r>
          </a:p>
          <a:p>
            <a:pPr marL="171450" indent="-171450">
              <a:buFontTx/>
              <a:buChar char="-"/>
            </a:pPr>
            <a:endParaRPr lang="en-US" baseline="0" dirty="0" smtClean="0"/>
          </a:p>
          <a:p>
            <a:pPr marL="0" indent="0">
              <a:buFontTx/>
              <a:buNone/>
            </a:pPr>
            <a:r>
              <a:rPr lang="en-US" baseline="0" dirty="0" smtClean="0"/>
              <a:t>As the BTs are being measured they </a:t>
            </a:r>
            <a:r>
              <a:rPr lang="en-US" baseline="0" dirty="0" smtClean="0"/>
              <a:t>are being </a:t>
            </a:r>
            <a:r>
              <a:rPr lang="en-US" baseline="0" dirty="0" smtClean="0"/>
              <a:t>compared to a dynamic baseline.  This will score the transactions, and based on this score the transactions will be Categorized </a:t>
            </a:r>
            <a:r>
              <a:rPr lang="en-US" baseline="0" dirty="0" smtClean="0"/>
              <a:t>in the following 5 categories:</a:t>
            </a:r>
          </a:p>
          <a:p>
            <a:pPr marL="0" indent="0">
              <a:buFontTx/>
              <a:buNone/>
            </a:pPr>
            <a:r>
              <a:rPr lang="en-US" baseline="0" dirty="0" smtClean="0"/>
              <a:t>Normal, Slow, Very Slow, and Errors</a:t>
            </a:r>
          </a:p>
          <a:p>
            <a:pPr marL="0" indent="0">
              <a:buFontTx/>
              <a:buNone/>
            </a:pPr>
            <a:endParaRPr lang="en-US" baseline="0" dirty="0" smtClean="0"/>
          </a:p>
          <a:p>
            <a:pPr marL="0" indent="0">
              <a:buFontTx/>
              <a:buNone/>
            </a:pPr>
            <a:r>
              <a:rPr lang="en-US" baseline="0" dirty="0" smtClean="0"/>
              <a:t>Now our out of the box configuration defines normal within 3 SD from the norm in the pas 2 hours.</a:t>
            </a:r>
          </a:p>
          <a:p>
            <a:pPr marL="0" indent="0">
              <a:buFontTx/>
              <a:buNone/>
            </a:pPr>
            <a:r>
              <a:rPr lang="en-US" baseline="0" dirty="0" smtClean="0"/>
              <a:t>Slow, as being greater than 3 SD from the norm in 2 hours</a:t>
            </a:r>
          </a:p>
          <a:p>
            <a:pPr marL="0" indent="0">
              <a:buFontTx/>
              <a:buNone/>
            </a:pPr>
            <a:r>
              <a:rPr lang="en-US" baseline="0" dirty="0" smtClean="0"/>
              <a:t>Very Slow, as being greater than 4 SD away from the norm in 2 hours</a:t>
            </a:r>
          </a:p>
          <a:p>
            <a:pPr marL="0" indent="0">
              <a:buFontTx/>
              <a:buNone/>
            </a:pPr>
            <a:r>
              <a:rPr lang="en-US" baseline="0" dirty="0" smtClean="0"/>
              <a:t>Stalled, when an execution takes longer than 45 seconds</a:t>
            </a:r>
          </a:p>
          <a:p>
            <a:pPr marL="0" indent="0">
              <a:buFontTx/>
              <a:buNone/>
            </a:pPr>
            <a:r>
              <a:rPr lang="en-US" baseline="0" dirty="0" smtClean="0"/>
              <a:t>Errors are when an error has occurred.</a:t>
            </a:r>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5B111445-A870-4645-B3EA-C0DECEDD1E65}" type="slidenum">
              <a:rPr lang="en-US" smtClean="0"/>
              <a:t>6</a:t>
            </a:fld>
            <a:endParaRPr lang="en-US"/>
          </a:p>
        </p:txBody>
      </p:sp>
    </p:spTree>
    <p:extLst>
      <p:ext uri="{BB962C8B-B14F-4D97-AF65-F5344CB8AC3E}">
        <p14:creationId xmlns:p14="http://schemas.microsoft.com/office/powerpoint/2010/main" val="95063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talked about what a business transaction</a:t>
            </a:r>
            <a:r>
              <a:rPr lang="en-US" baseline="0" dirty="0" smtClean="0"/>
              <a:t> is, how we identified and how it’s measured.</a:t>
            </a:r>
          </a:p>
          <a:p>
            <a:endParaRPr lang="en-US" baseline="0" dirty="0" smtClean="0"/>
          </a:p>
          <a:p>
            <a:r>
              <a:rPr lang="en-US" baseline="0" dirty="0" smtClean="0"/>
              <a:t>Let talk about what a BT as an object will contain</a:t>
            </a:r>
          </a:p>
          <a:p>
            <a:endParaRPr lang="en-US" baseline="0" dirty="0" smtClean="0"/>
          </a:p>
          <a:p>
            <a:r>
              <a:rPr lang="en-US" baseline="0" dirty="0" smtClean="0"/>
              <a:t>A BT will contain the following information if you were to go to the BT dashboard.</a:t>
            </a:r>
          </a:p>
          <a:p>
            <a:endParaRPr lang="en-US" baseline="0" dirty="0" smtClean="0"/>
          </a:p>
          <a:p>
            <a:r>
              <a:rPr lang="en-US" baseline="0" dirty="0" smtClean="0"/>
              <a:t>For that time-range it will contain the:</a:t>
            </a:r>
          </a:p>
          <a:p>
            <a:pPr marL="171450" indent="-171450">
              <a:buFont typeface="Arial"/>
              <a:buChar char="•"/>
            </a:pPr>
            <a:r>
              <a:rPr lang="en-US" baseline="0" dirty="0" smtClean="0"/>
              <a:t>Average Server response time,</a:t>
            </a:r>
          </a:p>
          <a:p>
            <a:pPr marL="171450" indent="-171450">
              <a:buFont typeface="Arial"/>
              <a:buChar char="•"/>
            </a:pPr>
            <a:r>
              <a:rPr lang="en-US" sz="1200" dirty="0" smtClean="0"/>
              <a:t>Server Min/Max response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dirty="0" smtClean="0"/>
              <a:t>#of calls/Calls-per-min</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dirty="0" smtClean="0"/>
              <a:t>Error #/Error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dirty="0" smtClean="0"/>
              <a:t>Slow BT#/Very Slow BT#/Stalled BT#</a:t>
            </a:r>
          </a:p>
          <a:p>
            <a:pPr marL="457200" indent="-457200">
              <a:buFont typeface="Arial"/>
              <a:buChar char="•"/>
            </a:pPr>
            <a:r>
              <a:rPr lang="en-US" sz="1200" dirty="0" smtClean="0"/>
              <a:t>CPU Usage (</a:t>
            </a:r>
            <a:r>
              <a:rPr lang="en-US" sz="1200" dirty="0" err="1" smtClean="0"/>
              <a:t>ms</a:t>
            </a:r>
            <a:r>
              <a:rPr lang="en-US" sz="1200" dirty="0" smtClean="0"/>
              <a:t>)</a:t>
            </a:r>
          </a:p>
          <a:p>
            <a:pPr marL="800100" lvl="1" indent="-342900">
              <a:buFont typeface="Arial"/>
              <a:buChar char="•"/>
            </a:pPr>
            <a:r>
              <a:rPr lang="en-US" sz="1200" dirty="0" smtClean="0"/>
              <a:t>CPU used/Block Time/Wait Time</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dirty="0" smtClean="0"/>
              <a:t>Tier, in which the business</a:t>
            </a:r>
            <a:r>
              <a:rPr lang="en-US" sz="1200" baseline="0" dirty="0" smtClean="0"/>
              <a:t> transaction was discovered</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aseline="0" dirty="0" smtClean="0"/>
              <a:t>The type of business transaction</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baseline="0" dirty="0" smtClean="0"/>
              <a:t>And in some cases, a snapshot.  And we will talk about when that case is in the next slide</a:t>
            </a:r>
            <a:endParaRPr lang="en-US" sz="1200" dirty="0" smtClean="0"/>
          </a:p>
          <a:p>
            <a:endParaRPr lang="en-US" baseline="0" dirty="0" smtClean="0"/>
          </a:p>
        </p:txBody>
      </p:sp>
      <p:sp>
        <p:nvSpPr>
          <p:cNvPr id="4" name="Slide Number Placeholder 3"/>
          <p:cNvSpPr>
            <a:spLocks noGrp="1"/>
          </p:cNvSpPr>
          <p:nvPr>
            <p:ph type="sldNum" sz="quarter" idx="10"/>
          </p:nvPr>
        </p:nvSpPr>
        <p:spPr/>
        <p:txBody>
          <a:bodyPr/>
          <a:lstStyle/>
          <a:p>
            <a:fld id="{5B111445-A870-4645-B3EA-C0DECEDD1E65}" type="slidenum">
              <a:rPr lang="en-US" smtClean="0"/>
              <a:t>7</a:t>
            </a:fld>
            <a:endParaRPr lang="en-US"/>
          </a:p>
        </p:txBody>
      </p:sp>
    </p:spTree>
    <p:extLst>
      <p:ext uri="{BB962C8B-B14F-4D97-AF65-F5344CB8AC3E}">
        <p14:creationId xmlns:p14="http://schemas.microsoft.com/office/powerpoint/2010/main" val="95063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seen all the different information that the BT may contain, in some cases,</a:t>
            </a:r>
            <a:r>
              <a:rPr lang="en-US" baseline="0" dirty="0" smtClean="0"/>
              <a:t> BTs contain snapshots, but not always.  The reason for that is that c</a:t>
            </a:r>
            <a:r>
              <a:rPr lang="en-US" dirty="0" smtClean="0"/>
              <a:t>ollecting </a:t>
            </a:r>
            <a:r>
              <a:rPr lang="en-US" dirty="0" smtClean="0"/>
              <a:t>BT</a:t>
            </a:r>
            <a:r>
              <a:rPr lang="en-US" baseline="0" dirty="0" smtClean="0"/>
              <a:t> Snapshots is expensive, both from a performance overhead point of view </a:t>
            </a:r>
            <a:r>
              <a:rPr lang="en-US" baseline="0" dirty="0" smtClean="0"/>
              <a:t>on the agent side as </a:t>
            </a:r>
            <a:r>
              <a:rPr lang="en-US" baseline="0" dirty="0" smtClean="0"/>
              <a:t>well as storage and management on the controller side.</a:t>
            </a:r>
          </a:p>
          <a:p>
            <a:endParaRPr lang="en-US" baseline="0" dirty="0" smtClean="0"/>
          </a:p>
          <a:p>
            <a:r>
              <a:rPr lang="en-US" baseline="0" dirty="0" smtClean="0"/>
              <a:t>Therefore, </a:t>
            </a:r>
            <a:r>
              <a:rPr lang="en-US" baseline="0" dirty="0" err="1" smtClean="0"/>
              <a:t>appdynamics</a:t>
            </a:r>
            <a:r>
              <a:rPr lang="en-US" baseline="0" dirty="0" smtClean="0"/>
              <a:t> will collect deep-diagnostic information </a:t>
            </a:r>
            <a:r>
              <a:rPr lang="en-US" baseline="0" dirty="0" smtClean="0"/>
              <a:t>only when </a:t>
            </a:r>
            <a:r>
              <a:rPr lang="en-US" baseline="0" dirty="0" smtClean="0"/>
              <a:t>it matters.  </a:t>
            </a:r>
          </a:p>
          <a:p>
            <a:pPr marL="171450" indent="-171450">
              <a:buFontTx/>
              <a:buChar char="-"/>
            </a:pPr>
            <a:r>
              <a:rPr lang="en-US" baseline="0" dirty="0" smtClean="0"/>
              <a:t>Periodically, so as to provide a comparison snapshot for analysis</a:t>
            </a:r>
          </a:p>
          <a:p>
            <a:pPr marL="171450" indent="-171450">
              <a:buFontTx/>
              <a:buChar char="-"/>
            </a:pPr>
            <a:r>
              <a:rPr lang="en-US" baseline="0" dirty="0" smtClean="0"/>
              <a:t>For Slow, Very Slow, and stalled transactions, AppDynamics will attempt to collect a snapshot</a:t>
            </a:r>
            <a:r>
              <a:rPr lang="en-US" baseline="0" dirty="0" smtClean="0"/>
              <a:t>, and in-flight transaction snapshot </a:t>
            </a:r>
            <a:r>
              <a:rPr lang="en-US" baseline="0" dirty="0" smtClean="0"/>
              <a:t>may not be complete, because it may have detected an issue too late for full capture.</a:t>
            </a:r>
          </a:p>
          <a:p>
            <a:pPr marL="171450" indent="-171450">
              <a:buFontTx/>
              <a:buChar char="-"/>
            </a:pPr>
            <a:r>
              <a:rPr lang="en-US" baseline="0" dirty="0" smtClean="0"/>
              <a:t>When a pattern of “slowness” is detected, we will obtain a Diagnostic session snapshot.  This will be the complete snapshot that can be used to diagnose an issue.</a:t>
            </a:r>
            <a:endParaRPr lang="en-US" dirty="0"/>
          </a:p>
        </p:txBody>
      </p:sp>
      <p:sp>
        <p:nvSpPr>
          <p:cNvPr id="4" name="Slide Number Placeholder 3"/>
          <p:cNvSpPr>
            <a:spLocks noGrp="1"/>
          </p:cNvSpPr>
          <p:nvPr>
            <p:ph type="sldNum" sz="quarter" idx="10"/>
          </p:nvPr>
        </p:nvSpPr>
        <p:spPr/>
        <p:txBody>
          <a:bodyPr/>
          <a:lstStyle/>
          <a:p>
            <a:fld id="{5B111445-A870-4645-B3EA-C0DECEDD1E65}" type="slidenum">
              <a:rPr lang="en-US" smtClean="0"/>
              <a:t>8</a:t>
            </a:fld>
            <a:endParaRPr lang="en-US"/>
          </a:p>
        </p:txBody>
      </p:sp>
    </p:spTree>
    <p:extLst>
      <p:ext uri="{BB962C8B-B14F-4D97-AF65-F5344CB8AC3E}">
        <p14:creationId xmlns:p14="http://schemas.microsoft.com/office/powerpoint/2010/main" val="95063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concludes part 1 of</a:t>
            </a:r>
            <a:r>
              <a:rPr lang="en-US" baseline="0" dirty="0" smtClean="0"/>
              <a:t> the business transactions overview.</a:t>
            </a:r>
          </a:p>
          <a:p>
            <a:endParaRPr lang="en-US" baseline="0" dirty="0" smtClean="0"/>
          </a:p>
          <a:p>
            <a:r>
              <a:rPr lang="en-US" baseline="0" dirty="0" smtClean="0"/>
              <a:t>To summarize:</a:t>
            </a:r>
            <a:endParaRPr lang="en-US" dirty="0" smtClean="0"/>
          </a:p>
          <a:p>
            <a:pPr marL="171450" indent="-171450">
              <a:buFont typeface="Arial"/>
              <a:buChar char="•"/>
            </a:pPr>
            <a:r>
              <a:rPr lang="en-US" dirty="0" smtClean="0"/>
              <a:t>Talked</a:t>
            </a:r>
            <a:r>
              <a:rPr lang="en-US" baseline="0" dirty="0" smtClean="0"/>
              <a:t> about what are business transactions</a:t>
            </a:r>
          </a:p>
          <a:p>
            <a:pPr marL="171450" indent="-171450">
              <a:buFont typeface="Arial"/>
              <a:buChar char="•"/>
            </a:pPr>
            <a:r>
              <a:rPr lang="en-US" baseline="0" dirty="0" smtClean="0"/>
              <a:t>How we identify them</a:t>
            </a:r>
          </a:p>
          <a:p>
            <a:pPr marL="171450" indent="-171450">
              <a:buFont typeface="Arial"/>
              <a:buChar char="•"/>
            </a:pPr>
            <a:r>
              <a:rPr lang="en-US" baseline="0" dirty="0" smtClean="0"/>
              <a:t>How we score them</a:t>
            </a:r>
          </a:p>
          <a:p>
            <a:pPr marL="171450" indent="-171450">
              <a:buFont typeface="Arial"/>
              <a:buChar char="•"/>
            </a:pPr>
            <a:r>
              <a:rPr lang="en-US" baseline="0" dirty="0" smtClean="0"/>
              <a:t>What data is contained </a:t>
            </a:r>
          </a:p>
          <a:p>
            <a:endParaRPr lang="en-US" baseline="0" dirty="0" smtClean="0"/>
          </a:p>
          <a:p>
            <a:r>
              <a:rPr lang="en-US" baseline="0" dirty="0" smtClean="0"/>
              <a:t>In Part 2 of the training, we are going to go over:</a:t>
            </a:r>
            <a:endParaRPr lang="en-US" baseline="0" dirty="0" smtClean="0"/>
          </a:p>
          <a:p>
            <a:pPr marL="171450" indent="-171450">
              <a:buFont typeface="Arial"/>
              <a:buChar char="•"/>
            </a:pPr>
            <a:r>
              <a:rPr lang="en-US" baseline="0" dirty="0" smtClean="0"/>
              <a:t>Advanced techniques</a:t>
            </a:r>
          </a:p>
          <a:p>
            <a:pPr marL="171450" indent="-171450">
              <a:buFont typeface="Arial"/>
              <a:buChar char="•"/>
            </a:pPr>
            <a:r>
              <a:rPr lang="en-US" baseline="0" dirty="0" smtClean="0"/>
              <a:t>Tips and tricks to get you out of sticky situations in the field</a:t>
            </a:r>
          </a:p>
          <a:p>
            <a:pPr marL="171450" indent="-171450">
              <a:buFont typeface="Arial"/>
              <a:buChar char="•"/>
            </a:pPr>
            <a:r>
              <a:rPr lang="en-US" baseline="0" dirty="0" smtClean="0"/>
              <a:t>Go through the lab </a:t>
            </a:r>
            <a:r>
              <a:rPr lang="en-US" baseline="0" dirty="0" smtClean="0"/>
              <a:t>exercises</a:t>
            </a:r>
            <a:endParaRPr lang="en-US" dirty="0"/>
          </a:p>
        </p:txBody>
      </p:sp>
      <p:sp>
        <p:nvSpPr>
          <p:cNvPr id="4" name="Slide Number Placeholder 3"/>
          <p:cNvSpPr>
            <a:spLocks noGrp="1"/>
          </p:cNvSpPr>
          <p:nvPr>
            <p:ph type="sldNum" sz="quarter" idx="10"/>
          </p:nvPr>
        </p:nvSpPr>
        <p:spPr/>
        <p:txBody>
          <a:bodyPr/>
          <a:lstStyle/>
          <a:p>
            <a:fld id="{5B111445-A870-4645-B3EA-C0DECEDD1E65}" type="slidenum">
              <a:rPr lang="en-US" smtClean="0"/>
              <a:t>9</a:t>
            </a:fld>
            <a:endParaRPr lang="en-US"/>
          </a:p>
        </p:txBody>
      </p:sp>
    </p:spTree>
    <p:extLst>
      <p:ext uri="{BB962C8B-B14F-4D97-AF65-F5344CB8AC3E}">
        <p14:creationId xmlns:p14="http://schemas.microsoft.com/office/powerpoint/2010/main" val="76072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5618" y="2019528"/>
            <a:ext cx="4014371" cy="2312206"/>
          </a:xfrm>
        </p:spPr>
        <p:txBody>
          <a:bodyPr anchor="ctr"/>
          <a:lstStyle>
            <a:lvl1pPr>
              <a:defRPr sz="3200">
                <a:solidFill>
                  <a:schemeClr val="accent4"/>
                </a:solidFill>
              </a:defRPr>
            </a:lvl1pPr>
          </a:lstStyle>
          <a:p>
            <a:r>
              <a:rPr lang="en-US" dirty="0" smtClean="0"/>
              <a:t>Click to edit Master title style</a:t>
            </a:r>
            <a:endParaRPr lang="en-US" dirty="0"/>
          </a:p>
        </p:txBody>
      </p:sp>
      <p:cxnSp>
        <p:nvCxnSpPr>
          <p:cNvPr id="7" name="Straight Connector 6"/>
          <p:cNvCxnSpPr/>
          <p:nvPr userDrawn="1"/>
        </p:nvCxnSpPr>
        <p:spPr bwMode="auto">
          <a:xfrm>
            <a:off x="4018319" y="2019528"/>
            <a:ext cx="0" cy="2312206"/>
          </a:xfrm>
          <a:prstGeom prst="line">
            <a:avLst/>
          </a:prstGeom>
          <a:solidFill>
            <a:schemeClr val="accent1"/>
          </a:solidFill>
          <a:ln w="9525" cap="flat" cmpd="sng" algn="ctr">
            <a:gradFill flip="none" rotWithShape="1">
              <a:gsLst>
                <a:gs pos="0">
                  <a:schemeClr val="bg2">
                    <a:lumMod val="75000"/>
                  </a:schemeClr>
                </a:gs>
                <a:gs pos="100000">
                  <a:schemeClr val="bg2">
                    <a:lumMod val="90000"/>
                  </a:schemeClr>
                </a:gs>
              </a:gsLst>
              <a:path path="circle">
                <a:fillToRect l="50000" t="50000" r="50000" b="50000"/>
              </a:path>
              <a:tileRect/>
            </a:gradFill>
            <a:prstDash val="solid"/>
            <a:round/>
            <a:headEnd type="none" w="med" len="med"/>
            <a:tailEnd type="none" w="med" len="med"/>
          </a:ln>
          <a:effectLst/>
        </p:spPr>
      </p:cxnSp>
      <p:pic>
        <p:nvPicPr>
          <p:cNvPr id="3" name="Picture 2" descr="AD_logo_gra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4675" y="2019527"/>
            <a:ext cx="2886566" cy="2353135"/>
          </a:xfrm>
          <a:prstGeom prst="rect">
            <a:avLst/>
          </a:prstGeom>
        </p:spPr>
      </p:pic>
    </p:spTree>
    <p:extLst>
      <p:ext uri="{BB962C8B-B14F-4D97-AF65-F5344CB8AC3E}">
        <p14:creationId xmlns:p14="http://schemas.microsoft.com/office/powerpoint/2010/main" val="390977327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logo">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AD_cl_H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7644" y="5613663"/>
            <a:ext cx="2283181" cy="424669"/>
          </a:xfrm>
          <a:prstGeom prst="rect">
            <a:avLst/>
          </a:prstGeom>
        </p:spPr>
      </p:pic>
      <p:sp>
        <p:nvSpPr>
          <p:cNvPr id="4" name="Title 1"/>
          <p:cNvSpPr>
            <a:spLocks noGrp="1"/>
          </p:cNvSpPr>
          <p:nvPr>
            <p:ph type="ctrTitle" hasCustomPrompt="1"/>
          </p:nvPr>
        </p:nvSpPr>
        <p:spPr>
          <a:xfrm>
            <a:off x="685800" y="2130425"/>
            <a:ext cx="7772400" cy="1470025"/>
          </a:xfrm>
        </p:spPr>
        <p:txBody>
          <a:bodyPr/>
          <a:lstStyle>
            <a:lvl1pPr algn="ctr">
              <a:defRPr>
                <a:solidFill>
                  <a:srgbClr val="38B4E7"/>
                </a:solidFill>
              </a:defRPr>
            </a:lvl1pPr>
          </a:lstStyle>
          <a:p>
            <a:r>
              <a:rPr lang="en-US" dirty="0" smtClean="0"/>
              <a:t>Insert Header Here</a:t>
            </a:r>
            <a:endParaRPr lang="en-US" dirty="0"/>
          </a:p>
        </p:txBody>
      </p:sp>
    </p:spTree>
    <p:extLst>
      <p:ext uri="{BB962C8B-B14F-4D97-AF65-F5344CB8AC3E}">
        <p14:creationId xmlns:p14="http://schemas.microsoft.com/office/powerpoint/2010/main" val="3823524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No logo">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lgn="ctr">
              <a:defRPr>
                <a:solidFill>
                  <a:srgbClr val="38B4E7"/>
                </a:solidFill>
              </a:defRPr>
            </a:lvl1pPr>
          </a:lstStyle>
          <a:p>
            <a:r>
              <a:rPr lang="en-US" dirty="0" smtClean="0"/>
              <a:t>Insert Header Here</a:t>
            </a:r>
            <a:endParaRPr lang="en-US" dirty="0"/>
          </a:p>
        </p:txBody>
      </p:sp>
    </p:spTree>
    <p:extLst>
      <p:ext uri="{BB962C8B-B14F-4D97-AF65-F5344CB8AC3E}">
        <p14:creationId xmlns:p14="http://schemas.microsoft.com/office/powerpoint/2010/main" val="254187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46690"/>
          </a:xfrm>
        </p:spPr>
        <p:txBody>
          <a:bodyPr anchor="t"/>
          <a:lstStyle>
            <a:lvl1pPr algn="l">
              <a:defRPr sz="24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30732"/>
            <a:ext cx="8229600" cy="479543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descr="logo_AD_cl_H_CMYK.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520168"/>
            <a:ext cx="1262305" cy="236231"/>
          </a:xfrm>
          <a:prstGeom prst="rect">
            <a:avLst/>
          </a:prstGeom>
        </p:spPr>
      </p:pic>
      <p:cxnSp>
        <p:nvCxnSpPr>
          <p:cNvPr id="8" name="Straight Connector 7"/>
          <p:cNvCxnSpPr/>
          <p:nvPr userDrawn="1"/>
        </p:nvCxnSpPr>
        <p:spPr bwMode="auto">
          <a:xfrm>
            <a:off x="457200" y="6421814"/>
            <a:ext cx="8229600" cy="0"/>
          </a:xfrm>
          <a:prstGeom prst="line">
            <a:avLst/>
          </a:prstGeom>
          <a:solidFill>
            <a:schemeClr val="accent1"/>
          </a:solidFill>
          <a:ln w="3175" cap="flat" cmpd="sng" algn="ctr">
            <a:gradFill flip="none" rotWithShape="1">
              <a:gsLst>
                <a:gs pos="0">
                  <a:schemeClr val="accent2"/>
                </a:gs>
                <a:gs pos="100000">
                  <a:prstClr val="white"/>
                </a:gs>
              </a:gsLst>
              <a:path path="circle">
                <a:fillToRect l="50000" t="50000" r="50000" b="50000"/>
              </a:path>
              <a:tileRect/>
            </a:gradFill>
            <a:prstDash val="solid"/>
            <a:round/>
            <a:headEnd type="none" w="med" len="med"/>
            <a:tailEnd type="none" w="med" len="med"/>
          </a:ln>
          <a:effectLst/>
        </p:spPr>
      </p:cxnSp>
      <p:sp>
        <p:nvSpPr>
          <p:cNvPr id="13" name="Slide Number Placeholder 5"/>
          <p:cNvSpPr>
            <a:spLocks noGrp="1"/>
          </p:cNvSpPr>
          <p:nvPr>
            <p:ph type="sldNum" sz="quarter" idx="4"/>
          </p:nvPr>
        </p:nvSpPr>
        <p:spPr>
          <a:xfrm>
            <a:off x="8312727" y="6520168"/>
            <a:ext cx="374072" cy="201307"/>
          </a:xfrm>
          <a:prstGeom prst="rect">
            <a:avLst/>
          </a:prstGeom>
        </p:spPr>
        <p:txBody>
          <a:bodyPr vert="horz" lIns="91440" tIns="45720" rIns="91440" bIns="45720" rtlCol="0" anchor="ctr"/>
          <a:lstStyle>
            <a:lvl1pPr algn="r">
              <a:defRPr sz="800">
                <a:solidFill>
                  <a:schemeClr val="accent4"/>
                </a:solidFill>
              </a:defRPr>
            </a:lvl1pPr>
          </a:lstStyle>
          <a:p>
            <a:fld id="{7D753408-D142-EE49-8269-A574ADA0CBDB}" type="slidenum">
              <a:rPr lang="en-US" smtClean="0"/>
              <a:pPr/>
              <a:t>‹#›</a:t>
            </a:fld>
            <a:endParaRPr lang="en-US" dirty="0"/>
          </a:p>
        </p:txBody>
      </p:sp>
      <p:sp>
        <p:nvSpPr>
          <p:cNvPr id="9" name="Slide Number Placeholder 5"/>
          <p:cNvSpPr txBox="1">
            <a:spLocks/>
          </p:cNvSpPr>
          <p:nvPr userDrawn="1"/>
        </p:nvSpPr>
        <p:spPr>
          <a:xfrm>
            <a:off x="4587219" y="6520168"/>
            <a:ext cx="3663149" cy="201307"/>
          </a:xfrm>
          <a:prstGeom prst="rect">
            <a:avLst/>
          </a:prstGeom>
        </p:spPr>
        <p:txBody>
          <a:bodyPr vert="horz" lIns="91440" tIns="45720" rIns="91440" bIns="45720" rtlCol="0" anchor="ctr"/>
          <a:lstStyle>
            <a:defPPr>
              <a:defRPr lang="en-US"/>
            </a:defPPr>
            <a:lvl1pPr marL="0" algn="r" defTabSz="457200" rtl="0" eaLnBrk="1" latinLnBrk="0" hangingPunct="1">
              <a:defRPr sz="800" kern="1200">
                <a:solidFill>
                  <a:schemeClr val="accent4"/>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Copyright © 2013 AppDynamics. All rights reserved.</a:t>
            </a:r>
            <a:endParaRPr lang="en-US" dirty="0"/>
          </a:p>
        </p:txBody>
      </p:sp>
    </p:spTree>
    <p:extLst>
      <p:ext uri="{BB962C8B-B14F-4D97-AF65-F5344CB8AC3E}">
        <p14:creationId xmlns:p14="http://schemas.microsoft.com/office/powerpoint/2010/main" val="382306028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No footer">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846690"/>
          </a:xfrm>
        </p:spPr>
        <p:txBody>
          <a:bodyPr anchor="t"/>
          <a:lstStyle>
            <a:lvl1pPr algn="l">
              <a:defRPr sz="24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330732"/>
            <a:ext cx="8229600" cy="479543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6668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6811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7D753408-D142-EE49-8269-A574ADA0CBDB}" type="slidenum">
              <a:rPr lang="en-US" smtClean="0"/>
              <a:pPr/>
              <a:t>‹#›</a:t>
            </a:fld>
            <a:endParaRPr lang="en-US" dirty="0"/>
          </a:p>
        </p:txBody>
      </p:sp>
    </p:spTree>
    <p:extLst>
      <p:ext uri="{BB962C8B-B14F-4D97-AF65-F5344CB8AC3E}">
        <p14:creationId xmlns:p14="http://schemas.microsoft.com/office/powerpoint/2010/main" val="23048452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49" r:id="rId3"/>
    <p:sldLayoutId id="2147483650" r:id="rId4"/>
    <p:sldLayoutId id="2147483665" r:id="rId5"/>
    <p:sldLayoutId id="2147483666" r:id="rId6"/>
  </p:sldLayoutIdLst>
  <p:timing>
    <p:tnLst>
      <p:par>
        <p:cTn xmlns:p14="http://schemas.microsoft.com/office/powerpoint/2010/main" id="1" dur="indefinite" restart="never" nodeType="tmRoot"/>
      </p:par>
    </p:tnLst>
  </p:timing>
  <p:hf hdr="0" dt="0"/>
  <p:txStyles>
    <p:titleStyle>
      <a:lvl1pPr algn="l" defTabSz="457200" rtl="0" eaLnBrk="1" latinLnBrk="0" hangingPunct="1">
        <a:spcBef>
          <a:spcPct val="0"/>
        </a:spcBef>
        <a:buNone/>
        <a:defRPr sz="4000" kern="1200">
          <a:solidFill>
            <a:srgbClr val="00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5F5F5F"/>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5F5F5F"/>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5F5F5F"/>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5F5F5F"/>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5F5F5F"/>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301714" y="2024303"/>
            <a:ext cx="4409301" cy="2346509"/>
          </a:xfrm>
        </p:spPr>
        <p:txBody>
          <a:bodyPr/>
          <a:lstStyle/>
          <a:p>
            <a:pPr>
              <a:spcBef>
                <a:spcPts val="0"/>
              </a:spcBef>
              <a:spcAft>
                <a:spcPts val="600"/>
              </a:spcAft>
            </a:pPr>
            <a:r>
              <a:rPr lang="en-US" dirty="0" smtClean="0">
                <a:solidFill>
                  <a:srgbClr val="38B4E7"/>
                </a:solidFill>
              </a:rPr>
              <a:t>AppDynamics Engineer Training:</a:t>
            </a:r>
            <a:br>
              <a:rPr lang="en-US" dirty="0" smtClean="0">
                <a:solidFill>
                  <a:srgbClr val="38B4E7"/>
                </a:solidFill>
              </a:rPr>
            </a:br>
            <a:r>
              <a:rPr lang="en-US" sz="2400" b="1" dirty="0" smtClean="0">
                <a:solidFill>
                  <a:srgbClr val="38B4E7"/>
                </a:solidFill>
              </a:rPr>
              <a:t>Chapter 8</a:t>
            </a:r>
            <a:r>
              <a:rPr lang="en-US" sz="2400" dirty="0" smtClean="0">
                <a:solidFill>
                  <a:srgbClr val="38B4E7"/>
                </a:solidFill>
              </a:rPr>
              <a:t> (Part 1/2) – Business Transactions</a:t>
            </a:r>
            <a:br>
              <a:rPr lang="en-US" sz="2400" dirty="0" smtClean="0">
                <a:solidFill>
                  <a:srgbClr val="38B4E7"/>
                </a:solidFill>
              </a:rPr>
            </a:br>
            <a:r>
              <a:rPr lang="en-US" dirty="0">
                <a:solidFill>
                  <a:srgbClr val="38B4E7"/>
                </a:solidFill>
              </a:rPr>
              <a:t/>
            </a:r>
            <a:br>
              <a:rPr lang="en-US" dirty="0">
                <a:solidFill>
                  <a:srgbClr val="38B4E7"/>
                </a:solidFill>
              </a:rPr>
            </a:br>
            <a:r>
              <a:rPr lang="en-US" sz="2000" b="1" dirty="0" smtClean="0"/>
              <a:t>Mykhaylo Shaforostov</a:t>
            </a:r>
            <a:br>
              <a:rPr lang="en-US" sz="2000" b="1" dirty="0" smtClean="0"/>
            </a:br>
            <a:r>
              <a:rPr lang="en-US" sz="2000" dirty="0" smtClean="0"/>
              <a:t>Sales Engineer</a:t>
            </a:r>
            <a:endParaRPr lang="en-US" sz="2000" dirty="0">
              <a:solidFill>
                <a:schemeClr val="accent3"/>
              </a:solidFill>
            </a:endParaRPr>
          </a:p>
        </p:txBody>
      </p:sp>
    </p:spTree>
    <p:extLst>
      <p:ext uri="{BB962C8B-B14F-4D97-AF65-F5344CB8AC3E}">
        <p14:creationId xmlns:p14="http://schemas.microsoft.com/office/powerpoint/2010/main" val="35558939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38B4E7"/>
                </a:solidFill>
              </a:rPr>
              <a:t>Agenda:</a:t>
            </a:r>
            <a:endParaRPr lang="en-US" sz="3600" dirty="0"/>
          </a:p>
        </p:txBody>
      </p:sp>
      <p:sp>
        <p:nvSpPr>
          <p:cNvPr id="3" name="Content Placeholder 2"/>
          <p:cNvSpPr>
            <a:spLocks noGrp="1"/>
          </p:cNvSpPr>
          <p:nvPr>
            <p:ph idx="1"/>
          </p:nvPr>
        </p:nvSpPr>
        <p:spPr>
          <a:xfrm>
            <a:off x="3118400" y="1330732"/>
            <a:ext cx="5568400" cy="4795431"/>
          </a:xfrm>
        </p:spPr>
        <p:txBody>
          <a:bodyPr/>
          <a:lstStyle/>
          <a:p>
            <a:pPr marL="0" indent="0">
              <a:spcBef>
                <a:spcPts val="3800"/>
              </a:spcBef>
              <a:buNone/>
            </a:pPr>
            <a:r>
              <a:rPr lang="en-US" dirty="0" smtClean="0"/>
              <a:t>Overview</a:t>
            </a:r>
          </a:p>
          <a:p>
            <a:pPr marL="0" indent="0">
              <a:spcBef>
                <a:spcPts val="3800"/>
              </a:spcBef>
              <a:buNone/>
            </a:pPr>
            <a:r>
              <a:rPr lang="en-US" strike="sngStrike" dirty="0" smtClean="0"/>
              <a:t>Advanced Topics/Techniques</a:t>
            </a:r>
          </a:p>
          <a:p>
            <a:pPr marL="0" indent="0">
              <a:spcBef>
                <a:spcPts val="3800"/>
              </a:spcBef>
              <a:buNone/>
            </a:pPr>
            <a:r>
              <a:rPr lang="en-US" strike="sngStrike" dirty="0" smtClean="0"/>
              <a:t>Lab</a:t>
            </a:r>
          </a:p>
        </p:txBody>
      </p:sp>
      <p:pic>
        <p:nvPicPr>
          <p:cNvPr id="5" name="Picture 4" descr="icon-set_02-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2238" y="1330732"/>
            <a:ext cx="627389" cy="619448"/>
          </a:xfrm>
          <a:prstGeom prst="rect">
            <a:avLst/>
          </a:prstGeom>
        </p:spPr>
      </p:pic>
      <p:pic>
        <p:nvPicPr>
          <p:cNvPr id="6" name="Picture 5" descr="icon-set_02-0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6208" y="3247490"/>
            <a:ext cx="623419" cy="619448"/>
          </a:xfrm>
          <a:prstGeom prst="rect">
            <a:avLst/>
          </a:prstGeom>
        </p:spPr>
      </p:pic>
      <p:pic>
        <p:nvPicPr>
          <p:cNvPr id="7" name="Picture 6" descr="icon-set_02-0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6208" y="2317028"/>
            <a:ext cx="623419" cy="619448"/>
          </a:xfrm>
          <a:prstGeom prst="rect">
            <a:avLst/>
          </a:prstGeom>
        </p:spPr>
      </p:pic>
      <p:sp>
        <p:nvSpPr>
          <p:cNvPr id="9" name="Slide Number Placeholder 8"/>
          <p:cNvSpPr>
            <a:spLocks noGrp="1"/>
          </p:cNvSpPr>
          <p:nvPr>
            <p:ph type="sldNum" sz="quarter" idx="4"/>
          </p:nvPr>
        </p:nvSpPr>
        <p:spPr/>
        <p:txBody>
          <a:bodyPr/>
          <a:lstStyle/>
          <a:p>
            <a:fld id="{7D753408-D142-EE49-8269-A574ADA0CBDB}" type="slidenum">
              <a:rPr lang="en-US" smtClean="0"/>
              <a:pPr/>
              <a:t>2</a:t>
            </a:fld>
            <a:endParaRPr lang="en-US" dirty="0"/>
          </a:p>
        </p:txBody>
      </p:sp>
      <p:sp>
        <p:nvSpPr>
          <p:cNvPr id="4" name="Left Brace 3"/>
          <p:cNvSpPr/>
          <p:nvPr/>
        </p:nvSpPr>
        <p:spPr>
          <a:xfrm>
            <a:off x="1939089" y="2317029"/>
            <a:ext cx="170094" cy="1549910"/>
          </a:xfrm>
          <a:prstGeom prst="leftBrace">
            <a:avLst/>
          </a:prstGeom>
          <a:ln>
            <a:solidFill>
              <a:srgbClr val="35A5E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e 9"/>
          <p:cNvSpPr/>
          <p:nvPr/>
        </p:nvSpPr>
        <p:spPr>
          <a:xfrm>
            <a:off x="1939089" y="1330732"/>
            <a:ext cx="170094" cy="619448"/>
          </a:xfrm>
          <a:prstGeom prst="leftBrace">
            <a:avLst/>
          </a:prstGeom>
          <a:ln>
            <a:solidFill>
              <a:srgbClr val="35A5E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850473" y="2878158"/>
            <a:ext cx="826218" cy="369332"/>
          </a:xfrm>
          <a:prstGeom prst="rect">
            <a:avLst/>
          </a:prstGeom>
          <a:noFill/>
        </p:spPr>
        <p:txBody>
          <a:bodyPr wrap="none" rtlCol="0">
            <a:spAutoFit/>
          </a:bodyPr>
          <a:lstStyle/>
          <a:p>
            <a:r>
              <a:rPr lang="en-US" b="1" dirty="0" smtClean="0"/>
              <a:t>Part 2</a:t>
            </a:r>
            <a:endParaRPr lang="en-US" b="1" dirty="0"/>
          </a:p>
        </p:txBody>
      </p:sp>
      <p:sp>
        <p:nvSpPr>
          <p:cNvPr id="12" name="TextBox 11"/>
          <p:cNvSpPr txBox="1"/>
          <p:nvPr/>
        </p:nvSpPr>
        <p:spPr>
          <a:xfrm>
            <a:off x="850473" y="1440787"/>
            <a:ext cx="826218" cy="369332"/>
          </a:xfrm>
          <a:prstGeom prst="rect">
            <a:avLst/>
          </a:prstGeom>
          <a:noFill/>
        </p:spPr>
        <p:txBody>
          <a:bodyPr wrap="none" rtlCol="0">
            <a:spAutoFit/>
          </a:bodyPr>
          <a:lstStyle/>
          <a:p>
            <a:r>
              <a:rPr lang="en-US" b="1" dirty="0" smtClean="0"/>
              <a:t>Part 1</a:t>
            </a:r>
            <a:endParaRPr lang="en-US" b="1" dirty="0"/>
          </a:p>
        </p:txBody>
      </p:sp>
    </p:spTree>
    <p:extLst>
      <p:ext uri="{BB962C8B-B14F-4D97-AF65-F5344CB8AC3E}">
        <p14:creationId xmlns:p14="http://schemas.microsoft.com/office/powerpoint/2010/main" val="3805683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30425"/>
            <a:ext cx="8229600" cy="1143000"/>
          </a:xfrm>
        </p:spPr>
        <p:txBody>
          <a:bodyPr/>
          <a:lstStyle/>
          <a:p>
            <a:r>
              <a:rPr lang="en-US" dirty="0" smtClean="0"/>
              <a:t>Overview</a:t>
            </a:r>
            <a:endParaRPr lang="en-US" dirty="0"/>
          </a:p>
        </p:txBody>
      </p:sp>
    </p:spTree>
    <p:extLst>
      <p:ext uri="{BB962C8B-B14F-4D97-AF65-F5344CB8AC3E}">
        <p14:creationId xmlns:p14="http://schemas.microsoft.com/office/powerpoint/2010/main" val="9936206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38B4E7"/>
                </a:solidFill>
              </a:rPr>
              <a:t>Business Transactions (BT)</a:t>
            </a:r>
            <a:endParaRPr lang="en-US" sz="3600" dirty="0"/>
          </a:p>
        </p:txBody>
      </p:sp>
      <p:sp>
        <p:nvSpPr>
          <p:cNvPr id="3" name="Content Placeholder 2"/>
          <p:cNvSpPr>
            <a:spLocks noGrp="1"/>
          </p:cNvSpPr>
          <p:nvPr>
            <p:ph idx="1"/>
          </p:nvPr>
        </p:nvSpPr>
        <p:spPr/>
        <p:txBody>
          <a:bodyPr/>
          <a:lstStyle/>
          <a:p>
            <a:r>
              <a:rPr lang="en-US" sz="2800" dirty="0" smtClean="0"/>
              <a:t>Before Business Transactions</a:t>
            </a:r>
          </a:p>
          <a:p>
            <a:pPr lvl="1"/>
            <a:r>
              <a:rPr lang="en-US" sz="2400" dirty="0" smtClean="0"/>
              <a:t>Infrastructure Monitoring</a:t>
            </a:r>
          </a:p>
          <a:p>
            <a:pPr lvl="1"/>
            <a:r>
              <a:rPr lang="en-US" sz="2400" dirty="0" smtClean="0"/>
              <a:t>Response-time of methods</a:t>
            </a:r>
          </a:p>
          <a:p>
            <a:pPr lvl="1"/>
            <a:r>
              <a:rPr lang="en-US" sz="2400" dirty="0" smtClean="0"/>
              <a:t>Request total time</a:t>
            </a:r>
          </a:p>
          <a:p>
            <a:r>
              <a:rPr lang="en-US" sz="2800" dirty="0" smtClean="0"/>
              <a:t>Fundamental unit of measurement</a:t>
            </a:r>
          </a:p>
          <a:p>
            <a:pPr lvl="1"/>
            <a:r>
              <a:rPr lang="en-US" sz="2400" dirty="0" smtClean="0"/>
              <a:t>Best indicator of application performance</a:t>
            </a:r>
          </a:p>
          <a:p>
            <a:pPr lvl="1"/>
            <a:r>
              <a:rPr lang="en-US" sz="2400" dirty="0" smtClean="0"/>
              <a:t>Relates back to a user action</a:t>
            </a:r>
          </a:p>
          <a:p>
            <a:pPr lvl="1"/>
            <a:r>
              <a:rPr lang="en-US" sz="2400" dirty="0" smtClean="0"/>
              <a:t>Encompasses all interactions and components</a:t>
            </a:r>
          </a:p>
          <a:p>
            <a:pPr lvl="1"/>
            <a:r>
              <a:rPr lang="en-US" sz="2400" dirty="0" smtClean="0"/>
              <a:t>Ideal candidate for SLA definition through Policy and </a:t>
            </a:r>
            <a:r>
              <a:rPr lang="en-US" sz="2400" dirty="0" err="1" smtClean="0"/>
              <a:t>Baselining</a:t>
            </a:r>
            <a:endParaRPr lang="en-US" dirty="0" smtClean="0"/>
          </a:p>
          <a:p>
            <a:pPr lvl="1"/>
            <a:endParaRPr lang="en-US" dirty="0" smtClean="0"/>
          </a:p>
        </p:txBody>
      </p:sp>
      <p:sp>
        <p:nvSpPr>
          <p:cNvPr id="4" name="Slide Number Placeholder 3"/>
          <p:cNvSpPr>
            <a:spLocks noGrp="1"/>
          </p:cNvSpPr>
          <p:nvPr>
            <p:ph type="sldNum" sz="quarter" idx="4"/>
          </p:nvPr>
        </p:nvSpPr>
        <p:spPr/>
        <p:txBody>
          <a:bodyPr/>
          <a:lstStyle/>
          <a:p>
            <a:fld id="{7D753408-D142-EE49-8269-A574ADA0CBDB}" type="slidenum">
              <a:rPr lang="en-US" smtClean="0"/>
              <a:pPr/>
              <a:t>4</a:t>
            </a:fld>
            <a:endParaRPr lang="en-US" dirty="0"/>
          </a:p>
        </p:txBody>
      </p:sp>
    </p:spTree>
    <p:extLst>
      <p:ext uri="{BB962C8B-B14F-4D97-AF65-F5344CB8AC3E}">
        <p14:creationId xmlns:p14="http://schemas.microsoft.com/office/powerpoint/2010/main" val="22452786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38B4E7"/>
                </a:solidFill>
              </a:rPr>
              <a:t>A Business Transaction</a:t>
            </a:r>
            <a:endParaRPr lang="en-US" sz="3600" dirty="0"/>
          </a:p>
        </p:txBody>
      </p:sp>
      <p:sp>
        <p:nvSpPr>
          <p:cNvPr id="3" name="Content Placeholder 2"/>
          <p:cNvSpPr>
            <a:spLocks noGrp="1"/>
          </p:cNvSpPr>
          <p:nvPr>
            <p:ph idx="1"/>
          </p:nvPr>
        </p:nvSpPr>
        <p:spPr/>
        <p:txBody>
          <a:bodyPr>
            <a:normAutofit/>
          </a:bodyPr>
          <a:lstStyle/>
          <a:p>
            <a:r>
              <a:rPr lang="en-US" sz="2800" dirty="0" smtClean="0"/>
              <a:t>A BT is an entry point into the application</a:t>
            </a:r>
          </a:p>
          <a:p>
            <a:pPr lvl="1"/>
            <a:r>
              <a:rPr lang="en-US" sz="2400" dirty="0" smtClean="0"/>
              <a:t>Automatically discovered and named out of the box</a:t>
            </a:r>
          </a:p>
          <a:p>
            <a:pPr lvl="1"/>
            <a:r>
              <a:rPr lang="en-US" sz="2400" dirty="0" smtClean="0"/>
              <a:t>Can be custom instrumented and named</a:t>
            </a:r>
          </a:p>
          <a:p>
            <a:pPr lvl="1"/>
            <a:r>
              <a:rPr lang="en-US" sz="2400" dirty="0" smtClean="0"/>
              <a:t>Can have many exit point or just complete</a:t>
            </a:r>
          </a:p>
          <a:p>
            <a:pPr lvl="1"/>
            <a:r>
              <a:rPr lang="en-US" sz="2400" dirty="0" smtClean="0"/>
              <a:t>Correlates across tiers for a distributed view</a:t>
            </a:r>
          </a:p>
          <a:p>
            <a:r>
              <a:rPr lang="en-US" sz="2800" dirty="0" smtClean="0"/>
              <a:t>Exit points</a:t>
            </a:r>
          </a:p>
          <a:p>
            <a:pPr lvl="1"/>
            <a:r>
              <a:rPr lang="en-US" sz="2400" dirty="0" smtClean="0"/>
              <a:t>Are external calls to other services part of this BT</a:t>
            </a:r>
          </a:p>
          <a:p>
            <a:pPr lvl="1"/>
            <a:endParaRPr lang="en-US" dirty="0" smtClean="0"/>
          </a:p>
        </p:txBody>
      </p:sp>
      <p:sp>
        <p:nvSpPr>
          <p:cNvPr id="4" name="Slide Number Placeholder 3"/>
          <p:cNvSpPr>
            <a:spLocks noGrp="1"/>
          </p:cNvSpPr>
          <p:nvPr>
            <p:ph type="sldNum" sz="quarter" idx="4"/>
          </p:nvPr>
        </p:nvSpPr>
        <p:spPr/>
        <p:txBody>
          <a:bodyPr/>
          <a:lstStyle/>
          <a:p>
            <a:fld id="{7D753408-D142-EE49-8269-A574ADA0CBDB}" type="slidenum">
              <a:rPr lang="en-US" smtClean="0"/>
              <a:pPr/>
              <a:t>5</a:t>
            </a:fld>
            <a:endParaRPr lang="en-US" dirty="0"/>
          </a:p>
        </p:txBody>
      </p:sp>
    </p:spTree>
    <p:extLst>
      <p:ext uri="{BB962C8B-B14F-4D97-AF65-F5344CB8AC3E}">
        <p14:creationId xmlns:p14="http://schemas.microsoft.com/office/powerpoint/2010/main" val="24343142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38B4E7"/>
                </a:solidFill>
              </a:rPr>
              <a:t>Measuring and Categorizing BTs</a:t>
            </a:r>
            <a:endParaRPr lang="en-US" sz="3600" dirty="0"/>
          </a:p>
        </p:txBody>
      </p:sp>
      <p:sp>
        <p:nvSpPr>
          <p:cNvPr id="3" name="Content Placeholder 2"/>
          <p:cNvSpPr>
            <a:spLocks noGrp="1"/>
          </p:cNvSpPr>
          <p:nvPr>
            <p:ph idx="1"/>
          </p:nvPr>
        </p:nvSpPr>
        <p:spPr/>
        <p:txBody>
          <a:bodyPr>
            <a:normAutofit fontScale="92500" lnSpcReduction="20000"/>
          </a:bodyPr>
          <a:lstStyle/>
          <a:p>
            <a:r>
              <a:rPr lang="en-US" sz="2800" dirty="0" smtClean="0"/>
              <a:t>A BT is measured by</a:t>
            </a:r>
            <a:endParaRPr lang="en-US" sz="2800" dirty="0"/>
          </a:p>
          <a:p>
            <a:pPr lvl="1"/>
            <a:r>
              <a:rPr lang="en-US" sz="2400" dirty="0"/>
              <a:t>Overall </a:t>
            </a:r>
            <a:r>
              <a:rPr lang="en-US" sz="2400" dirty="0" smtClean="0"/>
              <a:t>end-to-end Performance</a:t>
            </a:r>
            <a:endParaRPr lang="en-US" sz="2400" dirty="0"/>
          </a:p>
          <a:p>
            <a:r>
              <a:rPr lang="en-US" sz="3000" dirty="0" smtClean="0"/>
              <a:t>Scored against a</a:t>
            </a:r>
          </a:p>
          <a:p>
            <a:pPr lvl="1"/>
            <a:r>
              <a:rPr lang="en-US" sz="2400" dirty="0" smtClean="0"/>
              <a:t>Baseline</a:t>
            </a:r>
          </a:p>
          <a:p>
            <a:r>
              <a:rPr lang="en-US" sz="2800" dirty="0" smtClean="0"/>
              <a:t>And categorized by</a:t>
            </a:r>
          </a:p>
          <a:p>
            <a:pPr lvl="1"/>
            <a:r>
              <a:rPr lang="en-US" sz="2400" dirty="0" smtClean="0"/>
              <a:t>Normal </a:t>
            </a:r>
          </a:p>
          <a:p>
            <a:pPr lvl="2"/>
            <a:r>
              <a:rPr lang="en-US" sz="2000" dirty="0" smtClean="0"/>
              <a:t>&lt;3 SD from norm in 2 hours</a:t>
            </a:r>
          </a:p>
          <a:p>
            <a:pPr lvl="1"/>
            <a:r>
              <a:rPr lang="en-US" sz="2400" dirty="0" smtClean="0"/>
              <a:t>Slow </a:t>
            </a:r>
          </a:p>
          <a:p>
            <a:pPr lvl="2"/>
            <a:r>
              <a:rPr lang="en-US" sz="2000" dirty="0" smtClean="0"/>
              <a:t>&gt;3 SD from norm in 2 hours</a:t>
            </a:r>
          </a:p>
          <a:p>
            <a:pPr lvl="1"/>
            <a:r>
              <a:rPr lang="en-US" sz="2400" dirty="0" smtClean="0"/>
              <a:t>Very Slow </a:t>
            </a:r>
          </a:p>
          <a:p>
            <a:pPr lvl="2"/>
            <a:r>
              <a:rPr lang="en-US" sz="2000" dirty="0" smtClean="0"/>
              <a:t>&gt;4 SD from norm in 2 hours</a:t>
            </a:r>
          </a:p>
          <a:p>
            <a:pPr lvl="1"/>
            <a:r>
              <a:rPr lang="en-US" sz="2400" dirty="0" smtClean="0"/>
              <a:t>Stalled </a:t>
            </a:r>
          </a:p>
          <a:p>
            <a:pPr lvl="2"/>
            <a:r>
              <a:rPr lang="en-US" sz="2000" dirty="0" smtClean="0"/>
              <a:t>&gt;45 seconds of execution</a:t>
            </a:r>
          </a:p>
          <a:p>
            <a:pPr lvl="1"/>
            <a:r>
              <a:rPr lang="en-US" sz="2400" dirty="0" smtClean="0"/>
              <a:t>Error</a:t>
            </a:r>
          </a:p>
          <a:p>
            <a:pPr lvl="1"/>
            <a:endParaRPr lang="en-US" dirty="0" smtClean="0"/>
          </a:p>
        </p:txBody>
      </p:sp>
      <p:sp>
        <p:nvSpPr>
          <p:cNvPr id="4" name="Slide Number Placeholder 3"/>
          <p:cNvSpPr>
            <a:spLocks noGrp="1"/>
          </p:cNvSpPr>
          <p:nvPr>
            <p:ph type="sldNum" sz="quarter" idx="4"/>
          </p:nvPr>
        </p:nvSpPr>
        <p:spPr/>
        <p:txBody>
          <a:bodyPr/>
          <a:lstStyle/>
          <a:p>
            <a:fld id="{7D753408-D142-EE49-8269-A574ADA0CBDB}" type="slidenum">
              <a:rPr lang="en-US" smtClean="0"/>
              <a:pPr/>
              <a:t>6</a:t>
            </a:fld>
            <a:endParaRPr lang="en-US" dirty="0"/>
          </a:p>
        </p:txBody>
      </p:sp>
    </p:spTree>
    <p:extLst>
      <p:ext uri="{BB962C8B-B14F-4D97-AF65-F5344CB8AC3E}">
        <p14:creationId xmlns:p14="http://schemas.microsoft.com/office/powerpoint/2010/main" val="22265651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38B4E7"/>
                </a:solidFill>
              </a:rPr>
              <a:t>BTs contain the following information</a:t>
            </a:r>
            <a:endParaRPr lang="en-US" sz="3600" dirty="0"/>
          </a:p>
        </p:txBody>
      </p:sp>
      <p:sp>
        <p:nvSpPr>
          <p:cNvPr id="3" name="Content Placeholder 2"/>
          <p:cNvSpPr>
            <a:spLocks noGrp="1"/>
          </p:cNvSpPr>
          <p:nvPr>
            <p:ph idx="1"/>
          </p:nvPr>
        </p:nvSpPr>
        <p:spPr/>
        <p:txBody>
          <a:bodyPr>
            <a:normAutofit fontScale="92500" lnSpcReduction="20000"/>
          </a:bodyPr>
          <a:lstStyle/>
          <a:p>
            <a:r>
              <a:rPr lang="en-US" sz="2800" dirty="0" smtClean="0"/>
              <a:t>Average Server response for time-range</a:t>
            </a:r>
          </a:p>
          <a:p>
            <a:pPr lvl="1"/>
            <a:r>
              <a:rPr lang="en-US" sz="2400" dirty="0" smtClean="0"/>
              <a:t>Average of all 1-minute agent aggregate response times for time-range</a:t>
            </a:r>
          </a:p>
          <a:p>
            <a:r>
              <a:rPr lang="en-US" sz="2800" dirty="0" smtClean="0"/>
              <a:t>Server Min</a:t>
            </a:r>
            <a:r>
              <a:rPr lang="en-US" sz="2800" dirty="0"/>
              <a:t>/Max </a:t>
            </a:r>
            <a:r>
              <a:rPr lang="en-US" sz="2800" dirty="0" smtClean="0"/>
              <a:t>response for time-range</a:t>
            </a:r>
          </a:p>
          <a:p>
            <a:r>
              <a:rPr lang="en-US" sz="2800" dirty="0" smtClean="0"/>
              <a:t>#of calls/Calls-per-min</a:t>
            </a:r>
          </a:p>
          <a:p>
            <a:r>
              <a:rPr lang="en-US" sz="2800" dirty="0" smtClean="0"/>
              <a:t>Error #/Error %</a:t>
            </a:r>
          </a:p>
          <a:p>
            <a:r>
              <a:rPr lang="en-US" sz="2800" dirty="0" smtClean="0"/>
              <a:t>Slow BT#/Very Slow BT#/Stalled BT#</a:t>
            </a:r>
          </a:p>
          <a:p>
            <a:r>
              <a:rPr lang="en-US" sz="2800" dirty="0" smtClean="0"/>
              <a:t>CPU Usage (</a:t>
            </a:r>
            <a:r>
              <a:rPr lang="en-US" sz="2800" dirty="0" err="1" smtClean="0"/>
              <a:t>ms</a:t>
            </a:r>
            <a:r>
              <a:rPr lang="en-US" sz="2800" dirty="0" smtClean="0"/>
              <a:t>)</a:t>
            </a:r>
          </a:p>
          <a:p>
            <a:pPr lvl="1"/>
            <a:r>
              <a:rPr lang="en-US" sz="2400" dirty="0" smtClean="0"/>
              <a:t>CPU used/Block Time/Wait Time</a:t>
            </a:r>
          </a:p>
          <a:p>
            <a:r>
              <a:rPr lang="en-US" sz="2800" dirty="0" smtClean="0"/>
              <a:t>Tier</a:t>
            </a:r>
          </a:p>
          <a:p>
            <a:r>
              <a:rPr lang="en-US" sz="2800" dirty="0" smtClean="0"/>
              <a:t>Type</a:t>
            </a:r>
          </a:p>
          <a:p>
            <a:r>
              <a:rPr lang="en-US" sz="2800" dirty="0" smtClean="0"/>
              <a:t>Snapshots (sometimes)</a:t>
            </a:r>
          </a:p>
        </p:txBody>
      </p:sp>
      <p:sp>
        <p:nvSpPr>
          <p:cNvPr id="4" name="Slide Number Placeholder 3"/>
          <p:cNvSpPr>
            <a:spLocks noGrp="1"/>
          </p:cNvSpPr>
          <p:nvPr>
            <p:ph type="sldNum" sz="quarter" idx="4"/>
          </p:nvPr>
        </p:nvSpPr>
        <p:spPr/>
        <p:txBody>
          <a:bodyPr/>
          <a:lstStyle/>
          <a:p>
            <a:fld id="{7D753408-D142-EE49-8269-A574ADA0CBDB}" type="slidenum">
              <a:rPr lang="en-US" smtClean="0"/>
              <a:pPr/>
              <a:t>7</a:t>
            </a:fld>
            <a:endParaRPr lang="en-US" dirty="0"/>
          </a:p>
        </p:txBody>
      </p:sp>
    </p:spTree>
    <p:extLst>
      <p:ext uri="{BB962C8B-B14F-4D97-AF65-F5344CB8AC3E}">
        <p14:creationId xmlns:p14="http://schemas.microsoft.com/office/powerpoint/2010/main" val="1558085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38B4E7"/>
                </a:solidFill>
              </a:rPr>
              <a:t>BTs don’t always have a Snapshot</a:t>
            </a:r>
            <a:endParaRPr lang="en-US" sz="3600" dirty="0"/>
          </a:p>
        </p:txBody>
      </p:sp>
      <p:sp>
        <p:nvSpPr>
          <p:cNvPr id="3" name="Content Placeholder 2"/>
          <p:cNvSpPr>
            <a:spLocks noGrp="1"/>
          </p:cNvSpPr>
          <p:nvPr>
            <p:ph idx="1"/>
          </p:nvPr>
        </p:nvSpPr>
        <p:spPr/>
        <p:txBody>
          <a:bodyPr>
            <a:normAutofit/>
          </a:bodyPr>
          <a:lstStyle/>
          <a:p>
            <a:r>
              <a:rPr lang="en-US" sz="2800" dirty="0" smtClean="0"/>
              <a:t>Snapshot collection is expensive</a:t>
            </a:r>
          </a:p>
          <a:p>
            <a:r>
              <a:rPr lang="en-US" sz="2800" dirty="0" smtClean="0"/>
              <a:t>Collect when it matters:</a:t>
            </a:r>
          </a:p>
          <a:p>
            <a:pPr lvl="1"/>
            <a:r>
              <a:rPr lang="en-US" sz="2200" dirty="0" smtClean="0"/>
              <a:t>Periodically</a:t>
            </a:r>
          </a:p>
          <a:p>
            <a:pPr lvl="1"/>
            <a:r>
              <a:rPr lang="en-US" sz="2200" dirty="0" smtClean="0"/>
              <a:t>For Slow, Very Slow and Stalled transactions</a:t>
            </a:r>
          </a:p>
          <a:p>
            <a:pPr lvl="1"/>
            <a:r>
              <a:rPr lang="en-US" sz="2200" dirty="0" smtClean="0"/>
              <a:t>When a pattern of slowness is detected</a:t>
            </a:r>
          </a:p>
          <a:p>
            <a:pPr lvl="1"/>
            <a:endParaRPr lang="en-US" sz="2200" dirty="0" smtClean="0"/>
          </a:p>
          <a:p>
            <a:pPr lvl="1"/>
            <a:endParaRPr lang="en-US" dirty="0" smtClean="0"/>
          </a:p>
        </p:txBody>
      </p:sp>
      <p:sp>
        <p:nvSpPr>
          <p:cNvPr id="4" name="Slide Number Placeholder 3"/>
          <p:cNvSpPr>
            <a:spLocks noGrp="1"/>
          </p:cNvSpPr>
          <p:nvPr>
            <p:ph type="sldNum" sz="quarter" idx="4"/>
          </p:nvPr>
        </p:nvSpPr>
        <p:spPr/>
        <p:txBody>
          <a:bodyPr/>
          <a:lstStyle/>
          <a:p>
            <a:fld id="{7D753408-D142-EE49-8269-A574ADA0CBDB}" type="slidenum">
              <a:rPr lang="en-US" smtClean="0"/>
              <a:pPr/>
              <a:t>8</a:t>
            </a:fld>
            <a:endParaRPr lang="en-US" dirty="0"/>
          </a:p>
        </p:txBody>
      </p:sp>
    </p:spTree>
    <p:extLst>
      <p:ext uri="{BB962C8B-B14F-4D97-AF65-F5344CB8AC3E}">
        <p14:creationId xmlns:p14="http://schemas.microsoft.com/office/powerpoint/2010/main" val="2785342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130425"/>
            <a:ext cx="8229600" cy="1143000"/>
          </a:xfrm>
        </p:spPr>
        <p:txBody>
          <a:bodyPr/>
          <a:lstStyle/>
          <a:p>
            <a:r>
              <a:rPr lang="en-US" dirty="0" smtClean="0"/>
              <a:t>End of Part 1</a:t>
            </a:r>
            <a:endParaRPr lang="en-US" dirty="0"/>
          </a:p>
        </p:txBody>
      </p:sp>
    </p:spTree>
    <p:extLst>
      <p:ext uri="{BB962C8B-B14F-4D97-AF65-F5344CB8AC3E}">
        <p14:creationId xmlns:p14="http://schemas.microsoft.com/office/powerpoint/2010/main" val="995053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14524</TotalTime>
  <Words>1405</Words>
  <Application>Microsoft Macintosh PowerPoint</Application>
  <PresentationFormat>On-screen Show (4:3)</PresentationFormat>
  <Paragraphs>161</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Default Theme</vt:lpstr>
      <vt:lpstr>AppDynamics Engineer Training: Chapter 8 (Part 1/2) – Business Transactions  Mykhaylo Shaforostov Sales Engineer</vt:lpstr>
      <vt:lpstr>Agenda:</vt:lpstr>
      <vt:lpstr>Overview</vt:lpstr>
      <vt:lpstr>Business Transactions (BT)</vt:lpstr>
      <vt:lpstr>A Business Transaction</vt:lpstr>
      <vt:lpstr>Measuring and Categorizing BTs</vt:lpstr>
      <vt:lpstr>BTs contain the following information</vt:lpstr>
      <vt:lpstr>BTs don’t always have a Snapshot</vt:lpstr>
      <vt:lpstr>End of Part 1</vt:lpstr>
    </vt:vector>
  </TitlesOfParts>
  <Company>AppDynamics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Shireen Afshar</dc:creator>
  <cp:lastModifiedBy>Mykhaylo Shaforostov</cp:lastModifiedBy>
  <cp:revision>358</cp:revision>
  <cp:lastPrinted>2013-05-20T08:00:14Z</cp:lastPrinted>
  <dcterms:created xsi:type="dcterms:W3CDTF">2012-11-19T17:59:20Z</dcterms:created>
  <dcterms:modified xsi:type="dcterms:W3CDTF">2013-05-20T08:01:12Z</dcterms:modified>
</cp:coreProperties>
</file>