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Ex1.xml" ContentType="application/vnd.ms-office.chartex+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1021" r:id="rId5"/>
    <p:sldId id="1022" r:id="rId6"/>
    <p:sldId id="1023" r:id="rId7"/>
    <p:sldId id="1024" r:id="rId8"/>
    <p:sldId id="1025" r:id="rId9"/>
    <p:sldId id="1026" r:id="rId10"/>
    <p:sldId id="1027" r:id="rId11"/>
    <p:sldId id="1028" r:id="rId12"/>
    <p:sldId id="1029" r:id="rId13"/>
    <p:sldId id="1030" r:id="rId14"/>
    <p:sldId id="1031" r:id="rId15"/>
    <p:sldId id="1032" r:id="rId16"/>
    <p:sldId id="1033" r:id="rId17"/>
    <p:sldId id="1035" r:id="rId18"/>
    <p:sldId id="10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70E12-94D9-4AE2-8EEB-8C540BE4FA18}" v="596" dt="2023-07-29T18:03:04.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01"/>
    <p:restoredTop sz="67354" autoAdjust="0"/>
  </p:normalViewPr>
  <p:slideViewPr>
    <p:cSldViewPr snapToGrid="0" snapToObjects="1">
      <p:cViewPr varScale="1">
        <p:scale>
          <a:sx n="79" d="100"/>
          <a:sy n="79" d="100"/>
        </p:scale>
        <p:origin x="29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snhu-my.sharepoint.com/personal/michael_medina5_snhu_edu/Documents/Homework.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https://snhu-my.sharepoint.com/personal/michael_medina5_snhu_edu/Documents/Homework.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https://snhu-my.sharepoint.com/personal/michael_medina5_snhu_edu/Documents/Homewor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Expected</a:t>
            </a:r>
            <a:r>
              <a:rPr lang="en-US" baseline="0"/>
              <a:t> growth rate of industry</a:t>
            </a:r>
            <a:endParaRPr lang="en-US"/>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Sheet4!$A$28:$A$29</c:f>
              <c:strCache>
                <c:ptCount val="2"/>
                <c:pt idx="0">
                  <c:v>Automotive manufacturing</c:v>
                </c:pt>
                <c:pt idx="1">
                  <c:v>Landscaping manufacturing</c:v>
                </c:pt>
              </c:strCache>
            </c:strRef>
          </c:cat>
          <c:val>
            <c:numRef>
              <c:f>Sheet4!$C$28:$C$29</c:f>
              <c:numCache>
                <c:formatCode>0%</c:formatCode>
                <c:ptCount val="2"/>
                <c:pt idx="0">
                  <c:v>0.02</c:v>
                </c:pt>
                <c:pt idx="1">
                  <c:v>0.06</c:v>
                </c:pt>
              </c:numCache>
            </c:numRef>
          </c:val>
          <c:extLst>
            <c:ext xmlns:c16="http://schemas.microsoft.com/office/drawing/2014/chart" uri="{C3380CC4-5D6E-409C-BE32-E72D297353CC}">
              <c16:uniqueId val="{00000000-ABE8-4821-B727-145D733488A1}"/>
            </c:ext>
          </c:extLst>
        </c:ser>
        <c:dLbls>
          <c:dLblPos val="outEnd"/>
          <c:showLegendKey val="0"/>
          <c:showVal val="1"/>
          <c:showCatName val="0"/>
          <c:showSerName val="0"/>
          <c:showPercent val="0"/>
          <c:showBubbleSize val="0"/>
        </c:dLbls>
        <c:gapWidth val="444"/>
        <c:overlap val="-90"/>
        <c:axId val="1134305183"/>
        <c:axId val="1134300383"/>
      </c:barChart>
      <c:catAx>
        <c:axId val="11343051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134300383"/>
        <c:crosses val="autoZero"/>
        <c:auto val="1"/>
        <c:lblAlgn val="ctr"/>
        <c:lblOffset val="100"/>
        <c:noMultiLvlLbl val="0"/>
      </c:catAx>
      <c:valAx>
        <c:axId val="1134300383"/>
        <c:scaling>
          <c:orientation val="minMax"/>
        </c:scaling>
        <c:delete val="1"/>
        <c:axPos val="l"/>
        <c:numFmt formatCode="0%" sourceLinked="1"/>
        <c:majorTickMark val="none"/>
        <c:minorTickMark val="none"/>
        <c:tickLblPos val="nextTo"/>
        <c:crossAx val="1134305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US Vehicles</a:t>
            </a:r>
            <a:r>
              <a:rPr lang="en-US" baseline="0"/>
              <a:t> on the Road 2019</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1ED-4661-9D2D-087B7D1D46A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1ED-4661-9D2D-087B7D1D46A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Sheet1!$A$3:$A$4</c:f>
              <c:strCache>
                <c:ptCount val="2"/>
                <c:pt idx="0">
                  <c:v>New Vehicles</c:v>
                </c:pt>
                <c:pt idx="1">
                  <c:v>Used Vehicles</c:v>
                </c:pt>
              </c:strCache>
            </c:strRef>
          </c:cat>
          <c:val>
            <c:numRef>
              <c:f>Sheet1!$B$3:$B$4</c:f>
              <c:numCache>
                <c:formatCode>0.00%</c:formatCode>
                <c:ptCount val="2"/>
                <c:pt idx="0">
                  <c:v>6.0999999999999999E-2</c:v>
                </c:pt>
                <c:pt idx="1">
                  <c:v>0.93900000000000006</c:v>
                </c:pt>
              </c:numCache>
            </c:numRef>
          </c:val>
          <c:extLst>
            <c:ext xmlns:c16="http://schemas.microsoft.com/office/drawing/2014/chart" uri="{C3380CC4-5D6E-409C-BE32-E72D297353CC}">
              <c16:uniqueId val="{00000004-C1ED-4661-9D2D-087B7D1D46AE}"/>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EV</a:t>
            </a:r>
            <a:r>
              <a:rPr lang="en-US" baseline="0"/>
              <a:t> market penetration US</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v>Percentage</c:v>
          </c:tx>
          <c:spPr>
            <a:solidFill>
              <a:schemeClr val="accent2"/>
            </a:solidFill>
            <a:ln>
              <a:noFill/>
            </a:ln>
            <a:effectLst/>
          </c:spPr>
          <c:invertIfNegative val="0"/>
          <c:cat>
            <c:numRef>
              <c:f>Sheet1!$P$7</c:f>
              <c:numCache>
                <c:formatCode>General</c:formatCode>
                <c:ptCount val="1"/>
                <c:pt idx="0">
                  <c:v>2023</c:v>
                </c:pt>
              </c:numCache>
            </c:numRef>
          </c:cat>
          <c:val>
            <c:numRef>
              <c:f>Sheet1!$P$8:$Q$8</c:f>
              <c:numCache>
                <c:formatCode>0%</c:formatCode>
                <c:ptCount val="2"/>
                <c:pt idx="0">
                  <c:v>0.05</c:v>
                </c:pt>
                <c:pt idx="1">
                  <c:v>0.3</c:v>
                </c:pt>
              </c:numCache>
            </c:numRef>
          </c:val>
          <c:extLst>
            <c:ext xmlns:c16="http://schemas.microsoft.com/office/drawing/2014/chart" uri="{C3380CC4-5D6E-409C-BE32-E72D297353CC}">
              <c16:uniqueId val="{00000000-A354-4892-BB44-8D80C9874E41}"/>
            </c:ext>
          </c:extLst>
        </c:ser>
        <c:dLbls>
          <c:showLegendKey val="0"/>
          <c:showVal val="0"/>
          <c:showCatName val="0"/>
          <c:showSerName val="0"/>
          <c:showPercent val="0"/>
          <c:showBubbleSize val="0"/>
        </c:dLbls>
        <c:gapWidth val="219"/>
        <c:overlap val="-27"/>
        <c:axId val="1134298463"/>
        <c:axId val="1134303743"/>
      </c:barChart>
      <c:catAx>
        <c:axId val="1134298463"/>
        <c:scaling>
          <c:orientation val="minMax"/>
        </c:scaling>
        <c:delete val="1"/>
        <c:axPos val="b"/>
        <c:numFmt formatCode="General" sourceLinked="1"/>
        <c:majorTickMark val="none"/>
        <c:minorTickMark val="none"/>
        <c:tickLblPos val="nextTo"/>
        <c:crossAx val="1134303743"/>
        <c:crosses val="autoZero"/>
        <c:auto val="1"/>
        <c:lblAlgn val="ctr"/>
        <c:lblOffset val="100"/>
        <c:noMultiLvlLbl val="0"/>
      </c:catAx>
      <c:valAx>
        <c:axId val="113430374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42984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 of required emissions</a:t>
            </a:r>
            <a:r>
              <a:rPr lang="en-US" baseline="0"/>
              <a:t> reductions for new automobiles US 1975</a:t>
            </a:r>
            <a:endParaRPr lang="en-US"/>
          </a:p>
        </c:rich>
      </c:tx>
      <c:layout>
        <c:manualLayout>
          <c:xMode val="edge"/>
          <c:yMode val="edge"/>
          <c:x val="0.10050052195713698"/>
          <c:y val="3.603603603603603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E5F-401C-B1F4-EA77265A2F6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E5F-401C-B1F4-EA77265A2F6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Sheet1!$D$3:$D$4</c:f>
              <c:strCache>
                <c:ptCount val="2"/>
                <c:pt idx="0">
                  <c:v>Required reduction</c:v>
                </c:pt>
                <c:pt idx="1">
                  <c:v>Maximum to exceed</c:v>
                </c:pt>
              </c:strCache>
            </c:strRef>
          </c:cat>
          <c:val>
            <c:numRef>
              <c:f>Sheet1!$E$3:$E$4</c:f>
              <c:numCache>
                <c:formatCode>0%</c:formatCode>
                <c:ptCount val="2"/>
                <c:pt idx="0">
                  <c:v>0.9</c:v>
                </c:pt>
                <c:pt idx="1">
                  <c:v>0.1</c:v>
                </c:pt>
              </c:numCache>
            </c:numRef>
          </c:val>
          <c:extLst>
            <c:ext xmlns:c16="http://schemas.microsoft.com/office/drawing/2014/chart" uri="{C3380CC4-5D6E-409C-BE32-E72D297353CC}">
              <c16:uniqueId val="{00000004-9E5F-401C-B1F4-EA77265A2F66}"/>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Percentage of new car sales 2021-2030</a:t>
            </a:r>
            <a:r>
              <a:rPr lang="en-US" baseline="0"/>
              <a:t> US</a:t>
            </a:r>
            <a:endParaRPr lang="en-US"/>
          </a:p>
        </c:rich>
      </c:tx>
      <c:layout>
        <c:manualLayout>
          <c:xMode val="edge"/>
          <c:yMode val="edge"/>
          <c:x val="0.25879792554980896"/>
          <c:y val="3.274214145636357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8E5C-4D54-AAD0-6CF3848F57D9}"/>
              </c:ext>
            </c:extLst>
          </c:dPt>
          <c:dPt>
            <c:idx val="2"/>
            <c:invertIfNegative val="0"/>
            <c:bubble3D val="0"/>
            <c:spPr>
              <a:solidFill>
                <a:schemeClr val="tx1"/>
              </a:solidFill>
              <a:ln>
                <a:noFill/>
              </a:ln>
              <a:effectLst/>
            </c:spPr>
            <c:extLst>
              <c:ext xmlns:c16="http://schemas.microsoft.com/office/drawing/2014/chart" uri="{C3380CC4-5D6E-409C-BE32-E72D297353CC}">
                <c16:uniqueId val="{00000003-8E5C-4D54-AAD0-6CF3848F57D9}"/>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5-8E5C-4D54-AAD0-6CF3848F57D9}"/>
              </c:ext>
            </c:extLst>
          </c:dPt>
          <c:dPt>
            <c:idx val="6"/>
            <c:invertIfNegative val="0"/>
            <c:bubble3D val="0"/>
            <c:spPr>
              <a:solidFill>
                <a:schemeClr val="tx1"/>
              </a:solidFill>
              <a:ln>
                <a:noFill/>
              </a:ln>
              <a:effectLst/>
            </c:spPr>
            <c:extLst>
              <c:ext xmlns:c16="http://schemas.microsoft.com/office/drawing/2014/chart" uri="{C3380CC4-5D6E-409C-BE32-E72D297353CC}">
                <c16:uniqueId val="{00000007-8E5C-4D54-AAD0-6CF3848F57D9}"/>
              </c:ext>
            </c:extLst>
          </c:dPt>
          <c:cat>
            <c:strRef>
              <c:f>Sheet1!$C$35:$C$41</c:f>
              <c:strCache>
                <c:ptCount val="7"/>
                <c:pt idx="0">
                  <c:v>2021</c:v>
                </c:pt>
                <c:pt idx="1">
                  <c:v>eletric</c:v>
                </c:pt>
                <c:pt idx="2">
                  <c:v>non eletric</c:v>
                </c:pt>
                <c:pt idx="4">
                  <c:v>2030</c:v>
                </c:pt>
                <c:pt idx="5">
                  <c:v>eletric</c:v>
                </c:pt>
                <c:pt idx="6">
                  <c:v>non eletric</c:v>
                </c:pt>
              </c:strCache>
            </c:strRef>
          </c:cat>
          <c:val>
            <c:numRef>
              <c:f>Sheet1!$D$35:$D$41</c:f>
              <c:numCache>
                <c:formatCode>0%</c:formatCode>
                <c:ptCount val="7"/>
                <c:pt idx="1">
                  <c:v>5.8000000000000003E-2</c:v>
                </c:pt>
                <c:pt idx="2">
                  <c:v>0.94199999999999995</c:v>
                </c:pt>
                <c:pt idx="5">
                  <c:v>0.5</c:v>
                </c:pt>
                <c:pt idx="6">
                  <c:v>0.5</c:v>
                </c:pt>
              </c:numCache>
            </c:numRef>
          </c:val>
          <c:extLst>
            <c:ext xmlns:c16="http://schemas.microsoft.com/office/drawing/2014/chart" uri="{C3380CC4-5D6E-409C-BE32-E72D297353CC}">
              <c16:uniqueId val="{00000008-8E5C-4D54-AAD0-6CF3848F57D9}"/>
            </c:ext>
          </c:extLst>
        </c:ser>
        <c:dLbls>
          <c:showLegendKey val="0"/>
          <c:showVal val="0"/>
          <c:showCatName val="0"/>
          <c:showSerName val="0"/>
          <c:showPercent val="0"/>
          <c:showBubbleSize val="0"/>
        </c:dLbls>
        <c:gapWidth val="182"/>
        <c:axId val="475646991"/>
        <c:axId val="475647471"/>
      </c:barChart>
      <c:catAx>
        <c:axId val="4756469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647471"/>
        <c:crosses val="autoZero"/>
        <c:auto val="1"/>
        <c:lblAlgn val="ctr"/>
        <c:lblOffset val="100"/>
        <c:noMultiLvlLbl val="0"/>
      </c:catAx>
      <c:valAx>
        <c:axId val="475647471"/>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6469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Percentage of 17 largest car companies going eletric globally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6"/>
              </a:solidFill>
              <a:ln w="19050">
                <a:solidFill>
                  <a:schemeClr val="lt1"/>
                </a:solidFill>
              </a:ln>
              <a:effectLst/>
            </c:spPr>
            <c:extLst>
              <c:ext xmlns:c16="http://schemas.microsoft.com/office/drawing/2014/chart" uri="{C3380CC4-5D6E-409C-BE32-E72D297353CC}">
                <c16:uniqueId val="{00000001-70E1-42C5-A640-E82082E5E0E5}"/>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70E1-42C5-A640-E82082E5E0E5}"/>
              </c:ext>
            </c:extLst>
          </c:dPt>
          <c:dLbls>
            <c:dLbl>
              <c:idx val="0"/>
              <c:layout>
                <c:manualLayout>
                  <c:x val="0.13333333333333333"/>
                  <c:y val="-0.1018518518518518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0E1-42C5-A640-E82082E5E0E5}"/>
                </c:ext>
              </c:extLst>
            </c:dLbl>
            <c:dLbl>
              <c:idx val="1"/>
              <c:layout>
                <c:manualLayout>
                  <c:x val="-0.14166666666666669"/>
                  <c:y val="6.944444444444444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0E1-42C5-A640-E82082E5E0E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Sheet2!$K$8:$K$9</c:f>
              <c:strCache>
                <c:ptCount val="2"/>
                <c:pt idx="0">
                  <c:v>Not going fully eletric</c:v>
                </c:pt>
                <c:pt idx="1">
                  <c:v>Going fully eletric</c:v>
                </c:pt>
              </c:strCache>
            </c:strRef>
          </c:cat>
          <c:val>
            <c:numRef>
              <c:f>Sheet2!$L$8:$L$9</c:f>
              <c:numCache>
                <c:formatCode>0%</c:formatCode>
                <c:ptCount val="2"/>
                <c:pt idx="0">
                  <c:v>0.35294117647058826</c:v>
                </c:pt>
                <c:pt idx="1">
                  <c:v>0.65</c:v>
                </c:pt>
              </c:numCache>
            </c:numRef>
          </c:val>
          <c:extLst>
            <c:ext xmlns:c16="http://schemas.microsoft.com/office/drawing/2014/chart" uri="{C3380CC4-5D6E-409C-BE32-E72D297353CC}">
              <c16:uniqueId val="{00000004-70E1-42C5-A640-E82082E5E0E5}"/>
            </c:ext>
          </c:extLst>
        </c:ser>
        <c:dLbls>
          <c:showLegendKey val="0"/>
          <c:showVal val="0"/>
          <c:showCatName val="1"/>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Horsepower per year</a:t>
            </a:r>
            <a:r>
              <a:rPr lang="en-US" baseline="0"/>
              <a:t> US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cat>
            <c:numRef>
              <c:f>Sheet2!$B$19:$B$20</c:f>
              <c:numCache>
                <c:formatCode>General</c:formatCode>
                <c:ptCount val="2"/>
                <c:pt idx="0">
                  <c:v>1975</c:v>
                </c:pt>
                <c:pt idx="1">
                  <c:v>2021</c:v>
                </c:pt>
              </c:numCache>
            </c:numRef>
          </c:cat>
          <c:val>
            <c:numRef>
              <c:f>Sheet2!$C$19:$C$20</c:f>
              <c:numCache>
                <c:formatCode>General</c:formatCode>
                <c:ptCount val="2"/>
                <c:pt idx="0">
                  <c:v>137</c:v>
                </c:pt>
                <c:pt idx="1">
                  <c:v>250</c:v>
                </c:pt>
              </c:numCache>
            </c:numRef>
          </c:val>
          <c:extLst>
            <c:ext xmlns:c16="http://schemas.microsoft.com/office/drawing/2014/chart" uri="{C3380CC4-5D6E-409C-BE32-E72D297353CC}">
              <c16:uniqueId val="{00000000-2584-4759-85AC-E188B1504BE3}"/>
            </c:ext>
          </c:extLst>
        </c:ser>
        <c:dLbls>
          <c:showLegendKey val="0"/>
          <c:showVal val="0"/>
          <c:showCatName val="0"/>
          <c:showSerName val="0"/>
          <c:showPercent val="0"/>
          <c:showBubbleSize val="0"/>
        </c:dLbls>
        <c:gapWidth val="219"/>
        <c:overlap val="-27"/>
        <c:axId val="1193761055"/>
        <c:axId val="1193760095"/>
      </c:barChart>
      <c:catAx>
        <c:axId val="1193761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3760095"/>
        <c:crosses val="autoZero"/>
        <c:auto val="1"/>
        <c:lblAlgn val="ctr"/>
        <c:lblOffset val="100"/>
        <c:noMultiLvlLbl val="0"/>
      </c:catAx>
      <c:valAx>
        <c:axId val="1193760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376105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Landscaper</a:t>
            </a:r>
            <a:r>
              <a:rPr lang="en-US" baseline="0"/>
              <a:t> equipment preference US 2021</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Sheet4!$A$4</c:f>
              <c:strCache>
                <c:ptCount val="1"/>
                <c:pt idx="0">
                  <c:v>Alternative power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Sheet4!$B$4</c:f>
              <c:numCache>
                <c:formatCode>0%</c:formatCode>
                <c:ptCount val="1"/>
                <c:pt idx="0">
                  <c:v>0.2</c:v>
                </c:pt>
              </c:numCache>
            </c:numRef>
          </c:val>
          <c:extLst>
            <c:ext xmlns:c16="http://schemas.microsoft.com/office/drawing/2014/chart" uri="{C3380CC4-5D6E-409C-BE32-E72D297353CC}">
              <c16:uniqueId val="{00000000-828A-4151-ABE8-E4F0E6A52C41}"/>
            </c:ext>
          </c:extLst>
        </c:ser>
        <c:ser>
          <c:idx val="1"/>
          <c:order val="1"/>
          <c:tx>
            <c:strRef>
              <c:f>Sheet4!$A$5</c:f>
              <c:strCache>
                <c:ptCount val="1"/>
                <c:pt idx="0">
                  <c:v>Gasoline power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Sheet4!$B$5</c:f>
              <c:numCache>
                <c:formatCode>0%</c:formatCode>
                <c:ptCount val="1"/>
                <c:pt idx="0">
                  <c:v>0.8</c:v>
                </c:pt>
              </c:numCache>
            </c:numRef>
          </c:val>
          <c:extLst>
            <c:ext xmlns:c16="http://schemas.microsoft.com/office/drawing/2014/chart" uri="{C3380CC4-5D6E-409C-BE32-E72D297353CC}">
              <c16:uniqueId val="{00000001-828A-4151-ABE8-E4F0E6A52C41}"/>
            </c:ext>
          </c:extLst>
        </c:ser>
        <c:dLbls>
          <c:showLegendKey val="0"/>
          <c:showVal val="1"/>
          <c:showCatName val="0"/>
          <c:showSerName val="0"/>
          <c:showPercent val="0"/>
          <c:showBubbleSize val="0"/>
        </c:dLbls>
        <c:gapWidth val="95"/>
        <c:overlap val="100"/>
        <c:axId val="1134308543"/>
        <c:axId val="1134317663"/>
      </c:barChart>
      <c:catAx>
        <c:axId val="1134308543"/>
        <c:scaling>
          <c:orientation val="minMax"/>
        </c:scaling>
        <c:delete val="1"/>
        <c:axPos val="b"/>
        <c:numFmt formatCode="General" sourceLinked="1"/>
        <c:majorTickMark val="none"/>
        <c:minorTickMark val="none"/>
        <c:tickLblPos val="nextTo"/>
        <c:crossAx val="1134317663"/>
        <c:crosses val="autoZero"/>
        <c:auto val="1"/>
        <c:lblAlgn val="ctr"/>
        <c:lblOffset val="100"/>
        <c:noMultiLvlLbl val="0"/>
      </c:catAx>
      <c:valAx>
        <c:axId val="1134317663"/>
        <c:scaling>
          <c:orientation val="minMax"/>
        </c:scaling>
        <c:delete val="1"/>
        <c:axPos val="l"/>
        <c:numFmt formatCode="0%" sourceLinked="1"/>
        <c:majorTickMark val="none"/>
        <c:minorTickMark val="none"/>
        <c:tickLblPos val="nextTo"/>
        <c:crossAx val="113430854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Total value of Industry in Billions 2022</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Sheet4!$A$28:$A$29</c:f>
              <c:strCache>
                <c:ptCount val="2"/>
                <c:pt idx="0">
                  <c:v>Automotive manufacturing</c:v>
                </c:pt>
                <c:pt idx="1">
                  <c:v>Landscaping manufacturing</c:v>
                </c:pt>
              </c:strCache>
            </c:strRef>
          </c:cat>
          <c:val>
            <c:numRef>
              <c:f>Sheet4!$B$28:$B$29</c:f>
              <c:numCache>
                <c:formatCode>"$"#,##0.00_);[Red]\("$"#,##0.00\)</c:formatCode>
                <c:ptCount val="2"/>
                <c:pt idx="0">
                  <c:v>40.4</c:v>
                </c:pt>
                <c:pt idx="1">
                  <c:v>88.1</c:v>
                </c:pt>
              </c:numCache>
            </c:numRef>
          </c:val>
          <c:extLst>
            <c:ext xmlns:c16="http://schemas.microsoft.com/office/drawing/2014/chart" uri="{C3380CC4-5D6E-409C-BE32-E72D297353CC}">
              <c16:uniqueId val="{00000000-785B-4BA1-A0AB-33EE1F73481A}"/>
            </c:ext>
          </c:extLst>
        </c:ser>
        <c:dLbls>
          <c:dLblPos val="outEnd"/>
          <c:showLegendKey val="0"/>
          <c:showVal val="1"/>
          <c:showCatName val="0"/>
          <c:showSerName val="0"/>
          <c:showPercent val="0"/>
          <c:showBubbleSize val="0"/>
        </c:dLbls>
        <c:gapWidth val="444"/>
        <c:overlap val="-90"/>
        <c:axId val="1441204991"/>
        <c:axId val="1441205471"/>
      </c:barChart>
      <c:catAx>
        <c:axId val="144120499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441205471"/>
        <c:crosses val="autoZero"/>
        <c:auto val="1"/>
        <c:lblAlgn val="ctr"/>
        <c:lblOffset val="100"/>
        <c:noMultiLvlLbl val="0"/>
      </c:catAx>
      <c:valAx>
        <c:axId val="1441205471"/>
        <c:scaling>
          <c:orientation val="minMax"/>
        </c:scaling>
        <c:delete val="1"/>
        <c:axPos val="l"/>
        <c:numFmt formatCode="&quot;$&quot;#,##0.00_);[Red]\(&quot;$&quot;#,##0.00\)" sourceLinked="1"/>
        <c:majorTickMark val="none"/>
        <c:minorTickMark val="none"/>
        <c:tickLblPos val="nextTo"/>
        <c:crossAx val="14412049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Sheet3!$B$6:$B$8</cx:f>
        <cx:lvl ptCount="3">
          <cx:pt idx="0">Florida</cx:pt>
          <cx:pt idx="1">California</cx:pt>
          <cx:pt idx="2">New York</cx:pt>
        </cx:lvl>
      </cx:strDim>
      <cx:numDim type="colorVal">
        <cx:f>Sheet3!$C$6:$C$8</cx:f>
        <cx:lvl ptCount="3" formatCode="#,##0">
          <cx:pt idx="0">8000</cx:pt>
          <cx:pt idx="1">8000</cx:pt>
          <cx:pt idx="2">8000</cx:pt>
        </cx:lvl>
      </cx:numDim>
    </cx:data>
  </cx:chartData>
  <cx:chart>
    <cx:title pos="t" align="ctr" overlay="0">
      <cx:tx>
        <cx:txData>
          <cx:v>States with most landscaping businesses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States with most landscaping businesses</a:t>
          </a:r>
        </a:p>
      </cx:txPr>
    </cx:title>
    <cx:plotArea>
      <cx:plotAreaRegion>
        <cx:series layoutId="regionMap" uniqueId="{AA1F1090-7523-4D20-9615-34055B5C2664}">
          <cx:dataId val="0"/>
          <cx:layoutPr>
            <cx:geography cultureLanguage="en-US" cultureRegion="US" attribution="Powered by Bing">
              <cx:geoCache provider="{E9337A44-BEBE-4D9F-B70C-5C5E7DAFC167}">
                <cx:binary>1HrZcuU4kuWvhMXzMBIgFgJllW024HJX7bHqhaaUFOACEiTBBeTXt0vZVRMRmR1ZM91mY60H6ery
knTC3Y+fc3D//uj/9mieH4Y3vjGt+9uj//VtMY7d3375xT0Wz82De9eUj4N19uv47tE2v9ivX8vH
51+ehoelbPUvIcL0l8fiYRif/dt/+ztcTT/bs318GEvb3kzPw3r77CYzup8c+9NDbx6emrJNSjcO
5eOIf317+by8+WKH+u2b53Ysx/X92j3/+va7T71988uP1/rDfd8YCG2cnuBcGr6TRIYEi+jtG2Nb
/R/vBxF7x0OEqGBYvv7A8d9vevnQwIn/SiivgTw8PQ3PzsGzvP799szvAocDX96+ebRTO74smIa1
+/Xth7Ycn5/e3I0P47N7+6Z0Nv79A7F9if7D3evj/vL9kv/b3394Axbgh3e+ycqPq/VXh/6QlMzY
oXx6+Mfy/NdzEop3TDKGQyK/z4kI31ERERoKgl5/yD9u+ntO/oVI/jwl/zzxh4xk5/8RGfl50Xzb
Kt998v+yVYh8xxBhEWL8+7RI+Q5hQUIm0O+t8kNafiji/zyeP0/OD6d/9wj/MzokfjDlVzu05X9j
k5DoXcgo5xLL33sBf58UjOU7jqMwkoj+npXve+Vfi+nPM/LtuT90TPy///90zH+Ob/9E/+RhfEhf
x8Y3EPfzo//Axh9O/dn0+b26D0+/viWcC/pNj71c5LsR8ql0j7Z1ZfuPzHxz1vODG399Gwj+TiAe
MsyguyIhEbTe8vx6SIbvhMA8lJISQSP+0pWtHcYChlr0DkE/UoHhSBgBYr594+z0egggVJIIScZp
iISECP/xkNfWrBri+eH/N+3UXNuyHd2vbzF0dvf7x15ipUJKFjGCQkrgcpgTiKF7fLgFVvDy6f8V
YlTUEyv4SWo77KN89Fd0vGW4Hfas92sm7FxcsrZSHd7IodWdj1u0pmVE0G6iy8U3y/cf4X0XDvqT
cKKQI0kxQ4JjeO5vw6lhUbqwa9iJsFAka1d0WRU+zmvUXaH2QXZ5FzPRjCqYu6tFLub48/vDePrD
akSUw+pKSYQIX8L7ZjVkxTcnw4ieBp9/sWKe7pjP93x07WlBuUkXPjbJ3I1nx+Zy9/N745el/iEV
UCpQK4xxFCH6w7MPxVLoqcb0VDcLe7D5Wu/4SlSzTiKphjJ8H1T6tDWqttF2DKrqiTfmWNuqOVWO
jjviykHpAhVxs7ht/xfBsT8JDnMG9SYQltFr8N+szNLX84qCgZ5M7oa0cv0XZvou6/scZ40rAzW5
QitNdRKwViRB2ezMpE1Sz+GdscF6aJ3qFy+yn8dFxR/jgm7AMmQcCy5e+vXbjHlrXBP5kp6KOac7
3ec+cWOHkjaXX1Fd6w8UVTsSmiCpNrokzszsaPqGHaERy129dxUN98TNGTf9elrXMcoClE/xEunq
CuGjlHNC/TTcEduHao0oUlyX+LRw/8SLgd9M9gvvXbSXNd2X29onRantPR/lh6AK6W1Qd9fQZPWF
xG2CxgrfcFRlRofdcZLrzaTzr66lw01uA6tKJ8ihqKIvAQ8/obCVwG7+SZb/rL1gpPxQYhxBW3Ek
cMQjoGHfr1aFi3wyOqen0lqU6dzRhDM8JjUso3ImL9Xm+youLddKtMOjzYs+/n8NBGNAHgydDg31
Q6PpiiBTrCs9MTEuxwkVFw3Kye02+V0XjnfrVu9Yt7oTzelhHJvDKAL//ueL8cfK4SB7BGUvhEgg
Fn6/FuXYDQG3Ez3NefE1CPc0arfYT+sBpvE1LasMcvRX8PZHtIV78hAECfyFkfBDtaK5otEYGnoi
iO39YFkSuPDOanFt8ybIKom2U8Oqy3DERtVbdIGoUUOPycdhYH/ROuEf8YYjEkY45IRCIsQPxSBy
guctwORk6/Fs64WciRwvhNliVBl5i8T6yKKgTJo2KmNTLnO2ze0F9nY7uK0tE1J0+AJmllBuZey4
iNWkkptbglp2sGs1qX6o84MY7bkZ3JrVFsAbz00M7Tapnycz/CNyc0RhjqEX8KThj5WdhzjMc17T
00JXe2q3Lr8aBk0U80Wz8xVSfS7FuQtcEPfM0INxbErzld8T2/W3btvU0qFFdVPdZmKLSEyWoU5s
V8yHaSGnmYXBpXE6zVEhE97gJkVTvabBqqPMRESrkderYp0rd5V0w/7njwdS9Q99SymRVL6Ua4R+
aJfaSO6buoO6qVm/90HXxMApF7W0kz318+dJe5v+/Jb4pf6/H0ccphEB+RwBDQl/7A/ficEOUU9O
JZP+ttF6ve7K4Rp3fa0kG2QmG1HsCkPE6fWXCGPKn+q+bf5iKOPvZw8MekqRRJGkwFCiP3ZqV4zW
9H0XHMe8DrISoztqpNlFXNdx4Uu/C5cKZZ0QXDU6IBehczAJ3UD2InTTThqdaD3ouxbPw18MbfY9
or7EFglgY0AVoaUpeeFw386frt5oCCxeHnvZxDwwUYrZWMX13DAYFHJN5qlqYojtAkWhO+FxSrom
F1cvc0UvJkzDPkJKzyQ4LazMFfflns2aZFj2pzpncjdYKOO2ZdHeLyKVwMpUqZ1MfQgnViujKlzz
k8cTO/ve6AtZ9fhSlLzfr6OQiaf5DdJCdVrItHXsOA6dzlwl0M4XCCnxwvvqoil3Te2zfrBNCvSo
TtatDJOqsikOZrmnukPXy77E1p5+XmeQwu8rjQH1jWCGQ+NKRAgH9vf9GrbCV9Q3hB61xiZ2jH9A
W7FltuRBxtvmivh8gaE9oaQKRqc2iD22nFcxMLSiUflQL8eqgjnSI9+mpWCFQrZfjw1Z60MVcGXG
NTyW41JlQLvuG9octqpeoHaoVUXnyXGtODnKiN/4BZU7U9elooGdE+zHuK7D6NgKV+0Wvlz2utJx
o+cQkh25Y0H1Gg8yr+Jto7VR2A/dsWradYupLLvj6/++MiRxMmoVGggMmS4SIsu3ISZbVxwCM8/p
0hF7KgtSKlEO8rj4fT4t62W7bFlupuYULrqNx5CPGdADKKGlPo29J/G2ij3gRnnDRxLselJJVbaf
TFfPh61ob61gt4Brxf6FFg1mvl9Ln66mcHdF2HdqLlCYyj7wccd5flWziCvU0OsRMPRqCUabzP1W
pBx1ywH4/66vCndunGhUx3SU1sSsKlqdPI966JSVSwnZC/2RtlMe95uhceQ7oD1N0B6Jw3HVh58j
ZF4KeDIxmf2DgyF8Z8x91VafCdubDZcpnkaTRHPpz44uNt4W9MnOWh8mzB6mcTJp56pQbcFqlcW5
3bnItImPUKDGZibHzLY9UbQr6YHNl+VE+IWT1W7zdj61g4vNKKO7RW9SWZ5nvRjHndxyfly39UPV
lsvZV2QfMlQcUMOfWy/mzBWyT03krCK2LDOKpyqJilFfzzN2Ck3lnhhX3NftekVFu2/ycr6NQsj5
QoDIj9Mtr+f6nJuWK83yNu0rEwGNL97Tuo9uCpwPsdBAPJpm2C2ej4dS9CYpW/PVcadvgzn/mqMw
TxdWN+lcGLnz4whklpntotUf604ORwtYU05tcTnmzarCTYjPSzdoVbUXfbVEp7yg3Q6I6hTXebSk
2Mwk0es6vJ/mKZVDt5uCPCbCrbeiKXbMFv4yYDwmTcnSrUNdwqGsD1jWQzxGAU5Fdxn2W5siw7Y9
1BpJ7DABn8GQGyJFrYqwFdBKZkl6PXW/V/jQonRscqhUCa9wn3+V5eBOdrNPUsMMlnKz14uwl4Bk
YdIVm9xpUtUxc2g9yonjxLnfAmiNDzn5UrXLrazL8LwtwCwIKOldV9DqtLTzRTCZbOnX/s4RvdN0
ya9HPibV6gKAjwYnkj+XrRhT1gxD5oICx7Ke7aHR28mZaFG0qoqMb5W+Wav+gRLv9oOT3d5p85C7
SgFgyMuZ0v4aHtCqqRqiQx7mD1Tm62ls7NeAzsuFnjBKcktEjCCrig5T+V4zqLC2PDpcrh9pfjeE
JVTFNEVP45ltc3FrQ4dUJ4B404gMV66tk403zdGglsS8/yoXHFwY5h6cGfsrGs2qmbbfNGqXYzut
LmU1sbu6HD6X6GBMH31ydrgvcZ44y4orbhujdK5psgpZX+R6iZclIkfm4IbeRk089gCBWw8GQD2Z
y4kO6w4FkC3UyF5JVKC4jYLqbPvg4wByeMeWqI8H42IAAvvYAKVQtatVg3F33dXaHWZRnxtb5hdh
wWuozPYO+SLPuCSHOdjuC7aStOrXSOEgMod+pknez/dDoaqpcTvZuigGbTToUVVLDEvKz6XA+9Xl
F5X07obIrM1FmPFxnmLKhgrazrp0cCPIUBvi922012Ok30+YzIqZ5sNAK38OcJ1/7Cl91sivSmxr
DTIaIpnbidyYrhOq4Yv8OMnaXpIcEKmKzJy0BWIKhnW7LyOq/GA2hfP+kweGpjDVw36YJn9uZvm+
WPsS+m3eEY/pVVDw1NNGJL13XpGWre/12aMZ2DVFTkUaXZZW1vez7uMFVzrDFDR149nBuT44zCO+
7vMeTqfTOXdOXATbxTCLJXsVZy0o4ywcR1iyYSg6hUVpd8PURvESbgb44t3mQqu8p/1BAjrd1Lka
betT3Ah2WuvtGrY0YMnCds6aphxSVLn3YI5FJ90Im/a1vM8bbm+bTbZxNVZLypdlUW3oyaeZ4jnr
Kp/6AMCJbDVMiNA9b6vTSbuQ+dDmeaECUENqYf2Utna3gGZIioKuqeW1hyIJb3Tg1pgz0BIyzAto
3ZqlER9p2rXmfRR4cybuvM5DsJe2nxLlOr2epq0Dtdj5aydyNdBOx4XL2bkLgw9ywFTlwezVqDXb
+akDGV8PMPOHKEjNBJjCBxH7IGiOHkXkKlzqSdWRy8J+kZ97t36eTTnsfUOnXSj7L0EPNFuvdItz
3PAU6bpJ2h7l+3rLwRx7EReCLu5prUINAFmiU223Xk0eXKOetl8bR4pEBIyc+yK6GXnfXAmHAyXH
zmfNJM7zPA43wMM3uJ3UqcxZZrqhOBlH+0TjwR4DlnWRb49BAfqFrClDG8m4LQKjWlK4DPZc0qWo
+WFZPahLMiZUBvOu3DDKfN3FgaeVCkfvz/NQVelYVQPkcWLAgyyofwr+De7FcO5FcGTed6dyDk08
bPNyBBxGLUhiGa0R6PF5SbgdE4Mlvxps38ezrUpV0WI8rByjUzibSzkNT31I1vtSvxCwcDcUa3Dh
HU1pXU2XLudlkuNapsMsL6uegNG3dXbnWzIqMYLlFYKXCsM/rLLRt0NSrwCLeq7FPreNT+fGLqlw
4ZAEkoaqIk2eNaSsLlYDhoPq+4Clr3es+mLadbwsVc2+GI2Xc5VLFIOTR5MtrNi52OZSweQNz9Qc
STPSeGxXdiiKVqT5xOsLDxN8R7iT0O8CqcEEGUxGnC6bfI5G8bWw83Jwgt7PLX/qugrkLkVpm1dj
Atb/b3WQlyBJmiJZgvl6bkaWycFD/Ycy6wYypPmwnRGZL1s+gVCh45cwkIfRn4IV6rvB3TNl+B62
QKG7Qs5U7qsd9iXMDvpou6VI6dx8nmxd7Oe6BJi2WjnMb33jfZYLxpO+Le45P72YYb4gxS6yfgWV
8tW3m1Vz2PwmoukTc/UhQjzjpZdJZxsNJI5l21JqNWzuzkPLpi5qy3jp7p3o6l3j8Zauzax078eD
kTrPBtomwzo1cV7gC9oPeTxX7iIIhd+jNmsnPGbi/bzgQg2efBTwd8WQtmVc75mveVYW/iBYr5Vh
4wq5tg+oWR8mXO2nFT+ydMZ9qwpk7uZ10UknKhrTju6b4WMwlWHc1FLGJXMkHthTaFgbu3owaYX7
TU2mVh6SYakDii3DXtkubFXn2eU6FzZe+rEDYlyzmHSuU20VQFr6LV5WS+NCtzcz6uMyWqcUkzHN
SYAT0cU1WktYnkoVQ1mnRdSfey98Ule8Um7RQ9KaHtgvT6ybbGIQdclS2ktb0TEd5ywKsYClGO+m
bquV6cP5kEhZ5glsCOHYYacVXcy1HmeTzZvfY74C75070B6apQXrQOyMbr+GNQzZvAVTnNVpFxRQ
znrJ1dY5qnA1DnHv8wSXOEhB9NmxXIDLmiKuZDkqvl319WVA6i9Tje6bohEZ5Z7H4xTEhLVXQTTs
phyN8SwB0EGpJcARRSZdOSWCYjX15TMo3j1tizEdaN4m80A/wmC4Bi76RDduAZNgcuuoS4B3LgkN
ohsRlOUudDQjA+uzdutvTYvblLRtn9aiyIChKz/Wh8aSBiAUUC5C+y7on1cGEoPYegew+WnIF6ok
WEmMNEArdYCV1eEdKgAtmmaSaovsiVaNixtS34GqOG6Ls2nUtWMMge5aTVbAMb6XU1cmlSOtgqEl
lZmiZpfXT6Jgz4tnMDMIijK3VrvVR+/LvF/Tui9gEFR52jQFSbjWZ4RJn5ExRGoWcx+Dxr9puvqy
FMttByQY8GOkoCnl4xwAVM4D2PSw7aMz6RUXwaPveUJmdkcWuim05B+WgTyRrrEnMoFx3kQmGfpy
Tvow87JOc8xxvFkLzNHC+HEjbxSefiPt9WYKrxYZsKSOUh3weNla8HcZsUkzs0VZ+5sJVqNG2ADa
1+FTPS8ulXZmymwmjoI+xWvrzlZotYz4yxyyIeajOWsggnFt5n0bSaso6yJAWl982nZj7y5FzuY4
X6SODXU3YQjXDPKueAnkwHJ4Cod4q+Y5VwFcbpuzmnbDZcMNqPXopp0Ll3DCGoWwOTL+hQ0YKUat
v1rnfV6FWJGKNXE1F4FaIlhjKF0B619fhrNu0gGDHKdgVqW0oUcBagKg4rfy3nrpFPUeNncLGPUS
mLIIYbpMRCoWw34Z8HzWVDEa6KREH4Hi0reUT4PqajKpfC3C1Gl+rgaYrg1mu9pEnwgeYt/vZj3g
fdg2KuLzw8A+m3B8CmQN9GQ8voyw0K9Toh09OVKaGFQO2dkNn8th2uICjWMSTPWRLsU+avTHFnVf
sQZ4nnwHJFeCHGYiHoW51DDl8rAp4lry62Bcu4yYOt7Ant5HfNNxiOTtUnaJce18Bgt0udPS4hS0
xZaGElwisvVDykRrYfrUVYqR2ROM6z4mq4xzSe/B8UTHISdzBtsFeVLMk9ljLSKwsDzKpqANErPm
ddz30ZpFSxnuvO2fmRT4gnN7ngGGj7gEop3IKEPzwFWILE8F9dUlXKe6fH1lfFtdFrq5JmuxHf7P
+26kiwq2FQPq2BIUFRIKvlaif//39T0QJR2CZYaJ2xFXxROtjPJuHnez6YvLjpAaAZud12OfL4fx
5b3h9b11LJ6Ktin21g/6cgmDvUYOHaO+0Jevv9g/X3GSo9jrdVBeiw9k4Z+pIfN+4h5MJ+MWeSh0
cIY9H/g3Wvpz3TEooTruJIZ9gr4M06403b3JbDd1ygWm2bflvIBMXIVqo1nEU1Dncdige1DFPonw
tmSya+OaQwqxTsume3Jt1ShRV2Ps8vlGLHvZgv6JLK2zLgjAXsHAYQqET6uD+Y14dIRHmluXTaxe
Y7C2Lwa2ZMU8VomBzUMAzoYmEQ+eGBvOGy2cqjX4YwzGTM2mu6rSV5Mp0I7aIoPLXoEpo+NyAzUH
X1kwSsEubZ2VVSjVMK/vXU8e1tLxBOTJ12kLjeK0hwZ68RgLAuy/L5KGgUsdgyUKRvoQDQdHt+JW
4PnsQlJcT5WqcVlcLLTd+RIcUeL4fH5BymVdCUxuDbS2rcgp0AsDQ8ShA6tBDdrNNTGYHuLku2k8
C9cjtU3tldvK7bLTxu5gSPldSaB58qoMbtmE9zRcwgREdHhwyLOTabanldjiDnYvLqJwLM5C9MF+
6ALgBWsur/ikWuaGG1RHcj8AtVBbg6M7zGCY5BrPSVDUzcmx5soxBsNam2VfNWuzr+tVAmKPfhe1
EhhNBy1a9PqISlwdvK3iIBAUEHor1OyKcjeEs71GYJUpH9k4aqQ759WWRuHyqSkCncD2Bju7tr3j
fX/Fyqo+w9fplOsjfrF0ZZGJEEJudSh2MDeXHe+vW+SitMgFvmHFbW1Eny55qT/NrrkUHS5+s102
Cg+mGy+jpOsZSYJwnFPoli82MGbfmHFTxvdBHK1m2NvoQxWNAO+L3y7gXqbGNhs8zAE9lcOdqQ4m
pPbECvs49IO7osaW+20WHViBMF1D5u/lHH3cwtDDBhBuTvDoxa5rwjn1Xh/tQo5AVOvdICgHhUL5
ybdtFoG4ranUF8t6HW4kgm5cdApbklLJjk9x6XAew47gohwb1tsO6P2op/5ktf0U2gbFpTdsH0V1
cBZ9eyfXOpOB7TPBYf6Po2nOtgH/RM8gfLzUn4YufwhEWB65FbfrQoczfOHiAzYMn7APN8XBozt2
W/ABrYW9xYQcQG6LxPaYxq/iM7S9PowzvwCnSF9PTheqaXMAaqL7XQP+4UWHZnRhaIUvHDJWwX6s
zJxD26pe33z9zNKy+ULctRuwN8rdTUFRcbcstctK2AMGwwooQLwUwEzaZryZJR0PMAqNst7YPpks
ZWebe5I2nKxKNrSd1exhJ4BMC7gjrd5F4j3uguFIK7AxNrvGtrVr2oP82S8Lfy9zIvf90KxJZAfF
wRbddUsvlQhhDxxCh32tcEGHrgL5bPIwLlgdvdTxbbHhz8h/rpZ8SogpXUxJfXYIzZCDwkIb+CAO
dF4kpAXqCYCFQIemw6BICd0I0QLIhU2iqxyYnSj3S8XruLHFU0ksDNU1CWl7Adv5VPUla7OGymQa
riQIMrX41TSqr4tHwgucbkGwHquSx1PB5V64IDzScOIHpD9287QeX39BH91utHqkgQAkFb4H2AWr
ZRPg0U8LePavr6x/8fC7KnTwNSQN3umo7QmB6E8kyT00LF+BlzNYFSPA0iw2uxxnE8TAxo4bduVp
nl825UD3L6Nikw2SWWDFlhnDXpBHys5tBQID/BNBzryF3kAAzUgHPpMFPjSkiNQojTm4AURIuPK7
deGPTkcsrvgrvuL3S+/ZbsbdzTKsc+wBrlPP/FVZafCkZlXkDpaZzJWyE3wzV1PAL0cWUP9TdSyI
A45HRpcW03PTU3+IqDsF2wJ7VUDVE96wQ12DG91r+5UNdXAC9N+DC9cpMtF1X4td2YHkWzlZdu00
mKPo5Idui8qbMsqVYPp5oj0/2hUi9iyo0nkEdARJppAZ9AXm7aS6RnZxFVTAstrKqsbmZA8qVpuo
VD0gp+rKfD0Wvacgq8wFGE11isYGyCFYEQrV8iOZg/C0mODOD+jFAVFRoHkqIzD3hR417JPJK1SD
QSXNcD+DljxUJRjr2ABEzVDc1ZrPaqLp5FmvNofqbDINrHeF4nWpe/hSC9hga7geQXYqulbbNcGH
YPFuBy7/TnN628GWVsy2qU+DCb5YMlnFxlKmU4Uo2CC82DUB7GOwjiYVcBK0BibG0QbGZkC+lDhE
u8AMFyMdmoPxOIHN23xXdGYHWwoiLpqOp6F//HdKzmxJUhzd1k/ENolJ0s25YPA5PObMjLzBcgQx
CoEA6enPcu/qrq7adnbvY5ZGBh4eETiD9P9rfUuQ5jx0a5D0YpSh0BdZiX6Hu/EngUjUtQwS7niT
fLZuziv1jTV+da22Z1fZ8OAa8kRLNe9BzkywiflVdmFwHPyqyIxnEm9YTToMGjY2rXPl6zKHGLIk
veyyypHhvMQGn41XqOp6zDcq/jWGndkx0TwH6LPR+NRp6w2fY0wMu3JF10PDQxEVH50gaz5SsaYQ
B8qka1yUDBiXUqc2mW8s2yz6avwymCmNP2aRGp6Xpih2VH2fIIYfYrEehkoU0F9fynBps9kvfurY
+xWVQZsvBW8TFH5fJXiexBMorsMWVtrI0AfJip3IqMIdBoj3inavxOdlXsbFx9rFLqsX3u82DZVg
ncA1NBj297qHTzN37NCSIBd98Kkoyw+hgzVVgVVpH/Mys1bSbBASowK61UoOmBMLmKlBkc3euICU
2drcoW+fpsC/Mlt/mqsAjkejX2ptfrhtxq34e5WoFkbYTr5c1bnoFcNIseM1RBFpcke+OC0h4ctx
xK8vMQxxu3Nikbk3xBkru+aMBj7e1h9C3SQOONLZGjZprcdu7w0lynSZxjXZwxHGjNdugLOovVBI
FDtgZO/R1rfZOrWfolirTKKySroIRbNQo0xkF49Z08bPzgu/WrLEGA+4fwJUmNs4HHLw9zqF7rxm
tggxWAS329v7HdWWZFqPbR7bMNpDnIbkQc9jWAR7mK8Y4+34E4gYHg8+/STF5GfbvK3JXFcq8w3d
NRQi0Ip+XDAU4G6BkEH4blzdu9cNz8LxvfDIfJjmlZxGtYy5Cu32tJBzfSskIX5pTA8SHilUbRhx
mwYCRuvXDS38eR2yAOxcZlF6nwJRoyaNRZOCrKkzDKtR6sVjeIqkxh00ug9WzvN7LavoMa6WR7OI
8tmfioOI1uatTTmMVV3o+LK2GBMKT9V734OfvBIU8V1ol/OK2s5n5bAz3RGgpbpM474X0XvP+be4
HdSBW3YYm5k9qsEkAjr9zkld70iLxqLz0T7RqX2Ubjl3JtheO1iGSdvPb670inMV9vwSmgr1VZit
gSj2zoRirxgKJdVNNSSnAH2wj+6oUz7uxTEfphh2vu1lAt8A95+h722xbvkUNlnfqJO3hOVr5OQv
4wWQcgbXP3TDdo0MX/fWD8acqO5H7xa0GPU0HQKPfwOy5SelCsgnv3RFOssg8ftmOigpU9PwEYb7
9tSj4DpVPZSXUHwebmZH4Zdfg2343K2aJjDXygOq0h/+gE8zLGZJedfBMnJu2s816/NhngNYs/SJ
lIrse9ZtGSrA+SCVt6NL3laN3PUi7EEuhGnXK5EKSE1pIQcCKxgu0YI/9BaV/c+BmR/hSJr9XNCH
aIj5JZDLoQFNctRcqXQI2rSthmDv03bNgwgzNDwknk2VYqgmVHno8eNJ3/A27U0ZpCvhEzQrQ/fg
Yr7Dj55T2IPPHGPxPuBtndp4VCmZNPjDfq6TOrbXrvVE2sgClwfqpYwUHK4tfC5pt48DdKLd2ABe
0FkkMbqZEMWPLTpUW+Ho56UYZxS9dG+keDE6IqeiDKqk3HicA0xNp7F76KO13FvbnMDqlPnisS4Z
egNbEn44rTo/ESUm3aKybBdI/6NYcOUqwBGtvylwBs2RYORMuYQpCkG3ieb26Bbc7UVShZuGCoka
GopgNtXToRi96hTkQ4vpHH5mvY3VJ2XGZCYoRQY4NykBl5ovroFewBaLqSYOjlFf0p1PtEkXBzxK
uFidRVWfGzYf+0V/0azr98vNGwzJytOoqH9bacdErcH3LWrIwXB3CluLDn0sy2ye7H4sx/aimxCU
4hayhMmqPHpe470W4543UaYlg2MYgh2JGdNp/4t5fVpuKrwM8xZnQFTCpPfAf8aRf1DDrsdVevR6
lKqBxuQNeiYNK33wDJNwz1aIravILZy1eZrGtIoV7tBqRlk4yToh3gy+goI1G9FeT3FxCAZujnWD
hspDW1T6sMQ9cEoptHE0CKySO9mh+SxZmPu6EScOwfgJENUbAZWWDNK/tmvo7fiMCq72x2JPR5rH
X/ytozn0me4Swl/3tvoDXTbH7CrIrtDR75H3NK85kEEqD53sSjgg8jZtTCCpxXrCBHpd2nkfoi19
jKYF/iidLr7WOm3jEgitUZcl1g/LWMy7YLDncBna6+go+k9HGZQDD74hWPJE223J4mUbUZRMFSYv
S7NiGd+ZxaPCvfZdEaN2VbFCLyfT2U2Vnw3gMrJoidzV4MyBp5lPIcOfVtOiEye4ywpbwlST5ggu
5lD68yEQo48O16MpBAkN6wG9a62bOWGh7HBjA7u6UfNJVcNBsbpMa9oNua2ZfVqRhEkw4/Ccm/EC
amHO+9A9eXE/5QG6sNT3FcAGNvepmMLuqhW1+8XGKtE+27K5ntGCBrw4NcunOo0n4j+ywauzrSDT
jm0gSKqFJcaMwc4PIbvbDU6OWuCZ8G55KYEKvnbCPzca522kdXEqiEjVZvLJWz5LnL6UlJFLlNNZ
XYrzuon3yNXfqakOqAsNpt763zf315a/fuP+mteSETNCsCWcNF4eKpjR0zycZOkPp5pFVQvYBl/e
X7xvRsbrdJriNTW61/sBiGYxTvpU+7U+eY7OLWYM7P/5IvOIPo2Yu1pU2vjy/s6pwH1WzTDZO8bQ
f68YLZKi0RbuPX666925GDBNNmTAMdz/cnU/nPuXpOu7I7IHmEB6dfpzMy62bf/tRWZRh8q4/uHV
1Xga8fFOLiIverXjLoyGaO/50/7+vT/fQMYiRtuqeDrBkvnH0dLSTW1yP/D7prp9WGaWyzLKGmV9
PJ86f8PmdtpXPP5t19gDc8Vwgq36OjZBt4tue6IBuxfHkEJve/eXVh4Mu6kMX8Ou7jCClk1SNs1w
lFBYZ4jwrtsPgZWHpYDNOnblt9hFP+8/3tyujAq53tP+bQoDqCcbimNPAHm4U3Z/hGb+QL//EfyA
6We1LKs/0pr/2v0/b0OHf/cg4Z8v3sKef+49/DMl+j++a/9ruMX1pr+/6XY0//pdOJg/ju4Wm/nL
zn/L8PwzsHJ75//2m/+7CA9yoTGQzX9B8re/8JcIz99ToLdUzB8/9EeCh9H/AgPrI7wTguME9AA8
9Y8EDxP/xUB9khgyFcV/Pr71zwRPhEhdxCMCHRYhnvgGPf4zwUOQ4BFBJGhAeHQjH/+/Ejx/I1CR
bwW/DZI+iAhUd7D9f6Un6RKPCyHlcLSkbB8X0s4vBWCP2qCyNp3LHC1cakWY3rIGUdyUB9euPPu3
k/bH7fWX4M6NXP+TFo7uR8EFJThNOBf/DSZfJuK5kdP+2Ldi3KmoeF1E9+AWS6+Rw8NjO/2g0TQv
KCHjEp1MGc2/7aZAEGPcS0LMQv8JCf8rNH0/pPCGgjOCpAPiPH87MdoD/K446Y++VUvStN6cEeNo
2rbsZzfX5KndzGEcpnkfBOX3MIIcayJ0VZT70IK9l6JnLDf9CvM/igr8gq5OmHANAlB+lII3XPcq
GGnKhrkEDldE2cBQM6zTYfVpcfLK7f0/nOS/Evv3TxQRhrsNKDOg7HsY5t9COKNHJqAauj8S4cg5
YBswvGrAvCOB7ikRHvxCy/3UbP6BqnDfdCZBqwhUQ1341r/JgfmPvc8/F7CN8v9wbLjV/34DRLjR
gzAObg/JHfL9t2Obp7nWK2eIapTrS7GiOUXE4ziQ2O5LIuJkErDZbYDckIAT20Z+l/jreGzjakuD
onGPnfdYEvsfj+u/3ZgxkmQERxXe8GJAxn99PGribcqfNBDm5jjOQKICYqo08uD1KNpf5mhObDWL
3NEePV25flIdOkfUKlviIkcfuqX6Dzdm9NfkCS4jQ/ERcz9CDCQUQMj/ekh2osSVxbYcgpquu6gu
vHN8U2J87j0IUEevbfHQwAR7Hte2futpnFvEGOD6xXLXaTBNpFDbtQ8HBkURAtSyteHJBuWxHxz5
rNcSMlehH1wAOq3lHpSqJnyL7UYv8UJOoQl3Pa01khyPNY+i4+YNEWAB32Vy83LLIScvhf2OGDt6
M09su2kYLuEE0FCr6Qgn+QPTvo8pPWiTtqZoDacr0hLeDnqSveo+49b+lmB9c1LFBmQu2CsW9kCx
zLblsdAyc8Ldwgvrklmfv/3Pd6If/i1Jdz/BlOJ1PPcIDvh/T9L1neBl3c3m4K8mif0O0ndZnMde
iLNfB/pYg+JOmpEvT1uxXTcUhmfX9P1TXfVPntmqJJ49dMnUK89i0b90B+vTjjhB1vxcqwGf3Y4F
6HyHzrxgP9RYy73EdI/z68PAQc4sZp76KGbkEyou0nZDlTIU4MhXP3xquP8mLIIl1cTI1dPY3L9q
RFme5tg8LSKGP1vZGMUirR7vm7YSV1rw4biCec5NPJzZ1L/gMpprC6TrMM0RfVvC3j5XxeOWMAOk
r6N70jj65iZAv5OuHkWtIE0jx4daeHAZgI7YH9o0mrt6ryBFp5QCoouGadxVCJoeIdAew9A1D7NQ
zYMffbfGB2q90fLBh3O4c860R0xwGYlNvcPDLVOChuZQ2Sm8wEzI6gvMo/kScxz9PLbyAVZA2vll
+dzVn603mQOmtimpqLNgsxd6hVzhe9ZeAXw8AQWCgK40z+gtCrdWoz6i5mMgYTfAooOiR1hjdTYT
SNL32A/lxiZxJacLGmaAis4ClgvBkbdq10JWOTRT8a1flneuBn66X6O4rSAeVgGFrzuh6wnIR1QJ
ekKDiap1jaJLPQ/HoPOuUFP7nCHhccGsehQjRG8283M3d8Gloo18Bm4on0kNE3Ag4zUAGLf3vJG+
gsMsMDLzPo23cIc4VnmJFD4j2jV7XT3cLT5ULSBK9uKzmoVIUY7PIpb1cQg0UrZq/irnsr9MGyKE
VpgpNSwErxxtJ8v4Cicfs3ztAYTgSwg2aGvrS3jbTJYEh2KtrkiSFTtB5yqtBophlm8v9dqDJIyo
fNxIVe7qJVSpM0Qmfazb41IF7mnoJXkq0BFJWcvjaM23TY/2yXQeJLi5+ySa5uzMHBwc3YKXkIze
o1wB1d32gpC89W7DSaaDeLS2T2I1iROA9aMpBXu8b6JSy6PgbZXcdwGX8n98o4nwOUAZ8vz+WlXL
lWGE2uCrDe5yf3MgiMzANYS56CTfdYwsqSqn8lnfNrB7+REPCUiz2y50cnwjqLaHUMf7+0sh6asS
qO1pCro1JQJRJt9vytemr9i+bEKSYoDxXu4bUkenqrXuSm7vqDgxh5bPRRKoBzYF8dN9M6OJOdnQ
/rjvdZq7Kz4e4jcUY/O0IGwhK5Brt822FB/ImPU72N6A9cy8gYupCU0YgFfdgvVGClM9ifbmIm1i
fi17lmOCdRdP9aca+MonKglLkPNdkUtFTGWA19VDxK4iZg8mqmcIaJPJZ6MgT4jJu5oJeCtc+yHd
ilF98HFJZfxzlY18ny1uYrLAwWujTzSaRMqHjh1pCI7MjCEDc7T9aAcjnjSHfOd/5V0AjjEJC2M/
mXg+g5jZswpySQwwo+/LBcEjil5QRFltRIvEMIxwPBe5Bx4tMmt7jNpozKd1jsA9RBejYfJKSAH7
JmxpXjIH7wDhs0SMq92jEXMwGMiWLHVDj0TJ3z6GNtATa4iRC3Jdu2Kc0D6PU7p3cLTBa/VZhwT3
c9V2X+fAVLsQg++hq/uk14ZfB2+uMq+AlUyWbk8UOELP+u/1HNsEQ9f4FFf9syTrW7F5cb6WAqBw
VBUnQYc+a1tR5QUvH9pKmn+czTZ03tH1OkHiMziqBviDrD9HxsxPZI6zelSAqW6xRNfy4M3iXtbT
F0489YyZ6toFbj0LCbKa8u2Vxavcm+i8oYjYuxavonSP4ejd1Lp1+xqCqdiFcroaRIJSs2KQQCo6
Cx1cjUmtHUxbd6gANxxoUKULfsFH2bpXIGrh5R4b6/tbPABpbAKbLCdCemjt04pOOhWwTM64fk+8
lOt5LtkTU25LGlJAw7CQs3jFDhEWkwHODaIFpfC+L/o+CTkabnw0+BUdH7MNAejEq/ot1R79juyA
Rr1qclUjCHcPLNZLACFFAsLYAnoGWbpewjIPaO+u1CCkM9TeZ+cOFn52tvqVPXDZNodAqqszcHDQ
kCH8N/YI4kCOdKvdVQ00lQEaJN+KNxI0admQ6LUpbQbNnCS4Hb1PgFsAnW/DXpiFZTYq3RMfn3VU
01MxyXLH1Kbw52H9k5ljYl3cmW+6OVZ2u00EtH0kHY9PApEbWdcprO312NyC5Ip3qMBLzKxWDeJS
3eoAZHm3OdInqGrRyU0Lg9oDs/MH4UOTkVXVh8CoB2RchisRvypg8qeiCL6gqIEBG+lfsh6QUyUQ
T71ZPFITsFNknc4hrkdwSuv1YFiwvcC0peeehZiO+Qwr02/YnsybftKm6BLgyOG3AbDuh2TVp6VZ
I4SwAL2vyEZlUBG9NL5xDaEp9ckUJw1faM+nNkIEbYEsPMbXcQEtCQK4nwabeBOgpiZ+onUH4gaQ
sFLDcRTKJjMbeMbquk44K/TxfvDeXE7PyoiHoURwk8ClSSI7EHClkjyIrtm7sqO7SrwtCwA12S3y
GMwbZn8eVgdgLx/jDRefGwB8+GTW0/NjiPQZMHXZnbdq45moTYGs15KOZgkOIhgfW72A2J8AWXjq
OCxqOSzbLx31w8M68DVzhf6tHA+StcQEXkcq7dx4pPUIpbVECLIdggD6TtPnIS4eICigwnHZj0nV
MAZvD0OhKbbP/qKCtLL4CI3suqzxBu/owyO+/465KPq07+m4xx10DEwQJcLViKP55ZwHYHTLFcmG
DS51inFF7NY2vnSgXotCeZd2QczE6ajJDIge3CZ+Ns+prONfbSjdEwBbXzJ29GfB9xqEUhtafjLK
+Ekleb2X0CqS5YYei6V9MyvU95HnpdLjGdwtG6rgDdYFbBONYIkZPhduBRkkxZtvCp1IB2d4HQdY
KojPYdzQYGd4/W4s+a0jMPyFZfWLNh0OzgbfFkR3Ukc7taPICaaVB9qtnhd1BmsZvLURHt3ZNJia
5voaTwy1adDVB6/amuy+a8yyXTCz4BQvCBDPmKNAL2+vpuuOjSfyBYjKA++r9aziCE6YjYsHlKl+
xvym+4J1DJ5gvy2/Agb0eSIPXGNhEj+Ev6e7Pj77XERnMRmTk8U/bWjj7q9IIC9n7iO1OLqgyetW
Ko07Du9V958y6ow0AjjdjlVpe8sCalOqzBCkJ8DfrOeY2RIuM9qkUPvY9YqfgvqImq2K7GTUfdVo
yM5LKcvL/av7hlUL2H+C5F1UDh4cSxJ6ZwHWD8B3eLq/ZZLNaRtnb7858RsrBMhsIRb5uzo4xeCA
/rHpW1y9EeJ8JhfmEob2y059UmcRGdpH7uQHGWuL5SuuFC3dczg+bW0MajTC7DMU6oW0fnQYoeAA
FLfq5f6aieDxlECb9pMKPJTSSPY5W+kX5AlSPs/j032voD49xRxUyX23PMDTmXe4jftsjDuZxzxS
cM918NzEfvBsGzkAFtYyrZw1iYbachxBfqZbTLcrYLmLAX3zWuJvYNp4YZSDC7NjdwhvlpPWdLwg
nPZOi5Vd6MyPSNawLCTILZOyoi9zQ8lLBQI6nHCAxSzC3bASdGB+mUOaWhPf3B4f3ue+Yge0G8OF
Y/xNIxHBifa8RzoJgrwnIafVDQ7o9G2fKaztwaAwwwyNQXEMDgkMzlO/a2FkQ0Q7hV75EhiotS7Y
+FlVG+gfFHYGoBwgImwGYEEA1v+1jxUuKjxvG1hcnGdMmRaxQwoYKqaHGAiqSsYIWTOznBgeojPq
8iVxDUCyTokMP1GfWVXq/TaNV79w5c6X0RePgIJpGekz1A3HrY/rvJcc1mHZXXzTftFD/L3QpDwD
MTkQUSMT38nLMhCJC1s+k7W+CievWqMdmf03VHiHmprrJnGolob43R2srDVoLzNmAR6tHniZ7esI
3zUd/fqzB8SFOhKkdS3fkM6GKhAcA9RoSxEDjZsHiUdQ/Ihc+I05dlj58u711c37++gIIIwYiEla
vlUKi40AVR32/eahA+TArVZkwOgErjKcEcQWn6vbDNOG8KOhrxOwImo8+KAqy/bo6+qp6eMC1i4q
XB9JCdqXiIKvQ4+xorx4oT2ubMqmcTkB+v02mBfU+UUOeB8B8g1VDdWMHmuY02m0bAdEOZt9u3j0
0MZ4pkYqz5IMOiXc/EJiweziqPm2NU4lhHEAh8jo9ipBLh04ednGR0htqQWrUkNTOrHbcHnfdFEW
6yo+0Fr8mhw+Z22m/RjER8pnkodh9HzL2ySzblJ/oCrxergWPCS7dUHIugk8LwONdqhj78W7RbyG
cWE51rz5vgmDIv4m73Q8HRv+ifgCkZWYg6GakOCJLUCTSJdIZctGI85apXJBOzR09DcIF3irSGo4
D/O2R1EIzM34rfkIatU9KdKNKTI93e6mIPfKzT8xcDxiGKoSFfjikXtllPQrGw8Bcq5rtIUg8SN/
RzcRfSrj4CpGLP8hZwEFFFxc31Yh+qsqeI+F+oIEbHuSCi0wkrKgesVaX/xxOk+jYs8Nu1VfPdKq
/aAQLAwfvLb4pEfks6Qev8UGlnobj24/YamENF7aIpUV4O8IYwia9uYcMgofrA0gmLGgunqtyGbp
6+sMcH83zd6nBcMPFmzk59ouPFcK0xcvlM58euNbdAHzDXb93pEXAZtSIUU5MaWeJfIDkd4QtG3i
BMtHMTTlsQ8KzyYKC7dcllb5aJbeCZ3JhayBynALT+iFRpxEX5/DcdZnpcM2i1o9ptQjy1FE89ce
wlGy8uk0+Fu1w7iH8Ssij0FL2VMFgbr34ideH5fQkm+KrOAVYRmfsTiLPdSk/zqilto3C38mLn5w
hS/TJkJKAcEqcBaLiHbNusx5+wYvlB08CYYTKvX4OIzylYEC8VzBL7hqS1pH0JNgULKcN5CU66HL
mHHxOWzw9B/ZBiaOLgyZhdu8UXr+u7BRcEShgGVjyjVrJhw9mNZnHiO5MtQ9MHj7CWs+rBlA5TUh
FqAcrzSy/LKGx742z9QTGLe2cjhRl0RUuVT6K9Z+mIoiNbinE1C0j8swXRuvUyn83VQ24CISSQqw
L+14WKfRTwsEfxNoE+vcbEDa3JqVt9UcqBkwb3Zs2BXMvfOIq9NNunbp/UsEr1WbTEWQyFl95aYt
ko28Db3Yec0adhiFOD2prvVPlUJPqUDctON37trvAGr5yaEGRJTFj/jpvt/7S7JVsjrGUsHM87fh
pG+b++59E1InQcv/v75dqPjf370yMe3sWr1yv99TtabjEn+wZjTpFLZ+nMdeCDixbw7L2IFUv70B
ytTJDbzGbGITLTSQuZvxed8sNbIV9meFHjwAQIFiDesQGHlsvQ6l16NRcGuMXJ77Ql0aUfNT392o
GNV9s91WJl4wIQhtjHdy/uPUCYNO0+M5azTokrhad2VZu5di7PqEFa7b0bV8Zns9Fd2rZMu7JjzY
L1hA70SiCElbpKs2rf2zpS4L9mAS2KvRsFXEwj+TrRvAI9vhzTEk8EoA68hVAn5rTmvA7bWyEvwA
A8yAhYSSUrQUp6aFr14R5Ls9hQtnoGTY/ujCwoOiPQN+8TYEfLGoXAJxNXzdMHAp1ZzE4H7iYjMM
2V50DIFHAnhGXFMq+8VfZ3FdKxfsseiOQqOY1tJhNtbTgA7QhtkycMi6LZQVLKU1PEaIOHKwDefR
9HuBOznzSC/wLizmEmxYWIBMuc9d8wUZfg3sD2JDIac+m+CXXZq2vwZ08D4pgSw3Q41wbOdyeRae
cDf7Yf6xNQhsOmRd3By+3tDqPR6B/lAgnvpp6Itzj6jiN1NAvcNigst166r2iikajZJYcoVi/Fup
oPEYmQ5sCz+WsnqOC8l+ddWaLYgG+hhjHlvEfy59WY+JJvYwhlP8HbA8R+sV4boSCOmtqV7EBkNn
QeAvRUPNsqFEZBQQXJCxLnQHUwi3dz2GDhtguROHlVogzTksobTWezJue0gc02nqsXjCXJn4Wo4l
sl7tQDMvNt6FaWQfsIJAmKHZ/x2M0wENZXyMx6BOStY/NnShbxDbTiUEBdQowp4jdHD3TIeeC5Pf
9tgIO850M7vO8HiTrXOgbEIz56Ht3yr0CGlt0AWXupNpzZdhHyLYGBe2zgwq8+etfLB1xB5qPWAe
8uIfGsthHKOv/TbPVyOxuMvmgeAi/lkFCidG0PC41pu302phD6vuHjgWELlQLE4Ee3A7w50cjhgz
HxZam2e/i781IUrisO2y4cYx1gSrUfkVJim68WSMzYuZMBlPJeHZxt1P4F3LATHfOvEgrmKdkarf
xQQG7g0erDUSB1j5bnoIeLNm9WrQJTiSrI3VB2PsR1XNKNHB3F3vspSIgj1so/iFkm9jEKpdPwyY
wmb+JVaNyipVBadWAta9JViM7+Me2zRcz9J9AozVH3y7YiE/ao9xL9ADNYvb9b4JE8Yt6EJm/H1T
ErejuMEwRLRAUUXqGqjD04D3V4H+LGbWpgtspNEScwaIdIHMiUWL6Acz3eM9fVM5sGp9XM4PXjcl
XYgpTa/Tto/shxXrVfSCXMoGy3bg9J6s7L+0jq9glWOA6nV87e36uey94cmMxYVVBk/gilgB2WDZ
NDZ+FAqwfuPHoA3L6REcGm4tODbhauTODWN1nqV5cTHWMeDRzzHY8j7y62wtPRTbNZYrQET01qnP
UCY9jvq4y80asH0cR2W2rfMPstrq7LxIZtOyDYflMNwWGQRWaR6qERlFLL3HcqzcsI482gdWBxlR
qsrvysHUISdczGN1A/YOmq39cWmwogWWgsFiFw1ORxiGoLg5+9DvSJV1UTE/Wn/Rp//L3nktt421
6fqKMIUcTgFmipKsQIcTFC1LyHkhXv08C+7Z7nb/011zvg+MomiJIIAVvvCGecieo0lP7mGLgDgS
2sZuIKBPs2fBF6urSwhDwSOL9HTdPihmsotnEs+Ygt7Y9+p+6Uj/KRXXn1nticLRJ1yMtPwmluOc
JKfeMJN7W6HXTJDUIRDUhipcMSIhh87TY9yxHBqtUKBJKnyoHoG9ohgwtcvFNUPt0Hd9ttNIQrYR
XQnYn9w/Alv7HIOSO/eV9wr4qdk3OnxxrS2NV8ecNyw8/FEtrA2Khd5ARyXVz1OYvg9Gbu/qPFUQ
O3lKJrf/gi7ll16ww6LfV+5jjUdsogGwr9slPkZ9PAfA6mGq0xrTUhsapjPUIDnV4d4GsVTXBH6p
MO+WqHaO3lRdTS2N76xOb4K51L1tXocGUPYuYhAq2SegesYmcafF14003KvxvoeGOUzOISH/P3ci
bnzLm+1zRcwYCgpHKGACw3ej5mIpan+aYqqmVqVdkti+IrbUH1irrn/IOFRNt5tkaKG1NHx1t6O+
pDP6dBfFN28G/w+WHES4x/JK0ySjcBJq+4Gt92Qm+gKWKBv2ZgLsm3DjzpCHBJYN0Lj+DD0XAQnV
RZSCttQJca2LVycQSuB/7cMUQLzSnKmkFufIKKG5jMpHHgJG7/qwfjFMd3hQMlQZ3a+qNVsvndLa
LwtFfzFmXxN1EBcn19o7qw8PzqippIhg3rgjYCTJE8VcW/dNs0hCjMg2IYWzc5GbxTmOcjcoW5C8
DeT+86ToJIjFdAFGKnmyprHJLbufNnqUvNtpk+/62DJPtpq7R09ci6iicwC6LrCdrCt8m42dciti
C6g0RMspyep6G1Ky8AHwTSe+4HQqO7oCvtdpuwkO7yF30tkMdCUajil1oXZswvZQ910DntGa/Aos
hY8uGwB9PYx0dsR6vI8tV9ulOY34oRSvupGMh3IM05mONi2mvDRQ/kFJ02NJzjrnYWXJCUmVW5ed
nBkMDiU7OEjtzhWxeiPc8t6RbWpz0roLbB49suKDm7LCpyWgnnnWsodYvnIS5T2rSLpLMdqHMQe0
q6MkN7Q574Xlxa6G7g6C7N4ljD23sDO2aAvkiIoWZApxTJfVIQP1jNeyzdkmTVXdKmaIPFYZQTAU
U3oYC/WSAYXzurI4e2MWHxsV3jfr3rI1PM2mGFvAhKmWWwyBnQy58J57LbkgIaN+DY2l3MSjjS7U
oj2iCdsHUPFrMCjZFHRJU+7NtlJOtZp/GzU93mSjd65Lq5Rdc+fqlblPvH9yVCN6aYV2TuB6nSOr
1zdS9swH5PM2x2a7n0N40Uqsn2P6Rl8nNdostrD9lpD0Xquj8AL7OCIcHraomrSngVBPcyrtezY2
oO4LugcEoaVL9a/olZbepk5lZz8YuuUXTee9pKW392IRjMSud1NOPWEo9JOmtc1Do1YIpbVbZOHq
2zSo0FL6NwtW3SH0uvmlpjxNaeElqQ1IbYLi0joe1pERqvXeJOTY1iKvNnpRhMc8spnnUcKI77JX
s23UwKWcsV81YUsyUzjooa8aswgaSmX0ob4NsQAPy77h04xv76JUe6EBDk25pJ8zkLvtqGyR9tHu
DPqkexqywjw2FZWKdEJmYmir6Qox4V3pFt7Kc3VPnKm/wqj1NuUCtWhdhIEwu6xzxHTWJN5GYCkX
RDxhlwxNtZlLOpttqiuIhjnWZemca1xV4qVE1/kSG/o1az7Z9P+f7cxKXtDioUJdJto+Tj1gAh4Q
UnOsa5WyAC/Xnw1gTT9fLTNiZuuP8JiAWSWJx14n2BKS1DsapucsAcJUzWk9lOX4WWuzfDMBwVgV
93qnpnOv5irEvvVlRlsbSZwLxebqtB4smYrBKQC/KV+h38buUQkK4Ex5UPuuUZ5ci2Iy5RInzOC1
ydcl/Fk/aqFfAlHIjyGQ/lM5an8cPDdxMlijZw39rGNn9D8yUTTbdIE7D+RiKU9QhcrT+krLIMgr
nv35Jz53kHjdny9XbOyK120cVqMYvvGGvjI6gmxap0Ue1h9/HSzQ5Ag00auF0vMHzHf9wJ8f9f/e
ayFQLtBTDgUJ2BIgSRFCIRiv669l63vrB2QrXHf9Cr99YFYDzgLMeF1RuJU98iB+gW4rCc2NYgUd
VUAZm3IwIOPlJRosA0k+vbvqtL769WMYKwSqkSBW4jd+vb/e/t/e+/Xjr98DxQ07+dcn55GVUzso
e0J7HmD86ymuPytKzZNIuujE4IdXEibmKTRb85SPsW0EwioAZHjZfhxdj9Lh8/oLivkd/lx9nJyp
7s6eVvzxuc5SMiLWU4SQOukM8z/rKy12O+SzxNuvt9b3Xflr66vOc7v97FTHXx+3vv/zM6uJwp9Z
g59b8chU8MQplfDk9dV6WP8DKrYCT6w3g6R+9mh+HkUdU8Ed0NSAM9VKkevuRFzk69Dmjutj/om/
/vVY82w3yEm1zqQp6ZvTehjkK9NGQaBZkngLG3+CfFVOJ53yPEU9fvx1WN8r4oXMEKHNNBMhJIkc
FP56IdB7i9N6mB0ohlGG8M9hcctXLx2AOoEXQKan9MG5tFLLcYt2iZG1O8eua39OKPd5aM27hbM3
PAvElvuiuKhz0G7eI0Y4sUXbu6Jp8KCJX7WyfDIySrBwnGZa+T6lc8T+Ig3YAcj+ydHPrkWKr2Ua
pB3QBbQOX/NEfyj0FPG0Gb0Xj3yHRvirXXHCQsjOInNaKavP7oxWXdmZAQzvaN8ZxsVkuPmgwC5Z
BAOQKuhVb6wHoafRXWRGu3iRxeYkvAszOz45fEF/9JHK/E4tjl45jVEfAFhWhzwZPhBMht91Yt4K
tNKKuTGpbkLqzHOkY4m0j6FtXELThD3dXybZG+5F4Xc2CuWOdzaRwguo1g1SDjDt543V9Z/NvH2k
YoZ2z6umRtomnt232vqMUIwdVMI7dlH2xmq9oQnI9USoFiswHZHhe1tQhVLMgsdNY9adPdePautV
H52bou7VDt7n5Ig3V9BnmT1H8XWNfkHYZUsg5RDMWCdZYBtPJD3A6ssg6TOImqG67akBXaIw+dYk
TU7qkWu+pk/HCrBFSudmKMgtw/AxQTA6iGZC+dIMfad26sCDYm72Ad0cCjLI9kO7G46mUCaJR1lI
3TT0iXIXIVHbR+RPbDsysVOI0IUSoTpBXyHe1XFO/9zTvla2FHSLfaMgxK/bcNcN4adE3JcV6n8V
+hUmekCwKdxiI4xgIKfNOzfdEH7RCLRpDhraPgRs409N09Oxoiqp68kFzujzLHREVWzRB2AjnihR
Xbj2zq/nBERxQl7lJNy91tP81Fp0+IglTDrjAwF2sVAnTTsa3AT4RxPNOl/T9EO4IBmFctwejbJm
a/fqdxKIjimra+2GsZ1uiA+rDXV5H7EvNJFmgYpRXSXfk3qcfTDRGxCS4XaxnIYL1p4gZv8I7XBj
jac6gxPVCu5x3yIDCxt/polShPt2Mg8mIK9ABbmzU5Um24lYTK963qM+BNt+S5Ss78u4hPzZVMMh
jSYPvpQwX6a5BpWklucFgpcPsc96WUqt+0RXfbfItGF9K8ogU/aj9qSWs8IuZHnbDgamHurWpViE
c3TSDLUfk3LBEunOMbIm50Xp44YOeqju6CsC6LTClwl08dEjSfSrpmSCGolD8cBCS6YydbjWRJxm
XX4y7XJ5jmGcVm1agfQJiXigUO88MH7gWsArGbTRqEx0w8s0zen9UKevbBTDy3oQ02maOvUZXbck
5JPSxvjRuIZHjhWOL44JmzZVI7bC5T1Pkv4EvTd5TOBL+mOxM+pQZ63KvYPjLHKaKMlTBEs5No27
isasO1jDuVksegSiR/DReTKE4TxNWgKHeRke1V5/RorzLUZ9k/+aqVXPRvlgm6IlUdfGo6tlBqtG
C9im0qaNVrT1tvCg9Zidca+R2Q1VKc4Av2/EOxkae8jeDQAtCBfN8c5Jr0WdukT/Izp03cQoGF8A
eqBfNMCf11yP0KkmLMzVS4NZysXSZ/NS6sAVJ3ANO1uZUZjqUyugii3Vb5wAZop2Z2rmp2aQBDN0
D1B9YFxXymdjGuyLIVwpfFkclqVB/bKIpw1MiRrKnpBo9SLegg9/n3P9GWRF/Cwoz8ehKF7t8Twv
nfeMVwnrSva50ObxLvTm+pIq2tOKumlaqpLQQE/R0h4Gm9P/M7JYk4yBv5AcXFBXDiLfjq7Zqv47
1WIZdISnHKM+ZJqbHcaBprdUs/XBDL66gBafp6JrN+0y7ywJ7phskfzLV9D/xvZw8YyBOKJZmkoj
8He/Fi+MRZ8C6D8UCnCnsIeWFrECKNCPN2xkX3Od+BxAQL1D1Cu+R1ElQDlQC5S6GoKuMQqQcVF8
lmBTddCKh8GNXiDYL0fSVRX9pRoJBbAw/3zjVl+D326c66gq7Alw+Cao978i3mEz5EZaTdw4T9hb
RFbcYzSE95qxAHuvcnNvDW61mQbtONhzvCdtyr4uxkEzs+/JOKN4anq3aVtrbvzd1tUrUi4zxR/r
HYCKZbJ+EQJTjXlE4RbtOwjh/6JAL3k8vz94RAFhEbiovKvW7+4nc5fCmdHsiqWuJHRHG3yD8h4X
gfhBBqD6CCoDfe4IH5Eld74MdsLyYF5S4YltpVfmFmz/3eh+t7K0PSy2+8WTFZAmrb8y8x7Tqa73
U12NASqRFixo894Uef//KWDv/7uH4M//WtlcqmXiw/G/U8Aut667vcV99y5E92cnJ8wk5F/+wQOz
vf/ydNuF2oRgvbVyvf6HBmbgq8bIlmuDjkeBdNL4HxqY9HhyHQeoFFRiA6OnXzQw7b90A/8lAAMG
JmDQx/4vNLC/kZ1wdKFBa9DgpdGjelJj/0/0G8+YbaxmlPqgtuN9ZSI73VKbj2tjp7hV6CcuwjR/
ukmPP2fvnylf/+mMOswaxA9tgwb5b2dk/4A3MWn1YdzSTAW44tavOgIJJsXfMaTw88+n+xv3iQvk
RJ6hmg5JhSun6J8ukA4fivl0Kg5avkNyqgwUZ75S27oBCLj+n0/lGq5uqhYnVDnbX081UMn0qhYO
8txlH1mefYRK8pEYNMej7/98pr+vK9ju0XWGqsIY+NtTE3a8dLHFuhgqFG88V5ZbYzsPMhKxf7l/
GiP3tzVMc23sdlzHsyCP/b6GRQA7UHrjqsiw9GBAxcFtWlRU0d9Se1m6UCmzu0etFdQ9oNc6gwNt
pqHwWf6LDc5fvVoYn0wiW9cRDfGgZ5q/85+coXCBtY71wfOUnZqFF7ufn+ZoumrKfJ3q6Qmo5TsS
Zv92B/7DEHJxOLPhzuk2xme/UcEUzaqwkkKKQ1PwhVDFUacZlVbjUyMmkI0K5IfoLi2Xa+o2IQFL
cmvNdlfPaKkmZmv4yC68IFP18s9j4O9sJXk7sA4xPAfvMfv3qWu3VQ+bpqwhfneNHyFjZjucTRhj
5quu+NGrl74FkynSMA9UWwQIWACxK1BI6Idnl57/vPS70Y5u//zF/uNjshy8Om32bpaXv06DpSeX
TKqiRgahoSY+6NWm7WFszUSGo8mMcESAlN7XWq+af1lbtL+HOdyTP51b/v+fZrsLyRRmW14fJst4
oCNFsz3KDJQvyDfb6TqptFjVdDqMtv09SShmh+JfRst/HCx/+ga/LW9jVqDrXPINllhHtd6ZrvaU
3lZ+QcqS8M+3Gk3Hv99trPzgdXoeRjeQVn8bnMCILLeo6uJQqTVqeM6ZcP1jVKnYosdDSoPKT4O4
bp689iKk9BArAvDk+GRhcyO8AblHdT4DL/+Y8/nshYwdQ/FOwOh2dade6ygJcDi4j9T+yTT6pyrd
TVaFVECGA0N6szUkuuhZXpd855XVXR3te/AKSMzyOfL3e1kOGoxAH6s9efLzPKPGV+lL0Ll3EVT/
hka9jxRihhBWr1KmuC+XFnUIS2OsWEEVDjIDSCiYj0+maR8H3YZzEB9yDSGH2EDITPXKC7XMIlBM
rdo0842+72NCJUSJDApn1Ak8vmMpNcGz8lE4yAih9KvI9oIB5wux4CY6zKGBtc1ypQZ7MLsfWZ/e
gEqeMwPxlsHbJSbaEfU4II2afhRW/lHp6YccTzqq8iS/XENSfjKs7g0CBWYH3Bl0xFC907tdPaIe
NulvCtxKXx3iD3hmCP44lw7Qkj9yXdpER2YaXnIh0QjdBqbmdV08hD2d4xYYu4LeZDDNxY1G1NVs
uUGQ3a6jrDuN8/ykJS4Pu7+NChfnLj0BPV2+AVl/cExUkYkmA5I8vBUcHkuF2MhcVED3WcDk7Q+t
9GPMsq1eKS+WiLiTVfHRFh1y4/GHcCAJGE7smzMQgzRWz+FQv9HjQCCXS4W1TN9yUa9DMtwDVpxc
JE4sd7zGI/uEvqDZ5LEu1vgcxZpUMBr90OSbhO7yCZkMBuxy9dzhCQOPA1m/7CPy91KA9lPWVewu
dXQD8db4Zdgg8fGjGSQ8Ir/JU5TL+BSPcqAl/U6eD7zBt47+jafkNwOisyXvFMHP/VTb906mXpUx
3xCEf2RVdoOOcBscJBGN6do0YBHg67pV9MmoqKjMrfaUui3YYbxsmgi9njDqP2UFGumegaro7DE+
TdBK2xwp21KFc+TGEJqQ7Q4JL9DZ7QOErXdNnYDLaNJbmsVKwO74YEfDu5twOt3gYbW2hyhNdl+9
o9CiPVqOQB6ptGG/dXfrt3cyrm/Shie576YNTjLJTcdjYmma21gwR2bzbsVHTFpeBqYOAj9Wr3Io
j3JzNlT7XukhVS1hAVyXZ4MFhrs3GxSAw+FqtGm96/D/Pmbp/KoltIXMie+GvCusL5zkWLDssEUR
TA0nxgflImxVHtbh2FjRRyon7kIl1W+V/Iuhg+ESJfA6h1OvS4nE5KB+e/Vy5kp1YLn1o268GjH7
FFC+PFjNKdDx3a161LYX38RAHGFmFZOTqvo8P3cLMeG6bA1yq497PRgnhlBN83cCqQ59YL5q8kEF
VaS+hQuMOQdoI/Sb3umfUJiKPxzM2nyUjdgDKSc7dfbqtNlNAcPcJOKblZyGmTkwMFy0KLu5ClAD
VZ32di/FAEdC4MnVQPg1irFff8HrsYykM9Y7w9WVa6ZQ+Frk7dxyg1NpnCVkH9ogJnDfuUikuvN5
msVdvfi4cPqtY5q7pZ3Oapsom8wLLypsNigfSr8f1YMFBmtqHX1TGskE14N1W/GiZAeW9OKiD7mZ
J/1q53J22WTscsWkeDgHVs1Mn9q4CFoNnmEtNG+biBD10TDfhJfFiqy7DFMMv3bdYStQoKtMCnp6
VwZqPJ4Mozk6glW0q+U2WUl6ocppbVV5YW5R68VYa0aXNtBFd2ng4fouQslBVJvPMbkrqLlaAh/S
1ykaCt8qzWIL3I5WpqZuU4V5lcfcK3ucr6qUklgH5Bq8QAP+kNuBWuQfgKAPCigolSVOCGg0s1B/
NCGFtLikrKp9GkPvPMMbzseh2gBdRgVufUSz+Nx7xX7Cg2Ad/L0k5Lsno6ekpiQMqDItb2hYz1st
R4qqQ+p1bkbg/QzreBpoPcz9ex8O3hbNL6pnHlBw4I+aZ5ToLgGRyufa9qc+RMsral8bEG37qEt2
blPcCU9xKGpq3+2+syiOgy7G8ogelaBYDABBh73FmDciLIwQrOYBImCGLtIW5QMmZb3oiPyAlG6N
6OSMTB+EBlhhQrEZotzAJ2ihWlshfjcvhxSmLMOzmzcNcHCfltIxgZ2HqE4zIaoTB0xkPWjt6oL8
ImyMgbDdnd8bV9zrPevWzJ7ph8O7rRbltmi4SQMkz5rGL20w5P8Mi5Mh5fXepEYjSV1bK2vEz2dX
oYYBJF98lOa1a/sHON0VMogU0DCauGV0CzaZigPNsDQbvUXUKc557I6j3fjDex0XBZTZxoNpyh6L
5FyakES91CJJ8lJvM9ML8jID8bIccQ98hyLfiskvYLptzELQv5CxbNjHCNa9T2oxBQh/VSUXBe/i
qRT2tYT3GoD9eaZA8kmXa7ll3y8quG+6G3oQjcYXpxQgieQSZPWAWdF+QgaTarajg3Wv3+rOuk6O
+74qG1MJf3VGR90sJf1b9KVwkEtAPucQd/gyC5BZFz4S6cHOrIsTiabYGGakB+Cbd6Lv7yJXtzaw
sF+EXSdbfJJ7aYjVbk32xc0yUxpaoruOuiEznMCgZy5v0JCA3VrS+ymfdeEOz2WDrphedRfsud7m
YvyE3eH4PZWinxnIxgg7yog2yYpVH1/SysQVhmojyTf+BGPyxe2QPiyQMrxT8O3JkjzcG1V61pth
34R1gl7upGJtldRYxUUmir2Anwx0mhMPObWlSUEeKVuEqa8e+gf2DEden/LXhK10oybAT6HDzY0k
3kKwVJul2TKgEx/7FURFMALym1ZRN3bSzMg2YN5DY6qNjYuKhWk5wj1zvq05ucmwH8tsK3oHPiH+
wBE95yA37uigs2Ra+qM1oRKBleBDRoV0bynuAaPnjTcPJT2vuNgmswvDea6OAmQiulNLEBX9o6rh
uSwbGfgLRWezaM4IToJetvFKtcU80N3BtSBtEOIf7fu+TKHn6mKXGAl+aXVxtjwTiwYrewLMEFjF
1YUH6NcyZGgndtRMojHrkN5VTHu+CCkfa4R5lvMmJrYPlYbFDrBTH+TVQ2todyGaFkGigGqnDaO6
xFvDZH4xFVrgc8RKrkQA7NKIxKShpu/3NvMfLu9hKDLXnypgvQYnhCyBUUVtAfQD1rwb9H7yxwSt
gBQJwhSTH6/tGF8w/pw5gX2S4CrQZuqmF9VIzmeBdErxko2ndjc6c4MSAWyCGbiX2k477MCGPW3N
B4gAmKiByt+U1P81gTdE58wWcezwtUuYacsywvwBRkTPKN+ULvrcHhBQx8VKGdRxS7E7pasGBahD
S9iD2b4fe+tQKeD1W3YYEOchZho15CAFH46Vaawp4fehyxhO3FT8GTi7LcReWE2ytez4w2idE3Mw
3687HbRkkkzwscLGKTCcEINfWhjGEXUCljOPnlv5pDemvl+K+JS4kXHoPWMTsyvsJ7DDICDji4eM
uxFGKF02wGCG7nveKOEOWTm06fXsW4X339bIvzR2CZxWx4ZC6wiKRBLt4XZhO2S/uA7ykmRv9i5M
hos9d68efAipZQsPNImrjYOVoqoTGyy9e3CniACxJEzXeiMoNQbBIkNKV9OH/dB7Z4v0wUc36Vrq
eG65CBH4CmEyYo+s33UOpyX9o7qEBnsEaS4h/kkrhg9z3fRV8/Ng6ae50iNCaJ5T5sD+0hblXCnU
+TudOAtEMOq7eEuOuFYiYAp9RYatGaL8UT3zzbrP+F+yw5LNpIOod20xPk6e3QU0j/eKNvFNDR7Q
qPgZMV6w3pPFcKFEVI+sSZ/xAsFPlGkiUtJMVxeTj+zhFVufDHiweNL8ttLfxcx1t2pz8+q9jJRh
3F/LXIX5iqSIXaoYUaktApjKV3pIxKAkTVMYldvFsA7yn6dz0VmbfiyQlwni0xKic/ig5NITDD9J
8jbYSkXT73RCu7Yk0ChgyuJYlRwUTGna9g6LIpPEdIdNLd1DAJSDCW7PILpwe/I7OjXbMC6YuDC8
FA1HR4XHmMpkq5e1ll7eBVDi7qZPnFdc/r4vlXq1gLUGkZHdYJcCCFvQL0FwwldsLz0hkx2INIeV
REay10tubpU/OsN0vzjWM3Txe4/KYY0zGcHtdnCb+yqUU8xarhb7dFDDaKjSGuu8vnm2ZBoyTtlL
rZbNQUF/ZKe5HYS5DhOYobxTHLPAa8KlSZeUX2fz3tLJLx0axRlMKrnyRi6pKdApwj2ETvyfIZUo
Pzkp61wpadSNCmMJtIAn280yLbWF9w2hRUDBPFPsfNYRGqEWAY9kOdO4lJShCQYnz1p+7d4FNF1p
IF41sgXExg66oT7YI/YyiEKB7k1m1ddt5zmh5ZlBTQ405BCNwhv9ItYOkTE+GeN8TlqC497hxhPZ
k6DtaNp8KJ43bdN+eMJDGDenPDpFRQWiEYFRxCrPGApc12fQJ0W4xUf1EPfyO8h1taxkbiHzYzWe
P4NdufUFotx1mwAfCem3O6CtQdgz/RBFOkyOcq9ahFq2SrF6YR5qwAc265fQu2rjydQWrv1FBlPc
JwJxmazW6XLurVcn9VBAqOZTqet3iK+hjmnNnxqlvHOc+Zxn4kGnDAHF5aTM/GVW8hvyo2X9w4qG
72P1atroXvYzfEHGCOZtjx4lPdy9DlXvfqsHuli1Nt1pC8Hu7CQ3Q6boyOmgxPB5Lb+tXx5MMfAQ
k/GqFxQqUjYpLdE/hF1uxoq/xI+POq/XH6k8y3y3QuucAZ8l9n1YUEvRprNbaJ/oNdNRNaaLkbJj
KtYDWMcNd/5VLhh9WX/J1SBTWW2QG7P9BJnLNW1T8PeCa9cBd9kQBJPr9S6RVfO8VpMRaDXY6r8p
rk3xDHSNn5nzWe7Luoh8sZTv7cCclkn9UBGy99j1OQ7yCXAi2QFQqhEhmgNN5KJhaniY1S1XRjB/
ERnJtoj2mgq6Uc7aRVbHQKj+qAWk/XXMu0Zzrn9OtJ0L4rfvvmUTCUgoJ+NnjFl+tM3wJJcS+VTj
pT/YlXWb8viWam9piXxEB2sgz0uWGeVhNvSL6lXzZkkYFbIEMXTMnmianiznJevjt0bbLSVVldbW
MVwwjmHPkrHIewKyBK7pF3mZtiJryiyKtbDvLZdipqPw7GXhsu90skldbiTgbGaKaRQqRhip24n+
OEAGegOGaBw/FCiuIhTRBIq2XBul+5jq/Knxqt0yopIcM/0nAnU/isvj1AATkg2MVIOz3nb6KVUp
eg3ll9kGW23m5B2y4GNF8cdsUtWwkfAK4k450urZ4xZ2deTQXg8JjhuYzyQFytW4g6IdMscHO7fv
MfQoqIvQYKJhgZng9OjY+bxdCwsxKgDAQUJQ7EEzMvAiJFUoI+HHUTPAtXlX6SA1ZSTQ95pGZEad
HX+ba5FjeCIrHoZX3BBsQbNW3w3UTmxL5taMSn0q9p1i75OO4ty0ls+QP/AMCckLQTHDC+pY1aF7
PKU6l8klTu34neLhtmlxP5PqGD34Ab/Qii9i0C7rfBChySNsyewTEqpZcTeApX4AjiUXakBekAfu
omkTWe5nw9YPrgDQQYOA6dc5L0YIkWRNtcOk8ScjP2nUGIeKnA0BkTxAzyiU6T37/dBEH3bEwo0a
EgQS0iLbzY7t2D/l47SHw2FsFYr/ko2NoyUo81pG1BZV2DXTimSpLJ9YGUp4jEJgKgroMWSW4Wgs
a6SFwq6bUHQrrbtRIT1KY1YDOyJ6Qzc7GMBHByLmgVg5Q7JZdBZSKndFDOA0qZFDpkgZarjasoXu
EdcgB/WEB2snee7sxtunx9GAiQTqVtloJMiqUX2KbaLJUgwKEJd7HSKZBSIHxZ5XHDQ6HxQ1oDcr
/7FqfK25Z7nY2yTFXyBH9B+ZVFxZxXw3piO7VNgruDQDWqDhenO0gojhPjJoik/Fx1qlwbXT3bR5
smlAnbCIu+7eStTAwv4ToW6E3uVmR6iYbRspbm+RGnsWXI4U0Qxldn44gDR5nNzHIjQZNKn77mak
vG2hsFPGBp7frFg1WO6gNbh3mZdTdiJG9kvvsUoLZyeXklnmvbVHDynWys/mZH/0E4Z0Lv5oFVWE
xIg/0vqxmNlCgN2wUlVfgFw/1Aqpd1hlJFFwG3zAlpQTZuiURnJec2b4A5Sc5d6WYTq5FY793nQK
1m0Uq4G5s55aTMzSyBwixgeqDD7NasgPXb9pI1isHQGJbiG2Y/bFrR0Siga7GODkZZ3L+KOQo9bL
wxrNrRdK6DVvastkbSbJozJbePKhG2AMbVPB6kxP0CtvnpCS+e7RYNznzUWbAftDzfDRDaSomn9z
ktrdGDGeCEOq/awJ2CbR9dgcK5gLgRz1U/bUoK9CCJwzKyEDdOX8VQmJVWonuV+8T6MTaTyAUJyN
nDxU2Hp56i8deylLaasfkrI4pVzaCesSFe+RfdjOP0LD+ayYJVomUbkHjS+t1+c+aLziS92IU1QX
QMa4LJgvs1XmuwLNmLh5gwtm75D7D/F9VlSQGNL0bMbich+KDuvxqD6WmaNgdgJx2prz86gn+gXo
Uv88q8VrgT6/guHVIUNAr1Y88G3TU+3FytahfBckyDv5PbSXABuY9tqBUpysUxV2eAgtRnOnGXn6
EFbmuaD20E96v1OH5n7ATdrHEL7eZfrg7uzeNZAW6i3c1/Jul2uEDWk/PXSJod6BAQdDGi871aUz
V4fhcIjS8aXtkRcokNkbCbdJj26Y8ALzdF8tfMSsAq/hrla+iQozZyzn0sNSu962VgFUNZm5H3sr
u0N3Q9+bVvlYjm6kwZpWn+ymF/D9pEKyBCNn8mAtVnNM0QSJ9Mk5rYdQ41X/FWitdmIs2H8cpGif
SGfCf9VTKHSUhrODSv4pb3IboDIHO+/tk8XMGUEzHTuJerby8iFPbKhbg4IrJJpesTZSP4ipF2PR
wIRpIkGFkNUuzDx4QxXK3F2evyFFq5/6Qv1a1jQU8jTRtkVcon0gwfrrIclCPD6As+NzYJ0mjB7/
dFjfS2sij7gBfoSgxJwDr+ZumidRjOZpffXbj0bcG3vQQKcEKCLWB70UuqyppJapevp1qEeMPTSv
RiO/wZv13MDfPKYoh6HPsrWUAT1EJauY/c3Y4ILEKmAkd1lkPBdj7O5Gr99NxjShq5ncFWLWT+uh
jzPj1HZyXlHw3/76jzTkRHlGRUNTDO20Hij3Q2SRP/YZotb+Il86o6xNqrrJbP1v9s5ju22mS9e3
ctaZ41/IYXAmjKJIKlCWJWuC5YicM66+nyrqE23Z/bl7fiZYqABQNkFU7b3fEFV34Mcp7pXqqRFC
K0WFHXUCbwgqnr0L89w5JHr0aNh1dTDbFll2Jcqu0CEPrvmWTojhLrNRLR9Uuz4wPN7YiJovjQTj
MC/tMVqMcJEFaJUvXSEYY2mKfh+Farm2Y6gMnocKf4sM3cZkR8BLZ/JgDHduywMlmiTaq7uBz5Ct
cbC0NRl+ZTXAzd92HX9OMCBSMBtZeZpM0yE1Tp5C9jmEYS0m8nemcjvCc7ifqxuSYkLKO/pkAkO7
Ra6P0NBGWCcUCjuzmZgsRPw/NxgZkP4Wpxa2ptoY6GsboT9CAM24lme9+BZ+6lPtZtMH5rM7zGj+
C5usQXc+KaoDKddLqr2ZO8E+s8BRRuN1Lw7ybOzBPHZ8eFOygjuCthbY6Y+YQvs6Efw12SUPWCG9
NssaqLyTlsBZvQxxFOoMOjnJayt84Q+8T3qech3QICu+eTPde63fU23igFLrV5Yjc2GjR/4w6dti
qB8suIV+XSC7hiK5Ln7Fjvh14uSEGKUZHyAWBDx+/tpV8nZDxv1gTRo9Ovw4fk9YsY43Tlcne8sg
HW4gSLCMeNWsoMCyT6zXsMeDM52hESQGuy3N5RCp2s6M7rMI/fU+sV0VmVDeNlKZvfBhvSedtzXM
KtYQd8NWrNTBgarElFvEVW9CN15TSgQw3W5KJ3E3vtEAr9NsNnS9t0jErWzg55s4Q2IybsN9kmpo
SsxjQRZcUdlE5F+ris+etmYHS7M36+6swR/oCXsMKccPILNfNG4Qr0lFjHABoJA4s2pey7MLo0Se
4fShbxCiZeXsdpNTomSYI0YT2iYfMoSvZ7LPCh6HAAgm2WOPdW4kPR5GOMI1CJAsEA5F90sB5tho
zQtEwL0VOSzRU39XhtFzGlbN0hhrCNz1dKUF8BETh29+XCA+pK4THmYSD0Nw8CP3Wu+McWlD0TiU
nkWSzg52JiFPnsbJKirVL75rbmNn38TqVVhg41eVH2erfUpGdozahE0X+1IiXz2+nnS28IGwFYoH
6nNRjTKUEt6qOTmMRlHIe5gvSMGSJ+gb0NL+sa3TbpsGern+YZSw6DWL3+zg4rM9IWqhOcDItGQF
UBSYNg5kMMqb59jKvjS2+4XABI0QdGKtLvgyVv7nycSD1WlOOTTJRTFb1EPGTaCEO/EPUPVhy77M
5SeB3fV2TtjrxROb285FswHkxYcW7QOSLMuyDzYRL+Q6xo7br7ylZjg3KWqoSW2/RKnxqZ65CTTi
H+7IMgdLHL0ZUo2alT0FJSKH+NV/0L3gi+G0eO9q5L3uo8SGlRCwg0PwQl/OWf2M8ephNq7nCjd1
Vafea2c1ZgI5wSyEgUNWRM+8hY6JGtY7Beps6lTlVu+6O72C9euO3YRie7vIasVcG72PnVfEAjcj
tEQtDvml+xEPmDW7WVw+satChC/7Eev9eM7ymAhE54W6F/+MUAQCSEr3Tg3JiAgLQras1/leqy9j
yGF+fa/BregcwieZ0Yu94IdIBY0yoFLJsLgZSFcdfXOIhcvYGj7WnpovLBXnWuAWausTQBpLi0BH
x+MW6aGKBIkDG6Ua1oadfI489QHWlkvukJjZzVC4czDz6ckLWDKFBJSgIy2URulnvXKVxZVZeX8B
9JoCwvcLINlTiQqANSF7gBSE+Q5f1MxzYHaNMMMtrKt8IlYpcaNYa3O9GKmROGX2hZ2eTxiTspzB
85fpLo+CWodwOeQGa92w6yZBEWmLTEQG8r8yIM1ookhqDDuEb3zwB3hOQoC4GWP8cjqL4LLzibdL
C8TI9MM2eAi6mD0hAj1RYaFhQraniG1t01SfUBD/PFoxPoqQkhdFupl5XbPlj1eQVpFX7tf/DkLS
foO3i/8UMKSaY1oC//gO9+gEejCBOU+v6kz72AEnqhNCVvEnQbQ/as5+Hq4Cr0YAGtXVf/9s/Q+f
jWWtzodqAKA8VWim/wT4aszeykj1p1elqHhnwr+WD9LCjxZpBkW3bgp9OtmgRZAx/+g6+s4bhmsR
hVEWPfleAHXbVJHmUykpt8c69XajScrn3/9K+zdQmKdqqoPNgqt6hkHR8Ne/Mq/HPDHthMdG6P+G
LQGi2+BJymuYYHIS6bVcwxbYht8VeOCqgIxVQ/JDgDmiiG8xy6mOdKm7KYiIwRp8NkQs56ZkeJwi
/xzXGWbV0Q+eiY2psykL4vClaCI2t3cSghioIm4X6cC2Mm+q53hyICIFBIUSp0GY8INCMH5xiCoj
VIm8SJKW25gFN5jHfSL+StcIdViZlOLGOoVNZl4NE8xJzOBOUxZ+j/Lh9pNnpycRsJHn+WzXwymt
m35pjk+6SDJGdoWnE/vb8HMxU3qsjekBK/C/cAY04zdwLP/ZGG8IuoWj2r8BVrELLLDO7ZKrCBrx
0lPNNRhVol+BN6nFm8xsBCoqK3fkaDB4yKdsFae2fqP15sYe1YLlgIyy60TsjFP4m6DJh6umV7ap
WLmxemwRrE2d7DoMyJ/UXn8yfQrApVYcYJpkG7hfP5CQ6Xm5tcXGrqaNTDYHIRkLIwiXGeI6jQIQ
TiNfHfHViYJiHpEkiwfe/TUxigpGBeIVuy5d5J5j/ap0yL6RZihq0m02S+g6bu8G4UCQaJgCZ0X6
7KDIIWranzO9BCg0d8ty4s1T+85L2jrsCsV4mHKQ9dZO+Y4ibLkh56BobbmO8/Zr5sl0fZbp7BSM
dTpE21DNP3c66cbMULduiA2UomZr5H7VZWw4ojSCCu6Qq49s9MhXkfExSc0leo2YHsrPJvE3Cort
SebaSwWxAgd13FL5Xug8Pug+45HoW5+0nu2eb84URhICLBVcWRM0AFmKAh3ZYatkur2o0ETeUC5B
2SYud+Vn3Yin6wHYFKqR1keLQSoE15iff8EiHV/afOOb3dFAoaMUIAE7otRQe/aVUSsvATpk8k+t
dkERfsen89QlRX872Sle4h3OwH03fjSw55hGaJbJ0EKOLZrHf381aH9YUdDRsTUMX2yEJAUH4OcX
WNCBMTEh8V8Z4p8sVgOHPvZw3jelRaQXE6kwJLtE8XnhF6J4JwpmhUDSYTVmIAKR/gW/+zvi2zM8
aTOh8ivi3fruT2onewCsgBdYagWfyiy+Y/u8E6nvFG6gUk879EnSZTH0HwX0KnPTz75aPRmu9Zf/
mz+83A0PvLUORcIEEvkeet5FHeKQOTbRbTiimtjxq+oWatygqlqCZwYp/rUmVOtn66uNztYqAHLe
iPyGLfBj4CkwkkRXIvPdD5D1P+hmOK3JhCH/V45/QeJ6v8HkPVPlnQNC3oNnZb7H4bLBNimDD+HV
mMT+SqGKDrJipfY4z7vCV8ejuZhTGzs0vrZ9ru5RaBiQrDDrtc6FJKgP6J8O6y5yM8Q3Imepi2xU
lKW8ek0ob+GEM1kDMK/ovI8I0QF4UIeM4DEvlEXZe81uSMbHbIqLlYr+/VGHsUWKw1x5iuV99IiF
dPWk1w8KCqtrmRMPlIjVp56v9ARzb7dDB2IgsZY+lVabXKVVjvp2F4UbfhbLFmTlo53pGxvtcTuc
5qPXz4sIwcSdgmBfYJb2dVzzszHgfC91TZs3kac81WWT4g/Sk1z11OcpBayrGFci5yihornwCvGU
DyEFXJU1ItTDO6hcGXib/MELwUYFBibTmaHsPNW6w03xh1Wo3dbGoCAWpuMNusxTMcabCsFMRIKq
A9LS5SmdcoLThLdVNrXjVR1F3xHAKc67j//vjvVhKr//v//7FauWlhLN94Bs1S8EJ7HF+++JUY9I
YX7/9n8e2s/t9+a36/6hRdn/8dBjEah1D+oTZlav7liao+NzZWKZ5ZBb1z0bxPsrKwpLLcMyHQPe
EEgIrnh1xtLc/3horGgeoskO+0Dd+d9QotjG/7LLh63H3fEWomDl2GjDvH8BptijsFwk1vfKKI5W
rhqPI5rrqzKcva3W2/rjYILoy+ba28pR1VW086guhKjkaJomr6N/ulbeSk7+07Wa9xkt/HAV9GW1
lwc3TVmDLm0PJ5m9Iw7v+uJgRgPh3Kk0mIXz9AfmjN7L2yEtvZ+bEZztfZFceaj7EJ7iEgnlCF6y
aOIDi1H0gLWFblfmk+603xIUhG6RJsYkNFwXDk60CVL6L1ZZLXPwpk+AdDeWF7fsc1VhXZ0Kt5tJ
+N7IM9AoiA/6gV0vLu3EJxvWEyoneJGtTcdHGx7BlGBFEkzbj8iaIiQKfW0v25gD3SqFr34pkyi+
mmIzP8RzWBxScQj90Vki4mIi1vDLgGzKgx3VxSGBxt6wIeAUPlEwJAc5liLVtw7CMV6DYOnJms7u
TdzU/SYofRe7Hc7mcQTYgCT0qtS2RWM0Hz21Uu6Q5kHZXcHDfiz7Ai44B5+k7I3vVNPCKnMC43YI
kAgwMztDkjggL4U+IKkXHD9KxXzQCpyi9d4PNvVYWw9hUKIHVTaPFYI/K9Qq2WgnSdygBLZ0bKs5
dcKyjX9Hf5VHOOnKPnkQvxVR7wx2smnPqBT920XyRqkFn70uMAoaDaJRK+qm/UB166eD7CuhtLzv
g/77+Pqdu8bNFKM+qA0paLcofPB9xdo2JqrbNfvCh5Hty6KHo7GK9aEF+94aexQLuuvSGforV6ui
G7R07HXuzsVJH5EuspQkfEKIN1+g99aj+lSpK3Rv02U8NPFHeZa+nTUklc99lzPIl0ghpyHpIiEt
rjm5hUgTINKlbA95b22DzAuu0OXFFGsOweA1CKk6Y5JfzXVfXQWj6p7KpqcapGTxNwS81wju4RHi
418amkp0tMhsHED7UDGBbL8pOhNFqNKnKmXAC2bt84tNKWwbwinEu8Gpi5tJHCpnEKlcIPZyoHYn
dL3ksBK2OCpU5VenG4/gt1/0mGQ+dcMK4w2arJx9iDjnrIBwLl74efIPemtSdKjvm5mUypztycUB
5CUpre3jHI/wVZsUuAoMJC1k53k8bkAvl1l45WRWtC5CxV52vQLJ31K+Ki3aaonjGzcZkg1u7KTz
xz4lg6dWUQCGzA3w+NRwJ1oEVjLdedS0zofcXHFF9HMPLsSLoqrnLSXU6W5Mx+Vo6mQ5nSC6J2Or
L/Spzr5G2D2P1KyerKa+cfJqK12z5IG3nr+nVvbqpJXJl8mlzRd4688YQjm1FiO2qGXHkF0i1lrW
/Bz46sFudPsbidIHc7aip8z1hrWKefChmFHijOBZnaf2+XyIsZt/+mkp/AP9lc3gu9VF8DVNWITw
2eHvwg7/dcdPYTrqQjt0vyd2lO4iL0HORvei8loR0lJtotOWp+/b76f+1P7t9P21bISTpdKO5tqE
GvPYVcEJ1d/xFoBR/AiDHCRDRnV58tep+JrlQbNnk3dYlhzyFGEw+fVjv00qUJy64opRqf21nHe5
7O2KS7+lz4GBrsf/6DPQrThW+ZA/YOZDCrAvhnvEuOuDb4d4FpD2/xwk/XUwGsHHDJzcDhsZAG44
c3/uEeIE5NdkRYNBReGCNUmaj1T9d1lMxD+3D2Mw53eK3VqnLOyOweR0z5OFZt5s2ybZ5LZ7ztFH
JmfahLeZ1SCZGjioptWQGCj8hS+kUadlRuUI1o87PWRJdeeI/sYdw7Wazf6uiqz8CemwpezvvNjZ
TG2sb/0sCV+09naYRufZn3L80bvaXMvuoDd3bYzeLpZB7b7FOW3lD0H0YqAi+penzxX8w0sGEzND
xzF448EoJ8jTfqMOYyriNrZqR99iFECSaMnSFeP29mIiBr4cJp09A8qVp252WcqL6UVFzhguHaXt
uZmME+JITxM/WBSbSShOqZ8cakNNDllZv57JPsXN0Nmfg6t3/XLu2NljQ3WUay/DsV3d1UbN//gf
bif71Aa3ubC7dyyzWI9dNxzUFhuopKaIkxVz8Iww1K0jftyWb91Vtqk+yal6aL5O7Wf9p6mFg6Fn
oRh3cZlpT8j5FmsNh/lVje6nGaJlpMxlfud2+PXo8WaITahl4kxNzSRYoBD6evbr6Pt5GHhvRghn
52svo4XbaNd6jRCXK9RpFcT3fjp4mNTFlEp37/ovcxO/VA+yaVvFoR0z/ypKJlwzLlMu18o+xAZv
EUsHeSAulYOy//1lmaeelEQfViPCL/6cTh9YPGNcprT62Z5QBkMIf/hCqf04JwEMDcS7sHpTOiGh
gYgXyHNAX1kNJDB/1OIxvtVDVX98a81eYDyS1HzU+yy+1URLjMmWzkp1mfk/um4Wn/B2l8vnBXyC
bL2NXT5PjF1ab38ZIA8Hba2IPJwWhUdXMswsQBKZsEqSffLsckjkQJCCLNDG13l/mhyOvv+XPKfz
q46CSexkoJ5KfGJrpieCnl+XEbTjFZ1MgvItitWHdq7dexfp62OT+Ajzi180W4KvHXLc92x9omP1
1u/S37z193M0LItKn+T80Ym8n+bLfiNwvqb+56j2Tl6bkoHhxw2N4e2pPZ+JPnVukC6MELvywkZl
onio5bA8yKdNnsmJrI7E6IbJHWXn+eauhiJKNYfqCoMk86FKE0Tdew+ddLEpzgqSkKEKr0U21dxN
71t4FLJViBnA+HEeRBN+H1kvc4utvD9Z+7Rqm9tBh4PQRkn2tbLCZezb40vGNhmk7z8zbFSuLDQF
XXvnGMACW81mk3Vpl8ZfdgNSO6DASQQXTByj5bcogl1dt1Tdc4333yJg3gJ/eMP9pgQptU3qlfif
ysCwoETd6coH2UiQDQIthEyoXTxE0+c+c/YgzYOjTZodwPo/zdKHYszO2D+PojpU31PkWKmsN9Zc
6QcDAbqrplT1gyXODNEnz2TfZbSA0bK9zJNnQwRZOZ+jA14DxCBQtzbtmzyt1KiVA6SnRoLC4FW3
Vk6ZWWSXcqC00tFa1OI6TXTK28jZcqKXTN7fqi+//1IcgkPT1T3TcinUvqPIB1YfQSgMjW9WDgCk
iSINn89/DnYT8aTKdtua7A7LANBshAaimCK7KlydF2nUG+s5Au1G0sy8SYQtvBE2R3PqAMCJg+yP
YhMhRSCYy3cDcnT0QF7WerRuO09pdwVZvvRGLfp4hdzyM6gebYc5fXPbjF1zS4mxuRX9BcD0q/Pc
JDaTW2ob+97s0V7VC+/OcaJ9PZTGowEU8U6MVSC7LmONaJnm8KHguVwXulLt4OLEe3kWD9PrGbnd
17PL6OUsGJx4n+CHvP3LfkQKT/36A3BRuTFti9IY6SDzXWksdEI/jSe1Rvc0nxuTEqq3qYWHW+pW
d6Uy9nDFaJ27HOyUFnWOVmGARM4yPbffxuMkohzg1LspxxIZTTCr305e8dNt5IC8V2TrWI0JeVu/
rGOK2LNgmOSnoqw1cM+HYIL6jg2ocTfqefUy+NBR0jZXH9RwRuAdBtOxKtV4p0d5tXNt+GwJi+Za
G+L6wcjyGChxGLyIO4aJA44earUfJCeqaDUVFHhjLVCtr+gob6txmJ6jHnLCrDjDtZba/p2ckdb2
cJMKf7xWPq7i8RyBmRwc+cwOFTBpywgQt34buUwsdOjHRtBjKzcYzT0K5Yu0GsMHiuLhgz4gjRwh
KLqRfW8zwIlDjRn9UyXiR2sGrqv7PrL0oin7IupeG5Dj8cqREWfw1pZC/HKi7MOoJV7NWtzcy4HL
vYBR8orKdeygGqW9NqtwLYWsu2AkHn6TtC6t3NoD1Vu/65cz5KC4UqpfXy6yhBg2zn0W1jmvt5Uz
ZL+cpiP/JW8ru95d/uttG6/4y5rt/loH5m1PLQMJIguNEuoqQAh+XbNbGzHHKcn9r8kEkVFz7AJz
1YoIXSVMtzU328tmZfkaLkwxLhgzMSFcBYbfTQQD7UD1E1dXctIoJsmZl+nylrIpb+mW1m2qG9km
onBzE5lGqS9abF1uyr3smQdjuklkt1PG/tk+NWVR1zEm5Qo5Tta2g3ORYsUI1/LmPPx6F40s0qKu
MZssgnVZu11LxqSrD1pcVNlKnspDg0HTPkO7Uwyqg1kffpp8mYZwPewssAd7JYVTWnI72XU+9TvI
8a1j+Bu/SYtjk+fTpmTPvnDIvR1lnzxYZBZG8OXMcTGGK9Wp3tkhJaVz32Vi6LWvd5B9Xmn9DT+i
CR2wn8MvngAKzoRfxP+8oX5DAgSoH1pITypfkgamK7kLgFE15qdagVq9XCMua4nbe+ON+yI7orxk
qlxTpsyoVsk8v86XffLKGVzaTf+VN4m4q1ilzvf69f7nD41iB8NAvu0xa+4zceidE8L51d15zyA2
DoTgl57AzZK7EodoIXTA93KftKn14Cl9sGrQzdwG+PY+gM6P93alA0EXo6M2Wg/iApTim/MFZFy5
ADxu2jT5Vu5tFC/pVvxmiivZDCDYrPRUK5AkI5ke+v+Mysz7ZVRm3uWoKia/uxaCQf5YZEO2w//5
hz/p2V2I7sv5gGr/t7lMtJ3skoOdm6Lkr9c/Mq3J71J0PlcjQlT8S7Ii7zaxEax6sXOMYaYuYTFb
t9KNxGnQcoSBF7w0DkQePzSeZ/TAg6Aqtv7YQcIp6/Chr4zwQUvGtRe0yq3sGiMsZUGv4vBoxaxx
3aCvvbbLQdxHKAMI9+vK9NxbdKe829LCeo1sCg7IbwNjgmZ6hZmmnHbplzfpWuFvKq6XA+QK54Wh
Kmw2RIl936NHDwmS3VxcFnfCsaadnPF5QvNz42jWtEVHeXr2u+IWJPlwSsK/gTScX1WLTIesmGri
YwP8jrKN8V7YkaK3W8MUH7+MNZl+dYGZH1Vbc7SO7NPuCyvzceVpzR9GH3r7OVb7B9K2zVXiYLot
m/LQlx/QaK1OsqFHPDemg2O5bMKtQDU4tu5lq/PzHhNtH1m2qtvrvVLekFs1z3muCTXZYhiUvcxh
nXNVqeuFm7BPk+VlniGzWF7nA5e1VkoK2pNNWAZNeZuUqbqS+67i16aHG/GqdbA7dVCpNdLiQSb3
5aFMsrugr8sb2cIndUR937Gh34pqQFzbl/kY6KBExG702oxHYyXPMnt0P1RTfRhEnkb2m1NiXoPQ
dT+0bvm+34AytJ1iSK4YbQT+33ZyloAF/LyTA2mDDhkEKwSpDJP85q+Lm1vpTTs1dvGlmRD3yH0s
fdusu4nHKZlAx2FxgULoeJRnBU7SO2r2N8RzjQUQlsmiidcifhiecUrV1Dl6MKquSs8LEcEfsiMI
GHvtYPPxwMqCFHAUZZ+dDHhSV+I/UwPbcPpE/+ZMU4zgE+hOcoJHkvg5GS53oq7EjqSawfctIJvB
UgASgyvAtst8BEB6PYm+61Q2V7lgX85i6bkcEG1qDq44XPp6nBxVIN0LR/e0tcf2rj0Vvb3LcQIB
hGw8GRCoVlNpWjsrVQw0tN2Dr3vlCRHV4RS3/p5XYPKxdG7R+E0O/CkJTNB/Du5cYzkJ8XpfNKkm
ZIDJr3k9FSI9UKl/i7CZwtMHAEr+9hJoy9j80vRFlC7j7re5skvOsBVcTqy+3TVlMO0vh7kvJ2xW
MhSZWv3KMAKwY5fRc9sJeURtwMcAeU0skXANzrMKLigt2dWy6uzVdjzKFu+Y1/4eR9HNFKvD8tIn
p1DDedFQHtgO5HjrL7Gh5uuhHe2dkduEX+UUfMoMYJHkLqd9gS/PkwZ6WPYXvl/spjCO12Tmwk8G
yLdFZmverYk9771mto+26AcmSrXSG33kLJycItKE3PrCr0Zt2vfjYD+gJRA9AtmSiScTwz/RkPkj
M3TDt0YqpgX9T9MQyali/N3/PTgyVEra735SvBsdeM+uzs7Btt8hcUZjyEsvn40vEFGanWOq7kEe
FBcR5WoC3XvpQ0h76lHtr1/n5Fh0HPjlWW9XybnvmnK+pU7CG41/klO1D5gxTNdx75EYFYfJUpem
yU7k0mVHDe7oFUIPFSK152ng/ROUghpsRUUfFFsNqhYugaoH5r0cm2ynjZX3obIVdW0bJRVd0Sxn
s75KWgh9shkDqd0jtYj8gBiFGqzd9qp5lK0knIsPgXW+UPZkNgYzcezcBV70NUbPZp/ZJJ07E+ki
WQKbRADyrk8Vfcmv8y59ikXl+lxre3ddZyDiZA2o+s1K8KlLsuRjg531Gj8alpQJ9xgbUjHGQ4n6
SZ2Dnap19rdfpyYOq48pplpV34OLGYetW4cOlRdEl/F6CG8qlXSuqobLMErDG9uqMnhKYkC2B3cU
5jvmTql1RBJkn9db4U2tJC2aLRNKKJfrKkV3tqkLDqAKw/TWmNuX2fEQErPZpqGng066aNblYG6d
JERUQTQbPY3WhjtgmCknpz5WM2h87GUzUKpnxwo7lMxq7WOYYNdhWMgm4a8AOth6mJDpOJa29ixX
MdlFbW5PfBvdQtR28GEzT+bFv0gTykqlRi7pEqldwjI5qlcklN7FaxgDFDso6O61N/u8fZC/Qlch
MnchskCLWHcpuU/N3hCHIAPEKZtzkcASwyT50iXP5DQ5QzblQW2dZu/7WrOl6o5CRtC5W9130Pov
oujZLqCZRzMwqAQOxkdvug2dPnpWfcvfz0iOLGVT9/AzdxBa2slm0eb7Ptf8U1zHn/wGXz9tclaB
7Y/XXlhkj22Y7uu0n15kfyT6dRPO4B/6HXLq15FigMYV5dARsbS1bMoSqayGyoFL2fTS183tVTmr
O6VRsYdQw2LD4qdS9KZ5OXhvTV+FJmpVZrSVo1geAtCQpzXOzsc52vllZRwx6anWAfDptYEMyHEk
DMe2fqg+kTiAMxPa/r4nM/lYdj4/9qj6ZCYKvBE9bTfNDJGy0s1jxMr+4Jqhd758FtPeXQ6IfSX7
2SqZayuKDxFo/5/gD0YBPhSyrXEt4Q/sBLTbZtb4HgBNTDlgUWtml+iiDHrrdI/R6DvoJ4ptQkix
cTVGSo0fEgUs2WfZGhUM59Hril+m5dZzMhD5LICyevfmdJpJ7qHp4+UIuuHttYF4HT6oXuWLwUpg
H7Aduf33FQKk6LsVAuSoC0TKVsFBC/zou9ymkymwg/K+fCl9s8dJo7H3ao+QHwY3Gsfzue1b1r53
kKyC/WQuLTl0niCHzofaAvE9YGlE8bPa9lmenhPRpWi6PINrGXL5hV1uC9jCaxmQ2X3xOhr3WXGP
FsdG4hcknkGeYeT3WDt4x176L1CI4Z9BOV9iIi7TPHV4jOfmVOg5MmdJ9JjE49rps/lZ11J+U1GG
gktQT8/eMI/shsbwJvGG8zRldvpjhjEcbr/sgdhdqBvfQo3gUoW47ITeVTQuk99tp941L3dmnQKe
Kz7oclMdhltrxO6tN7Y3si6ZRUh3YSD7ZNZWtcZurT14SuIdlGDCL0eJs+fGqG+ihgR/JxPEedAG
J1/IVWilcGmx2PsOunrNqj09G42VXTVTTb1ANOU0WEXDodR6vHF8tLvIkGR3l2c5mLLHvhzV6/PD
bNjliBk3Ma6cIg+tePBDu3jsBgwRLv2XufKe5x+NYhXn+8XFBNYWWz8QmGmCnw64mLHBnwO+WHyS
Bz2LXuYMMQ/Z8gfNvfOTZ9mQ14SOr++M1sP2RFzzp/tAolD/ssWyBGrwly2WDpgQ6CigXd0Qabl3
UUsyYgDoh0X50oZ6dk1eLjymuB8cx2ZCg4XgY2U1Vt6sZOefhuVAW1qfGlxD9jLQbL3bDqHPk2wk
NUpcsPFwfBRBqDJ22hE5zdM5yE0S9XtVOMGhr13ratIQqvPH0cKY1euCFVjaYjXUk30Fx/AJFvu4
xh8SAM88e7eWOWgO+UPjyc3N+Fr22SI/EE8KtTi/2srWPJmdwNqBbRr6kjdgUTQmeqqeee+GCEmI
PyrTyTyoWA6tZbTsF114T6ka+71geJAzMCGngJOnxU42K8d2r3Fz4RET18NKNxcV6OVtas75oTQR
9mK3dGOXE1nDqiXPqIXqsA46NAxCt8vtlRxqFPXFK13zavICxNqCILwqprxHlGvEm8Np+tVMcucU
JFO/wkUYUVbRV/iuflTktt1JNI81MqKUnoZ3FoK7t9BUKKCI+pLsJ+i7k605UtfUsb090jLOHfSM
T/LV0RTBvIHxkm21egj2eMULsrJ/36Zjc5SQtVbPISwItRBbvNLlQcn8+yRxmqNsXWZIyJu86u0e
ckYUjNjq8ItfXN6L8mWna014bP1v77pl0+mRJiNVJRuXV6Z8P8oxv/t2eVnKs8o89o1b2zdisSrd
ODkY1OquiRsBw0C6O6oaRn+Bm47k+7D+GFUr/tiF8FOztio+V1l756Wm/8Nuv/T5hCClopXrAgTh
t6bVXnLbyz/hKxUscwoe16VOQK0rhnOc9Bj7Y6d1jpHVFDu4TPdukhvzKhR9ciB3H9BDitjNKyIA
H4N4mffo3lxScyMaC4XXH3kK7t0gNL++naQBHvGiJ/7nRAy1mnOrhH2yt7H1PCph02EiV5Na7Cyl
JhSh09NAcK4qmKubHD7afRRbFiaSY7QIu1bFN97EgVeBEI11GJsD3j71fTzdpmjDVYDYDpf3n8P/
xob9XrY8v/p6ZocujD8NmOUQJekH5j9r0E2+dBGc7x6d2BP+fw0I/9JYVzU1JCdrFnJG0WnRqq3r
5IhFOhI/PvYpSQU5Dc8FFl3Xs/Ylkeu+FgfZvBzqSt0ORhruLl2dnQxbhKqi+aNWN92WhPea5Ft4
o1ONvBupZN+5SozF1Tg7294xFViBbtxvwsrG2l0Mm2JiNIYxkUdAIbOKty5KXAujN9BtSev5GqO6
/IBGlbbpYJPf95gKLxvLd54qx/o6zlb+vRTSRB4wPszTJnTI6vFLooCl0LvGX00kxeFqFvVDoeBU
rOv2fdq41UMRd9EapeJkIweNqHVufUQx5KDsCjQ091oSkjvZVFCO3aNjS4APD6skT5M+prGRHmdo
B6vSAo+7qRoISii2YhOLm91eRTyfbZo4lZ3ykIjh85mqW0h+5RRfLnNkk9etvXXNUbmGOa7DlzPr
6DqM4uexGL1bpAK9216cVToqzyo+h2s5MCTFeOXXAUoT2ewsExwJ9p07YhGvUzkbnaey1/19MKLf
lpPiqTITkao5V1UeXD0+yUOgPHZ+5d8pJJ1PmBqPe22qXy7jRm2666Ec9ZXsgy712YUFwUbBAWC2
TaeISklQfsae0EbZU8eDalCdGw3xoiVPSvb1DzPKQNU2Q2k+G4RnuJCFG4Mg41G2Yiv4qSXG2GlQ
chYzC01Z/xdl57EcN7Kl4SdCBLzZlveORacNQpRIeO/x9PMhqW6q1TP3xmwQSFcki0Cac37zVZra
BtOM3hOCuPs4a0LsXPFSFu8baiTpGks9/Dn/RjCnaLS5OoA9N09OcPylJwPlp7Ic27srVe1NVtJt
HGfSk54ak9RqrMy6qVeYd9Y6LPx8KVrj0K8WfpWDLsZwciYwzWoWxxcFWzXx08SlRTR4Xbo4T4li
CL1kXXtROKsQoTj0o3prEmuElzYEEOBNUr1KZ1c3cSFfipR4ZuCbVZ0NEYHD2hTGfFATvJ82f5+V
8WBk61Yllep6aMCMOKwsAzVKLzl6fEBhpe4c+ltR81X91dVXjOQiGuJE6aeusiU56zaHGwHbF881
YuToEJlm/I78MAq87ruV2EhjIZP5aMQOkH2lGQ99rih7hGh6JO5KVUIFGpCPFgc7xxzbR9mzMLj1
7N/q9V4Lj9mYvSVeot1YfHBy05y7iLRkNup/QZffRCl0rReldd3PuIxKEHTeNkW2E42tVzsLEnHx
WhQDzazXYYCatfg0cyiHnaVKFqxtlJRbJQsJaTrkit3SOMg6mZUSJhhWMLX/xrt3bZXIe9Q1FrBc
TbSVjFLKcZgyXJym11UpBT8xiUpwlo+bB3dEYBnr7mEDCgm+2mjjDTZ1CSOiLaBAvsWdxH8EL9zj
qCbtf4mB6//LZtKSIapByOLxwaTknyFwDVynh0xL/C2AWGW2RXNRNKm6RbUa7fIqQlyKfMdN1OUW
cqVRgbqBKIqGUbP+HNVLuLhnTi09GCbuzSO8fieZRPO+bsBWJFdNRlqEaBSQAEurq724uIlRrDJD
/j5KEjRWz4JFp1pqtce85lcXUdRTjLY/W74G/zZGfE4/lK//5fQqwB3Zb+gnFZ1zGfYPOGiQqf/6
vqpSrvwu0bpXtU2TVYIx4Uyb9hMIzVhHcYf9Ist6INe3MrDCrajDQMQ6doVBA3mAag2jLJyJyiYK
7GOCX8Ehai2OQJnHYdRUzn/ctWqsftb1f9/9//t1armqDW9cizylASB45usE1sSxWBQ9PYz2IjEp
ihHu0r8VRetX56+xddaicvDPzl9Fr4JV68fwh+VesQ52hh6yPUSbZEJ3iAvxem2eQERfE4D1H2LI
gGfT0ua6KhdvZYRmGBjl+gpPA1pxxCHSt/WIc4GG5Fvfmj9RnK34b/80owZrwbgPdzioVXMzr/C3
7OP0xRuY8iW/V9aimPbWXcqs9JqqJONA56HApyUvAWzZjS81UA1EMRzHmdm5w7EL2+FJS9/DZExf
Osx+95puT082Hw3TIFhktlztROugI3XspyWAURlFoOk3EB8mJ5COxW/wWdSde2a36bVxUvTGWuOU
eL6xNIww2DYA6xZlbxmkNHJsQsMJIxsVwRsvx2tgZ9qDJofa1gwUf1Wh2vrNtt6k2vLf/hjoNsrz
f37+P43/fn/+Ncs0VQssiKGikmT/6co3asyaGDonT2bPXuRJV2x9VfmhiR8C6l4oXe4lU3P3fltc
fc/T16Ik6smsWaiJTq2iDJuGyDswsE3X6ckW8THOeL6eJVjtNOiYumO11VqkxorCzC+Z2cy9Mh5u
oirN+nbVIsqzEEXRoKvOg1k2AAanQRbknEPlj4+iJC69i/kiRp/yqgXyuwyxuUcQqbLWWeOOyz4E
Kskm00fluY4PBmCE5z4AlWAnwyNIOm9bhFCb/bY1JkJ5Ps5V3cI4fHqzP1958SqjarzW9XLvNbI6
Q+ghWYfOWJ11kl6flzzS1ZmOROBvDf7URYywphGiM3zhN0VzzXkOOzSftV5DcspBTqn++64ULaJM
ote25+iA/OhznMdFR6mXT7VsXv6IA4jiV10wzEZQbAdRk7EcHb9CBmirF2TZXB21ydTfwQCRnvA4
/qYz959FqanPsZ7Zj4nqJlfZ8s+knaQntfFxQ5CRuC6NRnqCpBSssRRYVjgLtjcIOOmNuTq8VvxD
/Eg2HiSUvR8KHyVGFMMKPFUoJojeZXUyrN0wb/cS5hR7pGjbvROrdo7N7l9lcffVx556iyLHvpNP
kFltlX7zeYjzCV7sfDd/FDAKAZwQdzoihCiVOyDNh5zDnkco+aufkcEAq7A9ZXug6GclMIy5WbKD
0qaiuMi1Z5xTPb9OiN7dUKJcNKtbDL/KSaj4n93Coh5w9JnYcfLo6vuoKv2zuKR9GZ3s4SIKRAMJ
OxNZfsI1a9ziHZPoM9FiBVPySVcI205DHR6mvV2HR2ac8NZX1izOuvgiSrkZJeQvgmk2Cm/igkVr
sRrhV7G9+KtOz3328rk9R+vPP6ZIDVZuqz1GZm6LUh6E2mMojb+VyLl9lqpEVR+jyP2trYUUtSD0
irpubo6IcyENJ+7qrh8/70QdPEwI4h06AcHkc28Zdr7TcMcm3WY1KfLR4l7R4SkmYZzi8teqW7sY
hm2fNPFBtV34eNjcnpouGZcSec8bLl7BQsfJ5jE1CnRkO/IWfRu8h5wnfxipwuPco78TBuFMbwMO
HRWG3BYCPR70juaQFJL9ZvrVB97G9kvqZGhD5ErymMESQ1oQMtJ/nlD/xdy1J20VDo9MqkymNP+B
Jo1M10+7orIe/dpFUFqwcfOmwK8hjHcifN0j3j3PZRmh1daEyTu1Inv4q1VW4l+tX2NFq2r020bN
8uv/Nl58nBjgI1M8N8pSHfa4OIBrqf0U26V/0AfMBsg9h+FWnX0GsezQ6Q66ivYi5+XuEW9p1Ogc
s3vUObQ3gF0lST3repA/jzYepb2VTRlZikQK5SWK9oiPTUXEYYHSF3VxHHFxeTaMbF4MRbxuDFRC
vNpH98KuCjxTVfOxGY2bOAgO9YjxEYDnh7AzjE3lycXaq0PrUWq1WwBVaoNYlr5BSnonV1n6akhA
8wO2uUddS9W976jG0snM9gmBxycR5f67a1Lh9Cy64n2lfHZFWeU563JpAWPSOuo2tOSFgvqgHGbN
vnZ89nTN4NlHlRQsnr94n6rJeDN5Kd9krXi3/N581fIE7EPijs+w1qBEmmb72FuQMBJHbR7iMMUZ
pSFIIUt1u7QLXz+nqdTic1D6J7fM5XXf6DVCSLq1UaXe2TkoX+00Ca8wq+vkvV0U2WYwIQM6QRas
mz63TnloSEvTHsaLCiyYFGDX3NIwQ4gb2/E7UrSc5dW0e2LiQhEx6ZWXwEI/sco76Zs1ji/8JeUP
NgBHayysdwOHZ73J/J1H0mZTdPw5rZ7G5wGHqGuaF299qCmviocdZ+UpBbKZECEVNCJEfdLX1roE
27bqPUt+9T1sHGLbv3fYsfBy48g7hJscqjRMqSpAmrmNfuhFM0OWsnkfCpS+GrPJHwM39laqIWn7
uki9o+0ZuFnJhfeMmv9T54zNuxSFq6YxEMXJEKAZONPMMy1qbkmGTrnWyO3eAs3KhOjlq6b08wdM
3pkufS15M4pxpSAvuI+yIJ5bUW6jTi1ZnxdRRA2lYg9i+AvRoFhKNymt00dOQm5Fp89bZxquIf6N
dclvHyM620HdzS05Q71QcqpF38nlyZUDhDzNVF15oBbvAB7RxEPp9V3zX1FVHH+kLMz4JKXyVS3G
dCOFur3ByEG9SMj4z73CKt4qr5yLMaltfzSqnD3mCUKoDY8e+oQwsyUltYDwYkONNr/Msoi6LLPh
QyB2H9NFm3Ypor5sxgeQn7+qvurJSj6IUueqkCLioPr8jP+zTnyI+Al9G78gyIPkRWAbC8hC3r1p
i+qErPNFlUL/LqoQBN8hxjmc5anKdsoEAmUgr0VjiHEgcDKSAaLoqAPxOHOtWyiszKu+XUKvOyF7
X5/NWqofaj/Ye3FEGAvR+02h4NnTTlEtqNPhrFWd6lxoWvOgNt5v3ZoBpGXiPCM6PGxywnQo+oPi
RZ+tPPQG2DVxEcUkGvj/GUa6IHykXVwl8y5hsIOaS7xSVEmd8U1DSu5X3WjyogMDKJailV1Gvv/P
6wlxhn9mh2wIIzYoT1KrvJyK8qe8WKGlyZiFqfpI/pNkzIq5Nt91o702ibtdi2khHx1nDW3zV2lq
+ypNbaJnPS3r/T96/nuc6IlFBgoSf/2Ev8cFkVSuuzIdcW5ySae4TUd6xTnIVQtm0jaHk6gRlwFQ
1FoKY6QI/tlQmTGnABEotu0Ey58y3fmRAZNhSrnxgmcnpNI3oiQu+DUZayaKcq4YaICBQLSbeevY
w9pPlfkIbgkOYOOc8Zhxd4EWXoM0dM6iStxJAemaxhslloG/Gohulas08YZT6FRLPRnVizftUIek
yBdmJBXATlLjwVdCec/+AYGaRH0rifPeA8V+H2vVfyyVtlsNqYs2rRsZJ13XfBDDXrXFC9tZEo2C
vVUbN9T48ocoT9dRYmbPZtqFB6MhNiiKyDqrzFpGvUKcLX8eRjVAHX9nZnlzkuI0WRCTUsHfZyav
eWdkJ69cjkoFZBSdSnTMZIw5Ekiw62Ecv0MSRHc9auslkWn7scnVG9rcyY+kJYXSZ1BCgAaZG1wh
WFz/3YPoJi5arqKuIfJgCpDXJDXUJDlyBs6XCQ68T6xlPyGKuO+q+trUTXWJYRbrG9dCK1PV0QVU
rdi4dHGmoMITWEtIF8aLnEsrvzeSH4oU/+rBby/vJtLZ0kJ09ljlejX3E3TSBOSXkDo+RSVnZTUH
5ALmNJDsbv8JkXP9xjsEQ3/oZa/wCBFg8SRV8EErrLGioVM/PEU/EWaO3kq4vbMWKOyznReYy3Vx
dB/aQFm4/DGXGOegVQp0/Gj4ybDpa6AsQ9D6exdv0U1mZ/aRcGO8CkskAfiPIcqgkVDGjgdtXPbg
41ErBrgRaqZtPWziXqKeNSDvHWLmbnns4R/MRL3u4oOi+T3dpomrL/rfuslRYcxw7xpepCHl02rj
Vze0zdm5Ox8s7dGzzleIiEL56iF3sIxN2z/UYVGeYtxT5h4EvTdU32JPNn8EspzNxzpyQEY5SP/W
ZcAvqxbPUZacEjMyfyRx/J5KXXm3iiL/b1tf4w9mAVOVg+6UqhBOkw0duts/Y491HylW3GTDI2gd
51bqT7bWMPEil7EzWgfGQBwVr+jk5jNTqptz2xXatVcVpDWoj8Zo2Q7dpAZrz7W8j7biICKKQWX8
XhStZlbviyC/OqMdH1wl6FZ+2SO7hPIj5lmG+qol4zUQuFzH3ua4b31UZv5dG2L7WYLiOU86JdmS
/Pmo60reS3JF8qbJh2++ld4qFIMeyqkeV6oUaSlt+NYeitDNsPQl9C5O9Fk0yqtuzLA6mFZWERcg
wdUfAzU3tmZs6fUaqah0VhhauLZQkB6BQmbkKpGP/hVMtzplIfSMrTD12CDJffepb+wiIXfweqMh
K9GHfzaIIWZuMkR0rJ2yXyZ2/1jr5kUgCQX2EJZ7fJiqJEgDVz+3YiQm7ElCVpWPtlUXS0ueDkOy
jLYZQs4/6wDmquoZH5Zd3ELXll4QFDDmUVgqlxGyOvO/Qizu7+GBC2ZMDOeb+xxuGp7+UQYtQtaD
d250t9tYQZ+eK2gFs8wz05eyDOqVbZnJWiqr9MW3zNfG1Tssc8fgwYE2K6oHJ7U3iCcg8TMNSgdO
f7paugfdl+vnINvompu8OFlu7skSl3NR7KXhAf7NOZwEgXAoOVmhUdy9rkYDX9Hahaj3Uu8MqK64
azWuYs6ozOQ4XyEIzhacnfwB8Pjvl6862aq7pZ4heSe6fDWIIkjRbglnyVqkHQ4lvZrEVwcPxyXb
DZmFMmjXQZgUB6/AHi5iW7hLQC7skb8rNlrYNGiEJMpK9looE+GY4JAb9rc4dlBptNPqMaonrxJF
aV5kH5OjJBy076o75YDz7B2Ns9UQua4/G421bYBFnWn4fjSRF3gzOSMJ41r1j8YLHrQWH8GPFjDF
VmTM8FHe5W4TXeUpm5bZwc5lfruKNjI6n23aRIr/u03k5P49zolKf9F2qfrJHnD0wARU6vgbgcCE
G6vtstyHnDVxpGvPklZ6F+dAXXkimweMfrZs470PmIpb382CV2IhChNFH51iJ9Z2MtI2qyRUrQe7
JIsdIM3yHmKpbCOhUCqFPMPtXbrZOA+tazYDO5Sf7ZNXsN9EvXh4zQpvHzhxfcQKTltbRPJmBD69
DyCnSaprHxiuvmYkl59xjsW5z27Gs2bl6Bdrar7V3EZfRRh67VFKCVaxXyl7rVSCo1wX8RLQV/Ss
dfETOgDNOyiXVRPp/vchQrcjNwf/AjGCmaZI/Y1XttrV8iOfY7FqvFndN7bM0A1inDOOgaApmH3e
7af8ZDfxFUQDiKBfd7oy9OgbZONMHgzz0nb1a5k7/UuLvu7KSnVijRMQq1b0hdxIzn2Iu+IArymY
y7UevDRZCFyNx2Mjis5YHpvK625Y+dTXLovweqSXk2nxBi1+RGmmIsE7Ip+S/wOt5uZEPoGvIoeM
9AWSGtHgI9McEMv/G2w14LcuITl1FlVWagWbMvbX5Ao0jKZ6CBceHm56XjEzyNixVErT3FGgRhq9
bLtvtZdfQ54Ob5ZjoRBFGU6UYb4ftNZ7q0cFYr8X6I/yePrcGEjRDybqJ7fWtWc8Z8dNk6T+UhQd
p8UbSuJN+2zlz+pSzzz95326+a+1z9Q0AsQqCH7Fkf/F8MbfAYq0WUh35PwVsE0ISQ/F2J7lLol2
VVe6K+iS2d3N2JboamL9zMEFejUv8VffAV7jdohObAvoHuTpPS98rHIzzfzqnsgoUomPjiG47j77
Th9tTGySykUO+5OonY4NkPo43tdEfN9LbAj6Jou+1VWrz4M6TC96hC9Jxrlj42VKePFgjc5NKfO+
IeC499iUi0FtZ0VEQcFpIJOOOwszQW4kwd3CiFOdsvM+glf3CAFYQVMQbX+Xhmj8s20aB8rF+i+y
MkDm/jwowTjR0DCQgdPJSKv8AaMjfOPqwAkxNCK1u4iaIcqfYwOnLx8vRoBi1d6WO7iZ4rZsSEfW
0+WzJdUHZy4qO+yl8tk42Dh3GiBJzfEocC4CDiPu/sDE/FHsOmNAPaI29Q1kKbSBmrZlA97aD5aC
p2dqt81ekQrrUEdmixS3oj8iVeLNplPQe5IfEGMwfopBiRQwyAoxWNE484tBFa6umGjY2iOmCWz1
47Oq5v7PpuuWNv5vPrLe2RxHo/Qddt93qzbHF0epK3RyZeMmDxG0WFzUjjWCr/inRPI2kiP/aAAX
WOljJ+0cX3/yXQJqMSCbAyE6Zw8+NFxJydjdUzhxrJXd8O4Cb651HhDweOA9cEvqIsdYBk75axCB
8OBzEMfW4u9Bg0AKlEh1lTFOHGJQOP2k6dj0+ZNcVerusotZXwsAaN3qDlK/ADuDp7H2viuGrRw6
LQp3Yx46bHaJMlYue9kKQ6+NPsUgCw0zdKMYnM8YJPJSCIwG42MeG4tOBr+Jzaf5krcf1YRzr5u6
X5XEUza2EVpTdaGFuEfq0UtiJS7yaHB1q0p9RsbQPYkqcRFFJ4lXBN7Dwx/1eqWqc8yfy2U63KJG
G/b+pH1IBgQy8XT3dRF1kdfmmyg9MENhsal58kMaTYBjbLcPyhRBtkzwtKqdmgd1ChmL1qGRjUPp
PHhlX23VJNKeo9FZkaQzH+Te8q+l3z3EEwks0ytnoySRuZDGyaGrQQ8oy8t00xF/X4i3VrGHdOMM
dvNZFK2JmW9dZVgbef1h5LAxe4D6K8I4JlUUpVA5FuA/b272Uxss6VA5g3UUG1xfWQWWXBw/97yq
bWIRqrdquyA4zXYmQt2tk0PU0yofdDVbNU6Z3gK5Av+Qh37yYIzh7/Ujpz6cApKHqb/RJM6rrh7i
AYR/UsOxxchuqYvfKEBRm62/vei0Vt6Yo8E/IPHHWVLX9rGO/OxRqr2lOGcOaZNvE+LD8y5Sm4eh
9/N1bmvhSiQK3Qjd1yTSnUPEV/achpdcVoYn0Gf3TxAMWC9tMWqSvGJvbO0St5GOGAFwvAzr4gXt
2os3xTrbMN+ZSWq8oosbAhR3gnPhBu7WkapqHXiOfotTXO9ssCo/a3WlR9VHCtfhNc1uBIMzSIR/
3UjSnzW/N6WgF1Ck/q1PWtTWqwy5T6QcwL5MOSKLcOv0OKUVKSMVa5OVaG2hSRbZ8GZbs3TgrO7y
75xDJahPcWBFh8bIArTXKuu1wTa6imvlB3Z68sxRovEas0kCCGjaqzjonMekbu+iR5kEHFiD+LHO
42Ld2GmwVeKmuDVT8E30wOJgnRvtcMyZ0xb1pDdSTpdOhkwj+4mysBUfb7bIDKm0TG0eN1b4mPTB
SVPj4iIWn4wSA/KLeIyntq9SrXm/lf4e57o8iP959Xdk69/r/wS3IfOjkKj7txaSZkiV5Mn9cB+d
XSkpXbMNEjBJmI61ixZfBMTMIUaIOyTbOQDpcJwWYeVKYMlad9WkyP5AToGHT2xiX+i9TfZcvkcW
WuQmU9V60OtwZbopUeEJWixAxuGkcVNn6BMVENYCRI32JjPrk6U7T6kdqWdRkr1+pqXhPQqI2ihm
6u6Yt8uFl1rGK4zrnxZAuWvuVNIpGjHtS2CYnQZHIisV9Ve/bivIf81PA6VafEWiCbvQDs+hNpmK
lPElGrzulIWw0APbzk6lY7mbUOmqbcnpFOFraYlHbPvQq/J4iIPmmzKq7cNQIDwf1tiYmA5ZhZy1
7ifGvjNk0ZVNpITSpnDrt6FEBy7Rk5zvw9MWneKU37FkWqZqbj3rg+6uoQOna7PIG3z88mMMlPc1
TrSFyCvJNbpEQ5f5Fyssrp3kh9u+D8y9m8JFEReWTxCKWYHc2sQTmnhV7Uenst6SoQkK58XPXIQ2
Nbnc29ZQn0mJsZQ2WLNqOBmsysjVzyWz07xzC3tldyAKZrC2UW1qIutmu/JZAwb3XQEwM8ty/Lhc
K8fnfcRAUraffSNt32wbp5yiK6tlODbh2ixlLKRlo3t2TDPAGcJvf3jQ4Uuv6PxZo93bVHc+jFa6
cije1GTnF4MFY2GIsCKslXrWJb69jvB232cYn2xMW9q5Y5YulQEWe1y1Mxl09fOYYjvTgotbZW7D
CTytz2oOfg9Xu+CtibqLTbL1nZQTMRvLmXsuHl7IBeFqBCxGsP3o8BctMB3GFtpCfOg9P7yKS1HI
yl6KgPBNVZEkoayf2MYyNzLl2FkD/IMuf0F/+1KYaX4HlXtXSic+I6IkP2aS8pR5ioUbY14dB6O8
QAQA0p+EIUe491Bu0oMceDcHXvfWs5JAh4iN47xEANpZjr6ZvHYmUeO8kcuVKEqDebZzjoem2nan
xsQH2pPS9FWXwmBRyo2/V53mCEzTBv+Miphg0PgOdwWaTVHue4h4d7/qRWNEEJNwzdRFlFEbw0I+
SxetOzySGUnPRYyFpJJVp6EPeZPGTtl1XdU+yTYzNdDwZE2Q5CfrbndN7FY79r21weQKxXgEtQjo
6UDQp0Z5cLtr21vWLh+jN3KM9OhQSNg6Abpkn+UARVw8PNR45vZpu8yJLD+xjWmWQO9Z1qaiqZnO
XHZwdErRZ0YYPR/mXV1JyL+YWrr/vLX0hmMSOy573k21kccCZauYq3anvPOdXVoNl2IIjTPmN2tO
n0vd0X5mncIOL6zfOt1oL2Od5HM1wxm5DF7HEqAvXj/YRIfVR6c/dLbVPVaR7xwKd4Q7XMTQKqIG
EknIlI6En7uRu2CysmROT6Qmv6TTnaUrl4RJfy+qRGObVcm66zRvLoqAm5KTpJRvESnhrLKMexlh
B9RVGA+KohV4I5G36HsopeYdbeHuhtHyPJ5KeQZjM/DaZtnjyHYYpwtosl93caRhNO6b37+qvrp9
9XVgFJPa4Kf/PdIyqz0o3o/Cze1dX1Th1m5cB0pon2wCXfGOXRBUa7/UohOpxGGl5VpxHu3SWjqJ
3Oy7zrs4rMybLMmSPXrE9c7n9d80CIseNJRSV+ogj+e+qDOctQP51owR0tN6J9/z+FqWBqgDe0yu
6FqHm1Yvy23oOfV5CJqAuFdcvqpuepQL3vQoBlugpNW3sMQNHqRectFIu24AUsmbNm+ieYHl7VIh
irpVTD6tM6RpyeiKuW1pyndsTpaqXJrvdp48KOwh5hVRwUunSUvERfIPHVKZz1z46rX8hp0fZRcj
DZpNOdQnm1dpHal2t+4NsDKyZRNbMH31WTaqN9VMwo/UPILSRGCBl/liknt+tXwtnxetUt2Qe2lW
RVxnB7sv905ITtD1pOoCwwh/+4pMQJH1cz8r43dcqjCTTtmTmLaerqAXZvtx1IyjCo5k4Tud8qJ3
w5EYiE2i0lGYsleVbBbfA98Yl50tFzvClNYNL5B3uBVMlGTtORFX5jWpmnCvBfir2Uk7nBJnOr4Y
xluo5B60jBp/M7/GM8Bji4Rk0bUZUu+HA0xupqTJgHuN3oEwL+VVmbbNM+EJEiT0CKaNs11kyVXt
qgwcQLWRLS/eWqNjbpUxzA78L6P1INfm2dELZxF0k1xVHzqbQQ2GQ5oDx+8Dx70bul5dLEz4Ipip
ndbNtIJ0r9fX8TFAgG9NBrleCnCXx3e5MLug2AroV4OwOUgRu0bUCuhX1dizBk3Tuyy36U12M0Km
tbE3yjaea3rbbTFE9pajraSvEDHeybr0l8KB2pFp/s9gmnONyMEqQsrngUocdnBkc9sG7bDu2yi9
eWrnEK9sqh8mTuWoFCvvEikLnJutx0LWx6WiRK/2UGK1lmrOJZkuEOy7mRryoLqmpEpY2lbKYiyt
fOm7Jaa3Ux/HMfW1HerO7KsOZTf4LQYTy9RDdIuN3rxgczpVfH5YbCprD1RD243Pg+T5SzvL06Pk
EQCEH8j+udXigxM636xIc46Bxvnarx5GTQvm6qhOZjyw3Et3Zzm2cswhqMxH9LWBniCK78SVuk3b
eDjn0yXAzSvBnLiOg03OSWGhm436jNzpd63s+w/ycyNIZTYqnLZLKU5mVe1ky47YN9Nl7OHZHjNR
65Jx7ZlHNvIghYu4MJVHM/SsjRtJKSKNWFdaSvwCZiZejBhAocmTD4fRBT2SYC2yCk2tRw8oyla2
PFiHrGga/Inq5gEj1GQj6r4uSmX/1aWyVeJqFvAvdiMoElbVs1111Sy19OCpRdR90SaGdokcnyMq
WAjw3OtQG6EIQEgA34MQZKcWONoH9bErNY6ARKgeEvJMM0jZ/VbUKYlmYrVSQyqW7EuoBdY7uShc
EHCo9uybp7FLxmHkuyxJww7k6bjTJZgmMxft5GCYQhOF1LERjF6kKohfO9kHsA4caAIu2wTA/R2o
9BaZM82cR72NRQkYesMPSEh6SXCQ8z7d4m7I+5DL0qKwRpXUnuPeBqu74Uh4hBuNt9IYSgRYombt
KmV2JZ4GJVkqMHJSamjjJrsmKLXlo5kN4bEnrkEopC4fozyzT06k33l+zPs4wOaBDv4XQ9ya1GK+
qGAFp7hF0ZIAFgRx0RAWlXuq8x+igGGPvMysLlpYVjleIqSxZppS9zATtPHyWYfax1qNbbAXUxfR
wGkBjRQJDRhq8i6M5rKRsgGeNNJ6xyoOTRP/uou1PFoiG2kg89VVNXlY+nzeMhPxXMVyu0IyH91E
A8lJSYbanSiOexQXHgNn28C00tAWORqlyQKQhNe6kCJef6ZFdrDWVRnx8nP5ZrZGaVhXUYfP806N
qnGThbaKwBTMrgYXXsXtUYOTcWDNiuFE1km7yMNgzDXX964+v/V6sIZ4I3G0LFRvhI02TCGEMwjW
RWvIOss0yE0nV+HihPprC6nv6Lc/By0j0YoZ8sqxCdzmQWTtKrdiLzbdKRHyOZ+VoiwutXUiy4vh
VhPUS8KmpChymJCdFL+6kR99w0xgUkSR6ifmewWvKdd7AIsSLPWwdM+mzEMRRN85XJGAn6xI1cZg
aZmK4tI5Kqha/IZRUxRNOBibu7RbSF2sXrTqFugVxEbZRHoFkySykiHKybJTxlvXVLEBHxUpmOcj
8QA9MjDGGSXtKi6FDyWQ3VazUjz5V11ZNw0JG7XY9nGpf/brFOVEQs88RJnhrPJwwolbir6rAyIt
DhrWd8U3q1tXdTMZEdy7brVLJ5IlHFJ1QCOV8qyBWD0QIHA/i0aeYMc4dOEqUfOwRGsXB4wc+f81
Ekwxudjsh+2GGc4BXbfjXQs4Mev91UBJY47h17g2HNfeR6X05IdZdOtgSOpNWd29YSjvGWikXKuV
U+5J5d3ROmPeolHNDEsRFxZ3rbSEZtzaPRkZoCqoW+4pDc2fyv/Qdl7LkSM9lH4iRtCb27JSqeR7
Wj19wxhL7z2ffj+iNKKmxuz8sbE3DCaATFKlMkzg4Jx5jt+CLK5vIzWkIuQFyZtNt8zeHJroRrx0
RMDdGZol6BW8yEzAcpsor6itqi/8fgBjwTw6PX2LYWFvbDaad46Cqm7ZW8aNZSBMBIuITcdU0kDY
BHqMPnD7h4xUAvoVrrojr493UrVjWfDzriSORYolhL8TmOhe5upeHxxLreyQQVvmdoDO+LUnz7cE
84TXHIoZZLx4k57cnznN1WUITIsfrGlUDxKcDyn1zdGEznBZSg2SfF93JMYuc8fR3zkUtI8SbPSt
vqtD179400VQiZpudXOZGw0U3npKQvInJHOobKmwJkfEeG4sx+sfe6jvD1k0l2c3uQN9En1Rmm2v
qcMXRXP6L1k9fqWLyrsvzHy8qXqaNxVjHB67Fgq6qPdoL1IWIcLF1mo/VTN8ahdTD1nBg0mx2VdL
eG5jdswAzcOTO7jDo8TndZTCeYJeupuP28zJBx7xInTv1Ti9CwIav+l6+yUnOfVTWYbIQRSG9Zj5
VnyDmuSpbefsCbHxHzo1Cd7oR9ZP6FrAeO2NwVudtO2BXPt0EC/ggWZLjdA7ibcw69esKfqnIHKN
r91PTZUFN3pYqLtysGoYQ+x619C3emxiipxoWkCD5JWog+xjy/njNF1OTS2r9O2ngE+nZqahwj6R
PgisF58mzK82f96rZwLjHb3gq8G77dlPi5OMFGswH+NgepFRPOdQoObDLzKq+aNp344qyq1V+HWu
4Q5yR2p0smrczgZyxXO9i23FeJx89f1gKreOMgSPq5kH/vKU+sEPErTaU7PT9uFEpfjKUQSxuql8
ugXWYAkhH8FeBx6z4eNyfs+G0ao17Qf64Q/R0E4/urPt7+YWUPOk5eq9qpPuAju9c+F6of8dna5o
UUGRA7pK72epYbl8vHN+wx2UUcSrfZylRebtUdN9n7s6JFi8Q6cEl5XFS7MP8iv20JCVIPd6WbVp
3E3azAD3OpqKSbCgD3eCLuz9EPOocEqXg5ytjjVudVzF/YeQdXlU6EC2yfrrPBmuMeuV/kPI1VLr
3H+8y3+82noHa8jV8k2wAPOu3FdXWpdZb+ZqmTXkf3s9/nGZf7+STJO71PqpOnRh9LL+CWJfh/94
iX8MWR1XL8T/vtT6Z1wttb5g/9PVru7gf5r776/LPy7173cKmUPN06FRbCEI4dEuWj6GcviX8ScX
pShm5an7Pusy7sykuKxyGV8mfJr2t1cQoyz1edY/39F61TVGpe4871fP55X+X6/PZoat92DGPJ2v
V7ysernOet3P1v/X616u+Pkvkau39EBY1dAf1quud3VlW4fXN/qPU8Tx6dbXJcSTLv/yK5s4/oPt
P4T870uBqe92Ewo/CJZPzUM3hs6+BhG/lWHYL5QBZt6A3MELRsvaqsja7xS3KfRj2iDq19QeT5SL
WwLHKQATB3jlTJN6fdILNJt24g76vWmm3j2YXzroxNTPXnpXeTwFlnqpH/XJcHYmRaUtfX9bygxA
Lxe5touYm+i6iaQbPXtQesqpNc6Jsl2F3nTnfeJqWqXgfN9AVrxuEHyNGuXWhPJ5m2dZcqQmRT5K
zYoXUJnoruftA2RL+YtC9uWM+O+T+CSq4pN78Ox63NEWnr9ImJ4gJRaSbDlJiO6rPCLlPJqyqgSk
ZQGGy4wBCy4XEcd/vLru9k+OpfskUf/myt4E85Lu/xzkBhm43B3uZ5BYE8rBCJ7JGLHJcDum3rt7
dZgfIbapEFKMhBTD+zSZKweJ8z5WsaokPBQmzbtaSUeLUcdUAeRUDmQJISldx5+CEte9B305HT/N
AXn6R/gnaxFqqbsdDXWApg8Of1Te7Idei5wHOUvRruj7vLu/svNAFO14PuU9dDVhbMNznwSwNfyx
hkTIoWR7CwuU3R9Xm5yFqdPf0Ab525VdFikb964uZ/skTjE56XDI1Gm4rcDbg5mkToiQk8VL5Gxz
u/YudnGKXc7WA/A6+06GsxDgyalLMcWv4/e5Mq0xI38XGXWL5lk2HoAA9NsonnVvA79e87SpNJIk
iBopvGuBUJO2s8dD7BXt0xCo7VOtlc7J6d0vYlrt0G99sbLWZa9BqBwy4MgH2wz67bTMFNvlGrLS
apTruE4wXa4jDrWcv2VF3RylTVfO4IF6fu/XvWrdhYTPKzcX3+VcenalexdaWNAO7c6DlzOkhntS
W8NI4TWvsuakVIrNua+o9Z/OW82o1a2E+23dj3ethvx20PTZromN997pROk8l+wGbdTrwSgbyDrJ
5ovpU8h157X4g9ilHftTqKH4g0yXRmzoCzYRPP8Ip5GzNg0apZvUte/CBRSBQqT6PUP7WJQ01ojQ
1jRIg4dsq99egX6SDPD5QYzOohZK/6tFAmRXfGCD4DS6y+2AytGSAeST8hJRRYW4Elo8OUDInqEr
h3C8DEvhk17iWqphlzigFsMe1pMG6riyeV4YCg5RW8e7EKp3pC+cJAcOksW7wffq53KY6mexaYut
o6kbySFytAcZi/tqnVGNH5vOD257uxnOPb3PZ2+gQryRcQwL/Z2rPxRdMea7i4PkE3iA0el+DhG3
oXCv9/AvB+VuXaHL4/e1rmzhsp6vP1yZbTVSjoo+PncfKqGfflfeVURrf96SQ9A+/cJcfnYoAd5d
YmT8aeblR2bwI3UbAHra0uEHP65CxTRLo7eBvrBjvojNySH9OJtEVG4di7sfksuMK7sM2UH3R5D/
35qhc+cNiU+6pjyamDMzUu7XQ+4370MzaDcdMJGzOMV+mdvTjbMN5nrer9PIqvu7vqy07YXt1qTh
kDaoATJA04giQMBatVec5kdj6rLg1ObOcM7jnI1p1FS38ZxWt4mRuurLYJE7UEc330pMvQQm0qow
eSCjO6pud/r4ICY31IstD6MD9CCNpmZbT7fhKx6d+YafOe2RZlb9Uc4ydED1OeruV7uOdNs50y24
iwj1VEC1G20sraPDbdPih3E9kNbjLwH1vYsUb6kMLO7I9KCq/Lia2JrlkmOhUJLhausNhHXenPvG
vFztkz1PK9Ax6OINs347p1F1JE+tvnpdBlGl4tu/6sh5hF02/Oy2+bCtaep/8j9iI8OZr2IH51vN
ZdIKPuVAowTQNZCjpV5DOikPbgz4moaLu7IjMpIgHd5tBY1VxVihsLPMuEyWdYZwSepVobtpFk8N
j5m2kxXtMbyRkOspy9q01kawvjNDvIVV7VLdcUb7Ecx6vncbiIb519m/2iF9IlpS/RTaMbweVpM+
VnWC9i9ihgeLPpcvEit0LX+OVfvZokwD9EHRa2XjaPwkSc9Ag+oBzTAJwwVGrBrwqolXug3E67gA
HcQrc4uOOqTqGaZXb33W2ZrUyTf1oidFvp4MfAV+ah2Kt1qUqMSbFajK1CaApkaD5dfrNqaf0qhD
MfVRzlbHagsXLwgO7WjHdCtInBwG2JgvDno3fp2p8M3DQBF1nSCXuFpJLjHBdgIjNAtL8HrtdLkp
0FfNfQWsyXDMcm9PwPEie4x/pA8KORj1x4AXgGJhBNXw0Gk/VpYGyKqcXqdioD9PSVIq4YH2o5Or
DsVP1b8P0llFAJE37DJdVs3bvL4dyff+t1X9UYcbQ1HQ9+Hh8dYaXOuo+T2d2eCzNvCH9edIj4K3
sJxvg4psf+vG85eiKrbjQoxG/1zxoHfIRgVLFE2LPDvbaMyI10v0ij+FJcUrS9KVN5zFG5nqpyXz
KadQzBpuW/xKSSGlwuAVIOid7kWFcPy2c0P7gNiV/VWZowf5HV4jUoCft2XkWIewsSBdNmGnGjb1
bFVHeU6e48i4M518e/WsTFMlT+Czqhp3VvzufbeJJ2rqT55p5Odnc3lUp+BzYxTNa7LINxppCouO
2ZxadVCGh48hRdHgXg5z7tzSHF3e2wp6dixU3DSaG73IwQPgUSZg8WQEt4V+X5ntndGbCMBkUzYe
s27o+ZJlwszn/8XJ0na76G8dC6joEIlp1VPZds69hEy6PzzY7nxcJ+j2nNzwDUpXvUzw1cLattCn
X2Iu152Tx7IowssiBvSOj+FE4VPuwgGGj2y7b20kVg6gptMd2KbhYC7Lz4pbbkdUEV6VdKfG6KgU
XTO8TkGtb6MB4VuxjSBuz6CifvUWvlcxVYUJVVCm3juLaQCdfkhqm6fIZViy6XsxrG/ik3Azpo/U
y2jZaVXfPE2Z/yPcIcOdFwTD3eSPoNDlVA58vSsKuhYfAddR1YdHYmToF21QbWQM1Vm01625v6y5
xmRFPPnbdbasa9XT+31clpBxmTlf1KEOjlchdqPyixp4P4RWjZJK55knt1cisIOzyqkc1rH4JVLc
DlRZ75EyttfIi0tCKUhMWy2AZ0SCZA05Wy+JNoFibP/2ahLJHjWEdRBkoqo346MDweAuHrVkL8Pe
C7H1xvjYu7OzGeCgOFw5/CH9NaTecnttL8ZTWGbaXZ3XqY2cCouM7qs+lcNDoAct4KTMOXjsLJ8h
ta83fj0PtzKUQ9K5L6rZx2cZVXGsPXfWuMsREHoslpFnBsEzjZnrlAoWjvuus278qZmjrde1sAx4
2U8a7d/RFo6XmY+IDtmfTF8uPJrhcGiiDJxSVW+B9wzPtaOGrzQCgKv0X+VgxHYLgsjyT+licxuA
qvOsIO6yDKnWd495oJ8q03ufoPdAGCyEBsVEK1q2d+Ye2tglHuxtfu4L5/c1ntZA4F026nZLQNVX
0zbow+lGhnNbdoDR7GgrQ8VNjZe8/Jol6fvVYEWqSF/azq2Rtgmom8IgaeMuumVwicb8ZXGwg2Id
xbLFFhUWIOJ1bN4aNMrB1U+AvwRIlAzlYER2DI6mCHZXjnWIdot5CC0bjOBXQ3PRyZmMAKkUl2LT
CI+9BfBx1w7NfKAKD3W9G4XPauRu4qnM/uKVuSaSPBKbGm7wKvNp7r+eLxEh5LSXiPUKH9cX57oG
oGC4fAGhe1D9H6wQDq+kRkJvY9O8c+8q7Z7OjAAiAWv4pW7j4BQvGOuNRHd25Gyn0Bif5NDCmnpf
+g209u30lNs0eWSxnx3lnqCYRpLBqs+XkUsZrVGscZPIy/HhlbvL/sabkhL7NLdb5g7LS5eriXVD
rTqgwyml9SYp6xNwQbilAMC+jOE2jZaC/2Ip1Ng72WP+u7guQbXf7dPKjfbrnGAo0s3UB+/riAMy
4/+P66zXHv/v99P1s7o1LBjKqtQyzkWjH/tYt25b3+B5K+174zxVLMOjV2qcU9uITyMtwMhCGmcx
DeK9xEh4RVPOXms9ekmWKRIpa8tQGVGP2FUBhE9tUk17MYr7ckUJH2lC2tN8VW8iN0rev6XLCZzP
pjSN6QZNjD3qd5G5JalhnqIqs4Bu853fBvzkITHB2JPvd/GTy5ncfVm17c37c40/Rrdk+ZQHPiDB
o9ul7mEsWgOu4z9s6uJA/47OnFq/2HOYdxBLXkJQMP/W61Z5K/PFJBM03j473inQoizzxTH0mXu2
9Uk5xNlIP8dQnsFKVOdZs8rz3w3FISETrNZ2PdNa+3+PlZXSKPjJsWFEq+3XUjGUrZyZgFYuZ/li
K1MF8b8P77/HoQergAommemm+ytuLBnqwHiVPAIwuzzHiUkOddgHn2S4U6AFqW9A25YF95oT0HxG
fdk0MzDOo2kAYI5fjcXsZ11ymthLb2VoVbTew5GkAGCeizddIwlPFgjC0SWYJ/rLGjPPNE+xE74G
NCu9cUj42Jo8x6BwYWfovR2L0nlpfBvlsnVIc8htH0BoclQa7+INICt7jm3TOkMRPj7N0KRYk9Hd
QYI2PfkmhyZSYMGuIn3n9CVfXmNsJ+fZfZ8gs+TgGullqoxk/mgl8d4BSrMr3Sol19lNx0KLjOeS
Rqt9V5InMy0LSb3F5itmuy0Lu7mEiGNigQ3MbPmp1KffusDSTqSGjWdITU9qHKr3Wte60bZ4m+gV
e24X19S1yr1mjzet4XgRQtrZdEoU/fdLpEmzFuh0s9jKNdebSQO4vmNgMSUY9juxp63XbiskPo6X
pdabEbfcYOyklxtZlyveNC9xbvNYDyBMYGNnLDtLN1L6G6D+9G0pbOk3q1GbZnC3sl+UcDDfREJa
f4lZl1gdq21dBrWfeDPzOUXrfvxKCu2NhkrlS1tM1rHozPKmzer0C0x+P+sAH3/5c8AYIXhRB6Rl
hApoUumTMSDyEjJANbSNnV1ln4fmMpRg8UrwOhTv1dzCBp7egrHeDp1l3GcJeKDRd7+Bb9X8U6BB
l04TDyxfdalMpGli857crnEv0c3Y7pLaGO6K9ve0sMxTCMXTHZ2k/KsqBZ1KOkOLGhIxrOiYj3ek
hMQ7LSFyJoe6oUnq4rke21FrnOz+FyTNbPqilzhZTsYkkTpaoatTPAXQtQdJn9EGzcGYtVC5GSsS
9jO/I9veqnL39zQ1szvQwCWpzyjL7hoQUdvE8bWtTGrc1NtHXRfxbJU7inmPVjNd68NEB+CikL4M
YY2aHr3Q7xAh9969ltrXzzPSAPc04L2x6yy+dVk8b7Qi8t+6DjiS1hfTm19F1sZrm/zNd5AdLIrA
Q0WhUTaKRc9uZ9DRRNnAO2mo0176tM049i9DTageYKv5NFy90lf3X+emaRBtnYEtebt0fxod8Bij
jjSeFTzn3l7YTiifgWKfqBneDUG1F9sI5HLeXdzLlKwvtH29rGDS0LX3NL3eu7VS3kCf4u4T2nZ/
1JP4a0OLwbPaV/rjkFXpRux51pu7TAVG7i2gXtqfeTTTvvlz1Z54ARqUSrLkR7rbmk0TeP4DWMD5
pVTaZ7EHelYdUt+0SIxxkahpD50JnKiFZ/Mt+m6E8fjrMAfIFfC19tyX7XyD+kl1o5pZ8MJ2EAy9
ndu/Rt/1Fv4TiYTebHq2Y2hh3p+s4Zuk8wlNxx0UFik9UB/y82Kk1SDdT5OT3oPGcx7zSlG2SmDx
a/ZxFuSkSsUWfZyt3stZPBb3XQ45VhTYzyFPr7e8F40HOdDEbj5YsY9qI8qBmyuHDKfYfy7LzL2V
2DUCnncyYRaY0z4NXiD3y1+1Oo33vgrsv2hoHIuVstxavZP+0o7xdjan8XuAuth+rpPPEc0iNv6v
EcITlcYRZJghaqKBQsNHDtXmEXabjE+RooaP/rLhaELP2VkqnGAXEeVQNifOsg0Rvx/Q36BE1p0H
Z2i38xaHeL3U5UOT1veTUtY0hSx7mk/TlrWpAY93TX3fLlK7ek/C16i88mUCmHg7uIp+GOdS+UoG
6xJh0PSzySaIh+yYlqic+rC28K2jAv4TpWftDmbd9gUexekB7vMbI+e2t2oxFQdr0oedxMrBUNOf
oLDT7mRUddFMT2V/A59788TmctvPNWVJHzE3EcptG/JwhUF2ZG7a6QdHz3fSAg09Ktth5FR20uXs
6o62cW1bvadBcZuGWq+8Rv407WHdL2w6ZaDFlUNoq+pJsZYDWPOMbxFOwdaaOi0F3c8Z341UChaP
hC897f90mgeIQNa0w9L3Wk3jc7R8X0P2ZVHDSS229TQu5L/NfpsfVknPGdwt6n4VWoGTcyP2a9VP
CcljY7xLp9DczLBw7CRQHOtSchYkzTH+WOoqLHEfFU/LmugI5Yoe79rM2rWtnT9ZZcpG00ziY623
6a7RI3aaakrjfKeiM2rWPw9l5h30Xp2RIkCfWrSrxdZ6/bwdlbF5Fsc/2tRlLh1+tKauMTIlrZth
202jtpPC40oQfSlbfqpjhqgXHfxh+EGqlhf3hTv6r+eX8qZpIEl34Zzuis4+9EX3gxvtIL/cWPqY
3g9T34f7RKHV08n/MkyWLuN8IEOX9u1RRh+h7dKLXC+HD7usKCOxS8RHvNjNRSDpI14uKaHed7uC
gKlcWKvlUJS+vW/6et6sNjlb+DPv9cKDxlZiLBdeQvr13+e17kBTkEQOSYWU1pA4+6JKPsesK7YQ
rx2pRv2KXoJ9qirr4fJ6yBDWK9qieQHWv4gq2yVMTG7uUAX4mHoZiufKRsb3Jz+oq42mD+q+aflm
E3aBsjF+BVDfPwZAi8GwahvhIGiCKjubJjyhEiWTnKCHfWGhMv/rpLZJ7t9LJVqkofRt5rS7lcmE
hhTyzJuktMd7GQfI4xz6iVKi2JQl5nMgXdd7vq2cy2xxkxPWqCySfwN7bUA8FP9mUnm7VfLJeJLD
3PbOzhmaYL/aatrrKCGqwSbLVZNtMVLtwyIcJgey1fCt1uS889GHwXERDgvtxECM+rsEfDJ3vXaA
zjbbim1dg5wcuKfGcS5riMPONe9eD3jUXC7VfVwPFFB6mGdzuHbwzPELpdf+dl288vgYlGbHm8/T
b2BQghJmEW2F1LB+NvSCPmvHfGxyVOgRh6yflwAxSYAcYuezSUKXiYCVrcvEP6+1Lv/ntaai/eZF
sXZy9XDj2FbzIodYK1C81/zuXdemLSBF0mfPvO3UtH3p+8x76rNwyVGhJTME6Kv6KtGXMYkravG5
9h7t0I7zVLCVuY5erycz1GV9sU3m6D2NrC+jrtTeoix8G5PIeR4HHveqxAhvZSitO97s3NGF1txL
D08We8FzrN3JQIJCmOnpZTS/REvfj9iJ9o9JD2qqtmgG23ZI5+20hk+OzJAYOpDfL7UutVzKIYmL
7DY3o7VF+OzX9Pkta6h0Xp0HLpN5S2VL9fNDoIaALMDpP4VZ/1DP6XQnJjmUsDodkb3WIXMkjMwj
XPIxcaoFeCBRnOpUjWbsoCSM7PaNbCUS+YmTUznA4ejvWk3TNrJNEZtsS+Rsta0zrmyygEnVb6O6
RbcPaQAFMgRf2CfSMJpFndtaTVFiWOjEaHd9JwwrpnpvWToUmT3iggeF/slDvRRI56TMDrQZJIdq
qaau3inQfxk1EDSU9KItfUrO/gomL0PxlpQcL94VDS9weqq04WXuleOy1OJNZt7JaBuS3aKLCE2j
r3MJU5evwejv9pr11e/07wgy5Y/i7Fp9A0me/qXKau9l0sOjmMMMIT5joA931CP761iozW2ulslO
vFbQKPvAi6mjLRfw0T6+XOCy5OhcXYBi4qcLRG7jHqAyBfVKm0t7tsJky5C0iwwzC0DfpOnbNOlP
EHi6586fol1jRdHPFY0csw7/KUJw5mHQCxtSiyL5YVTqZwkAQOlAdhEYj+tM5AHDnyuNTbDnm9/S
ObMOiLvwtrJgrU/HDH6YBbPSL2CX9SC2HOEV6G3z42r3ono4VAAlyXMhDnY1VYaKgCmXufTpohf1
sfD0Eke8mawuqMtNt+hTyMEuOhJVclrHQLDa5bC6xTbNQbibBxJB4rhe4rJOWVMoJgu9M/TaPq+H
oeubU18CXfqwB6CRzsYI0d7uj1NaDvu5+RRTtNF4TFrv5z4Yiwe4kvX7WjnIAGrokBYMHscv9io7
il0sctYuc4ak0e95tlnNAYKScNpRZP3Top/WW+1/WjRAEKvPm8h1tjqdU8ueQjYglu/ax3FMvl+2
KFI4WQ5X+w8ahb8h+gWednGCL9MPUTySLf5zrLOsVoXR98sOSLyX/UxfDTsATe5dbGQVKZ28fm1S
GvhUZaYZJasceIQr58tk05kOYc3vSNi5P2h8f5LD0/zzHNf1nW4AhES/yHjlNR82odKqvyrto+h8
LXOsSn+f42uKf26CCGnupJj22jBtp6xgV0xG+3vL9/Omh8TlsW566DzUgN1XmM3fGwfuB/gip23a
wOXoDFOxo6ISPwI9Hm9td1KOutMUz67mVex86MMyPOiWF/KwKRqexr7Rv11N0tpagW3VLJ7bGt4D
d9KdW3PwpgzVCR4g6Q+qnUNi5cbXpB4f0slNf0mMhE5Knt5e4Nes6TElIlRU42s99A+SP/u7iI81
/jGCJjZ3m9MFvHO75Ad4KbInATp0e5Xq1ldramoawMIvAqgoQtU+jXBsXWAOWWkA9UQN42CMsFd1
8O0eSyPvt0Vhora9ICHiPLosKvPbnSw6gZaURQVDQWOnc1m006ZuHyNaArSYxxTVGZ4CtcrPaBuw
A0Gc7DIUkXrhjdUwkTuBYWV53BH7YqpjNT/LEh/riAlBz60TKxovM/T9NqBHGq8g+QjOs60nj80i
pNeFYf5LF4KYaj3v+zSr/i5lo3WJsFq134SAdDyQdge7iWmg+sinQgfQPBZlquFARm6S/OlqtODB
RuZSYesisynaVBsdzoflBzmwd8U4k16bsuwxK+ESFV3zropHAFV/ddS2wl5icQRk1C4zkt7jXbw4
grg0z7oBD/H9SKoqKxq1eX3P7wyGkx1GCtSid7fz+0n9qU3eUArNfiHTp24jb5ofNPBNZxrYoQh7
D8j7aF+nCng+JXaPU9sdLLV17uzJt5wd6ZLkkEOkCMoIjXlxR4ru3EX8PdAPoVeZ0np3m+o0sctf
Bsx6b4D+f+tGmD5WO9w4ezNNwre/ibcXux55BcjGBi6yAnqPNKn5lC45SRmrblBvKBtbCNqRu/BK
bdyYdtYiGVsZbw2Vl7olCUly4CGsu3IjLJvwrEBppcB3KEPTNv99UqWZgPPy6Z4kVQH97XJQ4KkE
Xoh+Rjv/YVscMTJlKMIMwJ5Uez/BblxqbnWOm2l6DpdDPlr7pixgd19GcgDwb0YND52Lxcs69bGj
ViwjKB3h4wDZhyRycLea4rHO7oZe/VFMcrA7r7h1Vb29zGyiOrzNa+s3JHq6O7g/kTHqxqRHHLTo
thChW9SYhpJ8+2IUj0TK2SVcxmaQ/ZanqgpeJhnPbJm0fTX3w0awltpA9w3P5XhkLDFyJgdY0uAt
SM6rGfpeAJxl171PqBsktqtZfUx0BykjpfUcvpMVnVeuq/39VAXuLk6M6UvTh+RRLe9ZV8FyhWMJ
e6itKXfinAdVpaESoXXxutA/3SBa7W/F6/JTc29Pzk90Fk9fLLigX5EDKOq67rZFrTxWA9xiEllY
dGdXU67eyjp6zUensYZpL1696YaTRr8rbJjcETiO+CnWy5MsKxEgISHsU6oXGUU5RJRsOauzrEbO
qoPEvpqg0bLRGzXRw7O0nm3YHOo/+DSzUvCIoIlCifRm4I18a0Cje09XNl/NdVB+qSDH2KgDymwF
L5pPwidALqjZqUE83nRBDuBiyamynda2URRWsOIxzPQiNDagGZJ7fpTgaylNmm0U09nFbaxtUz/7
U2DoIALgV9lBzStUgJcSnLKU4PylNJeSA/L6sX0QkzjtBgIb1TOHg0SIw+4gcpL5YlsX0awOjG7W
PYhdbZQBSRo0s+jX1851V+U3Zeg/+7NiQv0llFZBpkNkpcGROvvxLxm/5ZCrLJ6w8ThFCyY52GgH
b8QIdzPhcnoJhboy33cdZSnkqXee9xYW7fS4pgAmxaQtwI+UG0kciCNqzBEh7Kbe8QVrPIkj1Rtq
3oX2BkFGenKKIueLz9OPZtZ5D2WLrkFmRQgq+PO8VWsnfmsHt9g4c+b/VLnVwzCQkN+M8/eSDR+v
atHSQdJXvyVm9tUakvx7p/CvpX95+oH9QLYL87R57vqChIBpafduOM43U+B0p0r1BlR59b9cuRjN
z1e2lisrYflQTgV5liL9TtH+85X7Lvkal5m6jXOzf5yj/ACJGWzcs6kczWJSfjIG3udel+iQYdfu
Hop/70zPf3+ijq4djSFWnxIIzbZOU5XfrKZ7W0DbzP8daiMqnXPyk6Ip6lvQO8lO50P/FKS+cqR/
Oz5FSdzcj2087y1vLr44oQ9hdGhqPyOk8X4bGreh+EHwc2eQBLy6jWn2/nIbkekWf7qNmgebe4Pn
5G038nmuBuQrKEJkX2B1LZ6Nlq+VZWR6KgewfLkz5Q9i4mmr2XmN0R1lKNPDGaySDFtjvEynr9tp
tstUGgPoMYcU2ZnNaNcbofXqF1r2zFYLYEJrvaInYL32wZKEQQTpTmx1ECyo34XrCpLjVxBG2bPt
v09HEox6YmSRTTA79dy15vuhWc4S4O+20oMuXUZ21M/kVlKDxOnigZwH1R5NvVVhqdyJroOpkV2g
BDKfYYNFU0/9RcyoiyIVs0SJTo1E5fM0nctKfea5xd9GZQkf5jSY9blfGFTkoLd9z/MxZNAR9I+3
qwNpBKLVj+hprPdF698g19ltDfJnt1K8SxO4r2CYcCFDBWctXjivvVsp/GX6jByvC72s7fv7C3Bg
HsJw4/uDeywirTZ2oveuLUY0FdyjCLuLWLyciVeHxW3TLt6qBTvTDS2q65CEPc6h8UUXltplNNnq
F6GwFd8yWn1LpPoR+ed5CAxfIkujNmgkAxbmD9a0T1o4lOQR8PI0KMYxKtEJWR4WpVQuh0u02Rp0
+VKaXw/epEz7qeTpdwjtm9hUDEAK0fQdYNeuTL3kbYrqklY/7MJNm0QeTBZVerG708Iw5vrT98W+
xmu6+RuPbwPfYeRexoWxXQ5totMtMnQR6TZsqzdY4jKnnQE7yG4xT7PwIdD44WrbgU6LyRm/eZ4f
7EYj009S3XGKp3memrerqMGJl9riKWUH/6zwT+sMm8KFGznmzs1DCpyLMOtgNONzNfEvlbJGr7Nn
k/LaaCjOc2qqxissO3uF3xs0U6zurKTs10SpRk81Huf0kCaiRccG2ZccaHrY3Im3Ta3TBG3FSxCE
pqwh5h5p0XOYsYYsaZAHA4+UZJssLBIUrLrwtZyqCvodgEqVEYWvBcT9kLW423mEfXZbGT2ahr7v
HCrTfvcmbKtlqpj+bv4SIU6HBru9hSYNvQO105bLn9JcCMydwqzO/CnNhbNctcL6LN55qYyLl+o4
wSH85qtXPk0yDB3989y/C5bPGt9qyXm4yyNn3Oa2p3xRgukvZ9Oov9uGj7OrOCVGy31s6vHY5Ilx
F44upDvLmxYcxMtUjtOr1bfGXdlNKaqGvDlr6L4Ndi+f7PJm9v+IH2K4QOe+GGx1X9oOCSJITO7m
JtTvJr21d0jCGxuxrY6/G5JL0KuNzFvdRj7buzZEIfvKoS3rp/zi7lrXQOJL0cJHOWRF+oX+VQfE
4x8mOYPXzdvCKZ/uC9HLFGMZN9Cm2C4UaH+OjkLA7qn982o2piBar5A5xfsVHAvs1sIa5231IEz3
MmMNtv8Pa1e2JKeubL+ICBDza81z9eAe7BfC9rYR8yBAgq+/S0m7q+3tc27ciPuiQKmUKLerQMpc
uZZRPMay2BsGWDZRvZQumkKlmw4qn9CSC9i+m8zmYupMr8GL8Gj2gBjoTC/etOJBIOYEmYUGuq3a
gwYK4ewt1JDNk1Be3K8ExM1Ga4oukCPtFkYe1p+7GulIlxX8WERD/QI9stnejlApgiCRs26ytvlc
Y69qWVX1YJcR2IqKEUhjbR/0dFRAxbfpDSRXH2Ovf4bIRbWC9l72KE2EW+iKbFLbRm2jq/8fP6NC
eKE0wTWtFLeWoT2Bbl8/0dztNIzdq8P4eBxNYJbJmuWFtVQST5Sa29CvWPcTSLBDiPAYIMjbtCK1
tiR0Mfn2xbUq8yErVHaXCPYPmckrSAJzWzrO+Kq9zNDf2gXwMJXhPGKvWR4tFw8B5OPdR7JVnK8U
ihzvbdd2H1MINa98oK635EETnBHhTi0A+0g2PWHwwN46xwECFicA8WVrsHbzF8Cl2300tGzNdejL
h93t3I/2CseiL9r/b3Y55VCfbaIFV7y/ZKUMNhkbqnVV8uIJNIb2DrqU4ZJHXfEkeYuiZT/2F0aI
bjpFCErUoMckZ8sGn89QyAsNZnU6PWQgIYuxdZLQ2VoVccU+sV4m99Lv5G7IvMBEGM7rDjVelvlC
WnG0d+yt5Qox/EMDRgW6q2PBVHeY3SHbB70ZiFABPdWAhWWq1cVJqv6lW3nKkS+mIToITql8Qd24
7jXDpAEZWD0KVdIa4gooZaFuoaBgFrvyEZnp8D7ovTOZ8dcFQ1EMkHudtVgygApaASGYHY361vgl
csZuk+U4391et4iO5OMiQYQEWgAfXsP0tr29fCO11kW9HxxojJMCCwYnyLzM72qayBCDTkCGdHLA
7o4zpCU3g86yFb3qHpIp2nQ9j69k6s0Aese8/YfGyHSbdLP9PqlTU3O0evkP+f9fJyU90GJge8BH
60WAOKmvrmEaA+pRC2k338Y2PhopdpuPZdRVn8os+mnpXVfjt8kiwGbyDDpBe+56v3dp9OaMiJU4
37oyQ8WZlcfNKjT2kaMri5UdTHfoxVRnPPy1Z/tluZC51zwAEsKWbsHZfcCscQNZ6fYEIrjhIAXE
ckI/EFfEl+2VAcDE09RASGOsmvZb0PC9sIC3XVSAc4OfAEKhhf0Nyjv81WM+W2ZIt81LDoamffTL
tyXlBMBSL923JVFSforx3U06IV+Nig2gZsTViBq8BXQO5GspcE+6ktr2V7/KnkATG4KwdKm6gm9I
GyxCWOXs+aC4aECcvKZu27cQCociJymFkWZYXTD//G4naTEPAQy8jLMUe8FzUEI2eIELJ8L7ZwGp
jvni49B/8TEB+DkMU2Jv4t7uV3zyo30ShuOrDznrXlb1s7Cq9JyDIXqhoOvxSm5Jkhl7cARDZ9Px
FzUbwl2asWjLUay4QmGys05kjf/rOp/6lV3l0P2g/tg5PWhFHGetICoEXVBvWtumvwWW6Z/IHeM9
8dYDdNVd6erdfjORfXKt2Z8o7snkasCIgh1v1XhPdjLR4P9q/2N9fMc/fJ7f16fPGRKi431tydxN
iKq2jWV4Dr6Qv5oBRLYj6699mYH3vZEBUhdl+q21/ShbA9uO+E/bg2RET5h97CmF0EvqQxUmxVP6
30vdLO/LzdNTUPp6qoBCuFZDcCpXf4tEvQytIN+QjbQTejCfXmRuLuyBgRcbr1Lbia09UqPmjBuT
Qe4sXBH0Zx8s809JY7+9gNP6zW2GkWm3sKv6M1hDvKfsl9vUqX+t9rsbTa+iGP/FHr799oSDMRSY
rl3tQpPebvz7RCTOPdCeEvXD+KJX5invwGxBnsKxu53n2QG4EhkOJdq/nRJQHfIWXLfkMxqut2gF
0HQMOZbZR98B7MvuhzuYq9k9l9F0Am3EHXnTsirEc8uek0OmUAflA7XiREaxy6GD+WzWSElEfhSf
qQuqv21bdMmjAUW6x2K0V6Oucc1ym6HqSVQL6k6TZe9AxmzOo7niAMKostzRKC3JIbhxpq5ecszB
yUdLlqDXyfu4O7txBFoUI0Swgi8ZxU10I9oCMHHIwZ0oltLH9QRNvCTeUNfKuDwyE5pFQ8PLTzHy
Ro9OPodSyKFtQPl8my5EYy5Dv19bnQ2VwjgN71WDUjWm1UJrOYB2wu8ANO4HsD/820MG3bFVeNX/
4QHkFMLiOuXxlzV8nN9XKrGhD489S8HWQOIgpOLZDtpJ0+4PqbEhIv3ZNo+DVB8k+00LFli3NKyt
2zjISjCwmiIP1px86iJlMncJYUOYGi7d2XTD1LxPIrQOeb2bqEeu7xMZyhFOPEYpdcqqa59nR8gP
+o+ABvuPPmPPKONqzyCJ9SFZ3gRrxLfVmgY73wjPI0JWnR4kU1nml8rPGVhpMTtL3HSNkvp2Q9MD
U1g4ibbf5tl6EqQ0toD3J3dkMoMBmyoQP2/pE6gh6I8cesALGqU1GHJwpcmGezLJ2kAFkfSzHX0E
qGs3B5d5JgAgvz4RSH+g+mU8kKUzC6g+Td+iNBn2FIATIMjdTk1fzwE8mdjdBS/aexqkLxmysRB9
T/k9fcF41qHs4/fpoqjrFfcY6JvLLNgneA8Auxvsu7ApPrksLT8V2CfZKlPXuLHxHXeZs3QZFzsa
BEJ62tkgSljShPfpeF4VIHEd/XXgVenFth8JNMHwEloB0juBfQd891mDpHIrVfINNLhfvR76PiAa
CfcFhxqjn+fWF0ykcZo41kawclOAZsqVYaZs72oIvmU04w5pcUtDL8Q98sLuIqrbfBOAtUBCBum1
zxIbbKc5Mhi5VpLSUi7aDmQt+2D/3R85wzMLW97vUbqsAGHNgFTQkb8/YoC1n9RLO0FC4zbwIVjY
UiTQl2DVLBM8w4ehApeGjO6h4hXdexayLNgeh9sBMrb34AhAzN9D6ZcMwhN5sCi17lT/dRpdN13m
Ifc0ffiPyJdeunQ1O3CrlyRfWoOWdJsWmn36Ds3AELztod4dDSh60yc7PJc8yPjF3Z66LTNXHKyw
TwlOHti2/NuNXhWDCwXtsOj+6tbo1QjI/O6mzzHzamSnmxq9I243pdX6AYzKQyYBnIAw2babsuwI
XbD8WFiGsx2BQrhyWQHGXlnBYx8hdN0wt/rMEv454bL+0aTQu8t8xRe2AgS65dWPPmw+jwYvPxdN
mUIaJ/MfR4Yfc23w/AqBire7NJb6eBfPSdI18mAt6I+/NLb5xhoDpWl5BGaLOGI+mKENOdPK/M1G
kzQFRxBbkNgIg3WO2NsjRGKqg4uUDYR5XOeRbLF47aQzPEgLr4PQhexwO4EL6+YP6StAGoWJXWpr
tfdz8zJ0E0RLK+fOHZV3sPVm1QN2Y2NlY4o09iSuSLYroF1/N87i8WS0tWe6dg5KBME/VWaeTLCc
3C58z5ot4a+L33yqNByfk675Qntk2i3TRnkcIDYvInNPdhkGV24HwD7k0+c+huzALbxLYWBtdxjE
zh0v3lDlwSif6xhKFZCKsFYJ8oyQnEunix0Jc0kObvicdY2z5CWK1VsR50sxmfFmSlznYgBxOzdW
yPgpFM56KCKEt2iAXCTklpYlfmQbsg2o/1uZbhJDmK4X10GCLqRzM7WpSoG/X1MZCECK8YBN4/gK
9lwfEpWuceh1l7FNEyr/pQZ5zdENoN7HtXa0VUz+sheg8J98owQTVv2jHm3ji74IsvrtwgI/biYg
COJayC6WVm49N0HXrXgvnKu0oC2QtUlxQMIAjA7RFK5rBlWE1IrKZV6DfCfW8nSlvuoDoL0B5EHf
tJD0S5Vprf+zDzlSk6ZgO+Ha+7YYXfHia1l2IY5b9omOnEPFpztmTCeSIctSNt7pMTph0ljL8G3R
h9P3sf82D3woYLlXzpcWsgwLEB/xR25HwWYMgLGRoDE8szRM1n0jrOfK6L8WlYKaeQIePOzqvoPu
2V4oPclgvyYBfKvOKOhJwaxpmM+TUvMkyKrOk9oKAS3ATYxoyI5J4xrLfJLpEjGn7BhHCiTtNNJF
6fh2SUNTZiKA4hbTwVZIoJW6rLIyUAieWBBehxZYcgojMGgYhWgfDCetl1Ut+JexkFffRa3XYpBf
BxF0P1Ay9ZMHbvDs5zZ4mAPlXDPfzKD7JPgBf9n6nI02Wwsn8B9ZKl6SKN5OOn9EjazGENgajrpx
6uc20sWZqw4WZaA++LwP84CPB+p1JhTnuzGctgQJqhR0yocWEb0ZIaThQ6Bk+btNeGCgIFFqciY/
9T6XUEe0Hvn9x/XcFnv0IOtO4N9AeYrpG6tbhGVwzE9gSQfmRgdpSgegwMr1QFWm0dG6oUkRtJ3W
N9uUhhfL+NLg2H1IgrDGKdk0FP6G8WruKll411EWKSp3kxDhAhAnJbqhATDZRQvbLfn2gzd2y6t2
zIfzzdn1NbF3Vj9+cIOQe7JWbtGCC/wFBDHhWVS1ay86xAP2oR291IxFl1Hg3LIC/H7j2WAgm11Q
czUt0iQy8HQZixXwRBA1uD2fFMtrkFmv6cHUkd0Ze+dS5l2xktqZRqIcGbiFKQAQTMXs/MfDj1Yv
mG2BbBFl6Zrt0NP0iDErUZdJlyYRH96GyCit1AGqD9gMPYU08D748cGq+Ioc3cRCeZBd+/aeOXK2
zSvYY71rIdPm8EVRF5CbsCznLsmmZucmXb4vbXe8ThCChEZc2nxWkHv0jdj4Echm51XM/9L5hVrS
pMJLm53MLTCPhP14tbHkPKkwvTM9EZyy2yFG5M2TIuDa7sJ0XDMo9C0KXang6UoFamrVLBG0Cs+2
Iy3gavTRHlwbHPRXKD0AIeObH05NYC4RdQO8OUI+i/fJZpXILfTRIG+MdM4VmGF1LTLZnJkHhXrB
Cg/iO6BAMZN2PFSheU89T5voCrwl+a73dHmCnkqL0EBpxNnGrAG/86O2fFslzPNuxXpEUhMriJJ1
6eCgqTIGQsLbrZBbwqcBgmZHq6kx3UVpKi4CpArrIJDJmn5Rlf5ZmUn5CCU3dqJeG4XduWx68P5h
jJqwMeXaA+JinVbhmw2Vq/dRZQTzbxFVteW5nuwr+dNPEeTxYh1z2axvC8lI3NmQLT7TOggOg35j
9FMEmUCpUmv+KytLfgqZ+nfuAPFuEYG1nuzCc/2l1Vrs2MalemIp33ZjYH3OpQUl67Idt+SWIYWe
WzjYt9PADv9p2YkZ9cKToOGiZYtIlgebYIGt0ds7VA1G68Kdug2xkFE3RWz9Q5frLlGWmW0TrW+j
kURQwix/xngtPA3QFDqIDP9K6joc0fLKC1CIoEdTV3NE8hq4RN01U2APhabppy5SBsk5q7ts7saj
NM9xbfyYV0LG45LG5VfqxcJ1L0NnPvvTND11peiuBnTEaIxbNr9r8/BCYwrIxbt2tMEZgDuCUaO5
xwZrF4Fg5SkxJgOYonFDY8XArAcPhIE0r3f79nHskiWN1VOcfPKKnzW+eVuZAuveR+XwKIsyAy1X
Phw9Te4E2LC9S5lTQ0sHfFGzC6ppGtt176mXljkDBjCxNtQdLGC4yyy8UI8mldigLxAgGI7UpSX9
oL/3s/TTqGlP8qHNHgwdtS1r7myxwRggd8PrvULt/oVckJThF2hQ7G8TukKYWxQCAEGhF6GmLxIx
LxIXzbC3AV1egGEiRCq79hZpEwLNXDuOsWCGyyGyJcKV00/RXZ1X0R2qJfNdAnmjhUk+DUOZXVn3
FxqlhpzHQxnG3t3slLV4uLT4DszrZiGYkkw3i3e3Sbd7lfo2VgoK2zAr3RUKroAhCWOTHV38cd73
AoVMgNam/oe3v0rGfN37CILXnblN+3zYeagWeoy5+w9Pp+J7aYbIHPjVUwG6tL85ZK3/FI5VPTvg
xTvs6hGHLr1CjsPSgw8emUXiQdO+tOL67OeG/cLEZoqK5KVuVHNRSQyctjb3peTbDMDxDZJR9stt
0lsXu/UUkaxpqo7zm1GxEL+RhFco74M80oemjwB448MIlV8MtPrdSleQefcvOPAktgpXZAkZwz4n
q6ptlJdQw3OdELKuuVi7gqVPosBWMOni7p8KsSqDOc5PgTRW7Y/pZ7dDUCMHPhsn7R7HQ2y/D1bd
othOT48gdjNPnwKzfULKY1inOXb7rcZCeBofIVoHr0u/v1DPN8GmMHWZWFqjBXyHHu0D+TYaxyiX
b9wKiCk99X1+GKhyY4ZgME1AYY1YAArhB12jktugVcEP5BF5+wBcUTgLDD4zv/TyE41H4HZbMTuc
jjQx1xM7Km6Z1KcmT8aDr8sqmi4oL66+om7sRfidRsPJmqC1DRYO8DM2lTyRG3lMRlxtux5ksXuA
j/pl4BYNMp6jMdcGRHlaLRLLlHfWENQXYF8MoFmROvVkXeH7WWtx0l8z7DgL70EICA7z3Pnui0Ac
6eXUt0l4gQzatuN40y9bFg8bMOm1q9tWT0/wZN4dySRB07cxAxsgaYRHReqpL1Fe70G8Y/ywXOsE
4dLpswCzwNJHvf8VvFnGzu3NYYfyUqA29STfRd1iajb7SfHqOkVOucjGkp9zXZWaJYBHS0gCzb13
uyvcUqwKWRxKG1yKN5IZwEKh62P0PthVzfJAAzm+Xusqd5DjZxGUXHtzPDdgSHvpf9bS6l9ipmJw
5IIVLWxC+0WA/2uTWlJtyAmsrW9zmNc4L9Z3J853simT+76x+SMrbADjcxP0VW2aPOaiak944nym
wYnz+gyK6nOpvPxkj1m+gjIuBBZ1N+zxBlzQJTWRkeIRpkdGlWHEh3CnFurx1mQc3G+AxOX3zug3
lxz40UU3hOYrb5WxqhpW7qmbIWMBdUz5lFn6CAac7YKDGeY1ShsFbIUZ7H0epEdUnXpLbIcWfSbE
81TE/GwaYwgCXcAAICTbrYwqiA+V7mo3od3MuOFnxCuhiRa3SIYBhbUClQ0/UPfdzdKrASwGbjQC
FUztN1R2gGGrrr6GHmLqOmKemq0E0qoPLiosqxMq4rzVuwdSEigBSKVcetoj6kApTx7QJKq+xs3b
GuRhQHEOXETgSMYDyXzokExbTw1qQFTVWA8opbcechFuWkQpr+RRJKkNxEGoFohOgWfXT71pgafN
uCdnx0ZNthhbYK4wlWa0ek2EI9u1U8mpWNaesVGD+5lBU2ufgY5p0WlmGHeK6iN1IVJjP7m9eOvG
akw2CUqVV6oR3q4uIRhGZ3UP/+qdqGSyooM8jVKXTus3Z6eT0RFBnXRBWa3O6UAVnJbDJmkDAyDl
oj8Ixw6OJlBbc3Ysi0DJpZBhpQlkp9RZO6pkOwIDNK90m/DnmogUQZVwlXFse1gOoBsvhuwuzPBG
U5N/30QlTMAQHBULvtxMQ+pBEsEp5DLu8j5d+rwQq9Toss3cr+NJc5Yn9n7uWxFevk1VXmiJqvCy
u1H1OB/qycDbzevnKLEFSZ065MmxiGV2wm7nrZmCFGCfP/u8qodj0R7JTjO6KLRBo2oS1Yx98TXY
fBoiCAb7qKW0I4MtyObqAfz3V8sSoKj1jQaErhBGRxoVSDueFI+TO7qflABMZkyuvTDcT2SxjWkP
+oj+TmjTYJvNIq17/0geJTISq1ZACa01Wg87KpRKigYcUjSVQ0r2gGKscEFdlMRal//lTr7d9HcJ
IC4tsvBhn7uolJ6a4tjpJlE2+v3IC2CGpuJIVzRcOb0CObGtwNv4Picmdxonz3qqwefz5yWNG+3Q
rCGllWydPM5WpBu+L3R1WI3vyYq1pjz3AOCf3TzPVrnJ7KPyqh8iyvqTJfu3Jk6d/kQ2LwC/nuvk
RxqctEcPtgbE0d5daEShgg6UzuBVK4z7W5pqGnx+NMfms3ivLHeQZiATpamoMTpQVGov6pErTZx4
N0+cM1q/1rot//taZH+/420t9uuOtDIrS/uIWmw8PvEwajJU3hKCN3jv4rjDntIOj5XbKLYTH7s0
ioQ4z1l7dlxDnhUT0R6vtkPHUiB2yDZfBgCo7FPLOpCNmtKrUc+sG5QZgKT0hXc4QYC3S/jjkwH4
fZAaL3XXVN9KO3gJ8EX4Biro+QJ40vnityEzUv4zpDIOerjUM/+XJf7ffSABhiov8Hev3d51T43y
nAURPRQ855sWOrUzO4TtQ9mlrk330uGf/MyCT8nE7Je/TYoC1s7sEP+epNLafoltJznJEsWXfWGo
O2q6xM+hlbm8WSYE4u68RG/IM65FX03NZlnW1tZKcEb1pDV+mJr3SyNqqmhecrDA1WEqHZTQd9Ax
vbsm4tY2i0AESzYHGcpF2/klqEHLej2gpn4f+SJ/Ho1pWzYMoFZtN+0svNllXL3ZfTC27Rvg657d
CmfId/vN/3d71aB+jbJXc+JLZ69AeQlN5nFOljWgrT31Yfvplj/LB9ZsBzdQy1v+TCKFiShsEmxu
SbHeiT/nsaOOZJrtfFlFqCijnNtkRNmJ2/Wn2617PHC2TcPH5W2ZNho+Lk0Do5XPS9NCJqic73qP
LScLFYLCmxAYzAFJueS15y2NVhSoA1DRZR7BE2rco67lqdA28mtZBAVFIEi2tMI8lxZ4X0WC3QcF
TXrR9wbb03mlm+m2ZpNkW7xv/CMNAgf2kLp5fxpQxr9ShY8dt97IzDsPvPjq0UFqVpsC8EzvqnwE
VZfu0nbFLWPk2mSUHcnmBSA4ACj8SoOzm17XQyp8c7OV7OdtWWMMPi5Lk0IDwaxUigznKGyDaNkB
jNY0SE33vmwkcFQYa+yqVGe4+7rDzo72M0EMHAR1aT9DXS8YJAqRkJq4dWkUtWz4vWSnIMapZ0AF
8TZS09eww5Eo9s3hBEJx7PGo72sjXVGTRCUkYrN2S1MjsKzjtaGnUP+2QlSB4N8e2oc/7PPKH24y
5mGy8INSbhDiGPbKjx+ZM5hffAixhpGbfC/6dFi2Kg0uEPztTqDxQDnhWIVfreZMDi5UiZeVD075
RtX1uYSOyIoGvK0NjalvUHZuVl4jk3PI4+LCJ2APkNpKvnvs01Bb01cbRekr6NiWetscbZEiRuxB
QLgT79zxS2E6YpFkdnxXlp5zoQEcAVBboQcMlNjNA7UB/uWIoY5CNQff4qBWdDUESgn5QDbZuUDZ
jcP40CAyuLFjQ16jnLOr1Zr3Qm9qU6SSqCc7g28MMOZDERgij7HvswOiKnsqarkVulAX6s7uAeTn
8yD5k52aEamlg5t4uz/telmwQxuHyup2H/y1nW6QTQY/oiBnHvxjOqp3kT825fzxbvU25AZIZHmc
6nx7W5YBU39OA7lsDKHOnoeEjgIm/zpEeF2j0Cx5EFkI2G8FxQbVhuXScqz6xRctyvhkm38JAqAA
pCy/hxnIk0qv/9k75SrLCh/6oQ9IBqU4peRiWYd29BOpM8C48+ybSv5BjV7z5PT9uOZ4NJ4as6yO
FrKrmylwsKkE+cAiLoLuu83ipTHlxU9wcD/37ui8hIZCcB+R94tnmOa+clC67+NMdp+WwbCUnWl9
GZ1hLz0r/2n606Efw+YLQJsQ6AL7od+LBZfD9GiyMt1GTpMdGl9kVyfg8coKB/kFSPrtWGf5D3Pk
r32ejs+DVCNOn1Z5Cq3eOeGXXa39wa9e/B7hQO1qd9M+8QN+bNrEXdZx2oMC2xXHJLCmx05Yj+Dp
cL9AoxlqTpHTnaAfVj+Apu0b2fGPQVRmaOS5BG3dfSs4gNRJsDJCFNeBADO+GEWZnBuL47Bv28O3
1l17aVJ+B7gGMlnagQlv3KKGkq9TlpV3KH4p76oIBV4IONSI17vFnQXttWBRF/jEU34lE2q4DGSm
ZWjzhTKqXWx06UZq0Af+q417FuTJAmFjebD1e28eiFAtMEXVHfW4F1XngvHzbVJe4a0/8gQknu8L
lUgYr/BjSjcGQUSwoX5bmHx8bolFEbTfiext0nycddaPx65YlK6mfJuJ3+aWfKj50K9VPB0FsK69
FRwgYbNwPbB4VLl9mTELE6QxEBxIN4RxiEsmzijQeKZBMnncOjN7ePMXQLgjTRa7R6MN3CXRUThV
+1oljvXAEDQ7/cU+NOVHe8q6VzcXb/4NAEBLYq/A9+Y1jFL2oGJUU82RrDIaxBu/K5IgJ98DNyhh
EqhUrQD/Qtd24J6InDv8YaqnAZJMuw4l3JtutK3XCQ/euPf5N7zCQJ8iMuM09u50hUp1AKIMFCTr
mcjpVk9KzxQVAkOxV88zycGNUARGM20gKq59CtFx/9dMuqfpA6JIM10emK8C4CNywE4PtRfxuohb
5wEI8XSD/4zwJLMEfMMQr97Zwq6RF+A21MJ7E3rUNuhVbZZ9h3TRZqz9KUZNIl+Do8v6njqoLARi
Nn12J1OuQibZtZKxsR2moTt4TTeekGeH+LhfNQ8NHvMozxvKz9hGfIoygHsX/GHqWzCG1X6tVUWc
z8Iwy+XfPtvU2//6bHFtfvhsiWFAZFfXflHpFleiWAqbd4e5OEt3gZrvDlT2JZjxgDoSsa9llskF
IqugkKNwXdD6zdpOwBgwGz2kbdeB4sYCaewSp9bO3yiImS25ivBXJ6OoEryjY/c0aRUvpZuyN/2N
iCF27tdqayu/PBiAhJyl16szXVHTpxUYyiLPW90Gmib6lggzWhStrzZ2Gtv7wK/5QzDqkrYRVL9A
npxQ4lm/kMfo2Az5TfsJ1T9yCT32+KDwKLFvaf0PMf75kpwmOFEKwE8TdyMVx7EfbHQjgruuH6AG
JcrXjYYVC1t0C6sDMnAALOiT5wIi7WTTK7lFJmhO3bpGBG7AWSNJuu7SabchRi2fnv43N4Vf/rYE
FBEyVn7/1BbFFqXcyOvhl7dhLp+2he7KvF6m0A15ycrGPGTMg+y4MZmfTVf9GNMwuEOiWV3Bpo2K
de1vW6G3FL2PzJVeFvroW/IfU/9t2Qpx491UoLId1Npg2N0EwIwtkV1M9nS0pW5tpul+PvjqUVRs
JB+6iGUm+7QxkYluUF0aEHA1TtxhYVmDuw7L0Dy5hHbFS2LwNijPuHu7I9RpjnGHOE0+se6EIhPQ
SxQgqj5BoDNim7hGUXnlK7mhcWoMP/maejXbqpL1qGFBk5TxcK5EU6GUP3fBIBN4akHGpBJvPrbX
98taCGR/tTcN9H6swH8JpYWsRvIWWuv9uZcRwITQl1p2FSQaZQY0P1L3uMTOq9uA8a1bBAhNqgUZ
Wz1CVwGQMvuq8a83e20xUH/Mo729smoADRV2Bi5e40dBPzT8hPi5yxz85uiSB4+1nadQOEPcnBrk
qHKJkO6vfgd+oRK8/mT5MJP6U5ZY0Cxf0lq3ORASQiheN6zw7bWjci+/gB6s25jgAr/UVmSfzf7J
0nAvashMVxOX9tJLx3KdYKfi4wwSBacpLpbkkpFtDMsW+j3cWd9WaBPzCacTDpq+oC8XBlTJDqFu
6CrO3K4Ek4IHI85z4Zqs3dQ6gO9qL9d3oHQuxh35kMlxq1+zaclbn3yoW1WF6yxvI57lVyvLg6Bk
K5EwkmXy1qSIRraol0c/V0EDwqH4x2zLaYTc3davNkNh/KQI5IcgZZYkUPnhIE/vgGY/4ez4MZr5
R3CTJgdu/GQkxjNQ0PaZGeAHlDYfoRQ/pudmzEtwL/XGPYrQ2LLpOEOMJ48XYIws/1FxtgZIsQT2
I4FwjRvxH33afKtir3ttR+TtDY+bD9jwBOCeFCb+H6tsj5fWABacFtX8frb28HLF78Et8bdI5Xia
Lw27Nw5Wiz1VmTWoJNIj1HgSyKwRtHgKp8EuYSjaAx3GZwAv7yHW2T4GUx2eUCzYLslu9CBfrFre
XLPInu5CV2H/oidwcAUgY1S5Rwf1xZ+CCnK60iyf4mpqFwqMfCdqRmkUJ1M3Nxt1e9mLpZuzTTUB
EC5LcRZeXD2FQME+iCBamqzlwLWsWq/Mn1zVVU+IvALeWPcP5BhX+QUoqeBKvTZt/1FlM86LQK8O
tKo5x+9Qr1npAy0eRHJP3XxypxWwQM6Wul1QIz2IAPeGumMSCZzG2mBl65uCKzTZI7thL2kUmXjj
0FSgt6DRwBuSc9dhh0qjpmLtFSGDexrE1jVZ1O5o7grDsCewLWctCjLaQ4fNAUJJRRad8d2KznRl
yPoVfNlyx6zKnRasiQYE4EcwwVsFDoYFlJn1FTUxVAEOUYLm1v2b320azSAXmnbr/t+Xut3yj6X+
+AS3e/zhRwO+kP1+sB4jDpFlAyoh1YIubw2IP9xVZddqAaGE/Hgb8BNQ0jdV8WsK9W/DgV7x1qWr
P2+Qd8hIWj5YDv/7Mrx5/2B0F/oks/F2VzJ6beNUC8+x7qc+wdlNf4jbFOrOLnRJU+o6fYHyZrM3
7KS66yAN6SIVdCo1Yyc19egCBWJE9XJk9ptN0lWabQyIGp1H/QsANroXm7bPUCvxPpdmVCnQcspn
55t9MlG7PeV4EtFdbwMj6HWkJ7NLGXDszHs+eOusTsLlfMf3hRGlQuE2OLwl3TvvS5ySGytdzUvR
ZN5/zn3Jr/NSeW/Va54YzewSGuHFBgnRFgwT/cHrzf4wX/n58Hb1Fxu5qMDxc/ywMY+a8v3qZvP0
MrdVaeBma8ASukwd/OJB7xY+1IMPbioOJnXqRm72P4R9V3OkytblX7lxn4eYBBJIJuabh/JeVSqZ
ll4Idasbk5B4++tnsdE5pTb33I4OotKQUIhKkr2Xce9rAxbarTTugrFHDnu1TVBZzZwacy7c+xTx
liRv2XHaqa3hFAgSDyJfgIiqulR3wjRPkEnJ37PBOmk2y9557ZwCBx8UaoQXlQcnjKHN5DJv6xTd
IwHSCYbuj1h0RAKm+lsV9aD6JB/uwDKfsR4vBLEVnSGgxy9RGDknTEhLKtFGG6DmHJvVe9P7Epm+
Coi8zM3LubA9qBg4ib8vYj6+z+f2S/X3JxnpH3X0qYm5/RIEfTxjaeK8TK3+munuVda1vFiWJS/Q
vbYPZTXsqQrmEPJSAYh/52Eug2te58+pW9NcAogxnakXbaqi3EgzbY9U6sJIXgqVPqeOgpLGODJV
dSU0K2zN8Le3uiY1i7mImFxTF2qI6wSkixQkHqqjMYMcdqJ+xeXidlTfqc217KBAfRvPN2Nj6+gd
8Fq6wAlH6SD23K4utBt9JeAicjiVZp9G13PI8EbTKdy+gsQbZQv1r9OtSnnFuXOd4HA7s9rxwpkO
mURwUnHBqG9pF95M02zn07fKDQ8wUgNyVdSFNu4ADZBSL/XpW9GgTuPCdC9J6vntsKxSYqPlwK3f
vmlTNNqOifbL7cIhQArd/zre3s6uU5Z7l/ovNNb0N3S7bIy69ndTccj4Dgob7UimabeOAZMELU26
t6isHow4kQ8RLBt3DmNA6I718LMztbQ6DViHA/wpylUFKaOtSDL+WEPojjox29Dnlc2KY2ha2kKz
0mRWw4Dv2nT6U1v16tiOJTtzhxWwIlBOzl39WthdcRYQvaqE1K9U1eiQ9vITP9xTXdf42SYJUzaf
drAM/9rpK6+udShxAqKHdXUTbWlwaOLKHaIi+oyKtIOLm0Wz9e5CVc2AUGLcNcWaBgfbJDlEpvpO
jXS6WqjvkcL176ajV2YLtFloL2kw4cj2xHh2ov60caPoLZWOfqBSh+Xh2nOMBnIi+EKD1vkXIFUW
1EhVKSwyZ7zwuh0V5ZCZGydEsI660Cm0YMax4UoVmgOPFzcf2IZOALIebOfXHV4l8U7Vhs8sNJvL
wJ36nA3tu9e67hdYu/dLOAL2G79DMai1BUS3gNGMXPeQFQkc+MCg/gKdQg5J3KTaZ00I6Jpxmaob
OPDVeQ69EMRo5h9v3JBQ20w4vRs2XyL1sW9UNvsE1DOjEmbiunmv4bQz33um/LXP1Ne6rNOHDEm2
TV3C4gdRWvdh7ECpbawBv/LyVUOQ82tkAQApW/5DmvFdFffGSx1VPfxADXWxzbBZi9zodl5uS8Qp
JINqIO8eZA9nXAWDzm/j7vAo5T9C7O4kCAbjFvVWnhnj1ogZKAkjjzwUGpQtdAnyWRx0T/CogJYz
6m/d2pF9HrsO0ogIqE3dbHDvqRvYER+j9WO322hh9M0joQNYHveQ+Qa9Q5sl/XviBECXusYzbIdz
gBL1ZFN2lXzKG35wMj34Cj5PPM8Ajz7VjsGOqd4jtWb24de/92xjmFHQnqntA7ZtmmyhRRESRL6K
n+iT8m05fWr/UPenfj7TGebNLP6UZ9Nss99DGWzzKas35dis/qpZg72l9NrU6iBLtrS0HDSTv3N0
1JlGifNyQ/VdFM/UgMTuKWuybG1DfuDZSLJJz8qOhb6Upii2QCHBnDdOJz0rrKVRH1UQ0DZc7Wns
LxAnA0sNMAWrT6GjbGStsRyx8/PAdqGDnQfyP5TbeVTPvLD29q6E7QigMjI9JYOFhIveLqgBecL0
FMJD0FxEQ7cAhsrb37p5vRWsej925h0Hm7MFUGNfJ03zELSGWkKlrFtNxQFCbNwucEqG0zzUrT5A
wDU+UCNtWgeCYSB1XahEo3VS/xiN6+3HaL6p+aumVhUiXsKQM9LMgv3QoRV6caJSyeJyE7lJMaci
bRDkhTCnX5547gKwOfYoISA256OVCNX9YYypx7jDz2P86ShmDu/XrIH2ZNDz7KpJfU/aDB7cSTcS
XKtlN/4o4NEXjrHo9i6HafeVt8Oewfx1icnR2QelH8wrMfBDKVPziUEufZKtq1W6gwpltvCBmvtC
3bw45wed+WthpA1I9fZX+sWUJYwrcsQsLhVj1b7yG7Fgvgy/1skxzU33tZGQXR2qIdyxJFbXcUdq
L2QKDx0DcCEzlPZWxhjHLg373UfAJwiq9iuype284W5wlkLXYeY6QGXUTAeYKMuPvhYcWWrYMaqF
juRpA4VeaH9wtujok4lX1VbVAuECfJpax09m8GZVHVzcBWhC4waimLW/LgHoXVsVR1K2xkxUYRkB
fX9nWLuYZy65g9T6qJc2/TGCql+UNoKu9LeMgya6wFlu9OA6Wy6zXmNo7cJMsX01ho7Naxm18NLz
201lN9qGIdN514ISPkdebnjJu+5AGtqugnpnmLavLI9hBwn+hdZGyYMC9R7UbXzyiwy2oZiSH7So
/qi7tdInxVi5bFUBZSCOiRIUjWRHp+zZcXyw8+JtOuPxq9gZxL6oRxLUGzgWRI9ukh3SVHMfIgg+
7TCjjL/Ctn8d62OGp4URBHxnO5BK+bl+QCJjluplvsH01x2x4O+Og2W38Ifm6VoaWTjLWQcTAmpx
gnCYVbkVrNO2h6+ZBh8E4Y5BrbF4q3Nk3G+AbSsuzbgpIayP7AXqqEgNt7q0dMpV7hnNnFBuhHfD
O/DF4ba3JXzbrV5zomHNgB2exSTTenO2cs3igtxauVQ1Zg9f0407JS1tGY6ffLv/+ER1f2oFsBTy
OcBKriPcPTuB1MGqHJzssSjUu4ko43uYlysE4tpXPfHkAvip/lQLgcienpYrFTv23FCDNvNEoh8E
KSJQoJjKFiJyWOf4O6qijTNGkekT0hTwcs0GGNECvLqKnBps5ZFwRyAuqoMAAPxvTPuIQE56csfp
V9XGizFUbBNxC1NypnVyy5mGp0Qu4YHelD6HmY4evXv4VQjDtt4yN4gWumUlJ1cysQ+GtFx2tarB
9QZfHG6e77xMfvRpUz2IIKzWnpcmWz+x4JQ2DkY9BhOO62FpvSG0Hy08Z1ALh4l+AwlBwqjTxlUq
X3qOZSyp2IK8d29/dOCmtbaTBHDxvroOygO1X4bJFjkNEAzh8HCBM8hHXe4cNS/aqsBe/smzwjPx
qB0bhzEV76iALQBZbLUromu4Cm3oZwvi/kukrjbI9Rp4hMHlCUKKxSVAMGaqoyI1AN1ebcy55kAA
oeGN8QgaeLPjRjZqUwuEDwtYQ9yKNgQUcV3NY2T6QEgL253LUWEcVq1Pdln4V8eq4kPTS29Oit72
X/V1asaH1BztmRCBX0LLN4YpYTbDz1b/Cr2NGph/Iz47td1D6wV/iNgKmysTBQSHxqm2Dz76NgEU
jU2jDu4DHeLVtYdEFt4Nh1fO4MzT1f0z7GI+6gmIAY3MqZ76Dyrylr42gGNQVXLD2zBYIcmBvJ4Y
MC8iVw51G5BCZBxvdJlUX6hHUIV8HcGcb4bFVjKfpOcrjXXrP5ZJeB75MrBkLOFuDBvScIFdwv2M
LmldfC5SKyL+7Zaufx62v7X+su+tczMOlQutXg/+sGt7JF1hhZ7vO0QAVqrQzasCJAw2x2p4T727
rGu97+aQ/zAtIR7rWMebpd95B6DAi2mfOsm0perBVKLfG+t5sY60IEXsaVwD1eOCpx03sTuYc8be
bpzpG686g5jENslh7sPBvG7tpIRBcV9/MLFv/eDJgLV5kzxyVjLcp20BbZrEXMUWwMWhzLMjSPBq
CdhT/lQ4+jeiNmr2N0xb8v22DwuHYKF51ktt449JrDUgjPPVreiWXb6CPXKwih3fP1g9qFdW90zo
9zRtYE0XeP1JcNEejBovMmHu6W+lnDqY3ZV1+gzZghwIEfwkUqwwERbm2YFsaJKxaI1FajUbcDup
Fe+KxiO1/mlfaQfIXCQKAqqaOmGZgHUlDGiNvBP7vGZYao71bWFDMKCvXvJapOaPWjriHn60Cyjc
+skl8EcCQx0eoNRt8W8KHOIFZDX4nZbB9a/XHPnox2mxhJPUcATlK97ZmbTXQ5aaZzPKrHlj2cFL
Y6j7JE75DxD7gW906/cg/2t3J6gB32ikASF/PCugj+AiFOMmB6tqPKAHuif6+VO9wZW9drJich9y
eyM5g9u9VwrGSDdDoiQLqrVVBxDDHWBIdGvQMw7DD+0MBRsoUWVA7SO4MsutsN1TserTjyJRD/F0
+Nza/1yk1oiBHvYf900HYHRylSwgbXuwSkdt3XGBBTQiHNlEngRHKtNm7OKlg9pG0gkPOhafpGcQ
1e13z0qDs912/J4N8kRiCKZqzTVgo9GKevXJ8B0sPf+Mte3Ui6qN3kSvLkavceX691jQr5h6qTKz
V7UozSUilAAIdwV7Dk1ow+F37V1UUEKPG5P/ERwZ5KC8JkDQpTWPA6DiMEcszfsqLat5qqvuS+Sa
b43ryO9GXmH3MQ9lxTlelZh8t10YrXa+xWDI5uM37ZfQRml7pEkaPTx6uvYWax6fFpSN1JNDGgVv
tEyjFwQBlutMmI3c0WLN5bgHQYbPlqTmRbpedefFR63Ao2JU/qL6qqtB7RjreSvmt65UD5vOGA8G
N59BsHdYgzSTPDuwF1e6CL4mHmjQDrTYTlEctCcBAjWgBlXwNYI1gMWgvWE4obf+eU+ph8NZJeaz
wsrmCAkmdcSqVx3xBhJtrE57EmYY7s0oXPlGkl/jOGrOtnQAaGnhDNoh5jIvPMY21Ko1VnXwffE6
tbLefi9B/thjcYS3FptrsLxEhIz60gbCdSurVdodlcLctRf//tf//n//91v3f/zv6RkwUj9V/1J1
ck5DVZX/82+b/ftf2VS9ff+ff3NXmMKyODQsLBfqI7Yt0P7t7R5JcPTW/1dQQW8MbkTGlZdpea2M
BQwIkvdIeT64aX6O0K3LN6Y7qiqASX9fyR403Lp23pE6R/pcfWu0xfQe67eB3IOxspa0wmotq9kA
ambFJ3sIkrUgXTnYpfJZ0OfhenIZlGH1Uxk84lMAIMxtmRFJK1ogG5PAIATKRLTxpfe5jjrnSbxg
uMd3sCcGenbcWCrpjua46aKqWKWY9KDI9FdrXNRfIKafbKyGYcVuJXYBPJJopi60L3WmAeCmwGb/
fOm58fult21u486yLOSgbf7zpYc8Xqq1pWNfqzbsN0gC+0BN6cMy4Vr+UkgkTcblRDuAB50LXpyp
hw3OE6jaDDCxP/cqlKftkkB8Gqdlo8yG2dUwK9Z2llUGL3FYGIvIlO3RgSXmPs+gk9EjN/U0QPQZ
l9d+H7tCfxoY77Er8+A04sf9gX5metHf1UFk7jg3MOeC0uD8l/vSNX+9OJwh6ourwwENsS3b+vni
tELmAtB5dZ0W6XZmgZef8idkKNILHGWbC6j6jzQdhqXSVjTlUXHsBbiWuvQZvIqNwH1DDLhe2lai
oJqGiSlQJcwaLKv6YtTF0RnXiHgo3quIpc+WlsEyKGvRtU/5vnTOgZYWZwDtV0jYW9d0VNPPoW0L
uQPp7akOkmFyXWXQf6RW2qEIu5U16vIjagbX2iLk4O2ZyRzBqWg7OAqq/Z4C5bHzoJlhtrKYlx5Y
hEF1hXe9df2lL9fPpW1sBZw7flnak8OcUVvubmwk+7mh8cFOahH0wPKXHXQefi9aN3moxg0ihVlh
RRAAQyEJ7WbWgHq4S9xMPRi1Xqw0fUiX1Ep7t2087Z1CvPduijfyzGBLg1fyk7h8UznjrKxXK2rI
DRb8lzuCuz/dERZjQsd/C47ZDmjIjjn+nD7NVJhZjB5SMv7VwiMK9nGsO7U65JWJZxjmT7pbGm+0
CONa0x18y+tOWuBiiaYVsIKM5JFcZSeXWDKPnexh6WPhZlk2q0a3txAgQHjv5BHMZWS+p52ogYr/
sW4azGfSW5elAMqmN0W8cdpB3zMu9D194p0085kKe6CtkChiGy6i7a35tz5TBS/q9X+Ze36e9seL
CQEomzNbuAaE6Fz754spg4LpccK8e6cre6RiE3emg79wNkLNBeg70ZdN7KqXlFlLWutSj6IIwNJr
eQuFWwjPIo2YCXCPm2xTIs8wzrPFOLt+2oBkdGxqeLmhA1XD4wNBJz1AOM0f1LyQOuRdDZZcdFeG
Mwq2UANLtI8GZGdCRAkg667xWs2jLIOWjefGFxs4l3++Kq7z2y1mcodZjm5Acpdx85erghUV91UV
2/cMdrlHczTMgLSJBIRtdLklTVTfjqJFl11Ce4gXn6SXUxgakFwy1UE/D8RYASl5klb2nB44uM6u
FmURadDiTso5QQFTC/IcsEL299aIGIz8tVNnzvOtV2kDneYwWDe2Y2go8yKIYoSav6FiPda1Agyl
oDd/q6N+2RhqmjqP/aiuLwWW2lx7KUZ575njD/yKaRi+IoYfQanLzrfUEubw2PIK2HBR66feLi9L
GORy9xDUxngL9K+4nbJVZJTDRlkAqoz1LO1szBEIKkI1BW/8EOwXAONbYtaUbnc1RgJJBiIyUrd4
UxpLY1vbw0EprhCWg0VY4CvIO7e6t4W5d3aqqxAy80Pl7UXifIlVXd1TVYpH1yJGDmNFRWrQY1Co
mP72z/eIYf3203Hht+HqMBdwLY638LH90zzUuwyPu97M74NAH6PO6jkqi/CragE69DqbnZH5CQHP
AwAY+nrB1wyKGMjvey8Z0kor+KZCJcOxw4ef93SLhuEFpj+4iRaC4wotFruNCsSkIFdLRREOyyCr
h2sTOFAV8dUqHB3xslRLj5CJBdR0LOINo9oIZ1S5GYtJAfHRXFjdhoogGn0MSUVYIS9DQM2WwsRd
Toyg0DPKZTjY1SfqNdjiWBkVxUQcQqBq2MYcVLeJem0lEJKAE5g+Ua/hNpfeeab1iXqd+V25rNuk
ng5Bx+lBzAHu25DOi2E49cU2XP9ONuC/diDxvJi1AadwxpIDEArOg+7nWy/I9BeoilQrzKnemrpF
EfTPM+S62koA79TgDYLqbV693YY1/QER4HF3GjarUx+h+OxQ1nwAbhTWjX3eBA/QXOfA5yBaVzjl
ti+REQCtwJlD/SJ8x/JJzZIh9x5lMxgLT+viOwVs6KZOG2NLI1kVMoC3kVqW+Pdu1oGcDJ+sxuvm
BkzjEJwGN1mMG6q3iqpflpZZz3V7+KijBurXYS+TMXMaQ4RrmFiVd8JHBEXxOnmFAPyOnCGrqNpb
3eC+AMRozyOnD8CfgH2qUxX6pgsRsNcN08QZiORVhOWu9NQjyAzyjmE6vPR4MYLnBQyurbR5QJ7L
h52dnz6kyVDCJiBr1lS087jelg2A41SECbN5Lku2imozvSDCri9SFjv3Rp7Gdyx31nrfOfdU1YVe
tfAMb1iZY53B8xLOHVN3r43VycjUloK1MA2CumFsbylgFFCGbKyrOgfY6IaBEI7FkoB024um9EtY
WAjqpeXW9Ir8R2PINzMaBDivpTfHazo/57pZrnlcasADDZBrAItzlYV1ev+ncWK57ZIsXyNg0Szz
BpZ4Kszus5GNAhgkXJJHIorSUpg2lrHCTwp1tLFgHEB97QGzlAhz5OS7/otI08XQp/1jJEHQELmt
I9eCN3asbjkIGikepKO4oRVnCxCLul1bVAUycG3TymMZpfm81Jl7gT5psDZFFsJxJu0P0kB0HpBE
52obSBTYaSC+glO1jBOf//Brd99UyMjQ7oADuBfuB+EagKZh9c8zofnr0xKrBs5MhgeDres65pSf
J0KEofLK6LQGhvE6Qqyth/QSUQYgN3V2g1rfQCoMERGqa+AdFVTNw1DZOQxvoJJvO5l+iRqF9UCb
J99S3JUAl/HnWw9g+H0kqr1w44wSK6SzUkNkFe8/jbskUZV6NLClT7BwhDHu3C/LZFpHmEAfz2ve
y1MdVMaZGhgyIOd/vgz6r+vS8TJYDOuG8Z9t0xv2p+eB03XAeQtWnz4w7Y47Mknxk2dwPoaIF8IA
pjFAL/P2o499c8E7M/91MqA9shggf/r1Bxn07JApi+b/fMpc/2Wd4+hCFwJ/OYHJg//25gmmqQ6j
wTA6TQv6wXMKKKH74StiwvEYlIfajlznrsfWf1XTM77QAaX6vdqHbuNUzcw6fIXVxq13GVXOwgpz
BY2mJYU5E8cNHw0LWi5pvOyDEsLBSHkslNSDe83PPz7BCIEv2ho0D+XrfNGPn279FCzy/svrOL0/
3CIhFp7peA3meLEwbZczlH++ndt+6MJisOSm90D1suYmTFmaAVbbDhaaCCA59+3QwlB3JJy0tTwD
9FY83Xp4Gh+QHzK6Wet7cG00QGUIuw5WTgEEpmM8c8ACTYOrxZJ8146tVKSNj0Rwb3f+IeAMXlV/
769aS4InrOtfWbv/53vAGKMLP39d/HiFA5UQbjgOOFk/f11QLZIemSx/M3G4zGw+RWQQ23ePhq+Q
uISGSjFu5OCX0AFHfdMrcNogUD2TNlQc/bqBMB9zELb2DXPdQ8s5wPsCqLufyrd24oSJ4r/czfgj
mWM04NOXsZiBb+K6poEIDxfi1ygWg6tv6oRBuY5ryXc17MLnQAoBwdZa/pcwcSGBB+C5cAowJXkX
zqgeCCBnBS1GJKBDFXxxWRrD7MiyTzpyDo8J8qLUTaWW2vsBwi5UTC3IUpdRyyDqGGK13FXZDhmz
rwBbRT+S7IRFI55IyjeRkfLEyyg1PEdksL7nXlytEpbnhypunB2SyO26KvhwBjfbX2AqN57HcZrK
C38Mw8c4hgalRxvJxCw76X6ABwgUJJsTgPZH4ct0Z+DXrY/hoRoKVH59HLTHArobJ+pF1VTs63zY
gP38RvVURY206ZvcW+hY9s+nI1BlOQ5Z6l0zq5Xy11T36WDCqdZ1H5X7T3VJo5JDxfKF1ebwm6Rd
6FAWyF9rIy6Sz3XUR7OKdPRAaxCw+P2sYUWNd0LB3DVWWvnWZ1BBjMEcg4ujDn6miNUCbD/DOkSZ
gXC91D3I5NVas6dyKlJ/Xvl6iNVtv4y90oar2iD7OQSU8USxq+Tq1IFzHLh3Z/MApbGqjj19VlbM
gleIlSB/4/O9xpMftx6txX5ABNvB1M4l1ovYE4k4Z1s5sFmmMdxxIAinQ7Sgto7Ug8e53CA2jgD0
2Eh1puRLhK6C83SkxO1XSd8Pi2mMECveaIjunGIdlhJKceN+RinUUnd1ZzmNkHr5xYS/5W1QRx/C
BYie2ZpG5UPmncLY3wmLWekcdEA4UmRev4nZdJzK9/gB1i3P1J3G6ZDWn1UQ0txR0QsEH1k7wHWO
p0Cb3IeeRmwbB9rLF762KTL8TeisqM40QEdArvtE/UMeQpzD04MFXZu+817NtAwPAtpwmGOalRFw
fg+hR35vDpDCgp+Eu6xsK1DzTpMzOLYkF+oCjIEJChvcSEPDSJdGxKu120BNuIzf4jaOV93Awy3X
jOwpHjwsQJz4DQjIcmFXqbGH62h3rzXNVz335BtwUVhKqEo/Cd+Vd1id2jNqUHb3o8kd7RJ6qTwM
ZRUv6ACIjO/FCGdMm/4EqT7I2Hf4U9BBYu8hzVwT6qtdvI6z1l2XXMu+wHp73rPCWxlxCWqpizSO
Vu3bKEfuoUYwcI7ZJdrq0mHgWOOSIfLIZlkXsnzuYRLzdF9dqFW3w2Zh481/TcVAc4FngvHqNFSB
ezhHjOYk3JpdYYgRrjwDgTwq5qpgd6A0bqa+VQd+NqwC0pVXmt9oNCdztDVMdq053sL1q6F1/D4x
99Q21SgwIRIg3qZTFVqldnhngdXKeOZmjPcriIiANlTioYl47Mc5jzHRCMm6NZ1HnTJ+MLn6OOfW
FneAE6vpnMfbYQVtg3RJR40tINgHx0EmfTzAuKHzRry5nc7rn86ZdupK7bdz9mUBwX7k3e4q1a1a
TVrrunC3GXJz4KDVGYAdWoOlBX3s47oAbBU5kSx0rI1LLUJLwVZUMWzdpp4VSB2RJXy4to24kHGM
FojqlReKZ2kGMJKmOgZ50eBAH6farDHYDFA7T2lyEYR4AJjyGpU5+BwFVN6wBImv4F3G1zyBI2Xr
XqgDQAPmkoFKtaRixqRxj52pI+0CBzCxaINWraiuFEgW1+EcVqj9Nm3i+cduGLcMKuBy6hy620YT
X5lvVXe9bq9vPZK8r/E163RDY9VD5R5xRVQzz7NsT/1o18LvYMfGunJLdapj7aHn0cuQD/VWmHm8
QGQ3WvOqs3ZMquTodwVW6t3CU9lWyBT2VkwlszjI+u/BsIqVU/7o4+Eb3qCNJ5EiuRAVngImHMJ3
Q8nxYmlU/qXzoCOjGiN5NXSBXDF2AmAWbzqV8RZZJoT4qyG5pyN3fWrtoqizt5AGXGfChryQMTj7
Kgq+m62RI02qQdzSFtYxxFNjxTNfB5sOltm9zN0584B50MplziHMEQNl8SZ8doKE9pj+RNRGdLjI
EYACQWik71rtf8vh7PrF7pic87b3riX0KRewYWCgfQwfxwaLP9v9ctyw9sUFfAjQ5oKgfQJKGARn
HYiCn44Hi27w+dIyW7l9BgVzqJ+vCmiALLwYFjqq0bHg7hv9DcS8mdcY5YtbgmofQDVuwxDLeHK5
vcuTcdTC1edigNGR2TX6nQolcjm0J2KRXpD3V8/Vs50DM+kl7ZCo9WBE4hXUkhgGOW25BUxfPAyu
fab2wY4Q09Xz9hRkCM+D3Qi/8/FIietD6Is7D/jZVduOBXKVG4X36hWraUdTNEujHtKdzhDhgsnf
l+lEgJqdaQoXTuKF4GggfzNPxwEBXNqlYa2eBhH0GwNU8FVS1fWLzPoZddBM8PPg3ZfsIb6U37sC
5lN0qNICebvEquHsAwNxsKGAuaAGzSpXLmbN51qYfC0gVboOZKc9pxx/+fGYkLjLF0MgYqRwgfiB
R3I+Xa4Uxuoz4F38e1uDQ403mgjTHkUExA8CSS/VYPvrbsiKDVxI+qchhc/KeKFlAl0FCGAmR3vQ
XEDwImM24JH0iGTVY97DwSMEnmCT+hK2YVPiG9lvC9oJiGfZSF2OQjDUoPvOVetgzjk+TQstsu6z
cSNirO1yM9KW9PgM3QYN4ltgd+X0QM2ScFin0P2Z007UqwF6t8dy8kglu6tduG60eAynqbHGMlff
gUE1c4CKeYy5pl2kn+11r/GfOyfFxQHZc4pFFoUOmBNLuiW12okfLzSk7rYUfASS9EecCXai0jii
ARTFoxpHhDwdhNURv7RyHPcvsngcwG8SpJADsKfiUFsNVqdN3hmb1qnvjLEBXDeQyD41a122waRv
b4csgocdcFni4FnGXx/7wIbLztC9+/pry32IfddNgiCYa8p54ATVXOAZuc5NxuUcdoxroxHmqQTf
5H4oWHA0E3b30VlpSPh1dbKYygbihWBo5hWcbsbBSgUfUhZd4tCN75EaR8A/cL/Xdow2oxbJ0qhK
3GZ0oJKn3+qs0pdAorMl8M4mlLjs6Dn2NXuZaG4KYxsU8xaS7F4gswMVO9PYAIOGVVTqWVc1ZMu0
V/LZDwpkMkZTLyyk5TPcEsS6YN5HaxR3cgHFpn5LrQ1z3ngaFHe0q+YvB5OBsRDn2RnBl0c6TqJ4
vqOTSsbxQRn/80lRa4LoI52UBoVPLBZkvvb6gR0I5TnhPceiQgJ85uFNZhILoC6TjMAnZKiveQiw
j50cEhO4DTR1ojHDsZOVJMMir/wlXunngCVFV+BAhkcTaHdZgR1MJdamWKJBjZ1KQje35sDkVIqz
/mD6aXumNq9y76DXJe6oZPjsmkNacioBVflcd45+ojblJ1/1wAon1XAGh3nkRnh7nA7BiniG34Z3
IG1wCKwWM+X2AISMJ+fVKTQL9FjsqVXhOT/TE448DbXC/x2/qRhI29pnj7bjxvOEHSu7kFukxtKH
wXaitdSYvqCiH7PqKArvi8PsEHcxfEr9Hmpj1MgqHCo1S3enSi196GSTrlSEED21tp6ZHMoeM9q0
bwWdFBE/UNdEQaocgXos3MeDBnXbLOH4ECP7joFcKDDsgP6Pi7Y8xSasBWKZ6Avk18uTlcPnF6Ac
fIwCYCx6ODaspso8cNGUl/o5Shq+ReihhyXcOAYDECQxky9FG2y7ARh1iCOqq+62ySkPgxPTdC0F
WHTAC5tuwk5obLXCstp7PRBnXpKnV6qD0dWrlRgAYo1VodvCNH58EeppgF4Ha8FIS8y+2L/TAZ3y
Apg7UpH2MLJVIBt2TzV6gLVeb8VyRW1BL9szwiBTd+rRdjC8rjNEkqgoEPaEcH9zPzjdK6RyqgNV
VxpgjbhBmx0V/TLnYBqBLkBF2rSF8WBWcXykI7kD6BUhnl6gLOFEacOsBbw3FrhR4nPLO7Y0Wd0s
MdPkK1WlzoJ2bFJdu2+/T9+2zN1h0YNsDlgeRhki07iTcbQ2gl5dqbulkJg12GB8nL7wOd6BrGdX
wm9qDr4o+Pj+HM5OUPZ2TPMsnRGZrYndrer/U3Zeu3UjWxp+IgLM4ZbcOUqyJEu+IdrdNos5x6ef
jyWfltHTOJi5IViJO5JVtdYf5Fk6OTuQfNNVlj6qMNwgbThNewi1v4aj828AHZ+HAKWDo6gmZ5uZ
8BxmULAPQ+LmH4ewdVfDhfDk9SUyM3mL3N00Fb/6GV4/7noHYz9PVPFmTCPtSj67u4IEzDfplIk/
w6MMM3+2q+bwX9vleKbmnM1fVu7IcjmbmhTRue/g5kt39M+iFNH5LEIdQn5m7QxNkc4sv18+W+XY
FljmpvHU6eiSwbq3hvZTpoRtVyDR1jT2XqaEWbVdZ4wInjpWobJXmDgv84hecZSP3u7DQ0nXXoY+
7h4906sfMyN7lUiYKoncnVNV3q5n6iQl6882tEpIxuX+U2crU5r8Iti2pGksKlBA/+kiNbbSSdQb
pHCm7TyW6ew7XvGA7mFylACpjzoJk7Knrt18mLvh+Q1ApJpQQLdVly8NIWWxmEB2C4gz6P4ZL7IV
izEMjvF1yNIx2k0RcbpKGVHT1PRSvYrU22pkxx6M9TCjfvEQ5dX3WW/SkyzJerfXfw2VdfKg2sq0
mdm03S0DreMYcerz7LTDs5X27barRbsb16KpaM7RTqI4kK2lmXj3ujFPslFWVcOw8QxVe5Ql/HKQ
553z8owH++9XU7VdHDX2I07Z3ZOSXnu9GB+11f58zEmhe2Gn+rJN1tmRgo1VPBIQWvvLOi+9dk2v
X4Ykv30OtOdJ9WXxHwONwiItziD4YCNhiuXXK8kBSV6Eh1J33exWsE5AdEEjhBU5B0Up9HMRjvb/
OmOFv9OcEPRXR/SISBpRipWFADxgrAfrIkv9pFhnjDH+kCV5API/BwlO53sjHxHqHtzoaSCeug6W
lwnjTlnv7ngztCmq2+sVO2FZl3FUxJMtAEllBR6Qy6suP1KCrPXGFLaLBCpfnzwkTXPODEO5ytI8
wqOdRu1VlhpnHC5N6S77jMzZJY4EjpLrIf37zIq9ft+l9bvskWn1rx6yOGdZYJlVgi2h2SFBCwlo
wbLW91DLvo115t3VtSFfG0oTMCuCsND0y9G7Qzb+NQK268+l0qHrWNlxWCEKhraYjybql4vePuUr
TMHh0X5oK8IosoOsG1cxIAUs7MegtlTMR8fbFc7VtqbATvUYsHRh3uRh9CZs2PDQ3Q0YKrGhp0G4
K9B5XltM+IuTQUhN9pOtgAufB1zZDlJZq/BsLFFs9yyFtTwNjX1fNsjy2qqE0Z9gPuHfC7yECm/U
v3yeRcosNtVap0S0mqn3e+tnv6m0LpjdfBfjWL8TnCUdws9/I++qP9VkI2V9gwc9YbO2OqhTXL8L
tkn5VNmvQ8+CBwlOttxr/efwApeacwM0+6HTUaxZ8HH6ykYCAfT1rFnr5Jmsk62y3zg04p+trjf+
Gls2YRN4o9D3ymJAkusEIkko8Z8AoGxl1We9PCvtLrr2rtnuPStdns0svCqYdPy1ngCZHOUJpvAf
NU6Dk++HFXnIL9EnvTgpjfaQhewhYvnLydPWWzDrceeRAAm/qb0eZIOx6OLk/WeEyye9fVCBHIxb
wHgYy0Yvp24/urX2zE+p7McsKjaymLUgjS3CNr4stlPKNo2VQtTEeh8Yir4bxyQBO8RQD4SjX3Pn
nZXO0J7lhZukJrC6FoXNhb2CWHtIhBed4Nl9QGBsWwl9unkrOSidsAhVrWgzwHoilR12pvEVxTAk
DdO8CjQvM78qdkG0VilqeG618bWp2vfZMrKHiPjn878MUrRZ3RSlbl8LbLUVJUlZK22iCNQld8wm
lifjsmHGsg+2YVu7XNGL/QzGm/g4k68sGq3JzmqdfGWxw081WHJRP85zZp70zFMCZKDmNxXRpGDo
rfxCyGX4CiatMPFMkL1EZSrQzbzpzXMR7UXwKb8YgyJ7ycH/1stQ4IIUmi2IhqTDV1O5yitUXf/r
ZWXxHy9LrzYby12tjNqG/GF++zwkBnpwlXr9rMk15nEfTFbQNFZ1kQ24ixQ3yO/9RUXY963IuZeZ
Z15wCbMP+Vxbu5TM59vQtJtsxSwlDiYGUdW5lwQl2Ps0YHn+AWZiZNgk6UtWd79GamH+MVJ2yP4e
Weu58TFSop2wmHycy+4Q41XxR1vsJwSrfjY4Ufp1NdgvFiod23IY42tTK+m5USZ951l2+YVIC7kt
ZzD/7Jfel6PScn7vxRJ/7QjGb0CViZswSa1qFvE7SLDpU9KGIojyrP4ejy4qD2TO0pAZVanatyX2
ajRbWnFHLnI4uk35zqI/39STSSwK4yX0nmb3GwtOMLV9/HM1Oklhvb0XueYEYWnFD1oX6gfXTe1D
aWgkicDfY9M7Tu+mXWJjw9yqKeF7z4TQa5Z3C2utfB6gEAQVHiEHzSvLZ5VUFXRPbwkqU1TP4zyq
9w63RO678ln2sCb3EC1z9iCr7MZrg8R1xVH2X6LB2te5lm1kK0H87oY82qN8KVnlimmD1U7/KEud
MDz4RviYyGvHcaPsbDyVkYblzdiRUQKCrb7JvlOZN7c8tmB8x4qBmU6cPxO6ug1ZUX4zYjDSJpI+
p8Z1wdYukDparfw2hzNqnr3JnwIvj7dK/S67KxrYpMllYS+L6DI4ZTe+l0ZfH3DWa3eyGh/TTWcm
OVyKXD+Wuqi38qKDYp1KbsZnu+ig5BnmEQxZ+pSWJr49JuDu1hnwpyqHkKmwZq4mmvxUdaCMxDxA
8irGNLCjpj+g4qWQIF3L/8fBH5daX+1fL6BFuIAmXYn6yqrY0MHsR8/iJdEQI+u1yvJlfaFNy6aK
RuOjW1NMv3Xr3Oz3bjaLpaPKOvk6x9ISnCTiX3HaeX7raPgldIv5VcV5t0AP+lVVPXG37Vr4y/oQ
ZX0w7D24GVtZtGuLPDyBgosshsbLENndqzAa8zblUUoak4sNtgWZuEfiMBl8m5z/n7DZN6peEJwA
2HRONM/7Zhq4yWGdqD4h1jLsprRTzqFX92fI3e7OiCvlMZkRfBNwvL9ZQ3/T5fglRQZqjJu/qgKL
isnpRhRa8R6uQq+4OdXcH5Gxng9J2Hb3fFZQFcaK5JUE0Y88GcTPSD1YusH7qDX9xc3cCTca7j1l
JZklSa3tYQb0p04suLUOhbWN0f58VtcHBbv36btit2hZExPDL3I4pIYaHmaliTZdqxsvRdy5h6om
CCGLM5CyQ6qkyUcRk1PjoHtt+lEcI+7SHOuzjVom5kumTmTLjaJgfqXYWclE0S4/Ojukqw81Roof
rXYTdQeHiNDHWFE6rPMygdXgOrayyZ60s4b94/quoPfk2MYpw0drbkEk7V0VFcq11fOq+BBpyvzR
mnmhso8GTf1oXbIk3JNih4yxXrlxSIRgCW58tFoaTs+WjuC4vJSIVWOvduioyiJzm7Zf+hbZgnVs
MY3LXrdCTFPW19UGfdpj3wZVa26PrVt1h3AuXvAemiYflmV7lQd+3l9niXF32mW6/LOH7CagvPok
8rK9LLYVJsOFsDBNWu0jc1N3r97SgTOqwjuTr+EgjmLHuzpC/FRWyn7yEJXJdycGWSpLstFW0J/s
83GXrOM/uyYZsagsIRf2WSfPOl191gssTT+v3eLMenaFdWrjkBlPdgsTOLc1WjkbeWEt5+Hjx7DH
c1jW588XC0vsR2qlfEjZkP/2+lA4WkSOimQr+36+mKOnR8ttq8tnfR8p+Qnt6lf5yp/XjgvdDQiM
aR/XcL6EjgZVdLVbkQclxmlFeLhkzyur7D/VWSaszpdlHauMv08tUmnotyA5YCj5RgVgcfk4lV27
KlN80eHHJ1v+y+W6LN7rYURqYX3Jeb2OHfXsimTZnBUXiRFP32qJy9oMHVxv1LxjHfEvl0XbSh32
TaK8qpYXvTZ4uMl6bXKNY92oLGMBX71pLVQwuwXuDMrZfMmJBsj6NPem4yImyIHy4tjykCMBV0gM
hAWtRipAHqou8S7NepDFrrPqnRpCFJd1Y12TpCbHX/mqrppEphLnmjidc02zdtN7xnJmEjaJja0N
dugMWwJfzCtpwTpbdpQtWoxt49pbrGM/6+WZF2q/hsnix9gmsk5miebq9zpr9/OsKxcgDZlr5ld5
mM0Ywar1IM9kXUzCaAMOugn+0YDUOATEdazsnCjDflar8vSPetlDDiVNHu4alssfr/hvLybHao33
nQDiGpkj9JuN4bxTV3vEeT2A6/p1qKSBYgat5GhH6raRxc8+oxGpgeop415vncS3NCvGULqJjk6V
Z/tRRNlrHKaPklKytGHC36L7vYcHGP2/9wiVutvMS4c8rIeCqNd3BK+6qLjoqrM1Dbx2P6ucLEEc
4bP8OaLR0/5glPUVekx+kfUfnZ1ZdTZDjqOd1ffdA1rzMFtMHDsmYice6b7GOWBLVfr1bHUPH5VV
0e4B9K1CrtSV66FtsnjLHlvdyMt8NGgO/jEpatqLuto4rd5OkzKrQZaFffBZl7jCcT7KpfRu+mzS
NORUfTlSVv7WLsttixbGPy73rx2n9R3IFnmQV7Q191fdZ5G7jold9nGLGkeYXQoBbeORcZn8Kpqr
64QbI5mdslbPNdwU1RAUZUsftnq/iboGbiW/8k5W2o29moLMRrJJG7RPjbF9qmOVZ4keO0fXSwmX
jE36qLtvsk3WgDhNDg6Rx+Czzrbw8YgL2HRaajVPAqzAU/kku8tDZngs21XX+XgNWWcKNUE0RLQH
vXTHg5arYGDyPLsSjMuuLbGPg0AFog5LbeS/63KULbIPWM4OPPaAjvPaWzbAndR25WAgGZZn+qm0
0qF9DnMMf60aKzzPjb7kVjy9azmY9cbKO/LQNaZ0WQRAomjn01xDqmfhGD0gpIlBowIDM2Xr7I+5
Of8F0T6AhDJGftaPYI0MD8ySiaBAFvfPSkgSbzAapDscpLfVLE2OyrrugrtUbo1pnp6rFjB5bKOs
r7np8eNKGJ0SXAkRfOy5/bK8uIVLjohqV50NSyeP68xZRXboP2V5Jg9t3JYHszUQe4qiq/33gdAa
3PeJx1oeu/peddt32fhZ/4++y1SLFdv2r9f4HCpSdzjhybeV1/6sl2efdUvlxpcY2ez1HfzjlT7r
5JtJF6SXXVwI/+7qFma8r+0Coa3Iaq8Iw2JU70TGbnLzdtskC/j9/NFzIHIqZec+V4X+UGG/dFdJ
pD63vbb4i9Nl52HMvecl7NsNcReH74BWsx3tncHyf6uvRW/10l0UIDjySsnQaPjGiD9ko4VU0FPI
7cKa+9KkVoUNW8Stjvc6x3CVsyUDBZZBluUpMunjCUTryvuYvJc8xOc7m8abLEHl/JIX6nj/KAmT
wJY7PXyUbOeQL6X6KEteSoTERjegMJyv4M+hDY/dcpcHHSDstggNFYgCdUVt/mpoQFRiueK62061
ehuG/9qCqIof8YQ6fF6hRifgnkRiX2QxZvR/XxlyvLctDNCXHiac0J1yc4v2mP3QAbp5MEsnOcym
A7NsqICWrAeDqMg1x3peD9mNsCqlrjeivdEsE8tTSrJvEpu639gxdHXsfR56TJMSZbqo8TxuciJb
31HhqTX7e4PS3kZNc/1iKJVzmwfSarKhhm2Ob6f6PowWHM6l+wEhy93PbVeecswaEAH8PE2AZ59I
67ZLkER6eeo0G++uSQmPWDoQc4ZQaVtN9SwGYODM8M2R4F71nLPA2TdYYW9kaw658NqM+SvB6KwL
+nHx3T5un6o1qYrKzOJbDi6OQ+RhCgBDCluRvlBPrRYuH4e0GH8vflcWO0foV4nORIXgpaxn4VKK
34qy4R912dqvcgssaOUQbem2PFusQwMcaBKCjMeci60j1AZWbJw8alYDE6Zu6+/tYD97k2o8p/1k
HlLHDHdZNYRfFWgEE1Ca7/WC5GgxzN0tUXPjOpHtDOpmKu5TLNR2H0Uw0QpQXuhhjOFRa1O8Ils9
fNDXA7um+jauRLaEcP8WDCyL9HbENYZG2Y0p+gfh6+QkryEPwo4BgUc7aKng0oS54G2OlKFpzN+M
qkJpk0Q6rlB9so8HEOHhYIlbgo7DrawFmq9taBOJoPjZINZibnZAnwxMmD4bFNuqrwrATacuUM4t
WufNiEK0lkXjnG2IxV/H/ru9Vod4QB37NThIlqD2QTBHBw2uKwpYo4I7qq1cIA+b2zHKSfysDbJO
tloa21zE2ukDHLYO0CD0lXxx7l4HQtx1zPi7OmdPbV0rzxXQrkO7mPouqwvlrbCUQHaYcdje9HVq
XuTIsACqI61XsBl5yjWV/O4vK4jOypjtUuOe2JZ+JyI57qJcwUHk7zp51iSiDtZwxm725gEOITuj
YZ5c/piMlQeryfSbVz7LglHygPBzQH/HqXT+cpq5T7esu7OtCYNv8zmqXsdHRjX47Rw6e9kg30oI
9gELnwiR+dUV24GKr/SteJ3xfL8PlRb5JPQJODfLvHfq1tnKbm5IisA2PebdtfX/Pcoa4vqlx3xJ
MfThAXGi4QE2AlIfBj7JZJIun/V9XJAoXhaX7SDdZEOaqeqFEOtRDpL1fF5EH7pxDXE5xp1sNxH2
0bW/qpb6JkV1Em+P7oDzQ4la5Ps1t3p1WsXeDB74OiMS3bHFMeoAMsu4W1X7azTf6Bvo4Z9G1P/g
ctH1Q+dPKgA6qzSNsHBxikMMPT+lAWVDN0z3IkvVjZ5pgIFb9zprqKpJRapk0PeRGrtXWZL1a5Xs
5S0i3H8kfvWiBPBn2uJLNevho5I/ARKG8rIeFiyZNkk9xTtZBC662ijX875OFoQt3f7Sat18t5Yc
IUuy7gGUquUoG2Nnmne4MBdb2Yrf7XTOC3x4ZGuTo+g1g+OSjbIKpgVQW3O+y5IVEmMI20vI9qbQ
N6vfdLbaaQwASjcZgPRAFj/9qj+MbmR5Wvu0tdIF0tNaddwJbrQ2f3FdZDt1BSNTlrzLFwVWD5uJ
6WVeS7JK1fVXZGKzq+zf8pfdYxPPrLP2cIERPQ7CJIDPxTzIFIhsgBTTsdHR4xv2WCwBJ54+VfY4
qzarRzO+kpdSN7yh8RFZO52Frc9z83FqhgpwpZ4Gcz7jt6cMuAT0b1FneQ/pyeZh8+jA7c7mmWxr
ljt7k+j6znU8e2eW2VuVVAogfVsJBOnJA+nYI0LA8aMX8nDX4Ch+cwl0mx0KzZpuGmhcmNNNnikW
cKO6QsBRt/lZE2XMsW+vVtFjLyD+xCxNKJbIGVPyqIa4HbehuXFLnShuuiLJD870OHvrishD2jfi
9ZHAmMuToTdL8KLHsLyRzzhx/08+MLY/SyT2nirViI6Rm797Q/SHSCJvH8aad0hDhdgW22FmyZh/
0fJixXO2t1c0g9tOx6Sp+Kzo57gxNsWm5c/IST1UMBF3AtmDNAR9XmvPvaF98zTd9VUQYRuzD4l2
Ko7fGCSI1Bngzxj1wTBy9xAlKPCc6rDtQjNEffA8Fflz8oS+vggIQCQitoCeHYin1dRuyHRsx7Fn
Xlaz5DwBW/RF2V17wvEREfu/UqtAYrY2um1UavWu6pTcH00Apno2BOhKAnSK3zW7X/7o6n6Pf+Gx
Xay7UTXq2WvBtjI5DVsvbgpfi+efYf9HU6C+zN73B1LYfBftOyqD+8Qrvg45YBK96qHilk86aDV/
bDCX15WvUZEGVlMzrdQd9mPC/CMr3tD92hl8M4WHad7ktD9Ulgkby3yFDVCfgByzO8HsxTeTgZCB
ooyBvhQZACvrmx7rC4Bv1pReXIqADu+QSbdVwQQ755hN1VV6i22Q1UtE3s5K8SiYyn4PWvQPZSyK
5z78WSOhu4eE9qIQHWWdsNyqiQBSHq+CU1PG5LE4G1XTb+Ax+SRLjSoT4QUgkuOPLImamzYbmKFl
z/0waC+GcxpAUAZKKJ41eCGbEmWDzcQzgIinecRe/GYu06kUKk5caX4bOzyfNCgy2yXlxyDRO+xj
8KSnODp6dbd1dMwTw7LBIsccH3stblh8dvU+thEdHIb+AejHxmzmERSyedJKV/HVOM5B2vVfnKUk
YTmXy6YPi+YkkvHY9GBzkVoiNQt8XenVwzjCMSvNAuAruC5k68n2xw4WKhVpoq7HLW7AlSEO7Zvr
AHPGNUf0tb3v+hjtzFgNbBCQAumFw7LAYzCxAPK1sNBObMvdYOwVlu5hcySG7Zt1N4PiUE+JJ+CH
13Wsb+u5bk99inD6XZ7W8N4y/7e2RVepKEp72LdqfywrAl2gIxklr6LJ5o8LRHgEJaHu59My7iF7
FLCdzcbH6n1CR2NpT8KL9Z3Vq3dVr+oTQPKFOyx2sUthf7xpZ0AmvT7/YK6yocks3mMrVjV5VgY+
s190snXEFYooCCsHD6rM/esJP6f3xGUDNzt17Bf6d912voiw93VyescIrurWSYY/q5afR3jLQ2Xa
CPhWaDeTgS+LVSR78O5NlsboB2O8aovnIl7qbdYDRG76H7mDZglAXQfZ1KraLkrs3ocmPOaLq3wJ
EfgN5/isGf1LYXXlDuWS967IlK0Ttvx4CDui/jNcVVsMpPBJVGtt+aWNh29RY3YoGcb2PrVJqFRj
vwuHpgh4v+k5z6e9F/OF5BWaLXpuDde65MvSMvGcj+T19ZqtSyj2aZLvFgLKB1u0lzwvkfZJy5ex
UgOxesPgU4lNFJ5pZDTTXVeGl6ZCVSLlZlS14aEKtbdYdwjVtM1ZZb8R9MswbGEuWidFVwQx+9Q8
ZgKRi6arfwqtLH08qQ21+YlKT+JPZoI1eZthmBo9doWhHVDobaLe2qCAXDrtFzUTr7Wpxr5nTGx9
3fwWO3a0a4wRfeEIbGrj5UddY5GQuulb13iL36fuHDjtpeoy37Vn2xdegeF7Xrm7knTPrQey2ERt
dyusnmguciSIqcHD6oSKJmXbvxDTT3wxWG9GGcHIIuR0F6p3GDM0T9z2VCrzD89B/8ry3q0xx/7T
GI8FmSc/FqSLmZynYLaA85W65waEoacDO6+M7BpqNllen5Ox4xnsTuYO8wzd71enTyPTXiF0T2BX
m4s5u94mqQa8M1LIqWJMzvIwCCs5kx09Z3ljQx22c2C8wxc3hWBBZMnPbcXvu+ZnYliv1jj/2egd
ObDYvADGPlewEJ2ZOKJpu/UGHYSvLWajW6fInpEVt24T073fNVlzqKI2f8hncHhK3D+KfvHNPs+2
OYu6jQ4xC1GsBIcvbQRLm9tBr+GsXOvCQBDITQ9N7kYXbGlC1H6M+Lx4uXUMWamdRJxqp2Q0YGjG
xXIuk3Q8FIggX4CGG3tNiPk6xHnEYhZaK/CYejeMGCOSa9K2VZI6D3kXxduoudY9tB5T2CRTMYBE
O4MlcVHjcxgj/husKMigS1Xy5iaQeEsI69k2POwCF1G/tO1hUGz8BorEfelI2geNY/Wo7cdoDPfA
gIwZSyYk8tWvS83OSauH8k2pyYl6aTcdK8u0NlBeW7/jcfk2WTB9Yngtb9CKO8DJYB/AqeL61wvj
jQkMZ0WoWm+T3fd4+AoVb00L/wziIm8Rgig+j/XxjXg6G7a0Ht40Lxz8HJTUm2chhWQtbvMWlTwi
0DGs36CQTYhqI/EWKcYJw0H9hv6kR0DCCTeymIhFvxUKLKIpflu6tArgJZlguqNuV5sTk6xpnmKb
PXEYmcOtQ8T11vJZz5Pb7ACcsVdmAtpUXg7VMnOsK2ttIkreg7I0ynOX8pWNZjDYvEskhlKkvKcR
jWREYfrIWKOgqPkAjQL2G+GgZ0+mFthAxneqqrQYp7R/uENGihltEDj+5RdyOvNuQE9kA1LIDnDD
MvxBM7J7bY2OP4vU2KaEgH3DGvZ6mXp4kifjbqluQ1rPh75NwtvCZ1ES+wJm8SWLQ/FAILX30aRi
ymoU9Y4UOop+xfJgmzMTdtnMAYEE0HUod5OYYierDkkfQGbodsZqgtoXSQAjPr3bY18evQWnVaQd
8WCplm9lX+IzUi77Gle+7Vx5r4CDN30zJhBfuP/DBcTvXLuCj2KDDcFwuFtAazv2NkzjyA8zAq1t
gw6O4HSXJFCGRIjGlzZmD7aS3vT10R1lBK7svG82PdqhCjpsTNwC4gMBAbRYQyvovdzx1bwkEcn0
0CWh/TRWHkF1K9+1vVH5Y0lQo/Qid5NiAOe3ZJa3bVzZm9lthhNCHfY1EVrCn24Bt9ASLtNMHqgF
S+i7UyaXwqgB6RqXGWm67WDNyRluR71n4W/xzu7optUHDcUMobThueNWRRyq+tN0lh4jNmEdBqRo
4jghhDw72rbrwnJfRiILzOSltbX6IZon3Sei9o2nNxnmUcynwvKHeaj8uI2Uu121/W2yJ8UvSNdf
WzGKAM1mPrjqnWKsN4qSME/aNQ9EuwE39AB/ygYFysLCQNvRNJTp0bz0EaV1VS29QW/c8ZeYbl1L
thEbRe8UhS6Oqbl7Rch9P0RK5g+uejcJ6GwNe559rVNOnVe+CGE7l6JTfjQTP9RkacbVrOpi287p
X60BfqdBVBznnIeyb5JLNoyTrySz40+4DHTM+6hCMK2odn7CyDvcziHuQWKAKd2HIaZrSHcIR/lh
TuZ4NkPgW1MVB3E/WUEr+J/0lZ6fFDFAATUIjM5TeXTnAWcQt6wvaI7d1IYtlQFUxMASUcdyA7As
KzKR2+dm8nB0mVg8ac3Q7iHZbuNJgbJWi+WQW1kLtLJ67tryUVEBvCGw3e6dtn3XRKYHRqOZ3GEZ
N59n3pd+giW3REc3wrVojYn2Q5xukYNmBR9p80Zl91F5sTjBUVLJXi3f2tYAK8eyYMNNAYcCn/Vg
mSbch3rvPQsL0++cgVgHMk1ThjZ0a99JlU63CZAhmkXtLnOjVwexmu3k6biZimy7TJHNZnjgCxoG
sbOjUN0KJ3vFEGja1ITMtkiuqtssBk1YKhFCK3p1KSb0sNqQKSq3TcN3kITbKcngBF2edIEI4z0x
uOyUIr1rq7p9Zo1/weyyQ8Y8eTA0TdlX3Eh+OD9kADjGPBGPLfvZyCLRbLjkTQS8kq5u2bGqjc5K
n51dZUTTPq9sbZMAsPGFi5xsco/EZLG8aYcgByG5sZz0MfbE2bbcZtshkUveOld3A3S8w+KoHoxf
RE54hkOlGdJ81yP8vvR2iZxXghcDeuq7cFa3reM2PnTlbBd6Fk+SUERbVJ7eNXR3tnXfjl+0nLBQ
Dvum1nWsvjwPz1ID4a86TKYN5o9f+KlcYizuH4Q/s51QcLqYjY2TgZGJCMqB1ncaHE0aBO30MAfm
M4nXmPgMPNdAARsIqL1rgoElxa62UDCvUYIAHV52T3UGhcsgEeiR828mEPTZZM6+ykra7LEG4/nz
HZmF8SyS7FEJ6yUYVC28itZ4t03y8MtQnZI+Fcdi5nFtKsC5SrIZlXN22GVCPT3jvbvRcKEL6lpD
EakMoc6F4JTS9tTpBSCvKUPTMar9EIHVvaqwZxlqq/k4WAsoCLPMsUayrcfQS5cdHE3MMFIIqf2i
sFOf8gQggFcfsbzsT9MohpM8+zxEttmf8gToFJwaZmqHcDv49v1cZO6eH7c6GZlanWziXbtuKW8z
Yr8nJJGWU5KzafPgJQXyam5HMqDPpn1NghEZmjPRC9cn1H8Tmtec0rp4bdycAEphjs1hiXO2yB6s
ZjebkSXu59No9GiZOy1euLaW575loc6iF+ZxUFZDvGo/zUtxYhYp2ARN4dbqy1c7BhXQDVHJ9Qm1
tPjs5mYZKHEZs5dyw5M8sHxlHRqnN4uw+y5U1Oa09A16WaO1b3gcnho1BbsYsyz166Z8TtLuz7Yr
+o/vSp7JryleLLTP53BxUX7pxT5c3SjlPkOeuWtxtebj9940VTHxpjnYUzie7OgFUlPFg26rIfXP
7oKsrOckr0YRFVrQqnV67LqFhPuy0cb0UVO8BDd7PhjJNwsZSpQgWMG3bRgGPKTWN1Dfh7K9pQqP
CyR0gzidw9yP1TDcL1l9GNsaYYUCV8QkPo4dvESFxRow2Mk4yXeAmAd5YWd5IW1X4VdhuEsgT1st
rtj+hoYfd4AokQqB/v1cFh5bq9EkXoMh1Qmgg34ScMyDyoHHVn93l+w7cReXbzZEQ27QLZfdMWU8
sLBBjcVR/laVPpWnZj3IojyYiHnwN19/yn9rDjGi/6336Hjtbh4FwcVir1VjgNnyO5uTPmhNVOG2
tmIiMFKkh6HOPZI6dIgq/L9LN0EsffYbrwGfKZwayB2HAcTfbv5L4ClBBnDSlO4SZn18zJQcOfd7
/z+MndeS3DgWpp+IEfTmNr0rk5lVUqtvGJJKAr33T78fkT1DRW3Pxt4gCBBkZdGAwDm/wSZw14bd
NfOLS8w4cEIlG4e0Iv2OnJwgUF5D02rxmJ30lxpteMLhirt14kpZAYwmnSCi6eaXacbYPaU7rRdX
h6yYn97xXX+vVNfYd3OYQLWs9DQIZCKrSj+PGtY2e4gIzr2teIe9zgUvmeZvnqRBYj+QCYiUXX9U
cjvm1XHH52BEkM1ylJpZE3FGD/GGsktOvhqgy90oTKsgY525NEe0YBRrNZF1XikDIC3X0FexJ8w7
ikdZUcQnL58+uNn40wBaPZp9hremHjWbkBSZ3jfecx9Mxp6gcgFrbB2xhNhYVZ2/qCmkxo5l1DpI
imjVJiJ/sSIyzghZIdqf7SHaTxuyMB69EHw2BpRt8bjR3Sn+C9R/dfazyFxjiZxtamUqLzHCGYaW
K18KhtmdM1TuMcGX6Ip3Jjlpa2p+DnGwd6YG7/nGvDtOkO95BbKDTxz9S575KCZEyvfWN4s18rQd
iNEgeVZU1j21122LJAy+iyJ8J5K0xoHb/NaJ4IogqvMrDYin8V3QM8V+SXymL5mIylWlYttm1vYP
IvMusQDGKEdt2gPBkhupQTgubQnRimjJJhd1fNRRnN84qTkdUDGd9hOpgw0oTWMzKU29Zfq4yYs+
2qvlHO/wiEhlRFqboLWfAfpjVxh0tww+iRHl4TdfKWyY4CQT9HtcqPlMXgm3qmFPt7pXvzW19lfW
NyXq5BAmyfaTh8GrJXIjDx2gPtuguRxfgyhOIbfGI4PUthnT5FymRX+25ujdCNS3N6ry4HWV8o71
9TbwDEKqMPY2fptsBxGJd5CCPwKMpp7MSlfeDNVSsM9Q+63bpiAbrTzcJdXgfquIX1eeC7a+9scz
gU+xSUzklDoyyAcU+TcuSu7fa6831k7saC+sAIxjVYT1voZ7dg/NBtY7mfBfFfLBlhd9VBgSM5/W
jKuXJ8XsPWIePKMLrkbpE9pQguxnUvxCViAkRxoWq6myvTtoY38nQgfCcDnhsTXF0wshho9Rb47T
GDT3vm7ca4uwRZiBZ8ZoutqjBM5wJPPfCT/2JHPeMbm0ZLXUH7tlT9ko67KQ3Zejl7Z/PYXcbU++
HOcRK1OOgsgn7I/Z1PixmffYHcu63JLfmy5U6STrf2wu+5fusk0Wn9rkeWTbqDXZxlCLYcXaLkH7
LcsKPqrzpuowhSGc+p9WozOZEMz7EwXI7hY/tn/qj0MfZTCSBlQsZSfioDzJopg/s72ZIz4m62Y9
/qeOejWzyC665KMubpam8jq4qbEGRCRusq1IbUb3yOz3sk0WKtx0Nez9y6MpteNXwTC2HNTg3Hg0
UfN/tMkdWT1V5HdmreP55I+2SKlXmtapx6WNFecaMXvjJTcTbRu6hdhbBVLjuVJaz2phqs9+6oV8
+obme+VqX1KAyHddVYbT5Afp1saA6JqPE8snMa6QeMu/hSAu9hEGkAcSI7CWYSdisrfRdK/bdFVC
LMXPnuy8qy9mlOxdvrFnnDyZIk1xcoQ5to9Z8p8zJFv3iLu8Z1XiPEM/VLcKyy6GFWE/9c0QMcNX
n+KhOSGGkp5x7w2w1AHIDYpq2hqeZmN6kqIfl0/fAwfZSS60dyeg/5Q1lfoNvbVsE/R2tlUn7ZV0
c8sSs0WmMY+HdY264d6scjI9KoJMmg5Rjqn3Ju469b10egCjTTyzKYgkJfhDYUEljL+i4sOo25qV
MoDGVlhfpt4sNincuVsSIlJQDPkPYvnjWTZVQm+fvSQ9yposIAqLXQ31eyP7y7am1d89q6sustaF
+USGaXhqmtEDp9YEmzyN+1sW+Bk02LDfKqLvb7ItzJnsAo56ljUPV85zWKa/kKH5p8M0IFVNVBIM
ynwOWaT677C3gqs8jVdM4VHFunC1dOha7B5MpUqOsq3kvb00iv/s1eTwx3yDXqJ41aZUxcQzHneO
K+bwBMO2bBNWeE0zMqiyyco7ULdJ/lOO67Ip7KdxrRaavpfVaKzz20hU/HGGDAtsHaCSxLxKkCtw
0NeoiJxDVDO+ItnyH9Dto0s9MT/X/K9L++d+hPgz4JCGvpPnWzp2WngfyMaxskn7NQpO+ROSgebR
GGb9nDIcVrJNFl2u5k/NXIhIAc6pj9Os+QQ15787ls5aPDmHQldflya5NSZ+/rS0uVH6S/UqZj9V
6K3cqo6ecp2UcYBZ72NrabOVBhBB5Z1kD4UM06NbJsrkoOiAYRod1fGoMDFDUdPmXRAI2vrMGXay
qgV5ihtCC+/aser3wPdnkM8cK5w7h32QHqIgAFQ9V/ugLXAMBmeCVBNrr8B+N7wEfFtuEmGeqyZJ
9YNeg9xv+tZ+H7KqPwQKMza5Nxnq+NBUxbgRJlz5rrGdk18xKbFjonOqogWIpCX2m9NlLMG84Ius
WakW3+c8gayFrm+/GaaFSlKTXmVT3gpmE2kxXWQVxJS5xsPxW4nOw0YfSu/NCjsFSbBQ2Vqe575p
TI0OasakTlZzpF7QX2OSIzsbDBevMBjOcqcPouPtq85j3a370eC9KopXdT5p3DDdbTwvu8iO2BIz
pxtbnJEwLlzJtp4vzzaoUaHyWN97YdFBouGTN8gPm/w2ubrjE+6c0zhNB11kbdj6dHCSehc4XQL2
U4T7DLWQN9Ffi6JKd56CMXTSz7qXvX0nSGCR/NXabQ4q612JO6JTifq1FTFf9zFL3y1tGJnnM8ph
GpMwFzec8xRCd0ZHNHnvlIFki+d/QQ4aC44B8WevNfeyVhZ99eYYR0bHcGvjZemACjo5uu5B34qR
os784L0eiGQlJSkpaDT6QcuEsw7ICcxRPmfdgXTZhonZ7ghjzbExl+l8eh9bI1ubeioOnr5BfNR9
tWc/GFnoycEwlRcjq762uoIVj1uOL/xoZDjygXh1wtpFMaBFRiSP18IuoBrqaAiimpV/b7Lu1fdL
9Q0nQ4m4WVWm599T4lpxyVxdVUquz6iBLpoLuRXMcww7N59EJpJHkzb44UkxultUJz8L2zUONTYW
z4GFPtzIFPeclulfzL3rn64ZPHdDqv3CZmMXe7XFYumlHqcVE/KMHHbTAJew4pWHuPJXMeOvg6xa
Cbwx3s2oPoYAeX9qKcJwymuCjclNt/MzyrzZLteI02ZKlG3dPipIeodfmfSV+86FyBA0XoA+fdy8
ml1eEQiww59V8F0Vk733am1G52fuZlSJEWZRkGOc7RK0VUHG2pN+naI+e+vbaGYXJsFJVpMSvVFA
ExeY9/ar347kodq+hKthDK9hZc78sqjegQqODnWJRoilZAfsnjBxSOzqQNCv2pozrZyVuXFj6s+f
n8hBkqDYAILaRgqJfpJaySrSm5Dgjb0y9SuugzcxMQIZDLU74es5bt8ZqC9FK951p0GzNs2uFqu1
925ytWtT6zu5D+lT79ziob0a7I+WwfndDBzvnhbI82OR8d5ZxoiLNibM874BIThizbiazjUVvcVb
2RG5n2sdyeJbhhOvrKEHXNxqL94FfmG9N3mJ2W6W7uW+1rPUq+NXh0etMMtr009HU41VZC30Q1wm
03M6F43an6eo0QnXUCvautt1rmKjZaTbz4OuOax5x3RFRAfNANlozHsii2/MOKbnVK/sZ7XX2OuP
zbQ1w7BDsHauy12yIIGJzVP3LCuPU6VlbZFUzQmjpn1w6LuUsGQdYJjmWlUAYQjlMFnN5z9AEsDm
6Bn2TNYCOBHVodHpPbnqdGyD8e1RlXu0quhOoRU/p0n3l5lH+TEl4vXcdeU/BQqYzhZfuXL9aUev
esOTzk9Z+jaGoxmretDKFQBypEXms4QNwaBBjxAMMH3xYsTusAs6yJRaoooX3iRIAnY3jZfZw0i2
yX4u1kAvsuqW5iuMO6IM8/FL+1TWyBdVtoIuo6iYyvnaJhj9AMYpRRY1GQBjKJZ9UpBEnttCk9ET
ISABnMNu3lIrey/8MniWNc8b/RlaiSP5vLNvImWv9HbEQjpr31Q7059sfD9AjDSAXuhRAktlcXyX
laAix4Re/XSRVa0BygEZL9nLajFm0dHvPZDD85HIeKYvUx8+/rBssq1xHVaJuMmalfaEWHs0UWQ1
xPt9a5tzIHo+PLCt4gQXw17JaqI71msFBVfW5O9rhH5I7LR6lb89nXFegxUp+GnOv3sGFo26Vmxl
tcBcnkczw+1G/jY7RQYpQghqrsmzhX73mhSEeEksk1qztExdK2VdnWySBQSSx5Kx2szrg2qTGRKY
f747Qz6uIiGc7wCIzxVbeNLxPtXW9Ju4xZeRSOi3ooUuQlI+uOPzzaeeqeEKj87iGQRHcihy2z81
xhScfV8JD+Qhs0OOiOeLnkZfEuTZPprRuZkjfu2OW3xkaW5juRwPJ63A1NiNQN8Q+wk/jiTiayL4
LAw04UbPyZBFIHGEOJMi3UfD9GZPmbFCjhP4RpHYT83U5tMqLTUeb97ULklfZKHYdvJCNBSJbP+7
g8LjuothoLt9ST5NlB2AK6DncOhUNDZbWCxeM5wBy0/Hqi5/YJupHC0tHd+stuSxG141/OC/4Lv2
M5vcNQl6lLsLfxfYwa+yTeOXMArRrU0cZQdNX/1SWJHGpLXZaa5uvwf2npRY8tWYpn5nKGG0dZXk
LBTvJ9N19WRW4S8zzH+0Q2CS3imdgwZilCybi3EWQmNDFSUoMEF+8AIj/rsnSZSMlgsUqSRZ6fBi
x+XgbfSA9FIJEOCW53si8hEpP0zPmyzC/AV1YrIE2tdyEt7B8sh8AnxPtmWAPKbpAFbqwcLXdedf
rL9dWN/PfabdDLU+QUQvV2ShxE7NiYhZyF0SeBmI96rMzSvHeBmGv3UcT4xr3tjuYUxb5A8HAMrV
mjijctAU8mpwmsod3HkdeRDfOP0E6qE+J0TANugr2ZvMzmYf2enI5xGJTVt8K1O3uk86H22a9BeH
xD3gbicgYkqhmENwGbzo55hhujj0aOditfh7ggZTNLqHG6Co11YXNFeSt9reKq3gJKyMqHxYuBuR
qcYXkJ8/eisqfpuoYJIL+hW2bQn5OyBYnxeIQ/RNu1IRqTvi3Nff1FwLX0tQKrImi9JqtB3EeYJj
cw9Z+IUO0mXwzj5klRsyKhqwv+gANmIb4cXw0mmmeh9JrW49nVy3rFoIKT6nEVrw884OdOG9NyBj
D3Z3kU0G7IO9E9rlpnZj7e51RgPKEwDRXJNNmmEh+NYk8UkeMH99jgZfZuYu4SHX/Fnts2jvow+k
1QyLq6zhSSW2ietjoTPvHFjZkK9uTrLm6Vp7D5UEhICDJL1s0/EIOXZeZsOi4QBZMCnZ8WpgLzof
IFxl3MZlrIJGoAez6ui11ck+zDuVuRh6An8KpIGj7EGouz/5OSpQyymFm5wQX40fvzkN+3wdeuN9
jAh3jJam32sfa7SsCk5JGvCly5vot93Y6Eozd7o5gX1L+o8CT9w3Yprr0bAGrEky460Yip9BjNCE
3EeIVl0jTukdQIyab7aGn6HSef1W9s0MXZxKbGrWcm+vkunBft3a++Yr3/sCMEw1picvYAYBFS28
yQJxlHxbxn6+jf/bpo9huhKlh3i3rYe3UQygvHwP7W9znwShcXfz1rjHk8KgD6blKKuR4rVHbQIe
IrtovW3c+YCNTho++mc1aeQBldaDPR9eimoH3N1HEB1uW6m0zk0WcVQz2tX9cHRE5NwatNGfh0iB
Zq4DQMtNATsaR5q97ExEMLiiJceaxm+yNajfessFGrYAm/85X9X+zlPF38LsBxiFbcoNLp2OxV3d
PqqyrTGrTaXxPZM1TEzz/VQCsHtUdZ+jpnTvA9x4kU2DMZHOayMVW49S3GXbOPknLePFkLWqUbpD
Y1U5Pfijsujs8aUAHPL0aIIFiaNV760MJwtfHZfXvEE7yx51c0Vul0yx0YubLDw12Ku5MT3L2uC7
9XNYuftcT8J4PdVzFLgqnZXcm4d85RNLJ3RWx9FuaTO8+Jenqnz0uqK+aiGssl8O3qJDrd5kwXOE
gkdHtnpp883+vQrV4YKij3rrhB9dKs3+a+kQs05BeaOu90ubi11ZMzxOWnc9ghXICK2twR4vehi9
NoOXPvMNTJ9JoZ86SBAnWcMo01ZXctNLgpvWmM3xjzZ5mFXnP6rGFxutKFNAPplzlYVbESV0IATA
UKetUBVAuuRiqn4Tw1G9V5Ff3P24ILzmReFetqVhRqwyAmIeZHmxHktfXfHs+0fZ2TTwaM1RKTZM
4D+Fih1WwjC7FW1Y3aupuDUECp/Qe63ueYzIrRko/lqFDorXQ392WrPjArAzAD61IZEKUkqzq7s6
VtFLHblHuVM24TOmEbyvvaM29sXzaA5nuwo67mdvvNdmX5y8oWpBBY0ifapEsc2KraL2xaaunWqj
WWICeOTXO1MxnKcuhqIRdX48249t8XH7Wht+Dh++u/hF92R1AsX2gJwUvIQffhvtrADBg9hipZMz
A/AKrTwMof0xuRkItuqodgLmhBKA6VY7fdMwB1nXzD4yD38hPV1NoITXQ6hAJPX5mstsH/gY2PUm
GHRV6U8gJt61ygn3gg8CAW4VSDog5a7Tz+qE1lyjKQbJBdhJrrJPBv0L6y4GG9ALm8JQn9M2OWJG
rVzKtoAe2/XuMe0gwBnGe1T3Ecs/l3UyaM+0C9z7lFraaSSjTbyjIZho5Ks0Gxs4Uyt1wEkXdWLS
tyNuAF7Rxatm4hvJYvhJ7a5aUHuvswjfCInBHksT3qMwLmYdqTsFY5RVHn6ZpumNjNAmbLRil9uN
e+5S3GAIBLC5FGOPArxtlGdEy76CsBhwoWu6XeEE+Ljquv/cZR+cJjght2Ks0H3u145pkLnNFe2S
MldNrUG9Ggln7st0OlsIzooAkEiqYLkY63DyxvhQa311qlq/2mIf2W9qxxGXxK2mjdroX8WAfwCI
qXYrJiga6lRcLeAf11I335UoLA8pao0XZBLBlfBN2Sa101yKPCdKovfwtyZ/LcqxuwAkOLQVgoxN
Fa+zqth76eAdM2MsNwnzBpZWZrAycNNaV117sMoZEShabWv2drwDIPwDqabvs5nowSRLvuZqdWvg
cO0adTYieDw3dq0A14ub5qxRopMAXAstCVbsrcHX3rBh26g/ylgf4dWZ1bkHaHBU5oCHUV/ljFqb
p9VMUXiMWvIgSYAwSxYjGRH2jfqup987W3lOEni+iKOsk+gKevn35BrlifybypcwrtBcU09jXmo3
E4aHyWNPuteu+hj8jVOujSwIL21WipMYmGGkGu/vGODLk7QFcnv9/PQWKSErp0OTwgnfMeplghkT
Q7XLqtoH9vjDNVX3MrhxsyYU2ASEQh9gB7zVyC3ZzlF0AY4QAjKNlmFalldzpOQrRIBs3UfhR50W
uGSH5oFveReDWEHeqtpxQX9XCRYxA2F4sg+YcjSl9UpgRF9FoMs2flTfPbeGY+bWuL+pRn4MKsbB
SDHXU9/V66IlJlBlr2iaqpcuDLVLMxeOiWGlAwkzyVaBLvyt2YLUCzSdFYritIy9Vr0VceyuAWXt
wlx8KGQeUGIIURQilPGzs/riS4OsOR/tQ5thY+e4cJp0QQ5EHaCnekyPn0QNkGe6siJp1uQ9y8J8
xtY8XeEG8J5EasCfd6wZQr0ZIRe/DB4B9kpvR7LC4oawCp/PpgSh5KstOHwzugwgL1fYZjGrYFHY
xiocHrMheD0lYmd7s/ps2X0I108RKDOAN7p6AojBzAAe+vtgwqpRhzC/ajWoTM2vHtJgCOx3W3vA
+SrbIersrMysUdcITedbNW9BKLcKBiyaqiAfiV6MED6JhcK9j+V4GwK7vhBqTNdTOyKKljYvsJdv
RJrrlYWe/NEbdVCgum8dHds9KX7nnZTYd0/WjNMpo/Z77XqXImSYNWuFYSwpy8OEwhIWqn/3AFH3
Zdv+jfeBASfYFluliMenHq+ii0PwOJ8JxCLR74njnsE/jMyyB58r2P89sGonuiGAL0XRVjdaf1Xn
kCjSqCRQ0QiTrFthHUq3zFdWbDd7oOs5oDjPAnTDx2AHmfnkZCSl9BzNLaRj74XVukR5cm0TR9G+
GBtz31Wl91fivcFlatXG/znZ1QbOO99Sb4bIKD9Do1tnVipO+iDwRyzVesNK3Tt0AM/2FjhQcCek
pBSfxVsL4d6xcoIeqrlhzvjkDVb/mvRoFDnUEJOJt40p3rJUsc9LUfa586jazPyPdgVFDJuvZ8tn
7uj1FjhGNwXoWXrezhe+tw481Nc0hr41S+aVrgpeRd80zlMVkTZl9vGRZPo2E/F4UifkmxCKumqR
+GXNDlFQdS7oFsuHkdUZH+K5mMVzzGzQLqpZNde+a8bnJppHbmpeIZprFTLVLatkXwhHDdaJw20E
E3ZUGtYfbZcw87DCL3Gio3No5q+WMdi7IQtZf8+F7z5NXgsPrdGibd1eE6eOTwHLg1PiO+HGyCEA
wMYOz5ZtXnVhwN7wBp4o7B57EFfE96Jtr1TXCYNKAnssztpZ4ExLDxIDZs8ZaajCwBJNa/a6AoH5
30JpyRd1aJvmHnYZRoCkll+A1BhSryHMgl+Dg+z5nAhQJn2r+9i6YrgFRwIzUA+OtehAY42iH1lx
+hxLaOSCoPSRBzU/1+b4qgbTALXDtzcDqjTrca4iUzCuO5ObZSYuQDMnSOCVtEhPThroIs/MzyAy
Dv0IIwW40nNrtlelwf8pM6N4o2OiOa0lZi6YCfwW+LOt048ZnILJfR4STWMq2KYvHqm5U1SXXybg
Ru94bYA2zL8HfZi8qxkuMV7z4eY+D7eMEjhzqKCadFY6CQ+U47nakyxGPmEArDxl48veaIBjr1bI
UgHs6YMUGKvMPMnT4Fr5FlYiO6ZRwZA9tM4Gw27gIaQUAMHl0zpHMS10cpv3wl6bDHlPvQaltwIo
gP9av4tr/h6SI/5TRID1EE/BlwApOMRHdyPWchvHGSC4z3gjANqbWOPuov+bKOukq36zrmnOTZ/u
q6HiMwkqMHawtFZjSEINPM6qOjrBtzwrjK9IyKPIOdz0WFiHpFduE0GAmd6q7ktzNh6I/lZb4xB5
Q0C2fuNFk3cMQus5IpW2TnRklRo1Q/jPADFun11THy9aEr0NKqvUoBTIKAZQhmeTptJH1yau+XtA
gb48FCBEWrU7m4Q3WK7CfghHJOPvtne0O7BdF2lsZWQhYDJOazOuPku6epMntvcKC8B5Uce3CQTf
qwEYwc5EvSuj+GvBxAD5yhBoZUEyVVanRE+Z8xUpAE1F2cetGzB/MhLgL9YmE62xLou8O8COyN9a
s6oPA2yRtazqsVODN64s/EKV+onpMv9P09obvRAfo62M+zxKpjPCH6/dBNjbdO34RSDl8iJqrSIz
jBSm0znJ1qrscl9AAzcE7AwlRmIu5efNTA23RyrYCUgy5mLlTEO6ZRX9YhDnYBTfpOlLGwAW+57Z
b5iWNcd0xswUM64uAGFxNJ2XcMaNVsaoHgFGBDOSVBajHn5RFMPfRv9tku2yezq/dtWpEFxXr4FO
t0rzhFICPWsd5LRWlWLj70YcIQ9W8BbVIAX8+1CLZCeg89qNAbeoH+4IlaNuiOfdQ1dDYoQkbig1
WTC4kYOS9yy4IXe0fgJJcvgxurU4gcuypi2TVX6J3JRvtFXCJTvIzXgiggQLi3+vr3LQvm6joyBU
KPtxhhQyl01PeQfcWtR4PfirWNHmOAKtAizWlqzKN0fJNrEqcMj9MLseFPN84er5jHJrwSfaWqxO
WwlVlI3DlI7pQfYMnYYrgyyi+Of4Zj6J7KUF6riynTTZyF8ZozVNAhbhs9nVby9qdS8VRhxvDcm9
P4Lh/NnO928wQ+eQoUYtc8CyiOX1l5sRS2RSWhjfyWqalvugUHT8Z+bflIH7FHhnHOSflD8D5+Ug
LHvESbpy6xXFhzwuGQQc8/k2Pu6wbJR4qcwn62LNpNGlbSj0do/UCp5MgD4e2F/5NEC7JUM9jMmw
VfXqu8QDy6IHRt1W8OuIpyI5kpa9jRlR6SSM8W69lUnvB84rUMXfHczFrVcH3FEbCdFdE9d3ee/t
2H3pifvspspgWLf6EL09pu6kt/JT4rD8awI025abBnZYB0Jdi428XfJuyK0Cj894JTflU2AFuk9e
uV15eZed8HX0QJ/JzbmAiMCzoexLvN4ZW/p4AogAzBmrYYxA/9iURzs4UoBEdo3s9Nickg40lB0e
5N8b6poYdb2JmvjrNOgneeUeVwlq6Sq3knEjr7W8KnGTs/5vNMRXZgyAvCfyCLkl2x6Pg6zLwkhw
DKnbAIgmoo99e5M3/vFoykuzPA1yT0Xkc1WCYd/ISyF/pN5VXJ9G5PqaCDqzXKv80cy2IchdPq6v
mTndBPDK2KXMBnjq7lqZNTBtg102QXRu9PGmz0OH/Gynke3sJzGBBMaOb6VC50QJt0ZPyIqz/P/6
w3/8BrmJ7RVkdz3QHz0fdw81GRxKO0PfyCFAft9b5MYPNoCs4ZbA5X1c3Aec4o+35g9QxecraJDG
y0NYk1O9M4JMm7aRG/yttKm6Xa4wg+BJd1wo3cvgonavKSaWO/lbOr98SexJ3aHR2E3rOg0uTa8r
wDzmcWh+reWRcut/tnltMSEcEMQb+SR0UbJjCsPSZX4Q9AFpJxOO9fL4zB3scqKDqa97JNgO8gke
Wqs/jJnFsqTcZk6P8ZE7gyv/59+18+ToB2CFvcwArjADUpZnb4qeXH0GMBq5Xc3yNgxv87AsnyRZ
Xdpyoj/ziGTpk7P1nbIHs5K8OkJhjJT9ZbG8rX88oo9NuX8qvf7g1eZaPgmPQ7AV2CtfmpoEgRwL
WbDXexS6j8sbvjzLsk1WxfwUql23qwHp7QMn3Ml9pnzYZY/l+M+PoKzLuya3HsfI+mPz035Z/dT2
eGyL0rb/GXqwlSPBn5hHAVdulQCPyRNAbp0Nwnn+cOgeRFOhs1Ad9R0+FOTpmRfIO97bOsagzks2
NVeHuQHrw4tOxGJSczy242sGKKWv2rM1Y1WnobhmvdvuTHNiKlHr6kYVObGbDoGZFQneneQdjNls
F2lOfbURYfHiYF683Hj5V2X18Totddm4PCafDsn7pDl02A/Kh1EW1Txcyy09hr5kRnCe5NWXJ8nB
M45gVnjsOh9a/Vq+JbDaaZWbf7T2rvFXZiGiJNctI67BW0h132zJpQi4YG2kJEfi4FBDohnfMMT6
e9gBd0fGZCuvsSzkbY/m6QlCuayRx+RHNuonLzLSnToN59gsECjz2oMcZDRG7QbOboF67ibIxeML
YDQfkPLTozyhvPNyi5G+mdkwdth/TL33ilmc+8As+7F99/E822XyiVgGA1VTnSPHLb9PbwZt040Q
75erWKQOI2k8f2ZSN7U2vgVdSJJK4AX8BS7ZYCbuIT8qu5Bbg3JioIsyaNb2oWMmJ1vgdcv96DrH
EWAO+dw99Eg0ikN7neIY9phdPVZRoSZycm669hiE4VI/V0Zs7OT55e/y7XA4NvrLZGTNTjWNq7yr
y62VW1nb/oyMMVwNeY7SPxTyfxZoy8ChyG+/rD8mdixPCxxpWD6A8d9qqZ3Bzm+y/glBdvMANK08
SdZOH7bliWfhdxGk6eP+yjuxjDHLjeED/SuBnmmOXrWxIEgji+EYOJzkvAQuI/gGhcBtwSWTd0Y+
1kIl9mgBD/ZzfEP+O5jLDsuIvtzJxwM9j/fLRVj2yi3Z5f99KuZqA+ylp2Wolz9GVh9z8aUutx6N
U4jtBxNahBnkRFdp7YOKx6LsIv/sY8olN3HY5FV7bJLX/gdW//hQyt/5xyzjcWyRuWtgARcSgthj
8KGX81eSI4Su5Wsy5cjBrMVo/o3WCvHkoIsPeR0E6lZ2f2z68xc0BAzSiuQxj5NPqpzRLcXSNk4p
KQcNpUgNmNg8CZP/zlI8UJKy/sdc9vHri2mAifM05Oi6dWzXwNN3NlmqaY1eb04S6ocrf4hZnXRX
V49yWiYndXJLFo9Tz9NCWSURhOa1gACydJZdlqrcWorlNi5ty9/4dGyYvbcIdTCGMWbKgbMFCJAd
ZF2+eVzxmGX8vP/x46dCy1eh0qt/TCPlLXw8edN3AdH+KB/XECVdQNPzPQjaFskN+aT8+6Y8+jFU
AcqpD26RbD5TQQRMkWUJ94kTIgkecu+yY1kDyh2yWPrJau//7LUqOz5+/fwkP8geyzvzmM88HmbZ
6ulZS/7kv++d3Hr0kpuf6/Kgx1n/6PX5D3w+StFIbDT2mzYhNSvHlWX2II/9t7ali9z7mGfLzaWQ
92Opyi153P886x/LGdlbdvz0p/6t7dNZP/0lMQ/4GM1VbQCjb37F8XAmV1FOj7WqfOFlQSgFciY0
Ihbvc5htKZa2KcUTFPodfcrGYPPRSQ638uRL1z/2yE3fFCCESME/nmj5ssj3ZHlZlpfqf7Yth8n3
Tvb7t7b/31P5UzaT+/MItN+wcXFoY1o7z4Xlh2spHivZpf5HrOLfun9qe6wn5tM+/oI8z6c+j7/Q
x95FU/rfausFazk0yDWo3Fq+0XIMWapya5mQLZ0/tX2qyn5+h2BA91OrkESIcxsiHy8nuXemt/IR
fmzKVlmfCGWzrE7LdKd7+X0Z3gFTQRtf6so008hlXY78zIUEESUrtdxH6MgXVjOt5fBA9B9J1hpl
4H/oao9Bw1aJIcjRJS8mSJiIv23+bbhdHgVHLvqXPstjsLR9elxkVe4dRJ0QsnBhevXqZG5aR0+m
tVz/xgAMCBfFw5to+vD/MHZeu40z2Rp9IgLM4VaicrDkbN8Q3e42c858+rNY+mfU05gBzg3BCqRk
WiSrdu1vfevbHS8uyn1ze6zey+Jy/c+iaLjfuqLoE0j55/Etyn+dQdRNaUzuhBJzG90f9reB9a1d
/H/uR9Z4lTB5S3cGgRFtjpD8MXO8dxPHio0YGNyLYu+vfuIheq/74w8XLX8d0jultJq0E1mBlwop
Ba4BogeRck0hk2N+cRU44jVP4tHlpXGabsWVKeIuS7eTbC3q1DK24ma//0dv9/4fwcw/hgr3rmJP
/HvDvCOid+t0C3JlFtATLQrBpKiwsvvJKViOgeaijGdxi97ilOIXMExqVL+LG/mfqFYl+yuss1k6
qVkczLJ0F4MIRiWOaE1sqprVysW97Bm+BP8sMBbFzB22JgMDMh7I98iHoSr+Rle9g9BsGywAhDLs
GnFVxf+lSpEyqWX+XEToTISeXJ3/wVMDdKe5xTP/uvziov7xL7pNXW9XXcxZxO7tNg9ZnJwcfVyJ
qyw+9r4RX+BeFBf2r7rbrE60/C3mvPcUzfc/SQ0CdWlirbfAxhCrOD/zXts8GjYaIMCVimKWItIz
AKT5Dp9JWg2VtTPNAtMztzoOaZ5qHOPdVPlPoZJulPkcclylp8KvmoXoNbXpsJWmQnflLiVJr+/z
RR1yq4uNk9r60nRI8FTIKTomsb2Ww8DIViCDMFxmZr8iKknW8GjtatWvH9BksdYMNBbheWrhXhTJ
x8QbnueM9kcfDOwj+pvKhRo3QOWgKOpSgEdpzPJENUCBiMwyeYwcC7Kg3p7GCBaCRdrCWmVtf+MY
3nRJyvoLveO205Xidch0XLUS7zMrGJJX+MDvPV8mUzytnztnMn44ROtZ2fV8FhyUBjpO3y/8uqre
qomcXqbkxYsqJ+YSog7pVSHYLjmfbQF0QslTZpTwm2TZLUEEQ4YqyOPGiLE8D3MLoSTMBHocBYJY
2dS5WZynMS7PYk9s0jy34J5lGWBhgvBGHvluUYIf8sb+Q2fxbNPIM8ovlUsNOxJIHO4cAF7YHjO3
KI+gXssIPjUPI1EZgqHbpDk5QU7TMx+uc3tPpgbLaw7B9gbq19iN4aWfNwhdwosnx59gNaWdqCpS
TLrhLkLlygGfaQarNZZ/qaFhX2RWQi+JpCjLcRh8ZhA0RKZDalVici0zLEXxkF2Mfd+elbh1HqZ5
U6Wk7Zn8tlBX0+PeEKhpslQKC1e0ntUZfcRsbhhUuDDe7zEOp/OtRDYH5F+L39z9+DI0nAcoM+Gy
DJoF3FNtZSmG7o5jncF4I5k+1xR9b1qkOpPWqriqqcbNAit4MBg4gBdOUBxLpHbHet7ci/w+N3FO
DLUHbWSiTSvUfTbpibZUdE3Zi00++v+qzLtSWo4OKncnSAg2AzV47jwSRm1z6D7iPnvXWEonLxy5
P/eWjp6ZzESyFfISSkw3/Wa58y3IYvVjrGOyFQDiPPtDSto1HKyHSWEt2Rhj41DaWbdXu6jZJkmU
n/kXKEj+G/mxHiR+XGmin2Ste66gBp3sMH7ozbJG+ipVj1HHwpEF7HEliqKBpdAX8OvZqhoWHcYd
i3HuHikJpnwRuVzzcaxgU2VJyG55Zrh/HGxkn1Yy6QdxqqrWlbPlBFvEYTh1pmDR1rxwSvf+DRo/
/g6CKb6dt9Km5qFum1Umg7VZelgsd376hFHhRNA+r5krm/oBoUX9iPa8OxM63okSRrvNI6Z1iKHS
AVjT3EPUWVrx90Gx/Szb8LhwDSRRG9kPEYt5V0JBd4Sf1h2rnrBykUA7EQ0WJIsdGMyYbDYuhapL
zQbYprIURXF50kSeX1UWOWHz9TGHgUSXch7oRRtz+L79OUmceRszr9CczdcP6jQZeeno4E/Pb2bo
dcgpYldsSn9C4X4vi1/b0ICQ/KNSNIuWFnGH2z+QOEMGnt8vyOvCUqEoeSip1XtV+cG2M3sfxntQ
fhbFWrRHfVCtExVqUzlJFgFrycYtnHjgrvZD/9jOmz6Ge2Jr3uaPhq5LsJN59T0zWiFhiA7FkOJh
OG/EnqjTmWVj2WBCVIuUsMZv8H90FIfcet+PbgfMAf8/hyR2T36FrGz+Pk3T5kBur8O5kIkGLv/6
dqK3+JAxL9T6mDSzjoJlR91oUMBCpDyF8yYDMHESxdHzIBaGXo94XY4Irs/NhQy5fHHvJPZw0Dvw
4mtZR+bgyCaqEhSlgyfGKEl769UgFR+ylGj961BRFB/cQB3dWoDAb4eKT/vjiFTVV21BgsbfDfO3
GosIseN1ys33BHtSMpcmOzk0Y5kc7CEk4USBvNmmrDPKrFas4jxQnuQi6I+2Wv3MAkV+6s1cflKD
6tzygD2zNo3SBeggb79Og/9lVY16MEktebVTTsViTnFKoBm8hqX0hh7ZfxCNeuGfvDwyL6KNTOFV
gqDuMZt7DtVr3Cv6s+KF+YsS70QX3jnpk1zXyC/PQZWMx85XktMwb4D7qf1Cjyt2zXpa8MwmG28u
ij4ITVnI8ezfctzjXmoTu0S5lLymTgVHW9GapShqXd1vNVxT3UI3IOIvTKPtHrGxAl1kDOoqRFD5
WnfYIsjo9TazvvKVVLDCNVNP3w5YZl4Kc3gmhab9MIofk13bb4ZkN/u0CEEnmWr7UU8kUsiWkV2A
6MDSDbpv3zKbD1K2VHeKcBE3a+9ZIfkMhm3Tk+/JXhQ0qwlrWPTC/6pCFvlP4191qmGRFZtOx6J3
qhV+bQWEOSt/TiXD3NdJO8Lc7vJnFcX0I9bvC9Eokcb2TAbGG0pe+SSqTK9mfcHui40oDtAkdooz
xktRrCJbv0ys0omSOGPbyycZ1puKIvrgjxN5CbkRaIcKVgyy6MqDwmZmJ4LuUeuSiwfWE7TsqvR6
ay9ausZzVrrSG/zucDuZPJ48AGPC104uuyUan3AvilYom6QphN1BFE2MiPCBVL2jKE7S+MPmnX8W
pbFLLzyvs4sWkd/jDf42CHvpmqSNfAo9ZMSBh11Vn5UXEn1WYCe6a+E0L3HUyAeSFfqrqjbcKhFU
+TK2j6KDqIeLuC6kKj2LKrHRoRyFJgKGqlUxXM1xj01N/yq6R8jRLpl+ret8bbd2iWFhtQJjXhzM
0coPYYtYboYFFwdJZlO3pQ1mVh7dyOmAjpth/RAoFlbgo/EMISz5kI3SWcHNLLaiiEaHlHo1fy30
ASSl1pFLMHdTutFbwPQjqyYbcFeWGxLFy+SDLOp0gxzfWqusfXyYhnbIbMl40oPUOhWxQYLF3K0Z
5d8j2ZI7Xm3KiWGdghsRe/a8mZTEWxLBq8nf/VfdvYvYM6Tmd9mpyua/Ha82JMC0ZvRQDVN9HqSS
dOncBn1HVpfOm+h3Jnsv+tCbr7U1wAfK1PyYBpoJ2bhMyIjrp7eutK+i66AlxyrUnPeqzmTXriLj
lBQOBixVBS0FLuwLcqQvCfjVKsqXNmlDR7ngprKH6EerkCBmaHb94Oitv5dMK96ESSA/QVWpFuL0
1vQuF0791bJuRBqRHsFhHLUtMdsC6m5hXB0T5ji3uwXYUskWcVrlkHFhVB0LnqlHswjczlOjfQWc
/J+GWx/RXNxr0ZGQ/AzG35UnX45c0R6Q93gUZ4ssm0qzRE5YWvruVhTNqqPEw5pbO7z19BX1auix
sZHNHu32/RSGpR9M0sv3VmBIq0TJVWypemtrkO+7w+umPiqabq3NOB0vIz4ubtfI9Qt3o0zqj219
Mna+wuaRvmvn2e5jhqRDbqyvT2aT619oEoFF6jzn+fVx06axhUjFn1ZVWVbnSG2qra6V/T60GwN3
X6/AlqC14GORrMqDD2WmWoDF8jrvI/KHlzjUpd8SmZa3D0ozBVRcbvwak/5HIEnWu2LWKbRjZXoK
TNjgDFH8ByTU9iadoeKy5CWHLomMDeGA5MFGCkSOc20QP+NBZnpT8MED+BPxofRL9fFBJjuJETaD
8Ni39d8pZGS17Z59rDnq5rFryVmGU1w/Ow1zwrYrlQfyNlrSc3BYQndluQTXPG+rqhoeVIM1Iw3k
BLc4pU0PYs+yKpYAQSCc2hisC/41j4rVO89Z4rwrYySd9M5xuAbge6sgqfai2GqQ5zIrandq1AGm
UhiX7dqCVLe8tp0XH0H6ouwD+dSVhfcSVtOHavjqWZSmOQPcUo0H0dVRrEOoGN5FlILO3zRJkTzq
ueq9eBNriblRPxWaZb14m8FLrY+IV+WmGeRmYzW9/5mrm6qvzM+CjCwsc8pq2/t9/o7N3bIzQvuR
eeQRk4f8XHkS8Hwf8UbbBcriVjc3hDkrzjjrzkqWYQPsaOQmArymhdpvYXdoAFMLLL99uXeotUpz
S7M11j2Wgud23vDDGN0ab2RXFEUDC7b5uZ5w28Ky+kCyE5/styXZDRiOLojd5Wdt3pigeA+2pJ0y
q5weiQK8t0U4fo7hnOjRoOeAAwVyL1Hfo6kfP4cqNJbDXB/O9f/Z3wa5dO/v2R7nIT1tWfs2wLd/
nf9e/7/O/5/9xeeqZY9y29FXemZEy54J+7Xox+qqWrq6Mec6cBnVVTRkTH5vdaILoMj6Wsx1fx3L
mxOcleRsIpV3otgYs9rSKWt5zS8j/adOxj7ayfT1vZtoHCLHWVQVegO/eJDSxkAwieZrUKreX1nc
624Hx8ZNByV/EJtB5/+Vd6/qQqnLlRrE8tEvEeLxkBIFCO3ysZk3omhqEqL7Wzkt3Y7pGqzHf7WK
+ntRHCHqYNsdspCEtnvV7Uz3csJDbxrsh4LL9aPD/gMimfMRo2fiR1VkO8dDS6oO1uNods4PDQAd
0UKnfzBsG8PRGN5Knsghq6+oiREe7+pCWmuqM71BZOg3LWcVwNNXZFk78RlBSjpfVzbGCSds5+y1
Cgtd87kxr3hQuWov5I0YuA5o2lqtm2GvVgHM7tlwRzjq3Mx1jCBHnMvkSzSITQere2WTZIUSvbN2
eqIXwHUa75pasXQFEN266tbBRiyeJpguGuwYIOSWvmAIgi4mGqqNVKbdhskfWHztu9SbTxAj/VsY
4QQft033ENadspWjJt15Q6KfA1/FE0MqptckSL5JOky/OTjADn4v6Tp0LKx/r/jJbLSh9c9lXtfX
fN5oMsPDIAeXOHfQ1FmKVJOyYTTFWUnQxYNMlle9k7dn0V90w+BphWnkiAEacJp49mQnZR4v2S6+
+sA68FWrkwvQIQwiDIzRtFYe1vigVWfDb+NNibTmFKeIKrRBn46WTWYx6njzYKV9uMtBGR8cPTR2
hD3yvTNO/T4th2EnyWFxSLUcYx+vC49x7YF46i37GBcjXq8VQZKwjb111DQyDgxytbadfEDoCnQZ
AFR3YX2iWCWR1V49aE9wg8kd5IlDNlDZdU9Ti9UP5s7Dc2iAR271RdcGBKX8XH6pWYNeBoOsvQ62
Dcsb7ukb3jPdogzH4eThQwWCOkvccgxCSFjw43g3IfjwkulnXNsrDz+yd1ava7g24ay1n8Inckm/
Q1Oefkqx9pPAL/JywydQ7tvqOm14OXu9vunmM9gR/h3kgRVYPAxMqMwRSCcpJj9z8hLVVv/hkGvA
FDDtD7BRh0uFkfpM45+ArlUnxxhbUMjcAcyMim1aK4BkgPcN5whaC4PyYZvpUvjsSY51thTUtMII
PtA7JHeG12+7pB/fdZO5k6L4z3bOnaKMWQ42QB7eQxIAV37Rd1txlBrFu0rrlX1mKb1LLDHfowiK
mKrOmcGGgyGH1yxuVfoIEFF0EXt/VJpzi6j8u+XefUgFn5APuJ9H1JWljQ6NBbxlimPg2SgarBwb
qX1tMbDcD56cgq/gkqTwtolb9ig95iJEO2c1Njk+l3NR1UdES7qR70TRSyplgToxWmDygEjOtJgU
zBs1C/B7KvSxOAxOXOJgwZ7Y3PuIPVGH0zi9a5UUpT4jG+v/cdwEMKpAoP4f5xbFPz7awkdgx0ho
8Ufd/RDx+UNYTPs0ea/HIHjmmest8sgydqqHtqLLtCfZsbyN1gfScsr4N1tOHl3MMt+KkjhI15yn
pk2dk2FIW9BF09lpaySFTda8dYNVLrTe8n80vvSMoMj5pSvKOrN5HMABX/pKpoZ0AMrbptE3wYwH
6CDRzzKsIl47dfM+290vY6MtTsS5DzIQ9xNCgfKUKWWwBmc6LWJdLk/3BtHKAOuffjqWPHljLeX2
lRQZnJvnM4hDRMd7sTMHa2H1FWuW//6Qv04tDTF6IdV7TchRBZg5f8j9BKKY9PKWxa9o79q9ZB3b
wceACOtQHF+kLkBColoXHZLjJTHnp6+Sk2GgB/atDqUvlkqJvbUIFZwsGeOSSAb1fyvOdTh196dw
3og6UjCVFb5orILMrfcG0U/UlZWcrvUeVwBRbEwtW4VgYdw2Ggnvl9XPEOGCk8vVh+KPyN+6Yny1
Cibt1Vh7T9mUdS6pYt1VbSNomNaQPtgaUJUIiNtpNLp+m5NVC8ExJGcf26qdkTgwQeaneG/J4TlL
5HKdMte9yLB2iRgQvU6MSiKwnqcvfLtgSczbfotNCCjGpOufeIq+e3VifhWGt5cJZPqQcNA1xVXM
UPolLxoTfB9BBhY02u9hdI5eluVfWh39kHSi1DwtSaAna8gwOtywdFALBkjPdEr7F6/qa5jmTCBE
62AFxSFIkQKK1gwLz6PXTfVCtEZJkOJ5CVNOtI6NmZwrSf+M5zOx4pE9JFX5JNoi3SbmBGiJMXn4
UDSydI5wEmLfN6bwQeyJjZz6H5Mql7t7ldjDDTVwI3x8bkfdW2UrtTYRC1ELUWfVAbhJu0Z3Chx0
ee93/xy5T0+1npt7b1LpO0W4UqFEehpip2CJyGPxREmUg2O3ykFGR4VmPVQ2yQQqRjSIzWBDDVpK
c59KksZyfT9G8aSvYiog2/37NH90MawIDZk4+f1sHTYdy84aC/d2XtHsJREf8UfPyZSkJXZYuquZ
DkKw+fRSXyERRMH6x4Gi4faR4gsGqeytHV1/vdVp4hvcP3x0Yn6CntXKuzpo3P/6N917/3Ne5Vfq
w224fYf5Koi9P77s/OVu30m03D60LdKHCLArUvGN0djyIZ+7iQ6eXhHmEbuiRWxGcfnFrm63oBv6
nw4rQiep7deMNrBTG+pTHYflssLAwg+Rmvl19sPI6xGGHjmNnbwzA2/aWE77m7Tc0U0AK8rhV6fG
WEfqJn4UDnwwp293QdL8qlLPWTNmOtggTMNSDV3FHGeUrfNlSlhkR+1CqniQA5rVweHbDjHGGncr
u4pfmWduEeG96HXnLDpuO7ge43PllSQXty+KP3AyZH4QseNzJ9dHK0J/WZL1REBnlRDdynX1R5D3
R4lVzzHHEnEEwVDMC365xKJDjN53i46YaaoTH0JJuVZNLF3kiClvgZ/RpfQOOmMR7OXmqn7okEkl
8elWp2DispjyPt3dj/KJ5LlpBXIJ31TpIhrQoP1oJhRXZdMh5Zye6vKpTvT+0jMQaqwKFnrGlLyf
SBkBXhbxRfwXqcBkBYccbA/K1oLs0AyLAamp7pBvaCTnThlwAJs3Y+Jdqx4df5ofLL83yPpnkxMt
XqIxG9ZqDmtM1GUQGDYTLmsETP9V104MJECaqpsSF73cNryHdN6Ao3AKq7w0JrimpIGLMzCGuUzz
Jky0YmuP1rgQRZ4g2iWCRoFgqL5V3etrU38LjUbbiypbKlW4ZMOEXWidr0Sd2Giqp7JMBLNRdPmj
AWKeNta3DxbVhpqzvjvm2U58sKjzgn5hOo3mNmPFivX8JUVjGMvZwTABEM5VBmH1s2VJbu8H0TUv
VjmC4EujKOGVNfPvISy9Xa9oJ0DkyXHArOoiNvYE6x+slbG+1yVjl2HiBpk/lqVIQtLoaXhet/vY
iI0LwX7jdmwbmqsp93A/CpoaFy2bSZuX4DE0GYW9uZVxSCrXVZ7oS/J8aQ8KQz3Mg+eoth8mh9FB
N5WsFZWtfnGcWHowwoM/F7Qw+mczGNVHS9RyP+rJPC1E74P7H4kZ935DDOUomXj0ihNZcm7iXRFe
MLxrz0U+urdf1FSEPrnGzQIqcv2QV6l/1QmSXdUofyo8fziIbmLDkExdYAtUbEVR9FWgrLtGSea4
OErUoahIkCTEJ+Zww9KRfeeSZJpzgcs97TWt/fS9CkrIXK9aaYeTVLTwIhvlv+gGAXPHyn1wEj0Y
+V3kUNEO4cTvLx/DZiv5jnlBLGpdcBArV0pg42UwTNZFNCgNcE+5YHFGFEUDwBT9XCYMGHHekCDH
Bg1LyZq27EKev3FnHO99A2KnmJnV1iZRy2htj2RMgLMMrgVqCBd7lnilWZDRllZTemvN0SCHw2+5
gnoOr3pTow3VYuIHA/FQW0swFZq9TMSGscuEWxZunuo0MNoofOzwJMxCvJnU5wEe/mdvLsLXe8sa
vPzw1nDIv5utVTzMofdiD7vmlPXrfTOrhNo5hVHsiU0vEiXnDZNaEidFJejaduOorHgPEcCXfHwO
bolXc563zLC7epfViTBLwyx2Fj7cN4yRkTqIcipUD52evumz8KidlTTV/BXwJkJ5ZAr9kVECdoMG
SVAA7u5ebNSyGSYMjqqZv/HvXTVxvsJYhYFRZ2AfRXPXTShExW4EdgbkfxyxzAE4n0U7KHu3K2aP
WJDEcEYi22QJUVzFWzOwl8McldnAPsHuAIUZ8gV9JY2ahMSu/T22+i8PWkSSl5sB+y/XUJ58fB33
edu9W1zWQ4gd2LpR9M9g1J3VMGfVxpwmdw48cdKV+HvvV1vsif8Aa1jBSve5VhIuaQe5Vd0q9vVt
g1Hb3tTyYmcySYjLqFpIcrvpdfMl4a82jAGFPqIOmf8wPwGlYkxuA6SfJMONKkTMsygtmzOurfmf
JfZSoA2rEiwI791O2deQLfzSZKFLKyDxxclw/OPCIFHmuplODULRUpaSlHrE+wm4lYHxpaeBtNKM
Y95Xw74OzP620fRw2HvqfOXS8TNV1HKP5LfcO1kJdFzsZrbTKSuxK6xXxZ7YxJZXku3kQMOYc+fz
2Y6l0EoEOgw6/usPq3CsbBemgABmjej8Z4qN+IPvxTbVIMso+GZ6s4ZpmnMUxeXIheZU7DYTAa8s
tUb3/p8Rv9N7Uew5So+9FQJeHt45nEA22pz2d98YrR5sWt04xHPuvfgdiE04F3uWONZTWB9FVeEZ
mDv4NqMRYWvQCUcDU+r4/3Z5/pgodYX7qJahAZtVY7ddq1X7XQzkC5E813TmQ5Q6NgZiI4pRCIVY
CaXviiFlf8AYsllMtdXhiiJFw8Gyc1fDpqvJh3Hhp1jrBvhTu7JdMotRZW9D7OeXkwzPSjGDdRmP
4BubYziHlH5k6Xylph260fiU5mWwgFHGQulUBEeTXJiT77VL1tvrRT+m51ThFZE5peE6UFYPctks
eWQULKETWSzKdgduYJ7aTvIV9b26nXochEwbT1rrramabK2zCEMWe9vhxVL767DBiFLPFlKXsj5C
mqDLC5eHRvSgq4q5HJVRWnlSgy1Mp65h/4Onm140PdllRUH8DkuisNY/yr7Es3BM1uCXwpWB0C9v
2mPgV/KClyPK5CDP3RpBRtAeAb+STxKxpCvJLL36EUEVtFRLoGzhui9nj+hGIwuXEAWL08upUHv8
je3aLUBU1Daxxm74ri0ujN05WKVw/NQ5R3+Mo2WIwZaXRTJcUyxKQ4VwdScDvtUi6PiYZpbdd+Sh
yJbJpFoOk2FvPFg3UtFsGzXgIsChC3WTK60HaMXrXicvpn917Dl0iREk47H6l8Wre362KArsGMvc
ZfFGk0aEwBL5/m0vbRhRTEvWHz8ZPAcre0S/X0hmDJuINB17Yuypo82xwaORvskf7mfOuI3t6wAC
acuKp3wkmRb3DBsHBjnjH12g0kUz3/oAg23flvHaanWYU6ieAum78fCWqYbT/AtSI7M5JcH026Bx
mdW8KEsm2ZLlnXO1/SpT6Egqt+hS6TvMmsae9cbAwjFHjnSXgOgxj2sccE10Yii43YRwgqYjCp9i
OVmazYwUgbW8GNTmzeN94UJ5XeDLjD9oyhKOzWeZpRPChJi6JVk5I0Qv49SW0jr1a+86QlyfSvtn
keCq58v+j7GT1o3NRLBXOnceAHamFhzIlVsbTvBLgsO6yAe8iZVhendKAhYEIBXpt4VFIlwjLdxp
CpE8J5KvEBfspTYmrhd0z6NirzHCJX0kIBVL0mVWW5khSfFXXCrteiqH1h2DpFhL9msgZdnCiFJv
VSUZ8ZkuWxumlB+ngBP2DZHBUFEe/CFqQFOOu1b+wcw/WDqj1a3a6qmOsWqt8Osinr8yneJDaTrw
LACSbA3T46Z7JSNXA3YUBUtcPNMFo0FlOcFfXTgYpi6acUgXkRVsDV2SFx3ILjPSXwGJlTpJkmC+
EsZHpexmEe4rNsRQWWm3iuYbtI1vvtP98PyyAuqU/4qm90mNga8lwRfJualbqy9YKL505Euy6gIt
tT84IFPntY1maG2XWNswthYhM5KATU/9JnwDwsT8iHrjnA8s2ifOUVfplir9SZMZ/fNMj1YdrsNN
UR+9qcVANhs32POauMtmwXb8iXM28ernOGs/lRZDebkZL3rEyL+dZlxvTiAQa3QW+nSe0BmQyZac
YcCGPr+JZZW3AMGiHx0XaVEVmAJLmrQrBgZZga6Uy2bDtZfdxCLgj6XAQSvWVWp4V7wNmxVLO9Fy
KK0Xc0hdLWt5EEhgaJPkHY/7xFUcFrzrqgkXdZ2+kS+KyLFhDj3EIX5JZG+aFUbCs08smdHDqpaS
V2D+V9Bp9qJ+60wIdGUYo7vvd3ao/sql+Fcaql91qWEWWEHml5lDEeHeZH07ru2UxYJQIZfdTsgj
Ckb/XSEKOqTA/voxf5Kj8lzOgapsnBdif2u1hfVCzxcOSJWtO30B965aDZI5y52Lhy6IFmFuEi2Z
E3VLf9jlCi+FlBwhE3gfrBeemqa/jJRdlYYPFokYiyLJz2mcf6eatStL80cdMvEa9EtgJ6mry8mW
RBXiQV6DX0vvoau3+32Dm5kPqtotyUBftVoEkafvYteUcKNXpWZcSEY2uJ4mfdmQjQKvIxE91FY6
plJqY5mbcaiesXljGTrVN0QBNsZEJDPIXrJBXuu4eq/twCR/mJyV0OBnJuXvjpxH+27pB/bMEHvs
tADaePI6Tk3iwp95DqrpKx/MNzUfr525VFOzXJv+cJpAc8Ym5Lka/0nFNE85GGs7r+EM5ioranq9
iz2PNG1z04eSa4d43X+MYfHp+MmzWbTHwSSnUe5fgybZ1uTgxAO/iaip1yDZQNN0xwBwIAltgNGq
xHDjghm4VLlaxf0JVd5ItmWd9wRxR5hx8KGBBuBd4RufYzN84k2dLqxEeqltQDZNqH7UafzVg9PT
yuEDfdlv0nbJi9U2UxfuWj19HpGRLxM5fyxa4OUhHKYuJqOa6/GkYyK2yVkGIOdPI3ZUTxsWIIGp
1Tu/ba94GuEhaBMf7xvrd63XoCl4w+KxjdV7poP8BaC8kPQey0s5A9uUHNUmu8ageRbK1Bsr3XE2
g+nsPtIaQB+0oV0+GA28/Zhk+ZH0iAAfTdzYD5hi5Gd0w6TwWWDTVe7IwiOyQ1S4Mb7ktDnGcv/e
8qWY+r2FJGFA+kxenUo68OR7IrmsWLStxaX3zwrO9Lmhbpqo3w65t663dZ+tay4LDwlm/qwdDgvW
9kLG/z0oYKs4h0Sptg1+anKNsdjgHOMc1merxaynZOs+5O7tbe93kmChHJOflg3Vm9k2R9VpLq2d
LPFzuBaN/2mkzBuRkGHd0CcfFpp6+KR5t2RpBpcHHevPid8GKwJg4zOGDZXSM6IZVrYmk2DcbnTm
GTuH2XKenrEerRgHhDKxKm6X9s1sCCpPiT0s4PA8JNFQL0oLIqCsk3Ckpf5zbia/i2aoFmmT9G7p
tDhGIjqsAnnXyc6jpTGIHAPI2ZnfHbSaUXbRep9tw303teraBOZt1d1JI3oHOSV2QdyZUsJqaOmB
EiV3CuTuGwxCEp18QmgascOq07jIFpcRy5OJB7qSuq1qOQj+bXvRRX3qpk91CiOqiyV5rWowG+oq
fMQAvvFg2/OCYyR5dX7JQ9seFUBkzMaMre01z5I+gt102k+9gTQ+SiF5L+1nVTtrvwMpWod4FDux
4yaECCoWOBIS491Mlrh5GISVerQsfSICrSynRKzjbTp19g6TyTcrBN7DG7ztil9Kw9h47Lk9c/g6
UXjUpRyHuR6GYsTPpQwfFR4/Luoksprw75nC8uiH+Tcmo8FCV1qWlbQXr7YxKsl+KpDr7KlCJaHg
COaFNv6c2an1y4PJYNFvsnPnsGiIvwioqxMColfG2q82ixZLw5+9ItThazSYAcR2N5xth1eNObqx
3c4Og7zNTQykohqOavkWqyV3R780q0l+MLp0YDCexAvdZgxmJuRt+OF3Rzy7ORj5TMgyBnhvQ/9i
5P1KUY2BgRWmGaEF28FsL1I/FLtQii+az4AcT9pMNbKNRmSqLKeeAW3QbRBpa7WZugSEXszA/wnf
CnZqTM5eoJTcAfxopG+Cfj/CPN55pjbgDNz8H13nteSqsm3bLyICk7hXIWRKrrx7IcriE2+//jQ0
197z3nXivCgKlEIlCZKRfXRDt/Kcl9iYYXEvVhls291shvW6wRHTHRIvmc1T3blwU7sfU7khavkY
E8wqAaExfIR7l5Y+UsbbpBdio8rqDZOFm07OOD4Xi0XzeyUIrh5dDbF+ET2VwqYSggPlABKsKjWk
7ixibCahoEtnC2nJJBrSHrzEQtxjTahCzI+kwwKyHyYy2y19I4zpUVetY5VwBUZ8w6kgVIKu5I9p
B/06a3Eczv1Is7axNb7P4w3MmacMRuqKXJDKzzW+J6LEzygxoI3MrNcttErttEDw5ouCM9/CbfNw
D3nVm4OibSwCj1auqTyIQmx6DG6XSapY4YOKFGqCQL1d3OVI/0iZ2BTjgHXgWx8Zn7qlTJtA7zFL
RkKKoyHL0yzD3o6K0HQ5+wsF7QCFCbGJEfoVavw2jvBISo1fw2rlyhqB+01ck5g3gRBN7AV19S52
VB1XOXudknK6UlzOEtvUPwBcfshQLg99Stdap3E/EVWU6to9hn35GqoMAkpDW6tpYS4v8GMw4rWu
09h30q0w8aXVxnFna71DHZCUHlZzDe4p7WuiVdhRtwcl5mwrarFqsvIpySRyJOsGY8z1XFA/D61L
qi8gxcrKou1A4jiunfPZgsJeiu9Jc7/KfE7WENlKTtPuzpbDm90MXziJ7uZp8ixdey/G2MQtecCi
F/FFMNYm/iSD9OiDqKV46FP7rmscZBlJfuqdjgZKpdLIdt8SsyXRPjceg/a+EypW3XiIkiBG4o5q
B+sxkqfMFEehWVy6YUueE32MWrUvJauOvpDDOorVWwJHnvSeVEy3k5swmu6jwOzhAtp3NFQIcEkC
PJvnV8e9dywFkoi+ePHl7ei1bUKBTYGJfV24TvRiPeFiS8z5qq87+g3RVinlSWZP2Oa5NDuDHeek
V5eR4Y+Jxkqs1xiqx9JXdMvwnJsmxLAT0A/uAtngbgfnRNr+UKmvSpbRaun0bTDiuTcGhOFl2KBV
dueFffsVVVDvTWNPfdHIjAJjsFcmVSWrr+GipnsqaRPX4YyUqtj1tKK3eBvyEDJX8QK4ubIyNM9x
ku/Jjl4j+pTT1OWe0uMNmLj6tLenl0LEmR/o20zQkJboUNGghr5FDkwhutdUhgtCzco/SPjVXKv2
uCHQK6k1kFby6pRtgoh0stKnceTubZLqvSkHSo7eamkTNrSHI0KiXdvFQ/m7DMjISKPy3IbRxiBI
ZONO46FM9c9MQbAbJTi/L35DVfsFI+mJhnixUeCorCqueN9VbNaGLpfSMDRnOW1cXICnCbgdPle1
DtIQd7YCWWCFEiGjq5U0aP+yACwkjr+LIDuqtoKpeVKSLBSYtJ7iZhdhsLGCtGSv6kL/Hgxsp7In
zbLlNiy0d1tTdvY8gp+4sHmM8rsosDrFr/sbv5kPKuphU+nRecZyGGffNPVIg8WFYL7UERGutyN3
Uy5FBIfyA0oM1O/+l3zLc+ASsRwzR2kEnee9/exq42GqMSPBZ44seaO+9LX4kPxYWKLcxamrb5Ul
cjkqp2Nmqri+x7LbxDHrNJXavyyHZ65RaCCQ6pfp0PLrcNryOrrgXYjxbbQnVugp1XRlTQLW9hkh
abAaqgD20Lc7vlSO8QK2/WjnHdUmxFRzhnFGdDXSiUOWuixTmaICg4KXaxOSLVhvVUOveVMt/b3S
4FLlcCYAbO8LvryVHIw7JUuBDIXx2tO31MKhX5P+s/ipuOExMsVjOFs7LaNAFyGhfMxOVAA47bGG
dXS8W6vOgGiMkzCA1a0bhXflDxNvQOdnQFk5Rv1dJlipWTV6mmQgFkWor1FNUMOkF+RBDY8YkGYb
OFy3id0faSsg9FOys8jCds0i8Dgszq2T8aB9hNL5sLvmuVE5MVPzmeyLB92SaxGSU0gEMC7gBMlO
N03N1YKsC4b4rjHU1641PxW7B1eG6dYYZNclKmBMwv3fnmMDxUS/r7pzWuEDzgQADW4xb9begmXx
6ijhccapEEvtY6pbM8Bd81VW46ayleeMSOKVHRmDNxQU3qoJmyHgbKGK6WThIhUX6soU2U0RtJ9S
IKGIuhlTSuhPdfdgZ+Jg5Fbj6UpHTSWh36sYVI+JoqzFks/buZqPFJwo+qT4ivJoh3HFTR1HGzU1
vyOnBqeq6QKSpEqUYrzVp/KcWgSK1lW2L3siUzu19GGFf6RaA11UJ6HbjP0kpfGctPDfAolxsOnz
Lxy66GLHEpLwcJSKhr+TpUUrRI/BYNwHLRKKIPidpfKoEyU0WkX0qKTveCZKc9Y9JVRhYw36ecJ7
bG202pfdtXvdjR+Kgc46CsDvNli+7Ch7n7T+JZXoqklbwP2q4DPHw3lKh1ORQM8Lwg9KiA+CVaOV
XfQbs5zeu3LR5ancyJXchRE4F3iP67DtqM0XpHLc0sWL1sYENKvGOgHwOmhC9O6aJFKkjTzmGXFK
hXmfO4Ogg668zeFwVCsspF150pnChe1s26JwvHzA5E62fjzEr3FWC++3Mssv08g+g7KEa6kXdzlu
ja2dM7lYNWlLZos93mGWgx+QHw/LCa22Vh7QGT3oSg85HeUvKovdNGBLGJENmiQqoF4ne85GOOez
MNYqPVU8uEK0IHLwVK+dx4SkxDjdzKF9QEH5YYnqPZvnS4/PF20168QV8mKluLUp3dqVBRxMJ9zq
deLZQwfhWCEtKpnPiJducK2dt5Vp+Cb2Btx/NPIoM8/Rubr6We13ZDrgog8NfHQ6TNb5UKXh3o82
4I0NnrIyqOg4i+XJyJ47ka4JUL2to/Y16mmBL6fgPBExBbFE3YQWJwr6ifOcBVsQ8dfAbs8gt5cA
o3xWCejQskrzSSE6ZCJ/aCP9LR8twUIvoqxFT+W4uDyJlhujjB+uVIFQBZQBPC53rMYeCNV+Ldvk
i9XvIyrQdo9tPpnKc7BG9/Jqlse6DN4oD+BjRJQoAUD9UaGRU2uErXSTmfpOru9gGQHrJZNByVCF
5EMqx8IulTNrzZcxB9udO3tDXrZcF6Y1sKYf3U0+Y0UziyzdyfokC4UGAQfwnVT5Yt27mtBCiDhw
duOsoJvMsawkJCscnfCmjwcWjTgn0NtXvDIxiS2ezO3U5NqNktHBqlAi0ImwWag5kYo8Q9tOk1vt
kcfFq3oig2nUjPxemRpM4+202V43/+zDhj7humyyYG0j4cCIv9S5V7WEjdt5QZbBkv40vjoixoyb
AAvLHievcqd9YSNJR+T0boEjawL+qW10yo7Ps5k1CtVOBCB9mNiztHmes7rZ9lTo9cA9rK8BIOP2
gXzhj67NFmUXd59ZGfZC692tHfzaZHZ6U6Z9wCPjXtNAd0tUEZJznL0pHYaqhUFpbw3aTyAdLhoq
7DwIPo1EdB4QkbPGNkC4BibOquQzWUxLTnUTD0vJFimHyIbDF9hfkat/9Q307YlJOOiCPU7MGKSD
WLWu/uKmmH6bm3JSTtXydvHSgTEs6FMDzveu84x/HraHkmSJWXr9lBxn1brPy0uZiH6VZMODDOk+
Z46zr0sBpGlfUh01ue1816OJiX9Y3U5mdpcsrQNXyYENx/og1HDwmtrginBJgUdVdkM+hlxXYTXS
w2/XFNcDl7Wxl70gUMdk9bYzwkhgNgGzQ7VwJNDsEk/U1LBxaAxrPzHLS530r2O+BC2OSb8NjPx3
iOfm1OK0EQJvqyYrZSN0ucFOBv0Bw/DdSH2NJ/vkhr96Y9CTrclDc1hwlrEjmR6Th3x4DowYdyGH
NVoUGuEKifVqbPFyGIvRc9yEtbNtDit6qtskVrWX1GW2xjuW1S0Qy5iTD6XFB9GBvli9OLPGfrTU
/KXJncxXahFDtAhf8RhBwu7oW9RMqgfRg2lwIR3axA6BHAJSdd4Ce/q9jlhd5zfWl27rrBAMaabp
liBTXqUfDHphG9WxPmaU/PkAVBn0NFewUEHiTsd9aEfWcAq5S47MHC+1LA1FU/+oZRgCqgaWL31R
QqsCsDLL7zSp8H6Rwy6bwJm1zHT3uti3edutppDGVDMDPtl2+tEB8nG3KZSVhPTQZEW0D5N+KaD1
NxOJywq0MsTuZKxv1TynsaKbn8XSegreKxAWT0sVatf22IBZQpOtb0KkgR3FyF1gcVbKArCzU9Gd
9OcefZ0HR6X0XWnikj7R9rCWxJquAvGL526gX8YJgzNCuq0jXCoo71ZjnXZ3FZnp64Z4o8WQ/wAu
fwrNyss6cJsRRw1tANaklir3SV/h+MEdIapE4FVdrJ7aQd3k1JSryUY5Hc8klgv14pbC2Aq1qzY4
RO7nKrFXVir9SCewZQ65OYShaA4DeHvqQHBP0vHZkpBM1faJrhm/v5yh/oDIBnGT3GQFsDrrVnxq
E4volX6DFwMuEpWMj61N/7SqAe1LY1QQxeIHmbm5P7cGN+OhecWix5fmUn8WSOPmfm+mzKRZXDxL
azZ2tl7AZhbFdCOapSdUQ6chfgMOn53W1LUZeeJoN3wRcVoog0CA3QAEcqGxzLLM5zyrc8/WZOBh
uSLhcqJ6LROPyDaJAdRySV6ykbdIJy5hI6tNTwix5ClUR1MkL63FdxtorbVL4hQCE5c9Mp/n2uIT
VyZviZ4IJCa0mNZoyVhO/2K6JsTiND9i9TkewuJOBULhjJKrgF/Fj9IGu++mZrnHe2vltCFopKfr
TJVl0+vxLacsvCTsd4KFO/HCORGrnZBbmsUGHjEbtz8VEeEtaGU/VEu097ke+H0yvRgDqsve7p+a
AK0nNKB6KwmiYYpuL2M8M0j5FaQEAeuEn6VhdWvb6W5CeqgAh66OMUo4AZtb5Tf+zXxFU3Lbq51C
+LSDAqZ3iN2QCBOqEj6tDkKnEzbSkbApOZPNALs1LiRU/+VJTC3TzSj1PUYlxUxZYXLOiVL7HkPz
Q9V/+3H+xnqGcAuMws3qdm4sFWecABw6+MB8i1cL3dqoGQoKWoa41zSITMA9lKE/D/SYLVJ8kqj3
m0h5c2vh+J1WE7gWp8WJzp/tZ7NDOp6gp0Pby1M1Kh3WOYh7qVhZ124x9hEenhjpmtv2PjGC6cYK
VHobLH2EhJJjh8W4UfCCh4f80CqZuqmdWzwuKAzV6bkftd3cqKDCY/3U9nRErKH19FA23ji4GoVi
NvPfh6eoad8yixaZ8av38a3Dap9FMHfFvh+hGrEc6EYa0JGrULPvanTjl5A8EqUgzJpwp/XQKN91
0b8ZIbleWXBKO7iVovseHAD9MgGCh1352AIKkPfm4vsrLcAP46kPWB4muDf4CHQ+lEW9FtnTYbSJ
LsiT5E4RJe755sQpN5fFqoCKstZ61nz24onflPJHNYbPtlepWKxhpzH3bBfT7aHIPuFukF6J+yn9
XlbGul3f84kSzqooAX4xs22EBS5kw3WqJLtcJdC5DozbqnGTm6Lh3DaqdciXvJpKF3ogTXCtck0/
aofhXDq+AXt27YyCtI3uY5qKC3fYhCrYWIkS+VxdSHgg5WZKFsFuy7qD0DYI8nP5nSCyYqmQPOiq
G3hRBfQaFWbMXwAnWVh0F2mhzFW+wNqHdyXc0X1VsXYS576hzTaP8su2F28WwdKobiDW9fwqmjpv
Q3duLvHyYIK+5TBpb667rKwiygjkoUwtPm2zRNAE4y6H/ggnV2cuJVjdUVxc/Ot+WpcV83BQao9J
FyecB+pLg73EWtN12wuNnWNZ5lrM7ksYRwKVG5h20eSDXwcsZPIBHUSyqsei2ldj89jb5bzVEyP2
+zo7j1DG6B3TnTPqrNpy8RBs7HQpPsIjvVo6cZRwzLGo9LGpAB32jbrpzn3p3GeSL1TO2Sovtfrc
um1JhvfG4abvlHiytLQ3cB271MEEyA/M2Ebj59BpuIjbtOWTTns2LJiFZfNeVji5oOiiFMp9t7Yv
OR2xdTmLxqNo9QOkgz0tVjxzlqCN4Sepp3Vg9S3xhTdp3Y0bjL9hLgZndw5PocVahWXZJtXLyBuU
FDxGG2408gcocsYfplzMo2znVjPqu6pLgWGs8Dmb6H8K7kshDtK1Mv2O5AcngaGdY9Po163Mw42S
kYxQac6vbcLRzNvnse2DlcAG2bMn1bObifnZmL/F6Oxqg5js5Ne2OEHnPPuqRrS1qt1S+ymEGMkp
PAxG+VSnkClaTi69eUTHcXBrGD5hEPlBXOPi0ekr2xVfi+KEQhx3ksbVDS/Q7aMO8zqj/+L3obV3
ofzcIFR80paY8bBU6LYXfAG2+G4yxJboiArA180YOJjaJNmja9Gn1m0yivACubGK6dIbdA9MEbxF
tzBQmFW8YJj9Toe639enqUuzLbSM/dQHF+JCkL6ARaTaCFXH5pjhNL3k0vyp5/EkRHehSsW2ODqk
ASM4OxUIQc0mFR1n91Kd0Ue5WEkkKGebHOTE2FVmu9dGctDz8UGZZu3UwQXS4QFviniX15S4rWv8
6KnRraTVvChFO4NzpdwM+N50lJkVpKfaiQ4tvTQwtw9dtO1RIyw2iZxpo7Stu27mwnNFxNkS32U4
M3ghc31Rb7FV2sOZ5Faeqjr6/vI9s4gTC0aDxGnlJzS7j1Skn20dzZz9+nao+F1ETHgheesba27e
QwMQMkkWOX1CB80g40kvnNATWJSBMNCxNfma+7rfQHxihr1J2uSJ3//e/qzL2l2H4AXAtID+jauu
lIFllRn+jM143+j2T5m1L87UPNCFCDw9UfDJtwnOcnGUqgKWA0Jb2Dv0URVSgy0BJZvIA2fV5XPF
kl+l62wHxgGjtE8tGByvkvDElm6WbJHns1LL1sTu7PvRwvzhZjKmrc0VJMNimzNxB5byanTxL+Zm
EuS5GreFCq0N+XtU/0i7eSFnCjRaFpdKbLSAOydzOu7K7i4XPe7H8lNPHbjpo985MZQ6VZTkMqA7
LZf4GWWCYBdo37b+Q0PT8aPZPY1Q0tZSwxoB6nVcqXB63ehmNGdtlcTRqSwUUiuN/GihVktllW/b
yVR9aHMm1cXgddLaasMY4jZWVkSwVPc6B8Zhjcs/FTc1i9IQRSfpjhHCa7dqmeG3U5n8REW1mE61
e0MqfG5SOYUFikN5yyJsyUCbhmdtjtwDyIY3NmSPO2as+aMtH6OyvjU6giCwqebfiNdDDtfVAS1H
722erJSlUEW73IsnleAqIz3iqXcH/RvTv7GkYzXSxBgJd4I5ta1apfSH8tLOqnaQeb8ZpBKuq5Si
rGx2hdSoW8GEYxnz643Sd6L5FOdMQEFUSV8t25vQIbg9VIldgHGkuUrju5mCXLl/zcbar/uGEqAN
bxWNon+QxXdIQ69KCKN0QyVeK5P+YbXVRajtLnezyW816t2sTS3wIAOxUIYjSzDctqHxWYpDaDBr
khNo0w77deE4FMJE5t67P2SkfAB+icp5poOyHYmBQ9NyMFiURiFlxBjqFwQrl2hQL/HQwfbQ9mWY
5RsNeMDKrdtRdxcqD+VoWRGkOMF1LWv9pRnjRxiWlKP4UJltj1BDWmc5Gw+BkdwL5pSNY3fbtJ63
bqndBNzJEYt6XUGDjGhKP0lAI0nsTOJ6pVejsYZGyZYTUuyU8GKaHNQcLXdcRNup1zZ221KVADa6
ZBasSiU7irH+DpL+O23oVSTzSqvus6rruGiQ/AXFqx5Z3/Fo/nR9gV+/vjbUrNxifk+/bMJYoWLV
bkWfQLI07EtZA54pF6OYHyPTfk7scafqxr6KKFWVVj9iv4PcQ8DR6bghmo3TrY6/mlD8Si25YWAN
0btiY1bcYdXhs5bYBqafwhDksKV7QN07ywaJy9riZQ7cdT3NYhu12pNLDmtVuW9RtzDi4+ioDBAp
INqRApGPRzMn97TQAbhz50nFxa0LiguGRz3Mq/6h6sFi2hAxbGFbJ4RjBNoF5X2OkGHlztNRdu46
nk1SlBhCx+Ro4JNCm9XZmE59b5j5R92QVaaoNl77ENLU/tEVwMuGi6zAdB6GVqNgM9dMuXSg8UiA
hiueUgI6kZtgL2Ya9YdUu7UCS7UiNXSM9Yul2WSG4huYgLl3ZbBbbnn0BV5mmZorEUm06Uh9gsq8
q4zmbNaj49FrZNlNaN1KqYzbrLMaX8LpGRyYj2N70Du6wSHtlFr5wsmBqEew1dVQ4yAJL1W3+WkH
+uVZprEutfdA8MyNsVZyX5u3ndY95yoQGK5IiyJ9qyDsblyLooRCcUCtsrQB8ZOKsZ1QwwlwgOo3
aN4rR9t0tTh2to0fSkkyZMqcjaGFXQBodu1pKEV70oq4OwFAzLT1BmUHfWRYNUo57vNGlPeJUNJ7
ltXL39cdRYP+EZ8ibptWgBdkEIWaV5tqs/3naQYqY+8Ta1hdrrugA9CHMMXb34MkQ5gwjzujb85N
eQ8OU91DF3soVcw7rrsM4l3Plavu/gxYRmUEmG74b6P13wMBpKPSH3Rlfx0H2Xq8Gyvi65ejXh/Q
luwiBJW0rfnPrvsaq2k9GHYmNi7/2ZfFjqdh6nO5jsC7a4LtkgBom+lwEWP/zwNruztHyOHmX/sF
tQFWOgMNrf+M1yoLFwtxpE+qn//uzohWO4cwjK4Hve7Pionoqci8ZS2yKfUquE3I9HysAohTRTm0
N9dNyy3SJQNu9uMx6R7dOswOegWWKMOh487ROndkIHgZ8pvWk/Z4GlQm3+tLp9ptvBCy3v66mWRu
skXYINZ/DhwGw5GsQkCz5W3rDNe5VPsz9PpWjlu+0HURp+s7DTGRjXPghAASDB+6Kt+xnFa862aM
8vQ0uPpTXin8H6p6MSqtebgeR+OVQBl1dbweyJSQ+irpBpvrs21iehOcXlQ1WXF3fTCzqt6kNZcW
VllR5HVWgdfFkDfe9WkYzcUdbxjvajKYmcWXMXk8R7CuaGr9PU7aTCPrAbkFpNA3bWvEFyD2aFMM
Y3ZLC35hDpTlHRZ19roI4/4+xVJz3eCq8DDVleUFqG8eqb1qLxys7LkFfeO6M4eXaMbPzs5M+1WO
plxlSle8i7r8IVQWuWQtX5w+yb/GUiIbTIxvOUNkz5zitx2pKHJ6KnQ4Cq9XSyaOWb0NRiqaVX0E
rYKSm+NCI6wE+gHRxJQ7PaPnYhvRC/mhEXEw2rn6zmr7zobh/xkPyZsjo/pDZU1A9da4bzq921Wa
ZNMmLkOiUVytuiNMHl/NzGYKWgKXr/vCtERSOSsUP31V3V2f0ELNZpIISv+6eX2ijgGHkjBTKHc4
1J9xZTj6FhSz9XWzXQ5Q2Lrj96ODo95/34Os5wL6NH00c6iKyJtrW90ohoYL8TLmenyXnuB2rMz+
z796fUI2QbeVDT2t65Dr8UdFheffR/T7iwo+G4r03dynxEXSAr2QFpTvuspMiAQtoxOXmeK3ypg8
YGIQe7Vmtu95ppx1sxxCesR3sxNEv1VufkDwdl8GS3eIQG6RzQ52BqriVgdFFsbB1gdnw+K15/rP
dfriRv86BP2rWWDlEpk+6gF+oDmd76RdWm+jpRdeGA7zvavFxca1cux28qa/gd3vbEltDi7EmjZr
o0rVZxiFCYZJ0W2lpvdy1vWzUeYYLRjWQGuCXmCXRtWZE4dGUVik55Sl09bAa+GUpiLbdhUuKZmk
wZWnw3RKTaPdGhJWgRQ0/zuh5Setm/QtzjbhSXN1a8uFYh/TFCFAwYTLVXYjIZ1sS6T9O8NMojuq
EUo6zba+wuwGXwnru2UdvmracLq/Do3NWQGV+c/QsW/+NdRA5nyvkvG97VuT2bdLH2BPJUeyz7ZD
gLcpbsvAGdd9AJ7bviqHyB+IC12XtUrXLxjucr0hWTkJZl+P5+Hu+kC8rO0Z2ElsrpvaMk7rUeKG
RmluS6Y2grsTsGxcfcK9Hlfjn9dFCaCyowf1DU3w75k0P4yqQPrh+t+2pYvtDTolVoPOriBFBY7l
gBgYXcKdgavwGtLO6F/3DYUT3FHdw9HHcZOeEOOu++zBWA8T9kzXrSEK8jMWZbvr1vVA6NPcXUJ6
HnRmjnF9MIUZENzMNfR3H3zOmlaupe+7/46j/7HWsba7XHeVriOxdKt3RU2E+phl7VrVB9gVACjt
RkkEvx1xkJGPGhE9pjKnYFl6c7G5LUAEWHaCTaben+2mqjHgA8f9M/K6iXE+UNPy8PcQ1ycKM2wv
Fi11PKcdbGCG5qIFk7q7AvdSyfgnODH/j52haak7RQPiv77wOvD6cH0CHSrt4OXF81xCH09dax8u
C9Aqqo1zD/5zCfMKWguuge+ghg1NHrO41UuMKswZPU7R0XA0bPkj9cK9i0OEN24Fnn7dn9vuA3Yf
6oO7lLtVhSxGiTrGy+JQlLhCmRNp08EkK/+6v4tYEQ1d+UIXx8acaCReNaF1mZtEzmrRoBwam7Np
df2znUgulWOPlbmpHK676iTl2ev2nz+ve/8+37sI17Jc+f3X/uvmv/aZuqPt8yr1BwcMldyr6RDp
0z8PqtrcxR2fdRbwxfPINl+1BPGBWqblO027b1OU1odiy+dW09q9sAyxdbQk8t3cwPUDD/hnUWi0
z1B4SN1hPg01fJnqLH4h8ZJQYyZMWBmK3xjTwcFlK5gSYw0rnPlPjuepqvKfqcTUs2v019BsVBik
hcOKfVBuhpedrvXYiqq07lfqYIS7IJcsrVukXY6ef5Su9kY+uXKPYXZxkDo2g7E9Q0gYu02Vl9lL
r9JEm5RM2yhIuN6twOMAud+99HVY3mhVnW1UBGL7ogvzZ2ea9oCR8kMbjALVUxAc8qhP7gMR/l7f
btYdfsFqLC52kffnIKTLMC4vWP4PGJT0tBK4gdIKxRY7yc8ES9LT9cGQY3eqRAe91nSwOFBYpVcQ
JE+GHotxdR2DlnP5E5o2Gjhx+Gfzv4e4Ds/L8iXPs2L399CZAS1YKH3rdxXSgHGc9/i2uOfrlkwR
oNk9tvfXzaSGxQI9dT84zdmmIdjuGxAQ2GFq7BWVUr9MPX3VRIrqzZ7pW8dj1nwUWf4CzWP4IqL5
1FGP/jS9hSRLhiTYF/OqcJAJrBQW8gsc7YboW/IRhowTikVun6MTb9EpL+ZyhV3hMKdr5SomWnp7
3fz7RJopOTnI8Cx74O5L/Kz0xIgbGFIfHSuq3E1TQvEdRqvZR0Z3c926PlyHmMu462a1qIvEEIKX
tfZdPKrKXjrounJU6qzSe0wUdMRX63h5+jqmVgLVyzIw0do0GcNt9YslvXLz5yW6lnm1HpqXP4P5
nc4ayRJmbdp3CIY4yH/f48/rhyCvObN4jwZKwWEs22HjtfCw78M0l/fBsuSI1Rquzn/3OU3XrlMg
MKg7WMKhXNFva9VxjpWe1Ee0LC+sic1HFVkVfmPWbdnYWMom8MltTsTj9UkTV/s1PJByp5bwBNve
KLfShu+atUb4FAeF7Zc95gh6MqKjQt5JeE6P1G3Mrcc5g2XjFqHys6G/FvzInpLUqFvzMedYPgTZ
9DiaRrQukwwBEUyBB9BMf+RYt4ZpmA9zHQCc2jorTER2rM0xdTdEm6yuz9oGnc6ptYMj7XkMRuM4
O5eNVZ9tGGu00Ov4s7Lzm1om5nNtlDaaihA7kDmPX0oFAGEZYP//r6SX2gCqO9EnfJE/r7SYsbxy
avRbeksg7naVPQ4ZCiUMPOO7JAjwjdLaghZJZm+HydIPCfcI6DB5R0c7KY7Mb+12ylX7LPh+fDtN
jbsiI/4uVhX7cVwsi/DjXVWVcLZNF8zTKl8yGDp70k60OjOAS1y3ll0SBv+pXB7+jGtrUZBtofzz
iusz7TSRkDyIgAhCxO30uH0Yid29ZXTRQ2nhWRFj9OZfN68PDBC21d1T2S8qIIyH/g647mOAJoAD
QUCGfeB2gmTaPjxYMqtPQzTkfppn7bMeJ1/Xn1ozfmNziL4TzlXA9Imgi+U1DlZFB7G8JrPBFOpE
NM+zsbQPhuBHyD+vkW6mrXQn/+c1lQUvJc3kAUmVe9DayT3Q8qS/Neg0JKpEhpuUe0NNGjZPyetT
//6TIthYK128ycYq7wgpEOj4SNVdNXx6XJ7JUZ9CTBhWpurwKJcdfx/aLCYAGNbr44yQ1u9GEteb
eDSOhdRTPzYT5QWR/GXgLPw24/5WNIPxgm5B0hZv/tfQIO8u19JVRONt6cb/DP3XUcWskrFeVCkw
4odeS+NJDeryMez/n434fxg7r+XIsSzL/kpZPg+qocVYZz04AIdL0qnFC4zBYEBrja+fBTAyGZld
U9ZmYQyH1leds9fu36Relz+XSNYvS/6+TWmVg9fUPkkoc9XjLN6II3Usin8CoqLqrj8TCSBAtPwp
rRjCpHktwu061snSX1t/5jBoBTxV/zp3nYYMXx9mhSFraxIOuRYckYyoXkqo+EBUXjis8xG+M3i6
zpSy0YSLvKxN0M/KN+tanS512m5doVnnrj/XP5WpESszunhTQs74uf66ZJKC186qw+NEOX8J+DR2
6cjAnJRV+cXPpfyy/qIV+tgSTD18zR/9QNqZCoH7ddO/rku26c91W9i9GxgHHdhhMzivfzRAn7xH
meoaVQa7pO3Qfq8/v9ZpJsIdf19nXayLGrCWHmOZiDTD4F4A/n7M81ZkfHr5KQtkfK2/1j9NQN1F
elK4+ZrXy+ZUnb+mE31OtnEGx2zdGIkjpKa/7YfhSoI0TaNTXJnEyH7ZBw0nw86nUSS/pkSrBa6v
t6ILIIP8EohhfqnSyUAj7iuONcnZrwt2bQ/A72tuqSiGQ6RVcdYN1z+glfNLs6uXNdcZzUB+mE6T
w0OnkeE08zQTbjxjhlBt1kmkTIXXKJCW1klZRTIqoNU8rZORHjlUkPJ9acnyJcnU+3X2EMFubVU8
5OIpn54aiVAvXQhjvy4VNPEaJ835BqNs9a7J589dW6naHYe4K+EpsRERj8mFK0R/dDktKYUmWGiC
cjXgq/Qk+ziT/M+zVZezpRkWbokkjU9fZ7vuMuFsswZAc4VK31tJ6BnVxbYtAvKiF1j6Jx194al/
TVZNiBLNIoVmXboumMeUkn2dTsX8JZXSfLdOTVl1pKhE4pNKrhXT1kUWGEUX2G6j0zCe7Y6NMZHK
FGa2D6jgqqAphHWSrxF+qMFnrWt/bmgoIbnTlbn4ekQXTWiiC/lmAV2L4SbB/+IEQP7YCaP5JMoc
frJGVEeWdan65KFZZucWOps6IZzedon5NLZKbDMQH53Wpa0e44kxJY+BRPZ0q2KxMw6C+VQjGtvm
dTxu161keWA4sovjK0tIrcc5Pq2HNIVePEF6JQK4HMqPYwK5dS546+SUTC8zvrMwrJryvgl8dz2k
1RIbk2acr7s+lR9VVGNJZJ7bVCHiIYqIizGyOuOUbZyHSiP2Eku6T16oejdNqQpu6M/Fo0AOw9cm
8zxPFKIg9jWqVkVDdRL2d0HY9XcYLTF0mJIc6gdMgrzBQGaY3r7WkDr/YYiV9Lyuj+tJ4yk9Qst1
sl52uERxl32t2wx1ptkwRSzPUjSv7ab6eszR29MAINW+FvhaRSCZnaIH38ObLuyL73g4ZeQJBovX
gIradm5NhP5D/KDpzTdLEfLviS+T/qJXz4qsVW4LmfDEaKR+LmepwgPJMl5joXLWVSuTOJ88iObt
nOINN4kRNYlWD7dzafWb9Xg6IsW016s3vyRVUahGGmNCoh0bRJVuEenmE4kD53XVNpZfelNEgyjr
EifFiM56DYU/VLZBP+qPa0joQ31eQ5HRplqvoUY19BDl1TfSd/utXyXqNhWTeUdyQObIgD0e1sm+
TnJHDkX5QW2bn0tnK1B+mRQTudoRNMq2qJ2JkyhC/Cjik+6Ik1hfkQw/7CspaXZgk+GIClHqGHDz
nqepfyIFWv1hNscmFeaPtqKYAEIeIyhn69ny66uG8cyiA7gwKPnbkFWhBy8rA3+XDuWJkTkso5Zf
f5vsgDxjM6y2Nv0A1q6qYUIdgQ2032b6VSoprj8K0YmwkWmnjLu66/zKlMkFQuicnxStcIt2wDIi
6NhCsSKMX6zR/NzBsFcMFVctabHXMwzxpKrkgi5TVRyQxVPU0+fCvg4lt657iATLgnWVdanVy8WR
AAIU/ZgAFSSwbVoH2lllfPOsL3/WyTAd9OOMueQ6tc5f15Ay4kcEfQzI1HmM9H3ZdijwOAq1bBvi
emOvAHaUrg8loP+7KCBhspHIs1hB6MbcPOiWmdwRTg8/55epYXeS3LxC20Bt3n+HNk4dRvrLTVCq
/i4AHeSZYZrfJQNBjlYQ++/KINoAoLs3EWqTA8ZRugKdigNal0bbsRKax1qUHoI6GUDqYJQ15daT
FuOhEktGcurKasADRJmg9k/BhT4GYuw8uEFWPpwUudVvtOWPKpO3qBU3UxzpC1GsO5OCeUT/R65l
rSb1Xp5pVnyt3zVNtBVbumzrvHWzPiQLf4q6zFsn1wViVH+ArdcOX6sZZFIZTZFdI97Ub9LKb67N
XrC/VoAsQ9Msnt6/dtMoRuW1M6K+daN1QddFo5OkoY/kgh2t86Q2HzG7jrL9OtkXvr7No5JsCBFv
HCvQnky6dMfBIglgnWymKXQh1Yi7ddJIioeWcNcFMZV/h0J927Sd9lROAQI261YaY/VM6AIEfyD+
IA1L9OK6pEuzzlv/RFHenNBcIVtmXXEulK0/1+W+7fMXcoGRnlu+7EiiGd8OU65dVPlbx9gCwhns
KvZgzJC8LguLukhuRTUSHZHokLvO+1zgly/KJEvHdQqUonax8m/r6uucSJPEPY3WX/cTp4VIVkQr
uLXR9whJ2+YlQEP1uQ86F6RrV/ML4hfTri0i0zGhf2kpgCJ4r3dfU77/ObWWVSOUi69l/V+m/txu
LeT+XHPdjpjTcCcPxKqXAvDPNT+PtyxbgDv/ZjtrDMh+DIZ9MEzJGWVjctYS/7bLpn4HjiU5f81f
f33Oq0YCZgOZDaz+NTuvKek363Qz9+9pQGI+/gxnP9OK8/pr/dNUE0wVOe0wEPtjgS+J0fjLtGpE
u0IMskM84EP5uZuvPfSNMLlSvLD7lv2vf9Z90SjoN7/947/+9d/v4/8NPopLkU5Bkf8DteKlgKfV
/P6bLv32j/Jz9v77778ZZDdauqWasiKKiEg1SWf5+9ttlAesLf2fXGxDPx5L612MZU1/Hf0RvcLS
9eqdumrFB4287ocJARq/184a42LWeC3rCUpxUi9e/KXJHC7N6GxpUCMzu7cY+jska1s7l/ueCob0
2nWV9Y+ZVaad1+T7VhshGiwaKpgEpNsgTtSretaUzz/ZLF2pFK0HYsPca2hJ6hVZ+aUnSEG3+Vpv
XUDMDQPNIgKZXEYMimr5rsrN4azl2Xhefyl//lrWgJyS04wj7zSka3L2ZWnfRl1xU0ak0vrq9MuU
lYt7LbSm7X++85r19ztvqIquq6alKaYhK6b51zsfaRN5fEFkfK+xcT3rclZcDZ2YXuFusfxGvd0Q
31jmVK424UxG2sYIOmT583N2XFtgA6vGPwsEN51MFTWAN2NzY0VGDUKBeaOva6STin2Iqu+P6bKr
36u07nCfCR8r0vWvI6Lhj6L8mCZt96AgmrpNyOVe55pdG58lH4nhOplKBFVGRQCev2yjoT1wg7Sp
Ee932iO5Fqk9G3l6XJfmRfLL/sfyl/0LirgfuhqhpS/heur7LbCOpj8z+vyfb7Sl/I8brUsi77mh
mhKSL1X9643uzNykwRrkH4yIDPBiuH/rHQ4yi5uqgbJA2Actb73HX4uHAixqk+eHz/XCpkMpDEf0
EKpzfWJYBz1swguX6VOHaeYyszeX/OH1p++ry09D/rlWqekffUW7qwpKaw+zSnF7s53f2nYzNYyH
zxjEbMVM7vZdppr3mi9d1uUZvRxGzOUSJaevX9Xgje2mN+c3v0nuR8aY7ykD/rbDlPSDW9FSSDS0
xxRu6ayNl94wwlM3lOd1CkjgdPk5v7/g8wyBry9zf9MrkB9Jc1EcX/1ahU1bNf/cVBbU2plpn+yK
mCyPEHQICPtovBX96n4aJQmDt56xJLNdriUQng3DnTpNfBGh/+9IFtI/J/UpusrRsN4pJiZBUaFl
GKay9b/b67J5rcBCWF+N//pL8desxeF7UU51FITt3yb/dV9k/PvvZZs/1/nrFv86R+910ZAk8B/X
8j6Kq7fso/n7Sn/ZM0f/eXbOW/v2lwk3b6N2uuk+6un2o+nS9o9ifFnzf7vwHx/rXu6n8uP3397g
ZzHMijlr9N7+9nPRUuxLKLfkX76i5Qg/Fy+X8Ptv+/x79Ja//ZttPt6a9vff0Fj+k/xlRTNky0Jk
pi+l1/Dxucj8p2jxvamiZGra56IcAFr4+2+q9E9DswxRNAxNUin7+BQbtDosUox/0iAXLUtXLDQR
mmH+9sf1/6zGPh/cv6/WwKUsX/VXxabxrSuSye4oXmXAI/LfiteOYD+JKQzao12f1c5LdRJu8cLN
rv0phO9qEb0gHHnVAN6GugBLSJ1oV09Shrw9JvNvVD2VGL8DIJy83TbXD92QelmHyUxTv7VNhhIS
fgL2FZOj5vC3dVk99En0VhlhuB2GkPiQarbHgkgZ9ngdQaKsCOxBD0UGCyLYyoh6q7xp9u34TJMx
OdHN88pO6Y/TEGAbJtdOklX+JjNQTihZcYK6ENKJoK8NpH0rgjlFzSieGUeRHUFGWVlV8bdJbgGW
qmNjN6NPii7d5rLtbgVMCWtLbchy63WH5oSEftbatIpikpbeTWj4fIgXxmshMNIDjNAJyjo9VoJK
ZjwmfkUweEKA5qPrpeIsNfSeAKHGav5d07WXOEVxlaFNZ0T1R/9kidJWU5v0iM22ScwIdhF1BWM3
wPknIcalR6jqjR+QhaCST2n3krYb8GZIrYEeoIYNYFFme7F/Y2TlIyEuVpE4n6WJ1+fStRikEL/R
KMzqUD1qOBuUZbLjewrPvjS2V2rcneoOEWIUhZesVlNXLtRvgRq216EKkwriWbUriEsL+Omis48a
FXE1g6qwPbuDScdwknPrysIFDpXBj7i9ZhwueBpGCKXZANJCMeT3TjUMXHA7lC3Ibhhknq9U8J/Z
jK1SVAKYyVT9ukpvcPXZGD0Fl56kg9vMC3sOss4+a4VbQckluyqS7zqysk0/d7VtaVZlx8JiT2tk
t0UPiymUpBknx1jZxPR7HDyqbxozAqSpx6LTl+m7X1jpITZKTLFScSMNg+w0BhrFyBQYR/DRHtbK
TRjSIO36jMykKciPvc5J49/gNo/FWOh7OZ1uW6WXHKUYmr1vSA2jnHTkSTq2Gt9k7KDqcKHXGIAA
UzeJQ3CVW5Lldv7S7BL1u4HBsyc8b8DxO2YadLgGA/nxRbLL+kCd6T6QMjFTlc0GJEFTnRCJd8Ou
FaLHpCzumrkEqjbSUJebBrmGAUJB1PSdztArikssy8lAR1sLrU8hGBdmACbAol7p2qtBBst9RyYQ
wxII3wLgKjGkJJPBCeLigtcEC6yI1EjDVCGW5mREd1mFx4NhnCQS/LQmJVyegREbxAzrQbF5i2b9
iXxfEXEh+ntIIpjRXSPERQMVxcQBWhIuzUAjjefGGGLzCshHh4gAKpUGRs7pjY8kiOL9kPXgxnrZ
k1SDGE0bfBOA95EaF3rWnL0LcI5CRZg8EGs7meeN5g8dLfYRhP+g2tKxinK4DUmJzleS6O5KiGrH
iTE7HQDiUev0y5SLVMMqJKKelDTwbfbQGgx9Vu0zIupjDL9zlzbFpjPnd0S0qhN1Os5KkA9yFHbb
IWhvOq37SACY2wLmdIgw6WlruGUTjgBWqULQ1A31tjrjlHdSW3ib/aKVmxUYA0Dh5OaKpA+H7Omr
tuoDh3xdGjHzjoiC6YTFnLhInysbXIjpSiYkKpqSgiKHtqKXoZv23UESRZUsmgL3DEKIdjecJN6O
/ZiPu3hhgQmBPjgxwsEwN3AZA7y4IU4yLh1qNaVojxi/27SoNXpJuRVL40VDOE4edHYchKdUJjCW
dcmToMrqRotCVOx0oe05UW8EqyIRWgErmYDrtUayW0Q8eK5DvbgPRes5HEbNzaUeJr/cm95YV29B
hdUgnsQuaChSH0pj1/Sa4OC5uquH6EMqiuEGbWtoE2a8z3rB36pwf++KiG5jlA2eUgQX+HO3Y0Te
CGKmwpXqdjhYlOOQPhHP0f9HGwPA3vwRSJEPbZphojZTb7Tow2zH1tNRk5UDo5mxMGpeDCdoUeQ2
s/6MrvJciCmZwOJtK1bfVbPjc+wzHO4H8+QDxuLj7NrDNF5LImn2klgegnIkow+7BpfE4IJhbGx+
0cXEsuKU4tUA7fK6k4wHfJDnsykBj5rLUPCU6iVnlOEYS8JJSSxhmxTz21jFpTdL4YcyFwC7jR8S
TmT7FBtw3FAcwG/7qZTcPJYAVilpYVfztUL+/a3qU4YuBsbdiDRHwmVnV8852KEmKjxcpa5jiwQn
zZjGjZimw2auzcZtSHkKFrTAaNzRH9/LAlmvSGw2yqhljO/gyyd0AiazjHaemqWtrObxISmTR90Q
hyur1PZBiVRAK0dyrMdolyRm6qkqpQGSUPglDNrVVX4zoAaws0YEGWEhmcxrIXUbsfwo6RKe6kSm
9IcttJH17k2vdRQ4GBXCo4jPFX7giyoIW5OOEEAKKjFu/Warawp0MN+Cu0rC/6xoV1BMBdR0tdup
1rfeIC2tJRroGbFcbrWMnNS8yC+LnTHkC0zArPk78vpvMeR3xE/xok3JpyOF0iFGy+PLWYi3rXY3
xdbokJ8BSaajquggJjtTW92LCU0cIdN7V1Nmt5QQG48hNvRyPt9XZSK4XZteSpDUG+AUOvYbou8E
EqnOlgyvl+KsLcf4XMPejnVB3491Bj4kDkmAT4g/zNjoOaP0Q1466Wapn41W3AWdoTsTSDYAs8gM
MyroamfNErxmBbJCTsieYL2IaQ/NxE0QJiGIaPM6R25uS9NzUwcwDSFTxRFsb63BoYT203EyxEsw
KQQEZzgFLfzQvdHLb36FuEE3OuMcAK3eqI0geZqRLMm87Xcp0MYTcszI0VJkMxpXEt8XlQWhrai/
jwbpsoVUPOiQWdpS6XcJANtNQB/eba3DVLTpXdTizklpaEqD6TAc/xRGSKfoNy2EznIb9kCZ0UJS
ZpcjCm5h/hY1YUGWe35VQx6hdm8lW4rUR7mV5K1ckkmfbnurfkTM6i+ZoRmgwpYcVamUyChoiSLH
ferixYpUoJjfcTRHu0BLjxyi7hjLjO2WBhChtMwPA6BQr5yQDjFuApQDBuuU1RRsycLaSdOFzhTY
VgQgroVo70uUayTMbwqBnI+uF5HEV9u0UKB/dHq3x+MU5GIuU9KCXA4E2iDFjMm5UonXcXYOBesu
wn9ir0QYw+jS5KrVgOtBc8xicz60UwRzau7RzQMetqbHmYJ+1GAbWMWwNVNz22OCZ+dCLOMeEgtb
s6AVaIz4PNWVvG/9M2Be0Eeq+BpGZXGYaOWTbT5Ydqzq0XT0Qw3HA0E8AFm5kw1YZQTNgHQxUFsc
0DPjdyiLpehid9m4YxZ+zxYLPT0l9Xvs/PtIDe8jfwT1gLAPEVkSZBtTrQnpEanf0BvtkIbzRyv0
9rDF1eLn9DqTNra0T5DCDFaWbhCil9huUJiybewGBtcrFCSq2po64n2AnA0NGovBR4tbrROvqw5o
PrUIbPzl17+b/Hfzxh7FsEVceLNum4JMBS2hlyAf/j97WdfzK0kGfDl2EIKIJ/2ytkZWVQrr64+t
W9rwDmBjxFlfS375+XVSgQ5SoTJrjBr/3FoQZLDHQSHbIpkwP/f7v71K6RNcPOg2n8DrVAH6+Dra
5xWsu0rKjtdbEazPA6/zijrXN74BZbNRyScGEWXjoqTstPVVwK043awLiuUNWH81aZWh26Q6+1pQ
1xQ3i+QXW1I/s6W2bW1dWrlvFvn8uLdj+7D+AQp8LGjMe1DdysNS1P3yZ51nESoH0pPIm4yUHYKZ
6WJxh7WJgLkI6BV0EmHU0kaXgdxD+gxJSk0ZW+WBhiQck/OGE4mVjdlB1DCFWH/9bR4BT0xLcc2a
DNotR7mCYapaOR6OKS1AEFs2KFFe+OXbkSGXcpya3m8I7JRjoH+IIkwOi8WzZTnO159pOSLc6l/n
Fbq1TY1Z8/zFy0JYXC2CGey8PySnaLFX+Zrf95CVpkI+YcSZHTqjpMedccx1IyvUb0MpJzVfUxGu
BUEFd2BdohAuU+S+xkeSEy6Xe73++tskCbig59Ujb/RJs7BjWc4gbdrIExaXmYSkv8P6y1yMaNbJ
sOxRrRPdcfTFkgIiAn8AIRzWyc95JTm3BKq8ZH+ZtvOBkfQNllC8aO1BULdPorXx0oFGVnhbu8M2
OZE9eH4aD/jC7KctohVH8/rJbYzd0Nmxtr3Mh6dh6wEK3Oj4A7jYYYAisnxXmvf+ndcnh+wERMTz
72pXu8HvYHvSN7D+nd6GDe7NBzzmN7X7shzsROEMIfUC9uQpNu3TaCf7p9xwnkxhq19P78zoHA6Y
bvw7jWGO4jupZ0Jyx4ftZacn/65NGT4geAvdyrSx7tnTCr7h3CSPJsCNx755t380DkJZRzrM9uC0
AGKdCsVXTfALtz6iTNyLSbG5uuE5qs5qfs1tmTOvmS+F9s7tmRLRnYE5a89wk8bXcbrOrQFn25Yc
9UPVgD92i2krClvUqz2YgOm6mi+6gdDVJfNWlNEzF1cc2z+nbYD3GRK7y7DlkUi+OyhEaCGw7bAf
6H8g0mXMAtMGCRtECc/IJ86DgKXpcRoqQYEJRd9m2EIRNPbxwGWR2N8oRCzIrCWdGhEMMMBtSb7v
ZGPKC08eXoZ6HeaeCNofmHwBwJawCw4zZ5MO87uiUeFuGQWSQSa+kvjJXA098oD/OZY4yB2JEi/u
BIcIyWJ+ReN/ORjJrqnDUyieZwjF6SbBWUkB7eAKuhPt9cCZGNFJHXJ2qNfgJrtWtOe1QJJCopKL
9h2m/AaopnlnXld708Q1/kKNBQ/koj4VruxR3sk3i+MO9M3UmVsveYT9Gj0q19APS9uHFLJRb4Hh
SXZ/Dg8CV3pQzc1wTw8TG4DB/Ca+i+Q4cK9NL/wmXhaC4OD0HxXZmq/cnWx69G8pFTdo6dLwrXPR
et73Dkiy6duuuRe3qCA2zanYR/WZIKGVfZSFQ4ougLHbxE6/5dk5BuieJY9SvUVuQVD8LN52G9Sl
Ds4NP/x3Gosaz2u2r8pzKB/bq/wBuamw/wHHApP3l34/pjetvDO2RbbXKDFK3zYYz6YLGqKe8rGT
UBRyzjdaelB+jD8UznxTnOI3XoEORxsRx2hpdpA93vVX2fcSKdKjFO/N1ssUu5xcnlP8qJc3FiZA
SXkvZV5Q3TQkHqGBr+GqLPdDvW7ILa8dnjpKBF7ecXwVUqcEu4AcZY/19NN8EN89FnbPjJW8SvGu
t1ERYvaRIN4u7XTe5T+s1BntubmVSuwKrjk29BaTQcEfPP4SGxe+m9JmCFEtz7xcQeiExnJIjSdr
4il6Dh+5OHbJBxHyYI3mFhxFhbu8ApTbnoQtL/48oz7qN0CK2Gleb5sB/78thQHibgHPhLZ7401u
CMtLUCJwloEsY6cGtr02CCpmknTDyRzN5pCudylP8Ip6qMp7q3zvlO9hZXtAnKp6j/xY7DYGA1sk
hQvbKD4J9bfGp/Yhy9S8U+ptJp8gi9s9PoW55EnDtJO6N8W/9ApNwBlhxQ3sJZuyospfRLEFaH6R
yzOyZeB5i2UFT2RIC1ISnzDHYGQFxAG0GAkF1iUsvj8tSdePDVZbNQ0xh2+PsUCi5HyToFc2PHco
u72tvpukMaJm3HfzxXo1r3nCKHi4r739Ftnmdbu5isJbzZve+YJ1EB3LkCEdInuody2jrmjor/Gv
eVNuFG9Jo7QpypMTTGwJ1dPyhA2vP/TuUnZTxr7wKnEMTzrgEsNl0imaXDaaD/kPjQmXUznlj4wz
TVuZ1thG5UoD6w3UiXwnfNQM1L3yqTRAvN/FbelicFzv1IQ2+dW0Ve/0a+McrkVT1HkKAwaZqwCN
xqJiMx6mZ0JNV9wDxt0YxfBm9bmTHMgH/vW0HeRNcE/JGZ14cPmm524Z3QOnoLKyZtjoT3h5zXGL
oBZq/julD0UpZBSuKzGpFv0d0mxvqTnUwOndyEavnrn5I4Vl59C5xwWT/hkGJlyD4ZnRSQcjQk3K
Wy+QjuTlP4TXgsodFsyBh8UwziL5BvLqZnvLoF26yeLXF/VOOH9ARBffuXWdw1lMksOXxOe47B4u
l3lHsatFe7BWfMEspaheD69kngA45wTA9814hY+6ER6MG/TZz+bGekXOQNVFMqvHDQrfhnd+eNil
1EstkkTQ8Lb4QVEPU7GLPOilJlQdSgdwjg+ETc0N74aSX0pwt+Z1jGCVZsLNzBPl1eJcIbnZ2YmO
Pa9DvTF5HAq3i6Zksl8u2Rbf33jzqC4MG+zDoTpRf5GA3HoWMCx7piZutrOdnIybjP1RH3hPxivd
sBOKDxtWEKtTKCieeC2chQfpwEPi31P8ONrv3AT9boTn7nCbtDN3nJ9cP5fFy08V2h+W71Q7lm6I
SflGuqF60XSyLh/TR/mOx1icqJ79O+PcurzRCmWUZ8UUWdwr40ztp93wlWUndhu/hflR5vlBvQKp
seOIs0dVZoK/5KQHi3eGl4U+KVtSVDLOuqUUbZ5f2Jg2SsYrbWVHispgn+NVduLBU/ikjxSD0oEv
j3jJiSujDHimctfOL1yF8srVII+hDuXOwgkh6XHLoYzXl7o5RVSor/xhxHOyKVCDe157EnkApt50
Ai906fJc0GSo2/AtJ1ePenLfuqpDKcnLSsyHEzA87nBWO8oN5T9bjctLqo9bXrP0B6dF5c8h6IrP
u67elf6leeez9g2Pp5LPuIfYE3ZcaIkoV8+9K0R7WlHCiS0nHSY8jFPyyNxU8mRe9JMien61Z9B4
pLGgbodL+oOxeJPWXnBrJNzRaR7vGD9AJ6R3D9SbLWVq9YpTH7St4cItKE7RJYY3Ax4I3e6+B8Tu
5ke/w9p2M/LWw8tRZZ7khjyszMBQojsLt/AIot3ILQZnU1pYvcXnBQQRNg3r1d0WyOYxDaPdrNCF
37cGmE2nEu2yudS13er3JeGDFJFxLNna+c28o5O+KbUNRcO4FHKytLHsYbwKjIfLVD3nmYc7XPQ6
8OBFRgPsAMx7IhR2pNkwnfeGP5+Wmy/laxNtGw13TylC82pLs6l0qVbN/ijfydJJz64pogyGJYb3
8SCB3ge3HqtwSKL4hep0YDdDBLku7jc1tdpYuaDcLVgzj+TrWYeSh0hARPJ8f5vnV9boqv3yGpjF
uayXsWH7IWiwPzOvcBabpgstc3GAFXcOeV1pEatH1REVt6Dwp+XK87kNSGh2lQwf7A/SZYVHqlbj
IaZHyQscuArfaeAQ+qFNs7xgp4pyhLb+O+8s1TntbN7dbDdaznCp1S0GBxOUDGDypHB5qbatnqdu
L+79LQ+663axuh3Ro0ybPD+GJgnFW2gL5pUk2pApesvRFdfzPAq5tr4VHup6y5tWPFNe8QaMIsiR
Db5rnXXOaA4BnoHTFzmWm3jFYM+UAhQrE/ZwtiTvCQrSw6C1MtridzPyFNEVxPuhP3LC9Dh4tzxy
Nxv6O1SvtN2Aem7M+zxGBWzTSKfGaLDVIqt0Q9tgsVWmITxQQdnKeZx2cuBkp+Z9bH4gRtSFG6J7
ucbNbLWDfC+9Vg4fpeH5QKYg6tfHxReEpjEFsnpQ1HnjM8qeiuOlYkS69dWd8c2qJTr84Usl6278
BogQh500su7S+KC1j4nHhgFd1G2U3c71kVth7rPXstiPxkFdrCjdEFpka2fgrY5zch3dCC5tS1fj
5drRsK1dXsAWW4gMAO3ioXVuXlo+d7ypTJtWa3ur7whZpJjVoBrZlFekpL/zyRUx+idUshuiyxkM
BbSJZO2AaiJr1slzlCdb0r2eGG9C4AM+H0Zr9d7+oJoyjkAxoZ0LZwoTHm6oehi2FBC6hF0q2dl5
ODP4SLCzuUF4OGdkam2Aqu4SoickjjCAuHhjCfYCOwSNqbshroSuTkhsYLhW308wNIeNQCoJgVrI
yBfxBZQSr9DIp4xFUvfdtMLNpRK8UN1mmAswI7y0op13jwORbu0QC894o82klChnAUK2dpjoeT/C
f9SupnyLekKl5G8QQD6PAIBlDG4csXMb6wOu22Z66TRbKr0Yh2uWED2C65NvRRh/HSj8a0t8I6DO
pegRkLVdQOtZd4zC1bGes837W8tutuHV2jAhG5nO0at1xYdj3Fqal30ED9OFCs9CchCB7D3GjOyS
XZYEu56BAGrdTIjwITrFCs0QT7Cn7wGD9Led6iTHnGpwkz8J3daC+3nv7+h0I4btQhSt+AwdxBhG
stAOBHtutNuGgWEwHpWXtXxJrbhpqleD8qd67WdIGsBgMpzpMfmCql/b2q1/g1eX8j1V7OzRf1Vx
IoIJVJub+A61Db55t1YXbMpvJrZB+b6sPCyXxDscckDXUYxJr/7Jum0rCRNnTGlrt9/FiHGUVx6z
2u8jz5RPJE75d+OB8odXwdiwJ551quwq46S1VzWB9vo49TeRdgkGJIvPau8W4eSF4YvCCTCiiyXK
ZjHcVHSSDk4ShhrX6fusON1N/jK8VildeYcamFLyOG7ov55gewPVPzQnamUZTkS7qb/xf3idXssP
7YVATINjSoYNHBjha6u/Iu3BVx0Vfx3Ki9gVzpnsRK1bMdJG4sEbJUYz4CMGQXpTMUSL2zTAd1s7
YTPrTQfu3VBBWXudt9CNTiGlm9ueAomSEOUwzYM30zuDdrxP3GSgb4mOPOCO9PvGcAL9lewFp6rc
yDggAaatTH/PnsO3RjAvosE3Ve5Vu3i1ttKWMpPK3K0eA9MhI++BQRZXZmhYPKsaPQw0oJv2qSUp
H1IEkXYG7oijWlsUvFDLGe3Ykpg9+ji9ber0HCUM7ifHgAa9dS0cj1O2J4yh3wTHygse/h9757Hc
OLZt2y/CCWxgw3XprUgZynUQsvDe4+vfgOrcW5nKjMy4/dcoFUUpBRIEtllrzjG1ZlOEi2gdhQvQ
0/6J0VQ+Rcd+b6gzfZMQzLzRF8mNoyKcPPgMZwuBX3hvnMSCijejAsSlTY9Nj17niz4LSD6EufmY
blOaPwv3qVirBKeSH7eszF2+BklEDMWsON+6V8bCP1gnhZLCzDqhpt/juulvg02jAKo9WNoh+ezZ
3p0KEk/vgiWpdt3cGx/NJ++5udSIi4HgLYqL5IxveMU4UcfDV7DnvAADecwfxA3pEBmZQCRm7jN7
WVa3fNAEyzF6zOBHpsDlV7S2YB+VGUoMFlvrDHPK15g4gf52+lUOX21rLavH8IFRVH2iQ+at4fLW
+haOZljuM4kOYwaMpCme8+AOFxJ3sbgp5BnCKTypUW5t8cmqyy43rBHUcgumArXrOkmIGSt1dfbE
1onpjxWC0k6bmCRD9FH2c4WW8PT/zKg54zF388FepjtUjng1tsSwRIyZe7+fxdRVeC3eNjGnVFEC
z+b1vDl0jxYSBNa09kNyCNaJYc+bYFiXD2gUMo8UDvAzM3hocM9RbM4MWjq02ojKNFECzppraS+G
o+bMPRozyUyaMzVd9sAOmo3WQytfd4K7Nbyw3GSHPjySIToOS5b6+dJyzqO4ptSvki3Lnh0lyRJ4
E/s05n+qGcpxWL1wFWgzhjhyFmnbDOEzbOx4Xi/9K3/TvdP6Y9eEe9GibzLzLnHL3tNa1g+OuUNi
MQvuQel7MNaPJNA+TaO3d6lpDc30Vf8YfQYPzSvUvYzy+0K8GVRPFs4mgqzmzN1hq1aHaHiuPmNc
iTqKCcZx50guDAxQ7otPKM6McagLWHEcsOjQFqcBpVW4SOjzbVJ/WcziLW0m9EGUD1AAsUJglEfR
kSuL8DG/BUpSrTs6GBt7yyL/dix21Ty5CbgywpWbv2TXJSkUOWKcPfonikPOlX8i00+km/jBZq4i
X2fyOc3c9zAVy2ib2M2hwow95zSSzdTvgifQZVSK9Gn34t+3gsTfhTHOwxsFGRPbZ6d4yu8pqb7V
4TUrLWWdyDOWB09eOdlOVJSEyfnKxg1DR7TDW0T67rzddlfiwX5qlNm6WLO9P3BL6it8Vg/mEz4n
xM7pKvOMObOS0W+88Bw1qNcMKOWz5oMzwC7wM7nSsg+DvJJaHnTiHvbOxQI43x6jF419r7ccuUSy
mViRaDJ3yyVNAhjY6UP+mr9mb87RIIdkqnCoJ+QCqAX04jbmhiZCgmSVJUuVj9CZ6iNdcHau9D1X
R7CZcifWxqnPrz3qC7t6p4pP91C/Bpf8IV9Oq7KTe5fqGwgmHjlUOg4HTIvuR1FJ7pZpMGBKwpKS
ahcbbucHuOtwjplpT2nAWk5hGEvJ4DZjBcAAvAnW7Sv5t7OW24e/6tN02/ebetOjRZhP53HDSOJd
s7w9OldFMbsj1/Mqsh4JgLBXqlwAeZgh3ri9ca68Z/pVvkVf9Um9pcZ2/0IDyJxG23v/gSVUyKfM
YeG2FRf7HDsEhCJFmTHstw/WlZEtqIsD2lozDjsUP2fhSmMfv06OxkP/Tn5A9qzfZBeXVMqZ9RDs
+juuxI8iPLfpZDm6l97OurmTCu/trZgHFyCxVy7qhmquXEU7BRLFLOFScM/xoh4XxRoPGnCj5wTJ
4uwU+ZtWW2rq47g35+aOxRnVjUi7rjt3E3Xb2rmzMuVQK97Zm/opXtKz9/962OlTL6gcWEOqFumC
SJznao27o5v6PgMYUgResPCTjg7Q13NOEezh/DFRTS0sfxjTiZpNQUYrKUlOnqX5vz9Jpt/591vp
tege1LtaTckTmrpzX//+68vXr9bE2tJbiAyyXvqCceDnfx9ppcC4sQtUGju1Yhb/fPGmb7+ec/OO
JbpvGy8OmqGlyXbYaoCO/u+vfvuXXz8wiDf94VcA+oDJiqpbw7AR/yF+plG7cUET7r6+eMV0jK+H
Bg17IgimH9nEdoilpabpuur9/b+/3v7vsf99DjZn8d8/8fXk1+8AqQ82TDU4/P7nUF/P//vtP48I
CVLn334SSV9HIcPU9O8PYGlxkK/vs451mchzB4cOf/uHw3+dABShHnvlgduq8lhAck8nuByXKKMo
fk013ICErzZ3KOgVyZaAAayQFl7l0FbXml4cvYSeVxBSuxr1O+IQWI92t5VwNk3O9i/S5Ra0irFo
kE+UJvhf7Hoz07dvIDm8kjZxrKT27MDBHVJ0lLVKGY20hKTRH3wdO4BOy8JRiBP1JfWfQYGahJY3
natOOFJrttdtIgQV41au2lZs1BJZQeRaDhgtZLJ+9BB3YT83K2NbDyUaPPUu/9L6kHnOn+wvuiMY
BbPwtuvGPdlOEEOLZYrBLBQbLYTOIVlbFtE5TB49j3UKVY6OzRsMmq1SwSjPwoSqXFyunJKAAz84
+VWyksJi7NK98/ii2nJnTSlSwBN2MikveaAA7YdSZkQr13vtWp1eUMq+mQHH0U5jSUwUGhWiDHA4
LslaPVoAKBck+Oxd13rukYvOAQqckZp50KBzg80R6kh2AHRfmUUM58nzEOvlkoJO1rXK0Y8h5lsf
ZOhqCyJ331GSHFXPevRIdlhozbjuozchdl4Xv6VdSZxyCscENhr61ebTT+1X2sjpvlH1dp2po7+e
omtzZTMWSBNxxe77WkOmW6cP1hDSKxe7shggA5nbJKHPMrqHPtBuqrI9D4M2C7oSdVS6GyI6QmWK
KKteJTUpMB0u9ITh3i1RNUrt0jjrlrwROYYzeHbLxhjXwrT3HjXP2njmNL1WiP6EE5+EFr5KVltx
7/RAOj3CsOddTtUj4ZzpofjIw+a18lSXZgNxXSpzfInIhTM2mBbxFBA1yN0gJn20Zy6YRZ6mV+cU
urnI+2sMGvJtxGZRusZNUg+PkAWogzoN1VQ9RmeUfgiPtD6/UfZdlS16maUbLJ/rHkrPjCAotCRT
n5qFZRgqw9YvwvcsmUvNUhde0uH7ZHYdalLwUiD02zYKDz16oEVl4GZXynyWwJy9Cir1acw1omk1
W1m0OvvJRLvvG5Ftq2R8BonAkDK5ltyqXCADUCAOdE/s9ek+eeSfoLwkIJNoEfnBlQQsr74HIf1S
D+aJxEOYp0g1RrUnPLDdt3GwLM0C5W6beBgNj4Pl3Vp+ukuEjknXofwB8fOGDIyEgk6MR3YLin+Z
a7U29wJ50bGPzAqyM4s3VXc+iyhpt1HG6eqLlkl2AJgh3FVX8MedYWDyaidTedCCbu3JhzJ2wleu
oIKsUPi6V4hf905YfwiglguXzUOcmxfU5JhONNS3Q+Edx9Z4MVPkC33GOpqO2AgOmoQadeK5k+M+
JBiK9OYUqUSAReMV4ucTyGTWH8QvraTnfrp6Fx665tEQDHMFyBAjNs2l0Olu+4OwUaM7xDcln6Xl
wi/vmMVt+7p0KxYZgL7S9lNW4y1qZ5DUHttCkJg9KfDh3gRxHjTsLhKtm+L0GsowUBYXsQ1MDPuT
SLC3GyPWceXe597k7BqPAbH3K6GoT0Wgbm1voFdpktbchM9DJx5aH/mXVtYeHGJ2zIFvYE4YdMpD
gz93CVPXK/No2GJvBlrFjka9SnzSm4POO2cfbZm/uzV9HoMGZLLT/RGEvgysuQ/hGpwahE+rWmot
eY5kmU5LQjou7hDsHLt5zka6n4ZC2VNh7NmUsUvFrA/Oflw8G3l1IdzsinN+NZbapmBB2zchXVNF
ffBsil6Rc4ff/ZyMI6md+TmQ+PyUlImhtEaivJLgU/a3etbLmaebmCMy/6xJPUIaHFORVwkJcoQ5
01CYzhWjRdFlTsl7Uwp0G78pme0jrq4/IX23hFQWW09GrxGD97zW/Ve7HMMt0mBcTS5bfsbvuMiy
WR5JxIhI4az6tgKNTqb4cCZvdInvHbW6dMCdT7MgsodsldhtQHmwCZdhVTxGPQm5VZ2e9LNOJUTJ
UbAkH0aiafN3U9IuKPynuH41/ZFbXSUYLRtAaIpkXCLU32nJtYJr3usL8MUKqZZJRUFdZAM7G7fc
uB1cIKzu94DwXg1NzxfAL5ljp1odZqs2Ie62yzDYFkN3CeDWszp1Tsg+iQhFOJfT98wHBOzaUonz
ndJbFgELAL3TSAF9SMUcVi2dMrS9fZ6d9ZTeF1LcFPtf96D2ZFUEEBTKzMXm22sVmmrjQS1VVuzE
dS3zpqYQUkZ36qi9Za2/zKpm5/jz3qNYC5NpFZNKRt4Oybsh8TsHPaSSXrP79KmILbOEYBoybtpt
KjMx7ypQkjulOVhwB+e6SpvBc4mhyft4IyLDPXqUHJ0E0aelD29OTHVKrSgZTeR/paWgH9lXSZOB
cGwbh1dLnyRNe0IlCkGhPU9vmqqoVq1UCYypKAHY2k51RwbEoO8XgQudvCR2MEActqya/E1E5j9u
w/9vKfubpUyo+h8tZTSqy+D9Z0vZP//mfyxl6n9ULFumqhvCMDXjX0OZ9R8TD5fhOEIT2BYtfvRf
Q5ku/qOquu3YpqYCFpImJtv/Gso0+R/uFGAJtmpapoZ27/9iKNO+28nwpRmg14Vh6DxUBe/1R5+0
15EtS0oTkhnCNhdFUgYnZRrwq7w41T3OGdKa/TVRM4jiiBVizUolE8jVgqQamY8+RPLmSqkjahw5
q1wSPFLKs9q8iEECkpOMC0y0x8ooSCBBFLh2SF9a/GDh+43X+2fDsWGoGj5vbHEaMYCc4O+OuKLw
RqcdcRGofFRzxr9VhDpvprhI1FNNI7+SylDjWO9sH+O/HFuoP9vx/jm4YxtsLFEnquY3O16ph0h+
E6Nelwge7TZbFzEq0hKUQqwJBPaud8rNXJmA6QQo07H/83v/7fH52BzdtLjGUG3//PmNVB7yQaJG
SOzqrMsuWohOMKKjHk0sT6Gqty2CbqEGCe1kckb/4rMX366fr/ev8+4ll7emG9/d3n0L+CeGTL8G
lsjGuWxvvDKFvjoYYqZK32b3UCMRsLGiYnKZdwMOqQRuqLpMExpLel4qfzklv39FOvA7bi7hGN/O
SN37rqvndQ17kCKjCHsfu4ssDn858dycP/oweeOGxu3C+kiauNytb4epPFuv2gKmdD+KbDHYtMjK
3gzvc5fEebP2dqqXulcjSXe2xn6u6ZTubJXUX2Or0A65Lv113JvmPmSOWv/5tU3X3A8W0a+XJhgf
NF1oXJLfjeFG0Wq6L+oGNPs7REh9Zir+m9Sd2TBMInHC/kw3zP9yJfx62g1N03C44lCVglHr5wuR
0lrY2XrWrEPkvfPUdZhEVSdb/vmt/e6sa3Iy51qqI2FJ/nwU1a60UEQRb83rbcpfvI0yo8Aa66j/
/nyo353FHw/17QM2ScgsPCNu1vYQOLMmbkHzhO95GFHktTCcDgAwA384/vmouvWbD8+2bCwzNttk
8/uAjIfXtLuOG5p9Fft+DLobJ1H3NUa6FRsnSW/zRKRrc8zz7q62ZLgcipbALelQLbaiRRsTodsR
o650praJYuLtvUZbtSbjrt20pCf20aEweip+DdUR+EifJXv2teJqR3foWwgW3ifknnEzROfSzhA5
RAa5hYOGsmVG1vW1aJRnWRjBPyuMnzzrPyI7voaqb5etrkpLFSSnwg/4ftnalWdqGQr1dazV0Ur0
wbVew0fyPd6V4rfXNWXMgjrA0mqduyqWJKTI4dylrbXoe6NdmuktqumCnEFHENIiKKBnHVuKsELE
oLMr5WIB20Frsxzh8xrZlW2Nm0mSUhTqQoyafjA0GdL6eQuSVCGMqaNi9jiYdHU1zLeKFj78+cMW
4te5y9BV5q5psDL4b7qrfsCUhE5MFI8R1+sMHNGyacZ9V4QffUYKUdVdxpCEzrGxSetko7NJB06H
YnzS6rtSa2oXY6gcvOw9jfi/qj5pgQmsOBdP7KzEMtCzAGuOWJmNQVIdNkpPj607p3E3jvoaAkW7
4FqicoxzlR1rQ2ub0azGSzuXrkp5oU72iVNRilf4mQyT6761r50sv9TNQUR04dKBxCEgbFqtCnQP
c0nBesRxqfvWVB8pdl3TAnPqLogOop62cZY0wSKTt6pqXGwjvi1Dw9g4Jl0bM8Vv25ImmKW7OEJt
XJJ9uBqtXF9kWsc8KoN7Khc2uGAMg6vR9i56GJwbqz2VJsFjQRvO7KF7G3ItnyukmS2Fx6aS3kBs
RTvNPluLwUyUTZs3d9BEamLYqN13wR6DV8Lu4VJAiwb8GMPjauOdVGnMhiOs4sEoiapplRuRWc4s
c9780njLrPJsyDszqyYItPGsCfNOIk7EtITR1SHxRJiTe0M3Z7XNHynb5mJ6dHVDowzWWIB0NEKU
0tKyPsX+8Jer6teBCz4Bq1aGYiA4lvVtSddXntEYHfdRA4k9T3ry7iNl2incuX0JYIzCq0tU3l/G
/98e1WDWNVToCUwEP1/JdBZbUrHJ+VXU+0rvrpss/mxKsnFHBDwyegDC/viXu+fXtZdtWMwEAku2
Y0rt25RTeU4LKL5h7TUxSVI68wPpDKVS4+J/MSwALo66V0nvQNI1nv988F9vXNuwtWl57jiqrpvf
blyvMdqww5yMQjN7zEttBYJP2cqRXOq8ZnNWbyzlXSHc+i+nWfxMfZlWuxwY+gTrXF2fQBU/n+cE
R11Sd5xnCeTB4Q5DtJW089gb+m2UBi8Je4a50cJfiTGSVwyeiDzjF7O9D41G/O3V/Drr82pwaduQ
LYTFkujnVxMFyihMhHfrHqb3AhbTTPXyaOlM8oAEK/Es7ioBVU+ltyWzU+S6KDpt9r1+d5eZAKKN
WF38+ZPRfvfRsB4W1IYMXQj57bIoikyOQWtVFPVpP4PyXuYm+LI2aO9zb/hsKzrSVYHlm2QEj3kv
fkj07GawXPgVMfT2XnizTSXrnW9TGI4aCqmWSTGOz3VRq96dCLVjHcCFZinSrntyMIniOBaj/+lL
vAxGxJ/+81v6Wtb8PDXa8EWQAzo2dXzj+5rWk4qiuL5eIZgYYfgtag8aoOWiVm4bJmURUYsIAyIn
dUnPLu4jMl1RvsTGdOPD+19UqvmijSxdzJZk16hadHleL0yncgiDxPzZxTFVylRdRJ6r092z71QN
RLhH3YdCMKKu0jk4vVVDLuUNAx/zdKbVPo43E8aaKKXkL6sv+TPA65/rnJ2xgDyrS4az6ec/zIyk
+zjJYE/Bg2Sa1b6/8a14ZvkIdMdCHFpgIJ7hyy35CTGCK1h3mf8ZBsrC8Fnwt41U0DUV6JXc3lyw
AURWOCnuiNkhqznMHpO+oFM/bWZr31zV8atidxdgyfYuTqGANN20/jHRquSlPvtqHhpajpwen5Pt
dcgc3Gqc+cHwMlYJpcWISnzsArbS1Oq2y8z3P18AX6u+Xy6AH87Gt/uMFPFOetlQrb1GYFWBhDTX
Rur9mZV0izyykyXjArJRrGemmPLntEqbW5ZxaeF8/Pm1GL8b6Sc6DqAKWxPW96HPHlpJREhTYZuw
2nVHYtVeatFD4zo4fMRwCAy4xHkArqD0PAaEWJySPotOlpNvHRlvRl74wc3o/xtEGrBVHfYWERKo
AYgOS6Y1DlyEeU/d09D4I0GRvdSiabeOJ3M6lsB1ORl3/Nm70m7CxWhRcYOcigrcJvg7sYPPOEWb
61raiUQfF7+5Sa/DQMPuoFnWR7dfR3SOB13d+hpDlK3bWHZU21n1Dv2mQH3QpfsiLDzTlKo1kTtL
qy4eGkCJeuEHh2AyRgE7Jfsi3v3l3HJRf/uYTVUVEliUYaqUNH6+6InnsCI3ZDi1ZfSCVyqDLY3h
OwMe95eN1G8GSZMtrKRRQoiSpU4f8g+3VxVHJqg6Ua1zL/0Mc/JKrXzD0Hm2O58eUE79MSEMW6by
7s9v8TdLXmphGiwk2EZwCb5vnAvQurnlGgzPqbFsWsz+tFnkNqqrN023aHzZLmXipp6ZaYQJylNB
kQ3s5GnPo76LM7zh9rs0mmA95lScB78M4dSuXJNk7D+/1N9c6KYqNdPSdRYXbGx/Pke1FxSaGxJI
l/qeM+uKfVaFL60an3vFIB4s+Kys7G/FrK9Fyy+XgKE5ttAozZnfZ1SnpRuLjbVai7a5UnV1wdhP
ZgFJafT4PJtWhWZW+YpO8oYqw43m2lvayO2icyJAEZk897jFF76Pnq8kMnQ2BsNdILp9rfxtCTRt
gH99pUydUP4sav/f5tmgqVvDbxmTOjsjNyi3TMZBkndMlSYjCdqff/40fnvFskWyHUG5jUrfz5+G
6YT42Zu+IpHqSBIAsb4clZTwK5Qd+izm+gUIR0S08rcL9tcduW0KqqRcrnwgX3CvH2+VsBJeJmSO
CmasH7pBXguL3aHrk8zh92hKSQWHwdAuo95X5qaHTDQ0Kgr5CvtwF3EdmSgmLYF2pdrRbhzxtv/5
xIhfiyK8QIvNo8rNbMMF+/nMdFDoRr+KuKMU+cKoAgCAsI0V4V5H9o0ffsDquJWEjiGpsq3hNse4
4pJutrRKjajQMP7UB07hn1+V/N3nxQqZT4rdrS2/X8i117qanqrlemi8EHrO4G+V1NjGFfT4fmDx
WtUOsvTAUwlIRMXPwnFL6xV9fWgn5wFJumYEt3rffxBM2d02wrv23QowT7qnczvuCxtrGCMNVoQC
WYGLVzxgoXmVMi84oTjWNp2gwPGd45gzTaQtS7hAHVCQm077UBXHNGeHQKxNs95Wdf0S98bj2MTZ
VtFD614rvHdib5ZRS5Rcl/r9MRZMa3o55iSwYBhgDfDnE/ab82U7pmkyGFuspcW369tX7GAwUhNR
FIo4fQwweMqxXXYpvdasMe4Cv7k2lfIz7P5axP7NWgt0mbTA2wHGtb8XsYNQUO4nSm5t9rG1CdVG
bgLFddeaS98ShoXYdmW5a9uk28VQaWl1FQaiJ/3/vqdiL2VI1Zy6Eb/MDHmaw1KxZbGOguFUyoQG
aKSqy4BE4LnlixfUIuJqyJC7SzrCfz77vymk2xycai6bGItavvz5JgLq7IXk2cJWtgY8Kp6/1uzs
Ncw975AASFoGCp1zklcRDnmr3MdP/OcX8JtRxlEp+UlTmELCtvv5+KyUUlKl4X/EDa1WWJq6Ow/t
Ct9BiKq8VP/6jtkK/WYvyZoSOKHlWLbOOP7zMe1IwvADl7KO28R5zTQE/11eE3NM0WYFFeY2TltM
6X3h3CmGDXu7cd91KIB7q3fRCPaucw6VlzRU/SXoYQ8NZYD1kHCuc6PVYL4LeuDQ1Oe15QeL2NKV
C2my+EfRnbBOjg4KKR0YXsGrq25+q/nxQzVgHLKqMnypQS7oIESvqxg4lK6TvcvdzrY37YNLWufd
MsgTb5Novf4QSfkK+s1YdlqP9Yo90dET0x+Swn2JLFwfLV4gVb2hmqPcSZdlpNUZ9wEMjC3lL/fo
BmT6ZZlUzobaltejRmB40+nXNDaKS/2pZ6hig741YWbfQx0KP1rq+mWnzcomuLPYQVxnnUFcaYl1
I09S9ty27zo3oUUP2vPIV2uCM7ED4r5KBcS3QXce0Vyka92CNFprUp6I0LlnJdNsywnc3mvq3sgb
sSNX6ZlNUHTMgWgf7BESHjNket8P4Z1awqNLEHGtHFEPT8REsHqu+xewacB1WJKjscQeEqmwwkFM
ZLdhYL1pkMnf1AjDpB0/1UkABECTAcqYJjg2ff1OYlIHMauDl2InWbNM8gCml4zbXZCl7MDqeCxx
y2PMDkXSk0rUok2JdbzKWc6qvokfaiVs1mL67uspCzUSYiiZkDltBVfM7MFVnWUQuyiTfD0l7NzY
1ba2jtOgO5C13h0yVbb/PPp6zo2mQIzSXQcQ8cNINw6UHs3D16N/v3SJ1y7zjpqcbeTJagjQrrVa
FhzdbgiOngSM03lDgYkiytC5q0o2gzGe7QurfO7NjN3L6Na7wOvA4kyPQJDFSwhD6ixqvfGkZOV4
AtSiZW5x+nqGzt9wCuJQbuwx2mSleahT1zj/+6VIsV6zViFgDcKTUUX9mryWaEPmNjlUWi4vfaT7
mxrNelcTYYHSVbq4pKSNhLq4J3kkW/mWBTxCGO6ttLOVGFLxoPhZtq9wTcMMrMEi5MpNnQvlps+K
6za2auxVqXIWJbVjJ8BF0yv6wvAM9w4MVbHDG+nNv74l/04ehzFeNOi1ylbBqNRbUXdmmVB2xOvg
ZQqaM+RDSw1xyPrudRHj/yWeI962eeHO0cZlq1A1w2uZteE1BaYWkF+ALnlAtZabrQ8QLGj37ohn
s9Yt5z4ewnidZznS+1Rz782wIr5d1glrK1K0zH68HyR2iNBrsf0r7nivRQm4EuFcJ2pZ3ifP8fSk
rPx42zeolnXiwUC0FRfUFsOtWac4CURxQe6Joy/yUmrkerg0s4YWHVvik1kF+unrEUtXhMk2Aijw
/QKB2STz0MuDVYzWyiqiZz22jZ1l1+YO3ZHJ9S2xtruAqvvEm9NeK9eGmEwIuXWZapQoemwcL4bX
rsJUF7dqAuRQgUFMXtvSGXnbTus6GK9TE469ba31iAO3AdjIXoAvJuQeH1JerSptL8ouwpXQuNd1
2zbPXi8f26bbizFNT2an6VfETbsz4kWhoZUJytMuw1CR++++mQwzTXoGNQi1mLT1ybKtKk5oWie3
Y9JcD3ZvPiF5TZdVSzS30ivVo9Hfo4RN7vVALvVcoXCchu3aBWf+hOy40Abzmf5vv+rLsd4QTRI9
GiaN9ul5k5iVZZyTGNH2DKu6nVUXUypY4Utt2DQ+UlIkS/fpEOBmGePnVMe4mke3pN2UONsi894P
VzoUQSSAXXOt2wE0gPtcFuLOLp3sZCf9xWtK92IEY3QV1srb13exDIJjCl96lrgZkeepwqdB7fWa
SWZmeaZ760xfBtTZ1IVwu8a0QBf5lHSqp9gWRopLm1wTw8VxTeiRQa7Tb8uGSyyNaBlb6mvf9QmM
mrC6bXpfHB0Z3JRk8tzW0xcxKc/7zEYm6CHcylqDsjNwmF2XavSopm/BvoW3QYono1OfnaRs14Xd
w9IxncdeTyP2ayb3ohZxjUhrI7woeK0++KC7Tat0DZOPLc+uabEfR1gWVwZIadyVaQ+5wC4IwZl1
JfhPrzUPhmLnS6PGydEHHsmmdjGcvh61PguZDDETCbvhauh1+nl9FZ37JPdPpE8DivRWSWs4lMY8
ba+2utjnGhUbq7BgcSqmtjMFc69TOOMGTJ6116mvRbl/ZQ1WtvdElO9lnqjLqgqddYdmtomMdEWL
trrWAhWgbC+tfaHZ+T4h0elYWaN/+prsMslP/bBjo++q49XXF4O+gYgcda3CxjtIdI+2h39Xuu4L
yJ296WPqD4uPTGnfTFcw51Bn4w3snbbaNjEuZ3bUziKz+mUga484B89bGCnusjRLdtowbkq2ETND
BtiinLWu5+9BFN1EEe6NhmBrbww+lKFcl3mPNBDjQVpJXgXrvravlpllb0ZtpPnqhgcUxQ81LjRX
K9/D9iCZx9nAzPtaPrWBeaMqA2bvoLlmOQ+OFEmKFWnM+a0BwoA1pJJITDb1gzbU57Gbusr5iRjt
adals+RKlCREkFvRAxnDGzkab5rmryWpY722czG2VpHymbbB1aDZ72Pd96BjMxj4LotWCytaiau2
VzH10gqFI+hl7dJqcLfCq0Td5oQ7kY33zWCeC7MdFyLOYY2MW32Ir1GASlS+QZx3W4idkAF6sdLT
cV0FynJogfN4eKtjWo7W8MGO8zqHqotGt5TzJJdUIJNB57SxZDV4W3nKWlmN9m3ddgczv0RR0ZKn
bNyEiNjmTYWAWbQuqwKDeq2bqIsqsCGbxNg2AzCGY1xfk+h+Y5LNs1D6QayrkJWJoiZTkdGCB1tx
ewIQChsbSlNHUr2Dwb9C3KubGHRS5YQ0bkLeroxsFAu1HHhDunhOQYBSKmnntr1OVW2BaBP5bjW+
+12g0PzDNtxyfTEnQZVTUCOXZWmvBqU4ahH2GRQhUD5zfMYl3v/KIPe1RXkXa49aY18NQHCXrcGl
SrhivtSisFoWJG53loInuJ+QQbKdzFEtkVGZhmZy4hKVebCqWs3ZD3hBNGl9KDV41szWP5VUx+Jt
ZFAGRucqasdrtUKi2AjcdS7CXqkBH4jS2ttEbg1vp49UMDv4INpAaZaDRdPCHI/kWzW73gfcDd92
XXTZQRPBpR6xWRmpsaMS+JlSSp7E31WD/T8MP/Uqi/AHpMWsYWUB6rlckdgGU6qt7s1Wfy4EeRVs
CjH6ylOg0Iz2HICJXYe5UnVgCGkKJzhXETAYCtCmeu/Yqyyq8oXaNfGxdb3VqJkvqDhwkRc4CHBU
4BlvWqZdYWIK7WxEoTWiSxkvQrVH0KwQX9t1pzInGDKg8wnvqQPEzbyUt9Y20YJy7SJ31z11JMq2
eUuZAMN8CK7xS5zaEIdRE8AfSou835Nu3u+/HlXEypSeAxmyYurpS4nPzsv3ea9n+8Bim0ud0cB0
socyrCAF8fGzg+4osNgCtyIQL1OpGRPNiZrVK/d246F01yo03JlBCf7rySbUi31eewe9h0pF76bY
C6WkopirxUJ1omKvsb9BntvlZKurzdGaDljIId9bYNjJ/+0N7tL/x96Z7catpF32VRp1zwLJ4Ah0
NdA5j0pJlizbN4RsywwG5yAZHJ6+V+pUddX/3/QLNHCQkNKWTjqH4DfsvXa0qqH1og33iBm5/ytk
OVU7EapfrAbg1qZTdg7o3bGhdmDXNIg4nmcbwkDenf1Wecj77rIPjTjdZNFDnecADDR5zEn506RN
tQ3THIOWGeozpoLmnCuWC3GF4NZKLCKQ/HA+1LO/Jwl5VU7uiI0wZZbDNRMBtLJPkQ5gkgSdtYni
4TA3yEbGMbHXInS78+cNe8Fd2LnxQVskenRldtQ92udjWxbI0iX7/1ZH1TnzrTdyeEewTnz3eRct
+CWrQrVddHnO6rY6LyXclmhafkQ+xZIYEJYxiGq2QxC0qxoNdY1mm2e57TAzOA0WCh5eBWWHz3xf
ClglXPilXZz7FCB8fv/KGSUwHdkf8gpykMFBxXfJ6fOmXsJ+Bw//a1Wg4rU19ubP+1URc1R+fjn6
YBKEGxLRMqfnOc/l+fOrWC4HKwvogkbQGJ4zHrLG7EPdAncwun2TTTft/vrWknFx5i01rD2B/VJI
ujzMZ4WVqfPnzWz52XmqSWEmZufznqj3olUVKL0Zl6aodr0n8DF1xHiUw2DhYcl/OjSmOHBUdBKD
KTjHzQOE4+kkw+7aYravNF7eyh7ZeHJdc0LePsQEWweHVxwPeJYfHDq4rTt64XoprE0W2dG1YGJ1
LSYE4yq2m11rNS4f8hzBRgdAK5UfS+QkMEmI3ypyaCu6OqqgBRaa+DTXIjrNVgwdLye50mP3YLX0
qkVu/xoHa8R9w8E62/FvsP+7KZLTNgcEMY49bvDYkcu6u1MnI9CpOf0IXy6ZV3dnPsQY+T7vxR6G
69bcnX2f935iKv3WUVuRMKqwZme72FDGP+8XsnL4UNx/2g6GSCA4uf/Sz5vPX//5FbHjHur9HALQ
/U//+v/8dfv5o7A4q3U5WHr9152ff4tAcB7u55d/fa8BB7t3K9u/H9v0+eA///ivR+LPxZvvLuFf
D+nff1EmElPRBCvPNRk19/0B55Z/wGPDZTpt+lPlTv3p86vi/tW/v/386vO+//b3kHIUu2GoXj/v
/7wZU4Ke0M7+61eFaQfCZZK3z7vAhy5bXdY/sQ3QKkcJPmxCajaf3/77ZlE00vVyzwD4/JIzfTh5
8eQD0hen2qEWl22HLXlsk42u24uxLe+KhhK30uJ3RASrEu+RkyCih/1u33eBk5qxRHn9n0k5PUp9
x19nZfCLC1Gzsjmc97mWR1FWyyZMB/HYz04HzKCarkFEJ96w5C5LhjO6iwF/kXeIiwDPWT5+QGGx
94ssWZ9GREn6gLbZ9mb2z4jW5SYZddBnfynD71RscqM5yFctoQjrriRA175j/2GnfnRQoLXvPiFY
QfY5ZWSJyeStZmK/soIFVs0S4hB8JJZsV0/tT4IBilMyt8M2dEFj9En/WihaukFDjTAAQ8o6O0q9
BGAg/S9Vj7ioWtoDrdXjMotdFmPMJi8zgXXo7oXTX6Dn9nDHbHBCqP1EkABRIkgeT1B/y+p4o02l
1yYs9bos2p/Zl9G0T5mXuKtGCOqnlPji6dFVJMZ4PtYEjMFcPz+wIyZ72dN4YMbcmM47qaWlq1Bs
ESYUFjR2DIuYsTAR01RIPU2pZbZg46NLKZrv03AbbJLO83bc6zSKNgwj48fQ1D9NpeQ2j9rfTTq8
WH0LvNAem3VWTedUyfdS7axSh7yyd1kiUBNXS70t22Ef1lV8TjXahIzayKlALgzuR1AlzkGaV4l8
6zl1KGeaLLlY6FPOznycTY0aSdiXOO5hnMVwE0jGgtrYltVmyDKHy/ODan7XHrTyjhZ45/gpdh8f
SNKSYdkxtgn3capxrOU2rLIUBHbXcrHXOWMtJ3+wLJ0eumT5QOOYP4QeJmVPR+fSTBg+fTM+CYRn
Wdm84WbpzqGHB31QA9WO19bXImsOPgaP45yDqyrxzPAQzj6jDwCRhjVgEk1bAt29XR2q5NC5zTvd
rSHb0q33aeiaWwZSYaDkqyzW8rhbAFFPIS4b1psI0ls2iiXQtLqmd2cERpY30wH+IHuhoZn3GWui
lWIve07MEzqmmMqE2gCpwTnQwatxo24F8WC2CiQuRA4PpXVcENSvs6kiiy6omgvxglyJyoY6GNKP
SNB3L0wSUUXJ76EKuMIvItvgo9GXnvlQF6HM8soI4LOfok4fo2+T0xSn6CcmO31rk71KNEZK330Y
UiYMHRGaB6xvD7aD+sP4Dke/lPjTZlOCoCfcEu1rTGyB92MsbANHCQ+RzKj3Bxa4tBXrxcnexIS4
NKsGaEk1jZOsKVJ1WhXroi12llV0TD8yjEr1ODLGquZ93QyPvluAVuKXxMy5jsPQrTy7G3nXFNF2
BtUyFBE4UZe1cG57lPYB/uCk5mAu7Pe7BqyxNMUIzw59HRP9YvlTsUoGqP3dqps/wzh5p8FZrBWV
PO7RALlWuRCL6QOmRHdYgp/t8UA58pfMQGhVBCVQctcbmcXQE0cJVE0Au2kr5Jy+ZifN3O+CzimC
dev6XDo9Ihs0vCpd18te9Vm+Sdzxd5bV8xMnIEIYgwtUt9NwynLV7uYR77xeygBrcLdyUHyfS3r3
NGjrs2MowIRNIq9VJrsSX8uxdgaIFYsVH2YckC2x2ps0VvJLP4nfiX+tyfhS7HEsA3CCOkI9LrUT
g0KHHbSAHHB0yUf7/ikaRUt26+TcwlTTxMWmZEcZ7gNsgauaQvna3m/GtZIeo7mqD089aU5gkvWl
i5v8+teNy9nY49dMWkmBxRJia2OAAyXjMEvdh60EL4NMBas3rsoAPylL49ltgRaN+XDuEM6faSin
jRuxvyjTe/yKqGBtlJxU92rS3fs6PcaayYqblegRLJKN+3TcVmF4COYKbGkG8T2B+DFV754DxKER
TcaaXLqbr52pgl2BCIvRFjZFGcldWusUmSuntQXkhhHRePDs4X2uFglSzvC7yrWVxN2W64q75d5t
1GSQNAfI91EXZ2s77AmmExC2KplBmkq7X2Npfrn4RrOcYqeygcjrqXKoE+eP2iW1IhD7Occ0yxRh
NWmruaBy3hsq2EfHTUl0SjWIDN6R7iDu6LLlW+ZiJVRZ9baQdSITlhrpWKo9uxyLtxtGD+xrpCKw
d0Z5peeXDnvmtpC9v2Xd/J1hI7hsGaPdAfNvTQt0lyDW5yrfx9rdVziv2aXwyYz5nYLjEZ48cC15
o0wdd81g3/MPSKgqcyfcdeqVkTfmo3g3VOIWL1GMshbaYehm0Eub8WFMaxBxiCy2GOXpsaJiBttp
rUNrmB5ld+7neF275DHkVIBpYeknLZpfWQ64JPYM9J+8+5a3KtvPDF925AjsfKZmW+pkaHM1wjg9
N9GuzZ2r9OhC6hQ8eT3m55Bl+rbg0N6kpAPtRg1IVU7udmZSDzZtyG4dqL5OmGdyRNDPqZZk6rsl
xjSZs52/Y+konw0LpI0i73wdVlVF4C15yTU0FxP1u8uERvxo0vz36ADSEU7grfhMsOApxM+iiN29
N2rOWGZdB0eDeuzDMYVepo/MZeajP+j83GngqH2THC08rKiipp+WH4tz26v4MsVxuivQVKLGclm2
EWywCtH9PTAKsC95QezwkKjHllTgMwmZNyeup2hlkYf1CL9tIiOY9eoh9RWA0cXBregHk3vAuaUf
RfJstCi/NAVUT5W6j2gUqi9o44HbVn2/cYbvekiaF1+p4TrJ7Dsft/aljwbKel/Cxk3+uAZ6QTaY
9mw3ZPnY929Rxt2TNNz8JEw9HSUh4puWFOdxGp0/hD+fo6bfanJDTOuH38oZmAAiQKYkIb3qXE+3
CE8e9gacvRajJJ908oPrtvBJnZEwF55miAdeeSwqSkgCCKc92ea7uZU/fFBchYrMUxPI9IGdKTGe
TfmCtfbACMpBjlb86X2c62LQ6c4r7T95f1OI+C/t+JOBRHfNFTatvkBaKav4pMrBW/uDcLcqm462
A7dg1vekEmswZ8Uya0QBsy8R9bDbouycWxt3vxlZktC8VGmSHUQTcLRTphDCiQjZ/ZVB//FnAzy7
SJ2tlyU0uEn/wxX/zIr0HcaFSdlPR79bjqOqdlOGWSmfl53VyODRKH/vzSI4srQ9mH589j3ga7PS
NlcQx+yaGttxWnJ1TfzwiHZPQli0YyKkqGHH6pt25USFlLHbA6RRNu7PsLfFMVbgEwVjBDGJbTAO
em/PgwHQDL9fdJImPvIu5ZR+YK1jIBqG4zZXS7Alt25f2AR7ETVQ7dKiH5D4k7QTppDMkmQumCdM
3oHgjNBAXWSPom6GU9fJHP8pIxx1ZSdlCBcEACVB1t7GYgWG0GTeBvi4QWQCe1zwgx+R8hwXWbgY
3OGJCU6KUQc7wagKxqzdHHUOLTFI5q+ydfyzwLGAMx4ps5zKeFeRIQHtLWu+ONBhu4CRMqm4zb4J
SrViUYW5Hr3jLWY8DuepI5mKxZtjd0dOpAnpR2AYfBj5HHlyZSOr7vz4w/ESczSgwXy4TSuCSCj6
RtVsXLrsdeNlVAsRl1G79Eho8YYr/JIZDGgLN47+87zQsCJ3TVgS+NkP2Cjl0YviH+mYmKv2tw5p
N4/phFmkGCLqpMAmMyMLmag0dHd0tPpgI9aGZlNdRpgYgUvjp7ocQa6v9yLL9ogwUZwH0zHJNe7P
LgTQXMX5ZoQ4QuQvvL4ALzVgBrtbJ0pbb87EVibUT+R5JTtLTL9masVLVdN4Mly7RCpZtjlynD0v
THLQ3ltSEwVg4XX+EYy/k7AK3hz1q5lLANP+NF+8yOD1BuxOfAy85iyXV1nhgHG86rWspu6a9Lnz
bMaXJncxQCBLuEoV5Q9lf08Fc/U+R3DyVEq4V2GRBVdTPPgRvVwaoZqOyhTkd9n1TwkVzJ+50OGD
lcH0NT7i1UCgGo0s3r8N4wXjJxoW6oKb6H7TeWm/Aw0QrigbIbHZT6y9LuVMhBC51ge9LC+N7NWF
FcX8rImUsxaLXmNQrJ9871vbLdHT5w1ju4PKXXj0guWdTXy6p0NIyt2MGSidXxbyjq9cD8yzZ+yT
dOWPkTExU2vDhkaiSgutuLsuAzkg1WTpDWognlZRPdUiBzMVDiOj4YEd+wKYsCZWchM1Y3SkYiCs
QSf60V02g0/KhRtvvUrM2zCwK3CSpboI2W37PFrOFYPibebagrwgZp62ZVjnwO3wW1+CZUvGJ9J8
qBtAB6spuuAdneD4IN7OmvEja8eWndHibdumglxBw0rwcbcxssVWW6ag3KWbAiNkrOic8yJtvlR+
xrO0FpiWLjMRarMgSVL7DeFVmU/9nsh43VtJSqAHEc5SZAcYD/cJKHFBovnG8p1TxAPbNylQtwE5
pjdRz9Du5gDyVZEM22pQ5JfMLIMc/ydaVIvM5IbYNCc7oTfQ588bSxPh00w8MU2dlU/lDN8T4c2L
4RN/UqYbcBHYBq5o9L1K0g8L8+ZjIeBG0DUdEVPBfQPcQclYNdslL8vNPIqBqAqYBXEbpKQqptNa
l226D5cBbFEzZoz/mdzNMzxdS953/Bm7Z3/Xq6Tb9yPVYZtF35ZuuRYDFLtFjOBtQjCzdGvfMMbC
m5ZxtpWW83P2bOrfuRhPPT3xXjkgFVRQPrnLoB9Kk023JKnP8wzKZS6Fv6s4hfbEtJPSSBoY6iH5
NhNIxSFZdFvyk4F3RIpSSI0hFHdd3Pz0PXb/tKERb3E9ousLiu+1hT908ib1nbk6uQ68xUYP0E5u
B5zeGP5GKVokA0D3ZTm+lI7S15qSwi+z/RD0AVzCJD5igWE6sM97kx3w2L9UUjabJHYBa4Z3XF4f
BTvinIajyoFI9bHdPgxnuww/osFFvNkmn8GPL15QesehHyBidogVXETIZVXd6RI9fUeETmBA8IbU
pvdXmRWkrGuX34GHCrdmOU73CH/OJYdlX1v9mv0EwnfMIH1aN7tEFRrDQohkna4o74nZ7BHhMdda
XF79BDqpHqpNnjnvbbLtHJdK32Lt1zfxvmgAIxKqdmi8mYjOWg7rBp3pvkgIHKyaZgP0AqJhsxmj
lO0nQZle7f0ZSfX2g1XOpN9PMvFoOY4B+WUdSNHbEtMzrgj3WZdBMlx1aX2fyukXpBdQ78M9pGMh
kK5ZPOdYW/NtMWF8baxcEyjZRxvUVCULTZaorQMpVLgZtDp5/+hW63wq9U5M31TtUqaExB2UnPde
S45F23KpD+G6xqo5CMqpbB639UgQYi9wyAeJi+SSkQy1BPo6aCQkThG1QMLqigDKb+1gMallxk+T
ip4HHghKrAgg8zKfGhuAWzKH59TfOU6Hdtzqqk1YMfxy/bg/WHEGJLeuxD7RCTBgrlEn8Je/mYfb
+0i03Qqj9LgdWbIVef3Omgwua0pE9GRhraEK2qYuSLIssM+lD/9xEkPy3DJcmif2tQPuhTNIMPDk
Vf/c5hLKQJ4ihxgs70tfvYeuV5yQwRpiBQDatxLE1XDv6y0Ga6bPxGHG3ru2MlwLPqNwPLeKMXpL
5ViGb0SRkf1UNtW+te+5IA0Y3jKZwh2n4ZkXa8LXoOlN7FbciI89Yb+7R0IR6sc5y9sQG9kKI5S3
lrITFw9VzrEcy0cAZfWlqhSTn07rhzCk5gz66cIhvAB5zeNbQeKLlTFby1RLjl7Xv1BBad6swMpD
2R1FBKfVw8vP8jPdpr2O94tdIqeYVlFbhyBcWv0whMuLw6bsPpEKT45LBpc31DM9NU/c2My0/4FF
bEDivLT5AscYw7w3Bzmmm/F9GF1nrRQg6k4w3pNbL4nl1m0p39La+SmLnmgDEno7mvb9RLo3iLGP
Ku/kBYldtAt99Xv076MuNy0OCsu9H40AwnAR7rwo+em61S1Rn3NbBtmzy56sk5h/B97VsWUHR6eS
/nqK2b+UddGt076xzp2vKGSxFkKihm/PbPqDPS9NFknGu2RRXLcNw6LIUgwWmukq+h/MMNaKQuQt
HI9zr8NTDlNs7fiKVydq2YrKst1i4D/Fi3jXobJ3mS3z09QEMNdqZ+tmZji2lSK0QnOUUEc+Vckf
J9T1k+35hK2QVbatGqX2QconMwQaxswxpqFGoBpjG0nF/cJaxkcyer/3gPnOKUHdTRWuU902lwJn
wVoFNRvChX446pBhjb7gOaYeyAqGQXPu/UocRjTgiXiVR/9QhyPUbX8iMcTE4uRH1s8CI7GNp5Uu
ved6YOboPAn+ed4UBfhH2n5TJsB+UlaOt3iWBxEi6WJCm268NhH7kGVLLqGwlhFM7xkOWGRBSlKM
/XbG+27PVnRupz7GwDpmx9B7qBmyCIsTx7KeUgdU5+jGvAPcjg9yod9EmIwnjH31vllsktdYP01e
wEJftA0qkoZz3+vj8+dNMfq/G2ZrzP6ydsfwIjuyL3pMosa7SC1+UlPavwrtPfmJDUd2bqOdI7Nr
aEbF9dU4W0ZCZlcl9D84zniBu6Sg1wwOzFuyNxUT/zSSj10wBFPNfT3Wpy89clYKJoDublUe27wr
TqlNFkU1+U+iCqe923JoLXnLeo/cqlyCGy3QefwC36gHHb0lhaY4H0UO7g6IYBlbE3WAeFVhdSiH
7t2tu/ylYSS0Z12GwsOIFrSQfqGoIn+W1MN8qYqvFTXSLMEOm1gTCjP1W8LmaNMaCaszG701id/Z
eo4w2LcJMOvelSfQSWzupoTesPUxmHc5rcCCC8NJ1akFaEAAmL+7C9m31ZRGT4REmrU1NTYJBOSV
IFxb2wEBu96E9wDrFjk9dX9o3Vqcpzn1VzG9WK8Yv+VgERg0jM5OC3qapbav8eJwHQybPQylaTXn
FnFBNLpkIeT7ro5pdfCX8xonzw9FUgQ7FQ/u1mv5lHeNy4RGVsm1tKeDPXnxqaCWPpoCl3nQdOid
3OJBmsI6TOmOx0FfbqnnuQ6JgDOzfLhnNUuFf8JNHYLS2VOygpq649J4tMrWVdXkFfm2pzbCWZoj
YbtkQWLxAkwFxbqnb2un4FvBZ+WxdOBQup08ViiobmVjPZSzNschyLuHOE1BHzSyuI58LqWYnJNf
1ohNpgQQAlo4Sa5yTzxsV/jZJU8IfppN7+51RdDzVNkgC+8Hf2ToJkML4m3du+6Ra8dDNlMq2m3z
WKfqJlyGvotHPqSlzJkXM+QtRD5Z2jT2ocmHK1P5dq1bHXwhwzbYSO1+qStqlGREfGRyNkMmc35W
qqkes7Dbmrr1vkcMWtZYgXhI+Du2VVuKr7Y59Oajb3rvpRV2/xip/qXq0E/RD7vkO6XFV7+QH3UQ
mI+aQPDAJwNtAb968C1a4WyZL2A/xbFzp/waud5+Icz4O5fBCg2iq7Z5UMvTIOA8xsMcPsgcTUmS
QiSczEC6a1scLVbpSea+dFn8LMuFN5FNdz7XhKNgkCZ1eSrFQ6+5fiSq92+mWcxaAiIg7zi/tfeb
mcxH3LJ6evSmkQzI0fZeF1TjKzl+xScX33tcsBpjAZ1bTIduav6UBJauIxW2ZJDaCIq8eXocYyeF
KGdD2Kyfq4TOl9FNePaZc24izAyM76VauzYoaCsdSKVQYD7bTmeYAPC2LQ11v0ZLqyhq0cHB7/fg
i3buaOHjTfMfju/ccCdbe2ybcudqRG4c9z9CZ/GpyOv+mNVElvSZzreLmwc4qGR38PA6fcnL5U/D
+zuLTPXixYM4tPTRwE6jy2KTnkrOJ1shouX5FN4ZZ1leX0t9F7Z40cBqdUnOpb6nlizEI923XmSb
pJrldt2TJZKr+Kkv0vo2BjXJhYZ3HY6h7hzB2r0ar+oe3K442m39RfgW42ecOcdIawqa3l+7IRWX
E6fidZrjZ4b9/ckAx/OwCKzmGhI+GuGv3hiN8Pjb/NwGSfHkdnzgaxFnYNYyJmRM866xqhn+uRh0
J+mS1sFRhxHaHMrYmXeD6t2nevo0BfubdiiCyxSk3cNg21eHM2PTDbW7Le5XEatgdBukGco7tE0j
Cyy/WGrmgkP/nFq1/RTLUxfsMVsVv3LGU6ST2t1jZx6J2C0uxMYTS6Fz5xvCRAzcjkZgzprhjX7R
jNek8aLvQvU12x8uig7jH6rDkO1Smq6ZWQ7v1aSQLgaNB72y+0FHYJ+BJ9qHOBNbGzt4eM9O79GT
86pwOOWFkY/jJF7qiFrPcyQTkvtNxIIK5MbwpLh+P2KDeHJEtgpghJzIXUZFpJzsbGbyq/oWv1Hn
jyta1pF3LTcpdEvmE+N4KIZhb0zuHOE8qucEYVwAbjbkXFyXwizngAHGYQ7SkZEMyGULW2ATi/Sr
zhi7AtpNLrzqFQ7GlgG0l1c/ioRCBFhH9lRWg7vv2I5+ZbeNTO+JyV7g5Te3RHBHeGUThc1XsLp0
z9AFtCHXYumvXmq/Jiw0/9Si5RIY+o/BwKTPdDa/NYnEA1uhp3ykGIr6BD48lKhNPZQP9WIy6ida
9Dpv7KvNrH+V5sOXHoEyz2uVvcmW8U4b4RcbZ73znFnQ0RIXRBFqStNcm7zQmxJVJnuomENY+cmj
LoP3KA3qvQzMF9dKb1oiuB3yatonQUfTlvC/0V7x5M9RdGZPT5i1GhVzkiI5VAXgH+ORbTHiLhnx
HXwDNDvu8zx7AoCKxH1wgxWfSVweyRH33y7o3OD3gE8hSLZ5zWzq80b5TvjgpZ59hca0STcW+6Bv
hdfqc1Dwhnfyyv7Wa3MPr5TRWYzI+4ZOhvvCMuW1ycDYN74/vEre3Ax786+IqdSe8SEt1ZKGx6ZL
SSYZ4+bnzIpozhybeFTQB00UEykhloFGLkDf2bGqF6X4FSEVeu0Y4VAN+O06DCPiC5pxep7noD5b
ffIxMQ56zohP3zUVQoX4c15VoTGtGinY3TC+CnRXXqL5TxhagA+FQNkJVMZZQ7gb9m1/dx1kSrz6
y0gKpmvEqUuMeG0d+5/fBg3XO2hx804XZjjYNbLwoprI1hrJesFQ9GMeRPZaNM9xQxifcZP0eRQj
mgsF936U1g3wwb6RyQtTnRmGfiyR58XhU14l8qvzuYsYJoKQkwrcYxe8yGK59LEfMk7J55ccVKSF
yeysC0QYtDniPIZYotJYt9+WhBUW5oLmhDfT7LVm5hCjZgMsMMS7nDwVz0eEXd3l5Yuvp31XjuDp
x6J68Gd8kJVgk0s4NtF9gAV3bHdRVPpdDUC//MOoIdq3LoHksTuKIxU5HwmKjdVUsuBPZhjMTDW9
td1Py26I6WWpredrQMG/burRUN9ZziF2vP5mFlreJk/drzO7h36Ihmce2J9Z63izIA/ZDrkcDxUy
tJXu8+SC7LvfstVkwQoT+ZajKI5yknyH5GxSCt6yG/7wcjIgTLuON9IgdlWZ3y/Fjnik0/UeaSsH
LD/+ubR8kuSnOt96b7Nf5i9taukX6jfQ9lYhiS6jPgL73OzGpV8e/IlBWT+Hb5Brh1cktrS4YTk/
sdpxHpak3gx5qK5YOHw2kPMPHfTO9fPGMg7LHjyQzC+4jzXZQbexIQRwOfNaFSfUes5z4p+yYcif
mi4R56ScONMc2pogFC+L86WPLffN+VV0w0M0xelXabnpDaLI2wQWd1P4YY2/TY63QXfjrYyWCw7Y
JD6BvFGkCDA3IB+LEnXB+MqauLJ3Xau7T6LB2c4Xrsqi69ew293HwSveVYz2clKNeEMnJRHZfekN
HYkKnHRXC6OvsqtuoWesGw0DIiBpmPEsBI44qXXqGl55oClvweIMB8+EIBRD853OwjliHBNnRnbp
YZqcchdPeGZ0AXo5RgfK4AT07ESrKsk1SJN2U+Odw22mv0qm4muW3e+F58rXZXgMerLHMP4TodsN
H6bpn+fGiTZgpscrpIqTqYUPPC59TePWPg9lT4bIbJESUFfRfnQ985fh8v8TTf9fRFOYX/9hTd28
9+//46PqmW0/vJcf//jb/9b5e9W9d3/7573H3//4GxhFfuZfQNP474Hne2EIwSF2HaCb/xdpGnt/
x76KixmVOsECfoyL9l9I0+DvMDTuWpFYCPbJ95/q6qGX//ibEH+3QQj5ccTdgE0heP6v//lfuHHd
f/v+PzlyLpNdfKv/QSbA0sp/Ag6VAyvnXsf+V18rzbzrNe7gHf0iitai9Lj8ld1ZZv7Xwguz4+AS
aTcG3i+xIEdmFeAER9QI38OptbcDqspDGsxfoqD83sWkEQQLl6q6blGaWelr7IhrXTKL4BLHO19k
wUmi9IvSK8K7aavcEs5XErPTH8K3dFb3hbHaSq/bUKpHDAQFdWm4XAmlVxMCN+sO8Jn9neuKfJsl
ZPjmzk/2gHfyxMWuMg5CGtdVH4KwBlyOKboO/+RGBF+6jFmai3aGbf8N0skB/B3JTUNBkHOMqEBN
NiFirrviZSE6AGbjNpzlo1fF7rGwtzovfxx1I1+bZgnOURvNm6Edu5VZvAeGMcujwhi+yTvQ2t2T
DMb+YkWKZJGQcUdd5/GhLlhpYKHNalBsCzr/jGoAXYWabn59A+NQMyeDM03b5axdILeovZJpnQ5M
6/zwIwlFsW91/Y0GG3XNSBYg0QXzshDmXlc2wcBM0h8cdEzHeiDdMSGdSHdXsD6rwFVMjtT8dSzd
LyVd4qYq5Vu8tGqLvMvbzaVF/S16vVvGP0kx3XpN5ojKE8Ifc3vvGUlECdsZlirlIR8y7xzc9wXI
i6DUeMz4OvKCBrehDHNYPOb0U5AM1knOrI/wBB0E7S7xzY5hQL3zYmOTPOhffYaPEUsaFUf306zF
Js5OaioUG2Q9kfMEpwfIehtskKoiQfDjlwYDxqrFYrLPGFGmYKYOy1j9AI7zTJ7HMeyaH0BuMsSm
8fKQWKw7ut7GX0lIw/GOAXRTXD0qZ4YbSML47OoHk/64bdJX5DwhOlg3rX6plo2WnJ5hglXRrA4D
l1c0rtMPGdVMvhmOjaUHr8t2buOQog1qnEMfRN8QudPjaZNv+9j5bbXZKxqkJG5edBHVp7Ao+Xc5
4ft9iwMEKFsHA69u69fvoSlYdI85Q4OIKW9mWYQOpy5X2jkn3yhJzjQMOXhvHDIB/mH2gKuJMYLd
ZB+Ly3gL165h90yOqEUoL/6iomg28Pi46s0E4rB0ezduiikiebTwPZBUM39TAqFJyQDf7TcjeMpV
DyDuOSzNQVh3u5L93E3+L5MV3j6v0oOqut+JJIc2L2bJE+o+oZf7UnBN235l99DsKh41aBoSIv8P
e2eyHLeSbdl/qTnSHI7GgUFNou9JkRRFcQKTKAl93ziAr38LoXyp+26VZVrNawILiiFGBALw5py9
114M1GPvPjaEUutF9Mn+0lAAfes0OQND6tZWUrJGjj5SRBsrOMGMH1W3rqX1bieYAgaE/1Qi3Z1Z
4QaD1rVp6M2saiwKungqXT3s3Xlw90Mfv0YLq8IlRmzkho5k9loJ+2tJtzdqunMYI0GscLmKLXqj
K5+JKsXVjL2nhDuu8zyKz/IWUExewawq0PSaxCdSD7HYKe0l4nzDM6h8qU+2QReXWjzqY5IhbWBY
Y4uHdSb8IxL5h6TEyVoyf6xVxyY0i19CEJybUOor0j4E3wXtwLym5GwO5G3rQv+CyTGuqB19dXpW
2wAoLaNJTp5hv7cgpG920xzJb3NHTb+Eeq9N+c/q4v4Qj+DFzM75FfQo62U2Bufwyatw4Ke0rZ5t
eVJS/ciKxCOqJbG3MSWZEIvVugztiC1ana59MRzzIKOi2nRb1lpvqWcVJ+YALnPbwzczNAjFZ/VV
F9PTiAZ4uSn1EfQRYeiBdU08o+DTNC20UED9w3gNJRWIqUJbJ+cyOKiovKdwsFNe3F445mkRxuO7
nox0IxySdAz1HRt94zQ/UkeHMFPJVFUV9iDwBbsmkuaeb230ZxToPUU4+pG7CfnPiq0nu8cgMQ4e
LhazFf4xKZpTxK2ywgQcI9sz4ktHDrDL6APPFR1H9qPEp03GVIlpy3uUYD/xywmx8VPk2HWmgBDg
xDZc3zv35O/KrjQW2yDO5IAilrMZKiLTxDRvUG4sAt54HVame1I58XTgTjN2eVwZ5XghR+YaeaHE
KkFn1aOFsBst2LLdBGATvhMXNMwbM0Jnkeko3HU1aZAOa1UpR8BqbYzZghRVyAnuypgTSUOfV4ia
bCdzaXwbzUwexqJkihUQoX1iCAZqfHGsvIuvu9tYlzU2ofHN6DOB4fsNGm67zjxBBQwETyQIt6oi
KP1ogd1VnD4AHLPPDAYMygWS9ljqPXsOvMouIx74zmZM9wkiri0SgG6TWc6rV4avtWuobT00hK05
S1CIsyDIAlou8eTRSe1vmSutvc7SEHEmmmUZpt+qWH9OIAK8zt6htSkCsm0MsRJsB3aLRZiQakcN
eNcV2Npc+LwTfQB7rB+KYc7o9p1Ci8xZu6CATZsr7N34RJHi0BQc0io+aJod+ML918GNPsd450Ia
M+Rp7IWNmturhksDOQfNXMg3i4iWRiaAM7oKVMWZVdGg8KrS4exkIGTq13rpgLmBj5mCrSMtXgMN
YJqTziBPRTo9pwXe+I73aDCQrFIvNg7xYG8Go2uuLizUjDbrpyl338Oa1I5m1Mc5Nv2zE+rNWOLB
afAcBA03Ml3mvVn10TVI3Es85WBAHHKABV3sIog3Oq6/TfkmT+S5CBTN4Mr+5VsVV/60K+lUfo7q
5lSFJWMuzsBR++zRYl8QukSW5DxkV/PcFqRH585oXYPZOphx7x49Vk04z+tN3PsHMQc//e5Lnjj2
mhCliqpteqDTsQ7GLD+aqUZFpKZH56GfuPBSs34HWEUKmmaC1sAMFYMZSYwVhgw6DWlPV0RywWn0
vIwt9veGGxFPXf82GCXb1Yy+O2XDzfymRPc+lXZ+EYH3WLJ6O2fIDREi2uHZSf13M6mxSaEu4M5N
XxIDnJlaZu2efdMR3B4KQE6gCggyxXATbKy8fZsNS5BcW2EJHBOeSbd0iIAp/ZR0jpgMnX2J/5mc
jW92Sl24rZhJixQPt6FgvbdxmxwUfkjP9j/BbKUTmrESjO3pCwrCeqPaDvswZg6yolrU52Jkd120
MEs6onAaRB1Bb1Idj7x0IyP2oX49HmkDxtuki7BtlcERhDL55jMJb7PP2MUqkNqVdxwtvvWUqsLG
tLxoNcCY9GEdXKqW0NXOoV3ZRCQ8suE99D4YKHwiw8q0om8ZtYM15atdRnY189K4VaVFmIZyO67I
pZlWBF+gYLtz/zKMA/mLrRbXTG2DKFE7DCU0K0P55qgaua4LCsRDFnBfc6VGjK7G41RjJN6Mwak1
0M8t0YEOis3cc4GyK3gwLlPgxE6eMFVWFg3KU9Mknzdx8C6InpDcoNoC43zwNTFwVjfxlmrxNGfV
oQuapyi2kDvNJKYmLXtXvoSm7Y69aX1p+246mvQB4UPQJhSWy1JC0y8fkIdoWNyHrHP2DvqqDeXO
nEQa10c4HGZH1yZMbH7LWLvshyTpNig4hiuSsne6z9+JGEBmUYTf47kn8SZAsA/egeYgiF9QoGfw
Wz47coc+jxx+mRBhV2HRljgVGZQnrXARY0Jm2Waz3GSpGdjj16HU1k3/0lb1bQKPWZcW0baoffA7
0PvorbfaK1CJdoTfJlRksxhDBGgWlojeqS7RXNFSbxJ61rpSR4ncgs1QLxD1zE+qpnBH9QvsgypP
Tju+pENFBGVVw4Okq79tRs9i11H764ZEHGTf6RNmZEiABmUvNeDb6MA4+h1L8Fwm32IhHgoWK8ts
GKaKLMeMoMsRp+G6OKofHvQURwC+HYyC+6TZpFC9j242nMv8BwpyY+UMlVq5lGHZuYqXSR/p3wOV
L5pdXLYfrJXeWekVI9p/AEH91oc/6aRikYD3qN5GXM/0BRetAXIGt6zXOJ6J93Hr7eAOJd5kIoEG
3GlsWzYqni7hJI6J2bvXPijdNf7Yj9nV5W7BXvaqwECfoJxpsa115GOZQYb5YJdGg9qhlM7XUxSx
+Mq6B9uuV848eAxxGL/T0jjjEBfHxpIPcAQc4oi7L96CBEqH5D1v9UolRnW1SCWDWI23wnFgBrZA
RRImxk/9lFxR5/dHpN5cHp7+Knodr6GdHZrK+pVZ2fNQM5S65tVDYb0a/AFtA8gcDJsPeHoFrJ29
HbSXwq3YxjQWwnvpHocJJFCM0DwVuExr6zVURKTWvS73bgbKiDl0ZheGvfzsyochZC0RCnmyCriO
YQP4caKBHTrGh1XuRcdStmgHe9umSPFBV6KpBifcGC28MON7omE9UAsIVwhF8aUv9HM2O+a2B1i1
kwJ9CU2xaNNN0cmjG7Nq6xrDBX3flTTJXo5YiK3TkLCwtqbeXwDEw5uUENqR/fI8+out2iVm5O/p
E4wwrPyvsU19TwTds6+MJ1GUbPurQ2b7eETDz6rgm0tjPMwhW/ZiYm9SP9kVu3l/HmYG/sDdhBWw
FlF9M+FDrF3cBxTyWWUlc7FJbHQ5WZm++Gq44DNvDrDJXgw/qgGqTLspWtm9eEkSEATjWHBKG0hB
ZnQWfYxMKKf47nsAhKjME/qAESOMne9G63xGLcLXLt98J08gcDTMeyyjLBNsrllstU5irNLlhLXB
JUnAPaVp2Gz6Fv9N5Ng7hKJ6PZRfu9aA1B6DNJT6XcdReS4ZCuICpEISyWdvJOVC2NWLne8HgUws
dkkSbsSjaD21oXzMnEfYsNPdQdHQ7ZKPIoy+JF5NNHaZXWdjIjn+3RzNX9Qq38M+IFtd4GCa6z2W
X6gWaD1kbsl1YPYXEkAmkrS4hyPyzLATAP9HZrSa6VxSggiOYftYpO+6m7KL1C3xjjq5KaF/9MUv
qX1Epnqmh4jlOnCoOjtaY0038Nm7doGCFJTF3Kld4Y7IPcJkWFFQV64OPgUEREZqpK8pLaAvUBLw
D1wxQWzZvRnb3ACjBDv7KUN7duhpjecdu0qvFmxPp14fJprrZdZd8FrS1e2pUbWoUZUnXqSu1dGz
5i+52pVGGqzzhMGlDMxrmnfy0LHicRMz2QzaYB6FCbpqvOoWLOsS3KAgELLiajoGYgoPl3Mzitdq
8D/jcHFXbvfq1t68s1z5ocuQf0i4lklH0R4rh77toqtLVcuR4TXHyzCgoNExObBiAOMW5snzGNV0
BCPKMuskC58pBJ/Yi03XrqY01KHO43IS8qmYYxKcRftkRvlCH9LfZmev26Q64kZ8c61xfe387jme
o5fZ8iAstwxgMUrQbgjLU9vzXf9+eP85yX+kvYdMMO6SA1CObdV0TDvLwXQ9dI+YwO4/ZaEsT7VZ
dAB0g0cpuvWUK3EMFnuFzHDgBr14GGKBBzjvCRxE6BiYOR9horLP1cRDnYFooPa2j8yYkSztD/fN
pNfY/i4LR+K/3Hb4FGlivWv9q7Da9BiZS4y3jB5bJV978DWbinb6wWJ7Zw54dLuF7KKNRwh1/XcN
cQWMFhLv1inOLY/WoseSmWcap24ceLwzSGVEq3I+w+bDVePRNWYKFiBv157pbDnTBB/muNtNmT4s
t+sq8tEqGs9CRdiBhMZro67kf7CGnNJ+E0PWFF1PEciM2dKJA52D6SkwSnK3EXCIrHsynBq7WEVv
1nKvtpefUp2hs9dE3Bt6Uxpi3aThTapzQy6itrx0P8c0HMsowEzBpV1BoI58Oa+FeI9Nhva8B4mT
ZJhGJ08+Zb4HO11VX5keQPN0pzqB+5snZOh5jnMJqoIVnZFi9aiA+KjMu6Wd+9Wv5Fvl5091VS1J
QcNHP/o1lm34D7lY2y4tv6QO8UAPmeSiZ1iZK2SeLiHGOhaPKIKu5kQ6uSoVYhxuIVmQH1GRVacm
YZHyXDzPxpYl2ScySElX7jqQZ2p4y4kAJscNnmGepyet+2MWJ/TSrB3RRutUObTNvHoO9mGWnikn
3GxLXiYQMTsMvNVJ+1a3Gvuo3wg1VCf5r4NVFBUuJZ5y/zfQEmitrLFYe/SiTgCnBuSAxkeVZ5CX
5vCh5VLa338K6vxzm3vfibno13WbtZsZ3cHqfnO4SxiyLTzJIIOrMOvdUxmn1onU6rGpTmCpqMpg
BbXG+s3KBO9v9nMmveWXA8q/TWsDzLi/c3x5Gv0/e78Z7QiFEN5qN0wZ4HUdefs4tCAdpe/ISj81
CUt+z/EqGlYc8jQsOSn/+tnkixKJGwHT4X6+Hyakw4iwl58TebAppx+xWp87K/F3dM0aOfILtDWA
EUZXAS9uriFpPzPaFIo57DbxQXpf7jejpahoyaE54Hv55183w/C///ry2hbqteOEJaY/17xIhs9n
f//EjuoXSMxyHu4/F5Hf7JScnhyr/+4P8txHlE90y7frYEsKohrnp92P+oQxgeUU+zGB397CMh6S
4Wz73VEjMd8b5cCbXN7pfRS5/1g2ZOF6y76pWT71/a03VvZWM1sxxfQt4Y/9uncHGzGO3R2KoNx6
iuEX/iLLRtl/6trA3o0k7lIfzfOQbu3CszB8v9jVhf905z8Mk01keDnsWYMxJuS+Xx2iZKYstWRf
56Oxt9yWaLY4IQwjDmzocj07shHhMx5WTU5Vl6+Qp7qbfJ7gx0cEGJzurzOHDXuZbCb1jRTEkzJU
e3IMzCFGKw+uYbtiTXFxqg7LCuM+/qKB7k4+uh7yWJevsKLkj0KEclhE7nTC4f7ofrhfcRgqfs1i
JNe0iLjMJD7wwBPZ4fetcr9floN0JwbMSim0MF156isPQysewvLk858xA7QK5FYCbyIGm1os6WcJ
CpETSkTyuTGv1RifKudnThTSKc+cm0elYHf3nN0PFqLardNxyysF6tKqao9r3hoVuA8QMmXQEmyO
KLXu5lPcslRnc4VkIwv2KbKc88jEBveAXc/9ZrwfEO+Xp/ujKDaaQxcuWIQizUjcjatTCDnx92Fe
Lo2P3u2ZZU16racQ9tCpdz+LIumO9+9BLvnhv78RqjmeND6wUrMVdOPvtfanC1u9GZ9RB3grTJo9
AKTPo3QUQZv5A/JZ6yqWQx1Hu96Q065to1cBU+o6etM/f2c2xt5JXO+oxtK5ZIEckNKLrVexYcqp
SFygYrzO2KL29ycUemzPEpny/XcmgtbWDX5pG5O+VRt7G3rkXqTI9aUOBxiwC/7O4kZbNVWR3wbb
OgyZ3x5aqqHYyUsGqMCJrmgV2I2Nvb/V6fKpwCxTvXqmtkAFt2GRJJc3LRp6XJWBVC9noQGyiW2p
MfCjYc/f/alnerR6wpDt89CSXzzn197PKF8UZkG+1a+yN6OLKwFPrSi4reZoSo8ECh9Q64hdQuow
kJnJJjeileaVIVNehwZFHmr6eGWn2QWC5nzoawNsyIAKnS0WBEnjax0qdlMJVc4yP3tBgZYZamEN
usT5JPwWqM6Yv1cT1R5HZG99Peutg3BoZWrvI27yxzwtqTq0Q7Lva9bYAsNSRYSwG2M7ktUZQQYn
E6LSxjVb9Fx1FNLXnBqs3ziGz38OakQaZHnIYorgIgfl7iLP/0ThVoAamuoMsQphuP3csQaBUdXH
THUeMQN3v6iHrpKlEM5RO1lwAxIhs8hw+89e9vtAjh9FIIfFWa9+jhNU+gjCZOzjti6nUJ5M2zJP
90f18uP90Z9fREhxT2NQoP6kY7q+/0JENqu/ysk3f553/yv3J9tm/NpSX9/VwnBPgy3dk4TJWNCX
46GvTOMw2Sh4DEejTl7f//XPodGl+v2fisalNIlgZI0cmiXaqE5YjsXKm5eZhDr5KQyEdxqFTHc4
xg9NMG0yVoRTy8Wpa9znQ9N9p7hi8wcI4Mj13tdBdK4m7hi/srZMBXwvDI+hZZwEE+exYlTVE8Nm
btgZRXmNHyZMgXiSjWsn4AXanMWkGeijLRnXOoNoXodRYEWM6IcTCW7v9kvcZT+prqxLt3uzyprb
Cw94X7YvccoeN/X8LzoFmpVZFRnw+Enyrr8hRPqRVfBBR4V8xNIVrbdmK9vcvdcwT1aavZv6mhCs
66RLnpxLKJQhs49R1PUW8xXy6PYDRgvKvG7rIyFM/Dd7ojAeOzYYV3siesuXK+UT80mQ83JzPkNR
xT7lkrDWdOyzc5gVpb0nLeMFrta8ppiB/R979VjmX7I22QUW3qbC6plkGfGcCKpsW3EWFqN3kTx6
bXQKsmjpsEUvQ/4e54PHuPZgTfDuPJE/lNIQmyoPPgeEkXWq3Ao72zIOVpg3RqpDNYuFOUKMB7K4
UUV1A6KHHZg85iAYTp7MuvNSll1W/aAgkR9VNL8wFtTJozXZ2MIUUykMwu/MDKi55UNm4FQ0ksex
HPd6sSUtcD0/e+lonHJhcce4QHOLl0bhOw7iNFwjjAfYqWn/+yNKRTKS11aQPMz8sYHqYjGiXC67
eN9WJRVj8HToDVv7rBgU0cI7ckFqVNMtT8FAZi8t6t3NYEH+YQBcQNxLtvOwlrBAVwJpcx0EXzuT
MmVcb8s6P46wYSF3favoBBBLtiuL+paVdHOMR0NWp4A+ietnn0AvdT0hzVgPb+4SNRyrYzT6PwZV
3Gp8uqtoiL8h3NiO/RYi0sCM9inwkG+lrbX1yyJcV2jYDLT3BpyJPCrXut9Qjdj03rA3KfmViYHz
C0CpLaEOUqNrPHHFdbzvNctPS2zpQlwon9tyvGW/DDkc4pZv1Wk+xmq+ekW2SXV4biXSUdd8Nt1L
oJwfaNfSHNck9b/nUVNco4GMyN5PzpPhjhuC9lBQLThT7nbzfH90P/QL53TyGEvzKHmvZgICJsWS
LYVQs0OE8EU62J0TNyuo9EcRnfVolS9DAD0HuNG6xzXWJp+wYBIj3jIl+81JYAs+uY2vl8UZP7dg
TmFEsOrWsvPx4UH5Sagw9tqu2cMx8uowtb5G+N1XWTdJtkL04ZZ9JrUKvsyOaumpWQ4y0pSlKpAg
mFuw1Ybq1hvJJrZkfepDBNXoDlOaQoVHQYFl4f2glPrU5nOzqzpKx6t4WcxNnlUt+Jzv7oxLIMvZ
xKhlxzEM1cEL1LSPqmCRE5SrzMawuLr/cnxI2jw7UXGtTuZyGO8rtFwMhKVTal7nC1FQonNOsFFT
EsAJWSMxXqmCezg1m/FkuIIvngbdgplcD8WcrxiCfcRnDmJ6f44huo2ioKPravw/HHK2PCfxbi3r
beDlz17BJymMZcq7P6nJaRhEkIQimXCqI1WD+4xajG/LQ+RvOPebrZlmeCm98IvUHR8njxtWi87y
iXGzLatHmkF2jyrDABfcn7GqsPJELbwxlhWq1UJKHeyS/cyfnwvTOQqNQcPvNN3ePy+fLG+Exh6d
bsYWkElsheAzujX8Pcxkzen+b/dH94MhywsYx5z1EQA+lirqMCoAqNn81bLbjp1r8eoMaLCZC0xK
cBSZ4K7TpCutYFX0/ZtoY0rCw9IsZPnrgos8UQrsT6Eid3iKMWu1rslstBzCmRs2xB9UUBs+3Q8O
Qj0vMJJDd/+E7VwWeFM1LtY2kesuNChjmUm8g4j8OTMYFrfj4hk1VUmYeSMYp/vB4AJgrc3ei+1G
7IYAgBlRecg/Zq3bnXTnP98laP9frPcfxHoO6eD/Tqy3/pbFv8qGXL+/yvV+/69/yvXoTv2DJpup
HN+1LfRwJE/on233v/8XKzj7H7ZwBPkPrmmzJSDh6J9yPVuiyfMI2jUFc50lBdkR/y3Xk/9wLMsj
aoasEEuRx/P/JNf7W+6J4G2h4HM9ZLHCsqW9pNv8JYmqm0Gf1n0/3gpt+eCuBEPXaEMDrMZ9WIFz
K+2xIJIu9jZ17LBUQWSBXiSu9nHQPwPpzF9ykX2EeXkZGLVZWhS32I3w29LOx+oJoso4Bfb0HgPK
3qM9GI60cQ+woj5rzxsfimQaH/zFKv6XL+Lxt9zwrzpEZ1EZ/kWFuHwwW/gs3pQtSCh3F5XiXz4Y
8ahV6kf9cAtZo+813gDZ2R+z3Ti0o8PiUioVbUzkIPsC2Om671vv0ujRvFWR/bOL5ursj8NDiV3q
Ks2MemJvdCxFBvfapNVW6KZ/VHFkr32bBre5GHUaL8iugRf8GFIdY3VDW6R680XlQKhN2ZL2m1TD
GRZCt4fd8AujtQaK6sklL2hrFMC3QjqoZ6vXyTnt2n49qlZhLkzDLeXv4IxZ+jEwDG9zV9VTjaNM
r+zoHG2dwggxtXnGsztXFuLvaYCNjlzk359T928pKfdz6ip3SQ9zFDWtv2VO2bGKPNefuls4T91u
ADC/8we6cmGnwpchFAii8YUbs82bjY14jz32vSv1D88O233s1/Lc4jTPAtpWw4DbqSs7GA9IJQBS
7JuxcZ6Z/dMnE/wVJ1p+xlBFGELgvMGageWUuZoyxFCcw1FsQ9ubC9zuM8BdodH2N+EqclmRsHBl
wYd4Z59FrCuVzMubPZIjVCNGwQHlm2wTvewBlQYd5aFLNhCtw9UktfliKc6lPz96oPxfMSNuwDVq
OuZVdE3N8mEa+pOq4nQdT7D4I+k8pbEHFwRX2KvsbrXT1xeLbt19tvxzGPx4PE0TNv9//338PcyN
70PZllBc5S73sPX3/GJFhx+JXtbeCud7Gs7l2Usb9nMDeqYmAtiJ4Ag7EW256zjY8YLn3LpBsa1l
dO5q5GFkwN36zma/2xVbK8LB1m1YvIvXf/8+l/Ccv96K5Ckp01MW6AexHJbL6i+3oiPG0MavUtyE
NNpTkjrXws2drROhsoH14f+Hl0Ow/H++nk8imrI9Vs3K+9utTzkbbHkTlbcNZIzowTB/1h3wRMOA
xmc2pn2bOkz/sTX7zzU31EqgDnZ9uMu+6FZhb4sn9WRNmAY6S+QsPIgar9X3BJVe1sXGa0ldZEVb
qdqXAeun1p/UtZwhMFSSFGPCdNz/kEp+H6v+5wnkXgPdZVu26y6zyf88gQo7XQQfnPwW23pnX0kE
UMTFP3pmw3AVEsbppqiLFTFoLeqyi8VIdG5mgsdh/j7FwOM2AylBHREWULcYDdvKfLwfUhu4Ee6+
oxVzC07mDPtDzOF5nAuyISFBSHqbl8Hk06Fn1TsN4DoJan3C/Z5D0xzMEyIZ8yTiGrhyo7KbUGA1
sOSrLz7QDPgHp8kM6FglvWKjk3mE5nQ4buaWIYC8jbDS3orW30jHJAM87Ist4saRRS8EWANvStdi
/jYamkkBE+pvVKjnBViNpnRG6ZmBzCwLjZSpK27//rr9e9YmKBBPLdMjNQgk9eoesvaXC1fgyysc
J0Cu5607aKso0B39yXOaN7xIDLwDizbdeBp5zvQjBY3z08rNDQhX/a1OlUnXxnYfIiMRx1QD4+mk
Cp6Q0MIFWJ47tOvRMqYfmFhudmodKR4l70npTUt2L+y9aJoe6wzpXONkjETIUr+RqKSQoD7ZNcEU
FAqQqAxYqmQ9PSYVhcA5nfsNsZPGMSzMZy0XMbasqVDP3rCea1EcDAcwe2GD6YoLd2sYhT6MM7tW
2y2yG8JOMB3N1yEdSUWwqubVVp8a2Y5fvNbprsL8D6FrkprQ3+9Vi/aMpchxxr3ErMJC569jA9WP
WDTow65dHkATAogGxro3z6KlILIKY3Ofza53uP/ifhi9IDDWxvKcxiBWYffn/5gB7Zu5ol71rz/z
l6fg7DHr1f2P//lrQ5sTIaAmcC73v3v/dYBm3KCFz0v8fubs4gkvYpDlXCkW3WbeJfz9/EjhBj72
8ob+PPv3S97fINaBYIdQ8/X3vyFw4h38efHJT/kyAtWLYxtRoP6/faY/z/7n3zV/5KE30WZd3sO/
3uKfl7//4vd7uj/8/aJ9lT9gJ8DZStGn88S5XP7//QmY0Tzj95m//+Z+mO6n//4Qq/EmrTG/KyR6
A6w7yvEXwwrOsQlK3mG33fbXwWToGyhXbRG6BLsOwdEamoX1OjjzLyo56W7qPk+G/jWUdH371Lok
9vxLjB1CBxi4XYr2bERuEqXjd0JNkBmRTQpHiFrHOFKAFdXngNDCpJXpik1OuJ+b4ouMWa6WDllF
PTl1jRnu0dafmfCrVW9mSxKQsbVI0VtFiH1WFV7zVVizTEgDeZMSLfk0ftIAYFC7LOIqnJXa7SnT
gV6Yu8BYpSDYQs9GLhtAIfXE+KyLJWxt4G/EnirXIvnJ6mxe0xS3tnl8QlG6bpHefGFHdnPjH3Uy
3IbF5BZbxpGvrdulbvNoDvIBVdgEVE8DUOqKap273bRRvbHPuQ02uNpRPZKKHVk9ExJAOm7fdzt7
9/JmKRaj4onRHjlWS5HPjqp1QtDOUPo+74qop9yFCg00bpWmpCWmtbtt48gHrWm+zQtU1LNOqaVu
YdhGZ6MDSZGV0xZ/UH9o6KS3RSMvTh2SX12mb2lAiEQLj9bMxh+JQ0yc3cDGcuVTEjZXvwZMRD/z
aQ5tTnBb7Wu/jfb0cIwieMGrAD4ReXMpoLP2w4dCe9ZkQEc7M0MpTg/ywbLf0w4CVUkEUDdVd/LC
ykMLNBpusactYMLjZ2TEaJpN5BUspHr3jJ/XPTFjn1PgeHDJsniXeA0FVaDE2OfWczJ+xHX2lKvC
uBJpup1K6rOVGnehacB4VnVLqgkXGKxAvQ66C/TUfoW1E/JgWK3AwMVN2B0wEzO9R/Wldqa9C133
2NM5Z1QvONOIwmkrJBLxRBRu5j5hdZMzFKfqM/QDJOF4P1aIw/IM4BMlJDDjc6k4+WBhCYc4NsqQ
2G4Ia5rl+Evp9JSNrzbwHLfs4ZPjI6Xe+1RQabpgSjzhSaF1oGGggInD5jR8JwrwQuk9Axjy1DHP
rzCEX4o6fR6orCewDWKbDCxTT3JF7HNgmOcuc15HiiwPurLRJvcokTHIN7XbbDp2erMonyOrkuse
KsQ2bKqbQQT0FnvRsIpbitYq9HcDDd2TH5jbISlerKHaC5oSm7asINYKuwRzAOJtApKMcYShNZmz
H+AucBZUncYdtJ4rQdWyUNj9zeGGzzBd2VpcQsonVWNkkCiJlJWi2bmKeqgXyZWfeuFJo1AuEvV9
wM3NgAWmuk1fpx7dAKan6VBI6zQFEySnVJzwujhrW+FKpTryCZksaW/4oKLgW+4a3cZisbEL0Uuy
W6dLP6EKcsPpNryoJIM4iqmBARFpJmCKeaa21no97aIxuZGaIwF12cCknfalRp29M2fzYihKlKPi
Vh6LCn6liZjCLz+z2Nolif9Zw1zZIUe7gJgkIkfWX7mGaJEj1zpY1FEpyiHArjV93rl2vhoe5290
cP1UoBJ3dhmj8UB/vxrTi+fiisf4Y66Qoz1LVqgrpu3isKi81pIIhw3ep5+6JVadd1hsjFid2Q59
dzLsGsuZjh133tqe8WrEwLcBBHwZlA1JgCIpLn4fE+oeLvN1RK++xhwsGCDJf0FmshFgcs9OwTiZ
sSuaEzv5lNHeHeTUPrbYiZIGhhuieL4Aq9m7bpVuKhwlq4CU2R225NXYJbRsu/Q9HSC6cSJb103p
THyJkPCM6ItoFJAQj0WgwXYN5NR5LGtDHscABnZSue1Wz6O5idxP3Sy9rUUiEgpx/wwKuF8RsUlc
RTZhLBHW3qYQr+raOA8PevDkOa/WdEuc5xhxPHQlNKKoadZ2kNPTbPJn5MCsQBe0C/uiQ0Bgwd50
3lEEX/DypvSarRdHehfARmSOdNHRG7A8TAF0zTaen2WtSj4c7QVZmuNusL5xg0GJ6+PPKQMnzNpW
guWt9xGr6jmlYFtp4DTjwpLFLzD6othMTU/nJuHHBrgCqatPq6qcvxKptKKAjO7STzCuW+4bjPBb
xNBZ5fO+R6GwUwpNe0lSeJ873iqOMhpoSOxXdmzsRyrIZB2N02NJzWErYv+oLZMVtGU9m4tdOw5A
71YSD/5Udi+9YRmLjq7e5Eatdj6Upi7Amk1h4lEl43MyzIeyjK5iCH72RfrThFaAwGo8OPOcr01z
fBM0eaF8066LbQRacUVfKRn7a42QamPrHoVwj67MKb64ZC5BExwYrR0UvA27psipjxF8EPQgDDDU
P+0PpG+HaQrMN+kQaOALW+NY940b8un/Yu/Mlltl0i59RfzNPJxqnmVZlqcTwt77K2YSSOar7wf8
Ve2Kqo7o6PM+ISSEZEkWSeb7rvUslTgJjpg3812oSsFVtcP+6KPLXc9Pm56v8cX8cvE84qscCWqk
H7ArUBVvgySIX6Ja/cf8GrIbzohGmreS6+kEC9bRETkK/XuSccbpNXL31qL8/bbjJFoJSwsvfS3k
KW0MZF6g+j/ajCbB9KacEcCmwzX8pis9PC0/zbZNhm4qxkaOLSn9ot9V/dYz7WhHsn5XTLSfyArE
ibJLd1Ym3pynNtknrMPNfChfPeSnJKA8ErYDq7cO1Ruu+BsMC6hw86u1tBRl+kt3iG/BjKRe1dyt
D26I7Ygoc+OBGOTdmo5ERE8AlBO+D40q170ahKeuqa1zkHDJKExv+ByDdN1pdvm7dyY2ZlM2d6Y8
QKJQjA5koO3aVtNuauObi/kw1XwzzML8hkNJ2lCUV9chmPBJsi43nVpFr47uvs5HWnhb4yzU35qA
OIXIAcWTKTK4YARRkHtqXqt85hNgp8TJ5QYRiArbiO9ehUBCH1DxOrWt3MxS19Cj81nMkFNGzeU3
LhjsJqMbXhtHeAcbJc2mpVXHCt59mb8gos2euFyVbykI3zXnQXcsE1B5ltPFpEjp1ZcQeCGnVy1s
OMjU563nIvHTnS3Mdpc3Ufmc4jf4+bo9Zrtu6Ppf5AHBbtMU8+IZdnIkwUBZl66wXmHm3edXC5rg
GWEvZYNSdddVYYljxu/uUhkZlXy7Mb9AUP/9Rbr0G/Ixh0/ujxJRRFjsyMZUn30BxnB+ta4lnbhx
PSKSeQ1L0lZutKE4SbU0kf1AVg3VTPzqzDfC0/QvMMzqqmwr9SSAfV10qoM/B+TKEbhX+h1HdbMi
OcOH9qSEF6DW7tKH4/oL609addp3BrRtZZqdOA9mZ5xbQerm/Ccm0hM/ONVGCpu69XgmL1Geuwbo
SBkPzjdkoJ+3UjVUV2tYlm5dRWfcSRKaJv1RRxrpyW9381FM+axlzd+6iF4xTvMBqhe7X4PyPL8f
25dYCoZIvSSpWZ88aRkkLo3yq0Vi+POGQmQoQnj+BbJBDA3C8VZ5bbmfDv+s+QjqEBW5aFl5ZfC0
juEAx6oGOPspe7DI06e2vC5bsujUrinL6WPtOcU6ZMT7wBH487ERBYLZAuH0FLhWBpiSoWla3H/Y
keBQvvux5t8DFE8+gaN0D1gDIdCbafiRw4qZ/4pvQIfUhb2LYiVibVCOhzbKvTU/Joy0vbmdX6dW
LG1ROnZys4YK6RbX3I1tK/F7G+ClmN5t2FNKQEbe3ySUGxqNIxpIJOBvTA9ItuGIJICrGnFK3May
MPc6VvZNjPGhIUfvVSCNI7mImD6XvBFLHaIjPhT9GSM2etmk/+LkIbAMZfPVDZntqyElDWd6gqqn
J+qS1iPVoUOrNgsbP0SMrsnj/EQdXOO6pq5x4Hqerg01lBvbzR/zg4VwwcEMhX3pLBeXIeqTn1eN
k/G569TmJa6kvQfGY67xfg9fdsfkxg7IpK6yDe5WsfdStXzoFPjmt6/aNaHoQ2acobD3Vy2NrMX8
Ntu2/6wtJ7k30jBIUHYJCJvefh4WLCLr7qMYYNeNKL12XW/pr6Nj7ua3iOcJs2EwaCfSOownK6Bn
PT/Txps3KTvcWxTbOqQmxuqfB2D86GkTvrt9rW0JRB23qmcn72pkruaXRPE3rFxse0fakiTLDniT
PJtFmuJK76nItZpwi1J7KmRknMa6U5bzZ++LcE+ZZ3wVucX6TINAGuNj/YC9il5tGJ9oczQL28TM
3ReVfohiM7s3SKJ+3tWEIfXBj11V1COw5egLzA/IcLwkgZM/2tGGmeclrHHh/3whypnfbYPNbF3K
yILoD8eGdAxqxLp4/vl2iOdZgt2VjOW+c7FCSUd7+l4rrXl0FEbvEF7SQ4/r+ecfmCpHnQv9pxuU
zcYwcn4yvbAfbhWxPOUfrGiKhlKTn1gDEv06/+zompuferxV9fBX33LpJvAUDYipV5hatffaJ+5X
FCkqXIALxHbbnzROEdsYVgmqOGBqkhv4uk3hgIiyrY3rYLgt25aravPsIcDbxw5C4Q7MAbopbdup
4N4rr0mXzPzca1yPz1BDzbPAdK+6cD1zVrBcYr5t6IeYfs1xbXQ2fXXZmSskJsOK9sun4xa0Z+Dd
s7JzxUO43j5CbQQ6tjQmRiwWU9aASEWds2Owqg7MhlZ8RONt1Nu7kpqflDF2xBpYr40e4mjV23YH
cVkniJpzVFoF8lQkcYexJrfQL53iZxOgxVg41JOmf1p+QCiGNmG+2U861AZlbdWXIQQdPzv82f+f
x80HzxtjEuP/3G3McBvk43F+2vwC8/6xrfgb880/OxnGvSX4L3PR4MJg7YT+E/IcUggTfVGrSMoF
rhzOvJbA4qGk6zbJX3MHw30UsQKCyDtuhVu/RuE7QnyPCXGWQgFCAIEroTiU0waaN3PdomXOn6Og
1fAg0vOO+HJVZWW5I7ZDvqJNan85tTpAN9bgDlcA8kdTFOu2SRsuAn28dluQPLg55gPaSSyWIEI/
ZNNmvpWQyjsQ69DrdxiuS0uG8lCrhOAqfCCijQToETYDiufR8sIF3Rh9g3MaBXE2rKOyfY9kII4O
DrEp0l46GGdMq7xmjnEiY0du56+Hs0xCYsBEJ5IK4zDax0Vcto/5w1EdRd4Nn0MtppKjGA+1+Z0A
tz4qrFQ2uRM9tBbapJT1ixoTxyQTnoBKgu9KU4l6jWvtFGlC2cz75kdzyRTdNtB3NkMyIaWXIUCl
RU7uCROFYNJnzG8sRGi2In8J7V46qZ/HGExVb0O4rV4kztyFIZWnMPPbtdDbi4l5ifS9V8XxjDXp
X/Lguqh0ioF0ehFw4QUq0sKSw07kJ2GyonqFnGH6ffy8ulUhDpnvZ6jNl3FvNajq6r3mxztJy3AH
HClfBwxVtFhUQsHoWq9si5JDHBGWbo2OsrTbWBKuUt0aM2+2akgjNW7SfqtL52STL4yOJXH8BV1o
GiKFp2zGqnuNzGjjiNLdicDzDiwWTTh7h1BFWYIlETVQ21OEJFt4abm9RjgPSpliEl9oMckVWmjY
B6X3f3VS/o4dP1u6DSkvdWlcTDDh20rY13REYa/33eusGJ+V4XOs4XyrogdBiV/pyI4MMR/XiT3u
8sp4HSPPPvsp4t/GeVJEGR5HPWV+GBfuvuGpZ9m17TKVnrmpSoV1OpbrNcRjNErYsre+U+1kY5M/
4+s2ctlkIEm19dZGqzWkJ4zxHn3Ka20147GOjfRI4nLxPA5lsoqGwD5btjA2sUHC2NCE1pImpLPx
hW8cWty0B7+vF97QM7fofZbGXBqW3qAYW9QE+dUlpyAvKRBj5yOtgxxkdXgJzM5/SoRHAGSaovZG
l/isoOta8HeKQ9VQs03CODpAUXWor5QjdEEN6OzkxghN74zI3dkAL2E4mR0gTSnSrTSSYzxprOYN
is4nT6oay1n95E4DWBgz3P3ZJFNCZAdNko9DlHkSPVTPJRMObu1BEc2rHSrYG3uaDRREHEzZB1Xh
lHfaT8tNNDK89adwkn85klgl3Im70GChsy6Z+XNet+ipQpwfra5V284Qp2zSl/3ZCBuNwIjRYqGQ
3ujDLyUce0BMZbs/77+b5FF9S7p4UxBzOCvq5w0lJ/Q+zqsn2n4/R0TWdXyNIM9u/k+Rki3COboK
1us4mRzSvkfzGmichtG0gcSorFWnfw8SeuJUa54yjXQuaQZg0UgXohwsJ3DO/Dt3MKEyGire0M7e
gzoY1X3nJsPRAriW4EFdqLrP5GjS7eOran42810VDQsJOdMjKuVzW3Ri302fZN5khmKt/BxGef+v
kNciaNM1AEqE2WpIJOIoLqJVX2afROjzFuaNi6/n55b/r1u8mLEAdg3XJq4Rr03yq/mW2cOj/nN3
vqUWDggEu9j9sQEYkysA6PMjMPUYKydCsnmTlYxj/iQk+7PPTYDqxGFgLhUgsQffwMMaoj5ehKAx
FwwHjyawR1qgxrBwp6cmk0gtNEaxtLKyRymPp2zEmOZo5AxrnpsW2EtItaXrRmnUZWzXEbsVqL4K
HYKSeDXbkUKNqd78GvMDEUTi2GlIVuuB8SKYerBKjZQ1raZGKVfEeWMzW4cHEWU/X0kzSf+02Zw9
/Srmj5NUnEM+y3VV2cGXb0gfSr7UxiL4sCUtfSAqd05FnYethrMTlTgOX8DKT5TXGpgiRroOwo60
ENPsDwhdfLoBXb4Qk+CNTI9gn2CKYonEoJ05nGp6DoX3577XTGk8TbrXyT1aqVTVlmZGJl3pFYem
ytep4XMtnhwtdaNjpCWkPd+EfvMyuwxnI8o8HMy3/mNfYPND9OqSjiu/i6bGKl2gNjjHYxaTilZh
IxNJfqJX6OHXxy2ghHBqiCLvt06m1nR3WYzpwnxJ8qTcqH3sXntb3zQsc7/owUDQ8Ehd9pJ65L+B
hrwrlVNJT/rc9CB1xipgvxHsbGdMiLXEt+OXchNh3vz0Mv0c0WJ9yayqP7qtgcL2Hlpe/5xLMsZz
NAbCIMsmxnKwMkJ6SyYtcTg1mtwOUTBcu7IARlNDzPFdG3AXMqhyYhHTppmYsxIZAaYFQLaJHT5l
XZIhENezehVmASVl8k3JE7MuKF66m06Fd42znigRNIg3kHIso7BUI/EcNvqo5E9ZlVMltiHVurjw
dY/WTRWhMaX48g6ABiFvOY3WMURpzLvJSUMnBkuEAChbT5OTUwSE1oSYDwni9l7SNv5NolZxnu9R
i2cKKDA0pfjOltKzzLee1LVBcbTPxlTsNVRR1Bd6Fr1BoljP+52ipYsADGNvG0n1WmXVVojYevY6
8VHheYDBY1BTKmt7pw8IYPTRAsZuVW8mff59gTcS41gu34Q2Wqs+yGkKTY+C5QXBkOIALfB2ySwA
35ZqhFCphKHgjx+qNyzjB6bz3jcqW/4fBvFImUi2qlqHlHI2UQZKtb4ksKOv88aQxMrrTGH3cQlO
gnmi9lWTdEfRwHrBU92wMGDiQYrD8AR4lfqv91rWivtqwPHeEfByppHSrBUR6k/BdIsICUyeUS+I
Dco5dfBvH2RiDrcwrZSlbmHDJsMI/gZYcr5qiYU6jYdFG6vI3IrRPzgjI1DaDBVUckvfyTz9K6sa
ddHkRfHqtQm9jUhSbDNHZQUML1i7rtlumDfUC5Vr5Xcb3L2k3QWFob72bnSQfRISYBCUEED7dJ/3
LSnT1p16snqRUrF4E/gQYg3EGFC3EdlfX5+xmeHQRiG8gAfHpdCr5a0q8Qn2mvD/MpKaxC5s6swg
ZbPvqrJ4rWhwoLdOr+YYI/rC7wnLFMesrr9EoVG/2ORWO3h9o6GO91XfyGvOp7CdIdvVRp2f5jM9
sl3jSGaZM9DqGngO/zUudflzmqfN2dArgDnc0xxEe4pa0rlx8OYbAQ4On+jNndKn5pvTp9tqFNl3
51Fn89s4uLRp/1H2xXCiLUrt2zKcveMSWwWcUb9BGjhZMXX0jFRSViwO41/Jj8yL0/oJ7dOyQVqB
LaLqVpFvDzcix4t9G9Jt8w1y5ARiEeLqsqPuM/f029x41ylWLsJeJWVRC79d2CoKRAn62s0Huit7
1UtpHXwvEC8eeGkLr/lnMJUSKFUWJxpERLVlcNCKxFJpfQzDLze11+4Yjh+e16KISsNsFbiEHxWq
kBvFHOp7nQFexDEV/eqDaOUWjv2XEpd9slFakD1Mz9yDIOKPgSz8QAAZbDI3BDndqDPWgnVR/zZT
xEtLJboh4EKgh6r+sPzy77vzo3Q4aZJaTBWF9Mu73TM494P5DsV23JYgVjb4Sojjqvr3ttJQ3Ond
P6SljpeWVNig9VKSNCPkb7HHBNekAmyBnLpStcyWdhXQK40G6iaUd1X7l5fRvkfiEb6YPo0AuiTD
LlBd53nU1KkNI8qFaYzdS761rMD8h1q334Jm8lueD+0K8U52TYNJEe/lyiKrIvo4oMTeu6jaoE2M
H2bUf6iJIPmgT9wvXbq30tXLv2Cw05rxsaeMYkfxBwCdTMiTKyyGZZFSIrUSn4jfQB4Gx7Zf/LEL
1jEzgq3iENcZOOTwGH3bXaNU+0ijYCTXVwLeHp2VhvHntWBkz2Lz0dp2d88453MDWHCkBDneEFfb
8yPClWG5Yl2pSQZUoqkPg2lbx6Kt76JMX7TSqNexMX6muiB1x9VZ12B7eZaK1FYVsvMd8UDtG895
TypireuSE6OiVbwscSwsh5r61uAVLNEg8L2NUzAlKEeMKva7QYc/y/d9CeKQ2J9tGoTqpjTJ9woJ
ADUoJREMBjDEsjtzl7e5Ol1fBSG7ibUOdeoyhp/KK11hFowtaDMz8eu1yHXnXg2mBxIitw8pkQZL
08I/VcNq3lM9Gkkytc4xGaMfYQBnZUyV71BT6NHFPWvXYFBWAyPyL9n/Jl6AHiy8nbOhmGKZV612
kXHz2iu6v3BFZp3iRn5WlVbdyT3DvzPVN223sr7cD4ySwVYCVXrpCNohZCTT4C8oOYJ8wkXUKjce
4+h8xYW2UkJRA3u3Abr5erDH4ZcvZUyCjBwpzLmirPctOR6LGNT3PqjddEtbhIuYGgwnpDLUFSLh
kLehirPZeBAzTeIvEGmv6RcXz0VFXBduQn3593+w1tMVlpsXO5P9yvUSqLNRTLTT5DbtwnTviulb
UY17mUTGXk3S4lj49HE1DRJfa/XP4dgrF63GPTrds2yAoFxTYIDmNRKQkdRFmlsry4mM38kofleW
Zm4y/vvrQELoS6Xz1SGJJZWUqRhpqmF5qWsaGWU5PmSP8EJzI/PDax95GA8nu3NJe/alcjZUMyPx
TE5SIvWIneafm0psiZD9i07GUxf7CAsVg6lFNPZHRQynNNTiR6QMDrIoCC1hHntX+AvelbNyQPyt
YZNEs/VXb6WwEUJz3NGmiu9QyapKuocKz/QhUJW7NAJ+hVJSIbX18SLy5JxbeCskFhziB+sQGHg6
bvSwBHswLaZl1tRHP9X3XSe9e6opCGCi6KnBNQcJCUwoQ5QjCM3qWFYV0ydE/6TgGWOCVXbruHtk
2KDPFC/ci6wdMsjK1nqtwnCbecMUC6UVe5rGxWosAUdFOc+trdKDlZE9EpUMAxZVr3oP2dbvsE75
ZfExdR6/orDMIUR19nqQEOetjAYCnyY9mwUG95r6wkHphhpsd/6LCi9w60i/QT10NwnlsVUhwXA0
LgQ9q8PlW9vykJulfLVVaulBFi7xFWsXbL7g76KyvyWD9a0WmT0t4bsbEvvsaDK1h182oTyE3NYt
Bd7E8B8Bzl4u2mn4y59mlEq/szFDELUBptO9kcjnLKq2bb9dLix4MgmpD5MUeZAG57ad+ve+slL1
sXkofrzGIRZxqYO+Yo0CJBjj3ybME4KgpHE3HbosdqSMV52MlFWHCHsXeL1PyG6wpIUvv7KOJlBT
Zf+gRkNXTXMyYCzMlnQ7ei4Jel6lZix2ltt2SwjvKABsKz2aEx8SO5uzV9RU7KSrwWrrGuRio9KN
i0jvjZ0ZmqvCEekbQEZKLNTr8zrhmm/X3rfKxUINA9J4nfhaOZJ8+db2rpFu1NvCCdvjIKIAszBx
5BoorKve0Muy249MlAHN2ywlTVDbSq/mGhYF71bgdLxhH9W3shJaIc9Q+NepiuMEbEabP+nQS6AA
JvSfNJZCfGzelPEg1r1G3xDcijgh5Q0BLoRwhi+8ZeozJ3AFgK+mM2qaLPzM6jRLxfGvkcZB+hBg
5hawhxf6ONjUdsv1A1lUo1dHo6yrI2j0hyWqYR8gwN8y4/CJE9Ehr+UppCceOVZuXx1ZK19wqu0J
z+kefZWey6Qx9sxN8lVu6pT54tA4Ms3i6iY/whqHaN9YZFsmyjkN9eTiJikhbtiQz1S+4G2lakhQ
cro1s1oeNehXmpopT34wasASOJVx19tvVUKPMm9e62BDVFR2qV0jvSjlqO2xwD7Nu4i6Rk6b6Uu9
SIdLoScvAeCalxYQFvJS762NKvsWlW9tv8XKWjzHkaAAbJf6tu2FXBdmsnYFdRIHmG8oOGGKEQNp
lW8DhalOZm112hWfhk3HNxbWJ36z8jmefMMyy+zvCYBniCC4J4Ojg7nDRhNEn3HTAuuw7HziGfRv
NbqkOO/B92UmcTuKKe+JxQ+W9sfO9QJJBI4VUPrLjBK1S37n26AoVdXhESXMIhi+62Za7hqffQAK
Mu59fwecpD9EUXIaWuY5onKdJXOZ6qtGVtyqEIWtxNGBdJBS4LV8EzFgzTeMJ+OCcOSYBpPTvzFn
QUgJjK8xjZUOdfvGGiJfdTngT1vY1c6igDHVDoLzvIl6cB5WrrUrLyCbzaydl3mTUNodiL7roqx/
6zDibso4iLeTZz4IgPOpnaIe/LBJz8Qa9YSiooDR4E8D8gvVQ+J3IHIzCM5Uqp5qw39XLCKmHNky
tWIoiBuWr27jppf8Ux8Y7uIG3KtpQ80mJNxGkJIqyLbadDtkHowD2j4v9UijxmMl0JbKgquUdvEL
BeKNYrJWjzIAYYmAAeY8xQHS7ZoFjZcoAykFslu6RVUcdYX8kChQ0ZB3prGvEe3ltaadB8kyE8pw
ydxkSuJhdcpvknVb36W3xjbrc9x6p8DuQak1ApFZRsOZ2G/qbmiz64K0MoJ9W09yoiXEbpjwV86O
S4+KIqb37BJV4KXBpzQc77URTkHUc0FusSL817G38s0ri/wcd0uaXxGYrFtH704EQqgiuAZhmTys
MFq1mtqdSQujG5hJDdar6ezhEL5rVahd0bEcgdyXe6Oxc+hr2iHHlElDpgzW0dATC+rG0Xc/HOp4
27m6/1J2Q/dCKAfLkOQ3faz6rFiBvLECzujvAUrtfYXyAglcmH3i8ux0NF5V2Rlos4iJxKjhABpx
ol0iyPRi8Eh3de1VTDDY2DKhOGb0R5xB2clKAEwwB9KABfWUzwRBhk6nWi9hXV9JE8zIR3UNxF8I
UqrgXhgjYVpNIj7yIqCB41h/GbTZ7dwrmIhazOItb1vmbnzILKGdKVOp54xWyxk5Ht7LSjnVebnO
KUt9OC3C2pKwbCLq/beamvCODh7lPpbv1JyfogobU2lkL36tNzcDFL2V5XTpmYdmaqV+NRDfF6lC
z7jRVMRtdE33lktMCZVK41V1DYyig0L5P6F5rdvIBYBCpPcu0yjVu/I3WcIPp0CmA9l6ZPlKZCpN
bbDBHZ1k3T9JrXXvmVOcwyRbU7SyDj1Yawi9wy6yGOkWFD2YvamBsdGn4J2+heMna/lmS2Fe511A
Y9018L1iZxWCmiFXzTRS/TWXVUJGCsLhW2SWp0G3fpmUtJaiUd6ycuwPPrD7p8gM+ifNKghQxQJI
56ZBREQ3ObZcdP+9mr6y4rtgVQKxGTXJjn6Ms6gRXu7ovhtUPgL7FOvl1UECUbtQ0zrsWs819Qwc
jcrDaerNKCHnYU0DeKkY8H6b6IjAuXi2LU6mnGwdXTFJu/JSmiIDxUmSSMydO5EG8TbqKyUVD30k
Iz4YoXHjTFmbJvzx1NUedhSVuyDAQN9pAi0DJB66YogRq4jYMH8MztAI/96AEPQOcGKyjHGq+MqA
5h/njQLzDTZQ0VJy8dIVcmzKCKK8I/bXbk5DRDVhhumiCFKbzFDWoQggYAyOvWvehpjeQVXf4mkz
URMVEwWSA+C+pqu60rRj2KnJh5YjbSRAuF3bw6gdamYrlLqNGBUnMPfaJtnGyOJ8Ry9aW6cugc5V
X+jXCFbSErdfvWsVyoZDp3RbOfSQN6mkYuDJ3UMOlmqjReW9sR0Xoz/Zk14QxisZjyX8a5ERpCjF
KVLy8S7jFyJOUqLhInfbZl31gjSEhbwEY0Gu5+/MRmZiDuG4Krq+OBAdEbPCktkOlfrBKyYVTP4l
yXo8D6A5EIMOzbWLODF99WG0TX32E6RXSakre0ULnodRcS69aOyXoeZ8jzCK/ayr23AYl3SkqVGj
gaurT69sx4/eZg1q+Ua8me8iEDnZYkQjTolgoYo8BFelmdfCIGbY1EZzmVvFuyFr46nrfned1jyN
MsDKIFADNZRgz6wlNwm2bexUAyDH1CtXLuoSywz9t9js203SqSoxe80TJxqdfF1tV36DXtSufGer
TT/VUBRgwkAedW0Jl6mdGtgTQKqfN/2Fqk95qGmtCgzxDoRnvznYia5eYDTWK2gYrxkowyVCY+PD
BpuTjYZ9Az7qIpLaC2HYv80gQFfcxP1z55QnZgfeDnIbcluRxA/agd4lmuTkrlEdrIq5tQvpjygy
D6U2Nb3ECA8Z5agKK7/jx2ghjaLZ5kNPj1/Pf0dlwJInkhdY7+aC30W71yioHBzIC4ape8/opsnr
SkJzN99F7NWuHKy5T6OrnfoiR7PWVsYycTlXDEU9o2YWayql9hImmnoWagt5mFRLQHZcEjUjkPe+
+QD8GD3rjpR3sHNbJdA/cltVH5HNVxEo+d+35n1KC2RlzIytUyvIJzFd3Y3UO1NGaT9IYk42xdAi
bNKqiRYCMjAQDBkaGiTMqA0txGD4pDB6N7qqv0clVOM2TTAA2AiWmy6rrpbUIxjAo0GgRWs9CO1F
Vj6xZPhINMaiWHw1tfuAmn6LONW3oTVSXySrsRmxn9BmYdle+/a4tMLe/Z5csnrsoNAOgRKnKpon
Fd7rnmqc/2JKtNM6XH8nTPuLoWI2CyM5OQdEusdkC85C1fxDskkNszvFaZuv3Lrxv2orRhtf2O9t
bEG7rO3fnUPlV2tSlC86AqwyVZVnSshwvMc8+UC4+BbQnDzmIy/RsRrf2zXyBOEpwY3xE7k96EIE
qJFFjZJWQVr24X3eKANx2cHoOQe9y8rV6Hgj8YlOdJo3UUODowxJ4p0quCE6S00JIDk2zV86Q+S+
DJ5qRq9dovTNLqb+Sj+9dde+TZvZUJS1oNOGvFrDBRmVQDVHLduixMJt5Wc0ddu6pZ+VKCzwTArb
tVNv1Vih/mQq1tam90XqpVouk4o2Xhl6LIHoTO7cbzxoZChS4CL204UaIYjcZEgDwmZRUIa9Yk3l
4dLs9MVsPfz/xIX/C3FBU01M5f/rn4FD/x2PlH7J5OvfaQs/z/gnbUH3/sdDTgwzCp4Bs3WswT+0
Bc3R/8c0VQ0kgKUjpLYBIfwNW3C0/zFMfDemY7oWfCcL/7L8yUayeAhAA48aBhwB3TD/X2ALhjMZ
5P8Yeaf3g5vUMjXqGXxQ15ic0v9mKHVpJWUZPpm/Rln/oyJ29xSOVnRBk5SuPArbX8gKobfU8e+S
HEaYuppxq2IZ73FYt1tR0TELu/7GYDqumyYjesWyxL2qWnlrSAb06SXf502ApBtCHuvMMBiKe1AW
5rmx3CeM2vGEefVqys8q0fTTMwIKZofG7OViRPvNUiUtNkbUBuexWPgyFec/GxpwAgh1HZICHIHQ
l12Zrf48PN+aj5lvta2jnIC6/dmd6/4rmq4GkT9kU7xV2nvqaBerrJq/EPgdB61pPoaqz1dtb9mX
lIbBIVEBONDviu6m2o5IYnUQ/SMm/1wV1TnT/fJsYlXYIU95/Nk17583f/bBFVzLkvyHeb8S2RLt
+00xhA3FqyxYMEwbmQT9cb7LLy3deVX2X/tdncyCDv1hydfI0fPm577oEx6bXyhyCeBMu2bnzMdb
P8/K836fw7tcOJUEGiGkvAUdOaPmoFBTS6l9Km0DLytMWjJc0eL8900/yiiuFUq695YEeq8JrujO
dp715/kWmgHs7q6UwCR4dH6gLkWwzTF0bhj4UDomVfkRUYZe+QioD0xU3XfCuYPMKz48n4p2T1ai
48EFCXvsDN0APVbT0LrnlSnpszTmq4box+mK8gPfcr5zKONv5sOYQtxgtRvPTmx3//b0Ehjhcuqp
UeJq4CPmihahESuffu5C7TIv1LBKWuo2ys1cxR9nulfK5T4nCDPktsfhVJL2cXU04V2taQPd5Bgy
qMMZ/ef+huDYg6MHt3nXvOGC6l3NNGlX9Gn/fo3Qo0svgj7byDzuTs20aVWrpeiDCkXp+X39xwPz
IX/2yQgDEfgjsaaK5xylgU5Sk+XbfK8ZzRrNxvTAf94PlZSHmrR2jmmaOWCFqJP8OTKvMj1cWS20
3z87iY9b+2WAX4Ykued5Azd4WznMchHM1M9NodVHQDWsA7z4d6vJy6CG2ZdBy3uRFl7wGCQhELQP
9Cu5k+MWoEh29OOuQJ2I6sESmCkDtVC6R8i8oFr75L0CXWc1oqAD2fXoIJ9+Nvg3T3mqIVT6167p
ljItHKwk8NZ/HogAXzz91vs+/Pu504FZLH3KVimcdpIxF2VduutY86isAUKeN6bO/7mxQ3P9Z1/k
jycvVowzqtD6Gd9Lc1Jd5edJPnjgvRNl4MSEbp68ZqTrm23nO1E80k/9t5vhIM0TfSqaFBVo+PmR
bnpaTOO6XTA/74l90KhAT9wBdwgydVGaZ0pv4tykZXiZeQRE0LLfh2sCXB5w8s9xzQjoYH48k+pv
UACHoQ2B09am+iyrdHiGcTXd/tl0erEN5OAsyzLRfvaNDqNj4lcnMe3qgyyHrpe8/3lSHWKT+I8X
9X9eQPxvws5ryXEcWcNPxAhakLyVLXmV7aq+YbSZpfeeT38+Qr2tnto5uxEzCCYAUuqSRAKZv/G7
SwnMi48xyK4OLLFJ1VtcWohuXXFbb2AcIw0zz0i0OrvO3m/3ufd+a8zqTaooHQqGo71PJ9Dq0Di9
Ux/p7jIYrPSHk8MbSabvKlmslQK86OSMCROsX0+F/z2BtSfen/5t5fQ3Q8I/hX9IrXx6yOJ0YuhI
GvE/ehjUKf/+kM0R38obbHn+Eq7dkhZC32QwKu2oW/gmbOzEEtsybV4VXcPpNzULDNbCKd9igaE9
AZ1fgfOzLlIGROvAiasj8tjVPCj7Ah+oPjiBYD/1oXXS0miXmlXs7LIo+p5MVrAE87UtJv8bdlAK
IAhKIwXutjKSTd/tEtGmL7egCI9qMIXXJuiVF6ux2G+6bnuUg0WKRxhmvNVOhiruU7UAc2djMXJJ
EkvZG9OorItEjb5MEJz8II1+airi73GrveYixMsVxOtm1JxjGmAaUfSRegV4Ym+rxMD0qO60k5lO
BbIwavaqgQSB7Y1L05iELRlRPWaxnjWLoOvMJ6WlQWwF4TyEZ3fkTOewS87p5B9lJKc5dVKukoKX
JqtpPt2mYcFC1iLQjfRKYsrcIhs7i82E9qtlqxdZovfAIy74dk3XqawmKP++t3LSAaTkube1dq2l
qAzj88LyB4js/1D6wG3n85fGtl3Nsk2QGcJAVOvTl8aO9CHN68pnAwSCNMEr/KnztenR8KHpg55d
lqgbwP8sr8IZ083o1c3aiIb0hZJXc7Qzsii9Hw3UPpD9lApI3E+UA2tRFwsSRcNItfMO9wF5JPvk
PBl+6ruf+2ngnybf+1hh6ghM2zvKedm6CE3rRDVCYfftIJjcmd0VgqezZOtjvo92++wavfmvCpxw
QeXzRxuk2qyTYFhHiWa1oGmR1VQd9FRndCtVK2ip5J3/fSh7RWPVWz0Ij7fp80TZ7+qQH+KwTY59
JDAP0NV6h0h8cXGBHK/S2HDfnby5jDP4hzQR+hJlsQOiAqHU7dVzorfTuo8QSqm7lLBJJ6xt5sMh
KS+wgmMg2syTXSMe5muMNXjMxXbKo8H6PpSxe2wMfmvAdoJ1nWMviLlA/OjHNGrRqPSxKqjMPH40
OiV+dFAZx9DELilE0CfnmTCrcShCUFmGssHJSNm30QiK9t+XI6uTYgtkIKUzS5hWvf7AWIQyTWy8
xhUQiEGQ9Zsb06Du6yVatcjmFcJ9QB7JvjpsIQf90zDwcn0BBk5ZfTqvQb+7Woja+DbhN3gUrv+X
mSBoNgDIfrMTd+kbfviiTX7/HIz5Gosu5alQ4Z0WeMMjvRNo3wU5Ks939C+QWK1NAHEDvcxAfebh
8kNO0GMkcS2rfnYtsv3maKIXpxjKl6p1tpSVte+u50dLAyLrBa5UceTpM63kANxrir3+pJNjNQ2x
lBlSCkPBaRR6Xq+sgAJ6rftnlsYBukzNlYoayqqmCJ7hL7gPkQ1EVA7KplOq61hp6klG9xklWknP
8qzf15Az9AzekbxGE/kwV/VUX5deiSKSE3v4JsnDKNecvYKCM+ZN98PhOmE1uLVbI1gDaFDevI48
Jds468EIYNOrcJpYqvI0kKOiGlYKstTPQZwpT32K4so8CwXOcvvH3vd62zj++azT9b/ftWyVB51l
IoOmWpor2Nf+/VHnIZcSKnGS/RXrbneFhoFxauTV34s4OHRxBQwiPmthWqE473eQ2Wz91WlzkzKM
cgwSB+J2aAwqnlpJvpFPN8qpxr5GKXsfdhnkONDU42aygW2JOOv/h/yP8XfxH9NWLUM41gyL01Tb
sOat/5/bYRK1JAET2/iBbvNBgEZ2MJAHYwhqtVjcYjcMQLWWJgoCUZM/3DodKvOnYUIMoRlB1gWB
EaDMO4kVNhDaSp7SxFinVTmpWn6JESkafIFJ/I8rQxHRRfbJRmABsq1h2SzkgDWP2pXubztQAGP/
PxYnc/7hzwQAHxj2y5QIKMY4PGacT//iMQHfPInB+6n00al0s/xtgALQJo7xXpM+3WW976yEYZjv
kcoevetKtlCkCF7KPN1NXmG+49cSPoQ5Hk8y9Nr8Z2LU1dVwFOXRtvzn29lIbGzMBgyJvHbp5o+1
ejLDlqT913CYahRfi/qg8hcpUIjn8BY39q+j2CqLdGMVY31oKNqsYSp0qxywbXfBqWpZW8Es8m/x
Jsx2FztWV1Ffj51DmNj2rYmGGucxGfeYC+EOAm27SxE8kc9706M02DTOO6q19WbQ82Hn5kX1zF3j
p5xQcT9b2KriPE1TYu8QK4g39eDWH4nlLM3Qjb9RKoo38cBNHWFf/RXQubrJavTA1Q7xwHtozqh1
uCzUukz/FGlhcJJHsgkKNtgOXCX8pf42EE5+uv/vv1dpff1H/mf++NnlGyrP2lnz6rM1NknqUXWH
SPzsaqdC6ASiuY8C+GlI1UsdhuOT4TY0uCCvglDHSH4O5UCigM7DiOE2za97b0ceGOpnTypZU3fI
5Ta68wjpzntE58+lDp2+dbnjPZoTdkmjVsRby3e1ZZfkdkTqGGNQgMrhVp4hJ06+/4Wnk3WQZ8h+
VHTnq8qOzDcdeVUZyTPkVVMt0Jf3qwQjSXsIPOFWzgth55R4lIHqsfb4WGCWfDucY3kkm94JrD1S
KWzi5GE7W2hUhvXQxnG2+e+fArJw//ErJNVnYoVuksExSBj+/b6DbHKCzaelo9SO1FDolfElrZIn
ZJcS9B39+CKbbtTiSxQa0TIv8I6SfXKuPKoaUMo9kgUkujnjPjCUPTi+YHz/1D8OVXwu+udP3djs
xhfdj45NPoLMmCM5QzaYJKLnmBjK7dXvAzN7dA2GU7m9+n2gptj2oDeYhN/75FFW+/HJZ0d377+/
mKIVWyfTlIMclP2h2cCdcqpkm2Zlx2YnoGliFyaHjD8fygkeeowQBee5fxz+cVpg5EBb/uNi8wmN
UigrUSjuqq0GKrVq4pzkEYg43WyHEyC853Dwnw2/co4lhqMLp2+R7ada0EGnD5yjHEEW1jnKcCQj
B+8xLBfxLJLtKkH/Wuval8mt/SdybsPZzm11YSuT+pGkbr3ETVk7Tr6TvRSJfpD9pA+iTY932EMa
hNqHLp5GrG/eBXm5XaGBt5Kz/uGqWlZOq//+xdXFfz4+XA01YEegBUkKW259/8gf43ONg2qnpz9J
8/AJC2+YFm2rO6e4rzYYYMYHGeURIOtVoKeo8o+AamTnHyM9ptNeUp5kVzOqIQA0ZLJYdJv96j55
mHz3NqcuKHOPFPoaGDhbtee+pcftNgRvc9am3nnEl5EVH04KLsonj7Irw8t0b1oxvoBoHT3qc1NM
otqkEcZpsk/OixuHapoQ7Vb29QnIN1YgO6fKrEOm9dZBHt0b2ScC7Nq4RUNHmufZIOtxTJgPZfPp
vD+GrbgfH7Dy28ti6qd5n8J/ulRZ80gcxeqfprpNg38Df6MDrjoKEsOZcpRHYVi/dbGlbD/1A+n4
NUPONSrW/G5uzosxMuf38z/N60GcLSvo56tPA3leepAM56uit9quHN4t5d7fnfKKgqTgg0vmMGgt
8+DFPYwZagyHyT34dVwB/G/ol4POECPCkhqhdZt3P4N846PnqajX/77I/TR5zcBEYeiZfLZ6dHgv
a1Vp+jcIWR/GnOyPB2AKZFa+AXtFmtIKyq1HrvY6ID6DKHL51QFVtkrg7J7strSPGEBaK9DQ+JKR
mpKJDoG+7wK2SfI86Ggw2yU6DlkUrPqk9C66Nz0UEPLelLr2L0XSfKReXr5FyNwc2xL2nQzbMLB3
aVzp8O7muWmrb6sWokk8T+6rnWIf03C2Fc1afN2GqNqNqpi2haWEz31OEj+zE/un6n5EDhoiSalR
hIFc+4RBmbMD0NuSaTfmJ3o7PRVIjC5EVAHTnPssLGqvY4j21HyC7KK80W7ASbcr348mPOIY8Hzj
0S0QXpIzABfyDySpt8a2uF8KF0NJ6EkILN3ueIM1oBTjkfcatZLkBXdK2cjR+53xPgASeWPpZOLv
XWhhcJH7DfX+Svc+ORud5l+X9x40aKE8wv0JFFHfuODc5HP9Fs8jo2ZRxdG8073r/vjX/mE1IOfd
FwefLnc/lz9B8uvVTK0P/sdiwfiPLZbF5krM/yGWQWVxviX/ccs1qgRNgyiuf5iVvwMVXByTwoML
WEZ/gQqY1I1V1sXxdui7gPEUe8+dUv3hK95Lzl38DYq4uvYGyz3ULhI5LHDNFUKO+qqKIXUjEY5h
bS260zQYLmB9fRMGqvOOmBbKbrYp1oMduO/ok30DOy6u6HEkj77rf5DWf/zvz5e5Bvr33Qm4Kss1
bZhdmoqg9KckmObGjj7oavZDRAN6StEgnrC9B8UTiKuMVNXRtwimacsE6dUM/aL80dfYjMnRtBfV
PtHTauEhXL2JywiipTd5SEeV3kEeFUZ/6fAI38qIiqdApnKeIhtrRIh5GtV971s4wFGW25cK0lNN
3ODIk4PXgwDHI5csxIsTlD5aHQVSE7MvIDg0hde1Qh+cJA2ZVOUgj2TfBK9319qYBs6Dn6bJuS2g
oBqxTYaVar5WGKIdP4blK4swa4NURraZolJ5a0bsD7HqqPcyNA3tC2bi1kVGqr4qh6l5cwfVuEKb
emQ9Fj38949J+1xGZt+MQolgeaCyttW1z8lKtBzVoags5XuoWAWip8pXA0jHo2w8a0go0ERX3qZL
WidM1VOI8C9C29ljaEXZY9X66SVGdcdVoFYhbOyLawj6LuzCkaryN6tXvIu8FiKqGSmxllKCWZ3v
r2GFfKaQyo7yerJfCatXX8tWTaxPj23ht3z8nntoPQsFT9RUUH1HNDRB/WsZ9l3/rW+0hxQj4H85
Sb/NEgFVqhcutEbXfx6jCXV5LfOAedtwyyoskkyRn+/lIHMqeauGFv9ZIqrEk+taiEfNJaLRzdpT
opX/eFLYNihIgOB+sucT5HUVB6m6+VWaINGSZTHi6Xl/BUspryHmtMuizJunNC3bUxVW5zBWmyfZ
xY8CrGdgwOaaZ2idi6t0gO9QDvDEFkfTq/7K4iK/9kboPg6G89zzq3qvRD1tWpjB/Kpa8V4G7amD
v/88pEFyqXongzBCf5cOeOmNDjRLbxwBWye4oSuAY80x2SB/pJzuTaCKX2HVDK9e3JFjfw70zjiQ
x/7V6J5pHJLWQrnE82tzl1jJSvbJKWOTGgdUfbRtrLJzhhLXftF/VHZnfFGbcjylpUrheg6xKBk2
lTGKDb7txpeKB+Si7zL//Ouc3C9N5PwDsQ166D+OUeKrzD/jRy1Ok1rgVprmi14o3RHFlvxZjGz2
1Sj7Wo7WiIGeYu7tvhlfAT88pNRcvsKI1tYKspm7vA3DdwRPWOwwPw00m19nYbLAInRxcOLkjwwj
wwcSue3/Et7XgEd9ulfyq7MtmbXCPdW5VaH+eC5Yfl9UKeLo0DBnsH7hCMxgaaDFDcsmnQGnc9i3
RUUxUdUfKofnxH0elMwe1pB3LHujwQqraRatPWhbf2xhF/hA+zt9+ha5aY0iu+Mf0TEd98aY7XxF
r66ZJXggZWJng/O6yq7GjACtWjWWB7/75IA1CX7ASXfyPM4sKzdcVGmubSxkQ6m2G8AuKBf0By1A
4NrqwJHI0PcLdEpFNfaH26HsFaLWveUfE+RhUVDzgQe+k1EzX+02ez4bvRj4AV4sDp0JL85UvOLZ
HIIQuKxDrm/M1Ce/ws4wm2DIWpENVbPOg6NsPCYexyIrlxQyMOaeB2SfPHLm0f+3z4j7+OCJl/ss
OZUa2YiLWeeuggLmDQI3NjroJd5MJgj8RSs8fWfNmxVv3sqIotnUngZEZe4CXp1flBTLqDmSXXWX
JXsKE7g96V501e2exz7bMiOvx48SpZkHE7D3BpDd+BGEwQGn+vLFS2KTsh/EDDmND8ZaZE4cnlGd
NZ66ynyS/aBh+nU12v5OhpAhsCdPP6zIgfQI0higJvon4A0RIgte8FbHrg3LINA9z7eeIDUWfgKe
FqCwdYmztDgEVnPQh7biI6BRsHpeJAjl7CdNVM9IGav7KtLqhRxFUQ90AxK5O4WFw2qM/PAMTAXv
pyHJt00Wt0/6pKIB4gjve18ipdKY3l9ClF+oaVdf+rq3Vup8Uhko9VL4IsLEOWyzGfXPRkke2rgP
7G+NQh0eniCxoXretoggIJHDLqGRWKZDFcoFpNzE6raAw79wlJnhTW0n66g4gooct7Lwo6ZZvwMA
M0sE+19YRCTLYXJxZgmc6ZmE5jmbN/K+l1nruFGGlTmB5UdIzr4iN+QinqDsZFQWuX2VR46KvI2a
i7OThFQlnGETqyPIeHnPdcKxe2j08EPedy3gsb8GZJxOw2oaC/3w6f4cWsZT3w4W4NWw4BmVehg4
54gw5FGO77UeviYuhd4mToMPMxc/bWSdfgz5uO+cFJ9Ut39UYuQO25hANJ13lo1TivQYeWKt2hBJ
bwOKYnmQGLX3EHGe3W1AaV39XCBT62auevTGicZJtaMMnSaZWrANxOjw1Q+IjF1v8+au26iM+Xmo
t1PkPL5iV3mpoU5Ajyf5SgsiEwKXiovo3Gik5oF9PYmcCpQXlfDxRFxt5ZifB/mp0BChnme2XtY9
l1WEcnGgLjWDFGDhWN5FNm4Z1SsHGMr63teKWLn0nrvx01oc7/12bM97uA76NRN0tWQHxr08RdjY
0jayU05Wsw7xgCg7x3be7ACCJO+j4T40VkrtixTrtW2j77I7Cs14ixF8u5Fhxxcd6lQQXkTmOS9u
o8Dy5ezGsREGS0KsTzUneY+HQFuOcYiZoeaz7RO59jVXCrTSCm4EcNtdJADRgiafWH3zYsrwwHf8
R7BPwBaMHnr10PUbpB1CSYw5zOyYQ6wj4gU9lMNbo0zZ0u/RmurmvlQO+1GBTLrQm4NW2MmuTXQE
SiO0PWxXSZd1pYQ/8Y21UTD+QY0XbrUXtpc8qqFxotCywa7SfhtSFCbnmaGuvkW967xa2jhulMRL
9m6gfroWivkYFIriaqNpfegTDVqTPDSH2Cih3tA74EZTFPC0sW5CBhdvcXycFrUrup3ti/K1TLVm
JRJslDrKPK+qFzbrnifIhmVr9ZqPDn/IoEaEfB51057nvmepKzmKdWa8qwVSIjJEzUPdm9qAnP98
btCp2RFvAbYdc5jxgdmJKZ78qQxIVHXBX64LOsvra3+honpIZcD+GnlYLeLZgWN5XStry9M8fhtd
vldQLXzotSVG0hrg73M5wsbu3Vx/MSF2YWdejN/qRj20laF8xe5zR4XAfxF14FwnY1xTIUOwLFfi
D0/U6UnH8e4FyR6k31vTRzDNzHaUYMdDbvGEGdOjbPDXAxb0O7xRVmfe6r1P8cSw1qyMVFDjjxst
ixA1Hyj3zA154OaAci6FH2y3KO+kjrJVKrN9MNg+X2STu2m467Lm271LHk1KpW3MMNcelBRRmdA0
xq+p7l4A4kCPA3p9kP3+3B+pykWJx+cBFP8BV3b2u37sLYMR3U7Sq/lZHql4P5+Tbvw1Os6h7JOj
LpJSR7iE07tZg0HXR9U6G2KoTxUFoKVS1OX3DvWTqRDpx+i31abW025nFaUOj8v/pk+sgIGLPgRu
U53zMarO8kgn+4WcqyOWZI74nBSHYTmCiSrFLd+quB3Tdx+QJ4+1hXK7PWZbOSD7blew9PDZZom2
NfUaHWdzCUI3vEQ9WPllCbtMhmPt97cQsjCKWEpxhDuArsxUjYem6EvyI3Z8RWahJx+r8tbZLi9E
O7RXeOFoW2kom6IIZrxmDhzYAF3qRfX3UKmgP3sjSa70m+fkfInL1HhR9Tz86AxzQIYBRLHZJGIz
lI15yBO1PrjtiHiUoxaPwDUgK5SCdHAY5Ft+udhkueZbFmbqzpgj2RVmfnJJ0NRfijbCIdKiFM6f
heEUg+a1o81/2Ko8OYUInrS+m7aNsFF8wEDxI8DVMp1E+6KFnX0soE9DUC27j8ZGxG9ow+EU6mJ6
bnTz5KZO+6FneYoulQ54ZD4d/A5+01n0WMKTlIV7EhTop83FetnYQebejuRALsv69zlm4iGNYZVr
TZkl9GHEd0nXfEn4faITn0IKN4PmS2T0UOUCxbmN8lFqi7rsbZaejCI4DRc8dV7MBhJfVoLri8aZ
kAIbnUK6d6VIGZ1yQTV3jmSXbLLsYxyEcTEBCl4nxS12ceJeodWGq1JP8x0qUfWbnqKe2aSVjbIn
IQJv35qxt84yyjwdU+gyepKRo6x9e2if1VSEy6gsV0YhxLEee3GcK1YoLcyHMpZN2A/eoqxqFHl/
T5QDn0I0tA2wYcUf17tf5NPcf7pmU1IRVPsWKwXQdpdW90NUPsJmEZJYidcJ6+ZlaEbpWo2/jKIV
P5uOn5VphEgNlPWlRM/xAz2oajkZBuLZ87e169XxMCYFeei81zbaqMYP3kDWd0Bq8oCCASAe7iJf
fQtCva8UL7I/REzn1p9pycVinfSkd9+aNAyu5UDarSiG6jtaCmcE7v03y6tZrGfswerRGREe8g5y
giKS+e5vDpdwjLSjmNqC34dff89wJYeI336Fzmeuq8jJ91qQ9E9iiKLbtZ0o+gn/vXge/NrYma2d
bGq+4x9T3i3ltY3ZexCSV0FpzrTPhQGoOpvfVZ/g2pSHPRITVFCUCCy4BITLRuK/JVRcHt0HPs37
FMrJGNHH8PoGH68dLnq/wKfr3V9DZ0EPMm8qVqFQ442Vj8NDXY7Nh1NtcpiyX2scf7dOwscUaU78
lSTPEoX5kVyoMYFowNdaTkNY9eiSRHnxRBLukbFQcVEZEZbv7QpKelwf7mE398GTalngzIcyvk38
fcq9r8gxSZ3VU1f/NDlAd/yhskJAZXmOAqjBtwAXwJe2jn4EhZWdYKNpL9WISXbcW9NDo2AZpIQ8
sgIsovF0kQkl/jwW3sZwO+9pKGdAMhu3y1uSyXHJvEV1+OWWQbqfcIsjxT/U82QVDxT4lFawVzp1
Sb2rDdg7Tr+O5j7FjMp/mUaxBBLgHg2sUI5kI9yjDO9N7gN8b7S/7j2fZk3mYGFlhA7zvF0sqrx+
imds3AiWCDhf0+5lqDWQiM0RgWHE+7IXUTkZuCvlI+oB5JTY5C3DPNFOiharKyV3s4+kRNAw9sRP
+KBvhvD7t8wX1tqsav0QpbZ6Qi1fXdUJptR9kSp73UYK0PY0rCwMoVyE2f1qBtRiFj27lq3QEv8q
Bxqlby5qu5HBGJkozCHb1W9I2u1rbDwz7CSQ71GxoGj2ReAm/+rC4K9QdajfKDG7AqwRTgGlqX01
9el2cvriCWgi2i08oL8nQ8IMTmKNdG0KV7yrtRmt3MwaL60ASG4M5lpDnyPw3HoVKFPzvew2EvEc
lsghDGkZnsWM6tOg5Yz5lD+aCrKsupnp3zFNhrsWe68YpJpbSzVZv+LFDPXPe6oh631Fe+91QiT+
yY677EmFor9ke5tsZSgHlKp+QFK3O8suxU6pZVMWa4wv7JZBAWjFTy2uv1ToDr5mdt1sDNcf9irG
bxe2hphdh0P2w0QKa4rLn2lXUrJ1tfgx8ZRyx1uvty7lY6jvUbiQU+pRbI1G6z+gcoiVX9recYIP
f+x53K3abmo+rC59kK9LQpwvKmvUp8KqMJXKvP48iOlXkwN2OqR+B53i3/2uM/sjdREI/5JtE9rB
/558nzPClFzkWARicGE9hp4abaOhDN5Y6mExPwTpwy10ameZBPwjZDhpCMtE2DbvZYjpDEL1teoe
SKYFb1ZDtb/U4uokR8PGeychbZ+5lYZvbIPPxWC319uFKDv7SCM+yRM1Q6Dj0qSP7Ygjjnx4p4DO
eoRjF/KhLfvwZ6WGWAlEmHiO3x/vgOT6kmxyI9C9HIKoeTKrNtgC1/yGiBLw0XJMyl2eTD8ADk8P
2G8gsVHyQylzo3xrRy3Csat2f46UXPUxB8JRGvW5JZP8NcysDAZm2T553rwRVIDaCtR+Di7Ji22B
g+MjWXV1qQI4XSWT462EN4JsKcFaF64VPcnGRW1TBRd0vkUhzhuVUHZiwnNVdjkKFFQjgt1qN7Nb
i75XrNmZcW48vcFgRx6O7ns3RVDrfe8tx0rk0NeQysx4ct9CXIk2emYjVDGHbu8hIdto7k6OQin/
WWSmc5anWthotirpMhIfxRNiXbdJwin0Y2HE00Kek2Px+JClmb9WG3/tmSxNJhRkj30+umjyFnaJ
k1iiLYwIYju7wrA+qmi4pSs5lLu5tpDzDfkRpHhDrPwEXZeahdBFax20No30UUbIpTSXv/erej+i
OjbP1ZOkl3ONQK9v08Cs/nEN2S+7hnDsj6SqXnM1RQ+NzRBVLH3dtVSUbSloOSGcKjdP6qCjipJX
O3fu//t82d9Vef5S+Ww5Zq5r27WgyOcjPQVeridwdZSYZPkwKvjzlBM3pt+LTsukuDH15UF2OXhJ
X+VXtvKQxCVZWxalUlFe6b/8v8s7OaA31l9FjVrwfZo8ui8F27jXyD2j3FuLd5Im/QcZ8O4BnTR3
bc9hEKJcp3sshJJIP6FNA4lh7jdily92NfFsU0X20rHOr9hv+LrxqgRpCMnNhF2SqspHrCtfK6+z
Hg3XiM8IKrARmPuFw0KOrXlBQsvt1nreiX2vut6erx6J7t+8jVqzISajZvngt3BwWG8gC6RjMTlH
kvtRRNiOTb0+rGRfalsItSH8ttbKbg00Q7/eLIoTu1hZboUSAGzSZ5Lm6qFEjnThF4r5LKf8PmEA
3MhWOQKw6Krpy6DX60m3w0d9juKKe2KeRi/RLBpV1/a+E9OsY9wM3jm1U+9s+el1sDCap+q/z5Kk
OXS+WLB+aE4IOsQX2ejzxiu27Hev7+qd7IrmDVowN4Kk1hL8Y0yBhhKeMmFrOCn+iDVK3mp7wxtO
t1DmD824OIWF0PcyqiadG6qDBTN1wi2LIO9ZNgAcvxiDKKEVuN4zpGusEEyck6s5bD1WLGahfDXj
BqEj1PI2rK7Gq5ybhy7K7lOLz+F8NSOc8852ZMElLZVnQ+/05+nH0KsCMcgxR2bVDLv90PTWBv0M
sTOjNwT/kWT04Kq4VvOOQY6/sjPxEyMlc6VHKdvrMG4oYpjirGpR/VhlZvWoBZiizl1Z1rEfn2c0
Q2OjoMCgnDZ3od+7h9tRoNw1A8qgAztHW+RBNeupP6PHkj+woJlARsywBzl8m1lq07QaDKNe/nGm
nGT5/s+4b5UlOhLhU1Ubj8jjje+Tylaf9FG3kSF8ga8JN68rfmK3WVpDTs1pgJ2HbBTnhjUNX8ap
A0b7uy/zs2BHhbSExtiY2BgnWHAi7R8NEcvSvg4P3iCCgwxlgz5aRlkJc8IyL1gKy04tUYJgIw9j
ECliKQ/lmc2G+mbx0NSifEiCrn7yywD+rWl3PwEKcYALoZqogAEqo740XtvvfY3Hk9cLgHZ4OVGa
6H7qkY7iv/aYYkuFN1/aYtPZWZTQQ6r9TlYFJ3J1LKi6droaPVaReoVmYgeDIU0s9SqVygaieI7k
WA/jRo5JdcV5rKhi7Tb2n+fJMW1GBP8+z3QR0+gC9GvruKiXxpBRURvR5AVz3W95DBTPuYE0dD6D
e4SCzR45wUg06zYNze89KCFssVL9qkwVUtxxma81EOxfS9ZmxWR8b/35I1fJZXRdGJ8BXepLOaCh
XSU0dkxVz4+mqgOU9CzsCrTS5lE4XxuxjMvgK+FboJE20VGWedCaWMF9DoUohAmtfVSm1r5Oul9H
g8gfPKVHRjNPZxjMPOU+Ko/upwVmgYlS5kVnluuLAeH6d9/Wx20Rx8iYuYn3PmAuGGRoIvGYata6
lsZ7we35hT/TVXDjW/gBiihlNCGjVQVAtTDj2CD9370oiJWSOa+zpRzt1Bo+IukII7O9hhxYvexb
I36yoNe+wJMnEayamIr8vlJtg97O55D5C+hpCMR5cXtMkbJd+uhiLQsZ1jYf/tx0jsDARR7eJs6d
sRK9aXyTtrL/3pST/wj2DKp9Ub1x26//Vc05B5gNP1nydosudJOXQtg+cNIWO60hVA9miNlnoQzn
uLKHR8SMx8chqVgSARSQXbKxZuu/oG4vMiKDPTzeRuUJARK/AF4apCX+fY3K5faNJMb+fo3QdMaD
G1RvsivlVnLWih6Q0EwFBq5to4AHXbiZm3uYKv6XUEX43ZeMYjkAyl1tNubMHpaxbOrYiyErlUt5
gc9X/SOOQv+p1E0HQrqVPmhAalearahvpg4MQzRat/X8RnvrtLIEejNYeyTzkt04J9d9HaRSkIX5
JsmC9DVA3gMTRDE7NmbJa5SV+k4EVb0ccdx57aw4OCK7gXKXDANYSjqemTIqFbCsblnhFerG5aGK
jPIgj+6NEjqUSGSMiofr3GbWflseIqwRFmGBlJFQWixoLbxT0EB+Rdq63lcDfsIyjGYZx0zHprRU
0+E1D0ZQQaYJH3SebA+Kc+wGhJcSYfWvfehYJyQlfmRzlJHuOEfR+CbHmjIxLm5YXOWJse8Z19EP
DnIsMUPrsbSVjRzLi8IGzYfSwHwVN+OJ12R/yaHBDOJXjbuRH4XjMoofMjs1X+Q8TMMWUUVGVL62
jdkQZXYH6xbEvKTYmtePO+QU7SvY+fx1CshP4ll0lmNOBChWR+72KAf5mafL1K2ivRxV7BC5cFbU
DzLMUYFfZ8OgbsxIo+5fOIfMK/6Ps/NaclxX1vQTMYIONLfytlQqX33DaEvvPZ/+fIR6tdbu2XNi
Yi6aQSQASqqWSCDzN+G5+M/DOKIE2GsnGZ7aqiBDjbLTbVikkYdFwgGV9VDHTnCeqiLj2lOImKZd
ovO8vTXlRNkvZ0dtpOIhZqYLMjLuobB69cBygJwTj2wgPSIxTkbr4J5AMR1VHMPlv2oO9mXlzda9
8yAHswNTnUgu9vp0vh+mwVfPemTiGiv0vTa3ZKeMxyP5b3jgLqYdE1rDMphpsNgX90Hkz8N1XbXz
gkb51RWg2yj5glvtNTxOBis5yUPgA5PubmwleXTaJr11pWX2FI72rMfxZ4w8VZQoPdn8sXN7HC6x
jRKwjlrkoTSj+i0seboPrvDJx9Cs9PJpitXoUbbMNllNRjc+s3phq5GfYr9EqqEq85WnUyAPJ8WY
71jmFQ2/cTOGqY9BbBRES5Y6GRK/eb6JTb5zy9Sm0u6r1M1uba1yL0HqTKfU1M2rvI5T8ADPjMdp
vh6WwM2DGD0A2LyEDEE/mg5j3PySoVt8StAsCVCBlm9CxjoHjwin85He6bR8o7m9yaqJe2Q8+fXF
n2CLmp5xRvKtvlTzQcYVJCgCTTXOcqhZ9r3AnPt37D5MzvozVsYRdSpPms73vi3C8YvnIWig5erH
gBr7bmjdZhPB7ZNxH6mlD6eamp1Q8SlzTdTIWagEJ7OM+mVTlua2TbvuaZw15gJtFziNeZURtFR1
JPsRhbQn10uWUaaq1JREvVd8u3syAfE9auz/b70AgqDi4Mi9lJODNP7ZAaxdWbgxvbVDuR+yVL8a
bRJDLLSgcXCj0NLQeQ2+ymAdOu1zhfuVnJANpCtyqznKPov1/sVVxnfZ55OuPet6nWGBEepPTife
/AnnUewkX6LSt54La1MrjYvqZme/Kq6nnM25z0pqe+lggbWTQxEAm7aIldTcLOhNJ89FDu/3dfSx
lteJYtariKDDUNf0izHvjMqhEs9Fhtts1Btn2fLVhlxQM/QYG7BZckOvepjHy05Mr8WzWou/x5O/
xUhu7vSMqXqwR/NipwGgpcSLFpMzOAcLFfVF0RfmEw8p8wm5ApxnRzffN1UgnlDt8y9jEe5kpxwW
aIO5qn3S8fdZon/OoW5d5Ry9MNrthKQxXhtcUY4atOrJ8fToLFuekjsHZ35hcx7x1wvLph9Fp7gK
Xy2rQzBTVPVKjQMPpcbsl1sZ08/AeMH/Ap/qAuYxCsjTZxP6LWgVA/ARj5lNWYnpGOceiTWFTVAO
QhKpsLFZ9rgMvHkF6nhZh/zDkD7X86HyexgYCgiZDFOtZ9dhIaGH4iRbcoRd1jZ2yfhqyVlul0an
anS/2aYtci6L2zCo5Baklt3vYQMjQYf48kPnDPo+tbsLiIhBXVTyGOI0cNbUTzniFoKIGD/IdkmV
CWScetTmkIxbE5uTLCqHlZq33SU3arYgSVx+TrVRrUpVGw91bXjvffXipHrxOfV4kfSIQq5FGJfk
IBMoIvFUcwvFaBafmOIpnw+mh21hMAXFXsYMTSPhyzaodfwn6HD5k0cSFnRHjvDc3CdHFQg9QFMo
z6LvjIsxH0QmumUvmmgjY7UWGxfEJIyLHdhXNi764R4qjdZ8CLWrXrMuWMjpBVBxfvDpkl80BJMf
kxWLkzwojkuqS57mXclpbvrjKmV3tLwPqof293DqvYIV6D/NwG/xztD7velF37lv/BwQ6yHvOU0n
DE2xEMG4+BnCL8qYOPN8zSz0A3VD+SUQC1Z8tfw2O7gs0iYVz2MQu+g826hmGrV2CNFTmmHV/hXJ
BTyofHBaYmUMtf2JAxTSjpEYttrcVCjeoZIk3h3Ds/dRp/k4O1Jkz5EYXySTZ+xEohjvrp+9QrgT
j/qQRS8T1VUZRo41OipBNixl00fgdZV2KXKI/8sko4izpZgq0Fskp2e/CysQ+qpoGoNfw4gybYbO
cGMUH+wrP00VVE1nCvFUlt5JhisNJvGItvu6xUrlI4utYVEMvUWBeQjfqMTcZg+6ThrRTttHFN4O
A8WYT1IxKHiAE9okxeh/GmPw6PVg8hRuoxfS+IiXz3HUbtC/HvQ5uekHn7iG9BGykEGmWSw0pmgV
5IPH1sXU1uAtT6pHygMnp/zcafi1K3N1u+pJAY2dEZ1BzsYvPF6OssyNy063mZwGmei5OA7ba9lT
5XlDFLg8jkWF0upcDTfgwsACq7KLiZLHdRzFh7xsmSPoigQSUKb5Vdq103rlJxJ2/d62mmgtK+vd
5H1S2e7JfdY1d9QJsbz5olOhhCsBOmBfj99Ep2IioxnjcxQHuOVQm0SoUHeCXQYD6DQJ6ghx27hb
fHCQCU+brnloOigMQ9QfSa4ijP47lofnBhPBfB4hzK7bsB6O9+gqK8eqwHOj7lP3JSxH5SLc5CRb
MSYOL7PmydzldH17zLGxn9MWcGsgrJ3yijo98sr+k6eZKt+uPPhIHfd70Qnlh+fVS4oViBA2LHSc
vhq/YwWSIEfRize0Y8IZYFQCzR26dR8O1fOEVzpSWiWSE3Ozg6f76OKkMWoaBhamAVozg7CwDgzP
QxHc6Z59oFXcyJ/CoacxyxrGBiIHsk8JiuEcmCWURTqDOmZErP2I3TE+xVAKsJUiVUI1slkWHfuL
qUzNS9Gq2g0Epg/lr0wdU/QDKKrZLHBXEhymdQNeKFb+rlV1gXKmAPM2GNZnlZNyreuv/IoHLK4g
V3Nr/aV7wQiTvcShrEPvaFXjSZbhYM4iaLAP8gB9A0CmPGUgp3h82YdyPvzd/6+h9/lG03a/58ug
nH7rrhryBWWmX52WvNFQxN1XWwUWYqtopSPdXqItAVA7uISuEnzV/UxflJ3pvlQl/GeQMCqy51Tj
XfijKLBV9VGJ8Jw3VCs5VKnwrkhOoXPpBqyYh8a7ylgPG2LJd9nYdJlKYjjp+B4m6O9kxVRuWyDP
H2NlfXXyMn6soDA8ZwiABtwg2K3iTh9PFkhk7nvWuh1IEoFiaE+eXvfOeSyAMbhBvxIjBcgM7MdT
A0hipwZ6vgN3ozwFPb+hgnXTqxFriJEbdUptzavep2IYFrol4rOYm4qrLEonD1+R/AFi2tlPMtyg
5b6PizRYeawV3nnGe4DyjW4nex1X/IKk6j7IThmSzSbvjyb899dh6Ked28fO2uxb7ZOM2LntPPGs
Z5p/toP6JR4cG0e4LppBDrw4CvSbNh/ctT43wdhVuwpDBqiZNCEmKAfFoxKOwFX4aoSF/6AF5PUV
8ZnlwbsqRvFS15m+ASuWr2v+AC8GKt8HYWOv1s3+Tw7FiQeziF6TvsYRu+mHjVIZp1bY7XM3Izwz
BGoA+EbxcZxRn6hJ+XvssmPQA/TKcfgvLysWgFfZ6kcddYQUyKWDLicg4eIAzs56DIAC8L2th+9a
i9Bul6VfPDMK1qztWd7ojvrQFkJfyhEFqnJKHn1vyFota4d6vDeB6rArW19NLrJNdWsvemV6sMrw
5FV19mFH0vM8bg/C8NKP3nSWPY+h19a2uoe+CKgh8If46BLhrVmJ6lujGqtF4JMfQfTLX0waEJe8
C9ZJydc81BGmsE1DeYhAdh6GgscMv3/xos8q/EZZFFfMwqNdiqzp2e213wc1KZ8Emhz7exyt6MfE
HJr9mPWYBPAd+1Sm/NKCcf7lpTG2uWryPQvJ6FkVYCc4iPGma9knqoPaHy3sjjaqnlroZeNyg2G5
/83GcDDSxfjL8L3DSDbmS63nuGWOvnsSIvIXSly1CxWy8VtoZNEBaZ4RgwCaVWBZWzArVOnmph6j
T4E1rNiAT6veKNzmK1uznd0491o6CSPLLEnuzL0shmDxYv7+oJCceJt0Df2zIr7KKxXtbBFa9y/A
dMYXrOVmxBsvYOjZDh8B69IOGHqLsv3lOXtTbeqfFIPTxRBrxasFnWZdj2aGQDvJfRGk2XYkz0vO
H075GIj8a+xUOzh6za+0FPueRMsXnB0R/A2r6Rojz7wNlbQ5ZEUwnk2cEJC7aPVXYy7VOlA3f1rt
kvVf84tbAArWsfrWJIkNmMDN+cbBEE+gom4HdAwe8QcGJhrZG1HzdwTG3x2U7AXQqBbuSxu/DNRq
anJaox1RIjHj6igPsuvetPQQUJWDbtm/5mQJrAqtdJUdj4/8AU+3HB+ZIFlpVY+uOOnpB/JLQNhk
t1Y78b96QvZ0rNgZI3thtby67CSaYZ87PItvB5H7rI76ZlP2CXjVuaMvPYAZWa1/Ipjl7VvZrKLI
QYUQwOo8RBWTiTym11F80cIjFXFsQOXp6Gvz6ZTVOP50D7eesvPCY9d5ZbCRp/8aHziXkQTLFR+5
TUh25B3XouxMTRFI2dwMG7/eGQY3B83r/HcVw8gVSZNpJ3t5UmPQnLf9WfZSVEe5S1GfxViW2N0h
PtJoypu8ZNjiiCKb8pI91a+VbPosb26XlE20ErbCLO0dv0H1UDdkq3zoWIiUqeHiHpNnve1NB9FX
Q3rrkcG/xvy3GAuWHRYvZyo8JtT616ZIoUcbnfPY+rbz6MDlShApP93j5jDoixQTNwzzGMH+1nlM
ZlRiQyaWCtU/U3W0/ne61fULOW44mAZFWe7P8bYPWudczWeaE/0+kzG2Sr97/xr333oBJTi36+WJ
f/ZQc41j3T40A3xClIhgyDquaZpLeWqaE6sOeXobIMdSzNMXgdPVt6kyVsn58vRfkyiX2IdCE81q
DOwUooBS7cIOoG6aVIiJp74PZ0NjWVkB0ykzl+Ljn44xtv0HyORLOewed2M0ZrlfALcnVe0sZHdj
6mdQxf3xPk6J9PBQh+PHIIS9bzxX3di1Ohz0GB+VTpgZUmlze3ISfEDU3DPX936zyOiXQ2XwNv7W
1k1fBxcICBTVp0WkXjInm776uVWt1SRrMB4P+2ddaz5k3KuKhRjHodYhqrPMS3Q0xXG8UB4zBwU1
vuwIwteWwrIjMOodpUcVtboB0dkJq8wjKMvbaDmFxaV7iYsX2aD2x6xeKBuXEtdZxuTBSMAWA+Hl
rqIG3qJz6jl5OrNkF32dIRyOPgi/rEw5dH0MNdUfXz0jba6FqpfXpIjfzKIYP1AQQJ1wU2Ig9Nq8
In3fvdZeZ3Cux133KrHOv88tA+HJ1MfJyUH/J7JyfYPIvs7+CtkkIEs/K6O1T3qYDC9hBUIzUNk9
hZE3vLDU9XctK/CV7FXqHMuYyf0mO5PS0FgiHcEl4AsfTtVGM/yLMXYgGs3SPctD2lLkXggPs6xO
wQ3m1r73yzO7bHeqiV1128Zqu22U0FsVGdlVNyo6HHXJVSw8T2mPsm3PQXn2V8xJdMSvyEyyEDMQ
1NBN8D6OEZ6azvYvrdP/PggbueABp4XNXx0QBlB9Kh0Vp4x/ZpDf8y8pvqFnvi/Lv+Lyml6QP+Ph
x518fgXcbvtT5ZFInrlBku0zafg3Y7cOV+sf2o+MCzZpUNHuRCLG7PFgPNxDtzMH9tD9cjImr/ln
rAz9dXU98I+aVdY7c5hiBTYz0hXCa3dunEYFTIR2pEzXY2jQzabUsi3PMpRSF0YSnvSg4O5jewYa
04X5YOoTPmnIgGmdUjxYo4cQsRZm2govDMzSZK/J+qHv8BWc+KKAVZ4tPcbwfdT5GmVml65lM/NE
jo00iDRww9G7oUU/9RnaJDtj8cSvxH5lDF7JNv80JXwHy+gerA45QznIH8qK21Wpg27g+vyskyV4
yPooBw+Bd64oR18dy6KexndChmuMg5GlxfVUTtIx3FWULzfoQ5F9lrEVP0pIA2uU+koEBk/yeEc6
gEH/K5JrnxHmvY+AhesbXuL/fp3b69Ti436NHhd4D7ryoc1GMAUkmoMjLr+jtQRADzRsPsBsbFbZ
hOtrlxUtdEWljbBHN6OTPGtkcJosNuc6/nq3QbI/rPXm9/jbKDkhTqmoI/wFNPevi8ju26TIDuJT
e8jZER1jt623Xeu+kOBVjoE5iOosT8M+82FYERz5QXLTgNQA2s/uwNhBdOR7gFPnSkSecgzJjizy
7GFwfzSOF63mNGKxkEVHWYn870VJ2QUgoIR3w0Exgk3TV9nBdAfkQiColvqMJq3Yn99EyW7tP921
ivHKw5/mEKJTjakuSmUaakD1KomHZV+KGAPdqPG3d12zxhhvLxAJqiwPf5q3K6DnMyAek/aQOqf+
qn1aQhhXeagsvT1HZgDcHt/MZRfUyj60q5T/u9a4ZnViXuPShzGieOryHnO5B6/q2KbwOl9KduR2
5S1GnQrjPaaq1ocbT/hFzVeSce6rqxr8ODQiZhpaHj0qdnV7PRmqHDOjPNs+yTmRDeG2a/R9yB4L
8n4xnIyG+1XnuR0r1DJaZAh2tLxwH3FUK0Gxax4wev5KwQP74M8TCzlInno+hUctcur1fSFWzSu7
e/P/YcH2vw+p47pZAOjCZb1j4zOBb/Bbv7p4wJlRG54PVv/oj2I4tDzmBcA0YmVuv5GBNfeyZcdV
dckMDccjt/wxiBJU9Z+QHDHqWKW3KPruRoEUcdwVyhmV1XDhBd34nkzQKYfWa56GPrXWSaF4Z7fp
tJ2p4VWqI+B8qp3J3xp5Uz3ii9SvojRM8S/F6tLshPOWtEN3VFoVfBQFEgeYJgc/HdJTUR61LHRP
uufT2Xbm7045QtfH6GTqwUJlY6wmInrM58JiFEb2g2N1a9mSB4W7wCExmh/d6McRMNSw3xZuWcNY
8KxVbSXmofYhm/thoGzNcXJeOqVi05rpx0aAKaSk/eiGD3iZx4ghcsCRKb42SPemjt1cZOsW990D
e0HlRAFimrl29RfPCsVBjlCTJLk6iC8vKF2LnWn7qo97jAkkoa6C7f3qaooQaJ9ROL/H8hojoslI
0pW8jLxgW7bjlrI6n2h+U2I+DFnc7IsA+57bW3BVg7WBpb1glj36SwtlinPQdNv7e24tI3vMSZ/+
56frhxEBmRTQ/Py25XB02G+f7h768wnv7yAyHUoikW/tbi+Zsd0AqMLy4f6akW2jmZlRgbu/ahcq
3hoq3O9PKC9YhdnvT3j7a4WBg9Tv/Olu19aFz3qHTydHy+vLT4hl1vb+Jvv5E6bN7f/v9mfpC0jg
8fD708nZqi0Oiu+Aipr/EHJ2nmZfIr0Sh/vlbcqOi6FSohUwvPIZ3NHMd1WLc2G1zhOlsudat91P
yDcozmXYyWaaV77nWrYsLCV9yHXXXLuzb3pj5xduTOI508nIBZPHXSaMqXompn5SNOOr7JSHEjCG
IdzxNh5/VLFqSIBuZD20j4L25BTxj/t4VyN/yDOfBaejrlpDYa1XzjLt6TBgo+VoT4Gf60/oQJ2c
oZndfmmNJXafQTT7Ps1NOczykKxntR2gCkkMl1rkKBwkj+dryIPeFMM67eziXzEvrjeuZdeX26uM
UU3O39MX8mXkrMYMcQWxivQgm4M21g+Am28tOWtokDMqrRJxzj/vN9B70AcaW9A5FCH4gG18lC/v
7xfN8F+5msBGnUckTRScbb2+vVMZQtudPCgW81T7/vmQxmfsd+3tTwLYv8DDJwXGj4Gleza8LHuo
FQ0C6+iHF3kmEvypQBNhzDZ32CJByb3UQSCEZoNN2X+OdmN12FewHe8XkCPkgVfwsvH3K9zDVlxE
kPH/eYV7R1K2v18lh4SCfjzrIbVDI1kN0jVQZlLbLDo2ulAMKPV+vGc5j5g19pu4GI0O5faqfHBd
rBIGNWiuBuiCFfUc60UJHH/ZGdnwIeo+wPDSGL9FeXOunM775U7UarJgYE2IwxlS6aiSJ44OfEoN
vtum9rOxfeUjSF0Hda42e8UzHRVu1EavUJfYmhqG+sDb1bZW0NlHG4OsPT5v1X5Q+OYauS1tWFh5
ad53flzjCahW0S5qedRY8jdGl+5lz2C4M+Moo5a80Lt0PN2ituEuBh4EmB7D44lWDf/L2RL3SPL9
ipZsWo3lybLM5nK2ds3i2sSE1yQLVxf7sNJCcqauf1Fd8CDgixXkGLtkGetpc55qS32K1PpVxh0/
NlbRVDU43U0anEpjlRW28gmeVdu4umdRSGb60ONy1SJB25vBnp+GtpZhdojHvhzUl+gqpsCBBmYl
DVKoLjzLDctEkpBUfJNjP5jJsa6LBo7yfDrpqFY4Qjv0mp+TXwxWodMV62nM0lfXonyGKaG7dGwr
eS3wqT5YmLAtZLNroVxFufpLtialcVBId89yJpov4gmV9CVKwTyL54OT7UCWNC+y0cfFFuX25irn
ptH0avqh+iBbfBJ0eb0gOsmhSQ8IsCVVvyd9oLyk7D/3/BQKdWEWdUiunoMxaCHmZpmxnsLwd2xK
4XOhcF0DFBak/eTAaND/6Z4HWu2EMfqYgzf+Ey/EnGjo1Jgb6fQW47YCrLpM3jtl1JH/58kvm0ZB
ztOITP/gA9J6Zw3wpgqcfqGrT2+tWMlBWuYmF6Po+B5zBUeP4DNZGiuBeUriCMr5igdKYO4dNW6O
vT05Z9k7Uf8Gh+S/jqCrrsJoHqomSd9N/MePUxNWpOOZlHdTvrHAWGzkJFGoCijfkM0DDitH1Pu9
jT8zJuUhkr48bogPTzJb9sigAZaQ7ChSMJNfVc8RaS0MyPVrGxsV2sNhvM75C29kZz86HgaGw60l
Q1Xb+8ssGfkJzdNdStpHDUPihTEUFCCRBX1VWj9im8CVSAS7+whyAQjmX5qov6HsAOwnnGnipl08
xmaJs5k3zZy5AZU+hUe221r1c6Ob7gJp7+JrbUOf0uYyutZiFgV06buFefgiTnP1tQgsSi2mrpPI
NvEFRCFq7yrTjCcpwjXKqvlrnbA140vZfye/trpdqcxivMo782tswlSwIIY/tw1ZL7zF07Oh5lTu
8AfehartXQLbyFeOFqfvoaX8SG2cVpPhersOpldXbCHVz1b0DeCrTrm6qD6svGnCpWlIXidsrV4w
OC1euhonqNjOnmQomp3wYG2ArJ47yzYtNznp9LXs5d4YnzpsyXk80VugLvzSHO/Xoh43Z7Xi5iT7
bRfDztbmS6Z8Zm7bvYxduiqRM35vBSaFmhcaC9k0CuzzrKAtEbJu6nd2Ylg5xQP0iXmwkXobCh8o
oHhp9QS16hYerDQ4ZvmMjp5HJTm/Oegjw3ZUW3HslSZZmELpz7M+xUqtcd00rWk4y5g8AEUYzsl8
mKLGWmHpxJB5Ro+Q7Qh2lR7Z1lUES+/dMiZ7kYMDPZVZR7VOomXbT95Dbfn2ucntYTkak/OVFNzB
H7zprZgwcMi9utzCyQw/fMyFizBxvioQmleZPpmnsNOix4zyDbRe3f6aReO7hvmET2VjEXhZD66x
Dx/vB7vxzjULnSNkxtJZxI4b7yfFCrCTZ1wS2r8H+yEaxKaanWMLatPCIlW3KEVT8/uXbXYXmzLl
zxOKbHysETQ7TD1QHskOwCvyezWhrCSZAw0tID0Bak74n49u+F3FEfZBsgPmvmYe+f8xT17FFMPe
0arwok5QBZSaQrwnYvcpEL375NTARxzrKiOjStIHmZxmJftkzHKazeA200W2EhHHu7pHuSzABC5b
Wl79iGjtcI7mi+We7mwmXKRCXVhPAR4riN6nbEyMxnrS88m5JjYwF/pkpLaEsvbgs+MNXqPaGMXR
2oAActZAZTtVFS2jKK7esJr/fSZj0Kza53EolmAowi9u/8uw8urDLqxsb0NwW8uw54dH125Nir3c
rbCOQcoA/9Ev0aR+h7LfXYO4zR9GY7QXcnydGUhF5Hb/4BpqevV086eMC7fwWAeUFrI1/M5cpzzJ
OPfWBu3MtN1HIvU/Iky7ZVzplWSbIMG2lU3enfjz7vreGdb5/C5QmDmWrf373XUspZa97m1qpFSi
ss9/lrZ2ISObf0x4sK+seFDPXuOWxzJH7LHvw/h16oAokKfJf8IGX8bNYF5aQ09XrWl4SF36mIDM
Z/dD2irj1urik2u1/47LsaZqvvmmE7x2nXnUEkv/8IYSHbIsDs6l1kKPV718raee/T7oycULHe1H
ZORPoOLSd8PnY/VVrhwjY+rPqFPAHDWD+hOs/N5nGf1D84ovWHOZr2qlZBunIPlu4Nj50PtTOItm
el9ixV/Locgh4ejkFvVLDvt705mtf1Chsl9QjxqWujbyIx7NDinu0QPVNmH2bUTujg1GLMWC3qes
aha48CZfRBF+K9La+0Ym4SFHoONnqWM8zm0/WLgd3uZ+Hi1aC/kbGCMLqB8bM0+rn26gPmKm1n4z
uvDn1AVip1huv1FxHnn2AO/lxTNyEflzV5VsQEcPs/k51k1mdYE4tsvyPr+NQK7Qx9/cJI2Bw9yY
h09BFrkXBN5BMc9nMPHrVZvk4bpxkBNZByiM8T/gHiudojSPV/aNooyfbr2NBy8pcppwHduIF1Hu
brnOP1NuMf6qtyny+oGWa+toCJtN4nTKIlIS5eI5vX5MRoBysZ9XX7voDfyx/S2pWm+J9LZ25j/M
OpvIDi+ruaMdv6fwkL9GVh+t/Yp9gDUCUSnUHnm1OLK/TSYmt3kbfBR93G1CJ1L3SiHUJycKsIya
Rwyd9WLAwXwNM9PfoQ/qAN6zqtc21Z7lACSJ0gWifkDO6rra6kqo8yegXgQUE3hd/WGDyd4pSVps
Koxg7DYO3tC/1/cYWfdrZ1DFF2tsV6Gdje9eNZg7R8c3RMYr9VszhMlni53btgV+tNXc0PqSpKn4
YjhkFIZEtbdl2yefY/JN9sVwnDdsq40dli3T+2jUKxnXBBvVqE51cl5D8EZCeSdfgvyOvQqVcGtY
ibLEhRqrM/YSR3lWzM17THaYQfV/DOmxMIZP0Zqrv+YOIO0PqLrjaInEnzxUETjlMiyMf8WytM8v
vIloSx0BL6I/g5O5A7V+B9Vp8eOvuN5AuQ385vxX3PPz7NyC+O9ia1zWsJaXfd+/Z6KuruVMTnTQ
8Dn+CcF6r6+Y09xCVNkqkkiwYhW2tYE5aqsCR72rnwtj3ZgDgied624KwyzOLju9HazY4ag2/H9S
Fvf2vuUWxzQPul2NyudZeCjqNHFBBUPBxQ9LeecxiGo0AbzKf041fKMxCQ4QAlEfgAHkl8oy1I2l
dd4iywQm8zJYc9PfoZHAztSysouMyTMvccUBZtCDbBlu5CNllAbluaYgFSZ9drnFoirFQjBVk1Uw
juozZHD/0EwVAFbPHHHo1YMlAOj+KntF0pQrO8QeVDaN2OlPxZh/y6tUfa7Nqn1AbPGU+B6qvXoU
UtEV8U42TVPrF1kRebfesJ+2pht7T1RP/ZdGb1dylDOxfqlM1vEqbEWAX2jNjGKiTth70SmozOYt
NKtlPBrIMdtkCieza9ey2TbxD7jx46OTdvE1Y+8pmgSQqGsa68IqG3QvmZTiVpVTMdmpOf6utiXq
p8ohC2wm4blVMUSMGxGeOx7+sk8e/L6p1q0eVGvL0qYEIHT7aApL3fogSPZZ6KUXedDMMl6ppYWh
nZFnt1jYTClsJT/ABdQCzjgPljF5BoOz2qktBc57zFMCb4Xai7YAeVhM6y7BvNycNXhSt00PEaSm
bUL7kXnI2XVtyw3KfXV1w/sVJgceGM5PHKp/6e2gvqWVMgFLqoNLk9fODn30EK1Fy3zoNfi7hVGU
b1pUYJoNgfonWF5hGO4vo4peopesUk2eUKN1OzSpjUJdl17LOMfS9D/j3dz5V4zcBv4j7SIRwa9S
+LX+4IJnhpKhTmsTYME5nwwNbGT0E0uiEVWXcTzKs/vBFphKa3ELi9r0UF7gELAOgfU4n0ZG9dLp
VIjvRm8yrivw9GXsNvjPONl7HzxUWrlOVNPbKbDRtpitjqCNrPBd1xQF7UBV7KPaD9+DOP0aWm59
4cEdvptzFTyp33zPHkgNp89yylTW+oGSYb+UgxJ2sCC/YHuQheWZMvLYmLB8X4jBNl6tyNRWaTzW
l0TTk52mlin4BcM6lVGSbIJq0J5sSGLLHjrJZz/ZTyTZZyA/yy+KVgsPJnvosQwJTKNaQndsnsya
J0haaupJQ6v2kDmKv5tKdboUQTauRoxM3/qeXXLxwT0nPZmioAQQ1f2CBJcar4C3Jid/pkm5LVTI
hWzLA5C8CIRDO+HRGP/TI68hh8sxtzmyrSsotvbd51ib6TWYpa+1oc9PQ1ZeZCiaQyAQxDnqm60M
yUNv6u2FXMFCzrnH5Zk+a2LfYoy4Df1zfaTBtrcLqil5ujSuL06Q5Sc5Xp1CZeOJqQaIZbhbQWLr
OJVReWjy3iUF3wZnpzaMDfi2+BEnK2fFxmV8zkfRUDA2yvmZW2BVZPgrp4V3ZsamdkSxBRGDdFYL
0aom3shgpGVOeTt1fBSaPbJp41EddSBoGvvp3G/r565PQIKbHsnqVMXbvO0RRhwKcz+mVbnP5sxk
hCLjZnKr5LFQZCpb919MNU+XllqXH/gIB+iEklrsECaFzZmxVB633ryJ+h/WzmvJbZ3p2lfEKuZw
qpylyfY+YdneNnPOvPrvIWSb805tv6H+/wRFNBqgRiNRQPfqtRYAC9dtV0A15mbW1rKHhTEBPtpC
Cg4cwNF7m7qW37gL6iUkNOmT9vW3W2OBLrR7KmYyX/vp5lami2gZbg6rCbtYzZzcwLW8d2MXYoIT
GONTVNflVoptkvvRoD4Fplk++DzBzdo3iqWrUhTQwkhwKJ1YfbLMVN1lnkEl/+RsI/XylFLaM7nq
eZItFbBuO+GqyHV8aCTg2qKrWzWCl06h7jqLlBC0QfJT4sOsaThG9Jp7nHqaUTU/1SGbYf79ypdo
NJ5Cv1b+ltKWPVcM0TaxioVNmCtceOWWYwaiq+Bp1lWUFA+SVOnLqqHUvAxbOJqahNAhSYAvFJGf
M78hbhHaO6/M7B/k517cPiw+54mRLy2p0B81UHKbGh7VsxlG2r4ZEm2HaFp7EStC9ZNCyuXCmt32
/pcyY3fKb9cUO76vWCSgd6YV9dbJl8NEUqgDi9qLM84/nYI+2MiIFQc/IbQ9GjufIsUw0/sUvZkh
WSfwD8HSLWl58hDUefZSNMVL1mnqZXDb9IVXmQFuNIjITIOjlEF1Z2vlQYxaTRXC32m0OzFK1qOA
3ck10edkLmFYY1MR6+6r5gKGpgD/rsWf7UA+GZMGiWlxPPFc51OqmxPdaNBcnLACmNkqLsfzmoKw
qGgXlWbV38eN60n59zKO+4WuQYkl591nSjuckyuVP5u6qYZ1nMXa4sPAh65ZVpy2KI4U9jHI4A5x
kBBMRt05+TVhaMjXObSGBif8Iuj/ZkcGIXPf/YD58BVBcf+Tk8ATTF1Rdw3j3thV1OVQ62Ln14SE
8AqabXNr6oOz5OeNt31qGgoMjqZiwyPXa8iLC2OGKirC0kNEZtpw+f0ag0Wge/qpqyr32fW66Yui
1ggz0k1ap1yXjYHkxeSMSoC5HTUduo2p6zcOPM6IId+XsnKnufhS8yKmjpyKHyE8WlqTq1k33ZKt
T7CJOU9QF+mN0SqPOXhmmtRrb03C46dacW7o/QWQ5B7lhwDSAWOVR0P3Xc6Vp5Qs4xe3NauFapnO
K3pewxLN3eRJbuRgDfH00UkseAL9Ac7WcMz2PUgcmE8UKVvWZXtgq2GDZ2dUsfR4Kxl2vMoiN31K
pmYgs0Cm4UFYZNc7Oda4lxk6+77pnFUlM0Z0uymflk03WQER6uSVGC8HIsJZC19x1bjnkLj8stB7
e5H68nNkUX1lQsmwHUg/bUw3LZeCWUgQB4VTAWyd5ZN0PLBWeaxQRIzVV0vnz7Mj9Sp6MiF0kNfP
aKpWNwXO4UOZpeXKSy3j89Bmf1uJkTzkTiVdoIcm6W10fI/QeZiikQ9kk6uvid/8bfCefebHpUH7
ElhAqDXBEsbmG2rz3SWjiGkd2DZIYsdCMlPpqn3pUW7twjc5oJ2D3I48nvi2/KWMPCDRAUH/rW69
jemAsITvLfjb4R+jlZKyi5RQ2hEA/DqUEJsnOgTkBXzoP2tZYIhM1dx60wfd3SJ1km7NIm8efDM/
x+6gIsqlcfQvk29yDbMLQWf/ZoXFQyf54b7vA/MIiTeMkFNjxFcv/5IVfu0tvI560Sxof3TqRtbk
bR8Uzic/c7t1rcnl0eYAcfV4icuwYZOlweCwQXVbv5Zj4y07YpFUCxUhTNGOHy3qJrIo+5SvmtKM
X5RJYhXylHThWnnOJ2rYZLL95sO1+9W2A5hVOgrO+EEJt2YJM4orG92bYwLXKnW//eYZw7b0ChJ3
jfbcprpDlZ704JnprtYhWxgsSEeGSF3WNSLTXeLb2whO8mPWV/3OtKWDO2bpWhmc4xhX7UIm6EEg
puk3baCZm8xtPvlWWqPwbgeLKh2Cr/Ay3WyjsL7nfHmgckYDFhr0jSPV9QHq14NDffMFh0nMnAqF
SzqAS4+AgfSeHz6IBoIy5ShFsNJPpkiSoBVLbGNNbkc5d9agnOUu/9Tb+a0wU6LxWflM+Xh8hdhZ
fskk5RWWQuuihnl1Hozy1oVAefIkDI+B8z2Um/QkQzrhhP2w9ywYUID3Z/pJurgNlYq+mXzuQGVs
waZDzTR1pcG8TpGtR1Ntu0tj1hSuS4DadCkMVqXc+EfVac5K3dhw1k+IwwmY6DtcsUX4O8p9MFID
9AXCLhqKscDTCxfRd/zqLzb9KSzaw0uPttC1iMOXWsmqC4FWvkljR4avq9pX2U7DBUUWybYM2r9t
MiEPyARr5763KG3U/WDJbiM7cfUgBiGN7x7a3gKuPEZfCevj0SnGsHeCKF/c+4Fq9YuhUmNAdWm7
znu7eC20sFkjCplvRdfUTH5+HAV+WW+k/s3Jh2VXUwZKlE1Lj/dLi1Pr0dWp9FtOoIpj5OmPpIKl
pd8hQug7h7QabsUQGlc7AdXa1Wvd0f7mXFcs5LD+2ulGexvrhLRTBs1nGXweS76HoaQuhyasfnT6
U2dbsPxEvnMqSDMtYKFqV31E8UwTIkUeSI27QyiOgBNf51sCk+ctna5IQ98SNS4o4sQkBtuMQqmu
41kpurKqJxdJKb9GoHoydL+ey0hu+Q2CFkp0rcAbz4NNsIzfuWcwoN1j0mRLyiDM5zyTk0UATIDE
ef9eW22cunGk8avrm1/+SVpNeIgBh5+HvTZw998KbhZM2UMQ/yjc3D70BdyPdoO+DVU3yS7QqbCi
PpPK5BJuMo7cw0bLteI62qVFsaXcEMPxbk5dZLuMrfoxtcnL+Xz9d/yGkJzLoFKA8HC8Qsqcrd0g
kB+bMbKWsd7Jz3n8UJZsQCe53oe2DcNdq6MIH3pOfR2CKfnixOVn1U3PcsE3PYp71NaBMxHl0pam
heS61hj6rnFHeQdWGiXzTI3XimEVe8VkNcDd009GV5CZZl9K1fJalUvzu50nT8qATFCVyTKyNdK6
M8L8B6e8i8+z8LPX8go7P8qgaAqaXTnUF5uv0jZS7W7bG/Zwg9/SW8EBrb7JJChVMwl/pOaZTBbQ
cb7MN7Ovrc+WD89p0SrVIwmmZlPEdQbWpQQbTRiLPVd1yyq9WaaVFX0tsn7pZ2X8XfZLRBDSIH4x
gQZuWqhPjuOowdJigOX1nU4hpz+c1Vq3n23HUXhkb4hyFV8C36C805aLg6t3FnjC7rviRTwobQso
vlGZAOGb8AgVcbgmcjNcEsfMF61hfA2V3HumFHHYKRCnbiE9dV44o0MVmXrfoLEAQJgmw+OQ6B1l
P6W8KdO2eYMX9SA8ArMeqVojPqd2VbZt+monW168hxPC3CvkH078LyNSf7V5hXrCWQUQ+a+bnqD7
oAbDKSXsu+gDx302dJ1wUNkfJuxJp8EQXPSgBfs6PgcA9aioKet1aSBT7fFerkz0L/f8uEivTTj6
C7u1SX9Po1Vjozhj6M+yPHGRuhmbopof0hJIhaa33b5piF6PtpJ+dmLrewfS9FY4oX7LNP9vxNpT
CqCdRQ6OekkdHwwLjmzuEZEatn0bpY+eOkWus6b6ZkKelQSN8p1TzvdCDqyXAuqntaJEn+2hzFfk
PZ1bMjVglmFSJXe0c01JleD8qJTVWIJZ8t3SuQlHxzGB5ocksWdbLvUm0V8eLNMqwi0mrnSz72vf
F4tNxHWaa992BJslz1/bWZ6eJa9CgGCMIX5qtfgE6uIvC8DkOdCMdeZXT1BQB0t1VE9j5Rz1hDiu
5djKOUfUfTkOvrIy6rrfOXGl7tEhGa751AS7dCDkAsog2OWeE6x0s1HfzAE+/bLvf1AMN/odJ3Zo
rV5K4u2LqnaydQdBEo/L2BsPZBCWvi4ZCEXl2k4eALHFhakQq/GsnRtJ6ZKPPN9XJf7kOyo0MDYi
MJqcD6eRYtVlopGODk2tX3VGRIReHixK6pqmXUR18wRZULITtrmhKuyXS2Wr3bqzOm3BbuSskyp4
s6uOMIylB68TG+WqTQztFjm+s/EpznYTY0tGajxRYJTuPAPFm04tYPwJ6nNXaskTjArsq1HZA3ul
93thUxKgL7DLAgeV7BtHAeu7ohKGGic5MvvR09glozbxRZak4eDr2XgAj82745LBCCjqR8NR6tgI
Rp+kirRDRxHuuoWAeZcUvf0gI+8pW2rLoQeleepeiZUGnHH8oFnGXhKcwAyn+2AkYGED81gV1qiu
NN9xIXfpHj2i4Y5hksIfQ8k81yAUXerVHqTMyx7YS0/VzshGjCa7Jg/07ouJEABy5D6bvLguX1D5
Ioge6c98fkwwOksY3tOb3Uy6ws2LRTHyjchncm8K8tKrAoaw9TB5iYGwqNxLnX8THYRO5TUJ02hl
WeV4g2HKWWhK3ZNl0cbb3SYb5laNbR38Ky5igNOCfjWASE6WvAujpWwg4F5LTXnqHas4NU388yqG
agGGbmgYIb0GpCx87pc8ifhcxXK7ifklPJcG6r6SbOTbRHFcqipp+Bg4+6a2iN+n49koTX4AkvCh
LqSIrz+PRXawFoqwMHQjbEIJSWlYD8JW2xmBxgra0tBWOSZVLkk6orqg/rajnKarrBguDXRANxlm
g6Xm+t6Dz6veEpqLyRZ2sOZ7480GTHTiS1d1ygpeQZ2faVc/OrmabOtQ/9z6bXT2278JgpeXuBny
jWO7sMUEKBBVLqSb4gpOZWhyxOXc1NalL/qB0CnyI70pmwhNWPBVS/FnF1aUvwzkLRaGLtWvPO+V
ZR263lNhlyi1haV7NWU+FEEEaU8QHc0GbV61Mfhpmbqi6SD1oArSyfpsIYbUnrh12q2kLlZvWvUY
CHIm2YyR5+ENvnM3yYTj9lSFkb4YKSrh1KtOoT4E3ATBkmgKX2Fb4JvNRvFk7U7gVNYNYqS9Cr/Q
ROEk/Dp0reCLNk9RBo9AHnrxqrEU/VAH1Os7gLmeFd+sHjlOL+Q+yZ5hflwDk5Qepo2621TKmxY7
xalMAvfeNfIkWYZDF24gcEFjJW17aY14qbSNgek+Vnr2jdIJMGJp1x34rgWLjkzVg5FF4OWceNwa
jgvgqpRefbStHrshWepNWT17w1A+Z4l9yyETvuSeVD47Wmcs22FoeMLStW3F3ZKiCFdu7V6MLO/O
bT64lxSxdfg5wzcvCct9IPs5hRte9GZGxCaJQwY7MRpRRw1GnlSZGHUlhKvSSHqSbV1+5PdjJ8y9
1aan2M9ANnHQBCA5+pA3kME0tCpeUQ9hvhhxBIG3Cnc4FVXmS1IR+wZoJq/sqWsMsrLNM37epcgy
XhKqlICEKvFazFWd1tvC8N2s73MbkMP82msw/OLMDq/aZKPrwZPGUlHbB5C2U/8luioilWuY+eWN
cE47MOk6tKP3UdmLUkI3fr69z+17dwXhj7wVzhrFFKvSt937aGxWzcqizH4nnOWgA/TUTmlYcd/R
l5Z6XUdbcKM7w3Laa+sN1iYJxvxkR8eMCN0zal+tInfPUyXNc1L2r+TnnHMGs8AOhgfY9bW+uzZ1
vKek3TlamgQbi7DVypdipDLrbmq1LrroIBVcOVcDqEtT/Uh25GB3qE0L/7QM4hXn5wD5ctRNrLRj
ixeQJ5bDGNk6cheJ0n9Lc6P9kue+iqqtZlypSw93AbxRNemwW2NEL42MVJjppOqBmHq7DJ3eeysJ
HW80eA42YlSpkP2oixh1kWk004H0VVl78wJbe22+VEXi7VQ/g7S8I2wXJma5qqSi3IJm5nfL9sbh
4CBTYaxDw/p1GU+XupIU6vKdw7tLPVHyTTRVe3nGozt03qvJn0fR8rCSoAF61fi0PbgxQkRTTzI6
/Rp6w6PohWOaXQrQeaIHxso4aSj0LIKJXn0sIXmy+x6+82lVBDq1zcSutQpNSbsOrvyz0aW9JVEQ
OJvZ8OeH2AVMOTnN9liHc9EfAnP5YSDzQnlRuMmwnZ2FC/EIzjomXPO/b+e2HBiNUlFeECbYUN89
fLZH012NtdOdBiWVz7JKuKtRAQ6GnJH9AbKJYFIUEk0xyQqJq1gzJh4MhGFHC0UhYVN+X8XZlGRu
kaf9MCCcxSisvYh+TCuLaWj+evAoQGSxHgFR31etiC0DeyIp1SxAMq+iYUwPWRX8bKgNTA9EvtOD
uJoHZr954IPff+EyLw/cDMJ7sf48T3Rnn/lO/4XLh6XmuX98lX+82/wKZpcPy1ee9Ovl//FO8zKz
y4dlZpf/7f344zL//k5imng/lHZA39EPHoVpfhlz94+3+KPLPPDhLf/fl5r/jA9L/dMr/eDyT3f7
YPv/+Er/uNS/f6W255fsDrUM0d6BrV0wfQ1F82/674aiymdWSo7wPuveb/Qoe9+/T3g37R/vIIxi
qfsq/8l/vuv8quUOFZr1PPJ+pf+03n+6P4cZjt6dHrI7n+94X/Xj+/De+v963/sd3/8l4u71MN6M
oms38187v6oPtrn78YX+cYoYePfS5yXESDz9yz/YxMB/YfsvXP73pWynhDq31L4MkhEcG6mdGBIB
mx3j340YiYahOKjaTZiFRVxVYsLsa7pleBTDJQmkvRMjy6Z13mOmNfrSqwxqq2pDesiCGAK1un/m
FAyR7dSLcyoJW/At07iYMwa6eSD7/kOMC7sLT9RmLGHEEjbRVD1sGaYOCKyGbP8EXfQVUo/4WthS
vO9sB8Hnjjpf24zuDQyV8TlPYSCdvLQoQklOjAaWBJzNk093mxhWI/17C4CKyFkDtYxYKvd76pxz
VV7fHV1YJVeVEdjwJBvUl2QjEjuc7MFhIqa68SO0XG34bgzq57viqhM0IG8fUt0zdYfAKq6FEhdX
RWm0racXQNfF7Farhp1bgGx4N9vqHYDJafMZckFWFBMrM0eWyKgf5rXE0n6nVQQ1veN9vSApmlOY
xtDy/rqlcEv7rj+rbCzubvrIEc1Sd45c9hQxoxfkTQr1d7F66JEpUX8nXN/I1F+NQ7c1+L8dAeV6
J7+atOyF4L0wiunzcAFOxJEc/ZB0DagKOy8oOk1h+sisfV5Y/r3jKIEDGmay58BxIbgieHWfIYzz
NMkaoyVJj3r9bs7dsxrKdRcn6fHjxFEZ/H0TSg8f1hJdIzPPRLqNvVIZaNXHCK2NcuddgibxLuIK
sJeHbmvpbV0gs+S1GZ0HhF/njNF5pLJ0cp1n3hfS2kfbjmLipoF+EM1I6OyAMrJ+EFcIpg37REoW
YjD57Sa6rq57KQUnzMgojkZsVlq0jgy8DLUxH+KxplAvrSQpF2FtEZNbg6nVlmLgPjq5i6tulAl5
q95J+M4eZJzMjZRD6QFe46fvPBop/hMiQyoB238Z1MZM3+mq/WW2m+AJVfi00owsjytvxch8MwcN
Q1B1HRQm06v+/bru3ZRSPUoN7bV4EYblqbwjZQLDlu0eRGNkGYr193a2dpGJNaMmhGjh5JuAbEH4
ekD5bow76d0CepETMIi7WLoveJ/0bsGyh+tVgqFhpcKMftSnJgzz5ii64mpuPtio04M2loPYch74
nxaYp93vofbOJoPaLuXgU/anhCMiCshqcvNlP72FRsrpKkRQQgwQb4vQoEakdtKqhJfWPlAKMKYL
0Qd7+tNoGf4zQgvyRthBjzmHecbsWwphS7GMmDv7fOjmXk81hlPvRzn6LDUpmYzcgMlND6OnAIDa
3rYIGsh8wt6KVtsJDwq4HM7cjn+zJhh7mlFdl5txCaTKgsJ/gpO0E5ykGQD15GNuknqcLoWxnkbE
1ewjplT9xuqRb5pdhfmfuoGAqMwrxfJ4cdt6eBgd46bXSfdccOA+5LparocyTr94ukFKCYAVobMB
krcpBSVH7qfCALgaFdCvhXXtLqR62AuwsUAhi6aubHdpGE6ynm0CtpxSVbdOwG8txcAdnuw6brjV
bD7670DPXt1Ge5gXv94dG6q4qwDGXASu3INTOM6Bk6ueLsSlaOBiN4AQVGja360lVdB9oRobbfaE
7NRFhnPyIW+ETOzUiOl2UQcALAkL5GbVwxiaQqguj16NbE5QXcoc3mdxJZp8SKi2TXVQHW71cyD6
fRV7gBxgcta3wlnWNOSgIx9O1Nqqrn0av4auY0E+HAM5leIB3ZBftpBU1lUM+NPVn+xJn77Gv9eI
2mfClvmpdvLoDPd/dG5Ka1U5hD4h9fppEoNj0Y3gSSol30NCe5JHe+gWwqfqQFCT90QZPnUi6gOn
tZK2roKtuIwb47sdqNn2nU3cKvyRwwt+EtcSIdO+1xKI7nTnkExNbyowUs59cYVOMLokZrX7aJda
5/BPtt7w3YOE6BOa7pPPfVVhFX0xRzTtQOnJUowUxSDvyCq3hqncdN3PX2vizb4MkN2Mff2FqEdt
Nvmr56UyCuoduH45e1WQkL8anfkkZoS5HZ/LnE1jrhOtNRseNDol10c/9d2juEq6/K/Bs82N6HVD
4R69CkgyP+6/XMLfV7OtA2aKGo6L+sQ0Og/cJ4t1xIofbldTrbNK62TixP+XebPzz7mBjAqFFWxk
P8i2xah7D5JcwkJfOPEnonefjV5XfiCu7Rg6qV/bC59iK6o/O21ESids/Uc/tHlmGqF0NGszPn5Y
p4H06+h3JXw3fIhPilxZ+07KiT9BO7CoEc85BchLDOcGVsBNGwK9BItglm9hJDnrGLauhUWgnIRp
Eq3hHWtOzdSQrHvfzDbhosjKOiptaT/bxYS5K9yELc01czdGDlpt/7KkkY/v7zDP10LSEXWS3FzD
oBAqRtzBgpV8K7qxnCcXJ4kvAGyjfNmkqFl4PmpbvlbD89WjwKVoQb+AVKsjcf4vTYZeL3qvBtze
CzEUdgo81uIy9xJUYAvCau+MbpGZa60LQbk5VbMJlEiZSg78J9E0OgQSaN0/iJ5XQIAze3STW4dH
YI2/PNg1gX9UkPdWirRakXb0zqUgSSrqmG27m/VrYYQ60z8PghApnpyE8c8+85zZp5pol8RAGGre
TgarB4NQrr3AFRK5Sv7SVijR/er8GimkQtqkVEdRDDM99zQvW4dQOSzFY3B+KmYDzLj+NDDb7s/R
aUAfXALp02NVNPNS88A8bV5qds4QbCJem6Q81+vxiVr/fmGTcT+MEXoxamJ55FopKYottymWFVwl
fqM+9tMgxBj2slFAZgvfXjKNY1BNereZ1hakVYKjXarBVYwGOf+RNIHGXHQtMvMX3euPCAfJT+Ww
bqmPqUDSAVmY5M7tTFu5jenvU4QuTokFCxdnojxaiUuIxYdqYWcgOylDLTf1kPbVotDkn6738Xmq
uOqCiYNh4KwiukTZqWbqAeFFUvZoU218cWtNeR5Iei61yNL3oKaUZ7+0bNjuPRfF6RyqMFnvluaU
fTWQfN0bWvGtGGWb4+pkA9PoAQJryv045WFFo3uKvg/q+pvoNVPOVvgGlO78o++05jxdXIl1lUwq
97B0xcc+6grq19lPKbwPV70EMCNsrUK1Zu24znYsMumSU6e7HuoWtbney5d9lSiHUTRxBcApm+QE
F8Lwbmgaz+D6OHhJ+/NKuLzz1qLgU5rJ5Q70TnlQZYglf6sNCslB0c2C7EhaxD8KUy1UCauE1Jkp
pxMF/y99QuFcmlTOSb0K9BjJwnczeiU/GqblHe8LiJF5lTGF7nr1+2UMbUWifPTipRHk30ml5k9k
oIonSYr/ItffnvSpp8hGvwMyiZTV5JEXavGUBc0K6vPxJvyVYkSIuKdESgxKhlk9qDWh+2m6mOS6
sQLgCK3v+w3sODknqUFtv5bny45QycKMnOwonEERjHt1oFJI3B+FCHk/2KQlIa62Wu2tqUrtbEnA
Y0XX8iBVHmuqckS3cKxqIeuRdU49SX77OadtFe0sJfCMu4Wjvc1z2MSGN1VF7c+H0zKw4q8JGJxr
NjWkMJWrrybGup/US2ebGEj0DJ2ECJUf0RWNcPH14KkHnXiYTeKKmtHeJDgzr0Pu0D64KZS/v293
91SpNXd7B6zr9BJE01s6DOqpv+1cqT4anD1z2AbU+qj25c7svGFnK3UNPS2mWDU1qlZEX1wK632O
mG5WJBGB4hbV2h/BPzd19g8TMpmazyiQdkrDEUI0ceu5oK6mfiVL6t1IucvP4dnxg22cZjRm4/yc
LIZ1LVa3Crj8j0sbsWMnaHv+y7I5pS87bYC/EV6QeBWhOPNJaZyOX1odkU7Tyz4p9gukyNYrRGfl
uQqRDLT6OP2UukO+tj3KyzliQ/Rcygsrk5WVMyHzkYJOj8aE3BRXwjYCRAdWPI2IJvt9JbrQpDHs
GDG0PN30w5t1e5k98wle6uam+El7UxXDXXUdijezzZQL71zl7laYOoouYZmdKF21we73wiiaEGKI
rQmgY+K5bm5zYz6FtZvdQGdaHBUNijizqnQA3HPDIjTlc2KAZqPEdBVCr7nLyVa/NhXvUBUaSA5P
SszU/1Jd7Tb1UZ+6XQ2ClQph9yRGTdv/0g3OcBFTQcBek1ItbmLM1vNto5vxoxgLpHoBAid+VhzF
eemQH4bhxTGl5wCmvBuAzeqYuSBSp14CtcH9qnFiRAiUttqLgd7wyptT2s0OJi32I5PzPND40l5W
9AbBC9yELzg2b9N4AFNmX7E6InJF5Pv32fcxvwSOIWnKWvI8d+N0PjwEsZddRSMbSEONNQK6ooug
8c+BKq+gppFlbzM7p9MokhPdyo9yqOd+rxL1Snb1fNVZd02OQNDvATHD6IjahZIFGZMubUyYtvfc
x9ynCqoxEy+lPEntIcuFVrCgtZz78zDChRBeiv5Q18Wu0ile9qNxm5H/h+XJa2+upvJ5m6606Byi
AXglp/zTErpZN0V9+AcJh2mgzeuSCgbApESL164UU6cfOvAEQkC775zaug1TQ1UuKsAl0bFYCayb
nxjWzVBca1v3kbWYbboiKScqnI7CJKYKX2hsFnWq+mAUWU0MKp4X3G8z2+bbOC0Vxy3cNEfHt9o9
hdkUp8f5+Gay5V4lekM8curasFFRtq8/9K1UPUW6tfVkdQRr0nrHGITpMhBd3YrWceNVOzEaFP2X
0J1S9aBzXgo+vcILbhWI7zkQIlrB0kWlpBtoOYKt6I5hAYpS8Z2z6ColiE8pfUs1v7nwSxXfJ6HP
AvMwTA1r4ZVrhrQoS/D8optaEHaqCG7rBR9bM89QWoAOaF/lVrrloas9kWzgSQ6RwN+BCf02hPhf
4QjslxZS39cPvjo8AWix4JvGqLyzfVxRvOusannUju3UiCvRBEhRHa3Cdws40BmRgFstWi2qIdyk
G5XVo+bU4VsX1U74nKdN/ZbLzXelCTa2VRQPeSerz5SlA48sK3aKga8996A9Vp7RuVsxGuic91Et
0QBg4Dyg/H2MXGBS0eRcEkO8UQJ+EINiflh8i21OQ8Li5+Fnr5RguJ68pRxi/xFiedkw5FXMV+1R
NBRfyYb/2Blt/kgx50gsSYbscnSjeGnHHFdTXYcY9bd/3WZbzTeMi2qp390EQbK+U+Jrl/GkZDsJ
Oz5oxGszNWKgT1Nz7/XJS20Wv0zThDS183Nphsu7f2N6h9Afz42gKJ3I58XV3NT/YBsS4z/5zdPC
kM9/JtX9So+9CKy0C+POoFMxPNWcqpWvwhhEI67anDzJQvQ/DIMFDXZ+4J6E/b6CmPLBb7a988nh
6tjwffiuyIXKJoMbv7vTPEVcfXw1qU5sqGdbt/ijo1hxXlv4ab5krAueKjB1oxGw7GxYpfnURvnG
mLimRR9qkwDwMIDG2db1GhpG7/rTxEYYxZy5KW0rPOR5Jz0AHDSe2ir9JmVGdxI9Qq7qhrOZsWr5
3DwhHLILoqw/pY2toJJDpcZghir6pql6FTbRtKkByaWtZmvRzaUR7G7Rjntitnz+m9J/BQ0dUKGm
NGgFZulGd4bmHEWVQ51K4B2kifmVRQlcAxDyx9IDg+75V3FlqPzaZEoDO/K/DqAyRvTYNd6E3RyT
EBqKyUWJf1QdiSSxRpLZPuQQvcpjTjJRkKU29L6w8C0HEgbutxhhkmNSx9nR6sOHQDeSbfjbJOyF
Wfr54uNlT0U7Vt7o+2wx/s7p92rC9uclc9f5tXqde1tATvZa6Zz0XMVBC9EClQY5NSaLwGz97ykw
T4qIfvCf+aTBjfU2Klm9chU7vmYZTIKQ+6m7wSyUq8kebWW2Tb6kdN8h+VCPJ18Hnr0pfUqJrMrq
V++M4lI0mgdAva01F7gWmG2w3ep4mocHKO6bRePyNqGb/GUeCKCHRVQNzUs5yR75teVxDB2p6FEp
oR+rbPwseqLpcn360HTlWq2G7FHY5AAimHK0+XJjchHNJlUbrMWYPpmgP1G3o6Q1y9mWJLW9GFrA
6vNCffTVVdAuv69KOdiBMrlwIdYQttSBW9aN+3AjbGyOgmWhBvUOnpFrlg9IfCCz9Ng6Zn+GN/Mc
Tj3K5IvHARb+DaRp40p0RUMM/ztA+ZDoJG5xZThXl4y3mCRMNdXWW5gN2mUJMTR1wv0AksxFmrHP
1WsMOl7Px+BSTz1hV31TP7J3OIieLY86KEV1KLYWklsLYbw3laxeXRWpMK2BaU7Y/E7WLvoQLqqk
DNemIxWXIDfIzkLNu4stRbvwd9sAni3lpTVJoMit7v895MoygQyFYu5WP6R6kH3xCwpXbVipIDuS
pHU0FtZJh6Hk4FSyvrUIitxa6iFXULDIb0YWfCXDVf6wwi2KGt6G50y5taieuzWOai6zwsNmNo2z
yNibn5r6/0g7jyW3kWhNPxEi4M2W3hVZXlW1Qahk4D2QME9/PyTVotS3Z2YxWmQgLSkWCWSe8xvv
IHttJUHxPh35iuM1au9UsJD7FIublaHX9gna/A8kFUIIFBqW3nPTrbi12Wi07wq1g2/OCNmuDGMp
0LL+Zxrczf+f5f7rVWXb/A45d+nrAKR8Pacv27no5syrLCAbrWIAv6dbkxwR6KO26XSVP+g8VrbJ
+bIKEfQRvLu1l7XburBkcrRAtgV0qUMHrHy2Wc6eK5FCFnU+kLL3Lg0ZtrHJq12hq9E571vYv5Zh
PxANwnnK8xFXwod0gS2G9TFY3VOf8A1WhmZp9eQ4OeUfr/qqf0itysvRy/R1XZlQZWZlVd2wKOTV
XMgh06zO2s1R62jKfk56OV64oyFzPYTiE7LKoYJW+SVA3GgLv1zsqsiPsbFRPy2+Y7vcdZDfKZzi
dYCAtPXcaVzLajO0Yo1RU76VVX/q45VqGfFeVj19Fr/C6OI4cqt8DVCygm6E9Falqsod/s/gmnPk
1yrV1V8GLf9Vred4q6x6iecjRSZ+9cpqdl+a6zFQf4hp8lB+tVVch1ITrG+bJ6Cje04wtoZjCf+Z
VaYI9U7WZJGF2Sxkof+IeyPP1oOz120C/YQNDOgwqnG9mjfrEGOqniQQRDPZYeq5ee3lp2ZCUZpH
p7Wlr0u9R3v2d7dXWUa5kitel4VZuxhzX1m3WMUsRSqKg5Vk+ARiF7uawJ9/qhYiDLr3oUy9tZ60
MDp0tZs/GYnxiYlnti2DAJxOFxR3snD9oT317kVWxqaqutWt01ACbWnVWCwNXdXvEDR89fMKMqFX
6wtPd5RzO9t5kA0ILnmK2pKlGX+0l1UemIveRXwyajviBgyTs1CgFftJ4HRJ+iJ+73Q0Km3L/dr2
AQ+6pEQnXsDL6PpWoBlReF+RCfqqlaJ+Mo0xObBV0tZIPPdfE7bHqeF9NYnUkaktVbCwuvZoTu4P
OY9zAI9vaCcPA4xH8hGdyXM3sq6SZOrwZGq29gGjFO9OICJ7eXSURcZRKHRKHlPzaVIWUQXtU20r
DMJzx0VpuJycu9KzV/IQ6sazXVseLDW/VS9NEquXovHf6yjQ9rImC9kZJ/6ihxt3d2s3dN08daUx
VVhVqo33ak/GdGf70bgQKqaCEyJza08f3K2sZor1gqvzEjdWPDFm2RpTi0M+NT08yatkCrNmIS+D
wE2axa1LdVsOLbUGMpwpfwz8dYnt38JsbQ81x2k4xXMREIXJV7XRvzmF3W1lB+5bPtYnUfHFNnMY
h2UdNvyte9BD8jKcZXfi2dRifuCcrsWs5HOtXwd1pNw0vL4QxJox0xIV3aDnpnH8DB08RtGlVggV
4+c66bt29u5pgMvzVI+NXZvp+osq/F+9SN/Fh7HHGY59gruASxd8Tk6yrWPT/InC/r6JO4J8iDRw
fPT3duMU9zKQn+rVtFCDPDzKaqCF4bpSkSZzE+elGSb8kZLpw/bdcpO2A8FHz6nf5vai0scPKLPI
svIVJr2zrEBIHQp1iN5MN0HM2GueuxEVyCwSP2Szm/XhtjSGhZXtbM5oB5S7UWqer8y/q6My9LN9
Id3Xy+vwELgV1uGI5/6e8691rqM17AXyxW3NwHMeHHgQ2zp3+pMSFD2G91hZWb126fAyNzHzpU32
JurQn2RR1PmzMgTONmli27+TbUiDgKHRy3ohZwAyiQhPz6tW+ZTsNPI/JeaveH3DSSrTfpP8JnPx
B3Smhey1ovi9aNRuN7WaDqthnhGFLZmg0o5g6f0eKFlgSPrYJ6v9yjE2SZC2FGxoSjYhdUsSY6vU
ib0p0TND7VrX1FUQtD/LklC+klb4BMJ7gVnxj9k7/1ds37v+V4c0gL+2zQoZ/+pwcwfy620ZOVq6
xF+N4/9e/7+WubVd7eN/z8gtlFX47fJuovndRLM9tBx9e69WqD8GZm4sNKWpVsQYinscxvJ7Z74C
XwCByb7IFllMIS5ydW87fwz10nbkPLS7Tvm9wlCNGbcxv1vLmXJp01XFeSSWJZvMTIQ4XlgmYeQo
jDdTbAXeQuO5ele6/VqTVTkvK9OCdKZqbtQA2jg0P9GdIhCht3cmXx2+r8MNfxLbW4fXduLYEHS8
vg1TnU3AlBXOzc5DRtip8wiU6lblPqSNZ96BeznIPnVuKnoHoQ5jZHc0V2VHW3b9utY8b6XH7MOX
nOD8RUP/7AbtXMfwR73YiPec5CrcFboH3Gxu/WD/2j2qLneOm+zcqLPOrVWkPF8zUqBaowLRQdng
HE+mdZZXblAb+6Btn67j5JSgT7/nfj7tMv4ZBL6Z4fCT2LWNES3seVU57rbUjAsdnbI4XF9SQysj
gpW16udsYy+6AApeWe5kFa9zjIAtqEiy6mZIfdTdE4YB7hF/Ceda/KsqO2Sb8OJoU45hjPIg2D8j
7tMF/jb1Ax5z9UMUk/MySx3GVz/WfMwU8Ez+bJODeQq2q7RHrUNW5Tg5t43Ze5gEmK9z/7Ve04Tt
tmzgYmu4nh/NQvwqvM459mwaoMCjtASZ6p+O2bK8wggBOU4rbop6g3Y5mhPIDFZaFazkCn9cymXl
aNnjoyDCDw1rpEnFPArzTSwxywxP+Db2TlCmCbL1Fm7pZZ+pq2sdFqp7uo4avQAFCzv8/KPHkpOK
eT6q5xy/4QmyDU/Zr5i1rxwnWIXsryispFSwYSbrh6CPrh2SoYxOETxX1OeNQ5ylm4AY5y52oFVN
ZWUdyNnau8DsHxWjh2WNKvLCmES74QA1fiREEeCfjm96gCYC35B2U6fi2p7b9XRt7zP9j3Y5fgJO
ch1vpp1yh6sikiwD8kl9VZ3r2V03TTget+UYHabZe7d3sBbQMNDbNLPZrsHBZccvKlzJ3gBp1pNv
Jzyg5rlVPtr3qhLtunks1gfuwQ38VyRMp4fGFsaiqVHtQQtugWK38dXQOuwxAhEhZ25CcdUbfZHG
XnIWUZk+4bh0qVATfwdmlW/soFEQWPPKdw8mM/GjErIfHu0k/HFNzO6gaNZ3SFdjIFRhAtS79bUp
sEMEisjk13darRBLy4Bny8FyjOyQVVmUDjx2P8CRJwhnzZfbQHmlzJLORf/ttrxslovc2vow+uic
93Qopk1tNIG2qSYb0qLCcW2FEWm15D7asI2au6w4qU5DZ3AXz7w43RBAyhb/axZYqvhgeMbquohc
7zrITMQXTTHqXWzE0flW2AUo6n5c3lqQR4rO6FjilTBF1jMhyWAv225D5FVTutPS1zRldevQRpdp
RE2DrSUyeIfzi10b5WVRg+xAvWllpOaf78JwCMV1ZffVrZP+EPijOHiq86uQbbIqO27VP4bElZIu
/qj/XkaZfHPpY6u1lL23yf/HtZz5hZW2DHd4Nu+R9pi20eCEi3qW0GpR9kcKwC1XpeIZxzz0kN6S
UlsJolF3Cfmd5WhFBHv9elRxuWSOWvBHGSf9KIcgPxChrIQBUxCU1m5IHYfdY6289722hzmHGrca
DiS/Zu3yub2aqh9GglJHFIf6uWzNQxN2m14Rh7ixis8wcxuekobyEsVmtRoapb+3VSvaOmhrHF2s
J5ZdOpZY2+mI37ft16xx4hejVJz7AiJxjtzbi08+5rkIDrJLFkg/AGlWG3wDGc2+4qFpzAWeu98q
vIKfE0Pn+WkoS1mzMDN6dgZ+ZG7SrUb22ivHWNhKlDwFYSeekiGLV27mt9s0s8WTWhTxHXfAV9kp
iyHwP1x2iydZQ47D2TYm3M1YJSy0ZDF3Xsxzwl+LTU3abQkE341dS8JvKtjDzCI+AoVsMCdzFeWT
tdPq2ypFDSiKlJ6H8D9OPNIYR0sbhJ0t8KW3jqopv2Lz4iCxTBRAyUKyTENyL5FWoAwvVZsl9xKE
Nfc1c032BXF8adRUXYwtuw7HakvShYm6AKtfPjqFWTyyl4YskU/5VlZlh1HAE45j5yybGkvUJ711
nq/j50mBMtulBhx60lHE6bI328/YC7qjHEImw720k728TdDUdqlykzw1mrlIHDbBSRkJC6ng1N97
mXKJ60DhsATw84xlmThnfUP+X00hrfhIeW4NB84CHkX11vc1gw/Rb5aVFZIimx+mqZ6gbRxj+zPX
ZCE7i3nEbdj/vW0UuPANDeTeRFkXtos6IWdqF7mR9Rhn7nEYwuqCR0m1xKU1+/b/HpGxxvD3Gp1W
4UliFMGuStL2qRmVN5/3eCrmWp134W7qB22pKGbzZBRD+5Skb7qZJo+yxcJjBCdDq9/Ivmj0nLM5
oJMUNO1DGuvAmivzzNkUZ+5MiM+eR3ZoKfFb63jGpvGMaF8kqn3uuBnYvesfax5zNXRdLofJU9Zu
CQAS13cXOcwJs6Wp1V9GpJeuVV3Y+ksnfOeP6q1XDv6vuTmxvx2at9mktydZeCrKBzx0C6Qc/2mT
V2qH4gWhYJ8sSD4DPMcMW10VZcnVtbGb0aRx5+wy25gOU4k6thRl73BA4pnkPAttUnaj6IDq53r0
rlbGEtHP8BPgJHCwyH3RnRiLxBIMTiIQdjWis9Ur+jlBQQZyEz+TUxaU62unHbfO3g7ULyGUBlI9
/mvRcIvw7KnbCgxsVoU3Gc9VaDZH0h9iIas64uD3UZNg0lMr3dIwvmh62T3JvhqBhUSpwrOsaeVY
Lt3zFHErv0cDxz2OiZIsAQBgLzLa452oJmOJ3VL46RjOhp2S9UW0JaoiOgpZ9qiEr+VsCDYPkDOT
2ZikHlB0kjPZWkefU2Vt8tGxvvR9X25Fsg4DpL8nEMP196jC53BsNeXVFv1nbdXJRdZU/bXpWvUF
SF33QHLtLk0LnL87n0ymngZLWdXzPtsCBbbX4PTeMvjx+6q28wmUvTLtSlDXekpoSJ0LKxzQnPp9
NWQoZXAY6DeyQxZamdrXcQ6CH0dEw5a3+WlDEgX7o65BAcIPN06Oi9bgdpyM6zE5e52qc8dMtUeU
mvtlUjYuH/oULBqnNpHjMoZl6QbF0e6qyr1eZn5ZHDXXIgTtlCgyKt86A3VuAm4FVkMDMPCRp1Rh
9NjidG3/pPuzZ3hmxt9S318Seux+ZrG4NxGjep9GfjCmUZX3rZeUO9HbxAi1TD8bcaWuQo2EPZrd
X+Wk0d2XqBD9cKw+W4RqXr/kAqP12vHFog5wACc/KFAU5TfXjGa9axO7eyYmMXuNgW2XvXURBiR5
zG+y0ykC74kPRnbJArvzV/y7vTtZM+zGXRpuD+JsXhrp4v9cS3ZWyuT+vVaE4YlpaN6dOU+Wa8X6
c5Bm5kqG3YTVpbgbRe2veN0fdTEo7jLrUBxq5r11q6P9MaEHs0MrwnpOtdjZVCJP1u281xZxjfSt
wh1YzFV1MKYzUWvyvtQUrdSfhuRBTpSLOVa5x8Gj55lHPwZBFWytzDvKtVRj+O9XCl7KIOLRYwT+
tQj01gI6GibRphNNt5A9nqh+dcvqdYyaNdoenMf+NjkuOVkE6ActtNHgNlqDcTvqNt5mwFjJBabc
X+cmf5Y9V0NtjLBl4vI6OosA1ypafJiQyFNd7d1SQ2DGbedv+qAYP4wJ7al/mrsKpV3ZrDr/2fzX
aLlIPsf0/hotm8M4/u4VaBsPqit2nJysbYIa/bM5Bt+EXY/fEAl5VBAgejX12IJcZakwN2uOP900
LeQIZBY3vfBgc/phCaC9+2LE2rA0yMDfsZtEeVVV2uJO1jtw4/2sC+X139haY9tVmD/zoDzjK+O+
93qN21FFVNshnrqt0dk5OE2nnITw9PVU9M0zwuY9unLN8K2ojfnGY/4kMLRFdXjR5d70LAC2oE+i
gvGaPzWrBu7xH+14qN21Zqk+By5asL1l/RofYRR1G39rn8eLebzvMF6uLz/Qv8ffXjdgnX+Nl+/n
7/H/sb58//X8/p2xWA8kUJ4Nz/oRGl3/rUMFekpS/GHcBUy6CMF/K98RMtC/4Z/+fYhN54DIrWDD
aVk71IPije/64wd6bUix1coXR0fzuJrbMS8eP1DkWZq/23OIdtf2efzkmmJH9KRdZBiuHBszqetF
min2seoNBwMPoa9kjyxkx60qr+rGYMq/uou4O3ThMOxu7aPWW0TKQvUJW2d0mbJEfy9F8+KSVf2J
3m6mOOiNdVO/G/CoWQ7IsGzS0quR9qPAT6s+yaq8koXSky4PzLZBCYVHkgJFq5zaO1kkpdfeRXMh
q741WEskXtrVra02O+LYsh4oU7wxzGBayHlyiuwYS1Rl4XTWyPs76ruYDKze6uClcK3oJHpHu7aP
MRInQ2pjp6niSMLZwDyLHvmXJM0OldPhop6C5tp6Oe7eaLcrJwK98OYcqMiTMevf5dPTEHG88QqO
W874hDvI9OTiXQClVGC+OLdBuxkxdmXDEdnQ/Gz9HnLb+NQOHhK4wDJQPvbqahkMLoyCVD/LXjua
eVagxNaaEU5PHUJc82mYzWS7NFTDe4vD8YuGLuHPNLl3UDIMFrYNPmKaeYLI6q+7lH2LXgA7EGr3
ocNw67c4z4VnJKDmI6bRY+WLEtewU50QZICGsJtalQdZGwiNXORVdWlENVyvFZ6xK0tP+cwGgEBw
+GENZQHU8wpm4l2dl0OxrcXIlhlBvSXJyeHOgraVowWF0o8hPv2mWA7laKJ3WyrrQM2iQ6L102Nj
xUjOIiy3G1TLW7tt2GzcAcdYTQmG1zaZBR/bPNzrcTe8jm6sLTgA5vgw0DtVCU8UDPDMLBpwKal4
YvwuMIH8VeV8FB8Ur0KPHi2gMzQo8dI43ZK9CFmTWOO2kQR44sxVePaI3ol8FQ8G/yXDmdU1C7DE
hODXdtnob6Uye4g3iXch4VYfTdAleEMpAr5kGG5YvF1ULeyI3HX1B1mwub8YqoaUYYB22bUd2QFT
Ke8bkNsPRQoxJdInZLf/mWJGVU/cMHy7NU2IdO5Ug4D2bRnypBjb8GS8Tm0QplymU5evNB8j5Bow
zl0y6cYXpPirQG2/FJYenF3EPBeyWU10HDRM+01D1ZJ8v7vBgh3cVEJAcaXoM1xZzfd1UnvKqotr
zkhFbm4moWUXNwnya5FhdYIxNBLYNlCUcwGycqsa+LBZTTdeskDYsG805wOJ5k1pBsWPom/filob
Xk1H7deKHjcnHN76U9EW1arXu/ZZVJm/IkUe7Rotml6JLwCjCWrIF702voZu96GANYEmSE0NLPY3
Wf9k5q35rIKd4s87veY489yHk/coB1XzVwbOg7ZwIpSW9bzbKuqQbCoT/T64L8OLIbyTwnP3q+2i
g2kMgHOiCNdJKJno0g19+7UaodAVTuo+DCiLHXsNHMAIUvtrRfDN8JzyC8r76S5wgmjbtFb7PqeM
5ABcetHAHXNxqIWuP+lR9doRd90GxAJ29Sz82nqa9jwjjjZJ7UQHbHwhQSJmtcTsS/8clJ+Vrozf
AZRy94Mv/hh6TrQzysjYuY2vPrQB2t4Ij03fwQ8hoKV8qwM3BXfT6PeBg211IxwsZ4E65EUTH71Z
QVoW/jipJ7A/2WacoRW3tuuVi8i02/KFuvZY88BQ4yN2DJNG5/c6fDY2RqjYq1VlPhyCySG0+O9L
WZeFbprDQYVG8r8Hqa2iknYO+uFgxRWrAGAMwQghlaACMjMiTZyDOrIeynoQ97H3NTYNbNXTLMxP
weg/yj7Ha62HsBTqrs7BpPZQCuJlYoXmWhS2Rg5rrgeozC65NRfIvjHcM9F4LN1tVqHyN5a6tptq
UtKQ2R32wRoZn2YC/42BpejumyYC9q/2Z1lD8La7L22XCHOe6GvZJotZTwGvAu2MkQlLybbW198y
TWkP1xHWm54FByIUE1qiAu5WAdYC75gZ/1jpzgPZ+/iSqh4mM6H7kBmV85BnVnvAUztayGrgDPoF
N0VCeMKdvjZafxh0kC6Kl0y7VjHNDZsO9R0AIvKnyr4ZlAciT+JhcKrk4Fq6twj84KdZJvOWb/aw
tp7sir1JS95sMaCg/KIncbpq/Krh9VOMAEAJ3jkNGxbHgbKuZrV77EK1IWNbiIs/2xUgETs+dR0o
wdFUsrcgwLbZcRCqs23UBeB5P5R+k3zi4hcsRGZi7NEjqZa4jY4ZRAw0wxHZM3KxeGF1sfPQEfhb
jwPwQ2jj2qatGtgYAA92dq4bR8Gmdx8IPkZXne8Rqt3uzKlP7qB/cyuyh+SC1SKPRU4BD+NsZlIF
5fSEvZlKeARDtsFxLbRXBu0N/4QExiE/agch2zZ0qu+mOu7LfBbh9y0Yw92ExUEWjgtbaM7LZGOP
G3U1h+qghiGtJyuvCeo3EEg4QxgF4sOGU7+V6YKzUPA2qnZxQkokXcpRqQPn20hdbEfmSUi+rNw0
RxZVb8TZavya37RdY4VaKa9u6EGK9IhOFLp4sgJlqY6n0DqLtIzwrBnyg46F0jejzL9bqhW/qxrw
xSh28ZXVbPKuaToBlLWRusiC+iztenRE+x3brUpjofaNuLgzjUwyaSXjFiymQA5fPLozHVc29UmA
Oksq9IPnpuXTBHfxgMm0WFR1InYDmLgN9kjqJWmjCP0K7SxrIGUBpswFyoXtNkGfmCdkYMbryuj1
hVJm9iNyLPpiHGz/Q3TVBRcIN1jwqLVnQVte9S7KE5gjVR5tcqPgSdkbiQI4KsXTVY8diBmtc0eY
yphWAYQr9ond6VqthK9vWgtBJpe0NH+GON64iaaqBzVp8NlCZnSR6n51J4tsTt7UfPLDtTHJd6jX
mCfZqWYm6iPEyNaVhZlH6oIKac0gPqdGtrEVpO9HcGD8jAvzPhaecR8WojpDMETV9Z+mZr5qUZj0
h9E53tqHRDGXdiPKjRYlATrRGHburstxRwS7M1rXpeTCWI52p6buf2rNhLb+EBY/snPTu+0PJbG6
helW45NbTx7/U7M/cLL1Vn1bfLIDsHHRIIUs1DwkEwbFTlZvHdcqyavEa/K7f7UPZqeuYnS1V3LY
rSgKQhhmfi9bTDcr3dUwat1SN718PfgHVQ/EoyxCl4/W14W6l1WUyjUUf1HiGRrxqPAtfETmMt8G
rou7/DxLtqGmCXtdi72DHNe3EF+Syd9cJ8zDCj3MN83kjys5q69N8VjX6iuWpMVJNg0uXrOiic9y
Eti9AreRcFeSoThrPYG4UcO50qh7grHI8nP31N+VIAs2pm0EB8LK2qM2Ie8qRwxO80l0S31qVLfe
11bTb/wWr2C1iPdNUVoGJi+6f65a+P6dZ51QJUHCFS+BlWXOIlVYE66Qga33xC3dN5uHS1Q65msY
afGpB4O2LH3bfTPChluhWsecsgvr1fKxP8nccNkWIOY1zU32TWZoJ/Bp0TaO4/5StG25Rm1UfSRa
by/NpolfqyrS0JfJ0KW3xw8FQ4hvjYj3ZWIYPNvccRv5kw+vhKILuTl7+ahzuiEab/sI66fju2+l
7rKdvOlYJcJ5iVJ7HZYT7eivbLUJ3VQrN4b3XCcqLZB19YlE4EJukAKZp48FsLCwHMpLV071gx/2
X+X00tXtVWYhy66TvU6i7I5gs7H3PKDmXTmIs+E4+TrEbffZqjQLCmsefW1s3KPlkafu95Ho7Z+I
HLxYdlK8R0VRLdVG0x/zYQw2csWeo8d1RQfd1rOS9ZhPDXbxXA2DBbRfi75aobjTE51DFCvmoCq+
a2S8xm+z94yhh+67HRn8PXrbOBlZaD6FPTCMPnXeewMoi4L6wN5ERfpJDVJOkQgUTKWaY+iVX1F0
QW52R+4c3VKi6EC1dssx//TdKsKAyneXtVbru8Cj2osUsaS+xzWZeA0Y6tbcRgoW4bJ3SDihhUCy
l7LXqCC1O1AL8fazjoqnuys0i4PPNFzz8Nc+q05rMe3K1JMVNellVMx8pqoNzzPCrCz0fd3Y4wtn
/fIQ6HG4lsCyv9ujuV0C0f5uL9kv/Fe7HK8MZU1GMrN2ahoHm8zTQizojfglFIay7RL0Dxw/Tl56
XSkPto75pewttFTh3DHyRJp7PU/HTX1I7yZtTuK0zaeEe5iKSA99j0zBDf0h28h3ko7/jf5QBjM9
yDYJEJEdjUVeoAEc6hgIHXs4tN25k0EaWYn198rlzt7oNpYn5XuL4/VrPQvoEwRE4Wwemv6wkk1X
gGqUkQJz7MyzvNLnKwT9L4MypQfZdGsvcrvd9r9nyQ4S4r+m+q31xyw9nL7XU2PudE2LL12WOKsC
us/KKlFZl22yCKA27PTSw9UKEs+lqUXHBhfuHzwvcymmRPA//D0Fd7CtV3Xu8TpOruX7kCbbmbjy
R6Oi+vbKmcA7dFYTKSthFvWuRuh2kXpNiOHm/AoJryDXlutcZ8+vYJbCWWW+RtzJ6LwHe9Jg2mlD
/d0zfpRFPHxaZW4s+RiyC6ll6xBiELbRsdu9hFpi4ZHWOGsl8zhZaiJ/tVUBO6fSu90wV3OrRno5
ceuD7EXMQQBlCvvTqEb5q9VlH17c22c43fmrGXOU51d1aEO+NmrKqzaTWr6D4UPeKDTjc6x42RPM
oYtst9yiAKEBaXjCUend6cvV6Nn5K7bv5rHso1/T/QyJsQgV9bNhp/85PQDU8m5PxXU6IuzmMXA8
felkBmgMI/KXiUe0JzFGzgJuF39pujcPUaOXtm6U+yAlkZ658ZfOCN0DIZ4WT5sy+TJwat2oTgNa
ir/JwlPsZquPPg5zRh2ehxZ39gF96F0zYpGkBKNYtWFpvU6R/bNMcaeo0geoyWyxZxIGfI1FbBdn
1zCHk3TalX68cxPfd+w4rH8sen831RWehX0W+0BY625fp9VjjDq1uoUT0P5RxTum22MV9Vh1anEO
kxqGoe9lK8M0UUCciyzrPlLkUvajqDAOHNs4u2goji9jx+k2sirHqXNHNuokEWsjvy5QD/XKM1JQ
eMIYnwefKEJsNG84EFZkyEdrBRppDigguI0md3o38FB7tdp0kVhJ+2YatnrwB1dZyllBoHfLzMIm
WvaqbyPyfm8EWqJTluKkBse7ZfceZ6ux8ctDE6n2irBmuBEpT3A0BoQNj5ETmGNeLwuEuhsAuSfw
Q0RJBNn/JGyyvTHL5KzYe7uLtq95vqNRtiT6GL+4bQIyC6/UH1kDUs+3v8fAEAgbO9OTkWNDOwxm
cDQt+GxIRURrxYFzb9UFfkUT4Way6egjWp89d2FSgwHSltgmbAe/dPZwt+1zE3nVyhtT/a3WrYt8
ITMKdwlcSKzheJCW6gTUoPDji7yym+q7ooQOicC/2qu69TCwx108I/S5GxQOnEK1xEnYTX+SV10e
/7pyeks5qhFQcQbcmv81FHf0/trbiVlXxS4JTCakzZIuzHYeVlbXtFnPH+iu0uM32VnOcJEiWoyp
mz7L5JejmF/ZKuV3sgv/gHyl42+xlZ1sQdLrWlXkKYdsIJ0cJnpwj4mdtcKoCWhTBJtdtvnzFXH3
taLqpItxKby2V77e7ATZ24UccZuQRkhLec5QgdL8Z5Eo4624ESI/88vIdjkrEa658hLsyGXHH6vz
guYlitXygaNE99Lk7l00CpAgc83VshdFjbyzrDlN8d3PZk2OMRMvDo7ueE2W08maqyV45kVluj3Q
CWaqiNYs9cATh66ZxEsiwnGZ4ZO3l3OJeGMtGZvTTs4dVG7YYx+a2+t70FAY8QWuCXKuS5Jr0xlq
upG9feJbQB9nf70KC846s7FQFH356tvxblJ158M2FXuVAn6APBSWz/AH76/tqHKsEs7zJ3XI20fX
1L/KdrlONDaoc3rtdG/ncK9FO7kfQ2dq3G3b+hJGiXe2dcsmDKGhIdhmw6oZsJWs3LC/h4XZ3ysz
Pb/mMTmpHpCz3+2WboUrEpcWOzRGyI7A0jCryFFgmZuCUlU8hF3HS45ZyVG2ZWYSL7hjWqtq38aA
vzV28evK08d9QmLzuS+mh7bu8QlqiQWOTiOebQcyIg4Bp36uXZtC1ExqNGdlLYavhpd52h9ldfTj
fB2k4bjxEzCIbtfZm1wyd9TQ7xblfIl5/MasRThvYWjrZnaPBq63XLVxCAhnxuFqU7LNvOmQl47y
3nJLtTJ25Bytd4iM8u0CEfneZt4OE7XihYdEc0QhdnbYpR2NoG8jrjeq9mT1eRGuxvuwqrRjxDb7
aMCTcTsi5Do37YXVD/VjruTeLhzjYTvE6fic6cM3Qv/2t9jmPoJewpeiNNONC/LiQDA9ukcCFzkZ
O7G/ufmjrQ7dZ6tj8ev4dnr2NEABTQPqVXEy84g2QrPw2fdwm6MqCz/pzeMcmAHuPzf+cenJVqOr
sg35YTQf5/7W0pKlNx812d4vMSTwT8SvTXfVO2q0ihTFWXVZ65xx8O4488T8WsKy2gnDcMDX0BFY
DYBRYQ2QFLlZ72QjGS332m2FIWQTzxaLAaWuVaehd6Ia9vSId661nY2lsPAa24y78fADc5cam4Z4
egw8DpyIrJxl7X84O68luY20Td/KhI4XsfDmj509KO9N++YJghRb8N7j6vdBFkdFtiakiNVBKh1Q
7EIByPy+14gDyB7Ki37aqspS3iQsbJt5EVflRUxxeYdtx0wxZxpqwA/GVHgq4hteGjlb0dRaLz75
8gbG8wXKPWH98sVAfcGbQZx/kPknv/teFGGXFGSPMtyVpZxgMZCjyrK13NHfslvyTrET4IdE7OXR
9wppxo1ff2mL+McZVXIg/zljhW7W2hlTeYlVqLrRlQhNi7J03xBi/ihNrbz4MAmwe3ReRPegyYRX
ktFZ29Os3NLWhhooT+y2R0zfVYNrTX+LPu6iB8u9w5mqekuThfh/EB+63tTY8kKns7IcLnbc/9zE
3VKakYQy58kwYrTU6eUhlCCcroap2k5WQKKolMLCO4Q5OQIo9Ux03udoKPeujTyR50FK2FE4Ayvq
sElrElUh9+TMAKP5PFixSh5ohAfsZd6yK2v7pTanX1D2irGYc/K64I9bC9DmpmK1t/D1JnsdiqTm
0eqmW8+VgoXtuu1KKsBdqw5OXUnLm8rt2jU/2ewtRfSkmQK3OhSYRZRH2H8iRHs1PCuaYW02fm1A
kvIGS+KrGkUx6VMPtuKfUo2iJgQXb6qMtxE22qxy3dV9Xht2yTwwE22e4s3XNWl3GaYiLmzi6F7+
0SRogIiW6Ne8ABZpMbAWRX/5Ns2Jy+KcG29i1r27HljgGGqWbO4DRU4AK7QAMIqzic+r5FYB76ql
0de885Y6j4ZTXPX4XDVD8JCC5ZmrJijUoQTA0PlZ8UVR6hdML4OPVCMbqjY8dR1lnTZKzhZQ93aq
XWEqJRkf2uBrb04x+ERwkv5J7aJ+keaFfmmRgFmpVVgdGxVGidrpE6Gzaxd3vHzr983czh0oeiTM
yLB0fnUUwxV8UJxhuo+KDeK6IByMFE8WYROXXcfGxEdHAcaVSjmx90jF/A2jSa52UO8a8HhvMPPE
9JA4yzZqK39eVl224SmF7GIV6gt/euCKoq7D3L+1I6NMy5lWwST/7V//+//+n9/7//E+sguhFC9L
/5U2ySUL0rr692+m/du/8lv39vu/f9MthdUm+WFHkx3VMhRdZvz3rw8BoMN//6b8L5uVcefiaPst
Vljd9CnPJ1EYNtKKqlRtvazsj5Kh6d1CyZT+qGThqXLSenufK/rlXH3mh0rs3na5LkYhQzzrrSc8
UeINCeR4IZqNYqj7EvMdvnJGQSa4Z80ND6LVVa71BO0dvNFtVGNlieTlWQxkag+1qsjQNbMR6tLb
eNnUWv7m2YG9tce4XogmWoPpvLST8NDref7WLEBUJ2+RRjIoHpV4LibJUdsuHEKhWz0NnlM7PY11
X14U3c03jpe1M0XLoI+LzrSwoav57kG0CKmWl1KRhmVaOdHCLpLyklnt17+/LuJ7/3xdbGQ+bVtX
VNuy1F+vy5CjhkJotv5Wo5wDpi675kPZXjspexam8FoKpigdDXMlLObDVn4Rs9hNxGym2RF4SvqR
T5wZURit0uDpE30AzSuvXHL6w6jZ/TnLmCIlf3bJnqmjyis389wL+5cY3YrRJV0gWmCDIaMEL34d
Nw/paEPmZY4nudUpNHSiIpd/+DK0zz9STVNlRXcUWdMVeHj6r19GX7pJ7XWW8bV33aU2qWErU8H+
qWHxRs1AosgFYfCfzsLu/UVJkuOnPjG7Ice/jzJJhzM+HS3aoub3iAPLY0IIcdQQiKqbFTGMmIWA
GZ1KP45vRdunIarnogNyrCwjp8As0fZKB2y41+7FMaL/NoVE8DOqJB66CJUizzIjhZWgYVf699+T
aX3+ntir2arqaLaiKrYmTzf7TzezCjh0bNlSfxvLql4pepOsdNbQW8K98XPYZWdbD+WvqZ2QiGqM
gLi/H559J5ZmYiC39Wc0iN1HaNnhrk2cYRn1BXaEZf2ISSvWnmPsP7R1GG9vTX9KsYg8i0zget1I
IQY9ftzAVf1zRORiBnTvow5Lt3tmRtRUSbOO92PFUfeT/jSZ48Xnihn3frcH9ovEIs8FIC/7PB28
vQUjP7u1fQ27T76ttRg1pyn3eQgJ+rcjHHHEfTgOk9Scd5rq/cPTVlWnx+mvt7WjWYpmqNYUZLA1
89crVMlKhe47JPhWCopVl8gOLkvoJNkOxFPCMezfsZA7hW7ZHvLaQcygzeo3q1KDvRa36TUwwvSq
xLikxp2jb0XfrWhhyHh+jnHrNE/0IQKcEONpm7VoNoOZXrtctQk2x/VqEB/uujnJ76xol1BnXORC
oHNHupbWs76U0K/WIqoFzANCyXY1jywlPzhxDl/op2qNMPMmHN2LK1ewAsKUb7yLjQ3PMPMw9kW0
7jstOGdhrC6B13bXkCfHAsPK6MlrCeURzXBfpLyDiteP0nvs+98kGZC+pNoHdLnHJzhrD6Wu1JsR
ABnh4Ca6qMSEL6IGp+g7J0DB8s+urEYMMqyTF90Ze/t2QF54MFgT8LP34+sW+qVLuDKQeGplkzDe
aGZF9JXwEwRuCzEqTy6suW50+CGrBvToqRZZI5L2olqNgXPrFE0A+fqu/sOIyJF7czDt0RQ2jZdO
7QP1FoUXbXR7kLYkgSOUvqVKmyu2j1UCYgMHrALcQyzV7Z64PEIBtES/6ZXsNX6qAv5eolo/7u5z
MofF7UK0TdX8FupetXazehvIuf/sy02+MMhRHLJRt08OefS5NiUFmmQy3oyNN17F2Yosq77FuJw8
stuQ1y3N4UZnEAyG3vWwMrShvE6Eh6F1iEdXwLLEICDl8NyV6CIY7pjP9TIZZoMcYhM2TdZqh3R0
GnyxNKs+jE4nn0CV/ijSFKMeYgLWmv38qM6qNpFPoQJ8EXn7lZhnKh/yUPtnq47s45BiYd+7pv/F
6WDHRIPBtqytjIvVo3fnZFrwpWwzCFquHYMj0qVH0nEnvXXdZ2JX7cwJd+TShpPklrK3bPHYJP0L
3M4p8rMmwa9AuheL8WQs9qIvBfOKJqiSn4noPHc5GhslO3VvyVaYABgY2M2AmLO3zA0Wt1IKfkQc
Jw4RNccPIRzF/DX3c402wvkxN8sy9mO+2BAM3lIfXX9hsa1YKrXKCgd1/RNskGxvuKV5rizVPA8h
qMO/f3OI5cQvzyXNtDTHNkzbUVTdFsvEn94cRhHibiyZ+VdJD9O5RVRonRU53qIAmd5bAwU7dO1e
Mttu9sST0S+Y+u0QpUQ5N8ZzPEruxTP0711uDvjUsn9hOVHtDLWXX8Min4l+39WCDdHQfCWaSopF
KAiOJ6J22kH3+/J22kLJWZDXcnIaDT9ZxarSYbwQByvV9myeKZH12iFvFE2g2E/9iTfX8yb74g2R
vewwBtrG6C6+BnJ2AxiHaJXe+nEzb15j4skC6Ptpfkq/AAw7gRSi47APSjt7nPKSizwN9JVoSkOd
nWGlbiLiXTnCyyoMb7/NtmGT5Y8YZJNhqauPYZCU5d9fLfsv73neIRaJMIPrZaikMX59i5RFpdlk
Mf2vrd/gBK1kr6NZudcwKaxTl5XdrDaa7r1vfPADnmPCVraVZzRyVlhid+9G28dru1GDtaEn9bLy
Qbpo4Ev2ylTYZNb2oilqos83VHI1lrUL1Si98B5H0kVmwVXghXxBLBC72J6bpivk/OAqQ3fIMct4
rgfj7JfheEaUKHt2VOODfEd9FC1/ClLWuV/tRTNpgm5eOla3LacjC4+tmjdq1lqMBuDGl1pSVivP
UZOdP0HOwEA2h3biE5mTdnwzr6uuOoDaA2opesTYfVbRqciI2+wW0gqlqSbsvvMwM6f8XqKa5MeI
bT7wfM43UVgRTIllQhiRzFQtaqepVe1tLBdyZuUM1tFCym2cGXpmHbNSP5WZMWyLaUCMin6lNq1/
uPDiwv58m6rEKA1FtjRZZ7OmfF7gdUhRt53jaV8G1SsXmZmDqDWk7lZE/OBRI3FesjI0V2wpwqNZ
2OY1GRHetRBYFC3y4PHZaHXgoGyBJ1Opdpm5ejBLK3A1Q4eUmSjQikpPtsUzzat1iUUWnuM2qlOE
WvpTy1Jv+/c/av3zIl81NJmfsybDhNU0Tfm0NIp0o7A1JVS+WIr7WkFqPtY8ZX4q+g51PviOCguU
0ZoliEsfQY10Cz11nUuRqNkqYnuPkRIapEaaubvCDsydDIRm08bjeHTbvlzlWDNfoJ91s04b6n0e
KMTi9bzaALoGJRSPS9tN3K0Ofm8narkctrda+mftv43e++7zSKxF//Co/svNrxqOqdqKbmuGM23e
P22GWJiM7NmH8kuYJB9peiY87x77MDRPwYTlEfgcQ02iBYpHxuLeJ2pRY6sHBYOt2wEFGjUzUQ3H
CUSsFcNKnEBMFgMo2UzRD3c/kLQefkC9WxQGCn/w0Vqxu+MN/i2qcl9NUk1DvOyIgYI7gDCqAuiB
G6ZWZ0vomEx9VtAox9sUUF+3pjZN8dBcmaE1OyADW6WXskqeVNvQd8JsCCfi9OLJRr0xENGFgEVT
FGJulkS3uQl4f3tmFH6z8aR+1YVqBd3XbpRZ0xdHkPL2F1+Osae3AeMRIbHYxBpveu05X8zOqucw
F1AXUTr7UsaIsarTAGJDhIMzPz2DrPHO+egiujkNpANrl9odMAM3/OzY9PIUHmIgHPNXHUDk398m
lrgPfnkGmOyGHYCtlmUDQtQ+RwaQrIwVtGy/mD3I8aIKCH7hLrAMpc56KXS3WxhVZW78qSl1YLhl
rU6PYpRXN+69RIWH3DCeUpZOonswwU7xcvuGGqj10ijgP+xMl+di0FGxYXG5VSimUTu7+l33hDtR
cTIKwzoaXqDOG5SVvwFzh1GlDW9jlYP6wzVlmwZe/lRK5auY0EppNTObob4i9xjtfW+Ml7HbS1/r
YCYmZGrqLHLHH/Zunjr4xLu8+qdT46f3xPrWfGIVo216TcKNTBAv7cQk7Od1XF9kjtayElbXYSqg
//zoK1O9vIoCqZSf+8Tk+7FS2Fa3efc+NUQpiTXFL+f6fP7CAhXENkkle/5oWfLJhxPyHmvYC0VF
n26zSrLeuhDd+Mp6b2s4dHErl6g1uea7VWAHDmWRhWkLrgSDEUTO6IdeCTWhSs1Lm/ZoXsdQQx2n
2LY5iT+EQmJuE83DLhq6fwh9rhy6PQuPzn9xsvrRVsG+qFn14kAQOI56bT8CZ9OWnYO4W4Ab8ePg
lS02d/gehUhXzFm4gDDvm7OY2484eMWl5MJaZa6nkAwrszGeidFbkdVz3QnHa8yG6GD0irZW/xRK
EXonn+RP7iIrGGmPa6yYL/cuccCn4z81P52ugdG3KAzVnIljhczK/XwJlmM7OcfSKLPqZdtl2sXI
lZoEBx+rTbV+6hOjcu6ot9rfz8vQDF85Mjk2d8K4mwLuLqpe5j5rjanfBohNKwdHIOTFqD3NFrW8
9wCnMC8iRzRqkCBG1mKgqOXwKorMrREzcINkPqFpbn21oY9bK53gwtO8ZirkuoHfEqnn+6Gh1Ugn
dWzmXTioS9SNnnXbGa6WPFZzpWurtWiKok+VZta1drJt63y8ij4lAR4sQXoSLdGfD842s/PheO9q
jBD9/Ca8pJpRX4z0w1VIFVcxjkaEWoc3bL0+yDd6F0dS9Ide8U/1YPVvRmFqoGlQb8Ih5edZXcST
BmrlaUhycPkwBufhoCXFPPZOLtJmD44s9Y+VF7KLJmW49tqxf1SLQTtM/EPbadOC+CQeUOBcQAoy
t80kGzIKLyclelR5R6DLP1zZBuaPcp80S1Pp1KVoDk4UXNOhmIvWbcZQKHPdU6U1jGVCZx57ZIS9
rHKlubq2D9SW1V+XbrCJtDaGbnbVVgyIIu6Afa4cQ5u0rLpyJmaLkdqSj36cFw+Kg3h2URvdMbJs
5eQ2AJIAkRbfYgTIEmQdX7MkSdcpeoobQ87yZ6y/rmLCl0D1rJ1vVVKAGh28DqfWj71t98RUhv4M
BTY5QQaY3WYorGT2UqQf7jPENC9PcVEza5DJumyzWC5tdsc+1uS90U/fWVzuFQ8ReT+hGZu1u03T
Tlui1lCgrEmgwurd5JuGgE4Rmf13jIoAFmOp+dCOHvI4SW1u3FAeePba1m1KzD3nmNbvJkllwa64
pGkybHkfJyhWvDYwvTDp6xEArLIfhTM17315onMZJ6LlCoSbM/PJ5b5h1TcXygFJaaG7JwPEDIvM
Ovsyr2WhGDAO8YOVFOoh7/iWx7xD8RnVxi+jPVGWFKk/JTKhKh0zEVVnkwrye57XSvEF3hDoI9/J
4NI0zTvUXDNOiy8jIP+1W435WjRjdZf3LvCwfig246BXK3EwkpDzDJ7baydJyDu50bAU/X4VbOpQ
MZ7zUW53cacbC3EapbROckwYzE07pAMadCdjw9RhC7r9u46N8aywhEHROFwxcv8i+hUP7Db4bmFs
0L9F/d6fpqu1JG8cDPuWYlYuG2e9Mkn5goA+amYuodjZ9e+DUSMBUMwi/NbmXWQbz6bcWLO+rsa3
2qsi3J6C4asRevDWS/W7FqYb0iQeIEzpjwxuZEig4lywY/dnpLlXXZaUH5GXXKW+1a6jF6Qwpo3+
kgKbn0OYcFdRpE7avlLjbga1zljr9X61dMN4VqKfeHYMKXVnmgJDsOQrXUWph0p++K76ssMOqyil
o9sp0rG30AGL1GIvuu79oiZ3bscfxYLz04Dua9Jy5MPWZW/i0DVGZzsOkO3RJfd5SLUYRLMjXZws
967scOyZBoWDTCx9ptelJ0P1r6QoD6GsdXutV/SzXHvGGb+QaJJlW4ouUSQAbbBp6ZsdqUgisw1L
BkdW/OcuAnAL9CUCRdIEzyh1WOeoLXheMWi6Uf/oaR9ZEQTPuayWC3tI8Dxy+vrYT0Wuhsg7pOVG
dtP6KNsWxVQTg2JaoWv53IDEtxR9n+YVcY/tpfkEaUc5lKo87jsnKTDQqcKnsScN7gG++Ajwzah1
96M1/GDmIj1FvtUblx6IsdtBEPiKVRgrMwOo9N5SEY5VYKS1CFZq7UbS68utiaq8fhgq1GFm1lKH
b/dcpxgYlDm3SWgk5XMBUXCJMZi/tj2zeE415Cx5qlu4xdBUCx0jUTtD9HJqBpZlbXy0pOeiaTdt
sWOBGd6aKCo6e3iJ4I+mycloykc1977H6pMbjfJXoOC/h0A03/uqcGdeaVhPcalWi8w2/Svsv2wV
dr187KWiJ3g9yLt44CLFZo7ECn4+c1NWmwsM22gj89/WVIb6BCnPWHjloLDJbr8rit/9wa0hlXH8
R8jKbhZhjfBSBIO/LHMgwn/YqZosIjPmDpBD0zl0hbrBZpEbINfNl7RItV3uDsNlahV1zjfl+ekz
KOB4JinaiIipnDxbng4k2pPKnRh1lBTNRXTtgcQzqrZ9h8qdM65Ek6xxuO4I6C3HIU2e0aPSZ0kj
RQcnq/yzqip/8DBsXwM/yTY5PJuliTDlq5c5CmG/XEaVhVGn9Q+qX2cPdcoTxPAQtpm6rUIv97CZ
xQO1fa3Ru13mfSWvxSg/FlTu4zIGn8Upu25RAlN60ZHRO1ud/tPnQgpMluIYrelXKvaMptxWDziO
ZUCTCyy7IjM4eUgtLuwyqV6RS3+FmcTvM+zmZLydb/boAtSaDjLgnqx738AqfDrIt0Fqadgav45+
fDvItLu5Xeb2N69LEKiwwurBmz4pUf2fPwkQXPWalt6rKXnSR1K0P30SrN7NKJkznqUGKNEpGS9S
9KIok3r1D5u8KdaRiWT9LStPekjVZZPAGQCkv8Z5mtTNfUmGT2GFvobwZxPt1TJVXxI1fB+9sDoj
/Ke++FoEgrUqn/qCpU83uAsxCS42tsZArW+H+PWwC3VQRaI5ASbXqNBpXDhOYfdSt0CbRNuIMyIR
Ccoij0g+TaNDEJ4jLGguCrvyHdGf4JRlbrrxY3wWWK0h/GGMwcFz4mzmh2wps6CHXZr0OGPF5pOY
4fWvaL61j2Lcx3aEz65PohUovIqSQY53g+O/2JVjIpiisRuXzbVbatIEJLQPcEuhB03NSkrDTRSF
IXgjmk5c9MhrOtZGNPXahBma1+ret4dHHsQvqm2mD1bUpg8RWw6QmETo25x7Ye6F3LxBmuzFKIiR
5vj3V1DR/hLOIsPnOLJBrMaEJWR8CmeFFk+TorI7dnj9sCZAOGpkJUcejG6COFaNmXZ4bAxZ35tl
yo+KvxWinUsC1RyMi5t+U2U7fMjLLHooMLHe2pFRkx4LIZY7aInKCBOvKzmQlkOWt29yy4u5SbT6
7FU2aiv5uI0ltX0b227cjAYwTh9xuLdCQ3ljJAR2MnUccsCH3w6HHlJv7Ypbp5vOljcwZB3bLI4d
9iQvA/BscXiVj9kuJzuMARfTiglOkepJeUhAn77aPz7TcapobzupPhezPANBP4Wn416cA00kknXD
QrLDft4TCbyoKMxdcswXPB5vp3uXY4CJ0XpE20SfKFyseFY66rq3Q5FzVg56Yb7KmOgePPwVN5mW
oPc21e59/6329/Os0PlxPufP2qezRIFjrIFOk0OUr1UruevQD4I5G7Rx2qWNVyXx45XRtNni3ucp
zbhoG0VbisPEQKurxVxPrHZ977MMG8G0QS1WRjd+BweOPGalGNx5nrw1NMJYo9GhVF0F9gP679nc
TP3mXW2NJ/BjPiAcaUkHBCbZLk5a0VZf/v73/ZdEtqaxRwCQYcJCJ2wrxn9KGKUmm5xArf13hGqC
aGdam0pLnyB41R+m3ayNoVK+yJ5tzH3V0s4Fmvrb0h/NNWT/7JChfj/LAA7OQFjxI58KCVn/hRmB
BBVNtapPf/9P1j5nTTTLMSyN4Kap2bqtG58CZ6Yie4FPVurLOPSL0BkroA8Uepzj+WxZ9YZtcjTr
ZPdHn9xbWHzjZzdTE719t9JqD7UPuLkCxYo0AuSpJOnePfD6s8RI5GOHZtijNCRnM5G797zkAqlY
ymwSfwFtOvdS9TjUJaHNXsdfO4t5yZuOrWCbyIioiUJMJAPf4VsVZP8AQdDsTw8m/nDbMhFRNi0d
PA0IlV+TR7DoQRikk/2AyQPTiIvsQH7Gm4y8qVpTkahednBzOOcEsLef+kVTzLjPFX2xkaHVGut4
/U0n+TTv3rwfmzkQd2A1hWjC6t2Dhrj53jecd4gDxEAqfcCgwfKMla1XjE5TYILOe5jzF9EFWqvf
8iQd0aZlUJykk7FxquxA3yBH1z/IedEhpnExwoxTSi2/Ta9sUG2ZDhAnkdzCnwEL8PbiJDDMhlOE
dZwYNKomWrp5p4tEyT4mRsiSk/R8NBWiVld6NkNmuVl+GkgTtNpnYqLJrTJXFYRkyya3kNOLxrmv
Be2TFZvDiS/koUla1L2moujfYUxFj7dxk9Aoi+TqIMYAZ6hpWh+yGM8bs6jRcvV8Bc8GTT7ESvGj
JvpEEU2jnyaLPjFa1bq1NTzUabrRy/ey0xB8GOKroeQ5cfH/FGJwtBG8X2X6kO9F+z4sh0gakzTo
SdI6+O1Ko7TSpjevMhUyuIxQaZKTPb2HgYdEx7FOz93tNQxIfoVZa0P+fRqd3HyQ4EzJJIIWECdp
i0S+Gs1KjIlZQTKWW1RXBxYq07v8v32q0g7bwNV/fGqY9PLc7g2gCMk4oqCLQWOM5N57BZIFVlru
nCFu2mfR7NRBelc7ovgaAgyHtlfTc5LWX/EX1k6oyusnUTNdnR0gLhlmketsE0fAJWIgZJ+PjURV
LEXzXogjSnRd710yyYdZo0TIpNSddATgghibmtorXzalo+i7F77p+XMvD+Id0eNoj4YXDoBTTRSV
5A7ZTFTJWsUrtFHPYePHh9BLUcCy83RpcxkWZZiXywSZDVQl0IMmyNVDfGv+8IoM/YyuTR+rmrh1
N6jy8tasmubqYBukarqbzY20JPRS5C1+dEz2na45peF4IPgTHz1yeMieGvbMrXXtte9Vc9kY1bgW
zQxzwJk+DtG58CvvpWTFojix/hqPQwth+ZejzPaSQJJhuVmHxAXU6ht3824AtPbqmlm5zjq2P1nm
5yhaBg9iAkpvw8zyXfPSB067N/IMCeHeyb+BBp1OYOeSvUgBBO0RFlIvzaCPMzEABOpKpKR+bl0v
R10GQdkoBb0e2OpOTDAKNKklgi6tjZ9qPo8SV2+fOodNq4tGGzvncjWRcL72C4QTAQ9FENhYMmsb
N1D1F70CcjQNh3YEmttkv5J0pbm0faPfTeBieF9Iz0m+tC+E4lwvL1IL8SxBzPDyaOtXeQIv16n3
feb9IGyoffudfEJ+xQNtOJVFQXoKCOZ7pY9LJailM3oLw8PgEFfKwZBuolTtH1RUFq+NfhBjoqdU
rBzUjW/ORZPYxVXXdXOHp6K/rQJNW0Wykr0NabUS34XZN+3cr8fqlMQFKbzBMG5fL0LMizTN0ndF
46bGlUfe9n5fPBoYPokjUyVCAi034CRUAHAk3XOWTj/4X+Bq3C6E6iKy19lodGp4dZzluEjnZokw
gtQieZnqaJtWBTw5yK2Fc6sMooKT0K3y59Ag///M+etHcJ60asppWXD/CMlTjX94Lat/fSvjTKXJ
gDd1SzOdz29lw/BqJzGb/lnXR/scxc0Z+47iXWnwx2zRaFmLZopsh1mqBMxKMoPzriEEOXQLN/Ok
NuLrsfJ5iiAeJEEpBBL/n5qkWw6rjCFci9pttDD/ITWJTMmv29ZpZUVa0rQwyAVCpH3e87B3qIoc
DPWTXnYIb6K6K5easrF0xDhF7d7n/Jc+Mc/JzriGzgYpISuFZky8DQhO79qxIPIYO+6uVfPtkI6h
tlZ611oNDW+eWxt3mhV6xmii9PF729TxQqtKa1c4CIoa1WNoSTGrMjPdBn6Q8HimGQ7td9wXlQtU
Jg3SX/BdzCICkCw1Gycz0SzdJwtIy2sOXHDVVnZpnuI+LdCaC/JXtWH9Ufk1/o9TM8izhae55ZOX
jPqV+4813wTQGSyclzIHx02fnZ4dufHaR8np3JHlPVhuvxKtIWqcs6iVjS2jMoafXmQhPz0TnZKZ
vKOg5W7vk8XxRKlW8nToba44Nm54G4vOtsd1PPA0WLKa4q69QC5Yq3T5KyFgCyRAHu/EXxI6zgOZ
S53gbdA+t3VKhJe/yMSvYA6nvEdxK7WM9zwJvvrhmPwejOG7XmY6y/7e5Qdqg2zEHPJpmhDwnngO
jIJHXecAtp6WS7eqWEOpQ8SVVYammusa/4j7wqpUmtyd35dSKJTiuQA7bj02erKyg7HYsh63n0gT
XzUt0L7mhhuhmOhpJ03z85NXVLyEpoHGH085N9azI6fe1grKdlV0PHCq8HcxTurZX44xlvR6LU/e
DG631Fj+n+KYdUWnOPlX1QlfYXm1yPqpxo5ErrQQ/Xzr8xB74LdJS3XdNVa1tnJHevMRrxETYvyj
lmqnlTv01cOnNCBAM51Q9vRybg+jfYQ9rJ2rvCUlMw00LglflKykq+pW7n5MkmJhJoZzCTsYLuiS
vlRlViFflnvPBnuD3FOG19ay8sNQ6ugnDenwCs0jWNWBloLIZzTIEVaVsH46idESzpOlp6+oLPWn
EtsEtiTMioJxXA+ehBhSE4yvddhEcxn7m704yHK8ZYN025NUddLFSnGSFR8M72VrOX67EAdhuhgv
atc2t0iaVccyRJtlHEaAHdW0awpC7fnexCfqR7PI3XJPaOnnphgNSkIO4th6clcKCo+QbkLu0dFJ
/Bu+uwu81vhR5dXXTv7UhbtToHFLy7+MiSMk11hqkSmDCdlGqesab0VflUh2IDgHAJOQfUSCplXN
bZxN0nRuLuMrZYX7fHCNx2i0H279sWMSdQMha9e9e2U1/SH6K5Yk86RCEADSUnxJ6rye+RPURBqw
a0l8Wz+bY9GdwH/iBxEiq9s2AGsQ511aaW3tblX8aqydaLskY9bYbqKRw0sWMRz9mA7IWFYFVj23
vqIwj4E8SrufwDVTn6dcB6DaLg8Llq+g3Now+FZ23oMVusFH2xVrnIozf5Yn3xIMwsNZ3pzZGRv+
LItCFC288aMa3LNZ2t033He+j2WmvKuj3qMKhsBdT9h7hko8MruuZSEpGLODgMDm8B6SXfQ0W5sg
11QVk0St0mq8omw7mYs+qYQyM5N8zpGIc5BBCNbod/4hhu/H2R3WY74/ZsvWTfqZg8w5XNPIW0pm
oZ/Y48qwWRVlmzphcwS3hUyc4VePks9a2R7L9gtKcWfXA604kxZe2rY3dlMwkZoEs0mwmDwvUfb+
CPJn4j/VA9YUppZks7bsLQBoFAT7oD/keNY5XshCBDKryukvKKi1O8+v3pTJn00UzsQkbrzkiEG8
tBddYqrpIwrponO6uM+1fJwHFcPfxP+PsTPbcRvZtu2vHNQ79yWDPXD2AS4b9VK2dtp+IZzpTPZ9
z6+/g3JVpe3ap+oChiyqZUpUMGKtOcdMGt0TYg5vRN4tpFcZM8l0mXbuEnnwhV0Wj+RiCby3avis
TkhgWubQzpBWXgrW56Wc0pXAp2gf7Bj44fWVmlD5/ZXKNaBVNSSxNaRGP1PaKvU4OlvrRsY09JyP
SwbYbazjTWtKay4C95iZluBDJJ/TRQlJ1STpdlzJT9N6LVHq/BRWTbcrSSD8fi3687Zf7i3DdvRl
rPyoA+SDTW0UV8l6NTJk+SDpXFw3rxe6ahWG//1BkA11QdAGD7VSQ3FLpYpvB9CbmaVmT0h+xMHS
+tYTBlZneBmQwSKqA9jV8lsrU8lhXe+Ah1Z5o91bhzqM7I9N1ruZoU1kpCD9L8Zh3lw30X3tSZLT
H8n2SWgXYwDLoG/35LnyUTP7LuM2+EJoe+zm5Qook9RmU2RxcQLLi5YZ7O62XsLhTrGX2Y0i3Oty
RvNBXStM4Vpr6sZY21tF8/R+0/WaVY+aF69phjKBP0qaWycSyS0W/fjmIM3prlg3r7ddL5aKmYuD
55CISAs4H8Sgu4YCmKvQDwOkW4FSuG4v6/bUhqiYrtucxf/YDvPmSZMLmF+F/ElGP5w3cvHGAhFo
Z6GzXkJoEKWacY9W2NhEVhUfDTMPz721NpykrvnQlwX0C8i+r/1zlqXlWyHQkDaNsD5IDHsIB7Lu
HI6NOJRmnm6zuq/vWXWC+Mjr7HkgcPP6LGWobsKZ0QrhXuAytG7/vvIn9J9tN3QJNdsUMmVhW9dV
mcPp55oXNcposOQqeNHLFX+wqOExp9aHt+NNtGH7nKeL/0nvwVwnBKy7aXyeBdF4SoutWNKV+KYX
054kJCL/6kBlRlZe4qRp973tqWYVb/OqjO6j4j5Lu5tSDbWDLOnqgWoBgS5llbnx0KOA0TAbsGrS
vFKeoX5NmczQwcvhoIXxuemfFE3SvG6G30bdrttiq6CcrDZYRbqIWAvlYKziG1PGFQRQ+pNQgGsV
6qfkFeWseruUHwijs1H6QDAW9DdJjrKKk6wEyjZv+g+SvRBUFNLAxGuv7+im5i7GSuloJg8UPaB6
i7G90WeSuIIBm00MRfooySYtdwipTkFO6yZHmeqNAflUVpS5ga6UGyxc8mYMMnWz6C+9Jor9QKnF
N6mPuzog0w0V8Mk1m4q5t97vgyXOdnhx0cos6IZSvXRA9GLoJENNitnltqTHk+ownPPameR4eRiB
RicS6Y1zxDkfey9MEZGaPjomyUd4V21m1RJOGo207tOu9mSAbCQ/wJKRRvE1LUH2DUZR+0UYFI4k
1bmXh6K6T1ADIikQZyDW4tzhcUqVuCeRIXIh3EwHBMf2kQRDwOctBil6htFDimnSzSZByZFcN0SI
dbOHw+fBw6SZn3T7BY49sIbKMSYqBsnSv+RyrZ6QzzyHkbo1I+ZMRl0mhRMMc32gGh52YX7KVe3j
lBjqIexk00t18L3MWkI3UeyO7EijpcfyyKouP2Hmz081g/QcAX3tcWQ0SVA9RFr1qOtdftBjWtWB
dqR8fQMWy/jE2LuPLMLdyR23ouJcqkby1EjZVjHHkVCruHVL2pF3GmK6odGcLDJRP1QRAXAk6OGU
TZxhGLpzbxwWZBD+SvPcEOp77jNrOUclAhXJpCuONetUBaTMyjiyNuak6YeqTj6WeTCeg5mibAoz
w1KaYNfP4s5iPeowJFt7sKVAocX0oCRNf7leCBNy4lQXRPBFDaKrWlaP6twilVPNU0U39mZEieLN
RgS+3ySGFrGtOwaL08nnsLb0j9gPHSuKjjVV7IOUS9N+tofPOf7xsyYmtNEqX6OKwNUVKsHCrOgR
N6Kf9IYGQEKwWGI7MZP1cmG6saS+yGPti1hwepmn6SwX+W2HJ490evS1mOTBY8xq56VFTxB6HvkU
LOxtFpqlB0TZM6bwqyHU4R+GNeXn5Tajmq7opo7dk6oBETC/KoEhkRWm3djFN2RH4qmc0VORHWMO
EoaczpRYdGFahiHlV0GCtX7QqzdyM8xtxBmNnJSU+PQ0PaR02ft4mHEN89v+h5H350Y2u2hqVAOQ
KyuCToSp/eJUUWSRNXldJa8TyVAgvckcHOXyrs6UkszaedwJkxSVijqQW7F23GRK66gjSqsrRrha
oHIkM1BxNduoitFuaLiwbIm7/K6UC9uXl0hslnWsLdIxdm0jU30t18kAKqOnbpb/6RP/uUpz/cQR
Xis68ntMIX+xb1LLtMsUZ9u3HKDZAeaicUSx45EjnxDKlMHDIqwlcAr8rg7l2oDk84xIc2HhPNQt
9+8/XFv5qdxy3Rty2UHk2rZCs/lX7/6EyF8MDCjfbFYhcE/6hgDv8nWwotW0NHfeotmpYySQWqzJ
elOl9KXvuunUj/ayLzVrW8smaxbKhjvmhtMhkCIEZ11sbpSohiu/QJPsh+gTGjD50i7RJW1NBXHH
EJ/zXmTbniQO3b+WP4iqfJLKOHBElTzGff3AWcz2w2rMSTTL9G0jq09xRtBjokFt04wUatzaYEh6
u+fjAkLU14bsK+Gwz/NWuJEuD+4cKg1ZXSY2onWzMYzMb0fzGGL9Ivchd/KJNEhAnW92F0dbPe4+
i2IBrViV96Wl2QcRKocxlh5ggyUfU361jmLZz3kJLFCde/mILkfbFSEnkFLKkq0eiObIL6VZdc19
/6bP2g3jAS64JvPnEX5sE6T9Schdh6bWJrRBro5d3XfnLCeO2QjL3oVXnDqpbMXUiZRbwhMk+jcx
SaXtvLz9/fev/GVWw5FIC0/nl68J07R+mdWUkFLNWg+Lb4UpT7dDY1fEawXa6NLXeWgjwbKooqou
1qOzqsvoTmcs+Pt9EH85BtfeLxoVDkSVluqvfWBFMtsJO+vyTSmzF1LduhPqjQy6XB6iUoUUc21O
i7Q5I/TYsgIL99GsTD4lbeTPY2ltYl08E0zQnyfCckHDzNIxgymQzIXsjeMgTstILOjf77byS6ny
OjARM6DZllDstRf6izxDSVlOomsyv8UNB5+c6l/tfhQewYNAQoKw3hemgURm6T7qkU/xfg88Xf1S
WtOeUzdmVXIImYRU40UaKofqq31ozTlzEotsAsIMXIXvjKmwpTzGtSL7c1Tu4EPJXteGR8WCPREQ
YWi0uUd+irGfwqX1qJxa29Gi1jd2GZyVnLxQwplWzHf2FEhTsTFHaMwRvepjjXzUr4MAEksYDyfT
mOnn0EbGikskaV8mrVMn83Oh0duMcES6qTT3/hxO5qbUrYh1aDl4bTLUuCFnexP26iYq9eZOHbsc
73xm+hO5XZtA0xJmJDazVT0cqe4tHX43tfYaLezcoGLiaidfMQZGbf0saZp+ZmTXPUkivlexCA6t
sak7ZhLP1MKCR6xy9n7U4reeeR+upevceZr3IHirXdV2qImpumyZMSgHGLox0OAXWSXWF0CI2gzk
apVdtDfWXpvGcpv0y5iEyUjbt2M4+SMIM04BevFgQ2Xf2UP/qoNSzJnUCGWnYIi7rVpmqjcIkFjf
yehmD8F8skWV7qJ6VJx50OKFaknh6nXmzkSf36qmRKxsDctylO2ocOhcSHdx8anQEDCQRKHkR/I2
mRsWiheOb8DG84e21IydNrSL21GClnXlFsD9GnOEm7BcuvYfTgO/GIK+H8oa2AeT8rsNdu8XQ1gv
Bza/SzP4ZjRxxGxqKJzUlOxNigJpo8hxT9N5GC6GoQ8XLVTI90zCY5lhbWfysJm04WFYAwdxLj7m
fCl//0v76wDBDMDWbQQHiiHMvwBmVDEuSzqN6esY9zfIhpUHxUbu3qAwdgPGbW/um+y2g4aGTmJw
FTHjSFMsxe10pjCSSqp32yrll8nqUdCmpooIMhkezPHRLq3nOZyrx5Ce/z+JRexfz63MVVRBJ0ZV
LVvjl/fzitFQ4jZviSx4lULANwtIxbE0P3RZwokLfOnGmMTkRFJQ7vHs0B5CFvsAbfjWzOxDoRj6
/rqYGmT1LLUTer1iL0bSssqe9Y5CPoUToq40u7E9q0q1TygcbhUrXEEcGGsgptmHZlxkRw3aLdFA
LzNKsc9qaiFc6ZpzkgfNltpw+pgPDWUzRp+un57+/pv7RcF2Pa4sjcWbJesCrav9i15myXuIAFOa
vFq5aH07NULOJwG279a6U+MqPRqTYvh4pV5niaCofjpIc6sf86nxcS8BIB6jszrJzUnPowq+tfLJ
JLj+VrWkPYmFg9RpHzH7kgaJWcNDvRg7dZsNLkUVmB5JWF+WIvjSyz2DWsCiCp/rhwBfz7HpYZH/
/d/K8fOX7xv9D6dQYXGQGorxy4+oGXO9tcKieM10XfZQ0o4X3MA2QdtDaO5jJj03eZx66GSKs72E
D1oXvQX1ItxUFvom0+zwfL0obUq7kHuAGOgoK7FbJX2f3jFUBfvKaj8TwTydJMq9Vpf7sdRcCFSe
ADBQHsXdeNHYt1sN4FDMsbWztZBM+0zSbifafZe0+BybeyI1MtIsyXGAh1PYqqNXFnZXWf1QG70f
0KNXU005EkqOlr8bZEi7pIT16GYK7PGVybmEutcuCJPI7QkNcdqwWJsfLLGWez0vnFkzJEJNchAg
GHRuwBkUp26lHoW5XRNhDxAcLQ07pvfSR2nOao8WxQ36xfIipseuW+IdS86QOr2BqTsvKlKGh8xF
CC7cRf3ABAWJZzu+9kZ/tOuGLB9Ga2DgDk3F9CZjUucsCFr9hMQTJ185/IbeEFVcFxdmkPbRMsr4
SBOrdLpU03dKFEyH2ZrfprgXdB0K5RCsia6BKF6jvgbhQB3TITRgOlWkdAQ1uZQdbL+JoXCjM03B
IkfBQwZas5ZCNX2twA2D6RA9c5yGBqhYkn00tIZMyzWBV1jU3NAM4Y1Rjm00t2dteKNB391kzB4c
8Bh7WG/jVgua9CNC/0PQUCMu52crk8ITi556M4VQvRukdU4yQx2iNi4f9fUCh7RDQmt1CoPqGfbO
a4MPfKeU+gWws3av9f20M6GpjnBpb0SMpHLS85eib86aAZW+s8LbkZytW2Cpbqvk9yRHlG9myLnQ
uFDbN58KZTGcmdbDsZDFZdIV8TAr0Xa2qvR2ZMUD82zudgxL1LfHaCRCKMJJi15vZ8SU/sGTcjKu
cttPOJUfUbzP57CnVLVYdnsbkn/2D/NL8y9zXNNQdFVn/WjaCnrDX8bhgWRKjjqtfzWIj3HTaGba
k+PLsuyeMZQpw41l1RyQ7UaQ5V45SQjIw1BCLyKYcWvEy0s+xfo2SwHOJzrg8S9UPUwHTJa9T5O1
QsU8nvPfiYRIzCCg8BjiwjPeDCc1ipH0l8BwhIpNOhxny1PCGXx/Ps4nuf2SZsVORfR5DyKgJECw
6M/Qq/RNUipvVxoMrpEt2SXqXp/oAYEvSz/n7ZB5WMc4i/QRC3Pea8xjfYMnRmwxD+ANDePyOALV
Ste8z6Jt+oc+EYq7DI85nS+4a1PiywVooGgpXicLpZExDd02DGgopeshHDTxZUiG+Rwb+m23VM33
Vf3/+Yka114pci8lWDHEYN0vm//zWOb8++/1OX8+5udn/M85fqEjWb51f/uo7Wt5+Zq/tr8+6KdX
5t1/3zvva/f1pw2/6OJuvutfm/n+te2z7g/63frI/987/+v1+iqPc/X679++fsvjwovbrolfut9+
v2vV5SuyTEHgT7ze+ga/37v+Bf/+7f9mX5+/5pDevr/a+1Nev7bdv3+TLO1flm2h62fVgUYZUfhv
/wUn8HqX9S9YfEI14XcZK8WL47womy7692+q/i+ZNa7JMkXVDMO0KQO1pJaud8n/EmKVmesGszdZ
pULwx1//O/vv+9f2n1mAys/nQF3jZdBzshss6ISsrvvwIz4sAWertaomAZHo7A3jXEINwCbBAEBh
FW5gJxW7lswwfnd4lCZsnxyUQfr96Prp4PoRSfgfd4NylomIBITZX+gmi9I287AM0g5eZAXhWVj0
iPtns5W/2UXnhTVJF3FLYFwPZcntZCnxIsEZ7Yev7vdP56fd4Mv4wYNx/TTQNquqJgjqMjR9rQX9
oHCGy5e09qAGO7nRKi/INGoAiiT2EqC5wdyPY/kJLdetEdufsrkhnoWJW0VuLKeaQtq2KlPuMabo
/A+7hdjqLztmqjajIstXi4WtvH6NP+zYlLZ6rZiUUc1hLpxc7sutltQ3yurkzE3dhtGgTV4ZRdKh
WQRq3HlSvCkRMO9q5KwUc43Sx2WIyaIPD0NV2idlypqTaW5T0idOLUWUnW7nt2MpMHP9eZFVZuNF
+KG8itOtX4ylju8/mm4WDE+HWJqfgjqvjkTU07+IpfIcrmgEo5RfpdoyDhr40nvKFb1rT+N2NpCX
SMso7UOleLMDTqqa2spuHSR+27U7s87OAVnqviGrkTs0Kb63vP02TLajL7j9+bOLs5wsD1bZEPoy
vwQsSCnzlJup883wEAxjt7VMKA/pDJAv3SuWX5Ly7HaM8Ztaqi8mUapzeqslY3TM0szGeUSLV62z
+ViIkRDfAWxt3xt+ax9lQGqJEBAkZc0ASJWsNNgdGig6qXGaIG0n+ndo4cvPFtlaYLGCbI+zmb4u
u5Xmb3Mt53upMmqyy+zXbv1C1lbzGD/lujFvpw5pJp1D6AgJZOyF5efYaiQqUVSOO6oCA7qdeoZ5
mkuhM1Ga4KT4ZhbLbWmHt7WquokWCGca6rvkocjq59Fc5VP4BrGS2h4MpO4mbWesH/HIo2yvDfXZ
1XHL0JgZTiEalhb9IWyGhQRx4sHURtwu4GTMIg1RaeoPimoYW6Ek+6GPEozYQIaqaPb0fPxAiWXB
q1CTfMLEBl9s/cxcexOYt8pifglN9MAVGIu13f9kTzENTWUqmeaTUTd1FzPNXhUNk1qX065t8oWI
GHUaAfkOETLIz0r1ECtr67+Y45tEfg5BlpDb5plI6uUoT/kBTPJWTcfXqUxdvQLy37YrEDY3mf9W
WbYxLfD+QUFU7KyQI0mt41bLC0LxmoijYo62U9MwcciNFwqOOo5spXPLeXzLDKG5qULnIusly6En
H3htX+dbJQs7UudC06ODpJ+LgCUO8B0vrludIUA0OztTD2Wv6l5kaD39bS40eiSY+tarcjL+eJF3
EXBxnIpYBLlD0uvnOYZDkzNh4NOMboyw1TdNWHWH601D2NCtuG5fL7q++KDYIvvhIdfb0/X512e8
P/d62/vm9VqjT8s2kfQd8XHFoaC8u7gEXD2FQYR8d72tn8EpXK9pYsHXOeOsi5hK+p1UF1RYtbKF
pPnHA5URb2/ZmIZ3vft6gb0woh6yPpxDhqo0Hykx95JSwL3jid9v/H55fVRso1BeRlX7/qRmfeb7
yy1Gb6mgQdan/rAnsyxHu2BWCKVG8KHVSvJ9D9/3jSW2RRnhugvXW+frzl9f3rzeer1aX3eXIaQg
zz1GRAAqRU9oc6vaGtvG4SmFyvOYUqsQGj+eUO9mtwlr4GihhQYxYJ0hb0e8JNTcGq+ZmpGYquGR
OfS3vL8ZwMV8NAxxKnLjUIzFgIh3+aip/Vs3jYcqK6ljQbhxcAF2PsG6+U5dWkSGrKb3EgO7Q/KK
dcmaZhfI4T2QfeGj56BNZyb3iRo49BFvglS2d3Pd3YnQsrdDQdhGhtSox09otA2cYTvDrRlWBnUH
7RIBgD4VxRcm4NRhLULMEuTkjN+jE9jVKxCEzCmMZleogLook08uJMrMjcDF24Ucb8uhukhTEB1w
Xe61YV4eBQ7LQGpfKIv6S6wJv8F97uZ6mTI813fFQhbdBOTBqxBaOLFaoWGzE9JozZnO1VyF3rxk
xN4p+6CLqdaNcguqzAZWmLH2TKfWbeLZ8s04J7coWm5o07/W/H4/1/2NEdHJo223bLpvqRkaJyM2
Kg/lZ+IJwM4+klFOWnbpAuNY/MYKNzgA+03tlJPckU80m45dxTNdJIzQhsLprBDNZmCCh1Hk2E4R
pMEl3GEVwHLJgnET99+oILxqy/IM2eWDLjUFhiaz3gnJ3tkpp7pwjKsbiDtYFMPWdOU+gbXxxnzP
Ris/O2VXEw4VzZlbp8NXikmJYza9AqIxLn3D4DwqNxgbAQJQPTtM7eqe11MMQiEqpYUwryVfQ3Ah
wdSDQH3Ve212a8ll4QjFLJ2qit7icjjkEP31pv6mWNW4mUPLr+qbeoo+xdhQPYHZdG/W/SE3e98k
6ebJ6L8WQywoWOu5E2O33Eml9KD0arMdtHyrKuSrUOx6Fnn9aqD2d6u4rn10fwVZafCYy+qoGBMS
I21xtXK5LBLUgEVvHV0A8CFGoHLlJED0whEgahXtkbonn2E36+JE9RJpTrmTF1nzOLBvgBTNG6hz
6N8NdPrQvkhiOFLunPCpR6TDdKl0WzKbQX/wulBQcVKEX5skWDZhN36JS1K6tTCbnTC6y+L8hZ/4
ftCNuzg1c9+sdEQ8WLXN1X1NIHVUNo+GfikHTEK6b03dfR70sCoa8bUZqh006dyXKvRGsUWDLK5w
i1urbnKZfLu6SZZs4psoj6rgBAXDPLVryx0kQZBuE97Kkclvb7kfDPUe9PunMVAt1yTb9RgFyYZi
mgn0HJ2Hsgeo3brLVO4k2ou0FKf7RkEFa9TQ56RFfQNhzbEl8AWo5P2aLMyHqtpaufxlqlsyTuzq
RSvSzhnNmmxwQP9OHXMWS+OH0UYZaA+D6vXbwjwbanWDuRRpG9wsOFk2vbhecqa9nHcHkVu3llnf
tpRFnUnCGzqnnyfa+mDqPjYpQ5O9quUkgGt0Q5ZxxoJBdz+crbugaX1dGR5La6D4FMOcaEISGi3J
vjcDi9EFSzA9jN6fTJ2TcEOTXy/FrjKHJ5RvOk5/eoZrNPkQZSzJ601XYLeq1fiEe+1ghl5oDPEu
muYT1AJaTpJ8KkhzmRZKHM1yL2gQ+5agGkVF5UulprVDlMjHBMmFM2rqo7kcrZi1fhxEZ1nOHufE
eLUm+es80TEJPkiRcaDfe9GZ0kZJ+RDaeeMEaD9pLH0rxvyprNTMIZPYPs49HRUjNyNPRbR+MbPV
CFfMU37JwN/4YGhYTa33XG/7fjcmaeZSBpjlsnqkpSMDhhKfro+iyNL4VT917szp/yIxidlS5C+c
TlhAGwJF2iRpDra8sOeTmDRnifL5Iird7wTa9axeER+GnS/eQjsubip+jWikPbOmYijXQeug7oF9
I7+Zu6GsZ2gwxCNEcQFnN9jnVWue1U6Y51FhplcuyrShvUwESyZc+i+NF8iwBxXpEUQDf+G6J5rc
LT4YypxR1eTjw5rk2yql8WYZvKrXdT6nt7BbiptJLbmY6MFow/AVwd7gCuTgfPEzEhxrCs69Oavn
ge974X8oTfzVHVmAlXgVJGpDpJ2+SJXqEcHpsEQKTkk3WXuII7ctcCtwaGhlCTap4SFdrDyNieao
3iTJQB6vToelC29Goaqc9DosXQhWzCDLzs9yQgVaLOVeBq0Cfao/jDqFNaKsL+GECS0T8t7M2/xU
zbkXWVLLc00odOuXWOV5skGkjjFblKWL+3X2LXJG3Uof9nNj+mEel44EO6PXanvf1VVPNx3AyISk
pAjSS5tE9U6Z6+e4DFHjB8TRJWN6sIEgBf04X7TJ0g6KCf8iT98ig320063aDrxNzpFFGHJ5GTHX
4Xxbp+D6U42FCFqHvFNE7ZWd+dnS+VayZqpY+83DRTTyfkjlHeclpB9WcZOlCrwf5sKupheBtyw1
yRy2RC1/nr28pRhqzxQ9O2u8ZOuFLcZXEIPaJgeCXhjLx8xG1anvkjFkMdQxc9HMdHZlmpQEjMXP
djiNuziw0pNJzTfP5GofiOWbVU63uv0MUIDDgpji9WJYL3CzzIp7vdr2yqK417vUsLc4SbGii+pD
pVV8IOu1JDLKzHnfvt6oVQ3YrOvV6Ho/C/nfH/8fb2w120vVBTESIDW3i/i0jRaN1vVaLJLmf9+8
PqRZn3G99v7c69PeN6/X3l/K0mbGKtyyzMl4o+sLMH7rUmftA0kmPpggK3QZXHu/+F9vs8iVZNL4
H55XM/DHRol8UUOZ9v5SMEJr2X3fzuu8/f5O31/r/a1iYf/xSC065sGg7XGcoVUDpby+4Q/3hwhn
Ff96a2oZw+97dN2+vl7f918aC0oZU6VOxkzIexJExEB9vZoN7T4LxYdskZkVkEgWSUXGxBO9r6Gj
xShD5WaUaEJ0KSp3wRJvn1AIdgsiHRzyYwKvpkrowyS6jZLwLp5wwTckNPPZ9OTA5yXN6zI/z73Z
OFqXt5uakOMzTPxmI0UkZl83kUlm51iKclatOghJHMAnpVU/JrKugW5jKZ2hFvG1bNSRyxr9Dr+L
srcsS8VB3TiL3DyYGFSJF9z1Q4MLMyLIpoqayMVLsekU/HbL2CIbIxmZBPEOKoM+N8TRcx4NZRFt
Zntndkt5mofDBxbiGFFJbTtdr1kNqSVSiavmuqms92IRPrRMHvZtHf/+sHBRlpNqzM0mVZQQE/G2
hvd3WvTPcW4AhIzLlG4Ja4I2lWunUgOPYBnFh2+EUtgQhyELwlO3XijULtokpKdZ14oTjRqhXhdN
ks6ClcohLGr1SMZZxomNz4gXZDnP6WUppxOj6XTSw/yxFrrJuMwjmlAaT6kE631OQ1wQmUEdyKxy
lukZFYYp/miKpjovlpUxd4OHgeXjhSK92AR9Rf+9JWUt0o75ItNhHLpdULMyXDLcLLTe8q0xxV+D
eio3XRJ/Ig0JV4FVyid02PLpeu16oY4zafe6vLgiw0yXoDyj9iOpfAXEZQocXOuTIOAVGyoz2Sob
0o81qQBkdyu7orFM0i/NF5vl/MnUm+aAiMiX1q1+PVJYX1Cn1AyamX/eFpmUVqbWaYfxviqY9eKg
0k7XA+t6zRrGkMQUUTo9PXAmjh06rd7Y6aiVT/bYqVvAJ0+LrYnKA34OluVkrndd7zfGSsWPsiOG
gkkf4lRqtqMfyuWy1ytWlHPZoeSdQOfrEtIOfiSomHLpdL2WkazMAiwufDuvznF+Mru43cW9TtQ6
NtACkXb9tPSYYY1x8YGdE+yTDunJEFl6Qpr8uSFQVJvo0K23htLceKt7wpVKKzkBWPn9kdeHXy9M
65gQ8Ec9mvzUOe0OKlkTnjZzJo7Xzz3Ktc611s+wWw/664XSx6W7gCbl3FqxENST4xLB1LxekGdJ
A+aHqwhl53XVXjjY0T9e7+jXp5RJ3//0wOtd11e73n/dJCEMfViqKt/f5v2O93e93va+aXc1DOGe
Ke/7be9vWhF9hnX5SV3FQU5Dgt0Pu46lhCWARsLe+/69v+P77tXXPc8GKmcBvQBchPzxIwecrSXw
l9at9/f+Zfd+2bw++JfduD73+jiYEy9ZX+PhCvJtqGWQVlTMM3qVPqS9ebLGqPfypus8jS4KEaX0
J+mOfSozTbokWFPdkMqPzyw9RgtHM8qO0s1otsslKBFGy9OLTK6Eu6Q2vwY6yF6BJflQZkKcKD7C
kF+MHbP6aO6WmzB5ak15m1Gz8EWTvgjmub5l2Og+O1a6WmkBjuPXSd46KXmyKq9ry+iLVWzjMkP/
u7RA4MdpOWixkLc4sjiChbLVeutzUMzy2eizTxHrmi3VDZaj6hS7bIo9O9HhPmM6qNuJtZGU23CZ
w/MSFF9yebaehuhr1cEpaSblxowdeKzNTmqGu2JgnO26mDRnFk8ufP/GT4v0cyRxWl5WQo1WU0ga
exWdfPtCT17br5UOf0igPHRTcungjLSBdZvrsrFB/R9GaXtMFHhcg37MoCovfEc+43ngByX5tSRB
l8cai4lEJ/8h0GVSBtHLSlJu0QCYai8gEIV5P/gzo9qQCsTSydZQBNhriDjZ1vwE70WZ6lTQo9zt
wibd2nKpexVOgKnhpqLsRqrBk6toSFQIuMJq2crPY91+6WRd2WjITEmUUDdx9WlJ9PABX8UWqpWx
4SA5j+RX09BObgcQXhuzmbByBxcC5LD+K5V2yHbLpAELIsKt74zmTrY7v0njyu9BBe+CLBiP+pr7
hcK8M9otOfOH0tYMwJbz4pUEvFOA7qtL9yUhz+E0Etv72NnxoaN8uS8HjFqQtEgKLnqd1DMlcZWq
NG60nuVSmeMk1NplMwyVfq8QS1005LgNpXEepVE5BzI8nypXDxlwZaJrI+tYx+OrQLW+5UL1mWfP
u6kbe5/aWeqYNi7KIBcSmFY04YO+ugyJaPcDcj3XqAJfzmWUPaakbCJtqB1qZBKZTtGlt8Z+T9Ql
VY7eQHrWVyDi5uRNQ7N/I2ul7VgcUVTaVIp84xaKWL8h1GXcRBnatJ7oLlZ9TvL/2Duv7bhxbA0/
EXsxh1uysoKVbMm+4XJoMefMpz8fUG6XrOmeOXM/F8ICwFBUFQkCe/9httctao76sSkwFtPs/n9J
3/9f0tczyQz+m6Rvm6xV+XvSVx7yM+mrqd4fqoCaIrtjklg1zV9JX00jIaxhaWeRc3U91QZh9VfS
1yHpCy7VVV0Ssr8nfbU/DN11Vc/B5gkJePe/yvnaxrs8p4rrB8RAzwXHywVhS/R7OrGAcdPNmT3h
SS00bEiCnWQxz9l60hIsZnQCUEFZRyNmQmIl0nQUcmEia6JI1vy57MGgTD0reWwE4vEUekxeZQ1m
Kevm+BzAl8mESyh/krkFUZzj73KLgqvs3tPjo4oG/S6qlqe4GqM18LQCXedSi9oXVV+FRGG4S12j
PF0KDUsOEj+iE89JqkQqn2XaQsb7ZXg/JjpIZvKcC2iYgEYkdjeml9QnWejIWK6E3Vral6qee9/h
53bbqCvxXJSbx5Fx/bwnplHLGuRZumzSkViJLddW8htzAUkdEFHdpnI9JPvOm6emuOrK0wyDCqDU
yVrC6tTbY43F9l/NHHIywXclTmEvYkzZ96dyzSw1kNVoWkkGyaosFE/rT+7cIN8eloMarBVMwErk
SS4FgwP/fgRAAai6+OatlXUy6X1MUUnNnWJgeSe0W2t1iyZckpMmsDVU/0S33OGyF9y+T3BS0Vgl
xbhbmuZhWVixGiVrOlnTftUSwsZq8G6zmsyhtjWMtNgps/YUugNrwR5HNV/uKNv6KBepl02Xs785
Z2mIpSaae40Pu1TbvPv0+rxZXJy8JHmO8yfJ6uU65YFFvSfKU54yJRMrIVc716Ap60ij5MCEZFVu
lkWz5l+AfoTbS5esFeIEsmY1Cm6iVXre49J/OcACsnWq6n2haNVpLl2++S7CXN0/12X3pXDEvXLe
Ljv/tv3mVLKaNFMK9tp4uhwia+fzvD/Fm8/9l2rq/TCKqTq+/4Q3Z8rtxQY/CYXqzdFvtv+bi39z
wJvq5aLfHPq32+We7y/t/Z4JkEXfhLjoQKSFYcvjf7m9Ze0f+87PxfvNCYZCh3edSsVTIx8drGOH
NXj3CTVcY3WrrLAifRON4r3OkHY55rL3u9PKDfZ6Hye1hfkltwIxk+oka1rJ2HFpvuurEJ8jlSAO
+Zeq3FVukjVZyBPJU16aFnIzORNszlHI08mqNWEN6P/7T5c7ykJ+DOpAT8ow4RQtzqVnjT2+yCpq
16O6TbtV26vQOg3ChSfbcusTvCKm/CmqICfZKQs310kxnTfJvWRvn0zWGjhrw6q7SfGJ6YV8m9y0
osa7PsqqSnyi+vDmNLodqf5cawiLZxFRxfO5FBQp0qu2xUBXcMQ3S65h2Ncmfm3P35LW/IzpGSkW
DZhoXOjB3A7fMoCnQdvP83bMfyyTCms8jreFEA/A31MPJje5ItlbbxGTQeJDCHieDCf6bqzjuMPq
h4kvBIMgbInMv7nK87+xmCSflqSNt4PIjTOdpBDjvGz+Y18ndn6zizhCHns+4m+aHnEl3qK/n/r/
cRrkcwYQje5BntmTL1v5Seeq7JWnAU4JIEB+wD9eSaEmp5iU9P7t1XSEeWp9eajlm0y1rOLkFXNx
krVeXPCl7/0+l82XfS59dWMTULq0/+60+oj2vC+Pvpziv/sYedrLp1xOI/u8FLho5pao4zLrmsWr
SxdvU1mTfbLJG/xOQ3V/d+kf4w7KlNzlXJWbUvlelce8O6NsFvINKTef95QHreJjZe28/dI+nzM2
lc2iYAe5aohnO5WCFl5tXWnqF6hvBaIaBXp7Kn66xQJwaZjmfadOBvx2DYKKJsS4M3WzhgakatOu
gzQG9zzaKzLoHgGEvu63duwgPGJl3r4tCjz6UOYfe23v1VACs8z9YphIotXJKeu+2Ip71OCNHye3
YSUc6li3OA/IvJOLVBUokl3zPV3xvhqZYWwT49a1I2IOTbjv6hlbxxaB8zxpnlRHMfdYlL3kifJd
cjMWbfC21Wph762i/KOvQWQ9Y4MMaiwhHmFNTmBlMaEFMAVYh/kjCpu+3S/brom/ZyHy38tkH4xO
6QMLlaHYzHYFytlbrNimXemYhzpr7vAFf83KKfRZcWDNY9vXLBFiP8RBAfI0unK52/gWGd+rhBn5
xrWdEzmp58JAz6dI6mt16cC4NdiM284jZibp0YKfBYE6aKrGAzIGqN7sF2ADU/Jga6sCZTHP/K9j
WZHQGqqYX1JlSV8l6XUyrcR0kq8EoY2tNn1WO1xh67vGtIKoQfJDLba1I8Y5C2Gm1iD+sqBAliVq
trEQIPSHMLV8Z4X4f08c7gA1gbtXb/XA6CswP271pZqA0bh9pDAshoLNbtzrxo989IxTEcbjx9wh
hAPg+6Ho7esSLTTLCufNQMxnWO6jIsKMDv5oPb/WhVaelKYNYUIAQrOmGtpTj8tbHi+rH5ZxcsSN
PGSq2yKhk52mnkEVukO5M7suQAGnI4emDwGp0e8pKEpf7/AdxYdk49lNtLG8KjnGjv55jMlmtwVZ
bNbjjdm6m7ru9xpAHzOynK0REG9k7m8l9W5I+LfsdTrO+JSUsZ5+GAesVoYX9xEfk3HvJMtEck75
UwGv1MCQyGP1U+Wt1b4NWz9HAz7oVuPOyEGilbvIqjFo8Gov6K3ZDLRxCMY6Xn2zbMuAVFyDJB78
vTLvjk1KljxJk3jTuK2DebhwTEucTRhG8OOK5mB4/ecoG16xyp03RgPlrsg+jCpklAXyzgcLHZwq
GDMvvK2N3r5ycflbvBwyfv1DsSNM4r18lxf4PjYV5tD9oJ28rn4tcVW3hlDbATTZo7TdRt3WXJN6
70EsS0FdWkDWAruDkmIRokY4t/Y2RZgkmw5hbL44VjamDYTFjUYenlV7qEmP+LBhOE8IBSydPvfr
fG8TJNp26I75gw6kThyx1DEm6epyU1bdHczNmkRnfki09ap3HPQq1OcuK8hXm5nfpen9wGzfr7vc
vbIR79+EbgFbdyjuPN08NdWiXelpGgb8PxDmI+37bEH9DSczDyyYZndzaR+X2VsObe6pm9o1gnnO
h/uapyoYkgKOcl/FAYIhxR0QvtgXrG0Uzt2P6zTyDsdtNKiHsN9hDqvtG8t80nEku27S/rE1Yvew
rqxZUcP2FwwTAmgfLMiYQjdZ1N2o7qmIY2s/G/ndPLH8GzNz2VaV9ZHwIrqy63IYp6w6zshajgMu
bATzum3t9rs1Hb8i04a0KKqKPhiONagQYNoBtyx6vd1aSFcPVoQQf1YCQhrqjwq22L7VG+Z12Ixp
4C1fkOH2bQPJY9NBzgSjIEa3lhMkY2thQTX6ndnsNPcq4248Wu3qDwhYLBZDgtXWhFWH/BnRk8CY
CL/XXNnGMLubBgtj6JZ9A5ATvN5aaqWvavNL36NMYqXToebH9fUx/hOY+Z/oWt8kI3Ys6fwYloBR
QnhNbu8hyts4u1ojW9ErBpCVqn+qUNPcxGHV+qqCclxvGI8jHOYNZr1YkrlkOpR5uZtSIDIgleFZ
MOjGcZ7t+gLCdF0JvwWn3vWhPuzQjN1HJBSbZr4NDfsFlBouQVlF4BdzuAof1M1S6g+NU3/i6UuJ
apOnmpCc2+S0ei/cVZPJejRLiI2v0VWqNyBOO91Xl3IM5iL6mPCYQqb/qlXALKZ+bgKtIXlP4OkR
DZFs44wxns0wX4kTOz62uNdZpD1pA9Oy3huvVeuLl4dovunxAV8gAXbNgavCRDXCYsX4IosCpcwa
Yoj53vZ66zGvg3F09SuQck2jXMHMBN3akSCEqOu7HiZFSw3tEtKdvqDUjU2Bu43se3w6tE1S80xO
IYlSBGH042zduUN/28xZu2kc7r0pG1wIAtkx659h7KOjB9otZLjr++wLCwTAEcCcvd7zdhU+zr5l
10LRFEgZpNxky0z62KrIAehLd5chCr+kZorKmrVhtIPGtSzmVVKhrMCDtxkiRw0mEf82k/TGWPfQ
a71gQKowGBxzv4zhp9VeqsCcvU8I2q7ka5ENzeHC9Uv4tR2sqxE5Zbw0yFaVmf1n0ebKBkufJOBJ
If7MSsCPav2xnBMNNFnSIhp5pdsxpu8N/hP97Gm7Pm4yqGoJSnu2/rlxAe15Lawyx6WrrVX3sDhK
zRK++kxErUDVixnRYCc7xbI/zkhP2VrxEdgYAGi3hPzDL+zgEQ50a71uXLNntd49lQP0s8GAbugZ
yDC41UT82cr8RkvCoHNLAZWNtkaZfmgf4B7Ot2Sadk4K/rfi2XCycCLRRki4H7+OA0L7IQSBBPKC
4WA8zALP4oZWTw1ARcLv+mnKkoUEIHJWJEE+hUWan9ZUuXUG85s5olQJH/akurG4Mzzf1PGyWxcI
ZkJTRjCocTC4DsU3XWvjbYVkJIx4Rr4J1YS6n7alsGAy3ORHrSV4HphMFDrAhYAJTHLzVd0iP+Yp
gT7W+yEtn1wCRAPj8Qkr213cadNNmQoXBUsftiYImiFW7W1k1HqwqBWyB+NHNPDaTd/3d57RtH40
orDU6/UHy9Y/gXq5qsL9bEMVtI2MGWtad5tB9Ysmexwy7Zqd+NmM+9nC22Atomt8vL7VRPlNlVRQ
qYJogatzgozeXGt6/GDOOezvtMdlMv6RzZ9sQDuLPr/mk7IEjaPofhlpx05gXw0zc9C/wIWsAIEb
zK/GwgCiNphnwO3+6HqxExhqfBuOrkIiStH8BoYHzqupRx5DSRDFLMNjwxRabSssdtcScoTZHaox
yB0XYyXFOKL4PPiYw6GdOAXr0KZBAoliYzaGemycebdWpnFgjNsWGlRvALHAG8fvA0weM9My0q98
cTFWyynwbGY+w1UT2zYRX/uqqQ9lviTQndVN1AFMnLSr3ltL5vP4taWzX+uZEngA4rASqgPd/IKr
vPGh08TQCQ+RzPy8QSnne4neYmTHAd84KKPIfWLFVrOs21ddjQ6lCT/RKx5ms4QRW9Y3kaE+6FMx
bAy1fLSG4UfUjQAta9WvnfglT4FBuHOs4xjWbNVEHw6Yl23XZmZojtP4CmYVFNvTgq883GrtBYq8
5zMY2ts0q695DzLdsl2+7joNhgphOVSvwBHFGJij57ZvGiTVrA7gQTOBClC/jP3yRbHGXWTgnaQZ
1UPhucke2/KQTGZ0GBCz3qgAGBjzVscfknTdqqP+IbXbO/Ls/Q4/quOA4v1NnY63VvKjdfXbdtLt
Z6NEBTU51aA6t3NGrHtN/0SCoAr6sWVyhKzh1rVW7lEy3YpjEjHJTZ8pmuJPbhijCqENaEloPHw4
kitJxszkXtOnKkhD/VapOUfVt0S6w8rG9dNGLToNt72WE2mY4E0OCIkn/RDtnXbdTtECiTBWd2WU
P8fDGu3Lds38gfUPkI/6Yw92WcfZlseL2YE2WJt8Itwx99h+Z/HXYUme1AgTpzKcXvUeoII3aoi9
jq929JFwPAnhbnmditlAXKNBM0WpxcRyNraT5kDDxVP+xt6kmu4dIpSxlQ7abD+uW29Qo72r3BTe
9M1buuyGyBHyIQbAuLm7AdTaBO0aHSOiwjCQy69WBU5n6lfLH9WjHYfr3vGGP2soriT0trGafEdG
rPUb0yZo4yXAWsnExXn/oy1Cb9cAx3VR3kxIXW40m5dC7XjfbaXYgCIACOzdWKi+mpDVXbDOpP2i
exfGb6WHh0lzP5rd6Pkji2TfcJanNmz4VYePGnLrOC+DknXU7HZUu2tG6SRoekJ3bbrN9eoTWlxf
42q6Bv/mLxXE6cUt/RqV1ltEajo/Azx0GOEX7lsE4BNFu28F8FlNrfCuhjh0h5uSqXhoJ8iuaR6P
7Yxb2blPcyJgQ9VUHC9HRTqW80U7k9EWZ5IbxtX42q/OvGn6cWPE62PXPMKjnu4mbdr3TovaWjkB
XVwzvEiR4uJCoo9KjZSQHzKLTZvB2aIZNvtzcmUhT5sQIrgdtTm670Wx5OF9iytTWVRXTjQBpxcF
4cg1SJG/2+mV87OvtJeGtHPMI/+rbxCCNjpJ/X3jwlR3rfADIojhh4GbsQamzEOhM+T3WKwWOjwm
URCarQ/uAihLNhG5N+7S1kk+TGRrZdelv7PN54Tp70l2uUqj3+VIwWyKqau2l30NPdSPEKki3lfs
8mYDApqolb3pAdYDgH6pyqP8YLlrGE/Yf/TGhsVpvZFdcmOCUNEVEM1H2WUVdXLrOMgOR3F6T6yw
AlR512tacj81M5z3JjxOmnGjLml+Pc8WUgGicFeeq6q3IRb/6suXscTCELHWDM6k4uNhbFwbynDK
rMy6S0Qhdx4Sm3ROmCFag1hJCQWcHzWPsM+zahcQl2jjBtvsWkAfQS3bcW3pzIzmu7RzP6weYwiC
3RPPzmDeeV6mfLCg7IuGwfLmXLC0+jyk8XpazJwz5kICZy7Rl7vsNyOOcAAH2JxP5ADMvQJIe1fU
xXBbY4FxvqNgtYGIinvfywusXJh93ZuKG93rILYRpJuv5G6yQHlP90O3rA+yKffVXFilVjOpiFpy
lOzTFz3fKFV2g9v5jI9f5IFvwwEd3Oh6MozhSxS23p3s151i/GCjBRimrsr/IXYLh+VYO3qMyR9H
sgq8UxMNB9GV+69akv6gRJ6NLEzl3KHu2Wy12F03wuroTm7Q+rQ7qrXgi4n95AaUV81bUN2o1mW9
wsQ/7nddAfNvhHwJacRCxO6vfeOmgcGCWtc+1xtYjAukwlUJ43t0aNzNbC4YFzphGQUOmtc7HJWH
oGua5H4Qhdl3/ZGYUunH86yehTb+Rx3/D9RxxxZ59X9GEQSYsLRff1RvuePnY37BCHRgBGjR4CBr
Ix4lBEx+csclwgCdXPAAlm4Z4Ah+wQhM7Q9wITbTQEP14FIL/vpf3HH7D2TjdFy8HMsyHE7y3+AI
uIzfWcmqyyLQ8TzPcVFMNNH7+R1GoKLxooZ4v1xBqywCJxqa09SRpIHw+7N27qtnUirpApPAn2Rd
7vUv2+aQyUS7LA3SOpzlcj7ZlAUAKEz/3GjaRZN3h1kqXC7i3vfx6PTI8hI4z2TqogPfEBSRi3q9
6ExEpkQWNaIsxCzlTm2Z4skju+Ve+e+7vjndZZ/LmWSNeDeL9mH6LCiyjPZ/fcy7T53MFFTCZbOs
vdvnfGXYhrMw8ZgxXPYpte5ZTUdvq+Q9Q0w77ruwBH+6Tu0JbnLGejgLBQdW9MrCsbvf2hk6X+ct
uHwTTbCQ9RFHy53zkRS09iTrlx0vJ7vsed5dHPjmA/5u87u+qETzrcvsGxHyGWxYAJczyRps/BtH
bVAcxkoBPkDW4JUkqrKAJvuzJps6Jrxwy7CkO28ehILK6sGwk1/Z5Vd896PKZil/fzfSVxExRwPH
ru01aE2RZRQ3HVqFSKLPTrJNY5EIlDdhVSAP22q1et5R9slDzsfJW1q3FIMQtHYr79NF9snNhaZd
NUac7WUrn1h5DAmwszfHyqo+mXf24Ew72brc/LJ5Pqm4QNh0WBnfTmZLMDTRbR4pUZVFMmnjcci/
lkk6nCChghIpMLnhmaBAbRVqsKiZjgvFSGGdwQuqOzlVHrdET6n2S4+kHFLoWlyUG4ITM+oioGpk
MXTzgBvm1DKZHZKDgx6A7E9+7aFmIUC5Vt23OpCSUGBHUi8TvMVfbaOtjC3478/6DNJGFjJ5K2sy
66rlpH1lk3UVHhq1yyKInwdWWFDjMHiYLfEwwS2gdJN43GOxfZB5NJlPjCTQ503VSFjZLzweC+DI
rMrBwcQAXXHmEFVXwIuYVo1Hq8D/17N2jaXeyH+slFgiWSWvGeV+jhRpUCHjF5S6oxdI4PI6TVP7
kJqk07aXy0dqxtnojUrOXdy7tfj3MfqrTrIpC1w2fjazorlxu9jdWQKM1BNsxX1uNUm2g96uTwXI
aGIt3b38FmQSXNbkp6kDAJMZM41Ua1FE8pL5lK5EfMEnsviYYMr6QB+nU5Q0VNEKJm2WlZafC88B
JowOmQ3hEp12PSF5cUmmJmAJccodWiFBG8iLkr+JCXt7CDsdnQiuU/5Cl98q3K31WJ5yMuJAk/Li
U92V0e7cJPjWnJa0UoI2rEy/U3W/SEIWbeKWCx3rkzc3oMjwvMfQe9yvhKJPcpusmZq+1c08P1zY
JLLmzQIypAgkWhMr3VYzhh9uP7W5Lwk3RqY03HjxX/Qc3GMeNaGIbI1mfVJGAxlzWQ1hYZ1kze2K
hJspur7AH7I+AhV2QUdEBPt9Jn4c60Uv5BeBPIlC1i5Nd/VqkiHxq+wahuizO872Nq4GbgkH/cyT
mxfMwqL1Biuw/iS74qjX9zB2DnPmPtcmpIoLFec9NQeNbCEupMBw/vUfyn8bj24kKSSzqO41HSrn
teQ9Xf5L2ZT/r6ROQcfbzW4b7pNcg7lljklwAX44EvPxBvmBCxhR8kk/pAJ5MgiezaCn2fbN/Srv
jirrkEm3AckaZOyBjcgnWBTeoOyL2ND2ly4T07YGusdOB6l3Sg1e8ZciWslEORb6BPJXqZDN3zXq
eJeC32G2wSLaFK9t2USpCsasbFuaSfRjHdPtGT0goQeyUF00+pWmGXeoYCeBPRreptYRAnfEPY+C
9wQZGmxQWoxImdXlfJJ9oMe/4Jia7vQBUoEs7DxDfbpSUbKDvrAx8Fz1B42344zNxEnWHJJbAPmy
dj62zqOGnJTvlK4NAWrtThAIMZrkvdedPFGMM2xWT50LWBwa7+9M0M/kDX5ug0skTeXFPN6RtrEl
003+/JLjJosVVa/cb5bJhVztkbddHVI/ugO60BAIoV5RQdJUKcH4KuGNx9cnb25ZuzT71ta2lUoI
1IX96yyrdpJFFGnP1piMAmII0kIiM0XhJIynlz7ZrKCpEmsVW+SOcvOlKfuMNIr3+mJfyRaGMgzI
cr9zVfa+Oc+56mpTYPeMe1AalV3bNdcSwCCxCXo3W0e1u690W9jUOObGFFZ7oxJFQWV5APHLItvo
NfdZLqaSvZwyaSWjhik6O1mV2xlUPpBLQYYgF+KEAloyCbgJZCauUlZlpyxqsVnWFGbNTDAF5OZy
jGyO9wZedueTyE2yV56IOD3nzPQVd9QO2YJzOxEnuZwJqlfj64lVQs4VD57cXMn5jKyS+WaSK44h
nlKeZDOTOJtL+283F3LeLPeUB+Vydnw5pzz80jxvfvdp6eUYCBTVvh/q8xXI495c5XnH8zkckcCP
QlcP2oyXfgUvgNf0xEtPtkPdHDdRiEGi7JPFILZemqvLq0juLGuXY2VzWJv4lFu+bJgRBOxzFQfn
dQ3kzoopXreyeu69nOfyUbwR1SAClAu/46/Pk4f83c5vznjZ/O4S5cFvzi/OKvvmhJHCTQ6kqGqo
vzy2slh/1d41DZTyAl7wFpL47KyLd1sjZhuXwrRglYfW8kN2qYMA93pianbZ5V1TbvjHPhwYs00y
ZCrEaT7IkPOFd+c6f8rfbh9GK8QrsxEi/uKKf/2j8tplXycHKVm97CM3k34WzLxf/+plH0uDqzg2
B6+eDPjNTSBPLAv55U1Kz0/uaBOg48x+rOsSwkY+jBBZBGAcE9abOCqcXSdmacA5AEPLKZ9sX4pz
Z1tqKFg04I3e74QqBBBLeUp5EtmWh587ZVtd8nmrleRNXUK2ZH2moJ5UhYVsi6hrjggLViJkUFro
40SIQSVYrbFum9pxyFAohLbla4+s//RIFHzjLE13GElWAeVuVcYrniWJaR/kXFKC1nUMldbABcvo
L5oKRWXw0JpCZ+Mka3FTWOeamYwO1D73AIKFBaKYXXhyVpWWYLXwJWiDBblCNcDnSGfoL+SMb0b/
/QQahSlXIt7fkShkp610SjDqqExUjvagx167y1W49UESuyd17pf9OLjWaRbFgAzmMenDs9BRKtYq
Z90i6MFpypwBsxr11IticsL11OE0uI0q65uJZOxpFOugSyH7bGYIG0MDDAZtPUE+o5m2VWcoJx1t
+yBXYNVpTfqytmS7C/k6dsWbWBbdCo+/qp5VhmCGCPFNWIKxLb8YWZOF3JALpkQ/hmUA0XY6nQs9
jw/d6u5COTZKkkO6ivCD5D+cq7JXLZNbcqLeTjIn0IHzWGsk/L9Ruxze76yJ0VoeJrfIGmSL2uDH
QF2Q9O+vQnD23jTlBtmXNBoZJW+2sO9sfrI27BQJF1LNE+Ff+i4bZG0WX5U3kyyDwvbz95W1SzGK
e0D+5rJPNntNBH0u7XNtHe7jdUEQ/LxaECeUG+TB8jiEtm5729Twl+GVe2FxXJqKfGXGcrHXibdv
IxGhl13RtTD9UF284M1OuZHsk6TfxiNLVbBXYXeYl2E8oRo3njwdPrKP3RSrXjshMi0clSYHR4/R
qIdrWQwNMp794B4cdUa6LtKASsoC2ybwl2BfN6M6IFUjxrUGwthfw5VoF5o6b2uy8eR23eWUI6o+
CdkDQyzRNFFcmsNqxuiV/Nosa3Ifubds1qGanyUQ/xes/U/BWrQ2/32wFh3o7/Bgh9/kQR152M94
raP94UDpgrqlG7YI18Lt+hmvdYw/HOjuqmo4ZJwdz0Z7/CftyyTIa1mIOtrITjqOIchiP+O1pvqH
56Jej63qmS72X2l9ukJr9Dd5S9cxDA+lTzQkHUtV3xs3WMy0PYSUR6Bs6gEeVRQMUXNtJkAB0JVF
GLfvX3rlFRPmB1fFAqgGW7MtEQYKMtyI/FKknxMFe7TRLZ9BTH1Qe/cJk7IMQYAaee/mdR7y6xEX
dRa59i2MXDT9kmOuovzkEMAMlgFDQS/yaI7h7GPFgfm4CNLaQCDL9WPiobe0aOutFkOU9MA/1IaD
NFb20fH0+1yD7qtGE3nNtvCdO3ULrrZnNo9cIUAH2E1cpAAMT9MuNLSvqVZCHUcBQ52Finga6Il5
7y0PY+49tROWBWv51LJIj/F2ta302zB5Hzo7vpna8HrumXqrSHVr6xjUPZgqZCHVoB7blzWun8CZ
PQAH+dzl7X7hoe7UHop06CDoFt8NTvY6tly8bdUveZW8oiCO9nTF1+zY+r0NVrq1NFYtfE9ZxDVH
TvtiVlukknZGoWPo0W2R177tvXYLyZCVsnk7eulLPmLkqk3oj68dgIzyh9Gk27Z1jwnSYj5E39Q3
OCQNrRrrunAbIa/oOzmJH3u5AamB2ja2kIgAHVzTxDqraAK14Rpy5BXJHOcH1Sw3kY5aZGwjE6a6
R3O2v4RO/z1sOQ4gXu3nKVbgU3GVlIUVxKGOeqW8U4BZwy/5gv3ZJjXbepfFsJ6zGVPFxk4EbvEe
Yf2VnxOdJ06MdCX6A+LXDjvlh1k/4wXX+XVuMO2Z3ecUKBjQzdndEIO97yLevEToggJoC3oE2ISV
1tGaGD3HGRQiiL6km26xPkZqE4TM0LTdxqhtfvg1+kgkYvZDZ3A3OCq+dqjbbvO0PFRYpCYOtw5/
+97tLH9wBIKycp7b3h2vvDz6HuYAcvrWe0qdFvXgCGBK5XdIWTnxMBHHStMgLtJViHADvnOWO2XU
vuvtd1yvlQe9Czda7sV+hLI8+fRN49khSPCTuarZrnUcFKTmExrrIOM7rnWynOMYOscYLwr5sISe
Nwcqxuxro5nBqr4ikKVutMW4L0aemVb1npo5eoaGeYt5nZ5pfEGqdT8mIK51LbpvMB/ZZRiJbEwh
hN2U/Jv1DivLOFjCej7q+fdZqBXVJSJWoBlRJAE59cCqvw9got6SvyZdz9RnyL0/Q96ZSfFQ6yDD
y2WP0NWrHdqzv+riwWuyYx4TvCgs63ZestfZy1BJhNFK5Ld6tqZDDOAJOC5PgvqsibBwaM3+qCnl
xmyvzYlbxBkrFF7JfPhR2aLXMEUvWtW5m75CUoM5mRe0XfsypTbCd0cyO6BWcx4xhYcucNV9UxfX
ocHtkCDw5YEaHHH4wAzztGbfMqKLmYu6ecN3DcLtVdWiV7PVNkBJQCw/gazfaZl2h3lYHbgOD007
MgeI0f3KquLYmDOz9CK86g0nwzaW7babfjM0hKAYG11/asKXso2Xw8BPiDXGk94aSoBH5ZYt4Dig
C5DMxoEstxlPjTLEXDMGwW1NOZaX3YuT8bm2g7YOY+0+7rCZZfTMbCcNpvqurBmBis7VdijMt6BC
im8KAxlWxA2aXQwsQgIuAIKc6521raNG9ckJoo0Q2zvIDQ+oZuYB1grDoUAsPcC/JvUn1JYDTxfP
7FA3/pI4t3PKYFm17Ve98l510COBgg9lFzcz/odksLM63FemcuUihbnvI+NOZMXb2NC3mPBiwxV/
6iBcbbFJBJQ3GZAJsLtDVKnbIEAcE28yd2A9S14G2Y3BF+FbhXsThVdqgg6ClxiPkCu3c48Agrua
oMCzaqOm2auBMUyAGlC1G2PrdlL4BUfTAqIQ2QM2lKXj47f7UR0wZnK1GNyW39yohdAvQ23RVwus
2DynYngrWCOTVNlGsVrup7A30VMZt6OG49AIuDKYTO+OHOzOND4oBT+FEpbXOu6RBMqZ5UEMi+v0
x1Dmj8bEr5VZL1M/Ff7qZOsO+KKHUm/9rQbGQaTIehp5+Qa2EfPo5S7qunoEEpDbRYwlUaffL22W
biKvf3Dy+FFthx8zLvCtneuQI3oGCzu6c7If8i6fvUOfxbGftiPJqv1kooVWdAscNKf6gILLDioV
w21ptogzucxcxQsLzXh0uhUutFK6MBg7lCZDzxgDmArfjBHZv6X/6gzla4ykI36Fn4nrNsgz5D9U
hWexMIDURnqxL0zd2iboPoUdzBsX7Rs/V3HYSz1sErpwb83WvmG0X8LhqEQAiYHP3q4TEnIw38IU
YogajnrQxOF2SCwACIB4wlX9U7X7T+4aJQipLferUYDQKZvPyQB8ro54GSkaon3GrCFkbQsE8Ijs
qWrmt0hA8X+VLvOLtPiqTtkzaNuTtpZ+MvOeBL9Qq+qfEAxxWw/nL2C5YU+beRTY0VfTNEc4FNfW
9Dnuq3zTtohShlqz+u2MJNVkM9h4mX30yOQyxe/LndaVB6An6qadukBh0UuKW+u3Q83gMznKUwdi
CrunyEB7U7+H/x00IEd2qxgg7dmOWafzJkajJA/y8aqZQ7+J8I0PR/6JacD1Lo2naL+Yjp9rt4bD
75oLKdL/Y+/MmhsH0uz6izCBLTOBV5LgIoqkRO16QahKKuz7jl/vA1Z7errDjrH97BcFKdUiiSDy
W+69R6WAB5bjkDePtSqoONKl+lrCgkfN2PXRkjEUaM/z1L7j10/uxqIDV4nAthb2I1uxTWTo4Ra2
1bwKrZNoi6V+o2wg0OWJEKZmHbonq2GEwTJMxy+i5/fN0kdrBFNQukSleVI46lfKNM7TrL/frhzX
IuPOcQGZa2TH5Zr01KgtwUWpu7VzmRB4gV651prL0PtvUZztU1tUq+BMpkHChURzKUbVbsbQfzDn
ISRtlhyVED4SGfShVxCIWkf5jzMY1V0kSC6pdP+rJUIQTVnohXiLVmqFsvk1A5aBn5oySyaszHwM
aG28kiXR3a1hX/mV48eVsj2iif7Hh2rJQqqHnhDSqUbuXHvQE1xGV83OaUtjTwX+EVYkGSRBuwGU
eiuOh7u6JtNsKNK3VB83rJiWf+0qQvUVKIHCpixNiMY1s/EAy+rd3+d6Q4Jt3scAJNBa3YVFeolj
lNcsqZ+cxc5eTiy9bs7zQm2Bd8Re1BkI6pbhhVjGGOWyvP3nThcVeHfnE9zadHfS/jX857pIIiBc
y4kogg5I5RF+8MWWk9jelr2uU7swnwxQtlZzdM2aSJt2S3a5uZ/ZbY+NfTayEJ8tuAiAv4gBbbvC
4wDp1N1lJgpfuyXl8rZIvi2Oxyx9ETVGoOr2BbIaSGmOiMA3qqC9m1sjIO6IJIl+eT2DgHeSPx8i
Etucrk6OYX4m80n3cjNAg01SDvSyFjRL2K3r1Ed8naH3RMKAAJLUHiu0JAsy2KOubXkh1Oa91NpV
nefE3fzIMfefcEpRgLn976IgyzxUen8/P6ahPJcV8ZNWyjCJ/+VFhp+lE8g7y0fTySbmkOJWZrDG
BeM0+shO1teM9e1hokxKHJn+uT1jaoH2tUOZarA3jJeZzm3DentEzpDIVXBUCAiOMRg7cMrqg9gq
1LhcrGiw5bvSIVcWpmHdDWFi3ZFovxhH/vO5OZKDJvPwO2sn845lnoJseHtog0mcUO+zZOf/0erS
vDM0sO4429wjasRoQ5mDlmR0sD5k5j0bU+1YE0p+F4gc0x/PzCGinXIDkmVGwlk3PRSa4+1Ds3z5
79OhfLXguW8lOZEejUpEPE47IO9uDbhtDG10JftjprMPZPI1wjmNhnvph2plmWJxKwXnWx7bP2PS
bo98GwsabmVrVS3Rabc/0lU+uxCCRRgxebfPoHkSR5kTw6bqEuNGo58MC4jJEPc/Jd9sOer1R1L7
+cYhFek8+LgLe7frj0M1yNOkaffxYjOc7eEpahvtjIXnmA/QuSprSI+V6oxnrcndjVnIYHd7KgAt
WeiVPEVyxTJuNZ/TKDbum3lJ4+zhzU2EYWxT1wk2bWQNnyUKaDWq5DERZsJ+YvzIOsVau3OFlxJ/
hxhWUJ4jarc6ftuhks//Zb7wv4JR/CsGR9h067aEoAr/g1AYJqv/qq5KXY2talF3oDmafGf63tKr
RtAGNlbuPHcIKVbo4zdgXEk0iDi9/l/+f9uAj0UkjbL0f0NNupNtTm5bdvtGjS9irs61opikEbSi
5Jti32waPHkSoJ4x/zfQ1UU4VpBihBgW5so/fnQoQNK0ybaGgvKvPzrFv4apJO/26USfuDSMTec+
j+lkrAJ7Ws+2vtfDJvhL1fv/s6//ZvZlmLrO0Ol/r1SE11MH0b/mHf39O/+YfDn6fxB0Yri2Arhu
Q5DjBf2flBvxH1InoVBXi7ZRGf9CufnPSZel/4cllC1htTvKEI75fyNMRGvz7xcQbGRGWS43B+KN
TCGXSdh/4aW4ZpE7fuGk+yYrf4q4olJftEvVH3g4d6Nmsqh3k5coq+51ixIsDKO1E5L+m87GCZfB
SoVYfAKnoaUd0del5NGvkFqS/67RQ9FzemiB4V02bsge0Xh0Ou3sDJRrQWExJXKsP/Wklzge1c8s
qztdau4xtnpgxyEHRBHbZw1pxaZBfbEyRgPVutIwdIbV2UrixkuztPQGyN7e3EyhZ3XOOTPfB9LM
WgHEEVMrJspCPJSahvk8ETHpi81Jw3W6rbUZcUqLL1XEMXkTvnVI+4wGNjG/IYsG4MktHBt7rBDI
GxLznBf2p1FDlZFEPvNVuZ1i/Qt99gNZbJg8G3Y8bnaYZrxcSdwxGCqcS49KPKJDZaOWe840MBRX
wthFVBGbOAyf+qx/rHx81Y5bcLxHzm830zemGEOsMX62aRuSsvsKH7CIxTVOKr7d8qVr++F+To5F
Ps8He+g3GTpOlPoTkrHShp03DfbaDTpiPebwUZPTj51yFARygyNkl2TBFozNLiKWcmCZQXNRDger
IxCSSPwpfUykfuA+RlqagbB/ch7Iynx1Qpc4W9Y6RBHWayMoeq9uqwVZjaMJsum6q0OOGhnKVYZi
biLaYzWaznfWR+c60f6YvY8H9a7Q451lAiSexW8XOwgRcm954HA9yF3Qid8gCUjsa8vLxI/lz/WD
6to3nzRQJG1rVl7BRiagxmMHl1g1yg1VxeMMaG8TZ851aO0PjWAnHL07DLpm232XKsYW0r1RF99P
nBNLCu4eP2fjMQH2ssa+t7XBZmfI7GuqdxocGTaLW0eFNpcCAYBW+U0jsuDHYJ1mhF9O874g2pUU
R/ysYwqLwTSD4+CSNu0Y7qZFJLh1WMT1VRBAUW6ehI8nVp9+W+Jn6nyTyl53PWuOVkZg617i81tP
k5YIQKM9NWiNDpPNW8Yf0lPpFIuOBu94lhPy2giICE4xXeOQTKioIZe90+ODnUzdE0Y2p02qPTeW
DPfDP4r6aHwe+yDdE/m5vgUsTIHwDzQD73ObMnoBJkDu6jat0Mo4sWYfHXM89b0l1hFeHhE3aOMV
laAVMI8uIqIIcTZC/Ol8whyJtKfM2UGHIHSy4/Kd/Oa5cbrwEIbVtMm74dNgghbkXtKS8B9XI7cL
WWBG0j9zBPmHaTJe4tEyVpFiBGOR4QUP9T7Wovui4NqFoDnvjH7+CHs3YxNV3+etPW0bf1xLbZjW
rW1fisSB6j4MROGO3d73I83zuUttmVE+Mvwj4ftbm0pCxReXrGGOEttZ1WN/8z1y+uUxZ5BydMrx
wcnjYYsNq6dLqOhmK3+vSWcnqCZ3g2FoG71jnm/SiOIGRNyVG9b8zOCCyyj8xay/WcP2eRoncgmR
o09YVNO7WonyURl9xdesZhPHyXFohYaJy6+2Ur0nBJKdRdkx74pxGkTivhbBb1gN/c4vzNehjuS+
wCm4CjEf0BN3lJMD2wELqd/GaQZnm1nVesoKZ9X1OEpaknlhMJYfaafE1tbs7piWm7Fm0jSPv+05
i54F07XZwE0lhx5MmdHqe2bXlQfVHbZQpu5vkyM5a/w8QdKuteSoKRYWZBBn87evaAkrQ/Ys59xT
3PaKv20yqojTej/oEIF6HQFwIl9b4KmbjBtNXy0TajMBPRXWV/KpD0EC1FMvsWu5g0yZ4agjYxeM
82VYXWRt7GFuvlisgsl5JtxIjsWxmJqDHUafHKAZckH/GjFSMg01PuokeoSz5XqJHOv7wcabT1yU
ZIGdZ69tnn+xfjzFoz1cAEuH9OX+7ywm6kOvk43DLPJkhL+0OCcHs5lLyvsaqoJhvJhN/JrVCJWb
PDp2XPwEKxDx6epMIjO9vDhcBiin8gMqG3bBwtgLyku4ijmpzcIBEDd1Rwfi07Yj4n2rVXq5isIP
zcFtNcUOih/d3rp91a1c1yFKthk/QtUVZyxor/3U3g1upDCn4+IpAW8SmuBEG9gFVzFTStaBfjHc
6hriTYfp3AzvNlv6Mw3FtS8EgXkk5Owgfxq465gfGE49HyyCIV4KTX9wqmw8IpxMNsEIrql0yQqN
Z6YMUT++h6Vx4kBr9gxmUb0xUy3m1JsS29hrYBGOEhR2Y4YMz4hL3Tl93lzC4mD6wHuJNnV3uV+c
01h8EUARHTIn9TqrrT/EgBMSJBLzOtyrXj4N913QhBc/AMoQlJCSRA+TRRS/OGvk26zsl4muo+1H
/BIkL+em+9QD61yZTv2WzOlvwHMuknZfbbiW9rMzb+Wwcc0ZRbqbCcQP6pvkMCJMpXyPQ9NdGWV8
JnWA5MA72c79LrRI2J1sjUTmxl4X5TQfy86zBq2/MpJAMJq6Fycscfe5Y7xzjSq7I7dlA1wnOTux
fWIjBNO8tE0qkems566zwROsPeu8oUnxaz9ipZKtzcBoVxdJu9EdUA2M1wLOYyE2bqp0L5hDba3w
9q+6cpIe0xhSP2Qd3uH7WpyMh4nA6xNwpJ0sNKxpwjnUM2dgr6XRWSLzrXommSxpyoLjxHSUPI4R
U3T5QZIWvtGi/NDdtDuby4dJr74cFjCGvx0BB27wdpae4E1bZnjDpU32OppSA2Nug+vcISSmJgQW
Cbc5rucyS3epEX8mGiPKGZYA51JKloTTSYTmjPqtJKzviOTxNH/mbqnr+o6fIXwL6tcu/NO0n7RH
TKndpt/VqnoOlOleYyAOoVV7Y62yXVFQSJihEeCwn5v1MKXtvpRBcmHqivvAAScbUMiNFvn8lCK6
3py7PmbaP40oVLLiZNgl5gTV1sekUF8hmcdrI1xe4yQtmcI+RXV69HGJrWxTstCBV+8pvTQ8WaY/
lEOoiYLKhnRPgE5S88uYY4NDczbfCG3uvdYSiGM0rdsC8GUCZDITbc11S7pciTpURwbyx2QlaIAL
afLw3c5GYyczTLMlcS3bYbEd+36vUX0B5KGu9PeRTZ1t+kykOxMGaZI3v4nlDPZWKdBEEMk7ZKQM
AGOtOjGc0uHs4LI96n7mPC6XTJmk4nHsr0MFz6SayZdA5rEMSuYKyvHEPIhZro1ZEa1GzcHcp9fO
ksxtqG5BoQWnUVHqYxDZDaVMyd1T2m5aYjvIeN6WU54/4PkBN9I86qptHjKzLi6L8nLGz7wnWf3Z
sbpntB/QA6YSCI9RVWs7VOPeSC2GPi7T2yJtSbtXBCy1fG87Cc163XRScQmUv0AzJcdRugXxxfwx
AXLTs8PEI/nNvLjyMwtbcnlKM92rrMrXYTO+B5B/p8z8EBZ3gnYgBSjuMdgmbcZaK3DWGgBKUoJn
xlR+bntlyVEw6hh2nPFSZMv2YlKfPSoXo8yS3TzHlwACfU8EIzEsnbV288NI6aJlsZdH7jXJ+y9Z
NAfAfJjfJ/+klfmPntn7qnqtDPeXQkCm8m7XmeYhGZxf/lD8hHh6RfThOt1lIiQCUfVGvtau6NfF
Vx8JJv/tbgysQyTcE7XpRdNZGPhy3fstyJeBhHq21apc2M3ayaKIINUCt2y2hvyznULMxZGzrrRm
p831ttXaXQtZRJCbrxWxudHhLq1014XIPu9tS1wteM4rR6lfoiMzLGjvx6Z84g9q6brHz2yWj04m
nzlp21UU/fQU3qSDNm+4YLd1F7YE0/jHpBp2ZusofuPADvPOOJWbUlSvyx8yy+TFES7CIEwb8XCt
bP/eyUS0yW3jqTDqY2PaBC5BSGSrx0lrEUczycdicu64sv90wiUdJxJrvAZEI6UriMlrNEHbMoU1
M9tbpy6fIFq8DfVj4JY7rtjnNngQsU7quOPNxMVUlv0j7YfGYpa5/IeV1ewNdpujOx9Hvi76qSZV
In2t2OUv/y8NNYuf5jQoznhtCjaF/VRPZK6z39oO2sJDGqUCqFaimwAWpzm+lw0SGl+lL2+QE9Qg
lE7Ay6foqKII2ZtLQxzkhBZG+6klKLcuDoE1tqtKL+AS2+5OoJafzeiU2U37G1tH5DgCpbv72o8m
WfDGx9g070Pd3I/MR43qq6n7F41RXwIEyjDPpcbaSIy/NXc6zM6nrdQbXCh/VWYkn0TXnGi3xh7P
GtV1lM33YV3u7DHcl03xy5r0h940T7KmYCF115F470w1kdniPEui33ZaYL6rIDnJydrHRnfI+iem
q15HiUNB7zmFsJBWTevSUJ7I02fRp/vwUtYcrrNfbrXMmjbw3LCX5Ac6snQdQBegvi0ZvJYs2QTh
H379oJkZkURcKcTwsI9HTNAqdh7N6F6yO0FNCfCZt1PXHsmVctfI/sWgrbQrSV68Ic2HqjPvJEsu
It+9DuMxmmqvNBi9VsG1ycgnKtvxKXOmZ4dIPdVEdzLptnFrbkXHLjTHyTWXF72aLjWG5HVaQPF1
qnOlWOXRhkmitqQm7hkNvPWCWbI0V+Egcq4c4taa6AMN7yNLWpA72YZ5PB4K+yq17r1J+iM3oXXf
Nz+6ZRMtkJ+gaqyZuZ75Se8XMw4ZcCvk+Z+Tss7a5JyFXf0k43NtZA9gT5kamHfB/NLqza5mYUl9
t7Id55vt9IYYwAeXUAhcMIdIxRs3c+FmcqX1DPfGahsTZbTSOVNxWz3Uo7MPLBuxS+KsfXsikC2+
3TLz1N42afOBVvgqnfBLbzfSz/ax6H4XAfAnaT1lECqnofilW2I7ad2m7ptnx9yFSXphyrvVlU8Y
PO1Wlh0cO3os8mRpGJl0Nn8M4T/Kzv/Ehe464yeW6deAG9ycSBZV8rlO5Xe7eBln03npM/tFN5pv
t9V+Be10B4MJFKy+IVjknmi5jRx+L6tUPWbDtVwsgYg/irj8ah2Kt9A+Z63F7D98F/5z3pDHYun1
rmbliifqhB72WPaDth4HF8IM26vVlOFusBwkT9Mfc+Atpyr9LR+ZTyViqYCLTakM4rSclywRXqO5
55FiIi9ZWCM35J62Dsr+3CWWV6YfnRZ/5bwmJE49kQXoxa5+P9kEffluvusQDC3ZgJnonrhhEIuk
GRutXGB3ZO/h+5fQxLIs3DVWtdcR8sY0FlZsrEzXf4rhCsY2ClZzOnUwqkI5eqJ7GJF+gWEtWayo
mJbIhBOb4iXsKy9MKmYIWnPU7E91ZtB4cUyqEYZjPacPwRNT9BpVJePglBiWpAu/azPYVr19iRKf
JCXN3oh0FMRBc8NM+z0Wf4n5LblW3F2zDFqQcJEmaON3lsavcHnAsDkuGU8xLkd/eJyAARC7pj3X
HJsrHyzKVJt3ZAZuC0O9ziVX9VRmuzzStzVQrMKQCLQey7hiQ2BhUSjzj8ZaEpgAQMj5YUZiZcIz
hTpzHVyGTjCAIllDwy0eK6uuGHwR+JfZE9sqULT2wkdgObsPNAKjydQiPYvspRFdFiPCsYRsrLXN
p1HIRyNhBW6c8yi9ZG12kJq+M9rhkvfaJRPEzBp44RJaI9yOInmxh+IF5fZxUv19Z8UwbIJ13OTv
LrzOODOebFIwMQydyllDbgrmExwyFIwspiUqhDeN6NqWQq8iSqWgDbTlvuVmImMwmBLc55Bu8NZY
prqvsvY9tHZA3ujB7Kuwhoda5e8hPskoP8Y2Jy7dn47oaRqSfc0qubPejbSjTLaPDdcIPl7Mlz5g
L6Le+/i5XIU1nFXuEf2oTowezxgxeNsXzWtLeV5HzSdhnicKYCqtIVk3yJl7+ShqxErLv5Xr033I
lCKf5MiyUns05SZTxXeNDCS2bhe+GoI9hROvSlqjwLJ/dDrawO/+NKZiZ2XBZS48053eEmN47Pnp
Og4KIz+OZu8hEv8JEjbzk0mInZjf6io/jQj1U9gbndU/sNjh96aVEyU+LOkQs+g43i+vV9UVH73s
X12z/cya9NxWYocPZdcVHr7Qq1nG2crRmamBciK/8ju1gz8RQYqtnn75CkvWXNvJhgyHq5/QCttz
zFqwMZFroUA3YmsTYm1fkY3swSKmorf8S6CpJ3JGyQciKz6OSaUakT5oRfHU1k8zwrSW5UqqaRyk
Xb4xx4bwehhcRrRtmGQTSi7jlUBSsM1LxpM12V18IlgiQRiokGYjOtjd5Gm4OcpKGvSn2P5sxHCh
c6VgQv7lqOkxnQ/KzZ8KcntWST+/1z2COkX8uR4EIOryC/KTjxY4yWokg4Y4zm8I1ngDfoIqX27g
r2kv7Y2VErFVTelusFzeG0Ry0U6wdtfi6lj7zBU6JzdWNV39RgVAhqR57uxhZbR98VA0/angWsYW
RIOekLunot65swV4X6QeoP8AElXFhHQLKA1SDuIWqbFi6iPLcf6kbc4MrDX3jTv3pDD7+v3M/VMa
VEYib1APhcQS2DpzO5dbXTPjuq1o4bdJGWAZgR9GkikhHKMxHegAVqjFW1fRObcICJvmaSwIZxyc
IPREQ7IU+1aMB8EzHcGveQmQrZq4PmChucZBasHxJo/NckLUfyFWS6Oyn2NJEolRmQiFrAc52JeG
xJaVa2mvlYsTqgmC51kbH2w/f/WFKnnZE7SSY6dtwray93GZjLs0LUiIMw3q5hzlWgy4RbmhJ43a
WSdD89pBTt/ok3ozCXHdRjneRs6t2pbveOApf2j1YGsSYotVzrOrq9CIDa3LGKlu1yMxzOptFiCK
qRv6KcfMCwi7ZFX1MIuripDELpq2jNnbMzBk5W7csDrUfm+9FOlvlgxf9XC2l1B1W73UJVp6wh33
ueIlzHxPNzWN6D+HDnlnISO5d7GO8vZjhxO4NONEPhEZVyUoOIPhEBTxV1gijpyy7iBQf1G/lfYh
SUGCx1l1sNIKBaqme61fTPcx+DheDdIs3caBYhr7nwLj+CqISLvUmlrsQkXPOXIpWYltksrV29RQ
uAHFsi3tZXaEhPyEG/onJtOyTN1mi/g74kptOdTkQ1iPfzLH4bh7y4qCDqDA9Gq9aLH9WoQmjhmh
PTXLlVzXrEVavO9opSGjpoVjep3TrsZAMtzIdSRNaouqwwSCh+zN53jKunBDpxpiLh3S+gE3zfNo
FK/h5AX2Qz2XR1XmF3J9vIQgU4zR5NA0/vAxGc73bO+kk+1lGlarQvOX9ethLtIfxCqbdIllNVx+
gwIqcTLmr+VAOJImpkNn2seyrX5xxJ30AbiqodPh2vWA3rmpTyR5UIL/JtTZtB9mp/yVmYTykaq0
YbDMZRHEu8RvrvTXrP7b9JW8OkaHJdh5N3Q32MO/05J9WGqFSOE0YKsUCWKfOqUHBX6jhxoJvcAK
eQky3sCZS2wlSwcIdrthVM890CV/geVisZrL5GBLcZCB8eLjv16ZmnHgyBZYvKLzQLojAr52b+L8
9ofxm7aK1RUpCzLJiRMYWBWlBpl+Sf5huND95mEz6MZ1iKNvfcjWwVQ9BbH1y6ynU+wn1Fo5PKxR
7IlNRYFBU6IU2qnmRR84fdz6t1a8Wb0dHnxO3gYC0hp+ywMjafJ/GNhtuRrDNmAui+XPobuokvhO
cCrG5JSuYlP7pQL9DqHnVRAUzBBkFfZEQ4bum2RauJrl+BOG9WPE1G9wruxQNuistvoSaj/N9VMw
ps8mtHLDh2oah49Flx5F65f3Q6sfmDD3dIlkXDKvzj0zaNelJu+mYmQVIusDw+lv2fp7ZN93dEkb
FeWr2h2IlJDmqerTr4D6fm374nFIht3YV9tARwYL8niUww84vw/ht++6Li6tVsNYytInNHeJjL+n
/CeIGWjk1I12yzhdiaPKjJPmSs+0tJVlzSSNT925NnAoTeTiAj39MmwdefhEoIoRdZsShTtub+ep
iZaI8PILfSF3RgjRhGhw0c3jcnGegqGf1lmNaIpY2h2pxz9aVJMlaBC3a57tInyMWvXh9u6LL9Pd
LNAJZQXSPH2gGCF9l0SYB0dDCofR6jWoWCnG/a56CbIR6GPvEBQa7uWMLagbix+EJAdjzB/6fPIi
o2Uri2tdtUgDmSrCG0miBUTfhKB3FTat5YNbJ8PfR7en2vL03z73b0//7a/d/sbffy9qduDsWT1l
DqWofIriwtjqM7/CuurV2l+s3e7i9M7ZFbBinq9ADEmUWBxo5vLh9uifH/4PPjeyPIEOylgE2nhy
uIViTOEsN8gC/sGR+Ccu4hZE4CrVHtT8Uutd3x5vuQPpzefvjEDjRJiRquuXeAtuOSTa8u3aY+bM
3u1hmSkMd7eHiNQuvu2MW9+JuCnfgvhvH7TFo/73EQniBbr2vZW67U4vq4Nzc4Hevs2/D29xILfn
JWEpDOzQMJV1sqaE+6/G/5v7//a526NbIsDfMIDb89sHck1J0kmTdM15QbCIDQiRmSWfLPNXe+xb
NpoYg9mgYdy3TQ42fUBhsLBvb9ENt0f//HD7XKZVGhLWX07Zky0/fKeYQQ8S+G64UHidgHGcAsw7
L4Re5OwTBQDU3mjh99p7AH20ogvWV+cW58D5BaP9kyzk32z54ND3pAsVuFz4wC6g4GnmNmkt7OBs
oQgnC08Ybf6lXwjDtT3tMaRyc4U9TAQC4isBjzjn/TOCUDUCDsGFWFyM4k3HKnfX0wTEC9VYLXxj
cyEdzwvzOJAHLUW2jwPTGh18qwsd2QGT7MREr5oLOTkEoaxP1a96YSr3C12ZjjFeaMvNwl1ubQjM
/iiPbBmKFcN5r8DcqRZa87hwm+eF4KwlvJjFX6ozfGd9IT0HDsznAvizXCjQdmrqB23QH62FEN2D
ijYWZvQMPLpcKNLU4asXuZCldfKxg4U13ZuWdZ7AT8cKDrUPkHoGTK0WQjV/pTtnQKsz4NX1QrHm
wn6IWrjWaiFcJ6CufZDXPuhrw2WM4gDDbkyo2Dk5kfhHrRPK+nbhZscLQdteWNoGLK5NH8LXHtzm
axiRT+MVzC9aA4V7xouEpHbV1/C5HaaL8ULsbiWvilgo3tbC804WsneoYHzr2jPbpfEkFvp3eOOA
M27LZyKrewONPf25OqVMpE/MSMngzK9mALeEERto9j2yrj8WI4J5IY/LhUGeLzRyJnkLrYBAsBuq
PFmo5cwBMs8AZA6RcDobBCNPC+M8Wr4Tdk8a2znKG2NhofsLFX1c+OhFByndLXG3mwtjPQGjznmn
7xnTPVOAePoC6WajhNKEhUrGTo4/RTAO5OwKOvvtc3+/fPuKWDju40J0d45ztM8XynsG7t0C+97J
+b7IlmDhuHgC2cMIrT77gOJjgPGEBeKJ+JKV9YMP63nKglOSTSgqquMwGs/Rwp1vbeO1sBC1a275
qRY2vbFQ6qv5OizU+gx8vQ3GXrRUigZctoIFzF4jlLuC7A34vsmp8+JqS9Yvo2eLBFsV4MjSe7Eu
VP9mF+a+T9pmk+ommVb4x9wwBE7gU6cqzb1WAaalIgqRiTs9GxSjf3Y5q7TReRwiEKbTMD1URkNM
qHlHe4v0vqAEa8Xr4A8nZ0o+Bs2mTKXxRNb6YGRIZ4z6Lt2z2qYsGV3yBSpklDEub2GVl0ydWtao
PcEbLgp86I5PZeRv0o6xVa+qdmXlCUB7t/w9VBRhKtM/uxIGFkYW9NYW/ALj6Cxqfn+2/gh6O0Kv
7WxLXv3Vjzg6prFg0hc0a0ntYMgHvw/U2gXoq5nFeByS2SFjvX/vpHW15+scctmAJ3joNBMqs4tm
Ix39tWkS+tsXR1gJBBlrZz1rR26ERNzOVbGueu3NL9m8mmHObjcp9rWYv3yft1PS11cQf94QX7E7
EfXy7LY502GVv0x1ttEm6x5mcuZ1Qj7iSTmUbfzbNh6GPpwYkrOzKJz2M0fxkRCavZ0UrV83/uRl
4f4NaNXGUG3KjpWabppHg9B+GZT7OfDBbNDnoQGJLzPOfbJJ+TWk024U5r0eU1E2JjnD5nbMDZLc
W3c1FHh6jBG7gkWTY0UGF2UxI80AghxGw6lAw0wVt4kaPV+nWVJ5DCjAdWTVjwrsX0ohm+7YVepg
3HZ17D5NTTTuQ4Huvc7BRlTBVx8a5ltHWoElGnJzVHCIutEi+V57I6UMyxt7XBQodl19p9UCmuih
nYV/DIP7PtmeFIjpg0tx1ps9nXGAVkyLjJXydeJGaaA1QmDTmoohRD+8lJKNpR8neCiMKaLCkzXR
6/XIJCKamq/YaZnUlwANFndZ4LIhD76dRuZHhVGIlo+A6EBaxWVknLAyJ0zccq72dLv5tW7KFxRT
v3o7/om7b8sWYtubk7+Rc7Dnvms/ZPyyMpTPZm4i16PjZx8wvjhlRLKwOylmZ227/dJF3m1Br29b
STThVLmEObfjxQjHzoM6GG8qH11gkljiXnyFmjVvBR0lL/elDAzx4Qvjpwrni4wy85DL2vHiEbMT
G3qirIgYmwed93bLrBCq7WFk6BECk2Wj2Wnox317E1qliwzI7vh+GsK3Z64uGVSPKa2np5lAXXOf
/UytJngIzW+TeNhAS+dnbY4P3JFCzOz5WRQtDG3deIJPnK5JeRjXaHv6teoqbMM29Vua/4xaggQf
PtPK5c7GSFeeYoFEp/BB2NhnOyhRvrlAdkVT2+zO0H6J0PGUWX92k+7uyC96ZCzr7kFeYmQi9EGE
15TE/ZXFpsIjRfXKznrPZMg5B0oLuKJL/QAsCP/n1GUkfVC4OELDsQ+SfN3gniek9Y+s5tdsyHv+
bXlHsvt950/xa9pdQrv5Dv4He+e15Si2buknosbCLMythJALKWxGmhtGWrxn4Z6+P6hdldW7u8/p
c79vGFJkZaUUQvCbOb85DW8N2gMITa0/jET3tUS5qDR8YsriBk3UMH0m14OrjUVCxMwcONK/tdo0
kvK1dguN/bNiAryjKB0Pk9EHk/B+iB5N5qDAeGSZ+B42Gm/BqU9Wabm7pEfjWOSMJ0Ja6sRuRNCU
54x3Rm4IZt3Z1aFdRz/LzkFe58IqYjFmXBPuu0E2sW/KYs29xWSG3maCCvQR1ptYQutQFUkG9Q64
bNab2kk4nSLBvCF9Atj6xcEOBNqN4WmHM5SRaxoNd6Yv+VEqdDoCi/OhabJvuVLaxepCwoZgn/s4
fPMyKOy09Z2eV59pSYr0ICouY/Vx0gD6/vmT9ccwM+gC4jfT5B2WQql9iDjsarcNt6qo7qZAtc3H
P5+iOTm2lj6e5nC0Appslotr8UdS8ZRl8XV7hKUeoYFMDzP2tUuSEwLPWIGHS8vAucijAuG7/l4u
oD63n28HjORVkJbqE8/6kxhjNBoiv3YR0oh4fZS4tC44oc8z81S+guVZgNG/1l1X+QlI710ZLrT2
vW1DV3Ls+mCo2doRD0gnNi1f5iIuuWw15ZWLO0YWJz3wAT3UvPsr3uvy2mgkLcRS+7j9KItdLLVF
jhWjl1Z2HmHKnRtCe+0OtLkbdQFq5u66HYYxJGm7ljibPIVnqSOIoiWZNCxTACfYp3Y5YxA/nwxG
Vejuy1keIz5x9IAaMqyS/yBNi9Hvl6i+5oOqrmhLmh2ZTXicwuIbkakat67spBL3rtqJ5WIB3Rej
j+VngpRp5I7CVy1SgSLh9JECJV4CrfxqRlXCa0y/07ZyPqAivY60J/tyYnGR4jTLdThbzLdZT1lz
Ta5OXV97oVB01MZRN82KUsLLmutQi8ZnuuAxeVTN1SAb6Vj10UOfUh2pImqvpeyMvd6BT3FUxCJk
+6GTlj6nFEPwxCvp3J324JYNd4wZo5NrMdvZ/sGEiVsj4UaZ1XVYfwnRxMIABMitiTx1brHuba89
Zfx03R71CfdWtQYmdXP7WIZF8ozXl1Sy9rsRieXssfPNjaQ9VoNzBu02BaIZr7EFzrypqWfw+Dz2
BS8gEdMngxX8mrn0AEyINA4x2Ott+0tjMwHrGoLu24hybjbsr/yig2VU+Y21du27blChE4o0iVLK
ZZpkTxF2nwh72jhOSCVGP2lFEljP1ks4UuvNXnNMYvuLOXTvaYEQWhMdWWJILgd8kxgxGJjDofy1
afz/Y4f4b+wQrmsCWv5/uyH8n/nX8Wv785/c5j//zl8cEAm22WOPbdtSrGzmf3BAJIgQBz+h7TF9
sg18Cf/CgJjeH1h9YIR41BaOMFd4yF/YZvcPy9J1Kfj/Ga5pCPN/4o5AOYH54Z/uGk9IW9dXw4YL
XkTY/+auyVKW6Pri0SdTgfo4xC4LM9fAtd3LuF16C0ngMRvJnUkIBcMHbbAPMLVKRCicn6RHU7xj
9t5JvWCZqDH9TbkWkUZRUfg5zVVCKd0FwuEGXXd9dB1KZP8ua+WaJs0fK6O/dkVLbnL8oLpKC7SI
2RmZLD2akn1n24qL9rpU1PBC6w3LfQ/JcudgBJNzccafCgbCkteMtIlY0HIsboQ3oPqJW385Wt1q
zuQtotr1Dmg5P1mTvFc1UCYdu67Kv1gaOW6hRRs5rcF5M0ReL3beZ1NEB0YAd9fkuskciRUjthac
Hviol5CdTimJe5fytUrzq4hogDUqX2RO8XK1ZwIzmJTXjEdvLfoB7uyI2gtobkosJ0f0DdFz2ZMR
RV8YEOivbsIiIXMfwrRoSQCbESnObxRP7NwxhcMwRd9mQmjdW4gu91Oz2qAj8XkR3c4tUecshnwd
R6M+AM3LXsPI+UwGXZvfzNauz2PfxQduuD+X0hn3qVPfdfY5hHp5e6aknW8UMwV2l3xh4UhsnUEw
SovUqNCnPaR68hdHkgP7OgCJxdWpDziHfmUjIxJ0fBO+0v51s2nbOp99IIz+vTCYJC8TJjRmBVfy
Y0DERD8kExVur7gL9NjgQms8y0x1e8IBYn9UMZs2gk2CR8R7WCnG0RdR9gsOlk+5tAzCpBWuiht5
KrvCst9CUv12Tmc3+66drxgWl8BLmx8kpsmdbGbHz2wAZTItnmL+IdvkTpc4/a2vGqAPhvGMNH83
m85DOKibjr5hF0/l6wB9YJ+E5DuCykJlwYg8RyK3w257ztY4AZfkprl4kOJbWxdPdYPbGsIiK2Ky
EtJ07Qbn6Atgj/NcYz7VAGOCwjDN52zOvjSSm7bDhlVlxcFxy/w9W+dNGFr6aV+bZNiFIGZYSWsn
JQAyJKSF1WxqVfM4meEhdHARZyHvfFBsWyViCDwJO6IP0WQMBgCvBiAL+SgKItvJjLT6UNC9tQqQ
xoAScUcWekOLOyG2p+qyG+ekIBUQ6D5OZ+Y+Phm4EBMmszwCw633ToP8qRbzOUmjNxt94a7syWmL
RfErdaGDxFek+c2h8tYxqoa0NNR2qqXsn91X1XYjIvfioRD20VnqV1ub+xctzFc1+K7U2/jdrPPD
NCa/0PiHRQEIYpQnqDwubFgm+p3tndL5dcYdfcjR7x+sDI9jfHNy0v/oCvbV1CbHHkcPo/G6Ylyd
4kbNHFKgkL+mBQ2sQ3CPbzOC6DIuNVk7JOf6W5uTkSLvZh73F7agd8ataATXa5uWEA9UhRRYof5x
HsmVjcTwUiTkbhhgwAYIA3SkhrvrL11p7pF8kihoIzKmTSQNzW6eWUFPD+YyofHFNrtr+jk6xGbZ
IrSsrWNBW4lIh6sTKlW38awT++U9YVJdEGa4lx3VQ46JxaM3LF5AtNiIKmDPfOO1ihtEBHH5SjZI
s0v74leehvqRMq9ELql/d5KLVuA4H1+RNZ8GuhQB6kzXaHn1J6fRc9+bx/swk62ZXlHi0f6bMZpm
8orcUHwnSSvxC0O+L0b5mkRsUImWAfSsQvtqW6VzTSeiewhhOQwuToeoBvudwxi4Mq8sgpEXYDZo
bBJltFiNgf/22vJjyLDIh3NgztN7isFvZ+soEAbpHs2o70+zSp6dqZsQnTNgq0KX+wa17tUwQNHX
KvKx1rbrhd/QJwUNlllxlYNoLIToTwvFqAWeeJ+F6QqparIHmed4tdZxtDscq2yUR+UStzW4XEeh
YC8r6wd1Y8hUoTC7X4bDmKkOSSoA4Kddk7yjkh6MJ62UGIcZVpNHVBLAlTeU+DlOK6Dl+l6DwHIq
x+XeQ5I6EZ94M6dZXCGGS59fBfEseIfjxiN6qzQ/emrBAmY53nXGV0Lopn2rUkGJzsSRdEwLk1pv
2X++inZ9KdvraZZfsZM6l+0JBmykxg4K0/VVlnE2XTNFK77aEBeM4MPcSAb028Mmsc9u/05S6XJh
qPFWCRMJrIpPM65aGPLG87QSASFwDZsB3enMy/aoXE3oljazQU4lMrVl+FVICDnVjBnHSD8NOT9d
d1s5g7d9a1jstmbrKSot0mG85Zb3ONYjaMJnHTG2Us50HLXl1kxAZ/5TgJZ90s//TQFqWNRn/1UF
+tj+xCr9z/rzX3/lr+AQ3f7Dsm1PmLZLybgh5f4KDjGsP7DDSjzllKdCl/8IDrH/MGz+jMrVMBxC
RXgNf4HodIJDcPc6pmtb2HT/Z8EhumdjL/5nCSokQm2WtIYUJIe4/weJLuvUko3KS0hv/bLBNssV
iG3nuPq7cT5BGA3CSr3HsIUui0dcgdUiyp6SHxG+772brKjKbTv594HysryEqfkw2VKnZzbXdKMK
lAiH1syufVPlx9QhipYrMrnzU187gT5ptzxChbsdKgce2VIgJe+r9uANbXOmjq4O5EaNuzS3bagu
3K+KKIYTmw0jxW1Bc20O19C0vqe5FqLozfugN7330oURv0hIt6HzZHt+GzFix+6WPEOiOoc9/I3J
dR+MrrhJlbXncjC/JXjpt+tABBEL4dhYBs0Gtdyol7DRy8v2iAa3vNjGhNZiiPymsh/Noazx9K2x
d2S6aTHSwqHrfoRT+F3EwDQmKEQHdgrIl1eUBUtQfTcOjGHaUAWlPko2ehy8YTIvJt3P2pg363Cg
tVARRLwbDZXByrY118MGtN2ebo9Y075NWZ/xkfEZQGZChwwVbDOKomzo/UXN9a4cdL8ciRrZ3oNn
2/ZpXtBtUmZxmVnfnOBfW4kX+WEYexIrq/xtNNOHbZ4zz4byZ4QuO6PNiC5QsfQVGtHEIo5Cs9YO
fgKUMbMMjohxKjoih3eDAPmiD3bnj5rOXAQqO8kbZ4jT3bGUK/Rb77mhS2VjFx257rJvMHwnI8YS
9lJgFJFzZOeun03vn7/6f/skfn86VZJZB6QLv0yrZHs8hyfwoKinXG5nbV+qy3aYJotxRiV/Cqci
lkKNpB0wcTuqdYNsC/Cz26Pfh2lNGEBCFx4t+C40J6xB18P2hv7tabKCd1sGhFy5dW8Xa2u8yQZX
/fPhMhlP47pyTnTj89bcbXjg7dHvp/oEZXtxWuvkFsQgr595tcKet0e/D9vJsD1dZtSmhCYOu+1r
uX0ZnQ0AH7smIoL1a7qdHWMqP5lFYh42Zuv2q/t9+P0zM3bEGWXLhrglCL7Cmb+ScyG7lJeNgLv9
Sb6M1DQ1RLNkzSPI/j5MHWT77XteJC3AayIKEQg5cXIwVkT2v3Ok/3xOFrA9989W143LwV1FAczR
mZq1KFcyyDzoBy1GhhTGRdYTCeaCl8NgSoDz+nQ7GF6K0j0iUqOQn1O9OOl6eKxpJU8RqDbfnSrG
5YaLRR9MHkLMtuVhU87lEQk3iKLwo1tNLFANgXqG0axrmm8z6v9g7A2WHtuLsg49DO+LWL9s2w/0
9be7Hcy/H21Pva5CX9WiD3b4EOb1LxjIRI9Fmty4Qfh5U+pnIi4YHBYrEFho0YFYmIX3zUFokJ68
ZkyCxZo+JQVw6kSLY0wHaOTDTN9HFtDc0OQwxB6BM3zhgzCWn7aev3WsNzc1i2B7ic16yYoL9DiT
bRT+tFJ9tz8YIEU1nxyBQnpGcqnf9ZEV6kxpnOmiQ3773HlYuqrRqg9q6O54EL71LZQ4E7H0DuxP
EjEgW+90LPTCH4mn5+elqVdYHnLDsH3NXZGcoky9Cws6uDuae6P0vha1Lv1lLJ69QHltzmxAPIxF
kgdlw3/RkNYWLdUCIJAc1m5enYFOeXSn6fM0Lr4+ZZ8ji3WdOSG1RTyzINBefDpszoJpejTbDBWu
Ep/DWQ8PlV6gYlfqnhgVVVYKLdUolU3vi/wm4t3hb66tQzvbkV8aw2MWlw95vRRcIobkwSK6fGH6
LSM64Uru2e8uV4SA/pRZyXnujZveTK9uDLpylKtxoiCed4SfeUCtGFCIT6dGjtclHSFLuRBC2ylG
25TN71OL12xOyXx14/JHZlogSl31XRORdVlWY4zpEimNiWdhGfoculqMEHr4kCxNdqzT+VFj3XaO
MG4HCQtHBIwzsQxa/GiaqXl1Olmc8Wz0uxTFSg5ru2QfA681OyIPZVlqWP1lntm+tugCKpyG0MG6
BtN9hgqhQ8At6S/8aHysEH4dpNX0a5buniYw3KP8YN8ikxKqltIIonV1ruGoG1vLxIFg4npzi+wn
HFnBBoqpSj4/kuEwvuUWuMLF1IK+Mp0DoeFmIGak9iBMfXLTmMGnuH/Qi2h7wqCe+gWzDB/8dDXK
TANsGfOXox/xnNt3nKLMfsNaYQ4uPkwYdUAfpnqgQ9PA3UGczYLrwlzon238BzN+TbN3RbC0BHPj
qb1DL8P4M7rdXhUDigyZTa9j2naBtNRMa+4xGsaW5mKc9Avm49xFRPMttzEZLTqvKzFVHuDbN/bM
Jj+OxNmqa8XWCJKeca7iwRci+ZFFMYtAEO3wibSbwueqz828H7ifn/qJLxCTuc9dASNKQO3zh7rR
z1o5rp4EvLeZrd14MT8ca4anaejaQcfraC0/9NJ8corwuaydW5bzO7VF9aX3us+Es+zCybuNgCSs
1YqZGU17idPoPppk3Rs5xvr1qxpnfDvjGJiUDNVDV+jyw+KEWjBX4Y6OUDvbZf0hm9OzktqFzYUe
2BYOnlyAjUhTuK9QyoHexe+V7X3PjZTbiSASxRVSu4PYVEWVHp0ZFi3KTFbdo8gPEoqHULN68hZD
OwxwYKgMsOaUrDOzPExPSy5RcZ1jW/84dsJgD2d9nmxCPxw2l/b0oU/yBX+KBR7Zkc9l+4YLBHpH
NB2cqM/ObWbPPnWpcSmrgZebhif8exhkJcOf2j21mjE9sYp75YU+JbTd+04bm1tqxsSWRWfkdz/T
2fy01BHG5UY8mCJ0D5YY2n1k1j7SjTuovT4YbLbafcG6ty2EditC5LRunlyF2fwCzIIMG1RBUOVk
BKfgVdfOn5LWaA5t63ybCExNNa9ha9ncknBJmXIyGJjIwO7VdCe/NNmrMns2nOylFSBAu6F/s4hh
xtWeQ3tjsMfm3ykQ4spqOo8Zli1shwunCn7H1kX5z7g3Imyz0UGPAGkepu4jegwW/I9JhdrMhnmG
Q32GudflRzNT2s2V5lcpv5hzEqLeZ7YmYwargm9935QYUbLsCVujtxMWelOdyrvsvg1I0ANn0b4u
aO5jhckkYhuqFivxc3QvyNU/xi77IgVM5LJYoV/Ho2L6Ja7alCG3tzw0t1rzo1y8/swvAkpD+lgT
3+PVWosaGdoa0wAnlbcc35u91NyONPTHWobee6ymGQ8C7uphHf2YWJIM7tjXWR/xpIRIuvQq2tfq
qXUJZNVhd/hoBvjFzguUSR1lqEiqk5OktDliOGRMnsI1gyoe/y+ZVJu8b/vjEQt7N2uUZGv7sh2o
TclF+/spt0Tcnl35PmHq2Q1FmR44yJ0Axer/GZC0VlJEIgDgXR9th+0pWip5jiZC4qj3iJDS/WaZ
X02zRQeY1qg0AM9dHeW4ft2g/930lCT/wq8dkOl0tmqPSFc/TGX+wazEHGheNx+ajMqr0es2UHn8
Hcl2d0nWwxbrtR3SaaICdimDTiWfUtEU3cWxwBkZXcJSMsarUpphf8nXgy6HjDVY8tBadXMp5+Fr
FmnzwTRYCYzDumDmx60OXNcxhhODSMQuzUyE/DJf6DHmSyLwu0uzWE8vsP2ua/yY86VjtWixryCp
QDIWvfzWZ26PNg2nsUaD0Nbd7LUU3g71Wg8XKOZBVeAEjhqoxv9SasoZDML63MuZiGWF8+hKkq+K
jI7mzySsLbvtd5SbvsbRhYhkKOpHkDlipRY0F65dMRNDCkM1HpnALfe5E9cwwYYszeo9zLPhxF1E
51smols0NLcF3cKbFYX71HSfiKbk5K50Delh8kPFYDgJNHeuc6cq6JWgasM+RRu+HsK4/7nkdh7k
7Jcv2liIg97SHy2x8kafhEjtGIfiS8Ig1NDt72jGyDebB1BYiSMZunOKIKVvjvNY2I/6wIq6pF4o
Y1aflSUf0Fle8hjidol3cD8UOC0yDWmIbY9d0LXG14mWyyFq+eWBW0P9qqHAKrT2I6G4jKJdDZ92
nUhsNgw5LVnKD0NoZ7TAsIas4RfJ0tWt13sDNne9rnDY+jMNs8hNGfhKO3r7GLNbfhxtlheTqBRa
JnnlzHO5rnLJtBNSn1Bxo0IGhwnMQounG6av5ynvbiTlgMpcvFOVy/SJlYrZtdndas5pCf0VFrCN
KiFt8fnlNfZuG6BM51RB582gbRAHPUIhgcAD+nvIiGvvqml6LqCBQilobsNY0P9bkikxATX7ujGa
PQO1gxBLgSqkaM/TuqoC7nv35gQ6RAXVqAbEzvIiSW/A6t0ALcdPOWvXyIvCo4MOeWHpAeYc/zoW
8sStrmY+FjvoMMtKM7lb0kQB6HEJjjzOZer7fd2J5cpV4dwNrnibHUwdMgcAACiA1KAlD1IDAZw2
hoE2xEhPmjjx52TgW67PT6PnfCL04ClWkw4ljP0VkVbP6QStyM2mr60XfdHK2Xzq52a4lxaIIafU
bixOCeBQ1o+kX3LA0qzxZnqsZ1NM3A8lW0aqliPlAwniZY5KYKCeQ4Ag+uowO4gkRhMttJ5xpUr5
cmEl1JtH3BZY7h4ZwT3IWVl37BBXobIZmk/xvTdNmwFmngKDSNM7M/5oX6p8es6aqDwN3KRBB7Hx
0+cHZ4LJSUXB9hDO2dLq+rnNP81uSnvCmHSXyyn1Y2WhtcAx6cdduu4umX+6aQcIIkXtEses/9iU
Jo+Q8ncll5ljh2CX+T9e1bn1QNjSsBoMHU6qST9WNo3skvUPDIi1LHy2IvHSMKU58b8tDyCSIB7k
SLS11jmWFSIPPjdcnlP2aCQdZPYQREE4mYe5sC6O3j1nYhofWpZ/D9sjWhRSA7RU+LbdlsecjnpX
UqbS90T7fJwRYVXLTYtZ4s35y5CSHa2HIr0OHjMgrUqjPYGB+qWah8CCTHZj8cZOjyDAIJ0PYToO
B9GwATFs72IVjf2aZSp+Ifd+97HJ5BFKyvfczQVmA3ocLUoflfc49aO4CX34EE+heBHlZ9Xz/SJc
KmiGQtwHuwrBZrjZvmy/6QJ6imW3RPx6bJVRpC2rsMbDVIWcchr1/LFDHvTo1nF2z7tvo4jy/dSb
7RneRvQGyvOiYeU6N/BNgjytfoz6Qz649j4qYwezR08WIFSiu7DkMR1mHbVo01+rHkY2mRMPxBQs
e0+hYmOzwaeah/WBWYc6yUr7oWoHSaaF80uU9nvWVsNJWumrQtxFioWszsrS37YLbbd0L8h3EJBH
crzraUF7j01tWpOMerYVoirmiyVyTgQVL37v6k8Wwnzs00ZgVh17TVPcmRF97kLEt6U7PTv4l29J
xRnYhwreDp58yH/jgR0qQRhORrBnPtWB43gfuNDkZ302zrTA32vJoniOvMlfpd9BmPfO8QyEpzmw
Knb9ajQuhhurIHeRBBcCTIbBNZIz5lNm0ey2Q39LOgPVXubpxzRDF8PUmLzQQtMDzc4KLHukxNZG
+zihenlZp6nTKVep8723oX10ZM23endCDUd6bZWs53B1jMpv1igEX4fhFFWxfpn0b5QY4ykr5wql
m8STHJfnxYYZVaquCcqs2U9aMh1RBp1gD/1MKds/4JMgAIIuMtY0+6bLS1wXzWku56+pk8t9aK+7
1AE7mtXhB+xrI/yQ3QpPntPEzu8oIuQz5TXqeRDtyIFJXNTEBPna8H51SworxGZR3OK5hAkoQcNr
AEqhmjUHpZdvDTtr3EcQ6GL8yBJOYNAXtnWYkqTbd6tharGp5tGHEA40tmYwtsZ9q8JEj7WpJIBl
pX6/97lrI5Sv9IsnzQ+ISC9WjytXVjgQpzoa8btGmc+t7GGIkgikOYuiZGYYQ7He98ytZQgyzV7k
DZmAztBH87NkAcilyHxoZw/64fDi9MZ7bqPFMGHFeanqLzHR8ayXEJc7eY31JQ3flFAs9sav1rjE
1zFvuD7NBE2ILCkeh6XGxOFZNw+A+2yxKh2KuPUF7vMLa7BSVPgjujsia4fCNxwC6Q7za2Q6x6xL
xxOjKNS0njMcqg5cfZzk8T2X1N6OtWSBR/vaoLRsiYLZq7r41YoUybvrjV9lW78kWV0cZAMpJ7HD
fof9AR56ZjLWBNSRWWl8Q6LJwMETDypZMIY6WnxeKH/Ysnt0rcYrndSvYRETYA3gCXSM3b6qjF8e
eA2dncp5JElEzFoCjKuAmehW+sFkmYqWQMJOsJLpinYy8FqcqyasgQ+tENOjwmltW1/7NFUfLXRm
R0BjLVbN7rub5bGOF7i/a2x1T962eexYmAoLVGYrZvDspcsVxgKrn7Wab9Ut489OfylX009TeA/R
EH+cc48ascE1OiLHRCiNG6cQyNkGC9kp9xlxoznifjjl1QE9LyGoCkZmJMWwS72uPRWoMGvdYtK1
nrBma/gZGDgIAdPN8jrtmJX1J7GK2qoxja8Or37SHCCjdmH4A2OzE+72r0VU1x8I7vHxTnORld70
okHUWWotek3D8jR2knOsZP+hp4jOl86tjtJtSHwhJmcsRsvHlTGAnIvkvudGc4hDlMlDh/stGwfz
NHrlcI3bbA3AGjU/7E3jBl1oeiHxDR2kvnAjrSjmXYLdsiJdkZ1SfzOTKPbtqcMGz7KG9qFRlyR9
qezSwxQKOhR8pXGKEyrUrKnubnTH9U8WT0YKZd/kOTTF/FnXkjHwRj4Ax+slO15tdXt63ABosSFL
auqcGNY+juL8xmDiOFqedhoaNJ0mRBY0PuS9DvGUsgpy9HNvV98NSVGkD25/DDUZ3lfXyx4tfHSi
KgrMMeI3snTJIVlcRsfGUJ9l5dKvVegNmEEOvjNqq6FfK4/bL1pHEm/q+gwaJ9zZZiiw7lIH054N
3IkWMl+stHFPvU0gSuK0z7qAAgs26pRgBZ7tL5rlgURwqzeRp8tJRoThpZG3G2ajv5H48nmAgctV
lnCGcLKYKBZqMQJqZQakXfbJaqblKEFlPSDiWFMvim99kbWsiD3n5A0iZx5Zsjkxy4fEprggXbD1
LVxI12qsAl2r0WtPbCzPmYOaWwqWTlX6yD05urp9mN/swkKYnlX3nigEVNTJsZ5QKzQyegmZbd5K
wW9q/JSsNHI36+udHZrNwXJ7+5I7Hk1aBU0QvAEaNA5uuwYAa3D6hGkVj7KuwdeNBZfziBKyKdz2
CLLJuRmJXd54265KtEcrtT9LqbxzuD7rnfTzxPmAESPCGjRxLRhN+yOinfLeKFHdU9N4qRGeXtOk
H/YzPevByYh5M+bxpVwPk4ekpVQv3kCnWk5p+9hY77Xjqaslq8aneTAeNAfrAr4TySwKisGS6OkZ
59vol7n+ZMTa9CoW7CPZvKR+Mi3mUbfwT+d8cPu4q52zhqp7nwgrqCULy2FBK5O41K4e1y5SKcL0
khXL49Tx/a2q6Zs1NMkJJK57h/5Chs6c3LxIubDOdCAQqfo+TtJ6TjkNPW7Jr0MIiiMXdy2q9Ds9
73kRDk2dne2tYaE4z89WJbtHT3fzoK3x25ademRAiAFqDQXpIyuD9k7ZKBnc5rOnbm7rN5rJzYDW
dJfXmV9msj3XBRfhItf6m4dVI2Xi9OT2nETm0GaUmQ+qLZubw+gwkaPh57X5NkrjWreNe9TSKMF5
iDvVaFANOqgyHrN5eFycaLjkjAPhOI6oGSsAjniXW7CWZC4AKE6xguIAJA+rz7AOc/HEO8SKpzfS
5KBXpQmXAiZwWXh8rwcbDEf7U6R2c/RK91s8O4xThuJe9bjY8D+pfRM26iDb5d6aqKsWzxz3McPp
Xc1++DhDNThaObf6lLYpGAtzHbg1dZBo9dFtHN2PjUi9F7J9UJptnk2HffMyO/VxLlbzVT7GV5n3
L8JVaLyqntc6UabXrnqrQ899YID7FuncS3LYldDPdAAgikwihE7YIM/EQ5iotkdODkX3Nkt1LCSz
XX3B2qaMQqN7dJ/7ifHUKJHuaRpQnblDzlwqJko4xH6aEdzSEpNfJGR1StIS0go3mU51H0u7+izm
qt+H8/hVKSpbd0oP2/tQLoATc3E+wrfjBE5A9466+hC7AzZvjJes3R6X8N2eLMiqyNq4BNoMiIGA
sgZDH1n11ludXVdD9ydLct8ZW/xgmlR/7vi2bd+2/Pu99/v9M3Aub3FTlph21mFvsc6S6nUbi/b0
oELCJ/HL7JeVo8ryqfQ1T+VcCQhKA9G9epIFbC1n1SBsz1OYuCytojPDQ3GZvZEhK653rBkx5btl
4bXovfyQWMkAwyV6jpQHFyyG0LLt7ft1000NNWKNjaHvJkgTRPG1MF0waUI7ee1jCrKDoDdGVKNG
YojIPQcfSu0hjdXHS0Tatd+YYFDTtCeWYj3EeXoPe5RCGqOaSzdbw8GaOLkLtljXkDy/HSXNM1+W
djfYzbtcRoOeJYnJcwvr6orYKdqz9C+AWbqMMTY5/8w3xImzGTmjmhhCL0Sir5Gwjibai7dw5zUW
b9kxB/2gpxrUnBSPGRlDuIOajkV7HFlwQDUCnv/OyPTWv4rGioX33z/TTCMlpaz68G976NCkSsro
RuSayL698+1RtSay/366PXLqOfVbk00S7SFV8OaJXx+5fz/a/iBef1eVYbwtfXOPm8LcF/WEf4hk
kD9NJ5v82SPwdJebmvQHi+yV7SC5e50Xcsm2oNDFpd/b2Q6bTygeLNbWw/Z0MShG07TydsAySULM
Zpwoi6AO4JexviI8Vpx9/ibDyDaRQsbVmak6S2O2FRS8qdnS97lgtWrxibQ37RCvQ1NNcMi2eSk1
SHfxHPmuvDTGZFD3l8KY/pWVm62PSOKVQdenj9sfskiczgic+/XtVAnxMtuhJ97UJ/qCRK11Irwp
ZSLbvRTVXDJ9w0e22M23wWVoVtrYmTfh1+/DYFYPytDb46YqM4mFp69aJ8IsB/WDZ6bZadWN6+sk
M5msJ8vN9OA/ArH/L4HYenf/rwRit4S00q7q/7fIBuPPv/UvjZjr/WGhHnCkxKqg25gR/o5s8Jw/
DBJYBOIx2HhIxPi3/gor9f4wXbRbDOENQPLSIXjhL42Y+YflwYT2dFO4/4u9M1mSG8my7K+k9B4h
gAJQAC3VtbDZfB7pTm4g7k4S8zwqvr6PghHpESHZJVkivawFjeY2wCYAqvreveciIiN99D//42P+
39EPqEprtkf3t7//UQ7FXZVQQyPzw/pbWKkZWB7CMNwSgvdHrMTfXAp2nAVF75Qm60gDReywrb2x
tS8rZyQUSHXMFi8lmoof4RwzKaJBn/vI+8Mh9p6aFOnOTzz0k/udGLzKeHZC2fhfprrtu5+RcvLq
bfHs0fg+pj7hLenCCWuxl0438sck2zS+L60GMIFnpLsKV3n32FIYB0bqdt2XRJQj6u+ujocTDoIG
bEfU4tPl3DmGH/g5Z4pqkqijyzoe89vM8Fnzh2A4vcNYGT0ADRbVWB+CoKku6XFRWjF9fJxa+R3a
WNZ9Vxwx64VqwyeJEkaJvPxm+r6B2RqspcZvMSmh8eAGDuqRyEnMI7Mm64dQc0ahoTOob8zkmTNt
a2Y8FSOFAdzSydDJK5UP2RjfDqUjZmM/9WCIOl4tVWZ3jskQQmCa5m5ivXkswKIzfQwAUGaXm0B7
pyxLz1NMDuExjJ0HZGrQJGlyw3Ag3ZsWvRK1AWM5zN5FNw0EuTlBHl/30VhAFco98HIn03FykuWW
eJ43iASD8GtJzENygNGMnL2jP2NjQrCQnkwzvLoRgBieNemp4G7Ayj0926jQ7UceGNTfZTzHz1Ew
5R/mMusaa9Z02S5t2zo59BTW2ZRr999kzFl2bwdTeIOvodJSEfuptFx6r/TSo32TeoueiZkV7ZyJ
6m/mCOe+lDmjnGU2FaR7poL0Q5vQeyZVHcdfOdLzvw8GgVA4NtKUnpVQpnXRtnzUCP4bNdCdBSqW
RsnSy/oOd4TL2kUqQTut6egbKFtQjELDXSmamPHS4Q83xvIuyBvD/+mSVAQCN1imjOA3JqclRQoo
JRsvab2I1moSJcZlgfZXoeaWJkX9ugaktCvl6PXbIejALI/Cc/xj6lMxQKGR40MMza6IbqIaafsp
TbpCHKSQnXlT16MFs60W6XHK4Fqh8wUWdm3M0ex9KV0jECfczL5/EXJGsR2SgyUazn1i1vwq02bI
uulGTsO8F4oYSCnG5CJbIuOV3A71OBJM/GC1HfKikE5xB+7kzvRUdMURkBKv67q3Vm3iE5n7PIF2
J7InA0fBcSp1pAZ5Vu/NSJITwS0u1Q6/PlWdQ9KBX5CLVM8suAy+5sVHnb9ZTAT4cd7bl05r0eUm
DxNcYmnfGtli7ILEmJ/QgsBH052Rwmu8K3IrsmMQTgVUKU9ehI1TnFs3mh5lE4U7KgvwgFIrPUWD
Lc5mGLlfAI0AZotJNrghiOyHU0zqbSAK+IYZogMzCczeNFJxLy2rvCdeNeL76IgSj8fu3q+i4X3M
rfo8mKRexplJLn02ePG1n888kBLbES+z9VqUXXKCxZgxbedQyYc402EKFeAoPdMq/BKFQRIxygat
2reGjK6iKkyAOVZW+gDx2L9tl7T8Vs5Oum+YhN5R+/eOQ5uGmsPSA25LwA2ruT3RgetOzlCX94HN
2QXbTHttsyseR6ghRKRm7t3ohMabSNTMpqr6y5jU/R1z5OHQloY65F7KUgsm3VmmZs65QULbdBPn
jo4rdD6XmMmbzCftNU5T82dhpuVjOxSd1sDGAdNNRieMLFjenW4xXvDndtcQr3KNTFdy3JhxVlP9
zr37gPCYg1L4JYUN5isCALhHvhLs00oAzTRGHYBi0vUTKYf5YPXzA5OY4UCVwNrSY8H21Kua9mQk
SL3Ip4DUGN/e+x1eSqtoKC4l8LiQUi3lx2CJlD3E5HRrDvHjWLXypp1dwCNNXO1Dfp+T0D3jsMhg
r9e9cXCyFJ5pbNsXTWLNpwyLy85nanZtpAJnNABy8gaBT4YFzL8S/t5HOzkG9K8mIYcoVYeirQ0c
8nZ9nHyseXZCqQY7YXvjtzCYJ1XHz2GXq+t4QM8rBHKYZpmJY00NyhxVYSNHLHrQdRxjEuzhDviJ
OA6xA6WlUP4XvxtSVmU0P/uY7iOBHOZRLNN8HxZEXfMdoNqlmQl5Da8XqRBmsktrS57QWmLID4Hn
qrYBLyCW+mAiItyVrRPj3rPKcyMIdaDL2d94qh5oH6rhglZuSN3AnQ495839HHn2DtWidVrkGF4P
VjQelO0JAGe5fySSkA54tITHpsbfE8JQvO4hsH7Po6m9cantMwEArUflqjj6JvX3OsPHjBEGPbiP
owlYlgOEfgBrjrl4bxMCRzyiGs8xDclTWQwl0jDbujJMWjDFkAYvnlfI56z1xa0ResOOAdM7TkGa
H4q+d0D1ZAQ0LXDfx16F+7xntKDDog4N8Vc/Y8eMLpmuZwdjMeCB+EpuTHewCO7uHGhiVoOGi6Ql
WCQRPH9djiwIGhqWpd2l4zDd+gYRTwbarxtLh4gvIUaa3KNNvMxjdATRnGMj8kpqpMtwcJF0U8m1
oW8kETGuSRmlF2NX054Ocspjlj3sYkShuzkI7R29PHaHgaLJZsmn5ZIMolwPuOa+8ej5FHKs9i4h
NOchncK9XHD9UX5KKXjCrp0tjozCKRUgZmK05zJgH05awOwpqnJZ0teoU3M4xlOhB5CpulSMd/QB
TBcvO+auqaB7CGDFxkSzBNSp3T7dwxliDEVTdJWoYXiApm1sqSKWpwWi7bnHdMhqnjZL2IAijVpO
M51NXdULiDQm1gcwSymHI/zlkZWVyrq3qq1JmjJHAuSr2XYwKA2TtzWaOr4fJc2L3PeBOSH0bl/q
oVqosy71jZOnU37IHEd4uzTCPYmMv+vC6zlxemtnUpYYDrElffc0Wwg9rwgnQBoEJ1X2TzOsbRZb
4dD2O6etp2sGdVIDbStmEicdlSvavWJIDqlDsIbYlO2oXOpmbTQYiiYELfL3aBkdsZS/gvr+f/u0
CXG7eSt+dP+hN/xB+EdLObz/z7/+yRT999fdvfVvf/ljv65M7ocfrXr40eFj+GM2rx/57975jx//
zvpGLyH+q+UNQJq+TT76f1Q//7Gt8qF4/2s43a/n/77Q8eRvRAjKwHd8CBK+pT3Xv5thPO83i1VG
gN3a/mXI/udCx/ZxvLCeIXfR8lnOS5ZHn3Zs3wxswZ10+ITgrj++in9joaNf/s9WGIfTqGs6NgUY
pqPS1p/8z1F1yiozK1azyTguNjX91uinuxDOA6Ec05qFWsnEEpv66ECsH26nWz2PAx0fc/kuEPh1
QEwSMANRkZ6m6W6qTyYKiObVQp3QJ3d/+pp/f/N/XpUJ/1+9W1tKEA58PYKK7l/fbeVisvX9iHc7
mxdWTMuiK2rmcoJcY+dVBfVVx9ooWmCIeiejMB88BDY1yiV/PDVG/y6YunAQnBYURtGU7Z08pIPt
H6ipkw9GbR2pSkLlakAnGNx69o+upuxNNTgOb9lMgycwCzlFlPWd3pySxTbUt/GIrIUz1FQf+jFE
etPbZU7Oy1VkOUxBuDUXg03TkY0w0dpX1B7Xm/RD9CYRjZPF7GywExz0pia3viD1a2/WH8hH/vmm
GgJR9HvSb3B9w810qEz4Hl6x1W88YXMRgenhJEn64LGVAU293YgE+y7XG653U7jFArQRRXbooFcn
vnmrHxMjkW5J1I55Kndr7be2EjT6oYTchSn88oZM1P7W0VOOoUCZzT9YmfrZThKczCL8JruGjFu2
kVTlrolrRrJILyS3DSb9SDG+lpykg2u9OWY4qOpPjj0e9COyZLpveHTVqwyACT9Hb/4kngjo4ID+
+tbtLh20TTwjK9kAr7G+L1680crM3z+qfj2IaFBNMK1CKC3Hk74LNvL6/3zCTd0RZSOolK8fgO04
TBpCIznqr0d/dv3i+jM4zGwayPz6uv4KqWsf9H1dVcAd2qXZk8lbU3b5hdow3qC4I+WIRG1oHseC
bvxASzEiGFZyfazuUvFEli6nenaH/iIhPRpf9V7/qR/cAXWqOv+kTBpaNKqavMB+Px6GtMDoCAGG
28nuow8QEpT4LeE19Hbxgh0SFAcZm9ObEFwPeo+ieQKykdfGev/HU33Rb+Gv0OZEXZA4UISRA7HZ
Rm+WtrJ2L48MUQnhJVb/aObjoeDp+h3opzF8yeCrRVEwkyFtR3UYA7y/6Vi9sUbZBNJGJ4OkhVla
X18BG6DxFe/eRvjjLSj82Qifgogs5dyuv2Vdsc8tuQmUfRcWOdURSW3eBdPn447tiC9TgP1a0j4Q
K/epZiaL62EGpVpqJq5qjlPf5xvh+09Z+So6lFWQNBuGfSLvlTl9lE60g54DqyrigDGs+A41zR7L
GPuZjqXq74FTwqjtMLwsfIP2LSex/wl1/ffGUEJPhf2ns7sepX9/pp4G/J//dfejLLGujG/lXwfP
35/4x+jp/CYDIR2Gz191PZycfyS7mr+5VmBZ3I2wy7V1SfKPMqHASgqUw8TeaeEndYPP0TP4zWOs
kwQ2kowjCYv974yeRNX+nWbiew62Do8SoeNZTM601fRPUa85/u6lAFtwmvMaBwXWrbBIHx3MJQCp
kDbK4BAZ1m2Zm8tBmHKCOO5Az/HNbUeV/BQ0Xv5QIzbuiEJZ+sk5Bkvf7mXiRPtCMlR4s0llOx/n
q4rwxSkQ3b4gyJPlAkEHPp2j+KoYpU/psaB0BrOIM0kElmB+mCek3YH1Uq6QgRU3oMEDUiMIfFgE
QkMJnJtGIwqq97QFWNBqdIGLLmaZgvhED0UyQpIxnZHKueuaDPpANvhH5WGA7bLoJbBzTe2nETaw
EECmLTmhd/1zGj/QqKRtGCBF7FMUVSSUx0xejxZdYdVFP6eOOoONPylWDT3ZOrhyqBtg2JhJqMlz
/HaxQuJEr7AYcxMfq41Sd04WWAPEL8H6FBhvQGuGg6V2S5zJrYm2/gzejXye5Ce42QbguPEsdbbH
wkwdmEKCzCD3SeOJ8dFJce2RMLsJUj89J053ndnX08xpM3PorcXkjttlMCHYWuYd+jr/PBOQuqVt
3pwXYSK1D7LkRsWKwPmABBk5Uutx+ktLvndxl13B0L62DdvD6MZZfKY1u29p/x/bnBWMKRvULDNh
dnanIy00205hMVJ1DtutH7EXmeDPHOpeRztNXhyB7i+eVb/FjoSMpY47jPPFtF287gl7wOXYTgtE
Ov8E1CTzUVeaRv8RWtUbBYNkMy8SyaOHAMERcDYksBKQ+OO27/prUNDGGQThrUsJFVdALG4CgRWr
cr56VtGTJlhfzXVQXxojujrEzCc6QTmSEcgKlaGeKHhTNZ3TbZpNoAcWFxIhfuI88gE4D9BJg6nY
ygrIeOfExV7R7jmUfWniZaBsJ+QyIoZocNpJB9G8L+bTkAN68T2YCg0ZK3m1w9TAtLQgksfyoHCW
xo8mc7ptNi8A5iM9Y43sh94/xJPhndNl3LUiHa7KDqAVwHRKBTK3rnhKw6jIfhLmfHGegRJIOtHd
MEbLnpLrcF7qUa+NvW89cW4nc2bMyEnL23cEuGyX3nydYRFtR8H61KF6YXrN96kMecrcPQaygtTf
hd8KY4JBUj4uscUeVybXjk/E3oRlBRCa3ONEByk02q+Y/h47YDpMYBQ+v64lYsDgo0KzPVYKdMNb
ski1GecZCJ14VIlZnKJyug8MFNdWQzSDELtOFdExT8KnaDJ++KDKmIdODVVtdbZScfSa7FHJuNkX
vUnuqFX+LPSSvKM6Gy+hzf4C5tL0Dj6gtivX7zGbtTisSgJwt6rsLnmzgGTm5T1JaVuWibWlDzfs
c+G9N151rIqguWWa/tRa7RWMRVSYnk6Cpm1y2WfPQUZwKHRDIgSRz8uluM++WfP4PZuIiljmQUN4
cY0lprGZ6r7Zs/oBaYnUlaTRJX0NG0IQItffVmRcUu8ZEJxSTg7hQzuXoQ+4B4qNtQHfN+1U47zb
mPcvgDUdynlkZoAYaQtjOj+4IngqpUkf3UtcNJvME01krbjvqBlDnEgaCwad9kMtzHVQdd23NqzC
eo6Lk3A5GVkOVRmAvB2SY2avTK+C8jkXXXCGyHusg8tsaI5EJ2Dq4PzgEmlMGumpFcsuobG6L/zm
1SWaezfldkOCTUeCmf1SER5AJZDl+jCq+DTZCykNlosYe84objK/w/DC5LBMpz2Zx8y6YTD1bvdl
cTjRTf1T70q1TSef+Bjy8LZLEZMma4VbaRe3it6BNwoCEknzBZTkbapUPdc5FAFKq/7D65LbsBXD
YaFmfVZjj90cF8UMksebyVIBRJUR/ndhp7l5RQIH9faLacrSm0X1JMtg+74mo1AiOf9o9Ok6IOgE
cjeBMIX3YQTuCYVAeCScjP23NcW+651w00A4oQJ6YUj0xZ773SmsB/CRSNjD1IAHaiENX2g4Vcn7
0ttkZiflS4/TWGwMyLY7XGvpzrbaXR9K/xyevMF8N8ek2fd2fDQWp9vVaIuiync2QTjoeMF246aL
ZkTv7Mj+CXjxS+ZywkD7bm3sNiFcsU8Plo+OYXCBWsGOvA4Xgqkrxa7Qi2AbtvajTcCc66DqAU4y
nAyiHTZMRI6jKSEVltGu7mgRgRc4UKQ3lV3sqgZNWF1kaDlJDU/7m34MkVdSWsQEt7UDdiK4pDCM
vjZxTrWLePUDJkmmrmI89+akLmIBfYhlLnNt/9Gs6GoVrG4Pbs+KZjZHwup89Ni1x1CcO0Av8Z+T
o5LgXwIuWx0btAyAl6P71lrOtC/If6wxkixn5PZMmnEcbOMw+TYiaL5GW7hPh4yP4hKA1uaIChqW
mlFg06aCONNli5b62bAUkfAEINjJFp4+/LFJkSAfcau+Rcp7Buvlb+ym3UduMV+YC1yxRn3Qdox2
vR0hClmmoxU4uz7KPpAdndFyym3jviTKp1tZWCAgv3Q+wRhZf2c500s0LmqXNh0W3ytOCqH20132
Mr0NeYN9SenOGa4NR8MapA1qMZPnJGeQ9caeFNyG3hDdEcY2RW5KU2+YbRzzOjwn49nV5ePIgG7h
q+59ho9GhomRwb0QrX9l1Q3TESRAg0ijK3LRbqtx/JKpApHv7F9HPTsXLo7rKoypkM6ls8UlSIhL
9dIOqLhazm5br/KOidU9BwGiTltl37HZ+IfZsG/pwzwvSGvwReJdD1CPEgQiLolsg/Ru7f04YqVd
1/zuA/OVJt/RL3sok/i5bJrvKBkwcpXzLgg11RYKeu4/OQHoTo65Y2iqvYyhENgxe5+TtViiNzVz
q1qTugsXIvEg4YGE6XhhIhWOfED+9CAwK1WaiLFeTL0LcCovcIZkJG6g76UnEjb5OYym+aLVspfP
i/U2qZUx623sAEw55QjQfUDPRMTM7xer8ayl04/p4KD+afxLVg7K+jcHZ34etQJa63JCrdBZqKDu
h1on+CSVOqf1Y5ENRNkkrQHCHXlJpyUn60XWyd+vrXe4NVWP9YMYveYVhCueRXMHYm1xU3157hyr
O663w1ECCvHPi/UR3dB8uClT7PX29abPbfza5hpIsd5j1ZR+LmuV1ee0eV9SaV9UI5EhZnCWnsCl
bmQ3ZFjSBC4wzV2sD/AWZSKNDM8euojfgyH8FVSxbnc1Nob0tbYzY9Z2DXtoxwiEzJojsV5db/y8
+Ntt6xb+dluYdBBJ7Pb0t9s///RD2G8pOgTOW5zI49hYNrWj/Yz6YjWB1nLyAKXovx20P3mtgKXr
X/TzZ/1TOMZqKshn+BLM9nmQnKcvBT7nPQhXbjO9qDp1ToC6jzvXB6/X/rbBVmMzpMZmwHsiieKf
F0iZ6guhL9bbEuz+u9ajBr6+hXVT2bqPrRv8dTUK5Qs+Mrmf1VJeDFoHt17LVrJH3hd6MBm+jxoV
gWrAgs8wcbTK0lN08QFGENF8jqwuJfMwxVn962eLogYuyK/r63efSs7miMPDnVnO0H5+ZXVot+Z6
7dPBOfXXmAjMs1gcZH6mRp78urp6N0HvHt3GyPhY/ct6GK0XnodUYFvrIwq3hqI1wqLGqgMXqSeH
jo2WAa4B0r31z/Ua0uj2whlTGtHr38GYZqxE+31YeiSN1NVXI/Ax7ycjGTbcQnujveNmDOJ1+4R9
o2w5lYhefUN+gIdqmR+s7spRbfbgJ+6RuLvXNoRh4RlTsm+YSh+yvmkPtRdSYiJzHc/dU1kRggl5
6L60a8xcUZkeY51qUaFT0OdLFnOSLKJq0TMPYWS4LImoiQEWoYXJ01O3yA9h0QQfB9qSJESgGfVo
N6Y4kobcoq9uEyHTBilxNswioswgN5XyVye77BIhCG4xOrc3gpiNYyMxWqJj0VVYXJwhCOvZjQgy
xfUHUFVcDvP4dRRayF7nqEAjkgrSXNi7JlKYPqfyJ0f4E0SI+kwIcYBKNYkBKJr07QbQCfmEWL7v
7vqOInkoZXRWhsKjApcZxhVF1mhMboTNjBCHK+0p9EHFKRN9s1mAizCjYPcr9FkZGyOnrBEfFT0s
rn7e+LfHrPcGmhfz+biqk1/BQ9dbZInX63009iWpM/phy4jYs5rFXVjhEl58EKuWvlj//HXBsmQb
5Bnj/ACvBg+phWlgaeQ5puZYzxmThCEAZ80RaIzB3Wwu42HdUDdpdI/eWpuRDJ+1y3wmq/PzvhB5
427U8Pb1tkYv8U0lgTvyxEFffG7i88+yw6QqaPXtcGYzlGVE+JygZO4zTeSpc53qs179vMhxQx4n
OZ3THIEQtl2b+FEOBXZ2jhGij/QS1Pp12+cd67X1QpIdlRM0ENXHgXy3zzuiTL2JLjU5kbC59aLu
amdrMc/b1Pr7Wr+XFBbrMQ2dyzox+Q0d6VzlJCwfPP0TrL8DVjLuWH/XCG0NOg/9uws9JCGMe6EJ
MhPra4iL9UKBGAF4Towj8Sn+dgy8cDcUfDTEIuJiSmuBNV/tVh4S8/LfaUkBBuJf3KTP2xyBlVVM
RNgT1BwiO+FjlHr4Dab1I2ftZePJJN2Hyz2c94RkLXxX8CfOk7oW+iS8UozWa2NRKMRfBIfakJ8c
RAZHdyQNZEZM0nJobFjkYMP/RWlaT4gryWl9M6gPiKkrzXi3vvqMPvxQ1fbNypRCr96d/fGb0uiY
aVDHujbFcYU44QZsD+T53n/SwNo0i3CSaXv8rK3qW6JuafvOEaxFOr01eSU48B1iuc5+9mMVQa8X
aKWd4jToEcHE8d1dRiQKID3IL1bA03rR9RncGtIodiv5aX3eesfgppyqfpGhiMNhHAClpnZxwb71
p0fpjX++4vpa69P/n7f5Xcy2PrewXluf93nb55+fm/l8e5+3pQ0HaxhRM+u8lHzxf255fbBXTMxC
fr33z+fEuR/TGYeAoQfJ9eLXQwzCOTlHapdgbSMmVgMK5DGSBxKobgXVdCy6XrIfGHpZ4nMog//C
ZewGcXX6pHtVy/xM6T7GKJTK0zKRS6oZEhXQd1rbtrVBlc4us+65637yeTF7/k0bJgAml7Q299N9
aiMJX0XRic/wPy2kHy9lAUa9rHDi9XocrnFesv7X72d9E2Y7Pk5CluQdED+Y2GQLGh7gB3AysNGJ
KPcxO1zwEaq27y9II0nOsdOmtPenMD2vUudEWXfgUEhzZMgmGA+W1roNRnGAWtPi9sfWIjonj8dj
AkC1xXP3P3TKf6s5LxzxX3fnbyE9/JVNuT7hD92x7hropjeVfNoHrNY/GwrOb77lIVNGuOpT2/pz
Q8H6DUE7PQUbCd7abfhsKPi/2XTw4ZnbQlq0Ffz/TkPBoUfyl3a8F9DUFq6LOhitgG5P/KWdgEwX
myXmTErQ+Q7RhqIzO9NQdpHcFZH7bg/Uffx3f7Qe6oC8NmIqst3Y+a+II0vgTQ5l3SkiWMQZz0xY
NvWvpN4Ugow/3pFUgidymsMLKrLLqaRI7gbtPSIrHEIjQT0Wshpg4yLbsd9zcMQBoWLYi0QG5Jlc
QNf8SshIvPdK3990zOuOuVpiXJ2CGmknLqwO9Nef2kL/qun/L74SGiOBy7cidO+fPs+fOyzB4LdE
+wakfhpeQCchsbdRbtzk0C2OFYGashQky3d1uMeZdmNG8Uks2TfDki7yMdYFACVOfR1kaFKxjrG0
D2pz3Hag1fRyAFY7rdYokK9wHerzf/3eqUTQavrLD4rIHQifA9nU9KCX2n9TLISxoIo8JA3r6PC1
QGC9re3ivmB9RwUzqI5qoTk0vSC20vV/6hON10xnp/VfqtSgcNJGVOOjXG4n7M/UF6BdQSgd+mwv
Z1quqQcMuKMvUuCVqDmD2cJoNhWqryqKZ/TMOfyNVVS9HC2x3CdW021Ko/1B8FsHDbi/bPIkJyVp
hhsc0WlYrrPJGek2+K9ijJ69uifTNbHOJvoj3DtnK0uTS+nfRTFuwa4ehkMSZM8LQINwwXEhzoUR
BrvEX+TW6PajAzDMRvWVkXppLs57G69MsvFDsQZrfOJReR7SVARpVrvvIqMF7IDKSvbf17lOzjLe
T0N1jnJme7EoTrkjX1hm8LiuGTYVY7M0vtSNlpkL46MfwA7EXu/eAlI+eYLFm4mGm1CymMrWYF41
E3sLUtiGfdlD8yGfStGzsJ2Lmqgk3nSFJTEZnHunKD+iME43YhqPJILk8Outt0w9zSMls2x23vz4
bPmsLcKmh/bqXzpmTeesHUJMwd0lys5DlKdfl0UiXoSpX7W6vU5nUIs0iKxbwL/FNkqVhVp9Wb4t
mfK30i0QDC/NDv3cK6AEfsuJtkMzzEhfKzFsHH/Xt/FlESwE+/QlrvxUgtPEfXArwqHZIoHDnHVF
7utwnxmPvu1np7xFP5mCjmVQ39BKJCmrfw9bMqPjZdn0i3OIk/LNkMXMJgGxheZYHjD/3pOlSI53
rb4W4zOCMjp1DRG7yvmGkeHdywE2OAP0lRnrfV9+79LkXsSEqFhJcttmPZHBw/gim/orTmzDwU/Q
ewqfqbHsI5+8Fye8rNFLU9Z0Xr0koSYvrhtzabcV3YtEhfQzWrQctRUdvdoq2H9wR1YV7f3GUWcz
bg4L3r+sH2/xTR5j0V/FVXvsjRRE33TusvbDE/dIdGlOFs+dFea4Buc3w3IREQ8XmZ3CgeBn8Ylq
rFg1zswSCMoEdaK8b7HySPSOyWUuyhp7AZmtpvPiZ95TniXwq5ertEbRiNO6QFWMIKmkMj8UiujJ
6iGVKARF9zXOR2KAdROCtXUZD996/2SXaKgqOpvoHE6dRVQaug2Lhp0WQCKNLuXTgoFh4+XvHYnf
Ie+lzdVF6dhvRkcShOg54XsaxjUHd8novqb8nlYa3xJddZk16RH+wvOsmotmjO481/0IXT5A6bw5
CtuEZ2XwfEKSK+vrNDCqrUmkIHnJDzlQ2N4pMGOKgEZHSNN3KcZjEVk/So68jR/PdE+d/BmezUGa
QucneiHHEHYVoifbjT2HG4LcKuaZ1QN6zoNFshKVdGQZo1Tgz3PqqaVkyW9s2PK98vy7ZM7uU6lu
AhKkcCTvrBryvSLydI+3jdN1QH2yu1FIM9BwVM7WrsS5o7yfap1NHr4Lt7gyyvgxUH2L2HamyYHq
eAlddDKTeffrdYGjwhOvDpRfoGqmbzkENn18q07jKDmUcEyc6QTvbZZ0lmo3ixN9Hclg3yzj/IOV
JTWIkH6TYdf73roLa+te35HCHcqmBTRf8C768CEixZeVq71Jwm5r+/43f7avIh/749nrAsikzfi6
nJVJw7ixoG7W4bGCN70namuLvaij4GpidNHdAcgUG480g20Su2QuyvgpnFwLtetwpvtIx7+XmDGt
6EC1/BaU2LnsrRfb3Ttpm+8yz7uRXvUSBS1QDve1zzmF+YtDSvwbAZbJrknmqyVBFlOS/0Wy7jZO
Y3/nlbBW6oES99B7Tx2pRDSk8Azg+CaMGlYN9kF/61ZIlWqb4Oj4lOcA5+ZSTAfYnbd53X4J4/mO
fjtUktL7YnV4CbPue5zQ5KFF9N3uSoRdembOFSbxWEgK4tj1XQQMPdROQLPJZwz0e9gJ9jeBqnAh
Dww7DamdgYbkEX2AOxqJgqJfJjFUbOgf/5zt4V4mRItExbs00QVi95+gu5C+PrGOiJK5PZDqWB+E
cm8jIPhgioozus6n2aimTWSSnULCU6csPnNmfRC0OW7ssILEPPobz3a/ZnNn79JQvNVG+NLGw7UN
V2BTkmt6mBFh2Y6EVmBeF2QCboRAyz+2QFgGVW6CgNpPTTF4IqUipcJk+N5r4atgMxRBvPuW1smb
Kpb9IDWGkIlIyroIVmOPnHHGc5b0ZFu33g1NRUCs2HWaupdUU/iABJRI8kc5s0w4wJJe2zYlcRkY
vCgxoDOp7f6W3PYSGmlQX0ty4y7x1HxfYGw1MwwvPgNgCHZ4o+varQfHDZ4AFjPKApOsfmCtoc1g
VSaxJWhOVKo9wec+avh5evJBfPep1/SXkWL2nI8bStR3pjPxYzvT9yWxSaQQ6iiUeI7brjw6BhU3
awWMeU8T/bMs8i9EP97M2KtQCcoK6VdIk5CE0Dsi0d5gaIB6YJe4Prh5ej2Fw4s2vnIuLiTtMiLB
ncd8dnden/Vf9VfXh4jU9e9BGew1aobvi8FBXMTm6+RNGxew6AZO0EtkFY+FJ9F49hZdZ+vVawWQ
Igcaj5N/H8vR3NXMtvvEJak3aC6D3LibyNVyGBDJnge6FpbPssTiNua0c5qm+gLebzfZpLvK5jwo
+WCI6Tat22WTZGA6vQtjmJ/CmMh04KpawhecLbi+PItMHfd5/XQMj1uHMMMiV/lZv6wtnYPmdfqp
/NERiUHqqAe2IbkftezPIQIkg8UIz0M1t1hweOMOlcd8i6gF8V3rJ4c5CHL0De8L3BStoOyObUdp
g+xZWSNWd7vp3BfKO/czsj1QcPe2LgdyqofThOixZpGuvi6Nh7hnsk6gR+etnSsI6C4txnJKgL21
yQXFFkKCEiM9GZKZT9BWh1o6hAkuyd6p0QJUwXSXo2PeA/JKUGMKerXCvsB+nuzbIgedO9ZXmZM/
Wb0/gnpjBZM59gdcQOtywm+mGvqHS1I8C2NgrmBgM4gd/ynNYkkWcMfPOOD5z8xHa9iWZVISBpse
hyri8LcmWkvlAO0m+AGome7Dgk/NT/niyftJrpRY4M90JClxHGI6Dlsou4P5UILJ2FhRct8UGUia
AONjXSJoHgtsjDUypfz/sncmy21j3ZZ+l5rjL/TNoCYE2FMURTWWNUHYknXQdwf9098PdGY57Xvr
j7gRNamIioxkkJIlShBwsM/ea31L7kdB2pBCd0kyKMb/adNK1LUZvS55Qdmg7mtHORKih86hZ5qC
SzKwszCHH1E/Qp6lsT/TXe6j6NhlugKWmMtDqZk10p4uASjQ32T6TasTORON8qX/2S7d0X55UJcG
66+Xt2caTVQow3RTl08OS4dVWXqtt0/+/ALjki39WLl0Zn99i9uzaengOr0CN4YGZjmozGZqMqd0
YxuJmQDszqEF3McLKJRIVV9ZOsTKcsLcHvTlPW/f6PayormMkQdV79LOHm9N7NvTVA3ZX4SVL1yX
FG7a2kVkhH5hDaRzJ7qyr8gVzRuFpFjHIXWOKeveabCZsoETcBiKRwdFLW7R8MmETFzevv3ybW7P
bm8hbpkFt++dLf0rlIVjIEMWJgE/Nd9NNo43LVf5e9XDKZbC2fekadaEDkDJwEsEsRzMpdeJVRa5
8znxlh2TYVVbQ5E7NzbnI6dMdN+gKL3HQAZzbHIwp9ayWGcQjP1lRnSOQrzo46DDIRMeMOVwfhxG
bgpj2OpXR0C6a5Iu2lDBUM1ldY8afbICEwvhkidgPVg6PSgE2logzBrdNbMu38Fos44xtGGRVxhD
uzV1+7Ao8RIVbreyxlnzRj1S7k3hxac4al7aXBmpEmH4ZVB0sJjdqa0xXxSCdTTsi+tonryNQvT1
JtV4f2mN4jT01lf6C+9zM6fQSqhSZRMyMNtk8C33cW4xY1Yq8xppycHDTrOyrDk+2ZL1gdRquW7z
iiowsrK3mRuSmyA2ydBWHetlnTXd3ljXonnIGeATt0MUOonzjxjOx7thZjOl5iQUQRvTjjatjshu
xL02MuTSC2vPHt8EEhkmDwQe2SvBJUOpUXzv29OcKqjwTG5gUsmLI5FPBoHVQj4LzD3kEHhUl4i+
0GT22Ss5wQ9liLVKT5Nxs0y+nsBtfRo16/cgl8zipt3j1jWYvwxfobmNW4fp5x2niBsgoS7YjAux
w2VKjem4x4Hm37FHW28l16kFJ8OW+5UuDNu9ypvuTbu/4FzG7NeJ74TbTvuqNL9no0OaZIhdYUQy
H1Sk6p7bsI3PijEgzAbpE3S6fZjmenpSbEULCAZjtcz0q4U15EkostgrPSL8koxrdvX2ZZwa0ONp
NfdQc6lYi8TVT9XygJzwMg1W70eelq4t9C3PsWNf0mrIdwQm3wH2rS6eF56HRMt2rtHSCB+HZxQh
JSi1IJxn5+IGRdElVyRi3inO7F2E9C5ia3KdpkUC3jApHCrzNbYbrGg5KvLBMtx9NIp2NdhCX+Pk
kiu1fsV9WAXcxIw9SXnePsMNZmI8PFc1CbVmLsy9TVo4QvALBg2MHpKQeULl210mddQRT5qk8YAO
6s4uI3FPlAyGh0wvt/jWDgCwi02Uhx9tn1ZXbVSDpOid7RSZaM6wWu8Vbf7aN2O6i9stFhLwiEV6
NHq1PFqcuY20N8gbn/O4P0QRsBpnAHjqRMWXcNbSq1NgqQ4ZEgxoA2s1j0kd5oToQbpTzomjoCvj
rDjC4HuKcDhbI/0S1x4faBd7m9JivF6bqbVTZ/bxmlVZQSvRWupKpByZE7U9/eiuYUAquu5HkrW4
5Ef3a5gbL71HJTPOzbYapgaFmoOxnlRcTdDt7mZjr0VwWfuow+rHqIZaQqcPEb8ZcdkTvo7tuU2R
EBTiIZmqc2jkPYa2tmADAqeQEGejIA7KnfjtjDzBL/4yA33ZeAn+5jjJcHWiiIjIVKGhsBLl1B7N
Ie2OK9gKzYMV5xcQ1p7mh645bu1J4hntsJCSb6ceI2W6p55ONmVTuPtQwUMHfFNVq557daashTOd
w5TY9yYzc04b3aNf7tlnyx5YZZpi2qpqeDA7u3i2lOG17TX1rvlSN0r81I1dkNLluAAPhmZLwZir
1lUVuNZnkZnrwgQCjvUiZZRFQQQEsrOHNECvra8hkTNJHN0PsYyv5oFsWDRSgWOh0cYOHtAr3VTC
pbVmm88TisZdb/Vsj+jAjVni7SoV+WzTFqcmfUZtekcKMAKYdggB8vhuWx3zEp3EnJG0W0r1gZ7l
ypWcnNALoWyT44xkGEaUd7g9i+NTVXNLVmqFqPhmeTo2J7bAIXfHSDkQvosHts93iVfBO1XpJSnN
yMw/U4rFfAIfB16KAuK4/iwUbYJGz9AwoV8MPcDr1nE6IWHTlvnhz6dxRdAOBU12yOu9WxBEzfQm
M4LZnVrqD661DnHcMAJSBKDAGCVHyXhDM0e4S6Mlp4gdBjn2QCkOt4dJei9jR6sjbUssVGasz4ce
DvZfT9OSIYrao3yGpnCYlofbMxSWWLV6WKw/X7cTdlI1yfLgNsc1G9Qht2dEkDPhpfWxSEmEwX6n
8G+fQLqJRnRMbKI1/5686gmJR2qJ2PX2sfBWuvz6tM29fy3kIkdtbN9KwRv9+uRtdHt7+ONjv16q
apIz5GkwLDWCPeivL6kd6llRqDBK//cPc/ss4Ql8yT+eauRH0n0DefTrq//xj24fdBUboBtuKoTU
S/H1x/f846XnahVb4Ihg7+W9o5pQ7VYfHaTzDOlvD398xX/1sV//RBu5cuNW3VRLtchCKFbApbJ1
WMbGDDKL+Zgso2R9+3RtugyFB49fMmmuscDibIPQYlPHgxPG3YHmKcqt22us5e1hlCGtuxBKZDVN
bN7sPO8Du++4i07KY1a4TwiJIWUsZwDX1btHy2dtlVOprjnFEUQtp0IrlnCdsMHn4OrZo7fE4IRj
vVWMPJqOGYIQdFQLHX2ZC+MWeBuLed/0w0eUlwPpFb4tMILr1QFhJyE9PTr8aLKAgzvoeziLVnFG
nW71z2aa425Iq8c4dj6jsrr3LAzWhncpNfHNLtMSfUmKS9z+bGBs9/GlHjt1NXaxE1R2vGfb/Qqy
IEea7fpabnwnaxuQv6K2K7VRvpGswFXnkEk4VzulHt/TPEd0WY2gTxWUb45wefd2ukNx/xmiWuce
81gM5jOae9BisNA73b3cJggFw9FVlg3vsGcCUbIzsvXqS2P+cEc6uQBQ73O13wEC7FU6QGozAJKG
vW4W5A0Y4xHg1jFXxFbXxBs2MlIqGVfIBbruHhF3hxSIEe9G5jf1X9KNm3EJhRGieFTS4jiMnt/i
Qklr5O6Wea9b3QvgWSOimZ7VLxiSr1YpCXo1zW0bKx/SNdXAkwB4lwwZbX7GfUIAoYm1EUL1qW3k
jjyEQ0btlqZheqjaUOxyb4J3aPfnPvx0yomyCM4/GRtskEOJHfQmCcWhENstdWeGN9tBC9yYc7Qa
NHYDXvY8Gi6OxGHeuMeGYgsnv+sFHn0Ir4bs6bAmYbuj/BdKfW3r5ymdhk+drSkKZ3R3b5MybOox
3GtdCA95ADvp3bUFecSIQynPz6qbPJmap5K96j06Y5BMd7Vl+kXb39V4uxE6BV771mPUp72pvA9e
fSLJIt2WAi5j8gIC5csYRpgew87YulVyhLeVr1HeJlSv8RV5OaJfu/peGjk/siRkmIUEn4jh+FNn
xJuhtq0NZ8+wGvRa49t4UxAyTFpGXqBsGULksAFXZmWNO0PjKnRdDa42hTxqXmdll2UY1PlHQ04r
Mb89QrCdkZFAHikFI4dUhiiVOIDVUNB/mtgLslM/uL3nT1dPITwACsyH02X3pmO2vj6GKbZ64CZl
+KA3i5OjSKG9UcG6BhmfjhU+x4hmC1W+sCnbs5eAVdDztzNVr1wJ07rEBr9wNSJ2DZv5WEbZjzLe
pFH6WGbepzuo9bonXtlLMSCho2c98PQ3qRr2ypQjUPMq8U06quA2CvwyNommqjkGDv17HR0+mbNl
7tAIyjAWWiRJoMRDNMySku5SdEUr5k+j2bmYiMFJOhw3T6Svk6fusSL6NIpAviwMmQJe21i8kaiB
uG651io7Z9NyAIh5Xv4Pkyn2M0pXGpzGOm25vypW88QJz0oDHyjwmhbvTucGTUnLrs7oMjQzN0eM
FxRCY4Q+f8lqSWy/jGYCOTHGxAOu1Xa2UQnp4pwzKuBuhtMmVMUJsf9kE14PQlhfZwJdeTYUNIq/
Sto9RxLbI/RaxrToDsegTCWJzhJTk5u+NrRH1kbeWL7R1I9h5iANN8FIyZl2k/Kajw4DqoHrynZo
2Nlveom5uV4OpJb0zL+s/MxuhalW+NibiAYt7x3TE00+qb25W9GMOg45XFPziA6n+dGk6TWGR+8M
ZFmEtnheBtJMuxCstFG7dWFHNEMdr+1F6uSk5BQPkOkxd1DSQ3rG5mvliT8Nyd6Aih2Q84QFoF1+
/daJAxcrdN0YFp08Z5sBx9xEi7d1hMXvsD/xpaVeWkXBZWHX73odyW2iE6Nbq3vJIK1BDo1912Tm
Z35C09sDgj1avXI/Lg37drkii25fYJ8KQC/YBL4uWB7lXY+SU5qV783ST9fh2TP9aMrjnestJHts
upWB1xitpTeiIgz16b3mCmpoOyuahv+D1k07xV/D8XNUJsJhka7JsjkPGuNdhdY3RKZZpXWq2p8p
LYNNVTE6oCPjt1mxi4DH7Ng5NT6IStjhB7ec/DnC623Sg8VYYX2NNabGSfpuZDrJRNlMRxC1mu+J
4WFu3PeUNbRSrGcn1Y75zNWga/q9kvckw2nApRFWrri+G/xj/EwZqp1CASQaFvZ9kuYdkA5J9PjY
BlztHH1Ubj4VRFLf/hQm+Q6EPWMYJ1SunjghQrXZ5J5ydbksV3nVan7b95z2obcdDS8NWmWXKT+a
bHGVCyY7naWM3ETJ+cnH+iXN7rPSm4NpHhY3mG8YFS7hrsYsURGy051VFa48uKl1YUCAVScWvoQi
CcOzx5IgdreB//9tGMZd/N6Usvxsf8df3DgOv9gY/w8hMzQDgcPtUP1E7v0nu+/u2/Atjv+py/nr
S/7S5WgW6hvV1pB4mAu772+Xr2ar/9LRRgIPdE3SCRa9zl8uXx2XL3oc3WNQb5q27v5y+WrgM1Rv
SXY1VAdijKf9d0Q5mrGobn5CA/cf/+t/4D42XPT4WJptFRqHecNS/MPkizolmxNklo90dzkdYdjt
lIwteVJod2mcKl+yYmZzNxRHre3MZ3dG+6vDxQJ7XHnbXptfpKSDAxZ3WEPLA/YyA2oFvBq0KVHL
qgqh1xYLzNKTRLS3GnEgbbtHuUx4xwKfHqBXnYxUPsUVBsA23nFvVQ5TGoUHNURyrNhcNh4R7A4E
UC5ToezCXpV0FSWJzKP95nr4KTINuFTmwdIFWWTQAyGvbSoGh6F0WJClJGcwcSzkql22QRmNKaKh
7qFm/+mz3sBsJboTZ03i3rXMaGdpP9dFFOiefKzLcYePFQqa0lpHkVprdoO7GTjfzhN0aApnxZ6z
PGomfCPOJeImYrbMIermIHR6dRWZg3kv++Fdoh9g0TOXHBP4wNXQbbGifG+t6Yu7BNEMwnnQIeDc
9ww5VtlUrgcadA+T1ULNlY6F2Y12ccn45jpA4DBr9PPSDT+J1aO3DtRxw+KvrFQT/lHcYUTCgJQO
qdzpHouEqsliNyZgdPqhO1umuMvHsN8nDvGimW0eoFd/luWQ3g+d8kqxc5HQqK65NU4+CDrxWKBM
bR3uyFFtVnd9I7SVXmUmaT3q58DveIwjEtCXDgd2hSgIx6QKhNq2u3qemcqxB6jaqNhWpVNfckFh
+49r7r/QUi3ozD9PZNt2HS4OFZYuHng+/48TOZ9NM1FCaT9Sr/o047udZXQWMoaMxoLFKM/Sqna9
FNR5lrypFvKSinugm5kE8Ea6vKcTVRHJwp3IHkosW732QEIhneO5Ny71ikA88aSVeA7nyRUHp+of
4lTtt3NEUguQpI2uFfF26LRzpuGbqUzL90BSoqKG8TvUztZt8I9pBNdwp6vmU+8NaJyKtcqM8lzm
chtNygilDm2/3WbvTpV+c/pZfiFDYevNzkufddY1qjQY5MObTscLbRynqseotJNGeZ9o01WCa/eN
DmCYIwb9CYtxTX9fJZejzb3Hf3/A9YVj+vsRN1VnWYRcV1VN0zL/0H8xGHK5xVUMLmqIjBFVyaGN
pvXQR8adISB1hNaXQtDJzE5jWvXHZFIuY9W/teSfopqqxqCegHxUXfOOS49sjKwvKNvz5jTFHVtV
kgm0ONnQ5WUstTyIWsS+JqZ5LatBOyTjQDZe2Pkw2o2LltDyjKQLEvf7Eql+oDP/ReLV2yUZu9aI
UEg1diI6QflLAzyZjPn4Wa9K7chRKk4K4yC3E84hawbfEPV4sdzwRZijvm0giR7sShsoVwaMcPGs
kRxafR1UecqyqtgC8lcwx55kNTMTQ1u7rj18471bfY1V6V7swTzAdMhpjxof4LZOhJNoO4fFjfnz
ggHQar8ukvJlEsPJhDOGUspBs6Lg8DRw85JyvImWMgYdB2odUWJHnwCnDPha46g0VlkemYeE+RL3
oTM4BqZAEzkRRmuhHRr2OQNNrUcQ2FQ9IJXEe3Ws7r1ktJEyojpV5nMuy/jRQliZYu6gmAcWIvCv
RGWE/VxxsZSScKmQ2bpWOxRBudcBUgPBQ7rOif0NVnFki320ABeTmcxrW2OOPN93DM03qkzHYBoh
d2VySYAgGGwXx5JpeuTknM3TEWEUwJyYHUJV1bs6S4lkFIHTTAOJ2y53kp5Leu6r6VjH6ooyiNa9
XQUuCQ97E6UPgPaBkbU6bphMugTbpTFsbHYQM6DSR9ftdlXfTbiHxF3fW/mWC/2jtVOqKr2nv60j
dg7d9L2IpNzlKMrIswuytlXvOK98mAMASOf0VFsNeii1gusT7gmLLe6GYSoYPWkoYIBK1XJO78fp
wYhy80LCQUHRbG3H2EIDMTFjsz0HrcLygB57VdVdjW0PsZ4o0gqKHsmjWCfvwDZBfRjcNwy6gKq6
Jt1olb3jIkh3HXxyb7LkViG4bFUMIAUS1fD8PhHpwZCWP+jC2JqLZ3iaCY0QqThFA3dH3a0urS3f
uyYafpaFv+GF/wmu0ozfF15LVUnosTVAX4xHDB2m8O8Lry76MBS9o1wTMj/QHwK+0QvUnp6TeEFv
zeQfmQ1ZYO5hGgc2gU7HjqwD7eoQs1tiQVJTbzoCwGD2UXB55UX/gjOJWRW3930vxo8ZBN5jTJAf
FuOuG0/SCkkKqw9uodhbpamsdV7hmwR84COvac+1W72Oi3q4xo2/ZzOUbhWGZT5Tf/3kiYwtl7ON
7kkGcta6aHz+5NqJ9C3cbVK2a7BAyto0ih+wLbtjRHzDarEur8oq7I+zrhPurhcTUqBTHY01/f9s
ROdB0M5AdNwanxUESt/Tw+8jwBLiEs382NBcJmIu2xmeC3beQQ3Ys/YPCjAOC6rBqeLtiZhiRztx
YZ2MSqPhpIYxtlNIQGAG6SspTh50Y5uTl4g0lMmGdawn9YVooLe+ir/bivC2yPHIU7HFMdeY+fbY
bztrso7SISwBVAExX7W7XhjUvhcXeFzJIE6qhE0XF/ARXo2+Ej3IqjhssdRrrXk34GtDNghUjPYU
dZmViiPoV4QYYzKQCZMlLABkDzf8RfV42EmvAi85IlaDtV8g1R3SkyvSj9LR7G09XWPFwx7hWAr8
JEVedYiHJwxcT0YBmbLMT1rhbsu6yk8dbUO4xDzsxr77/Pc3L/sP5TUnLSJ411Fd29Yty3UW9s0/
qoWBxAVFzE14laTqBl4vvGNogzxgfih3qqm/VE2+UxQcgb31nszedGdaG03R4RKS0/xNhSatFFm6
VhgnbXt9lAEh1PomgvJyyrF7r5T5qkwyOYytjc6icR8UyJ1f3UK2PoDw6FrldB9QyMVbk+5IXNMH
YxjV03dh9+YRrxIAKRvv6pK1zHCaeTPHYwZ3CnVWDm51y4/x3Y4H7dha6Yzbfl4TTXjXjw9F6Lin
MbShUheEWimtqV7Jr2ZP6/FHsxv1xYsWUMGsLXAGaLImehJrWLdcOZckH1Fk0BnZOpZET8do/N8f
ePMPzN1y4LE54Caw8SE4JDr9fuCLGYWBBg/0mtnkCaPzHs91xer5anZzeClGb96qZiSC0rU2WGlW
nhIdUUB0J1pNpj9BLbvm5bmILGVdt9m0QUJpB+QyvaghkTd9LRR6Or1HFlQFyI9Reelq1rnAZ7aK
o+yoURnsw5IUO5clw9dL6exKHblKafXVMZuM9ElTrfssdb82RYSFEBmLX+hhcbIB37nczh9bEcqA
MaLYUCXvFZMg3H9/jGiY/lZZLUuqQQsR6BIzXk+HXvj7QRryJm5mc7Cu1IjcMZNUv4+1B6gq3aGJ
QMvynq+2DjjM7sfuoHbYjqgfeqB1mgkEiKUOWEWxTWWHF9YaB58pGWWtWcN1cKp6XRAvFywqJFt4
853qFR2qwLxh3S4Y61bMiMlKvXOW+MRONWFCn6K8P6lOBaKuirT9oGOocEW3aWkFbj3pfJ+ifKFj
TPMTZNFVQ3tjXxnqkeSl+NTD10H/Oq0aFbNGRcUY6G4+BpqbTOfMZJFL4149KrGkqzOxw/FK81C3
hQtvpoxXCFy6PTFz6P7SM2E00Ss6Z7iz8Zde6ZoTgtfN1KXRnQMxLugYiD+pGq0lI53tYy4rY0Uh
wUJyECLu/STO2V/pKTaAfhi2+rgxmVX4tdQUn3wF2Ia19WoPXJYDe531OJDy28CiWpmlFLshRwuV
FLZ2LPe6BnoFc4WyUyiaLghW4zVqtSZQ2iy/G5rJR+Uf092yQT1k3TWe1Y3Shshp2to+I4SGlBqr
0cmz4tfOkCwbEhVaCd+dKJtvbqr7cUskYE3g3C6nJhwoxS9hb2Dj9qcxL+ijhRlNQdCDWteY29sd
yIyKi8sCdSrV+hxXyn02aO59Uyuo1iImUiYa4iKTRJUO+1pV7AO8Dr90iMMjs7O0MDXqiaMcqsje
Q/sWL0aaWyt7iqeHuI4OjY3gNp7ULzkRis/MRPZpBsm2oJXHrlOBxUfe4LrviY5uFbc4Jq5zaavn
XM+Te0RE51JHAopnDjWNZOUR+TbWe+MoIQHldd8dB0CLzD6HH47WOYw5bbGpYoKSJ9RCZJAdoliJ
TrUraAvS1F7dXrpCbp08eTfKvNwD6X8vuKTY9uqS+hsxspty2M0MUaVOIMk4tI+GMeWbaBrCldMS
zwXyWr3j4Lo/XWz/x8KIxezPq9gzsGNherKsW8Pmjx2pW2iI6tK+vlo2xcEIpRj5ZeccJB2VMzcl
ANos/VZTmPfEuTzqUWiRsSSrdTYw6ZvCmticxKaiYHc3GlZzNPAkrOMQjVPxYOpJ8QQBy8bi8aDq
CUwzA+1tZEb6s+dK04+Btq5chmGorqunNgE9qEru27d11mjQ0sYZOskohL2F3Gi4d9Pwo3f7q5oZ
3hODr03Jn5ncxhCfiJY0m5AGis89011bVYlav3cJiAwtNaA7g8Cv1LKNHMgIcADh7EKtoq8f2TML
OMEt2eCg/Z3cowLk5RzWpdhh8EU6b9cFbyyKe6szjsoUh2ydyL4hOqD76lTzPknS+cnWUJFlAnNW
PeoWUqwH4mMtGjJl9ExGAmk2Me+bKWPylIePtrf8a5ikd2PoZnvPlNm+iz0drTurG3yGh55xzF3o
qXOQq8YpCVFRDATa3FMpfpG2Bkdm0tOTTbbyHqAaA56JID2vc97zUhRXrDa2L6NYHB2D8W5V7grP
GI7aUs6IxIStRWJbUPX0+S1KpmvLgLulh7CV9MQB0nDniumtGykbulEjWkGJlXqTYagoKPYAFuXh
Wa8JulFU2/IjNWFUEDX4fFqC0SQCH8sYlJe4X7KzwkrdNhMcG4fMABKh5itJi9ax0J9UTCRHq+yt
VQgOyWdKZqESiYKY9B9cCoONJnrR7oOqJwvQbjh16rpdu1WHqcYTpE6L5Av2jxxwjmoEWUfnu0CA
uGI0xR5Whqcef8MDx4HZEvQbK9MemX6nW6s0UCtVhby3cZ04ZcsUbajzd828544bflNKydCu5YoU
2pDtU4buNBRDZEJ5eo7d+IB8PXvONOs7DRvtrl5etbV39MR8revMQJVh609ZgU1MaKa5seOXXCr6
vVQltM2IUSGW3WzjyiWGW81d/oReymgRAntasv0208+wGb7btWs/JC+6oYhDJJmYjrs2McoHhrdx
G7kIgBv3CGKdWalTGNupt9xAI8Xi2ZwJ2aCLWK+VJCsBurPv4jbwosicZNGWe2UqDJCyhRoYEfff
UUKL0uc8fkJhjBFrLJK9sIrnihn2tlML9VCpT72BE6AEQ448Md/VzV07i/KEhBqobtl+aEbiHqdc
bzZOi45lTuON0KL4rMKEfhhEu7cWjI4wFQICrWp6SUNOO4ojBuDzaz3iUWnTvghySyv8iVX8lGdF
ujOLr9WYO75pO85OT6wTlrby4iB7Bvc/ZpfKbEjbdcWGZEwFkRccKXT6PRgq2pN9PFKTKXI6iC7B
46dba5cayu9cjwwShDecLT0BBboWveaaU6Mr7J1LYiGIjpoP+hQ6BJnKC8YYm02RRvPGczJ7SwaN
9NtY28RAiZ6wHlnGlWplz4BWO7lm9JyErbKuxC5L2mZXMxyjDWblR7uaKAPZP606NGK7XHHlBoNh
ExiJ1l+1aoOCqlyrrYyCrIgWU2ETXkaLxqnZk7KXi74NOtNAkJXmDQcqFitHG8j9BMrAqjP0QVsP
j6LMsjvdncat0U8Hgn9xwy9l82R9a7GJ7Nm8P84hhF9wJMmW/Ab9HMdB5k3bqkveb4x0dcl71Gt1
NSu9GwwORLqylMRrT+FJGer5PPQpKoiqJjzKNClm8efiWDe+OoWz06SEXTjr0IincY8cD7Bwy9w0
jZ0l97h+m2kWr9Vlet67w5UZgsdB8y5cLM0hUbsBa+mIVK8wPrOaWWg6atMXcyruRRPpjM1r1jQz
ba5pY28870XzZPHq0jsP2sxC9BF1cmdTu/+8U/7/ydLTVIGD/faRx8XfYPXfxkRU+FT2//Nvxvl/
miztP75Fvxm+IfItX/H3YEnT/gXfnP8001BtJkm/ZkvakjQF+tykN+MuQ6e/+bHev1T64+rCZofC
rmu/JksmTnCoLjjcjKVgYSD135ksMYv6s/5ZvoXKz8WMiRmX4f7BX081AhstJ7TP2gQnNS1KzLCx
2HdYE7htxpmRIUMntO32gB+o39giut5oA+S1oWW8Pb09JBJhKGHwrt/RhjvcHmYlkodxebi9RCkH
1KTIok026OS7NKSj3R6g+jUHlBZ/vfz5MYB3zGebI4qNEr7KgvWKl4fbM12OfNBsgMyEDtxl1HTV
4R+shbDWc5/ljKWz/AI6BvSN0uSL9jtDS+TukO9eQtMb1x5peGBCaeBHSCYWGr4vHehnxGViKmCg
QICHm99FMveLEZqF5uXJxmg7uI2QHVcVSDk5pd897rcsWzXSXdvsDhMeX9g09B1rXV4UnDcHBJsd
1k0HnbGoq+sk6OEoDj+TSNznbvKgxyL5qlEFGzrd65TApIAKFDXmvCjbbk9lI3l6Y10Y+ArSWGl+
oi1uqIvbTxyjZ9mH7abOxHy4PRBwGW3VIb4fe0lqZTPtxMIjS+Fup6M4kPMT70adeqyy+43G5rL9
lhDMGLEBYzF26KMiUgqHai/I3ub4jAj8zcc8j+sgZXhyI3Tc0h01dBm+QgNxZSxcnF8PwkIu9+vl
tDBJgmJIHkZX6za37Mrbg7rQXW7PbkyO2zPd1W1c13h7FjLN7Se/PTjLy9vHFj6MPuamDQk8Q5Jy
w4Ys9g+RbnXmpY8EjmIvA+Et0FMkfv1gnDQASIQFPevWo0OO6EejktO7Qj5btptCxa256pWNFvSU
xZtwG/kKYYnkH39bZmXKY02KFUEePKPJ7kFYe+nBJ4NEtTeTet/2aJ/kJkTo4hzTpTxaFa/pJ0iv
VfOlvMN4RJ1noP5IqXsCSEi+nO+N8dGsPkprQ+edXBnkfl2AV7uKAo1Ew341+IiEBx9bI5Bl3dd2
EzDG7+oz/FtKR9Qo8RW/jMOdfxXBt82do63umaSp3CX0QCFNOT055kkUQc9ZWKztHwmSe8zjbGdW
NQ6XJX5qVTwWj0aysV/sLkC8zGGrKfRTjGc+Sehg5LJhiy4bVPQ68nbIHLLURyw1EI/qIEc9V973
6oOBAYfvvn+KHyi5aDKLdXtqH3t6HxSbgGqxEm7h4eremvkRrnOcCvGxfKiIGLvy8eorspr1t3SP
cOWonLGFIxqrvnblmkFLhpSNaNEx0Jl/w0AkPwgew8o8SHs19tspvlTSX9IJfnTI9Zt30PEO1EXJ
8HVPktn8rrrcj69YnDm6rY5ib5V7vvqNSYSHZzBby/MYbRvTH2mz6gfQgN0VaWJx0Z+NL3njL/Zt
sWKPTc6LfDBUbCB+9Rge5n3frFUCYWGbio3NtXmt3B1WFAxZqESZtQ/qOnu0T+AQ2y/Fd+e5ePHW
2X2CLXBYO93Ra76SF+PscLcp/BXBgGLRnVdssmEZy/6dqCBIB+42vsuAClymOiAKuPAC98k4Ka8Y
pvllOG1xWv8YnzD7iaN9qPbt3l18U2sF4jOJSB+l3GA/S8JtgtF0peIXToL8TiezKduZL9DK4FKh
0nlIy8f+VL+MF/2NmVjzurDCSFuuVv3Jrc78UbtPOzuYM0gIRIBrTigr2+iz36Ezdo709fDsirfm
uEZ4bf8HXeex4zpzROEnIsBMasusnMNoI0xkFnPS0/vT9cIrw8CP8QRdiWR3V506wS1OtG8xd8Ie
Texu0T+5ktvuVSZ9f7NFZvfkFtANuIaNxdnf7Ds6gTj8qj94rH3GP7M9+87UuPoxdIkIgSGbv86P
DMgZcwQgiGW5axR/bG3p+nDgyM8WGhNOfJ9ppLfPgAZxOz3dkuNAR7prNZ/yJz6TBUoTnocc+MKN
fqrGGwDjnZ9+jZ9svy4Z817VFUFLVe7165mjuzKcfVd566Wsxw173MTN1kNp66BFS9hGJyKlXsuY
cQp47Sww/54vb7qIL/fZukp7a5QP9o7HxDDbGvUfOtbMOGgYpGIRshKTufw5vWxySFlSHLm8HBbB
DFHrD4lpWpD8tKGv26Qgp0FxkCJ4q27z+TrhIftV/M7YQi2GqJMOa55/n+bETm7TWVtBU2JbHPzQ
VeeDN/L5e1s7x+gqbYI7fHbL4d4n3mte7pI2kJDRPnzuJQbfjwfcpXl5eiykh/9E/rITvqvqfX8H
lF4ZfGb7eRqJUGUlxoAT1rjqLo/XHN2QSADC4MwEz+RzFNB8rSazhHGpEXqR0ojPWZAP0KxTwkNZ
OyE6DLA0qGsWHhxRYSmtLyZBSjjTnuW9z9fJV5TYs+/w0D4W2tZQ2UCUX4ZtNFKYbTys8Vb056Ra
p5I/OwqVMwoeL4PMDyfLSVgZwr1BDC2htWpW9bd0bG+PNT68xrRLMQkOnfAykJdRXDQs6so6wE4g
VUFW/Fa6AFKK4r4Zt4b4h8Clg2AfIffkYXbRzOAUmme/ZM+IPfbAlrwfb6TRm5HNxzaOr+Ojv8vN
b8Mmy+qtJkc28M61ELdndOoJE0Y93/Ea6OVgQkIX89gsDAZojNGRLYV4u1vNjDsDdece9Ve1d/Jk
8Rit4i+b87/eGj3Sofhg7P+iT222iL4RRkrWieHYPsxuqbqWN+8w7NZ+rYe5jVnigqDBd07eUgTQ
IBobwkn43eurBMNPEtqJF+8wqvbkPAAMlQuX4IqiBvh1pXbdDz5vr0bzNxHiO5ewYoZqgaodeHPe
OtgphxYo9xxGfMI25qjN3kCOJJXL9GO2UBbJQV9OgbpRtq/t42wueKJRhiyFm8E4ni0mlXDYt8sb
b4H0nxoP3thB4fhUNoCJTpa4ErEf8eYpH+WZo2oLWuXHIXOHU+FpjuLB2M3m0tOLS9LDLnG7ScfV
oK4nCJpLhOzepWVQj4jtR4q+iW57yMiKLYXxQ4Hzl22iHItBHEP6PjxmwPVxlFg+cP//akMIjk9b
QHImBKNmp0VATlyFb27I8ekPCaYZXqetpT7oVcfM1iSZ8fty6YbZ/gkIgs0GbSJP14GN6Px+qcHK
t7CsTapbCxz+t6ic+izs1MqXdJthJR0jdwnhTPIbp3sZ8jUpQGQRTz6gSikvwU6HytUQITFeVaGh
uxV+KMpyll6MIZBlu3gyX7fib/VarmcfuWk993x3Irt0GS1HYWNSadjmtSIy0y0P8hJJ/rQaffNL
vSLDX2WHiQn1eztt/wTDqTchvrIe/iad0/uyM/MV93lv94Lf7/FT2QnSops322GpfFTBXsdv5Le+
j5v25Zrbktd4udFSDZ6AMk7UOcmwRmNzEwPc42tcQCTbRL6GOpvkFAuz55i8QZTNjky5OqNXmD9N
t08vUHzaN8sSk6dn6hA9Xvvi1+xDvJK/3kMfPveYUe1zD9lEcyR7Gnzjt/ap2bXJ73QfVhzJDmt4
48leXWb76Tpc6zPXn38s7pblHs9hGF65DdXULubNaTiR8MoTWzpYwLfQ0bPNc4G3xPn1G42uEgf5
c/061wvagKGES2dhNx5+d7vyU/XqhqMV5JdnyBEhyoBk45Nw6ObhUTgZPzw4pFGcxfYKsUG7SIov
jVTbNk2ELl7N17GlKOGdfCLOkC4ZL1YylMBC9zCQCVr40KMrsE2PEXSaeo/eWoH7IqlAh9Bbj+cd
jSoRQg+P4Ics6ESvIMoJprPudr2v91YD/ZUZte4pn9k7Ws+SPkka2BY/nNMzTFByT7kwaor84ufl
Cn676do5FHv5caarqrbtWfzKndfsZnqx6KVPT6L0HIneXeO39Hh5+UB1u+sP9aGW11Js9wcFW8N0
nn7Eg4Wg0lxWu0nGYsWrjuk3H75S3AFylz3prBjG3otqx5y1JQhPdwX+3tjIoiPEC8b8zRbVPb+K
lS6e68+D2s4zw35mriniJWkl96mxH5t0+7jyjjomUmTbPsNtX/iga0nr0TbN/jTKcwGBs12q+3Tw
6/holFABgu6nAlMfboxiU8VhpAXktdCk7TDnmuNjoK5QCTNNwVkcg1gTQlStvFSHtsxcaF1iLpQB
75sSj5hCMhf//oN+c7Yg8o/Wsr4/FFLTATu7xavDvfDfV/++9+8/ocpPZ+I7Xt2s0X8DVC5LSIIK
3hJO3ciDNSppRbVPu8ygBVXRv68GCZr1v69yQeB9Je+fZGpDkmXWL0fm16L778ejprRPok7/z1+r
ZYkIQYfJ3GqBkZh2lQq3qg57V35SKWrNP+4dmvvu/Q/+09zHCpd6Fjd+TmQxAuE2UDEBbR7PejF7
Vhz7/75USvr86R18Ie8YeMDubHGI+cXkQ16mLP81LVrD9mjHcMhrPH0x/rGL3okNC6L7COOPlfx8
dynDL87DyzpQVFTzCxNnoS9dskzoDViXWMJGpJNQLfFD46SwZWPFuL9JICFZCPnWvUimtS0k3kz3
eVFV33Tr3jJs+agflfUkeQViF9PTDCyhLNlw89/nddoJbkstOoMJS63vllcTx61VZIfr7kP+oEF6
Lfn0m8TBZUGw24BEqf0UOZ2nfnTr6k7XGQ6uiWyRRAbcVk3yVnBzsPprRVjFR7gQd9JdP7ZfwuSE
v8zSudDqR4HgG/sNh3s/VdBoXBkrhN/+J9nRpJbZQfsyHW0/vplZQRodtA2azPHr6T3nFB7MRspV
i0UyVZLd/Amy3d7SYPqNPOmeUPd9GHvMILh0pjVtkh+KYjq9gWSSj+a3uFchxml2QkiH4UtLLl71
S3GJFc9HCPYB9QdZyaU+khExciDhgcDuulK+ZM6/fYNeCJMtq1rn7sCMxYk8bnfZWtNuwvAn0Pbt
IoSRZSmbSQIqcuHlopd9Mpn8wT8ebg92oOq2TYIREq+lJ2x5DuIMGFz8ES/FdMFpbg+vfNht4bQy
0R4lEYl2gvemF654KpHbPL+S6N1T9VeUueLApRbcbxLB2cfi1eNk2LFNqvD8JVrp+uGRHtx48UIJ
aubrdPU+KX3cgh9etVLs12Q/g3Y5a+zZ11OyhGMbuTl/H/CNg3CoEEOs1RLyB+f7gf5ZWYKjSEvc
wspjsg1Vq5ds7eUUg8vYWv1oGAIdxMHmWTHQpv6UQXatMXblVCNKnM5R9nA1q86FakmOugiXqhtC
FnGgiA5+dYAlRrI3jxG6Dr6lQ4L0ldpis52tcfJOLOJrzglZOo5xrRbSkuFfti3u0TEllqVwph/Y
iftHj9WFHZ5bcgQhHXDN3f4LwBmWZ3SdBlpLPXblH5Xmm45KsOnw+RzMtiDiPo7yvA7GK3ej8mde
uX0b/XzIuOmcIb3ma7qX7l0EBvFdLT3kDhjV2V3hCWjEDxTn+zLHZM9507ELB/OSSrMfDAbBthgv
BKoE3gXB2xsnS1cP4P7vgzO3AcwEad+RNnEsIjf5NNa0A7n5N2LJJay1GncQa/ZN8Ud7qvvl/A2W
oQDqrDpyNTqU6h9iAEZAuMhF/DNzv1/RR+LFMtxfq0f/SVZqxDCWc6LhTfh6ZReUpRyljdd9al95
YOSkaFsv0MnEMxAQwbTOTtrVEy/jvNzGwEwjRUwwor8RHRxln5gmssbBwa7PD1wlwpffpU4pOq/K
Hb8kTDaWcCjeeEtjN/f3U3Q3f0ERIAweeTDS1GIZvvm62ATtQQWEG8239sVDEt1e6IcEu7orL0f7
aqZ9jvFP4iGTTm7dL1tc9EE2rJ46RUattux3zYaBiyE4/RWL5gS7pQ3vC3Biru+JKwDlSnbDHYYB
UIaOuTMlmHZNS5BJqP+u+EtMSHOfSMDhog3rd0oYx3do67Ft/jXgX5lnkJ5whzEH6zX3BWCfMF4M
6xnNtOE0Xw8EAzzqa6Wz8gtZQ36yNVoYc9brmt9nh0nb5Kk7oP2X7CzbZ+kJjd7zGpK7k9p97YfD
uhnfMAtbqJ5sxgdnL+BQuHoIHnoIjVxAi3kqhuyYl1ls9OyXcbV6XftdseiDx3FiKMT0xnrtgbXQ
Nrjc3fon3bNIQuVoaByc65cSKKaHFD+PsMb22KFRPJ1ll+4FJC3AgGU653spYmMrhwuoFyfRQ9tF
uCoMLkdO/WW4xgYELV4SrgOWBh1iXW713bRjRIzX04xdiZAii91ZXygeUnfaUV5uH5cH7iOOm9P5
vVMkdnTkzrPkhGu3zsx9jHiLHdZkMX5xajSTn0AEJM0bt4QiXRbndD3sjDvExZmdhY74O6oBevwu
XQpfHUYCb4/HYIoWeemZIKGxN+JgRRkx28GPYhmyd4EjFsLvv+vNjVFdcd+zCZgfjogzXOsjAdSW
9NkPv9w2padJdjzabD7I1g2KkCJAJo2/o0TzCaW1mhbi5ANhmb8ctTB+MUkVshu5bJxQ7KI8WPGw
NiRaTas9DQf5t+U2H1luuo7/uAskDnaXCLB5vQf+B4PLP6gSKY2xBecrC0W22OyjTTGHihrpVoMl
JRPAzwieApOAG+zm/DbdCSiGQSXBLuNR41XhSa6z5Az7LFPsbF7P8UyaGB/yOBVzOlSulaCcqRYG
w30FrFrBfiS+Khwg8swOCv0t753rrR6bIWBd6MUqa0Enlbs2YproZChmXvOqIzPDr0bPzLcdT+NP
7NIeexr04NBNc1eXTm/NaR1MGueeCx1THBx2kOP7M7OzkJXFvVtDKBqZ9Lt5oH1l1Cnq+4Y/+nVU
BqGxw/+RJBGCMt2QY5u57NMSHoSv2upgZ7KLDvD9oKjAKV6b7cm7azC864Y1x0ZduTF9MjlNT2+2
Yfu1Ble/MAGOqKHkJaYbrLvhV2qOM5OcU7rLjXjmUAQU7OiSfop9E84LP/FibcdNUa7qOdyHZ/WH
yDdj0y/7FmgT11fEDlYYzLbSG/t1pO9kF0Igsvtinqc+axQXMx68wgcXwSZAPBcszHeKFH89/FJ7
VYxsGQ6h7OXiq6Fdb6WvqXcBJl9fI5eCcm7fnjBIMy+TGw/OK3Qe+4aN5A1Hp3SLBbEtjjccmrO+
yD/Tg+jq96pwdNKORAuWDIB+N8ylK/TFv1kdhC9b8iKbsQ4WLeM3bJHGDwPzk+0XW838zCGJSal4
5MI+uvfabX6pxZEltXRxJZOBtfDJkZ4uGltdmOvyJqF7/iOJdKqRuZ5beLoJJHXRB7FJuYf2Y5EC
hPEt9Q2sikCWWMn+oVy14zsaaNaK/Ct3Tl06VecM58ENLzkrgAJv4ODz8mdAPFkOhcTS/yJ24JkF
1UrEENcFBwbHJItNXowr+Y9dFwZcjGPCNlzylLXH5w/eJA8Cup2RJ8EqV9O+RbP7S9QJO7hOIik4
ULJ4MfwYfhVnWiS76hAGPK3fvEkUrE27Aiwtyy03uVo85iqlm6+la5m2/W5eqo3qjsvYzzwIi83L
UojQegDqdH8cy7PMzk7ymdJLW6Y0JYtsJW21124ifACM3Mbm0Jsd2KNqJZAlj0g0UulG7V1mPKRl
aK5w6otiD5GmWKxo7fqv2ReLU8DE48rDIv+Qt8X1s5r1cMG9ZMvqbc7jdUocFpTD5fu5Z6fXqj42
ZzbFBPwE/OYUUya48lz9eH3NrnB9pjMS8fzOuYSLQNZtoumbg4by/7FS7o/KifSl+U11IsA6fSIU
m0eHnPLhpO2xLDSPqcxbthBI6yv5RMJCdu2D7pfkQZqybboe9+INHWkxzyA4rJ5L1XAJmaLdg0YJ
jbwlOYxif166s3W4Q3QcBaOr4l1KBa65kGE8xWXtrAilCWbeczdbjsF4GG6Sb66w1C1pljYTuSHc
6y2QOIOKyONu4PsnU0i5VBeRaUlfKBn6I3tk8943rOxLqu2pDyjfyYES35iziQKaboydj2qydGts
LV5EQtrxSvNn/puNdRJjh2aaKBdAfQVnKhwNQHg7/FCWE0wyN535UHsKeD5H1P3PpYmP6tPmH0ix
OeihXDjy9mWbAXS7STmXbKwpWBRoA45/OLwFGQ46ml26w7e0qBftfTj1jacNjnwbbd3hplMxd7IH
6+G5peujMD0Uii3diaOeF2c6viUDgTmNhXF+Sx3W2aaM5qR5gvO9WCOp1XwgXA7Z9MMAohbPjvD5
CIbb+Efm6YDl6rq6Ca3XfbcXHI1mQ5DtScnEBTCFM3Mxl+IXwJXWu+pVWNSSHx3Gy1C7WusBXRQ/
CRUS7wo0H4PkUgxaZQG3n4BB3HgA4sGHitglcKuL3JAMS8Z4SDhHW161Ig0+cMpdw7N6Be4zHafX
SnFRpx2rWwiixAiKYtyY3BwwBpjkoKb3nk8Uz4dbPKAR8kjzwM0xAptfgaR/B40A5tUeuG3Vw0KG
A/BGvBZeiw55cxPbCGJJS/hpbeNPuTD0QBxJuKPGiE0K4p3yWkvYy/JY4A1lV+a56fyy8fBmjWiD
MxiQQclkb+KAdhBZIf+2xaeFdyosGxDFbyyZ7fCGeFNUsV+G4Pq+/nHtYFwyHghQjR5UGhargB7+
dZi22abV36BUsTO/hzrgl+kLyFcwMjdds2tndDv0ez+Tp7KomS3uqg2sGGRqruyVi5zFQ6nMQRKu
Nbf0is/uon21q6THxN4JP0Wg5Pq9/aZ/BQ6df+2HOb4PKmZ9pMIummW0ZsYa/imnxJ+dmgW6JRr+
6a7+vd0SyO6L37NRjpAogPvFSkOSdXgIuxdtPyKxzHo9FrW4e702vGLULcbb47kcYT3pLCaLzTrp
UActzHSBpaemrlTgHqLuYryxbQkLKBy632fWWfoSXzY2zdLMZ2iphD505CHHw9V/NTco8tWLoZvN
mKi2xs5/4pvyriOYiZo25q3wTquDSlEO95gZ3Y3EDKamOO8V+BEKLscC/hTmJ8Xx28XTQv2vzYcF
BQHzQho/5+05/P38gHv2FBx2y+dsr2l+nF20oD5iKDaZFDBW8h09rfeR5aRB/klAY4hrq+ikTIOz
LQOOYQYozfQzoHGpXGiqxiZB4maJayxe2Meo7l25YcLF3aMCTtFrOi/p/Q5eGIbviacF/8RfH93s
Sna7dbRNtHXTzw235kA07B4kxmfL3vBxqYyTG9VyXq6ehBa8ioAabfZpnHNiRS/pD3HCPOr5KrVn
LsZmJ972xGZ0B2bK9+MqJC2RohSKvmmQNev3J3p4BoqzjxqSGYBJcq1gPwJCFXwCV/gli/CDQ07G
SI0DqQ9mFBv3F7In4kfoG3R45dS2w0b9zfcVJc7c+C50q3Ixv5jk+eOxamkOfO2mODwTT05YVlLq
MesfJw8j0bZ2nhNKYIi2DKl8RofRySHaimky8zLjbZnbfnOAKnbyM50L04XcTZlWrPF0FC+YI28F
tiOZydSL2qYarBmRkAKOwoT3QsMjZNlGWRedY685opsQJTdtliYODnccEqpdeS6KwIA5T3Ri6pJ/
2RLn3BPtupuGC+k2OBTDFsJGafbkrXjdVwrO4+vAO4RDg1zRSjTraf2ca5YQAB3xLFDZ4b13Bped
MK+jYDoaO4yctK284HhUL4pXe81VgTouoGew+7Ms2XUCbouAIIIQYye921KLHcPL6wihtlPuMeRL
3iBjCEZZgQlOnrtEGSSaHQtkE/HW9HmI2UjtDhBSoru+0d1mQQRiR7jULYZskJyr93uNP0ecrjD2
sMmmnVS/n3YMzBkYDZ2nGw6QJeUGRoOuumJ4+rqAXLiMsW4dY8qztBPm+bY6ZQcO9VnNzEBwEl/5
YWD0DkzGnnzOwCG22YuPorpNFsNWx2P5YWe/j6t4neh9Kbzn1cfTTxbQ/11QHeUTsLu9g/9jiIqd
s2TLy/qOv6wrzNtzfOTjqM4D6xjmw/MIY0wHyI3PHa3D7bh++jKsYECl94SO8AMeGmq77FSfWJrj
iYeMDU+uPO2o3FB94CmCJ+B8hjIZu8biQwTCuOiAMa0/oLB4etnITNY2Wodxd/n7VJZ16kJKhsT4
4ojm2lPu5EEzBRH9VcvMxZsersb2MuBj7RXpIjHnqColvLSJ4MSez3A71X+NzDI8WGT5w9NTnn4y
F9/zBwS9ZmdnmAKk14zghxZ/S2EjrTlYcDVg9MXVQ5r1vrwa4aw4ZjGPtpSP+jc+5l8jqs5fBsJ7
Xp4n5v1bC1zvkdcVNErXZln/1iKPCEe6hRHPuVQtE/+P96dT4GszWQLaqixGgD3u8aB+J+4On7Gh
/6AMu5LR5hhrfQtNyBaX5oHZ4Vi7xo+WuHhVMu+2DQaFqqUlS33ZfxJGKrEGreSPOce83dSj1VbW
mPjDcAm7jaRg/W5FqfvcY9NVWQXIrrE2fJHZCA5dLD9V81+do3QO5QbZriYEdbJUv+IrTcUj9+vI
gQmBhQ72jWTSgXdY8pe5xMgx2pdnPIRijzw6VHCekvh1sZoV3msIiIKVXJZB5cBilU/qLvyVDogT
mm8zs0l99fjTXwH0tgCWcOQr/x6emlcZzGrdXMVAOTNSFJziKHzoh/EjTAJpLms+cq3vhhLlp3M4
KQDizkI4b+2Zz2zxbEw+W0ZzrBcRasxreGRT0MU3EU1TMUl5Nykbcz0EzBlKzJ3emga78uKd5A/f
6a5l+CbsOtHiiS/PyofKkCc+ZqpTns0vGNca4M+yOzE8eWd8pG7t41s2nXiNdl/vxS91mW5nfNba
bhhw/uOjjJfXvfaV8D1qbQAawEWPDJlxyn64sN/km+zkx+jOYxceRcBm29wy8iknJ199ftJWpyAM
wein1GC/Bq455wpQyMZXFaY7Q0yVDe+YnF9HuAFPqlp2cGxRO3xTbeje1deMv5mt/jIu6GyV+ei5
2TjhLjAbPeaEMCcnBrfwptzsdzrqXrQn1oMKeeTghQhgQSE5A1gu202+1TeCwy1N7tjOdMvYqw/l
fjbXduhrd6NPQDUDw8GCFrKUA21nztz2Fl9ZutEC/5x9thkcpovTuBTR3V6xOVcoO/eONMeCs7dl
PIatyQjg4QGzAMwfUHHBk+dDdFe8xDY6n5bx7c8bsg251UwpX060FDRr4jrTrkfW86wG2YFA85X2
V0VL1pceqAVY3Zz7/AMWE+ET2vidZkHvgOjG4wvxBtSBIaKxeO0Vea5vKTHT6jRbiMuc7ZOjp1rx
XJaL7IwNkPGpf/G9joDlX7YIHhTpI4FOQ2V/rdeyQ55AF1MROZW8G1o3YVIzYeENn85my+YTqtiY
0dlWNrDzEL0fEfFU7+F9Cozc6Khz0PJPqvdSOfUUSS9Xkn2F3l2zxO9qxStBljUVW+zs+jIcyTTi
deLnexJMOMvyETnaZ3fKT8mS55PhdYEgB2QbIuaxXQuL9ISXE9HL/6b8dI0HeRVNzjCnUi/Z+niL
nJg0iFFgXhlhV6n9XEsf4Lq/I1XVKrw8V2+KWOiY453Amtm2+ozmLK0XeOoNTghzG/LjOytbCRz3
0OfccrZ9wIiFD3epb807/89RM4d9e7zhmIb8W1yEFxgdwkrfgwqg3H7cOelOabow9xDL9tBc9+1H
dRWdmjo688pPdmwBeZrdKzw+ypYThJNGX8AaUitoaADhNoWmVK3Dyp72VNnGTprQIOEibHX1fjo1
R203LGs/S+cx1oNUtpfaZ4PZoiAUlrNTFs71jQiBhJMZ+OP1jZNV6ECKWSajzc4neHAegVmoeqeI
IAx/8mcOO8GtNpzxwqy7viSX2ZmmtDVB/K3ZOaQNovxy0SUubtljjaWMQV0LYsx3iR8HvWcg/ofq
bXZLTjQMLTeSTGeaJrfa1ZuEmoO2prIfjVvIVMpu/tN+0qnGvZ9sZvfHsabUljkW8Lt3IjGoaC4J
bBiWz3KTiIH+rX+nMoa8VsRFXBmGo6UBY/T4Rk/V3dSJcYirM7gStwbFbm6nu+FHbIPimATPjcLC
7GzjU9hx0uXKNg8/KjgsCg8Xlv4JOQ3Tqh2woD/E2R7TnUeEBwL0JLv/rZj/XakhCKGmzCiAsRAT
e+05/B5TF8+7CJ4EbQ4ryHTzIsAiHXfxMfW7+po+mdc4HE0VcJoEWzbgKcN6f8ROGwMAmVkT5q8Q
otbFsvXt7M5rTZRVfJ+tpXd1fWF85JJb+sNXTCpyAwqgLzXdjsZ3Q43OXM3fG/JLeFc0ITn2HNY4
fiL0OU5B+zv68jJmBfXv2YJ2aq4pFNUwiIoVOad43keqUyhBka2xooBGxc6H6qaAxGfQtNnS97SI
ViVYxutdwtLdgFuGdlO5EWcVbix7lHoUuWO7NeYmY9M+UBRoqCvOacbSXsiGg850OpC7oIwLErZj
fSF3HhUJbzjPbtIDyig+Qhh+J/28KxyJQ4VhBLW1/L78leym2xLPD2GJGLwtDjH5hfk6LwOlgMiO
LNZ5CRdhmA/97jktTKZdzCALBhOY2a+V7GvSF6oJWewymcA1z4CyhLqMWogiAW1ODRhCyU7ZLbsk
MbBXcjteCVy91Uwgr9tNEb5OWDQ5OnIowMObepjtoCdh2Jm2SMGQCSGstyiMnqUnFZ+4YiN+1UY4
HBc25lif92f9q9/9G+x372n//+b8//4vNhSQX3JJ+C8X4N/vRWb4Rkdq+HD8waiHqWij8Bl8TY7I
1eF7E+6iqKeMHWm5szmWNm7eAYwlDSuBOGumTq9Hu4hDIjn/fWWUMOqHSdLmVb0yyWQHhHh/698P
ZYIYHUz84Pm9vye9nvx49v7y3/+f1apnVtXMb9/msXmCx7Q4xj/SPxfZf9+r3z+o3vaz//4zNUgP
/n31vx/8+73//ompdoTLCHFPqgL2nVh+vl+WXCx2vPeX/361DXFgjBM5XfRaVm/Dfj7isNOo2DdN
3SNQeLOSHpt+PTSF9whbf4IDJCdta4+DPjn6043PaTet63Daj4+mdUIkkThIKtqWgJVtlkWfMyU/
KKrwKYt966mZqtozxhtxOs0JyXBr1mv32I7PkWCFQsI5Mrs9BNTgRpKNXgafLg370X9hGevlSUGT
B4IwezJqzKDFTnjbIB2VaGlMgza5gyeaKclGiNNb3hfDvI+pT1GccPTpnJsEzzG4aroxyHUm2/Hw
WYiFvFQf0KJQak+m6nJXcKfiGmli7zXIdHkGgUaHXd7K0pIARaYbhoYWjVm8qXglDtUkRDtmPd1R
hRDDRKSG3/V6ju+mj06QwiiLGVnG8Ds12BYNbgPu1EFrbAYOQmwkaV/FcZ4V0a1P5EUBO/UtJEHu
ygytLANRw0QkTjqPC/IkcSh8QvmuIF7OiHvTYkheLzWBTNf361CXfxvSQpnwvWOFJO/1Yl5eRoNI
Lqfxk+Ta53MGnpHF2gPhdupoBsyE0YT7gn/wHNGbrRqM9npFkohdcNnwBLE0LV0YyD+rt3kE2Q5C
4PT8wT83cYeG2Vt8wD+tbWCL1T1tQDKFzqi+BkdDHm8L0SzD4+sS1/3z8ChSCE+RvJdEDo5/DiZG
VDz9Z46Ho9hk+aLRvsYp0J7C4iWwB2KmGjtccrcZobhLJO66cd7dHmJUzsv8D99pgEHCjcAmswGB
o7aYMQvoET3EEphD/Y4QSNrc7dr3XpM9P+MKtYW0ScoKkkJhQlp4EV5gpOSbGUbryw/9axa91pOc
AUqZEsxjUfPQFzPm4xORPEHpGenjJtcqWC3FI9DeTkMZS21uKJ2LeymC0OkFmzuagQczU1T04lLx
JJLqIIFDVnMUUZAjUzazxMz+6iGq31bz29cLTMSMkVUnT9bHY4hEeBooVcWM2tW4swWWf6QB/CR6
DbSGfaaXSkBUMo9sC4YmV0K/wq98YbwUVgkB3fg6Nh+CyVlQgqBVLQOiWtUFV+50NgM5+9SqHKir
TsiakynkHnCdjfIoprQEvfAEV+6ZqorghmHC0ZYos2OnYi6ulKnm1GxlhElqW6LQSffZPXiQnEcP
GCGHpoM3B+zcDPb384/glW6FtxlmCGSGz95SUDHO47exkbboKGkSoh38x6tI7QrSbSGr8AzRn49t
JvpIkDUO1KLPCm/S9KXOBegr0MO84zHrCea0QmzkAoS6y/ZVJ6suplDJSR6ZPcsUketn3JAGh5gb
IqIJEKKGgaoRqqUyhsBW9CfPekakcXiLUEATQ5dJVkE6FQ5bnR3X6cuXO/XpNSY2maRJ+CHJIcN3
/VJjGuD0iiHtRU13Y8loqmWGOKYT5OeOJzh6e/EJgFgFg894Jjh5Ool7Q83bbSHTwqTjt2iIH+PI
vUYjO7nClLrQsr+agt4ezyIyLORJ2ZoqkKOgXnCP4Kz+RwGaGLgkImTb/AkHV6sPYy6oHylwo6ww
q8QpTg6j3stUYTFQRMijzoHTmO0i7eN71pmk0GfKUmkiA1YkPktaz4B0DJElPGCJxFO1n0mtZXZJ
tiywQ3aTisqhlRTR6aui9tCnbuV2cmXdCMkFQKZP3s8RvfVbRQxmiBIY3zCMmbzuVSO/MaLtUwpx
gZa7Wy1356JmnXSvwm1HkTaeIBgarSba5CUNqMbQ/qXhjSsScVfQzRlDSU6Zxv4mC4+D8AiZU1RC
uoCLWGGsSCYF3N3/sHceza0r2xX+Ky6P3a8QG8DAE+YkisphgjpKyDk0gF/vD7zv+Vzfsv3Kcw8O
ixQlHYoEGr33XutbHkNy7+SzRBbuq5bQpvQB9IOvC7Z6PLa7ZlBrIdMnb5jtCnKOHQx9PP1sh5X8
SGX2PZIgtwV50i+lRg8+W4fSIQnJR1piGFm4wv6m33YFUnNPL5KVa1EvdYqWlhHI7RR0d1HZhGsv
9J6tQkvpNNOn4DRDKdfAlrTcaRVwlKP0WzYB/h4mziqP5T51N32A3hAYWr7kavSsdfejap6bAoAa
KEvfCTmoQlhA5uiDEybTTozpc+SZ4YZQXP0A/gzNMZQTxjhoPMj3RVvYcioC42w3XsdmOmfw0UvR
IYHWCMkjcoeQSH8D0mxOSETcbFvF2qunfaeDMpdNepeRAQEohfaoCyWDBNSVFk4IGyaVMq4YfYT2
pANKh3Ry6NcYRPglAxVOF6/A8N3mAYe8Ezf9apzb1A0bcSviM/W0FpZdj3ZFlPpC1jSXSWZxl2Kk
92X4GkOI1n5JNZoGmXuaWlIxrQr1BJGHLcqlaVeWfXwohvLg22QJFTlbSC/D2hcHdPlL2+8WvY/v
3KcKS0QUMUGjhEF4opAsBC5dQ3OEi+bUd6ZeinVoawwJBwr72KLr0Uhqv54r7MJh8BQ63ogDMWWG
KdBioxypxh4Uv2zKbZAj4XOkfR4HesYFkT89s9iO+X7kWEuDpX8T1hhlEpgFqwBK/C5i0K4PKXws
BPJ4pl90l+4yYWzZuqWhVoDCpkgUT17auCvfzRhyQquvWit7MPL4WVTBTh9YkIOuUfThKUa03Fh1
JCwe8ibGt8TFJKsduIW28ZxZ59EEVm05sPM7GpijRsCj2xZfvOOU7K73Il1bvY6d++mn2cMACuSc
dT0pLsHeHJgHECevjrYBzQEoBmKYjC5U7bknL89+2T7W815jil/ElyF0nYM5dU8zZ4eDlW0Nu7tS
QaXEBdqMTBpjX3OWGXsvdFwT3hvmT5m0XrOMQRZksmVMPNumJTdlYWppihpN/zIT+7moK+KoSDQf
1HgiQBK/PvXLyu7bdFXq1jZPkC6Ezf3kOPtIwiKNEDUYerV1q4BW4ZwVRBrgu9moiuqrXafRQBML
EkZpDxx6E4YxhgdlZmw8oYvbjte/au2gPhdjffZF+DYSZLWTZJJOqzHOrDur1XYB8e4LElmmbeX0
675G/6M1TLYtLd0OQxPv/Yh8kEZdKhjQ29wMt2FE90oPUfEXcYUNKeowK84lkKjTdcheoOm5TEfe
OVD6uHc6ui91XKwS0XsbrWRIT1blKrdupADpLQPGq7bEyKjpP7ZqP12t5duCCzLo8cj+jjesfPKz
yd1XJ6Ah1sNkSHy3+qKEiHSc2Jxsp+cwjqwNDnA4tPqhjBjmWD5HrT7ZJxXaDFMqsdAdtEKOUe8j
my790BBSKKdLGWQYbkespLArHLcd0dZmJJpODrordTN4XCUUs5+mkjocfNSQqns2TTPep2l2QYgw
GDWGSwT1lc5HHbWDCcaUyE3cvoveqQgfdqqjNVjBfUm0QEAcRVMjVYR6JTdW1b47XqlOmQfG0qNc
8exy2w/vuX1jlNGpwSq8Fo7LCGiEoRg5L6FuP7TpAPCS18rbFKMmzPyEDWTyOAbuR2T39s4cTW/T
5O293vbBKbNYyvIxebMT8Z20vKHEpcNX7PehXb7VkF3Y0zWvmREx19CKc+RXcI4ouBVn7iqTNYz1
lnchsgVFSYqlyXzQMuITo/4WasW40LdV4Gobt+iXXsvOqcqnk7LDL0cBgBfBh5/Q2fGT0V6zGdvk
bTmeTUc/Z6GwQLKhUthYeonkmOw3Tn8sInN0zp3mMVFpo6LZlrOyN666vedUYhmY6L8wbNpTTxMj
YO/Z4BCp7PHZGjLMim7UYj5u9DXhHcdKy9ZF476B/YHskkKf0+kdFXmCUqih+UYoyaXGWvCoMTRT
UfOWDXFDRoZCN6kSZ2sjzE+OsjcooY3+KE2uH21oYDLJM+6NaOe0wKxXToQ+zTbrdRQh1agjiwXm
U5smEvTanL/0rq3wQCssZaEOeF7amEMVGcILOQbxxvcp9SYzefBDCSKjY1bLp1EsOztZg/Js1nrG
xIgqmn6+C+aUsmNvCnkBJUK/q9kk2ngQ6CaGjPGQy5DCpEpFwkziKBctOANqz5ns3TflqU7BPXVz
xw2tICcPGifC071Q7c3C2IZ+zVh5DNs7egpPItXxbWRiZ5JyhzS4pgcydO9JlwNbs9w1u3nSJlrt
5I9MazU7QwVJu3FELG3LO0k1dNDtO6UxEIvH5zjodl5C0qETQkfKAgC/Nie74a5j9WKThrcMfR1Z
rTf7ZZtnzN3DEahytLgl7csD3zNBQ7Xgzkd2uDWJ2+p7ncq7ZjPjmzGt0Mo9m5LeayCCm8mfN8s6
Byf7UgQ5zQ3HebZyoUL6o/fh1l1NNyo+6qK/xIFxwx8+kd1EwSZUg4e9r86OFr8nZgLOETbyqstY
/IoclaCT3EPPIo3CbJGWjLy/2vy5gz1dmrp/NHwvfdEk+KpQtMe4nX2KhJ8voYnPZC+xTQHRqkFj
7jJ49Kb5KC2ANEQ61OnNMPf5mlKc6/CjG+xDPbbJEYIVR4drMdapA1w+SFpdyopgNBlaT7htlens
w/i+gPPEZKP9DDU0FTXNgaql6PGYqw9Wu9IcvP254t0tac5soFwRZRIx8BYFxYWscG2N4wBHho6D
l9QmOl30iLKS6iYsnE3p2WpuZeDxNhDFRaSQryUkLmxIRr7vavR1nTXlVNvWUpmoyTW/dLcdGpd6
Rt8UlsRUVf+MLL22F46nrEvBbQLgQcSI+kh5tr+yfOLUmiTc9f10M2lGcsxddH/DVB69rm1WZe2j
HfSjNRk1d3BZaI1OxtGcxzu2xcJkZc2zTB1GcNpKqpcpCLQDQJDn3iKypewbZ8GLkgs+z3BnCQjU
0OWYB4LMMfMOo1SLdnqEkK0ysTFtfA3js5kS+Bxo07CMS5RVED0XAUe9mgptM+TAI6mCX5BmlFpt
fE5kfhqRvp5XfYcPFIPpsonORhThDTajuwJhR2mgMCzHatck6arShf+gkZm2AM7KTHad6ulLKs1N
P+3NBm8FiQtHtoV3dEwmxBZqm2vGDwvlVwjqa+nkVHc5sa2cAdnKbyxBfpDJeM1Il3buFmvykilo
Xe8xB7q7jCUHqsOwUFHDEyMfSsxZzucURWhCEL53YKI2hlRvOKhaPsQa+LTNHxuiqK7KfNiIKmbO
IdrwbpQfbnCPxaGkJwX5r/PWjjLetZZhipqnR+Oro6hcUtm8GxplXblpfOvVL/CWYsE6aC06j7QL
f7UaTaEYZkBcxGBDFduqmCFlU1WvnHI0mHyi003NeqvNTi10E+GpJnMDmbv2YUr1QLQ7KAl5TuoC
KUDjIufTEZCp5Ct0ovwyIdU3CkZlxVzH2pRwOnu4UgUngXHCVbRAhlQ/+VPkPtg1AxHF8Gqk+RWY
kX6GBbgqSHJcNT1SzaQc8ofJ1D7cUg8/qG2+bLLrM10+zpmHkIaaL65vb5mk92K3Abus26Lq6h3t
THsIhk1QRW+ky6PL2neKC2pkYeYFW77tWBpOGQqXMce33xpwybJqawdsYhxYDbWpNly6GE1YsJ5V
6i5zvf/wjRjuHErxwmd3Mvq1j+u634VWqm8Gl+UtH/Vfqe895VOMfyW9LlYMn/zhDDz1zdUb4nZl
1pyqwXKZdwl9JSNyNT2v+tUrazuXGcuiBtg8SrJQPQ+cVcy+pZjqfNPr/g0LXXwEh2wtgjKnueHq
j6VXURtmg0DqiSnO7l65eEV3ydCOS9v1Hlwn8Nb+BMCxqZonN89Xcqys1VBU2FIL88FqWf9y3apX
aVBuHaGJLRpVo8T+BL0u4zpHj4fInmU+kCYSJHC+sto61ATO7xyUB2bqdFtfsAl1cXKafs4qlGn4
EdglaRHpYWzdsz5kRXFbC1opeHkRzMErZP2Z7C0OpM9/RpnwbqO4vEwapk5lmMPGy6j2JhfHS5az
kSdaXMY2oGtt048tM0svb8/mh0J4krHwL6kIK7S9hBA6DVMH/8XM87U7mYj0CadXYfyrhvx/cWlH
UzWMC9k7zx7iuwyrH54XawQqKH5yi0gE6UoqN3HrdDUhhkjbixqthCrNaeuhxJhKmvWVz7Z77toX
WlZsAsdMFgow1U7549kdBtJ7HGaktj+ykSMRHI8KimJfoEEYDVYMnf4VJEMDKesglk7XvQWBeI4L
smNSSZUclvmrMU7ZzrCTo++DRB8V9kOzm0WWbbvK4FZz1WQhLXSazWZzqYULioHMxYUThPamee9E
B/UZUpgxKUwdkvz6uukAfYWiWfU6Xh6NiOeVDYWZoCPaEQNXuGWse+kuNqC/VwbvKjmenxLsv9lk
9psn0Fi5cfkey+GX1oqzUcsT19qL4pN9Ln37AKgPdmHeoFhpOAez1NrE+etAVbzzazgyAjVDfkoU
Rv4Y6XumWPxbbFlcSIYF9QjXZ1l9pkHOhvQaNXyNHv7v74ZjfQefF0PVnFFMZGMR316/Pagcd2RQ
PRcRvRpXFP7kJF+/ab75/TCrJEyE6+M/7l5//L99/vePT32N7Pn3Y8dlwqi2ulA//JchHgkzP0Tz
zfXe9UYUfX6oe5ypvx9e712/dn329zf/5Wt/eXj9Ph/aTNl/6qRujwlWYQ9o8sFPSv6acf4T/7h7
/er18WQOPCXgXW4Mr3igPiHfb77h6MJx+/uxmPx/PLZmny0+mujVySZ7l0zgaYXWGEuLVuYhTcgD
jFzR7i0/I4J4dHf+YELLcZmeZn1lH0IttA9T6Lsr2PhIVuaHbTX9/Ylk/hZHWkwehLn7/QPXb7s+
FDSFtlKFx+uXItuyDoMBBxfpQ2LhX4bbc/2+6zPXmyKr+c8pOu/jyMS4LXMMXeQV2Ifr0y0Y7n1h
fI6WYSMY9nrcrSCVVxEUsSMbByhbM63IqRjmQ6sGyVsy/bXi9qGNGdD09VgvrxmL1xtjaBFEhEVN
sqk3oRCBOgNq8msQaC1y16b7GevRMeECbtVMzMKmYVwoBHTZ0NjB28wP8QyKAu/H4TI/vN5kmUK6
3Tl1vasDmNB6j73h+kwf5CSg+2X+nSq68r9/Lm1CLqhjJw8+4Rnb5Pobrr+7DMRMHhH9kT8n2v7+
//74X66/9o/vuT41tExSdAVY/vcvT/7zlV2/+/rEn373//j0799QunGz9bpm//t7//R/FpG7i5L6
SHoOqbWKIW9KdPZW2qBqw8B7UMRi0lHAZ+eM7Smh9QxOCnpG75IXnImI1uWvxNKrnVP5MyI53BNj
lu/BBNcn0SmmSglz/DbY9WG/jomxEQG6laoA5QViZeV74ldfaz/SCrNDXzGIr1O2+jU7FypOmyob
UoGQkp4YM0vDp/L0cnOAAAODiDyhrc/sA9os/fa2pvHmPbIBK86JYknzKsC0uqaRXZuQsRf0FWYl
hvV9XiP8hD+5tAagBg0Mjzz77oNIrOsSDRR7AXDiAKNp0a2wy6MuksUjaRH0ikLIIDpKip4uGZH3
DvNu8JjoH61gXw36g+Hkt2xvG5J0NYQIUbxLuQTveqnXxCbD4NGpy4D6I6dy8XMV3SXVCy5mkd+d
B53BUscEUzcZ05HAB4kt8A59MUBLTTBtxQItsT2VE6cWUBwHrTLcjxGhpFuK+lIwW/Tj29Cf0mU2
eUho9PbLDhJ3PcWVszI8mNWh6pCf+ojRYZYHLgYQzfFeyACBoWFFKwDZOIg6FD0AnOVEemcHSLXO
mw/N2SRp2jJotJnoJ8mlIRIFTUCJhjrEr+ujBjUYrh0t+92xzV9G0mGebWimWaO+syXa8bBAGFDc
9glyQyetXnAZZAvPhXNSt0GwqFz6pHoS2VwCYdn3pO8gTyyGPcGzziJgBguRvD46SpyZE9R9+1hp
7It1KtM2h2EyNtGSYfBZJfpJEXmFfqyL161b3IjWrDbK9m+FYX3k1dy35eUA38R7lhpiIWLC6tMc
Y0zi5z9OGh1TX2EcDypxE+b00LicwRSKBO9JapwDKCOm1pNFS9gOaXrjaSwDY5kn+qvWmt8yETsy
b5YaP3pDO4ATJpwumZAPvayHC71HI2CzltgowKTteDsHHk1FM+QgLG3ENZUke92lCso9cXT8h8Tq
7TtguT+2gYs/Sp8CNig46nN0u9Zb3xA2QTbsS7gTgU6ZMBnxzkpmXa9sPxkGzoWfEmu3otZrC0x8
Zpeuy5hVzcz0ieEKe1YzZ6SNBLbJHW3FGMtYF4nzGfR1+FzQ3vJ9Qs1DFW0qBbjNp6+7IeTwoCXR
nmbmk1FZ/r7iHRKeKWh1FvaTXrSnNPPQwLksolamsNVZ9q43Q3fXlv4NzOD6YFk560iRHWgJ3GiY
sIamfyNr8V0reQVZiQg28++I57k04UDpx/vdC/JA2Qqa3filJ1Lc1BE+AaOhhSeA0gNJdqAWIgOP
bf81jBBVT7kGUyfM2HTiAW5D/6aYQFJrnB/QIwgojSHOWNo+9zD4Bt3RQmGnMPY0NUgllvONqaDx
lYK46SHOqo9M0jZoUq1cmRL4noW+Tae1h/glIUwdYv9D1taoDGOEMry3CJjbUJzZ0wPw0xHdjvmR
6Mbg4nRckwPGQpZFyMtgEh8ZexpqmBz9pZE8jVbUbZuEMlwPHZtgHf+zpYXW6TZIDAN519Dxuqou
vkRtCT5wMnHP+h1n99D3yGLGhdfTmbIDRFO98jf2RDRl6bTqsSsUY0v1WDWNhrY0/DbMziS73TQ3
rY3md9ANnT08v5QpMRqXbnYiKs9b1nim0yZr4Z3Exlr0t7xEY2U0ZLLVHa0Pa2iqbQ6jkjE+Sthh
LI55oFrQeahJEXJsJyHstYoxVUADyhKUxhJw794g3fVoi/CW0DoySoaZhMD0buPHbrtvA+2WDJdk
y7DqqZsIbiF1SzWElhguvY+x1K+RoNZBud1nDCmVRlv+NcQgCVUd5uzStGehVQ3veo0HyYaUWbXj
UbNdjG2ds+njjhZ+YdLgMZ0ZA5pjtiCxd2gN9OBWRLdYrCayfo4t4hpg0NnNLDLjyHWKnvSkcsrW
dZad6JPeCu0qQI+Ivo2JYh0rp952oP4BGE7JYaz5oL0J8n4QAachh4k2wvDmgD6HyDTcJvTtD6pk
sJIB/TeG2MQ0XHh7bUjeFIJXZxjeUskwXZPxDXFT6KNHrBbSwMKk1eYysJHCj/146mpi7avNqLK7
tNRZU3PvFzBumvktFl9ZPyeuFqGZKR8kQ618ArVcSa7MmXC+5HyqSoMRTpKdasUJRM+O3d40fPjk
CShtLIHm8NfHON51DUu2m2FBrsJHSMG2jlTXq/bocrIKIQIUUH5ddlASuB1jZmxQ89euT0wubLzK
sR6Lpg2OXmi/EkcdbOKagItuJtio+UZXCWaKIH8KRRgewqz2DqM1vIYCUEWTm+NBZ7eHvISbWtjB
2s6QE8TooI5Jlev7iuxMY+4e+o2xHeYaQHOoCyrqSLcp9K02Qz6vN8Z/3rs+/OMlzj/QRBGDufX1
C31rsJ0b5lfuKv1RJCmQH0dpKxdvObrIl2xoj2U+5lu2jxMNpzFpD67hcpdBerEoJFmnuicAkNTe
NoeJmNVvZoD2X/fQeV639Ncbi7xoCDjcXB+GwqWDTsG2stq6OyT+e2B1w/THizIb0OXrdmzuwvkI
TyyuBy3I/AU4eGBkcxFRGaBLivnmeu8vXyMjgeumxGBUGzHNyblyEqJkSxuYHerLxD4HXUdBl8+f
5e+bZt44d5EdLDUmzkurYti502cy6xWRSvIUNUuubYeGlPN+vokdGynT9XEUkOA1VXRjvNTcSdET
bTw5ZLlfyaxZfd+TL7GXDsQid76ZUoS8oiUuXmlqJlUBiz10Ja6zurBvQqdggZCGcRi7wjxc79Wa
MA6lkkQoGrRig5kRW5Glxl7MpuTg0fU1XO9JSl2yUZBwhREpM+TVto1LaK237kNJbGAFzcRIEP0G
ZYgJPtWtcR+a94xFikOuu9U2jF2gbM3bpNjnUetlS8YGFR9hoa38QGDZcRrzUBq6eWjMuF51XENJ
4kF94JCmtZjRybAuPSeHFgDxJvWhKUBGlyXTurGxjKXZU8swx7yUvh9t9czhcPIoeddEjf+ouY65
3nTzPV35iOknk8bQPzC5Dox/An9piMC0z495r2NfIiwhg+pVeghx4wiFMzf0V/dFO+nbgfnoYZpv
ru//9aFJSzHNaObwdgcA9ObPgJ3b32+8AYaKi1ZgOXnEijgpBZERmohK1bboULxUbHi9EsDT7wPw
+nCM8ZQX4+SvusYlm0O9lSWeun6aucTxFDebUBs+TOzxrPvOXg3l8d8yq29CqxXD2QBGOHl7mjvA
NwOuvPSsgU+SOJ6skzXpRzvtffoKKSBi2oRkHK3gOa69x+pDPBZHRlMaIlWU2vNeEOZyzIZ4iaPJ
OYVP0xt4sa/hlomF/xQ+Zmg9ts4I4XSZ/QBRnE/KYUvbkwliiS+JUcC4MC3idti4Myynx7ppX/MZ
OAaCZMOiPj3Ak64VoNdNp22hOob9TrufbtvPgocjssGFhRgCxBEzwDeD01cnxnHVvvJfSWZxyL/q
hXaPGY0hYYYbHOGNPEUfxGkjXi4Jd+IIpP20K8QR71Qbr9k518MWR4hhbUL7EzEMeNsS0Oij/nYH
wGodXeZ01gU2Y4QWj4JOqdhgO49n0JR7Gj+Di3FCnQa4YI0/FiJByuj1q+Ryli7lg/yyz8aDeDcP
/gP9ePZ6DXYsE/buwg9P7BlYVoy3+GW89b8GvOEvCgZ2uw1OerS3MPB3S8WiLSkkN1a1EkyxkJOf
gM9OJUX3onjlOMABPzGdYGp0So/xB47Lkli9tW5tYPtbcJRS9BYYewE8dGJRRYywlsjjAEWpCzsx
1g0k8d7dCbXFdvgIiOS4//baTTsilT+N+Lzdiovhzqp2nvMg0u2fcO2XP2J0/yXvsksR5W3z7/9q
uHNS0+94XYQnGmlOtms7ZI2BY7fnDM0/5YyVRAfEqalj1CTnQSBZWSc/4ljsko/uENxDOU3RLWw0
/xI5qzHb0lZ0Tu7N9MkRwr4WjV46s13INtA3tc+2aS/SmZMaB9vQ3fv5BWanKmGorkyxFZ7BjJ19
w9ZA8vcK0QRl4PP0A91vk22yNygcN3hAd+Vzf0eK1mP53NJxWJLU9h0fINa+pr8sDC7b/pweuPaj
w9Q4YDHW78ztyERi69yxmKE12CGbwU6NfBrfvomxadwaammtODuWYN5Qlk4W7qj22bkBwzzQzT7J
ngCVzXfdf8nH7ASON/zBmIChwfnBAWVPS3mkSlsBTHuLPxBDal/0rZG/qgcGC48VHzpWG1jFPMNZ
Da9BIOtHSrbHMOuf7DsO2Zbx4z1is+oFiYV7LjZnjBJ4dekNp7x/ByRRb07EJnuXfqDV34g78xkK
5sZbB99kqWHsNrfRYzpzGo1X11xHp26v7cKtdcYXar0TSIh9ao31vr0DA4jgOXspIIvgekHZtEbu
jDmS89TBDfARr5fRnugoupOcYePtjAB4NLXlN2CyyFmzO1i1y2i1A2YJ7JMJdoiB8NjNxosjPgVw
6mv9nmGlHrLTOdEihy4+0xs4bJHxnccVu4yVqHYQGfb8icHGvOhfWbavdsMvSnBeKhfwrX2o3saj
90ZduWXntmFvvhM4hlYzaOH8Zr+jJEQhuj7EW3f9T478v0aYXQ98aWi6JR3pecacO/2nAx+QfYOi
y1Bnw+3PeJbC1bzGcHg9Od6rMStMFxG0rndsMyibMBo94UhqZuL3rFX+Jy9mTlr661moWxaKZ41E
JuevZ6EdE0hYe706Rwa9Qv612j7M1yNvEYg2HDZcP1b47GLoGMzBbsv2NmCAi83yCf9IdHt9Of+f
d/FP8y5cjYzg/yXvIqW9V0TNfw3JuP7Q3yMvXOdvlidNk/gKEmJ+Z6l7+t9s0pAkX3alp1tzVvE/
Ei+M+Sm+bunSsTgAiHpsiq4N//1fTfk3TzqOy4/MGev8xv9L4oXt6n9Z7dmZG47pseJ7JFiabNn+
60EfyYgQcL0JAX89NYXn7Ud/hp41aGJeR6tGOpeRwCYjikjKQwvLhGxozmjuxkqiLzmUP1PVillz
XCGmxGtAvvJSRd5lbPrswIDPo6REQimohFCpnFyjgfVLSiOArmOpx/azxpxP/wxM5TwMlX2axACw
wXame9VMSJgzFng6Ef7F7kbEGEBYsyptN7KCBVaTt7tLJ2I4zAbxdPqqirJiw8X+pjdOQ5po67xO
t7qKX7wR7n/iBjB805JtrG1V60CjF4sYnTUrQmBR2vapidNndwymo2bunTw3NgOjwNaAzYgE6FXJ
g+i4Oo95Xl8ItF6ONnE1jjPtszl9lKkvaAGT1TsYYEek3UwvacwLuYA+sBWAjT56Tnvs822ADTTx
4vpFG7AnFQPjfjR72tYsmTR2tkkdD9dkcuK1izD7fL1ppbFHXTSuEw0ZB5AgLzUUQYJcHhJ6V+AL
YnOdxVxWIbFi343EvYUm92zz/zV1OW1tXR3LGhZINFL/6ZO/9iQRQ05JHgDT0RJuRodWAArMSHbR
LrHG71qNe42ssHXasBVwSY+SxXBrzaPiFL49MpvhUqe9s4iVWA59wRCkF1TuMW72BB0yXQHvMNHf
iQLaRMB9yrJ5zNQMiByA/eQMGiPK/00oMReaqiA5wLullDHq3ASMxGg3K+ihWLbcxUWGCLadXD5B
dsd2nL1EJHW7adiviqAE4uy8anCRiLey7oQCE8GGe27Y+eZFGizeueO++3aoAGgLwDxpCZ7eidZV
wdYzw+NyMD0FSkeWKXZQ0dwkBdIbtEqrHLNPO0RwA7sWRtEg0z9u+NPsMUwf+iilsUJB3NQFffvy
NjDyN2awhFn48BoNQiOEy1xX+eUuq9xo50YMRs2QvU9udMWl6NkIOA2SYBvqToNLaEgSTKGafu/I
GtPH1JI4BzSCgOWbBCFeE5g6VgrmCq2gMeaMwZlR3V4kCWAYs3A/ErZXTLNOWSkbyNX0+xBsBVzH
V2Zl7DExxN/SDW9yX/+wwgLFn8+WXODiua1qPK0V+iEae6Q6a5AmWvqby05G/kobEItK75Bn0R1T
5Hg9dPSN+lb/dLMAFAtTZy2xaVkSGyw8D8Gd6LiSe2QdTIAiguPQLAur0JfKT3tMNFDRo35K1lNL
R88isC8ZpX1y9YRMuZREswocwhgkTIjRT3n9QRHdME3Gp10nj6yXAqYmOPGpJi5+LN2XuGeXVhV+
sgwtd+/GIYimamLLo+ewmth9j4SFaQqoVm6CxS8isMkJzYxirpRHx9kiMmVmuCajC1FvBkyeYHsr
43NPxC3BgEibRvXUFznN0RoLsGj4E2UEK53gBWmYIB519WGYxbNBIwsZWbujNkdUaeE/lWKYDZ1V
c6a+PpsgVqr0EKIyJqYejEKC3pcpU7YM3Y86fHMsOWy+ZQajXBlfOUogvE0L69K2+W06lOS6N9Xr
6E6kLrgEMqdTUmxQqpQLvwiHRd/klE9ME+ycVr6Wpz9VoB5o7FWoIlZZRTFeUb66/kDKUDfQfKJo
6czwI0WCxpuXfNRptQ9KZAhGq36YPkQrLSk+SQxrl8i7kL/VA20vtkMmIsJFX6GknKJ823kOso8M
wl1BpRqHOrIT/yEL0p++N/kpa6SXoYOAnIr6kk/TlvywS+o9hi6VWmhPL54lkAynPvJ9Y1dxvI1N
d5Zl8xSl1Xs+RJcm9dGiExxNE4bBZzkRHeC73XuGuvFQQrFwbWOk/YCMr6eJsXYNIBcOE68hJ/so
nLRV3h9aQLYZlVVXl1/5d6iCSxqmw8EYtbNsbU7kwTzGmXtjEO4TZmiBLdSScWgbwOx7LIglLjtH
o1kuXfPF8NP3NCUu0wnGr5J83VKNb2NJf7vqzdcgKQFIV9HLoOnnMOzsrf5aaioB8B+QkGNhy84i
dPhV5ICBk81LBHbZ73xFpYkXoNJQJprN9EDO+A+K2wo5+tL0/Ttb15DlGsi+jJ9iCou55U3AShsX
t14TOGRSTDRWQviW7quRyvhUOMysONe9zRACk0JLeqt5Z7fF+C0NNMKCUJC+rL+QMBJ2Gsf1uuX/
WrTEd5I9u+wj91cURTcEUbLH99G4s7Y8ibp5MBRXVj9uvy27Prp1zLjLEZvBC24D++BX9P3KnJU7
xvZ3DMW0U6S0ArR0fYB2xO0KMEMx50eZZICjRl5k9BM19i+rm/sVkfVUGS2ZcUVDmndv7JuMQZb3
GmvW/RhU1k0Xgunsx+IwiuiBpcdt+O2NrMCWcN1Ag33MvelpdApgADjHm1Heesr9Rfrgs9TwqpnW
t8sVaGOQjK3oDTL7QTU5Yhs3xapMRsJxDX1P8jOudYYebCOKPemBTkQ1SUZDsM4rJ8HHbbxlfl+e
eXnQnMxx5TlcOBAJnBwTfyWCFLQl8xquuvHJ4sRYYQ5og+yLU3Xai1BxLbZA6/ARE5rIVqZytl6t
SKOAzsFu6ch8m8q/z7+VSUBoRXHbRT2yTqm9Nr5N2BEKzqC0Pqvhzq8Ic5wk/tsuoyCI2EUFjR0e
O4dm3ySdU9lNASGuSz28HSeL0iLQwDSZLF2x/t39B1fnuZw6tq7rK1KVcviLEtGADWbaf1QOTCWU
s67+PKLXOr33rur2dARpaIQvvCHjKC11aYWGqiJFbhnTPlY7w46q7Fu2HsdWUw6AIb/lVvsMm/ex
B00bS36OEjDIfnSrzUuQrmmGX3tIeG63qL3qBgk/guZi66XEH3OaHYwaQMNQf80T7NdqPFkP9VWq
QrwKi1+50jcN4qlyS1ETv4pOK2/SRIKrM8XECsBEJayZjV4pzpEPI6T36bTkkODN77z720YoshUN
eVE21EiXPYqfMdhO6Q9oKD9KwelLofGnyenrhdovZCskCgPjHqOIN/QCvjU98oMJ9Z+HZn1QXw5o
nzJitJPKutTWgyaEdLHz0/RoDVsIjM84L3e5Qq+RAOEQlhodmtQybUapoEoqHyNozw2hHxPWlvvv
GZlgmnpnow6/w7696omwNZe4UqyULYqUCrQKiWkd40tQRWTWKLdwT2DpIK3MiazaWMFvCnbwQkBO
Soi8OPsjlCkaax0IRUiR5rroJ0dC9DWAxDQO847W9hsNeKSBQ/HaSktvI2NrGTPx0k31BmvRTTos
ohHjbc5QMiM4DdYm7FzkzGQaktTjZl1D7ra1fKr/6LJZQ47shsVTJRNAGEcnvjVFAAOocgaRdHvU
AjDuHtVCS0VDofdbVf600vaQhMK3EZmvGk5s4AiRWh+W4uwMlGMRsi8hCjUFDpLpm5xiDKLo2kWq
89IecH4J+uYgN4nktw8ePw1q/DaReU/Z6NQYfbAYRKEOxQrVs2RADIpCR9KEPlMmxgdiOWTEBDM+
QQekXw1IUTw/1cwOAxV4CaB/+LEZCtV/fvL8Oq6qyDE7aFPP335+eP5AZuzR8lxe7d8Pz5/8+6Uh
Y60iTfH6/3z/f7z985efF/Z/fidNk50id9iiQ9mW3OfvccLCmnh+yr4Pt/Tft6o0aW0qQ0SwjjNQ
0b0VBgrDzxd+fsDVHa2h5Q7//UBL7X9+2UF62Vawf4NgovxlfmXP93j+lvq/f/Wf76lbkTgVlg2l
+0alS9EtH+asg2UXLyIvgUhh5/nN5+88P2g13RXqG5nd6JcimtF4/t9//++XfUpBtGsBGlUP4ggE
JP/7RlKhp37FCD1BeE98XVTRjZCW3sHze0Y/pvbwAGudjnHgNfSc/nGMeJpFRNlId+f5aSeEGI5m
Ttb51RDthUOjvnBazdqBfCJJrpAfcCwFreJyUm8RoBg/hrPyRiHqWNgVwnE7Ihfa7NcMe2m7vM03
IlIE6Isf8GRwjGwi6W18kVDnhlZn7uFUJnQcyIJsBIHuydF6QQtwRuR6LI3z42KelHFe/VCnxEig
nvZQYjObzjoeqWhBDV53Z/2Sq6BvJ6NU8gn2DMc4HW2Adfw1sPFkrojjLzYUW4Rh+LT9ybHpQVBl
gnDoFP0n6pIUQvFWRknruzkE6FDZja/c2EpgH3g4YQEJWgXv5SXdwT3EYgupRfhz1Pjx+4MtyZF2
ePiQm6QLQLuIBgyMGtXVKZ3hVnF6HM0TwoVxtUr9tvNEmDMhyWx0zLbFa9h6xeuiR4f4DpDXfQ7/
AQb6Rpb/oCY8gjMxJ1TdD3yUjJWJ1Ngd/vSs05PgZfpxQ96jb2M/8ynuN8Kasj0pK1xK1LjqdMs+
igkfqBYF64KCsK7D24BT3VYvARoDl/E1Ea/C1wmAVhs481pD7X/3eMs+2aAfp3glrQv7gfNfdcbo
cAWCGP626dBFWskEuSs6GV+W98ewjkj1IP8RoJqIfiVkmc5B87AV8e1Ank8GaYZEnk2K6cBMSb5Q
D1nX7vQHU2n3h8Q03FuHdnCmPzk01E9a+XvETLXzDdHTIyLFe4qnIxVgQD+q4pAerh6BfUK3sF6b
zgniEt9eqdBbuUfsNmz1FPziHE2pFNgvco7mBjVfXz/FB32j/+bf/IuD072+wfz9jq/QFYNfofPa
mwoROlkFp9Cl4bMi/GIAENNtmFcR1NgtnlS6cxdP+Q0JixOnYoH5xEZw4Y6TjDrxZ/DxY13Nk3kC
QbaALN1R3QTh1oJLKCMHeaKIhCuZ4YEPf6x82igUy0O3uGKl8dkKtiemjuJ8Fi/H8PWPBqiYxp+9
M9D+OOKm98AJSlvriKxTsg5WVGRNtKvs0ab/6kuvE0z6K9X0l7vy+hr3G8G+t8idfpco4hVOcoxR
0bIRWO+ul8RB1lzazZhI4i1tx+cx8h8QFpyMtZTbVHOaASnMFKXPSrhjNHGcMGosYQessBW5DgDx
dngbVD62diMjVRwezogTmIe6Ltba4SfopP9+l4KGF24R3OjRkchf8XwQAS0oiYM60irczojcX3nd
5Fj51R2uD3MZsxSgZPngjHb53uzJUGQI3T51Fmo9GDUy2X4OyX70aqf3IJTE2LXUR7CmClvIdDQP
I4rn2HytAaDZkXdXsaZAyw5Z4RgVaPefmXJPbd+yH+SoK2Ny6ttP6tdr+hIXaj6c35gJYJOT2Rmq
es6EUsRBeIHvI6xo51G1W5YzD5NZtoNMHmKpgX3gfSPx4+FK95KeV34s80MQbgxqHNsw24lb7YeW
1YjHyHyG3BesO+SG9fVYbeKX6BSi/2rYxWFchZ8USehN3GgcrOiQfcZuugVDGG/Jc4ozARMjV/gA
Dfvs7IFFMr4ByaaueJg3UbTzCty4kKd7+SzKk3zu/uZIKEzHWvBwjqzW6IDr4F4sRq2w7OqreYlf
ab9CY0RXrv6Uf1M6R9I7kS6lrKp3Y5/65OxIJRqsaOhikDPv0RO11K/+V1sMjw4VpDask1afENRR
bf4bi8dEWX3TU9TpXaI6rVVeesUW5oZmOcrHjrDwq/INhFUqUe0qOiI8jc1A6WT3wq8Fm9gKcsI9
1zYzyq40ys1V7CJae2CyFD6j4oZbAJPTNfrTnQe/N46MzrxDsNZOF88F0zHmFbmRnKPz5YF85PWZ
6XC41P6jOEg8IhRD/6S9kyOgCFlnlW1ZhfARkLSa96yR2BXzV2WN6txVcsBKqOa+BTf1mlCvQRAe
vD90cTD4PvoJI49+uMMFWiF/j02H8s1hyRFY2eMOJhabA4Tu4hMhCvQ6QpcxqPzwjKHRwxu/JyJV
cHu45XD8QW9fnj2lmuIr286YtiBVI/4qyJQwUQ6R16/VZe6VNLC6d8xKguWxx4R4ifxK4fJx+cQu
E1Gm89PZ9vjKJYp3NHlXw3LTB7aeMdjE0Zr1tknonm3wtgwd1IjX6Ns+/w8HvGNp6uxC12uuo7g4
LUG9dtMXcJ92cM5P6GdfcTaN1DWwP0YCl4GhsFHNGHX/8SOi523eZ/WoEeziB8AVgL0FsEcAjugt
tE84xqmdCD7avsM1u3MysI3ckGhYFHLgDdGEPDLPOd6CbbUSXTDAa6ZV8mv+1RH5BoBcc0Z5TKGG
tVL5HFAeJyk3OK6w4sDrCAYpGlff8h28Etv5w/oxMkxb7YD6HG3R5A269qwd4+1G5SDyAMfiYLXl
41avfLxTV8h5gMFBjxh7WhHbsvO8ie9ah+pZU9LifylBm4FNiy4WCALmwEt6IfH+bm/ilYV6jxz8
CMKtsqs+MUmy2TzZM0Dxw+r8NnYD6rbhygt33ddiw8oy+BN+BZ/CDpbwLvQQzmQE7d7jiN0WzQlF
faryj5P8Fe5oqI5UQLC1dp8bk8Pm5IyGB6Ps8X5CKwRCzgqCLc2yFx5Oc0U5hyFE/nN5iGj6c7+J
gzUoa8nvqRrhU2EuYHuX3XHhgqxagAxfwKNn9jqc+jx8mxKI/jbglR1IRZukQVjU9wmH5uITxAUB
z4K7yNZTdlL7xw7vB0fAauHh6MEerWYZIzpccro3w/TL4Q3eCZqzACHETcij1ZONpu4S2rqvqEPZ
d9/UbWG9c0SfbjBqhJaFhDV+my56yIgo8cgVkAOr7rM+Rl5incq14fqBRzXLCTwgiTaz/FVxYjAp
7nAecQc4htU3JnDZTyVc6kdoj78K2aSsWAcBuJe4BWYo4MNnhCepK0E1ZS5MornAb4G5nOH0ADEb
MAg4jHVrfD3APRLv4egnQUiaL2r5cMUNSGyOK8pUo/FGiVML9vSOVXQnfCH/kS/1ZCNaDtROBl5p
Lvjf4BCsrR5vFioJwJu2bDvSGluEY0Lrfa18s7dxnhBIS4jys7Wx/DueXHaGdllbHuFKdYXmW40U
xjYEqiy8IztPBItq290RGr9CNocJXbJxoOuNYQlNIDaP10Z1tNcKXh77toa0PhGk+zPv+oB2zGId
1aSOpPn94mjiztgas7Q5rvA0IeJucYlECs+u3+ZyXXrqXb0L5RrB3fvgKyZhxEd5ZJ0bt9RtNyJG
fBsqJjISP1zPvKK6sspeJcRxgIm2LkXiGr02yU9rKtCrkRJ0CLWOvcLGhzhmF2PFo80HTgVkEvGO
jBIGvQgqQTTr843MapXH7ageKanMD7DEnvAaJC8hVoOH9NP4E2C2qb6Mvcfw9b9QBf8ZD/Y+QGBd
6qpcs8+ZUBYbRvtxFEg88DTDcYXQhfKjOGwqFboBA2eDC0oFl+Xfpe/IFSce63lCIYJ7qVYXdVhr
4V4DzWDrh2krun2H48u+SE/jDkoYpqjYrVQIvkHGuQvqPondLHc+Y9EWJFckLMI1CoGKFX4tnM9/
wHV1L/VpuiJVNcieWLz2+H6hrZg6FFXEaxOvUSDouAKdIG2j6AeleZuE92D8MGO7QPGYmAEF2M9W
XBER3loqzITg0CAbWwavBDXB8gysMyuXAGPyw+5IgDrvQK8w57UjhUYDl4XFBA0/FwcPn+oQLKPH
VCqujzchvdDU2U4V4jkbbKY4CYbTw8PYp8A2gSQMTHbpSOu+XNfZWY+2I9qFweWRIKNACmfnzkjT
DQ1/djP8xRe/muJ7wRyLD/gB3kM5ddKRcGYx/Cu3bHYY+92xEoYdjyNwMnmW4Veql6IS8yguEeIo
keCVuD0Ftli6KkNzpEkbIilksLfZmDUoKDikSAmvjWxXhcjjOmP3lzwBxQTzjVoIJHNKjcAK6NEh
hjtoFL+dPHHEEq1RL7BcjILRUxrh+BoOWvrHZfrhYYP0S275tGPSzNF+yug12eTGWvJ0wCrJfkI4
nyCMc0Rz6PRM5xBT3WhPORpnbvQzUmjlUBPRLnjNUlQkSEgE5D3E3iZG5L/kARGTWJsHMH8TDWL1
peMNw7lcpSfMcrB5Qk2+h9id7rD/MdQv0zjVoNTFLUe2JKOD8D18qtS2vkvYZ+Qyd04lWbPvMnKC
OOd1a/GEHwbNrz1iXOxeIY9qS+Ubf3S0EaBpJN6geBzTtI5RVlHj9US8LFw1r808PN51VPNuteRm
0W8AeOvOkQR+r9jE44WLZs8B462U25BaCEcRARN73fw4jwjTXjgeOJ9W7ZF1gzUmLWzviO0V8WtF
Pdwj7mjfEA1nR8eC/iX8Sr/a/We5KVaf5a+CzdwPiDEdTqXd/pYqOzimeFjLfcVsTNOBh3AziGmY
ou+UBZpVfSKXXceH7JygvUmNncos6d2X8IZV+/imM0hfitMfR91Nfgi7MMPjGDP2lxK9eQeiSnU1
N/V3f2MvzR28uZh7EpN4rP0GB3GXbhJdZKJUPubH7JBuuaFV+6atl+IBmo3ecvBSdf9OBI/thkwv
xYMmL9fD6/jb1TYhTSz3+Auv4d1rFCOY1ZWbNZ8js7JEa9GzZOoepjvC+mBmNsuAUpXgK9By6iY2
9yn93BMKxsNhOUjGN9YW70Tm7ldXtrHi3PksOLQDjsg+mOxZ+/yNxcuKfHj0yqkXsKeP7EErmfBp
WONUTRN8I+0RaGOWTXfQ+78wKcD+YGkWOHBBsXbyqEX9Fa/SmeXOu2QkDacWBtYvyKTsHp+zs7Er
fMMlvNMPz+sJ+2PyI7rzHou0JW0myC8xOzwG3TFPPmZj2+DvNZB7wz/Ek8NMXgpKCITFS8O0uyoE
VNYt+UNObngY8Wlr+U6BSfhO3SD7MUqnO8sukQ4bZI6NscNzyMcTU6s9kqlKN8JL3W4/EFGD8aZ4
R3HDEzf8+kit5OmmNsfe4m5HRMvgQI+ObemHwlHcNMSiFKvp6D8CEhe426a3MN2AJH3qHw0+eDT4
2P8AeB4ImjTrcjdQhHXl6zh4JO29glSWg7CLLzlgUYsNaYaYYht/rPVjnP1F4ObGm7eDZzGjOY6r
BRaStO6CNQ1d8SJ4Bfg0jmoNW5MQA9TXAXdPD7+IOloRzarKCSFE8UOn9qGfkDZr7kygTeBzDzKq
DjZbFi4886Z30q96X8ur8oIwifCz2KErdgZwoXehOZzwSp5UO6DyUjnhHkewW/WDAsh+uES74FZf
Bw5Mkk600yBEm6vobKP19FYbNxDTqAV/jVtEFygnrjLPKSYH0Ru0ybGuczjsK9gJX8FfjN2sPfww
qUShdpXGb9iVVbrDSiz0S2w5BirG/b7s/wxfnGe8zWfma8RC7cet/Jth1adRbyJnU4W/ZUNT1U4/
H2+XAiuUfXMmGuk+cY3rCluWd4soMxatxRrEBWXGljiW6kBzn5pVBF5tBXNtRgrxrux865XYfJe5
ZJj0RZ2OGqa8WLl6PEgxfQlfpmGDrdAk74BFJvMeqIjskUxwPOdvxALZpzz5F4NuGDMVK4gloSMI
W/ZpXJqpgyzFjnuChrWHac5hSn2+K8o7gTk0bgQaGs1BnKk1u8m+SRsmd2Zcy8Ad1BPyQeWNmm+J
cAobD3Go2eyyd7M9jvUrT/0g0gDudmnPrR6tmkjg8V1wEFTU4JKwBDe8y4y9OP2hQpfrcCn2QQ6x
6Jv/qMhYQHCWf16UYIdkLHT9q2Wcx2anL3GoHp8Q6FljfnaB6GtGv4/M6YUd79FR8feDv/mRWf9D
bcRS/XGNB4uJCUvgsKHtyfGX+giKAesAMWQ2VuicuKi9GsEOnp9CdgXd/4M6HSE8Ksk3Il6yJQqW
5RbzOjD1tHtW1TVoKZ/b7a298c9ScVtrN+u1yl/Rq97Btdc/OmFN4vXCvMdzJfV7uCdue+vZfubS
JQxj1ziSaZj5lzggH4YHYc4NOOPjwI7K21C+JmtjMUfs6oS/KOWvE29Rk4O3ih+D236TXAJxBMLT
HbHDWwq68g5nRuzASD5vwgvHUOGwqeogTmj8EERhOxSuM6o2voxBDEqovTeulwH55IqagY2URhjM
zyWL5kQEHYaIEqzP5w6YHdhu38jVyzeUe58ml9+MVn8j1mJbAy2MQN4y+9j0iEuDj+4a/ZC6EBdT
y2WDhGhTesZaTnYkFrs78nvBR6y+EWImFP3oCTX0H7/Z3cY/meT3/I6OitQOSD923fDy3ihqsLQW
B53HpgkPKM10w1rilL5JcOq+JZrYyJBSmgkkL/U3pParMQYr4osqrqIiqGKysF1qWKvkApcvTrHs
PjY4TrwwyHGF94wbqpAh3O4wXFV32qLGQVztsciU7/YNLNmegkdFtYYA1PwgukdOlU+p/pMKEVJI
1KyIEbDiS99DckVQHS7BiKSspeTYLXZyqIX/xb6QiCrVbUrusM0GF+WeyicsARmB8FpPVek+aDdI
sSCtwm2y+SO8URNly/DTaEtJicviAWH9MtxDyjl/F9XSCth04eHTRFiFzx0jCjAlJUVKtyRJwcc0
HJRbfkxdzrYPhk1MbgFxFvm3SYUmRaUC8+rvEZfcGMHiDVvDIrd0Hb95JbYVFMSoS3HCD93xAXrq
opPU2iaSIMVe+VblncwGh4EvqNhxmYHpO7aUJDbBIUmPhubzYo8GEdkXmZEht3hT1v1b9k4nWZv2
eD2/oxj/ye+X4R7FlvYbNQ7rDf0qFjFddhec3YEJTqXJ5PApSiqKLgPC3oVhKMUeEvUlHQG7MbiW
uUL6EwdSMX3X6htuqbTaaIaSv6YXfpfCTkVwgXS8hiKjz9PoNZpL7khJiLQa60njhKIGn/B3Azqi
zriGAUImMTBMtc9LWfkGc8RCu9Gdwefb+iiEvy3oGNQ4qTDFW2rto/6ZW54erkt1Q+TcKLtMuwls
/VyzgJtn7U/h+lH7ozgtkydeMg+2bFLrxcPSGZiVOb1fl+eAUVZ7nHvSNjcSUGxyONofbwQmyG4o
Tww6V8+18sp8okjMZ+rpPN2KAmm1jA332ypX3pCdjPEo2VLGCz/NsBjRnFx2qSbyOSlXcRVHW5Uu
CYZdKmo4KZa0dhH9luMvg9oNH/w577OkK4hBrJDiIs5Sdgwrd8R9QeLGGnVCWEpZc0kS/XpaYPx4
Bl6z9HOM/sRZyIgzXir0ZstLYL0B2Se/QkHQMVCh6ij2kBeXPEVKlJ/MTl4TwTLOPehMhfiHu35Q
bKzSd8r+fMHlU1nHFC5A+dp7yNSt2Sk5+UipJfQh6WZqGMhR1VxYx/TlYFxnZ6j+RI48VM55RhUN
AYGCBqhyVjwdb6AtaMzCQECgQ3aZW/B4rQAlelQOl0fErsBUCjR2uLPQvEH58atPC48OD68xD3xC
X6xF4a9K2f5gItVJDa33qJNQquxMd5m0pqtLf5grfEnJFXuuJUp4vjPvAOueS8DWk5qGuuLOmJOk
J6WyuKOyV3Oh3OsEIggt/BSf+A3Dz9tz8Of48G0ZVv6ezvjyQLEmxQuWuRwvsrjcDpNecbkqFhE/
4Vd4HIM/RrSGl9vmbnGK5tIQMGToGAKuEZ0E7n9Gwi1c/Lb5I66XSbA8JKSUOizuIlpIPEByUEwn
l/aNODX7YEuygTQrmxG3yXQwO2c6DJ+8cf9Gl0AgY/J4X26H/+bmjRfUKfNoLzwe6sIpWbOqYoF8
ZFVo6oYlnym7Vtt0dAU0VIFpAosO+DceIi+2LIzYZqFWGjZ3NOsuxk4l/zE9HiwLhPfgF3ns3CG3
uYgAOb3uV+dQxkuA6pA7Y4MGTHLpHwADJfp1EN7Ec1qy1llpz4E30tW1HOmiP3YUT4SUYsIbc543
D0A9C0A53ck4Ja2NwxxCRdzPwFQiHlwb857HwO/CJ13mIsAUys9IlZCcAn2l4k64w1wF1nkd7lqN
CNTiOMxV8Hs8BslEAQUCOAqyq3rxF/cs5cofROJ+sPb065gfPMoRdkbmV5LPO9Fzjx4E3Fvcinmd
zLV2w7L6DNI+rorLnvc0NlgWaWm33Y5J1p66VxqkYY3Bo4M0enuBOEnVo2yRJyVsAaXj02JDyxon
3txRoi/IxFwd61iLXCLHsfMgp4iWXWYSJJbN62w5bCdWd+7bjwSYWAOHFZ6wegDSJsoeKk2NfECR
NZo9SK+FuKE1jg0ciLFUckPNE7Ubz5jL7IMLa89o3viS210QXPj7xGvi8kBaG/2qFhypZ97S5loG
FkYwEB3ZJXkC4TjjJr4M/wp799xF15o5aVZXddz8M8IAtoV2DaaS8UGUnlw4re0B8an3cQPWjTub
sAulGozqtYoqos+Cy5euk12fsIUzUQF2UJwo0rUkO8xCMAUIRsuCy4Dh2Y47II+OgVo0hqH/zN4D
wCcDyw7E17XmLolU7pZcdwJMHGWtLWOKIiBL+Z8F2aA+uPKoyf1yfzxXpmVA305d6pPDY2d9V+eA
eyJxYjLGWwaWNI9L4v4XQJABuMiOdDegmL8KiyU3BR8ZowGWXed5x9svk6CnlGkjTGSiTQ2hKvBV
qpxkZSs6FzK+Tha0ZEpqq66fVoNV2T67p42Cc4Z65PAa639YjNYu+gGlmr0u8xXVUZJUc4P0e5J/
LuKjHHkpacZKJWsrhktqQfrfiyPip8JNBOP5XHam6un9MtJovLCTUeWDiF77hBZKAxTOKZljOXK0
PnIBuLQsA66jEWGXmNC/R+QO7OXAu+gwgp5yJhbFtOuVM5D+6kKdDSSHZSJhiXNCToXobDwCn2Ww
rB8V91DwhU4J/O4EU7ro9nyDR11Vuxrtwd6xaJyDYXkJ3hlRUT6A7Eqo3MsOK6BgD8GItVnrGvyH
dW1+L/NaOfMsKbSKNERpe1aQvyjUI9Ik4EjUul3jAbikkssOlFMmBc6VWcu4TZO5ZR+WZYvdnxQf
aU3w/Wh1WFgAOlm/1lQ/a500dNmeC3XLNOQuEKYkgRYI1FmgtYs9DdbSRKTJxope2hAAuBeKLB63
TXyoFKw0EJlmsimGL+EHxArbmHqvkEVFEfY1K9yGMSW8sf6glF02DhjEZSYhwIcb8kJvssUDevYN
wzPvlPCFzl5Y7fpoN+XoM/9BY2XpelFKiNwIS2BWaL1lr5IpObXLQcNaxGZF/aKMYNGm8ctqzcTk
UTBlQfxTkspj3DNZgRq1PoIsA5Fa9COuHEZonTHbaeIN5o4fsbUvMQdeLWfhm6/NCAlmtNIuOrdQ
oipkc5LnIqf9VkhfH/TMpuUu+M0C50G+1J0SKwSAkShWAbY2sKFHacVe1r0A9vODighvbzQOK49X
puPEuf3gOLULmdlI039aNpDlzH5QSduwkwBQnjEww86cYpB2ZlkCTg+a94qNHiuvfivzUpDvY9SH
fpjw9EAC5czSbfELg64wuwiUjtwQYAdWBbJvc+Xo6Ie3W7glq7nngYGB6XaKtg6HtTB5IqXz0Ckh
JtKIQael3yHuTCGH4Rbyc0DExcby3IxYrOXp8cGcYUlxZexEM3qqXMFzO2czYufgEYUwix8bHho7
TwZoRUcihvYSQC2n+QIQwgbFeSdoG34d6T3yZuJlBITArGV2IR3Zxrr4UJvgjInNEQW1CRt4M96V
s49iGV8yhgRnrBZxJEc90cHRLMr2S5OBx8pfZSHEHDDjB0visIOSk4wIRarvKPPQz1ziPV6KECT1
2UIeM6ryi2hCklId7pn94YCa3IY1Qz3toXy9ggmgJUMkxt0bP2zyJ2qjJOvkq8vxDfKE8ifIIvRA
F5hB24D624C0oJjM4VxTYUL8ecYBXpBMzxwROrQb1GhQtWfz0Cws38IKnrpStSODuXwt1Dndol7T
E16eDbaq5mbb1ZUMSjghQtKHl9l8QKLMW2Orof0SKgmuLilITgxhYr/UVWwFRmWLwJOytRbXCzEB
RJWr2QbC2mfSQqPI2knepgiMI7WRbsQhotEtQGqJ9Rrj6jpFlh2fg23YBSGyzjJGaPmgiHaPvAmT
ncJZrUsDOiO4P8W64EkzTwR1q+ugDw87DBoDYsW4yMupCsIGl0o1SaQWIQZzDtDYnLXfOgu/hoBD
plQ4naM58zvDTYhrwtBEmwDQ9GpoLcSLDOltNLFSxQvpP38e6PrkBal5fH6rTpWMIEd8e750hmHG
eqRyky+0oFwe223W6O12qGKGrOv3sQyIMv3/H+RwBoj5/LqNDMCgconMTsXCrdWy2oZp9N8PSuNr
WsFRMkwV4Yb4+u8vJHryY056h99XThNo+VD3i4z9v18/P+uR0ET9I9tMi0ZF/NSoeH76EAsAjegE
J6jazDuhAtkppPWEI85Yw34yWCMxeH+nDfB+el6tKYAIrau0xapv+fT5zX/+cPlrkJ385N9vlmmw
6WtysBbVW7vGrQe1By7i+QGBZuQKn5fz/PT5Ta2sbpZIJ3FUYCuFmYhUmcpJh/j7fz4My5f/53vP
nz6/J+MqrSR67CsG8us4pHh5H1ZAXSqM0BF/M6JQYAeo3mtRbpDyiwzERKAXhM3giL2m2bIOytza
d4mpYw9tFH6DpCRWkuIMWEwzl/J2QmUgH/8iklST+QXfSG88iAiqbRFYrTtUGo2RGUxbQgktMRAz
KPs8POaLPaOizqR+C5Euaqh5Il1HSN7AbFqMmZD7QmG3W3RvhlPZciD3ooZh+qME0zyREj0wP13Y
hKaaol2LyYQ1mt9Z81ZrFAS1WsovIq0QNOORRc1w+DarBHewkkYIRRK11s+TLJ3Q8yp8RQX4Wg3B
qh0JTyYwh75Wo56BxoVOSkB9rpg8JULWN1Y50oq+e23AVZZUrcwUl78y6zYozYuxpNCEqysnGDu6
hia5Fgr06+YxUIcqVdeC3OdmIyMdTtC80RWtESByamOfhojGT2n1O3YCBzRS/UiAD3i500xPhJRu
PYcQ3EPDpqsQYQFHVoi3BH1srNMR5WFQe9MZeuqjloiz1QAiJJPIMFD0fi/EdgOePtaRfy8S8ufC
MOKNNINBKqgymxQI9QHNPFxYPvuCQaurQaXy+q5Y5A75SLQpIu4FWdHpMxht4yf8QMQ9jB7Ev7KK
lOhPNSEkEXVRiLZqofqPAuUGKkCalGrrUcG6rnwQPEY5DZiOYpUe0I+aqe2IMe6xnZ6EUJq6/JBV
8hsmDY4OFWJjUkIE6gWD1gB5ZKHLgcxf3QuGL0bDR9FxxYKQAgoUzH3XjtqLyNlldJiLj3jpqTFg
zzJKP4yWaFTUvq3E0vZhxwGXaRBNyzi8STqZIThmTFRl3F6jfsSDMM93ltJDlMDMqze0wnlIS3gv
FYEbDvnjAB1sKIYelYZeOeRyeZ6HDoQUjV4oKPNOMrQ/lawAJegFv+xidHAGXJVMPB7D8Dzkx0bR
rVu8lBA110K5bpeNCIrHRYuTsYYkXVnsNKE+GIY2rFOsE/RQk7xhqMCqsHjtSjDOnRRz7sX4Xj9C
M14mEXlObPRUc4zfvJwHdP3htiWq+lshOS+ESIO1OvGI0Oc5TlUGYAaMllBuEneRgeMdyk9OMuNp
Uhg4bktJ94GnCV2guU29ROL8ndRfIzSG9VBD7IP28aL0qbxVUCYNiwfR/xR8aQqGiEI6YKgeokV9
ySrD61XJ2tdltYdP0+7grSC1J/1VpgYCTUnhjCOAXgOAJPyANE1KfCHpEfuHeZRJ1VacX1sd8myD
Ots2BxwBzW9j9gYoNnkiSSqTxa5Hb7YwpPAXDbRftIEzPyt0P5AenAR1cx3q/HPQH1DaOsmflcfL
MtNh6lqiqwkPeW9E07eZlhgvxZFrRlDeBigqldT4I/G3aq0FRVoPMYJgog7VJrfAetTzgH4O54jV
9rEzB5C9sYBF902rgIEYFQzYSjM2Qke8pcloqMuhsc1wwIHlE0xO2kU4hYfNRhKFeTMo+XRWo2id
lNqOKZJ9PwL5YOIPJbfFeMUUwTc6aG76QGdtaCgbRvWH2oxr1WyF3RwD00A2EQLYOCMKYTbXSXyM
G0VU9hWPhpIj6O8wws+5U+7aQH4D4wqpD4uoSJKml5H+7oDAG1pd2nzUVOVWW1JD5WOONzUS3ZQW
KUQh0U9OCAlLL1HtEup+3BQSbjNFRBcZBRnUuZ1CgaYjVvrbBP91O4Xq4McBAr2TnOfbmUBGfxSL
x5dy7qrkEkhW5bEZpxs5uephIb60Qbm3wlnZyfSz9DSWL+3U09QBitXUCIBgpDZO1i/SRKiZDfHf
KcKhTVaia+GEUE43hfkpxHO/t8riEFTTw0cDIoY9IH4ho0Y2H9DPMst6L5Z4jqRShC9XT55HJ2N6
SAdJmNk2zX7whNSIXCkr35mldlkJJbqELel5j/KXYGkPN24EuoCh9qbigPKYNd2FUnpPxmCfNLIC
nDZ72HNJ2FkMMbqIZLuPlLZLpdIGMlNJ33VBf2nxiNyEMHRoPCwlErjDYZ3EhzitPNXI/jaGBD9A
wuYHcZswGIbFACRFPEe+tVk4uJGqjf7Ql4iDG/2m0iaOWlXWPW0gPTKwo8zEx7vUK2A0muksGCFN
MQWX4QzPO6socoiP+O3JI1KAFVtLp/ayN4hyt8dD5IT+3MdYtMc6a6gRpKOC5Fy/R6E49Ns46qlB
D9hRT80xMWwGr/AFOcMcqA0Nx9A1bB/TCYjL/2PvPJYjR9Ys/S6zRxmEw90xZrNhCEYEgzJJJjM3
sBQktAYc4un7Q1R1Z96aO/dO73sTRjIFQ0C4n/+c71hUXoVueHQnk7O1sNpT7xNI6iSiQtO7+TPx
n/txns7gwO6sVELXXwpSECzomxowlU9YkuIsFJTUKn+WFEjmqb9j/S6+hTbZZw72p1I4SOVKHxNW
6Af6Ntb+xOEM9/vJIYYclS1dfrYuMXBv6XRKD7XpXoIVz2qgg9KPyWZrifSPZGG1WekBq4xEp2rd
6ChtJM2sVP6R/r452GcTm0PHYDXpY5ymVY82pxvOGdsZroWqcJmn5pbU45SVHwT3oQpL/1u9vDWt
0ZsoAaNfGl6/JPGyLEFyO8f32i/wNgxfoNxhZp3ZDbg385Le9E07nVtg4PiGf0a+ZGEetf1rbD2N
tEZus6Br4CWanwlw108BkyW7SgZwAlrfRpH5EXUqvLaOnl8fqDSAy9VPyABLdWwKlvSZU9zELcVI
ftb9cHpz3bosNxqNCN7q5Y3GxLVUg33fPHMaf1VdtxPR0u98xzBudkJuQUt250y3s5fE56FmhKpT
bz86AQNCxSaHbTj0RDa8K2gWEh7MoVh9aZPgOLrDF244TxIYMKUlECUo7eU83cE58881fZOTs/Sk
zVeNya4+TUFSHVN8cHM+8SJdAr4+Ar0XCMaDnUf+WUJ3bc4+LYj3gFWbW8AEyPrgyAMUAh0bamWm
+t5zAGdlAaPXiSBOFoN9GdMl5NqUfddVmJ7bcMAdlGbXUvpIrpMP4WG06SlW29jdskfyb5wJIKya
nc+QQO+XYZS3Tt6+ElvnPqlxb6YE0l2XS840I+7NZfCQST5KQBG4mlwPlE/MnNMe6610HlHM+ryA
NNPTz7PY5W0puhQFvEerk7W/y6PulBrTvHbYFvc183XoDk9StsgXouYjy1nQGZspfeNQRLS0NB0m
OajxdGA7DKCR/iP/CLDTPYoggN4LAnIA0LMuvlHOVGee2ZrW1x0xbOzAfFvonK6tzP86Q/Kh87i9
GQkZI1o6X1vR3BcrM3NYln6znjwym8FgRry5vhSrJ5clqVXsSznNe6CFPnlslhEWV6ackoaxQgcJ
U/G1Yu278wr7vWhhSk72CFYTbOdNAk864CSt3YjLmMcBvpbk5OPgHENTUFtZAZyXXCbLkaSFp8nK
ht0zrWP6lsZQapfd6lAlawwBw2fp+M7NFC53tm2cgwsc4sB+2huXdVWAdT2LKDURC3ZGDGFsqE9O
1maPQxKk1/HAcJ3ChfZQVQrImJy9sx1mAPiMRDVLQurZp6MciR9pNbDpg4ZwynMTc7/K0KSAKApn
8VieXGsvn4l+z9GrhmC7WTIw32nlvEVvuSKCn7Ko30q1ZOcOZi4huJJ7nmuHd7PK1rwA45PQz19s
G11ECsd5qDVhWMHShmJ5Go+mTpOU92BBCBXtsQGm13W4UDPZVzfkGN+bWSWnYKkSlBOqCWR9XCwY
z0Wfj/ulck5hi3M7UB2YfGS0MuLF2jq67z0+3LUgqLEXNoY+2K9R29jIZrwZVkqhalV2b5YFAs9z
TcCaJW2P7YwdnV0EklOC679f+tNC/qXr7yzXRLfaTu9dMVrPbHc97p0/lrZrNqK7MTJBsdHMGgfr
qSoVdDM2CmpgqmmH3L7znil6qe7YDG3LzPsxZrHE10zvYSqKkrEDePaifzPh9Irs4LN90lzl/O5Q
qbYhQBHU53DwRgYS+TFjc39Sdcu1pYlPHZN+q7XD66zJDJlIPk4izdfWUpRX1Petu1DbsC33ME5G
zAwHls5ljjPU8UifOGNxVEXvPYjRHA3yiKEF7TaeLaztdIPccXxyOU29BSwxtVas01huS+unS7Lg
RjvJ25RwW7VjzkaOFk5olrBrFVm5b51q32F77Rwuo7OkMLOOhOYvtF8qb/TAfrZf7dEHC5YknKJ1
zSRneXMS+yVOGRUuhrG8DsD/ujmj/nCmydAqm69xAnTbmyKGlHjNuxr7f9ww/Yhjw7aryO6mxPtk
qdFc28GsmHvQEvV9jLBfz3GNVcMCxt179G+08WO+zK/LMhMhCxCAh6q4K7vuZYnLg5VH0afc/9wZ
82NKA0y0MVvJGpkDLCmNYi7ardvZp24qSIfgIAH/j19Bn4zObuP27Dn213YByVB4wY2CNkB7m9R4
b81TFxTmMbPHd28kRqIpzQOoEPhXncqyT/Tcvcnxta4q/+ciPpVJ9lhMLVjacmEMlE7r0JlJUBcg
t2biduKGBNO2/zBNYA59wCwPbo3hTr8E1xCUQJM5OBrht3yzFiYLDmhuQ1f11sLDt3Oyz1ywzH5I
KU9FJkpvapP8SKr8Z62iBlW3eWidcDiXeCkNd1W16J9BZzu0SAnmkf3y+m3QznRnDxYtErxJcCuq
68YL8QHsYOG7D05rDior2NOM/b7kCr4ZnOlsDI1wbuSx4I9vlwK6XGAUo4t6OUzQNTbTPBM7GABH
JPJYuKvmsgYTxxYRY+5rBPGhATm3sJhy63syvowu6DnCOyveyiB49wqr2qdD972UfOJuEtbX8yLv
vdxBkU7VvrNYFSn2drUmSiMs0oBD2RDRxzA+CUggAbktPnVOHxFvu0nh9ch8pAITu1ywiQpY2Rze
maD+mTCm7Pviww+BQQ6SDCrVghZXmjCwv1kFdiInggA558yRE4ZxlgBO2bXfS4cUFMUEc9dUx1ZU
XF4FW7nQxJ+HrnubzLLc5/5DUJA0hkafX8P8KPEuAlWyLFbMHVp6wP9h5d1jn7U0fY7dcPU/oLey
T/r534LeAg367F+A3phI/SPk7fIP/oK8BfYfjq+UI7Tw1G+MN/mHZM/iSFc5gXLlSvH7T8abtzLe
4PQKTweSfwdt8C/Gm7D/QGkIEB+l1oI1tvzvMN4cFazgwt9ZggEQHgGoyoMk6CpaL/+R8TYXfW9K
lWh4wtnniZlR38Y+o2lrMzQB+bQwfdV0IZy11Z27ZOnw1vuc+bP7jakPCdp1L4qqcxul7E5r/TVe
d6sePV5Z8pKwBhnq/GNed7Xzur1VX/t1tyvY9g7r/letO2EAGkxgtHdT2+05MYB2hvElbO3sWJQ4
ZIcxf3Zt23ucVX22uglW3EjBSZQAYCqt8VqWYXDKRv1J1EhZba+IB+JTjVp9jlpFCTT7eX/d2XuD
VTMtEj2RKW9nVYwDawetsMyYb+W5/BwHqQ1OnsxY7q29AtFy5ytnm0rch2EtvMemlO9KIvZ1sXlP
/D6HL+Wfk6CfjgJxAp5NtFc5J54HLp/QomfdCDEfhrH/MiYefkjWi2aEGeSPzHlLZ3rJ8D7Wnrh1
xVB89wK5AgsOUbXMj1NY2kdnoPnCy+mJKzK87ZWbUn6oT+xr7H1kUGCQg+G+ocnkFuQlp76Hn12C
7ds0wZRsjcaVPfvJTVsrtueMWa6qel5umGgcRH6cEYGmixrkH4JVHWLLswtWvUgjHMlVQaJo0qYX
jksRt/A7sepMIM42E8KTQICa6XneDaG47vK4uHYQqZpVrepW3SpcFazxomWtqta86luEgPpV7xpW
5ctZnoZVCetIMK3yk+Pr9DpP1A0TOddFvggm7Daqx8FVC/HheeWNF479TWm153SyKNYe9V6+Zj0Z
lCWYbnMob2jG8XcxNmbbuvZJrDoeYsad8CsW8H4yHZLq3eLpbYbIztj1Fta1zRa1XJXBZNUIDWKh
U4Y+wAFUGQTTY6dwDqVeS7NbnPfbxSdzl+C3NgY5smI9pQQqhh2FPx1U7YOXQeDMVuUyWzXMflUz
a2RNf9U3zap0+qvmqaX5WtrxdMhFf5tFC/hmWMteNfaw68lg0bN2s7hyR2xGVxSQVfM9qlr0KNOD
Z3D+xC0DFQ4wLDZk2Gr95lvecjO3GicysgQ+iMd21XDNquamzodoMfbG1hCu3C9701ohyn/JcEyx
GWLUVt5wxk1bJMubQtRE+oKW0W+ffGZ5DeMqk5R7qkKe7eqHNXV4EE3xJZp7wIaaMLTbggZhPu8G
9DvYbsj2vk63UdIAEoN45ekCibh3xo3lW/fjqnkXiN865wYb28dC29vBsLrJBSq5Q6hCSznizJN7
WQts3zM2Y1aa6OsRu5QsGzYw4v2D3zf7SeXc1g2q/ECaMRnziFq17K3PBaVphvwbWv78NckTrHxl
BtpKP7UjFy5nnjGtNPYVjW0AcNbATshRgzeExuHkMKZoSnGBucF1iTRW3SNIww8R4hRE540SA7to
Wuue7HctkVOA7cBDqBkz0As5pcUPnjdciEwd64r9RMnEDFoD+2RV0XgMILhCGyLZ2sWITl8m8vVZ
2Fm7rmDQYRbceHb8UnDRpl22x3CQV6iaaxFpC69v89RW2MmWEBuSLyfkpaeIyDlIyuTo1vm96EbW
cL78YeJ42eSMU3ahbHC3rxL8nA2Asnpsun3OOFamIBhWmnGeERYb8Qj1tFYXvt6McvWTiHsZYGVI
kRQ3pmJgPoQZOwiwQgGUuE1fvNXL2l0u/YbaR9qObFabgPXOnQuuIK8WFukzxT0M4qcsJBMYRftC
zHo7y/arnDh+xMSrbHpVM+hWn4t3BiH0TpX0vrdQVzJ75dhX8zlI2OwMSfmjmnCZhSq7Yxk04zTr
LfTFkAZZsCPxBW40RleipWyiLFz8/q5PEsV6XwL0w2SK0bZoHtx64zsrPoTjKWBklnjRK/fcPZrq
w9IGAO16Z83Wzec0pVImL4vv7HFeLDu8ccYO7xmRJBm5hqG7+dxMw87CaNY6KaSP1lkDbe5NnHfR
J1b2T40p/f0yYYDxhE8Z8NB4UNYM7BLSsTOjIgzMrDhVZ7v3uB3N6+zp8DSkPcqwq6btOJMr62qU
QNpBiztbEbH2XFQU0WEZiRRJvEosD2HW9gQlmjP9EBw+vo1Clar5AT2s4mBHWkkIaPSQEa/CSAUn
LQhtoQ30V1PNghp4V7tRDQYDdnm0CLsEEIi1IrwdrRl8ox1oohodBoYyxpMWdGl/Mki+0vgLnb11
g4GxwKxUDTeUyXNP0BOWZyt/0bMGhmgadvszOZ+og5Ft0APpEjTbwUamlC4yZb/wvrUL7GTfVPkd
C2AuvmG/H2V7mwz1uZCRuKHOtN1EbneWTES3/kRHHwSfaxl5d0sdjCeXnSxtPHTOJgAt3eRgQoLp
0gKPNAUgz7izNxD8y2tRM/Rm1WLttQNUIx0ld+RV/anix8RW6OGipOwcp5Xqi0OA3oONH2SibhWE
qwECRG7hZqPnEjdT3R+pgtjmCSE/5FsOBE0gKHb17VAL99B+spKaKIbn1VdzEj2HKsZngmh0LcPa
bMZ4NcAOhlsuYG9fOmd/rZ+K09S/RQsjKVjvm9qazsz1UI0MntMMKKccW5pxKB267xKWAQEkBQuK
QpRbnzTk0yOUG1xLliRoQnXGecCMPjdRtPXz2UY1aRQXIBow4pQOEzo10+FTj4dERbV7iBblLBuT
0yMdRTgWw1riM4r75U/DwtDqn24/E1p0jxfzwi+XgujmBsLAsFH2VAKaMp8mFS7gy8gHNwzfOMrI
bNauJPiPSrkpOMxOsva+prD0yLcZPIiYe1ouYge7tw++Pcyny8OSDw7G2+AbhXQdbkzz47dyQbtY
P226ycB8UWJR+MtwCH0LSyPOaxFHOcGPADbNkJW4+hBl+06DEGBk4TGEV9wHMh9OppWhW0TWvHP6
/nvPGpz0WsWGfX2SUzliVHclnWEhVsVp8GOItpkNfOClLSjhjdj7w+58CbN1qDhQGKt9XZ+coDun
FWDuy3dRrc/uYizyhRyIM4ru6fKVu/ZrXL769VDgDvTqJDgMzgiUbH3o/uur2fWs40rNNWFyE+u1
ESV48pgb3NC9lR2B/cKl1Q4Nwhm+mlQSWPBtZA7Wr3tH1A+XpzsqbHoxzSYXk8vFO3N58MY+BbCw
OjYuDzKKFeRm+XlaCznEytgydZSXh3A97aekxfHKXoZ7K0XY6eoA6daeP3Gptrx82Qne3ozJHcMO
jjfb+ewYp6HSjcYaQ33HvLl8mfvEpZsFlyNLvr/aLbU/EPL68zFb21wcUT0s0s4R4qcvF2cTx2f1
p8fp8u3lAawsDpm1JUbYBfhViqKXZQSbs9ayeEbUJ399uHzbztm7XXfN7tePsrpF7AwAv0Gsq/98
G/zL23J5rzrXP/vICHv3uWyprox9KmzDha080FU8u4kb31weuvWrTn80axdHPJL9y2xgO1nEHqWi
XOo0kQWE5y0PFzPUr4dgNUjZWFJoAVxeCqu2TnUcWydakTnmEs7PxsJjQA0shUE8MDduUaq7dwrE
R3uzjA0ww04dLnadcHXvXB4uPp4/v6KbFnTV4ordZPVfLs6ky4NyVpqcJn/MwpFr39A1XNWDhQkA
r1Qmwx0F8xFNeAszBZrFngI1zvvLH5r1ZPeaiflhMxEcuBifhpxUkg2eeXu5Tsj1EtGuPqjLV4Ab
a8AB6/emj14TPUb7y4dy+SwuH5RZ3VeyVJ8omwHCF6b4pRpJZB9W7J+Or78dv904sqfq4BX++gOF
D5xl89EdmnJBT+JAnrhq5FdibnDHsiDQlzeE+/hfb9XlXQqm2tA3nA7xke3En2/B5VVeXq9gLnP6
9cq5bJOwbeNjgaRbm5Y5g+39rGDwUq1SioPqnUeHHbESTCl9t12NaQFBy0V86VbhzzVy1/fAFObq
xSopNk410wx3WUhj6/4dmU1rQrdTPs5vLYo8dN8oQKaDAZXBC9iuTfO3vx6mAM63ommn8xEbBY4B
uQTZVUskRBHDdBP/ycQ6xkZ721jNnRuFD61k72bF3OgFdR40jgKRlUfRiaeqrz4BGeCOySxe4CxW
GYt3p8j2S1DeTuY2LcsfjnJe7YgMck6b1GYck8+F/ZrGoOVyXb9FhhJiFcKM8TgFIMXeUWmWHyox
Pdrtxq8a0vVTcU5QGa8KG4+JNB7aFzvPltX7Faud/aCgzNmLn+2jfFjLkVn6KPOc1m59wwTxtvdG
fYjy+KVxZkXNJN5s2gM38E8VdgTurxFeoUGr8trx3A2cS/Q0/ZwysyHbkNzo7xY6wW4ugLcMenzy
B0xHszYn/JS3eftjcrFPP9VQ//dhbIHpKbJz7E/f2ZCAv7JoxhvWvLMAghsJdutaNygRELxkyBgj
ai0+sZaEvX9f5g+zzn6CJSbFOiNUQ2L51g0sVqwZb6k9ZGftr6h7XC9+Wj/p9kgd4TUlyhjFNfQR
Gs0fMoWgH08edKQiXxvvbwfKyln1mVt7eg0V4aM+gsDBIqNvW04JQJNXXbuNWTNvVU15MkMch4pG
3JusqzQNiEtfFTDGepF963zz3En91fAmLDF5v2HEzxtI/1ObZydd2E+Q9hvUBW9Xt8uPzGVPbVLQ
JenYPQoC4anEQc4kz4WxmrwOk7edjPsyh2FF2Tw5y8J/b1uP+igPNduNMZl3wwM+kl1c7Rcx3fSM
rDjhP7o1mBb0QbzF3Ja5k39u0nzX+YTChhjaKXBkrOXwrWq7eypqHKczAU8mD0h/3xc3e0qDVULO
5G0+w5ejUviswumAMeXUF/NNBlk3M2Q3jJh+lAMc5qJ9WVr1KXOCL4EcKMviPFqqxT/aHrNjjD0P
eQ3L0c5p58QLzZr0upXDW1UVTzzLK8cENN04qca8zcZL5FCtvJKhABxdlBKca9VqhUyWrcXHEI0P
Uy5YOEIrI6AF0ccDTb1PiJx6wswbX/jAF4rgIZm6t2UOT4oWcGzb3VtL4SKB84xUiITHpzWwlBan
eD9l5sZNmuSaEcEXrL7BNnQqbgVAvMd3VXVqH2rSHnFjvmGJ4OJnDTvfDbBQLFwO5ADJR+Xkbzqt
KVDaxhkk1DhirWxRJipL57nTJcGMhoqpOAVe6LbMMFvoYrxrDetkYMOFGW+Qrect6O7DzMD2qhP9
RFuU3VxrvM1DWn7kjZ9sjKzftCCzUZuA8nHnvZ+DbhtXeO9YYjG2C4F45QElQTUsuMg0WxR4qDgQ
2rIYU1thQOaZay+b0IgKGBw2Rc1QaS18aY11tt3oHNsEgyNGqw81RbiboPWuO189BTEkwcq4Zqs8
coA5Y6N0lh+sLKKdN1Cvyzmq3MjhPoFXJnlkX7ycHZGcqwAwgCWHD28gdxKAWeG//Db5rX0NbP4L
ruAKDr2AqOw65Hnh4+mYsIL3U+Stor12mbDpj4CI6LDHpp14+tavmReHoFHEIomOpc0Vdj5cVDYw
eRWWL0weH7oSNbbIoBnbvYB87Oav3DU6DimEwLk8d9HIVg0jLBn0Jxi836Xtlbe0VONqUJa860HZ
2MEaXLawlSYF5cS9OZjMRMciRhboiaqEof5I03zasQ3xN0xFiOspxpgF7LLYr986FOszl7VtMvFp
+lH7gewx79vVPi8yepTC8FPDNehUBs1HnI+b3oOPWRTte4yKggf1Q6dztbWoALKZx0cif8RwAwbB
SChRhU1SDlhNw7hJICBwIdsXrANl0r8NRr9zSwc9NOEWC3wBeRJSRfoz8+W8GzEsnOXIvTFlTTYI
Ors63aFe7dMON3POLY0TqZM7i1h7rUiaZ9XSXgXGik4FgRUdPDhmSLa+xVWGVS1UdXt0uQxi0mwW
gMRD64P319SpSoARbfLUZn5xJ0tMv7KQ4WYYRpBb3BBz9ZCzsQajAObAEiMQFWpRhluI92SoxNd2
UiXrzIEWucKH4vaOJwUshBPsg6oAZ+z0PhE2gs09uSYX/XzDGOfUVPGXym6gAfTboPE3scFp6S1Y
n0IfZ09UJMs6AQUikpCIE949Vk2i543iBbswOW0n3xtXPnVprRh5Z+mh8Q+e14xnSxIMCvxbi10Y
pYEFGQXxXGZM0so0AxhbcUGLBvMQGm8DEB+vYIh1rwC9Hxlx63FUY3G9XtIRkqA3wpue3WFPQrzI
2+3U5XgfcOtbkriVkzfrPDb6THVJ0XfiBsEbF85wJXznKeLQx76NG27vq/FH5q0VDrcdzedXhknC
NqdFc2MGKhGTYNgwYkWBgxtWUr+WhFbyMJtrrDX2CZkMrqodYOml2hnsmXxMmDrSmAscSHzO0Lev
MHBWp8uDMkQvsjI8OGX9LLiwjdtRzUCtexfFC3GoHsinoQXTdt6GuznJuPlHH8UU1jfhKOxrFcKo
6eBgcTGEYuDlt9zmNlk8BHcMcMnDTOWn1HxP+pvQbfxdz5LoStXAGULPe2kxAKgagHmvsm8B5S/w
bJP2MOfmy+IQeo/JiUf5VzvDpZDl+jFMaWo2rFva5NHLeT6dGn9OMdbzCJNZoQX9ePgpQvHN9+f6
1Je1ZKN8XGy2V0mfvw9CPVUNjXl9BzrCS7/Xrvi+oHiQqcSZMAm2mmuaTmvrFuZ/uuurEGLjQJyc
z4TLcFYWCASs3q1B8nHGVAwAfRhnR18hmT55TZNuWnhxfsEs3wmOoaxGZvVpA+VjlZLG4rV13Go3
qK5GzPSO0itWjPpAFyQ2rliKe+WslB+d0pZHac22S6r6voc5Za9geHYD0NQMrI2pzZpzLAPyWgUI
BxVDSPO/0VBSbm37R1ND7g34HIs6dveDdDBg2cG3sS53KVbsZs3KiWXDKY4zYhXMB2c+K/pgF0SL
oK2eCyyG7K/mYRM7Xnfq5xyzfh3V/enyvd1EPVITu67XfA1+tBcd4VISc/n+10NSx1wufK70VqlO
0+zU17GDp7xC+N/O6/9g2fyC5LJn0xxvcZKeIPX3mLxLOuDmac+Ch9+w/ujXg8HBCPIQx0m1JiVS
CoK6gxFEJez0Nl2KLxopY4cnffit77LsS/w0pV6oJE/IKfxZe3lpvByYOpzG9YEncF6ciCTt2oRp
yy/w5OdjUsjxRBXIuILo0Z1nn4aCqGpPFJYMDNyYjFy+VXLtt69quYplDe0hiByx3RTQ8VjORORj
joy7oNyWC9V4qzzirw8oN78/5L2N7dhdKE5eN/Zi3clPofdE2oSVWpI/+6Pb7v0pHE+XBzyA02lZ
EZrkhA7hunFOSSAhbfFw+erXzyp7fGCGz9hMOYjy6w48CmdzwjMZULK0fv/rh2Ubbys/dwBVjMOJ
Jqldm8n6YPlsjpapjrm7U+y0bX3gbFXb96d8VYqaUrtXIQVUSG0psP+B6Rb2zxrwgcLLvUatLl+J
9dvLV+vfaFzdH7xAiW3XixbCy4P2VArTdVjhBgRUTrZLIXoqW7G5lMFeamFrIl4nkzYgdZl8mrXm
NcxGQT5kpIVRkZ26/CyNuHJevnImGMn2QB6zK4d3h9jNrqSF5qQpHD8JePzHrPl++ebyY9GX/THj
E+ttyJCXh/a/vvrbtyx4O/zY8Gsuz8+qyIeR6HQ6XrC95sQuD5cfz30fHicAXN0CjYJtQnZd5+md
I2K+zdcne3nGNDuj3AHs39TrcxTz4pzk+nD59vIgmx6gaPuU1dyJCyx1J7I1l9//25NY3yRJpWVx
dSnUvfzJzIGQUA0Dqy/Dx6ufRdPeB2auN0NcR+y5rqrGhm7GZmVR8P5BdEpyfmtBl5LMOLC06AiQ
Xi3uliJwWNMjaVsGNZsG8bPjAsGZdPotm/LvrIHI+c3j1exi2nQqwKl++VL1HCXZjFO5cgAjZTYl
QPNAw3rG2zWVpCTCeU0SMjw0SVfsHISKvTeLm54dTT+B6YVsJLctjIMPPI7sN6+XkHiP20YEUOlJ
jWA8J85L5Zh3K+cVSPqPyKuCfaHMCIA6amxr1CnqJdQyY3+yLFqeGgko6X9MI/8/phHPt133X5lG
Xt/boir7330jf/2bv3wjyvlDYMgIpGc7rgx8jxrI8b3r/8//spT3h/CEshXuSGljQ+U3/ad3xP/D
dvixZmNoexxpv6wj7h8UMDsBf+Jrx/aF+u9YR9am1998I27g+04QKJ4grhYh7L8VYmoWzEtSabK+
MvihB2rkk8fFIXKbRo33p/Hox/S/o3cazPI5qsrfe2e9v5lUhJaOxysVgfaoNcQ2948mlZD9GM1Z
UXiYWyfbu3pAgDIstZyGSS4h0Nb+yTCMyQi+6vk2KPVbY03HnJTAVWKKr4WCh5xXbHlGon9rHCib
ZvIvGfqZLvGpaPu5zgX5dAmFk2IXIDIN00ZStq3IkGEm8rypz94vIjrc2YCvzVztjNU+/HYE/JMX
qtZGxd/e1csL9SU1uwGflOLj/ccXGsuceqlMB4SDxWHqOWW9FGjfkFA8xZolc3JMpYn7Q9j5R56A
IJvaBzthYdaHJV7GGmtLWBxiu/goRHHGvDsyrw5hNAB2yEoXeIRMmp1bMQur6FpsC+czgZ3q5NIi
kosjhcBHI0n8LpFwd1Xv3aoou81ThjK2t8NT7Z0s14aLptLXRHIfzJcYHTAuKUaiw5D0fB5vGYGC
a1ds2hEvuHcYBoCjwi0ZZIhmKurf5gZPaIyjMNbOS5nM9lVUxqCbg/TAXSS6Wj1L/JPkw0nnQ1mP
D0giYPU6D2IKQYLlvcmbh8yOPmTmooJDy6upknMxOoJvZOw+i+xL1YB+DQPzzTQrkUzm4/bffFbr
Qff3zwprR+D4ge1zhv7toLTRs72iX4IDwjxL4CZEScy+Bng/TQmmsmRncdWW0HojQRjVYDXIqhbD
rvQPncXMLhz6a5bRhyjzNPpjbB9aBRYDkw5xrXUtVpJKbfTb1GG4cbGSXdksz5lHF/A2ouu2bif0
tT7a6/nR+Wzs3Cfamnz4KSjIOhGsdBXB+xTn6FVjrF07jsFuEcF3Vu7TyWubtzwuz6KqyKAmfgqH
friKfWh/bv06jFQxVxx4iuhoNpNpdrKvnV8+hPSk7P1TZcbj7Mqt6+R3aWjdD25/RqfKp+Lk2dAu
ekMMnr8wERNJPkRpwy3QwaPtkNEMZwQmxpv3QTBvlcifpy770FRz8EE9FQFHzL/5nP7Jx6QVLar6
Yphz12bf35p7O+ENw8yo/5B4Nfe81XOuI1QLBklQWT6hdb7961/o/LOTWGsbXx1TPT/QfzswSPZ0
Re3wG70JT5uUD4tGEhDrySDL4XOdlHeeRbIt0cNbNnMEJxWfMC1k2W4o4aom0QctPlETHczw5V8/
t392zAa2QlLjYuoGHveN398M1+nKsrDy4KDcMwSc+FrFPDXuZJBTfEUAuZJmUzKk+G//WkF1skdv
uEcaRPztMwha19X5iDmDIfbH5FMpUXM90FX60TU4kqIpu846/fyvf6lj/620eb2a+i4/VnK9Tf1f
96g0ciii4sRlmAyQJ6F0bmTuH4/5OawJzakawzgWsX4jXgAKPGcpEg6TKyJgyv5wnOCmMGAoGOlz
9Y+LW5kSP0hXsJGdzddYjc65E1wTqAYMn0JN4YnkRIGxuuQS+HuHEprPyeeytR5LIU+l4a2eMZNt
M8mKn99LtA7TPxk6qIojcWn7QbILI2XGtirLi2Mg1zWbd1PaJCOqr9GMiKbKqABZgfFb4TumFZKl
nW5/9PZLVmcjOKfxPggbKGThRAtKg+GS3u3M55mNmUJqa+jtC4MVdqPFB3PsGycEwJQmIIHqAmky
g9ALVof0AoI8h2VOu4WIuBnYwjA4W03vzR7ZCDDkhAmOIMizZ6qXwVn/LrdWHNnzk+q55zSWsSmi
C54FQe9tyAjqym+8N5bwV1mz3h1IwwMMb0psAXsb+wN87PyqGlgFTyKi3aUt/lyL/j/XEY4r/lad
LTgvbcfhQHSVpsfb/1ulMYk9tKSlnQ5RgHYDzhnXwf0wr22T4Wq8Dx61jTk/dupbDxPnVdyrW+LG
1lXOLmtGJNmaXW40uXC7xEKiEe013OycGeEe/9OnmrUKXhIaGgei+ZY9ROfKdV5IJ9FMX0ALzfcD
F/RtjwROyMEwwGuG/2DvvJYbx7Is+iv9A6iBNxET/UALkiIlSqLcC4KplOC9x9fPusiqUlV2dU/3
PE9FFgJ0ogXuvefsvTYZQcZ7aCHzHKF3jHWKPoJO6CplLYydnQWKghhImwCRwf7dUM76bKiYWGoI
tddwvgGrqoL+3sn7chN2SrHI62arxnp1zCf9eyzVVJy88XEoULlxzlrn/JyoquH7fdDk4CYxsnu7
JEvIHCoNADyUmUJRX5wWO42qU5JLM2uRtA4cewBeBnp3MC9MsXwl3aHbofypjBspy6j8ddIzHrPF
UAXj1k61Sz3lUF1aY1nVxnM11h6rtPABfxAUa4xBJv2FyLNubNRnSxP7bzm1uyH1UK421pnnFdEO
juu31a5JbZL9gv5Biwp8T+HaltMQSFtPyzMiRYVPyEr4qPSnpk/q5VB291lpfI5lmG/TqthkRYX2
vnAijEm8btrI54CJ9dIyqMOZMbhOJ8JcOqk8lg7D4ME8tyYkejkO1zGPl7Jk8OmFU0supLOTfCZf
RbwbCIaDTAN0XzXHK1MzezE5IBYpGonZqbLRwbOMuBkXkxLYiHwAgPhmd1vXBRF1xKIu46ha4afJ
d4NFsZUSBEE0RR7w89fDTR9pTAE1mG/EvRUIUtRDlRmYo8TgrKHgIuG4Wds6NkWEXi8jLLpoKIOn
yU8eIqM8hFGxi8wANBbpmcRsBm7alm5SklnsgZYEixno/BjGTF/RFW6Z5A4AbhK3lAGke3ZO+Wp0
zo5vFstU6h78GlBDoVSXVKiVOkU7B70l7bo6Pii1Ol2zdm/G/BmGEhPLlv5klMAJAcCsayWAA21o
9M0YXRAgcRZUfVXADrC8jCsjDy9ZPBwihbCFPpcpkiXFZVBLa0UiYr12hlxbEBy3tVK1cvWYsTSI
U+B/kjXgdaAUCZ3GzmAY92OAVHGybvOwOEyBdjuK/AFJurJGPzNpJX87tmi7qMyeBpqzite9dmp2
78t8/2klywejGva1Je/UjhmqwWwlp0GzyVrpQfM4M08Zp1jdz9w6JGYkCs/06TmeaBjXUtfSC5CQ
fksqtkVM9HiSyPJUIneMQ0Qbi+FV47AhwxmzoofmWeqjYxzBX0eyXpY5kVMAa5CNAHRKIRPnSErp
+GtXp9l7Qfu95Gyzq3qOY2eo6WN5p6QsH6iT78g9cgIgtRohWFJGB7jamGQiFlbwRHjqR2nR9elk
z+XMdqqHQ2uWr03ZPjq1+hbr+7ic9iVi7kXo5NE6Hi3CXStc+pPVPycGFMPGY9LdbI24PE1DM/Eh
WCi2OgixFFUgUaSXSiR9qwkSLbsEgBAPD4lDMGZqaUsKvQA28q4DjAlyQ7LV26ZCNTzin1n7sUdG
w6Bgs9ap9KI1s5Lkpsu8xx7UVj/k06kjTnpRqMlrlPHpBPpTQe32Jq3CnEZcgZi5758dldEEE198
LiQnc+lz0kVTyrPuQw9CeKPGEQynAUlpS/+UdSO4FpRfgYq6Egk2f1/uL3aPwAI+xn2JsSfSOZiL
HOZZqTcXy8nOUlPcxholp8xGKdy3GILgNpW1Vgrt6oUkaMJrMujGBZGC2KCpc6fYJre13e7sJkjW
iiPATEF09cLHqnYaquecNAOwBb6MasenCKRtwbQEWyWIHq2SM2lUkXLgkJcSFl4DctoheIz8gaYr
85VhgfDuWo3EGpsmbd9fCmfEOKZik3UmyDnKLsSeygxe2pJxjE7EGb9J4RtHeb32ol5A2Z2ntnbO
g8JY7TvxpYbMqg+UghqZoB+UGSni5jrFS0ibXQvo3gUFJLSiazcyDTvZZuXHPBJKQ4tOe9JeCkd/
tfUFRnt67TnjZti1B8PM9pQG3zV11SX+e6rD+0lLKVkym7o0BTz2JkEvXhhoOL36WZacdy8NMYD1
LCM86QmvMUJzWNKs9Un/yIfYbWX9pavGx5TTC8g6G7c+ORqNlRAk46zinmVknOzJnKajiXTHsCte
aJc/9wgpFpaprPssOOXAXTz/pVYPSRYgU4rpxBNKv1WKgXZ4oLrzY3tkm2ReAZScyL4YEmT6DlOD
XjFGHJlEiMUDjZGe2JmeqCHs4jStSJarEPqg7JwuEq7tsO8CBO2JYFYCt5Y55zbxp4FLlGY76QIK
1msiO30QLcZaLXUF6QraLs5x1CIwooW2fRgq53MQTzbZOYeanzwFRQNRrAD0XPoXrNzWQCykEvWv
jQQa37NeaGAbL1J1jkL5Pu2nai1ZjQSSf3KWvc4pPqvS9BWVI9aNEK1LFG2pE9L/pR67kBzlI4iQ
jrXjle73Xd8LmTJVhJ1UDC+N5d80gbfvso7AGpgRuSFdxlHRd4PcrMe+gHzNhIfC5YQ/ocS63Fr6
XVwc1Cbb6ULwKLFyrfWNhxF3K0tBLRaA1Y+NMRGNoAvRWGMaZ6ar0wYAB1I5gV5oJ4m6zoDKRlad
csfbbRH1Bt1+3vva+KJAkUYxVOa2Q8Ar1GmdDbwlS+ytKToPmug8mCXz74aEo3EA+BIIlVtEM2fp
JBNcbfHH7Ua1tujYtqXhAyZxDj52BmQJzSlQkIvFZfZU2SkxCaIJEHoqIwcen0VgITaPiaNtNfVY
GBDpMw2Pt4qgvVGPkRrwC00v/MQZdvUYaKqPYKYF/20aXbMoiXVfySpcGZvMnhphtC/FH20V3vUT
rXrGnA9DSY5WcC5C1h7T6N953nBkmjQsHSu46/P6ktXxQ4mwKW3zj6ofDiHhc4qtXu3WfNP3KEZe
4g6+XZvmH2ri36mg8RW1h4pioZcT8i9mGceuNRnX28vQJh/MoQ5dKaYp+CAjeWLooxhmo9GvRptA
zBHIXdLwLBMCg3XhwP9HZPRDwttrYEWxdfJXTSWlR2FwuKoZob4Snsmi2M6qvFZIR00VQoLR5k+m
0PP+EIPyRce1cfBTDlEpzAH+jcjk503WJ9JeDsGy97iDZ+He1HIaS3pjO4sOKxkV5TJMqeGX9Pei
uHmvG+Yq87c7782/lXCisRWOHvNszW8DDPXoU2fF6rxn661GmYeswIBudF05jybSF9DO0zc1BzIb
m8EuRAHiR1R/+i578mxvm4mCBnS8zwhsLAsmbFc5uZ+ZcaM2/sXR0JKPprOfWtlww4HRLZPJW1Na
n2xr6jt+07Nw7Zp2yUEAK4JJXJgHDZZ6Fuu6hvlTzgzUO9N3HdvdXMNsIpscRHiUfg3CI1dYsIUY
EKr2hVUb0yNZklECHk1aG8SubzTOm+veZHni8fFUTfTZ6RTkDEP6GNBzIW/iDTRQ0I1iIMBwEr42
pph7i+VlZSHvwJwL+9r8jMWwLkp/8yIR89eyMAuwyWnj2rmuILdnyT3h7lsooUnabNfsCjWFjiSe
LvS0C8AeyOkhvw9KeHOZS0qdR0Bpb+UEtz6KUSfISfRee/GnTnI86KsdEm9uqU6BTAxJ7yfDQpXl
YB028j1Kb2psPXeyxlupo7/uEEO9NQNIqy3nQ2xrdBhDuksAtTYtGdJdA/5IMdGAmOqd16BZ7kem
cFFYXO3GezCqzI1G3VpWWuxaSXtNTZEwigw+oUR+o4Y3WJCwdHvqorOB+Qam2rsW9dTmWgMAQHrn
PA5TYK5wWq5UE5JwGmw6heoBRpdibRjQYaoRTKgM52z+Km2Pbz9CabYbDI7xVpQV+zxweFvDubGq
755JRSDrx0Oh+MzXOwoVZlQ/e2jcrZGP25DzJ6Wd6qWOt5hPsD9UuuqtkoZRu6/0da4xaaLmDies
sqCNS7wo7BJ3Q7fL60OrcHDPX0/AmSYM6EWZXvTW8EWsuyl7UmWGsojKYG/kt5FDPk1MJ3slef39
pMPE9KaCwyPWTpJmn2WDwglWfZ7Pse+lkASawaEq0fCpWBFVjMQMX8M2PJOZDgNd/OriIViniky2
3sDspB/kJZc+p4n5A5LJuRACwZCemUbolUfFkf6DvAjo5iURrrFI3MaqreQHtbMNdf4CNOzyi1xU
YqzUOFeV/p4U1IYcD0mqLH+EknzK9IegywkNJkpi/kjDSEDtw6UoVNLKYJ6Thcr81/L4ytwWDtbU
BTdWKuq40GMWZo3Ynh/4um/ih3QYTlFOdb7LWculoQ66XU7UVTJNDdIdkpKL2M0oNiwMBoo1ljSO
KQBCLEqpyuHCT6ls92B6QoSsVHjgFWTgnVvVTaeU+UIfAUqnMJwXBFLRJIedNhKV4qc4RZoeUOEY
vfk6VRhFuoE5hAI4Qtif6veeXcYbyvcMx4F1KHvS6TIpr5ZRZ2+clAxA7CWN63gPQV2H28CbOGhD
ijXEqkNGWBlRHm+SnpUC3sudEo67SjJefFoPrAqKdZl5OC9jSAtxt4uBYiECnj5T+dKIHzBkB2zx
DkmuqHgXlcfyOONJYupmSiWf+8LaphrVOTmirIQfj34swVHih0f9giTc+DD3ZBIp+qS8ItLp7Mcw
UU8Aq861x8+WCVSdkItjoTBCq0GPU/zGJl1k6ILzUWBoceiS4SC35bmuke4HefwpT5xp2+qocaoU
XEUVO59BNUwhXULVpRUFezktt6oaOtg/klUq19TVpGI3IiFdQJtJOMnU757nEcDnf3rxTVOO90Hn
P8spB/VgqqRnoU5yOiiNRSmolyCpTc9ADsLxzDusP8oC4PcYBgdDKUjbo8eHC48CqRP1rsQ5hYTE
SaH+QKst9TuyvBwRiBPex+ZwrRAwMMSuPFQbLPhvnD7HkUfFcCFbzBIHljm1PnpbtZFufccFn7jL
SxSgKj4OrAZAzfyCAEA6Bc+h3pzlundzKlKKKhCGdijkN2W+VbKA7+PJbFImY74vr3rztQJJB2F/
vJiT5Sqpde1s6b1qQLRUCpA+lRlcieJHYVoYRiGlKENbVqxvCjV6LhJCHsJxeAMKSJ53h4FFS27i
VGFdkyEnd2DQLDqzPnmOiudTfSxRnNhTeJLL5ATb9dzmQPWSFO2KEwGcTSrXqWT/UObmN6VNXhqf
xWJoJ1AlZLiBCb9HS85WHphPxiLjRfGwbfd1eZIcvdxSso0O6RQJtBZjHQoMZsJxfgCkBuWtOYc6
9cxF2LrjlI5rYBQf3qSW5Kp7ULOpM+NE1PJpP298uRQuid8vVzAxkhKhjVTnNhRvpdpqkn8PVGNC
0JiMS0EEWHaDNB7QRhAJEZcryCEi9kSW93mgjbTvzUrez5edwLtFyA7Hq4UNo6ZahjjTcKce2JAC
61amWIB5UvXXkIW2Zi/45QD/9k2MpYIzI7uF4av7eW/exLFEx5Sxe50IfO+88dokYI0bM1sLYu3H
dfMNE2Ihav7D2o+oE1a5vYl87cFvtfAGg1vZlylHXpxjBKEs4mYe/UlKpiyN613LcGQc0OlF65xR
e+Flkbz/2hiOkGDq7YAWvMwOkl7t59bAf/2pElz//b+5/I6hnWMtaH66+PfHPOXff4vH/H6fPz/i
78fwvcrr/LP5l/fafuSna/pR/3ynP/1lnv3XV7e6Ntc/XVjPcoJz+1GN9x91mzTzq6AzLu757974
t49/R5SgmIpKRfyfkywO16y+1n/UJPz6kN9YFvovhk3X32AOotNBUpzfNQlMBn5BVKDKpq3baFkN
SBK/aRLkX2Txn2XScnK4hdfwK89CM39xHNlWWCdopi2EC/+JKIGf/k9SAZkn0GhwaYpp0GoyzZ9a
TXhGQVf7g0lfw9tpUUIqhd7KN1bToxJDJeXLobnNxmKrjG1JaLuw6gGcpCM+K9Jayw4UdLT5ApIf
U0exTKQ1znxX7HVC1/Z1EVQEk8bKcOcbM+8t9PRi1wt3kSJscvOeJvaqtqWzXrpfV3/dNl8HeQgj
xtfNTV6jitLiA/OyZCKvu+w39HRpCCfrVApfuzQndthZdF4p7SZU3vtYppGlmTRN7Drgb7U1Md0Z
lXKCY3N46mZZuJUjJ8yi5MfMH8jSZkTrAyk4JGo4rE3T/GShUW4tzmH6DXRE124rlnKpIe/nTe0J
crGdPKO91hejNiAdkvm8dwXlkfkzIkJNamyqCUP1q6SP58MF+eeLA47PqUauXE/DrZVQ2zMCMs2S
qT3O2kml9vaFCaR0lvbNm8SgcJaJZbeuQ530LGOBQZNFqgpre95IE3OfxbxryC0BirznHIjbyuvA
0X69jPm1TOIFzXvzhtfRbGq5PztCcVgK2+DXZr6uyRkh8Rq7WVRCM8ILa4ilaYS1yswTrIxLE+zu
Wpfwsmu24L3P0r55I2NcV/KoQ8+Bspupvr+emkTaMGcUCMCBtGMj3E/yJlQoPJshXjisD6OoaHge
yc1qWSirdoJIAqMRI5TRxVsbX+ksSwyB32LkzN3h1pc6Bxr7BENOIXchazVEOTmYBzryFCLkaR+W
wApTggOgQQHHYOxF5uaQQiI8rb0CKaEolW9Obt9Ewmrp5d2vG7VNZVe26XyKq0I0Axu7DY4R5jbq
EsLTOW+88Le9fIQYrST3mCKfrRGzMMuudTiLRUrFtEnp3SFP3diBF7qZxS/TiVqyI5hbM+Ebf2hj
+4LRMs518rOFSjawo2rdqM6nU6YaYk8fX8Ik1IA/7l2kPkuk+Z56/THUr96wCGtZc7tI9/h027OO
+2aD6EZew7l8l2ptRHpa0eFRLCowQi1aCuR8m07jqihAY6RFVLCcqxhExcdhjrYo4Qv5+PwxGLFC
TFFR3P/03rMeY7WPKnnbeJVEuAoC6UaUNSh6Zft5bz42jbTHjzfv4lZGlpkZbksyt/Ap6qH0verK
gJg2zO40etUGfXBfO5T7AscB18fy2xvlbD2B/SOElgyToIMtYrYBju22eDQHooGnzqJNWHWXRAJo
H7cOzcOs3IKZc6t82AwqYqG66eV9L4pjZrKt5dLcqcLzCtOW2hjwUqRCPoO4PTLV5UeuUpIH9mVn
hHx7o1etodARkREFdLE6oM4WfttKGJV1HdpZknGmgPtB0kY6KFjr/Guq/qZoVisRHzr432DgsUjr
nIlpB4DSLrTduAvRfxsAJaSuJqqL6psiioaa2NC8+XVvvs7ulW4dQ8ifj367BE5fzth67AYAXUyi
+YKiw9kBdInfBIpaGnPYZRW9w9HPyuTHS4qTwS27ZjWfg+arLEejDCmBguiSqyIE0LMKGutjt0cX
o0fMjbOizl0q9Stjyvg659/Cj11dmOxbch4dUUdS4vzNyUJtHWteQ0X/bhx9FePbxEoP5IW+aowJ
jFzsEBbqd6eg4AyhCv878PQVJqE7RylU5pfik6X1NhJ414f0V0bDv5jqeUqldZhjtWxwQa3kpMI+
8vupF+DLYdDN6Md52Q6Q+3soMRZWFWaurBTSNvb7MzB58tKZ5+lFcQxzRaiIWnjiXkjcnGWNS63K
KUlOFMOxsZQsAKsb/KEAmLywRcmO/nze0yKFiSwhRmnrFFRx+ToUhzJygM1wP1/0VDpZct5SSIPy
N4qngrzLac/SPsaY+Lg8hIraB3J8KDY5Joy94TPwDpEQss6788YSV/7YU8l6opCM4dDPxTqrcRbB
GBbIO1Df+hjsdsCU08MkJ+lhVNr00AIiXecSy6O0AYcKwJti+MhpZijbaOeRG+YAP0gWjRdE+5Le
DB68PcxNZ+/zKyK7L73PapBtDcnRpW2f4QO41ZSo8LkpAmtRTZwtdk5HFWPBfB0YDwJzEroVaS8a
jLY1spo0dlYmD3uDti/ZHhzxW88p8If21i40k2M3yIPb98O0byXkCiPWsM7TySSrUVF4muEj2FB2
tgr3yNP9LVKC7oAdtjs4JW2rYQ0VdgUi1tuYGPgImBHfFD3OX7+p+WLARIgEhWEPuQI5W7+t/fZ+
oJEamfqpCTvfbUs9AB4ALWGPOS8pOQ7mDcjsaKMV2VOrx4RNiGlPIiY784YiO8lRRRrtDJIiLU+W
wFuI66D6iFSTJk0+qqG/TS2yv1Ul5PzVEHCjqqQQVsp9lNNLwf56VWk0Vy3LkiLpnkM/v441kzet
r0g+kijIyqOMGR1v9Gg9pIWjbDFYyBSHLSrxBEUP/VNiBFQfzTZaxv3zGNNMNtoZUNTRt4TKA2UK
NDHnl0CT3Moon+GhPsYeyrdAqqetQGEZSbGuMen1HIyU2sNjA790q9IyapFabZOCKB0jdJ5SJbxp
+ml0TQ3e9qh9gow45SPe0dajlNbZ+Qoe1PRUOT61H73baBPMGKsqn8yOIKYwebKAGZ+w86aayKUN
E3goUUDne7JOdUy/Lcy7DaudNyvHfMsida0xf6IaF6MayFI3sqYO7oWMrtye+/zpJrFIYsgHIjNr
4uol81rkoL+logT9jORsSaaj4g5xo96VgXlJscXyzFaQFrde2FPrasTo4zC0TCT8ZB5VOFsHzMR0
tV1bMYBa0FnU8vT0MVQdAnHCftoM06A81YxJdid/Yisj5SqR0ChpxFwk5Qo3ssgaogo8ecz+BvM7
KY2UUp3mUaFfvmDN7VOJoAWXdeDXJiYZzjCZ63QK0a40W8oeHHSKTwAXQo5KmAZwfYZy+jbU2ss4
9sRvBykpCOqiHQTXne4GJqO30siDg2pgph7DnnMaEXCA+27VWqMG1o98vI53tXNjTz84wEUKSDlP
w2Sl3WGMj+7jMK0XqpbAE0qtnWYj8YCz06wHk269Qa94iI6DSV+KBXSxkQwqRxDWLmpZIiEYJxLw
MprwDQlXjKqbTO9IicxMbZMM+iqYiOUIg4zIRmkThhFDXkQ9ziJjsbJonqXUllYspN/sttE3TiA/
9YaAMpgws4vU1XP7ld4Y2YeGfsoCR1vUR1NFjaBruOCtIe+PdPyBgmB3LUYFNa/dkKnjvCZ2f4T7
Xiy6x9Y/xyY4EbMB+yd3qKWDCrzlGFx0nI9EcchEU2PAD8P8rtFwo+S0kxd6z92HIaLJF9ZvFv/3
EXFOY0UTMRgEg4iSkEdQ2hTdNISsQExBrFKAvYP5Orm52p1HP6CxOGIdr1Q63obzvfYrToQ6HAc9
t8BWd568leTBXOW9O3jmbRflDkdxCxQrBSErAQloEDhsi3bAEUv4k6cQ+DrSl4YUNZIW7t35Pf0O
yFB9StR2anyXpGJbKLxxuSaWkfAT38mf/SH75gctL7vHG4L1U1ChYSWrVvAtt6i+WygyFVlPvoHc
RlncrXuWy0CE2pfKwWdmWmiNmwyGg29YKzxFwVikOwVsH6F3iGOL0mTNNIrlWjdE0YZyJCVo8G2e
R8mVO3xt5jt9XczmR87MnvnKn27+P16XhhWRaUUoTLWNxuzIF6saTYy4ykA9C7A7l+dN+PvefLHX
kIz8uJkGPDkyjnWsvIxu6MQMZd5rTLnY+agIKrz3EnLizXz1vEnFvb7u+nXdvGeaNWu5f3rz15+J
cjrG88XxIaa4/WN//uMU/hHsBfBXxav6uuMfnuDr73SxxxMCcCEAbn70fBOk5W7rJc0OJzLSadKK
IjHGwaPO9q1XA/irdJBM82p7vnLefN3n67p8FKv7r8s/3cfqvHABHvo1QWL6h7v99PdgHzHD/Omx
gXhJX9dlbRHhE5jv+ZevrHXoZMR2RvLo159LbLnZxH10LvRKIzyyt+4UTOqbTGGi3dWUP742pph1
zRfLkTjE3oMCBuiQuVZXiDLK1+0/Lv/1bfrvf2W+P8RaEZCYs5Yl9pw5Oa/OpC3YyZgW56VwgiG5
v513J91iUTGUEh0ZAqYMEds1731tQkEv+rooQ/ZLOJm6X1fNexmysaVZDz3Axj89YH78X13HERNS
Iv393l/3kR3nTPGc3DhRWA3Sjk2VfdCuISS8kOzt/5cw/50SpqrJDqLdf17CPH30f3OvaQHorfr4
YyXz10f+5q6SfzEVRVQcZVP9ovJa6i+GYZuaY6gmoF1MA19VTOMXToG4PRyIEKK++VXF1NVfMGhZ
NsYUC0qpKmv/SRVTVEr/7CxBX6FRDtURKyNY/tlZokvm4Je2ReaXX2/j0DxqKfE9wHYv5U3iQp+e
1E1p7ZlSUpZqH5ur/u4/Nk8YGrKM4F4QsczAWII9NwVxLFuybJRsKxJJK/A5lFpWKTm8TG8v0P/K
bFd498mWLuMmu2oUjzD6sCT2VsFF+V4enJW1c1jr/S+OAOUftPniPTo2H5uhCSn2T06ECn2tQvt/
AoJgPbWKch+007a0tbuo19/bqv2UJImIqzh8NULl/g8/iL+wWSHQ/4tPWOebYjokW7Lxsw8iT72h
pFsxufbF6Q/yZ35f3erBUn5rNuknXBWsO+2n9QD4yFvpB+Qe8QOswKPzYLPSuiVfTj8r1VG5Kffq
NT1Nu/iMzKg+Ua3rzy0ky3V4Gq/I4MDaGQ9WBCFhRYnuPX8KbrQ7eVvYH+SewKNwpqf4I2b9eQcE
iiiJxYjhlMeg48F4ukDWumjfykt6QRUraTv8sam1thwy59AyL5UKhT85vYv6Jr3pN/L3YdFpbgNa
kqmeRSr0wl5VD+WJuZpyqLf2HpzpW36hXxq8R4+8nc3wnH0ifb+fwk149Fzw5DHqhauwud20t/CT
aOp8jC6iyRXU8tBbxMXiUz2ULNhRj0XSjuG9/oY4DwOgtEq/1VhL9ZW0q94ANKZA3y82s3PkgMQf
Q5J4JGvYwWuxTaLzeDdBdDn6JrzEx/wcf6B8GgjtPuaPxna6R46ePaf9I+j0PFrxcfg340t2NTc9
s7twYXySzGeRALrjPEvuLFpVH7+MvUF670cYYhdUP2O0VONLR5KSdpzoJifKOpPPurwZmSifq7f+
YH7L77zbJj+pDz2pohrCGTf0WYounXsoj6d035/8fTe5/p15QFQzruhH19qyuCb7kkY+Kq8zWIZP
po+ARzZptaDz339r0NB2G1aukblCe/+i1usivwsfm+BoH3SE5eTIAMJaN+vsMG31DZXjeukQwJct
jFflO5l76sI8Ti/CC7dKbzEQvwVH9aj5fLRkCRIXjD0ehIvHCmBr3SDMyaLteLCfCcBByo1Kk8X1
GTXMcELTq9/Kr2q3Nu7xiWN/EVZNYmLJe1g6jx2fBOJjkimsG9Z4KB6v7a5aprfqPT4C++J/M09t
fUA0GD57F/sMV4SfttDKrFp0kDvzlN720CZZsN5Y51pfS4Cz3ewbc4diCWfETV6A6DH9dUEhREfn
znmaqPW1W3ivw7pZkk6NMuCjOwlZxEGNHok+Km/znXlbJxtaoPiiCV+y4n3/ooovTQel0y1Uph2r
ZN1cTZeUODTcZCwupzWCJ7yJZ2OPkDaA5r8k2sHodyKWeWG+01UXb9DcZGtUOTC6IDBlC6XfRsfR
9QqX8MNqWZ1EU3sXIMoG2MI5kLwWiJldt/Zg35qrzl/7KJi+J5dgnbjaa1wtKASAnBruqJSaWybS
xi66NG/jyh1dlk4yS20iSJb+rdWsWPUbj961/pRE4OpCPXbdbnyGb7DWnYVzRpGE7lTajhVpi4uB
UORljZz7Vmsvzrk7Nq/BnoWz9Trey8/yKsU/spDvlVsK1P/6/Mjw9+fxx8Y3jJDRIiSNYc4Q3t8/
WOZoONlGb6qETPvNKnOmrZpazzaKkH/9NP9wEhZPYyDMdlj406v7qVVXVSA2ZE8pXUPpH8VTOOOw
G/3hY6opRUKmJ923ZIj/fS7wF6d+lQb8P747upT0L00dI5wjC4vQH96d5iP4hPpbu4qUPiMfQGo4
ZGRnDT5wW1OT3hS0RzCnNl7xFPmOkExeCShBMABnq4OltNOL8TH3vM6dbPIzEyjH4Jbpj4eafBO3
w+0ACXRZ2lW9UaCvE7gd6mt7UFkAqbQMpgmYc1zWp2bglJFMCZFl+kFmDXqbTVp5QyWCbPbI2sdw
Rcu6flILDDSmFVL7kwm9TrJcWpM6cY/+wtvwK7ckH+QZ4S2jnV8aw2offKNWj06SYVcrRHKvJS0q
VAs7p6lvIBChOfQZyDy5eHW6fAeQLvFTa5MY763fL8sMvXJlYtEZ2oUENz0vm72cxsoWUP/OInlk
Ywozig7pUzK9FiUZgnAHIG7fg6hVsu4uzHgLfO0NpwObWEFSPJGB7HM5LcnCdp7VopJWlTMVK6UK
P9uqiU+keQgjpPwQm55+DLtSp0uFGTFXEcyiLd7H9ugaZXU2E+rR8pgSBgJXTDeAaku5/ak+BoqA
C2bBsOIn50Gda1DI+4hIkDvrW71M7Q2FsY2kYr3UItk6NrV1jPQpW1lyz8Bn6bdjpY1bU9K/9c6g
nwh41RP4SR5gPrfr0EDKjVHvYsyZQx/dabn07qi8ssyYHg316vN6Ucym36Fze65RYDUZJvU26hq4
62C4mpwsdjU0n3BzT2sdCSzaJ9qeJpOErmaOVhEYO5nmgzH5D3KBECtWTvjiXGk07pThezkY91Mh
aVvdH58Hs3gqhuQa3LZykK7rob4fAmhDnv+ohvX3yIZHQdnladJbkrPrZ7Gvg9zvQ5vuthRh6tJW
/jApK0OWeIux7lKO6jMHFtxkAtAi3V1X03adRhFKncinI2FcAF4eJUxtQKL5pm11n0dox6VEp3Ca
k/DeUfLTYhlRUts/ZQXOUrsXmd6+TZ/ngxLYSpYw/Bbqd8oytMezihMfVhg53kpxSy8VpxcDhXlH
h5/WBiNDc+r4BsgcYxZB1Nh0VEZqSYW/afuHQi+WDbI/GwNj0VIeGwPsRZCeeITskRaTfDgJgQx6
i2HSWPWZIEyjOKQyqt+ZiKtSgwY6SfZZDmwNqY0N/tJQoOoN4AurHWLrJVmMFJPejI5M7woHNxOv
zPiIgus0PEydsdIwMNh1f+Nowc625I1ehHi5J2KmxkXNFK0jsuaQWpVJIr2vb8M0vR0DpHOkHpLz
BTWXQaNqtRtPau124VunieyMHC0vtjTEtYXRrcYMVq5qZqMbpa0LEFMnxUIZ2kNWVvcSVIStnkN2
HjCSIcIH5OLXoi3KmQ/AKBg0u1OB8HXo49taBzM/eEvam2tbkcP9mIcbqwaQMm8IYUD0EyJmp+Lb
BNuysYUONltmklGvIqWuFsTxEK4sOjOD3sd7y7xGscekdb4qtJ+zjl7XV/vGCJz4RyOHlitHRAT7
PjNwSygUWkr6byRxwA8ATpfRBUu8fdCqH//D3nksuc5cW/qJoIA3U4Kgt+XJCeKUg/ceT3+/pHT1
66qj1d3znlScU5YGyNy591rfqgKV2Zfw+F2Eg3Yhn+enhlhBy6UEKDf2sjkWVydbROveAga28G/q
67xRbzFN+mV9TI/jUflD57zZN5zunaVzmYn7atzkRpcoXFQHCLXjb71WPHKIs4N2sm+L4hqi+LtJ
I9VS+Kc56Kvx2GFWPxWf2Z6SHUU0g9AP3iPzw943z+FGX0YAvCzW+bOF3LahrYc+dZnpvFCu3AIq
XMKPsE7yhaaNQnmaLLHyUM4SZxHiQbe2ytVeUuAzIa1vjMAm64AzjB+jY2m59JSNT/tif9vb6ifq
b1BZSQNm8qp3/GD/W2me8cbkpHPzCYEakkiqHjdhfHkiU/WteKGQDy72Ynyz1mQKn6M1UCvI5gQ1
OlftN73PBLa69ud8j+eFta5AqRIOguqVvYktD4fqvt0oFUeVFThJRArBLu1ZQB3Xjk9WsayNtUlA
RuIF6mqiK0sTleoKnWyzxwNCG3Tibmv3ju/KxxoNX+sZCG/h41QIH70IDh9uVhBiaM8vBoFbPL0r
mbnzPvMGL7JX2AVJcgVlg1xbRG9Uy4bXsPSCd2xoJS3ThX0iysvSKELLeFF/qEyFSAAfXLIqGRik
BiTbhXFWdzapCDubMOMF8gJQ83D+bZisy+GD1zjh/prWaIJrbaPyepiHsVupg0v/P+vJOWDstYi8
6FrwalFd/hg+Y9B9/VlU4u0BYz96crIYWcbPDkatCmT6xsyfhn47OjfpxBLmnAxjZ94kBMD40Dl6
b3mJEX1nwbN10r+xesi4ZORFC7Aa8WALbJSa0X6xTqjlmvhEPIX5bXjSdX7zz5yfmhsDjyp/al/G
esnfDu6Uvh/5odz238LRg9j7h4CSk3nM/nR08jGWvA+v0UhCtuucuG2w8RYbeyA8xy1ey1X9HHLU
Iozjxh2gfeJeU+OlYHTinyMbjwv8tQo8mtSn5NWgVCXsQ9mbsecwXVvW75j+gmFT8vh3PF65O9Lr
5p6khCLXHcGovHhhVAc2zKrW1Suq7ynY8jT51X1/ITKwKICSAZ07BMaSCFio8LyIFgfJEzJY46BU
nrX34c0u4dASZt7KK35HhWMdE8pS9t+65C2Y1zhBzWSddnvpU8+96ClQNh3MR2eNV606OWeCXeR5
kY3HcdsfUEcXwYorl4gQYj/W9b5LVuOOqfyReHgqm/R7Qlr0ITsHSAE5ogwIvm5OsZ1vi0/S93xO
c4uQ2iRYWB9cVxNIadyVsNAwJG5U1ozuM/b0DRqS5oDtayQkZZl8pOvWdCkGOIAN3vhGalxybtd+
5koAaZjYIDQNXRVPKOEbNpeIG5jecKg4kOfL+ehw1XBEpS/gpfeaZN2B6ZMbXjmR57skeenXVHnO
CzKR7p3Bh0Z6u6ttG1f5UFbq2nxN1zRzbhlyebaPLXr+lfaa01fwrMO+QPL2PGTeeKnkRXVJr5xn
btAztyAM9GPCMhYsy6XDwv0dAlzdZCfAux/9h7627zyHKyddm3jGXb/u50VAXMUBSt/sOduiWCJM
ooVbu7K1youVfPKfmFy2bidQiC7KKGbsT81ZulV74xkkefthX9H93MNts/dppFAmXP2RZAsO22iu
n1G12GssxP4WZuYnHoo3ttD2AuNVOYyr4hSc6q8ZoSsGuWNCRsMZY4hOufVafnZL48gKq79op+g1
2ePlUneBBljMQ4OuTotJ3qTJgTiHEhDDVT9az8UbEz8KTGTveQBQmszDTf3N0QAd1b7eKh8w3MjI
ffFP7DC0QjgjRp9oD4B7OQHi1QW56Vbnpqgo8PH5O173bKl/VARULErdqz8UzcO9mZztk9G6tbKy
pHWPR1fajMqK98kPVzyXIrnK46EAz8M8zFr0dBS6VX6krTIUFAsHTpXKd1N9UlU41bJoD/o1fJHQ
oS2UlX1V186zEi5RTmD0JsCFbFo4YRFU0kW9xTOodYvxEG0iKgLnVAHlZkM6VaaLasn+7UlK2XLZ
Be+4Lk6PZU73gKbe6a4M8UK5ZwHy8QW2yEu2Bmt8DaKdpnyGkhvb12A4RnhDlkO6n+sdCr+43dvo
8VPzyOKPtCVI4Gi+dApXuvS76GEDW14RX1h/gEhwBHsBCvM8eeGX8i45S04EwzG90YHQPpQzDZAe
O9Y53aIsvyot8RGL7Brc2ZdYDDQc02TgHPtz8RQxxP4CjAQk+R2Xre0sTaKleAEGVF8nnhyMYoV9
GE9o+jqWrwEWftNNjDVTVK1YsakorHY3jC+Wm5xV6tLr+AHpljRmqAXtVuOKjdWlAcram7uFf8eK
kySLXPHKz+q1uBf+Acdy9BRf7HLvkFq0iW+i8GTO+2fEIMXghJR7ZZHs4vNMGDUbxbuyKVf6muQi
CBQ0RDbyut1yPO1I0F6GNSDwVfdjG0vI2CybQYVPYtHd7Gd5PvnPmJ89/9b9tOWipAp4wfkEVwPS
NjdKcJK97NXCG3oprrobPJGswrjoD1PJ6ldbdXfEicHvtMv+qNoVW27DoW7mZe/3A2QPivBn9rzo
Sm7OpZfXRrTF8OhNdx0lzCurOonqOb+V3tgJ5eozCjJ2EW1jv5m0KbOFc6ah9EdbyT/8hwntEGxH
+sy0WMe1j5Wo8lJsaC+4EfK98VTSLEGvll6zH9JG7d7Lfgyki8l1dvbwGiTylFYaAaqLsgcQtfXZ
Fif5rtNuSfXPfkYvH8vkyX7MJoo0YhNa/E4NEa90sDjYDozuKiC/CZFsKSVQhYQDUxhqFDZdn7aa
oi70I/bs9CPPXfwciDnqL5CQ9YXnxODLQg25DX6oYfJzTZFw1TAhBUjx3GJntV5de8yhyxu6Rt44
/cfnbcx3BnoLLv3XIVlwHYcv/aH/tr6Gu08GSeDOn9UPp0ZENthw/N/GXI1sNANnZuJ6FgbjaUQj
7EIuGITdfJyW+BrWOHrAcZqL4ZRQZtSll+trNAQKGQT7tl9Up8jDPTdBoviWt5SI0RqJcLDXjxU6
VrxTi8oLTukt35IQPLrNZ1d6Fm3Nl4ooOoguC3aKs72uThiQUdr89D/2iatSCtzsZT6Gx/zLeSFa
94jsQf90ttFbfSBIm/559UZc8pT/KvMFT3qOjSd1p3ibM+CsV+OXZa9LxhRYgXAV2lzoZPeMqFld
LLpYBjAREn8G9HAx4rrFH5lgtbbkPW4B8o8fX1Dk9thnLQFuDWqDNmW3JStE2T8+PL7v8a/Hj1lD
wEKeJA2LcqfsycZTINqL7y6sudz50yUN2s2QQQVpZGUZGODqNZsBJF6bRVs1+tKWMQtZKq8XRvZx
nSFQXsYjUWUhpi8jPgfhyI2dAb+C/QRK2kqukRPu0YXw2ByC9iQ9k1cks2DQsGQsfHmF5g9mz0Lt
k4z+EdavzixWoB+oqLBpr5B3wvi1a9IdZJpRjiFYFSDl27i9KZhNvaprhmcFQ2aU5emqUumwM4Qk
lIvBFmGi8chJuH5uGs1eFr6Nkkpn45LwZkwajAXgnEGND43Jfe0NKXEVQg660sjIeouilVHpuivF
loLcqK3dXvPrVUUaLaUnWyF0tZYAAPwmWrh0nBjH3hhwWMMtiKBiAO7Mvl4mM40Ue9iHcYqtT3j3
ZcU/wnG7mTrem5n1Ie6ScJtPdDKJXX0qscbYpbW32Jz8sNr3SLmUGUtbVVEhD4V/TSP/jqal2WEd
plmPCtYEOMhx21jBCX5gaFWr2CbBnvP1pS1RzQD7pSUuvOhTlHESITWC3qK+DQbnNcysEC2xINfY
MD8CwFDjhyk87r1wu2fY3v34DzHfpIJgh9eFL94QDvleeOVlTPOiARJ3enrTyYGjj9I72PNLCcVW
i9veH5/m4JrlufGRdR+NcOWPcnvLu5n2MomDsf8CpEaRSnD/QfrWhwhkBmHxH/D6Ew8NVgVilST5
dE6QMfjZpHjVqHuDajP9zuZ35Pbk/I7gLCo5/CUomjYSpyEbylQokAO4d1YVDIJKwAg6gSWoBKAg
EKgCE2bBJP6YqnI6RbSpCqzBKAAHNaQDM2xXuuJIBIcBUGigIcgCixDBR5gFKCERyIRa3XfzO6z9
9x6egske2gvAQg1poW05jD1+NouNX9neopdmsR44v9NPiwSuYYTbkAqAA1bNl1YmrVeQHSrPJIaE
BC65YteZZueNVTlEahfwCKwvAs7eC0gRYcaBuMwpUbWifc0FTiLHjsSx0flE1q1EPqFtlMYCQGEV
FMwCSYFyoIBQ4aTKRw3fkSMoA6wWNVgCwryAahGUHBlUAbqIBfIiSlOEx0AwnkKDoRJCDs6MYbUu
lIjDDC4+CDVXcqXfJIHTIIWHelq+JeXwGQvghp37AMLoB2Xt1oiAOKsCzREjrtLj1wrrwIIkbW2R
ypyWwyaFrgHKvUX850FjwTgdVcQD55G56xU2ACt46UbgIBYh7JxL45aMTEWSryPbVCNwIlL0gl71
j6ErqCgVK/Hstt2qqZasUV2xL6qO42o9fQvwRQRbVnT0IiaILJGeNqEYrX1gCRrztqArzzbEE3Io
XpVqEm2yyQYIpkDGap8cgUmp5OE1E+CUSCBUEgFTURvGFiL/fcAfqspWsCkh+wgAS6kUV42XlqtT
zTe1TklLZlKz6JPuHRcB9UjKLIY1PDs41Ztmc0RT8vhmtQ7jq9ifTiSduXFgv/RDfJhFHpmAxdi5
vCbLHmOjAMkYkjQtSRJTzyVzQElGKWk6EXw1CDT4/wkFhEkTCziNAqWmEriaAm4NhHN0JrxXGIsI
fBZwGx3KTUmbAU7xD1jypdZD7Svi2G0mHalfGsdeKWA5MiDFpt/ZMHTCkUK2bG+yuQ8g7DDX2JQC
uWO3zY8zMrjPGnwYFQV+fiwmjd5MFhzdJwCq2wyCD/F6pxH0Sj+YTNpaedhmdf1dIrid5D9BkLGd
wh9aYECAy9GkNJus9JZIqyZh+lsb4TEtelJr0RrrAUec6fbHnBzSQyoK+yYkzEIAGTWgRK2gE9UY
8pi6Dk+RIBclIIxk8gGN1Mg2WsXYd4T7NBfOc1DH6Ec7tMAd6Q5NM29bs9+huJT3Bc4GN5bTp7Fv
b32JLrnKZsoTlQQSk5ooy/trAXRpBL40AWEK+nyPdOI8jA4qX1KlUAZylBR2cEFwQqpkuiQBQEgU
fCc/kdehxZk4J+KCOiq1lsRuvBbjwKdKgWUd+n0aBq+yNS6bondBQyhrsgZSRqsD3d9eXTesZqDx
EtodvXZSZvUt7SdzTaw2GTnpDvzE/Adn8Z48bmkby8o1s6lBCdl8HUYSfjuzfR41Orj+YF07rlN3
0lngVWet6bDT7A5OHqlOy0Dws3pAWg1ArQSwlh+VZCsA3Clp9Gkpsu5IybeoRve9HT1LPP+3iOZ5
UiQfAPlCdmIIXjUbmZLDBcidQd7qvYw5EuuIqmW0kGONdUrQwELBBbPgCCBLN9n2pa7YxuDDIPHm
rhzE5BIBwT8n+Jf62LaW5hD0vCUO6tKBdAXmOu5EA4jcKo6G4Mp0wS0bBMGsAGU2ywqOYHurx23n
2ZIiLcIuSWiOm0sTENogiGiDCF8RjLRG5v03/XmlhZzLsPeZrh9Ll0lvM8KWSWevbXLmIYusCP7L
1/Gg/hLKSxsXNtvw0ktQbmyT+IUJdhsU+WOjhhGTXXxqer6Z7Pa5Ebw3qa23fmdvUnSl9N+N6yDY
cCWQuGh0TgkvkRuBjysFR64UCZcMrYhneq4Eaa4COadiNMY2D+PGl18HQaUzwNO1kfNuyQGNvn5c
Gdrgu5HTZNs+MD90QbdrBOZO0RKGNHAbFBB4vN3DqlDUj7YPjIVp0hOwRc/aUNOnWZIIxZ6f64QJ
BAu7oXtKyW2c6cOLTUCwG9jKd5dhK9fjhrTqCQCMDkSx99unoNkWqfVpqpD8GpB+AWi/WDD+iAe2
Ea2bbqHrXjfSX1MkKrZIh+VmNhMRjtzVVvVlVSTMKCaXRNj42bIdYQsmK2z+lav2OcB/VXn1BYWw
FzxCHXVEIQiFYMueE8EsZEDTES+GKqhilJ0IsuG8ilLfWY5MNKaBvkYAAlEVLEQWtqMl6Iidc/UF
LbEV3MQIgGKvraB/MJcPO40UnFzfNdmg7x7/+rf/jmkxbUN8F0GVfEZMhjxFq4zdYIf/+uHxObue
HC+Sg/vDVPP4UPXcASxYipdhTln5inqTBZW4MfMvoyBLFbIljCkYJ4tHTIMBkRDHVMChVOEgK2xt
xFBJHqIqepopJzcRrdAHQbHV6ToZaSeauOk/PnRTeZUyzSLkjNzKJp5IoVCNwtqpoWb+/UOOQn3X
3hD/Wjvpnx8i5AX6bFTbuDHJBRAfHoYio+rI6TVkWEw2XTENoq7sD+q674zkkFaJ/v9Fgv9XPmdV
1u3/KBI8/qmn9E/+/T/0gX//of/WBxp/k3XLkk1T1mVZYMf/6XS2nL8xPDPQCBrMIdEw/FMiqDkg
1jVFsWxI2SCHBX70v43O1t9sG+GgZQoqG6Kz/yeJoMKz+R8SDUdGFigLUDhHOmC+wgb9LyIGxpz4
HsJk3rAYQirvhQQLYNhEawfaGwinkaFokpI1U1X0bftxIJs4sejpVdjhJvPbCbMDfA9aXFbs/WeN
hSIUFP9KxubBWYj6ZEPladr6v+sX29QJWwl7x0YivEi1dDyxPWMco0XAK8gmela/AdJZ61m/hhUR
LkqTLe4/PwjxLvz7g0DBAmxYN0xdUf+d+8ykXgYoRsD61OIMAJ1Nv6ccoNqKAB7LfykZ6GUkB4M9
+qF1CqDF6JE/Su8yWXaL1CeZ2lGeCwZ7atzqTLJhxnCcvKet6DGR+tXwmCX4Ke7/6YEb/+tDh+qv
ArvXbZUr7d+1kV2H07SfrHaDdBJwbseQBQOSqmmb1If+G48mKVFZtLfAsy0DmXAqjlC9Od8i3FCL
Vkovwwg56PFazwnsHJx3C8JrU0Im9U1iFOhLBjSFivwyqmG9ixyTs7l/40XS6GG0+wdbpw2ja+v0
DHd6YsPGKlkHwFKAcKqcFCubypLdbTFvFKum3hs7WCpaTBe9iOmRpAA/7PJJ1Qks8nWg/SaHcM4m
gzdhDQROhasGdY8761hJkyMpsgissmHp+BzjlH5aNTbd7nrye5oxuHO68jkIpAtu0dKbC74nzWDI
q4Rfpwlh5Vakbh4soJR4Mo6V5d2ic9aORrW0+owcQcgs7WyQl+4MOzyyYDUM8UqK765RiRGDDq2M
8LwZIFcs0VEnApYINJ2wPYVmQmmhiiUcdBk2po3n6iPIrWgThmRypT6BLYzYf52giLfYSwgato1w
rfrdPRj0j8ImLrMSF7gPDA0eYi4zr9VgDsXlfYgYiWbJ3jLLr5SwSnQ/gF0niWCC0ABXTTslxPDt
Vip5BFYGl1aUeqZWsknHb3oXVMvIIvXGwaqoF0jwYtr7zVxeKhPKDicF1BExvAOHkwHGQk4wd6VZ
aqF91nU2xqph9jlQXDiD7RoCh50ASyFyWv0xLaD2LY0HiMHMb/wBNYF4EkCdfyWMUY3NH+F2CGzj
pdKpVW1reG/M+G7QByhzJtvQfWoYVFqlITWC5NVplPcVwMTS4uTHGZBRoLyZBO+IePL90JPP3sRo
FrX4fTSS++MrmcLb1A/DajT050dugENuGJHWiGwpRL2EiXwf9sQLmRLyraFBcUfGwxTrb2j74ZL5
RJ/l/SbR84IoBHyHFa+dVXJbV3P4CxXngK30VUV+aEqEOoedsDDYDtOSOlqRxODNKhgmqz3DL4dU
ZLF41BFnKJoAJ18RPQdmdYOCuarVA2xSuQx1gonfUGDa7wFgPZ5BEHFKLfLpWRchBQGnOgQmDMTl
PiLIgPd97vXfAa+wXg8HLR5egPwRnEaTcgh464oEzXdDbGnJslRLTfJEUzj0x+UohdY2H4YOcVq9
yjUkC7ZWXrCH06xk6OgY/hECBK+wTT+Fc63XCfyS1FuB58w6zZIg4/RUF+mSAPRb3E+Dq8oMwkmo
P88RPLFm5PsDD0Q23CPLKJGk2SispOncz+lbbCjGTh20T1XhPIwhhGjWrHita2bN/fCDnKckiArl
cjwgCJoMPMUS0/5wRjsqF6UH/Jlnp3H1Rg5oJnLbX2GTpTgh+UG8iJtaalMOCA5vqc0I67GMF7LB
YDVTocWikXHboTg8SOm4RaChFUsrDGgbiY2mciYwU74KG+FNl+2vzmDakur2AVCSG9bk47bpynA6
BOisbLZARD3em5KMMvpE6X0igXKJd6PQYiQSKhMV0dgcIsB4ZGOjXDFpaSmlcsRM/llnbBFJCg7P
5t6heETCNXI7x+feGuiKtGy/j8yRxzvS0b0B2cqJZ5R+jDF8qkdurwl1jK3zqMeUnIdoYysl88PA
pnvtI1RSkQuMKb+d3KI18r9lmPMe4S/7LcrHZWpyHQv4elkwyLcI4Ste5yGEDsjAYUju1NUlh03+
EFUKdzTO4w7oWMXFviZA/a2xq7MWs708LhP2Bvi8Q/DEiY9EwJlbo2/oMDp/4iHcFRWzFXGJzAOr
WUocB1AjN0tD2uYAlWyFItiKnkJawIx687uT1nRoleRXldmAyobNo4tpKCoq8bm9kp45kkNgJx+w
oRsJrIrXVzNBfjG5KpwzrdXe1WFzkA68dMReIWUTdlr1K9BkptqRSBDh2uekwkIAZpHnwPME584X
W6yCg/7epAqm0pG5jbgwfVgmpAIkv5IfykspzD2YJsmqmJvPFvMw5m3BNOieH1eR5rCsEGn9RwuT
c13bnuWzSxAwis9aXOBNYqQMmrPDpMKT6ypG4mYxLeyO4UtRc22joWPSbxZ3GMkYR4NkVffmLeet
c1QWlUws0UU9L7PMVHA1Y5Su8JQ+vlZmQGiC6isP4XKSfsvgNYKRMlSeDd+UbgZoOIfXVMKW7GZ9
hSIgejPFX5442NO8OcOGupdsq7jHiRABRUlIor0wCBaHG4dyFDo/mEqD3bAUG4fTV6sWQB1qFvad
uIqXijSfFR1Nd0Topu7zPX1ZvTa8towAEBbRIPIqg/+2RK5yxLybYUnid0Jk5tgwFXes5WPHxlhD
nI0TIqFrVg0IjGVKiJ2LGnGl+8Zrz7Nf9nZ2f9QB0sh1P8psk7wniznDRZDkRE/SnvIt+sja+N4K
omCcaNzw0PmSsruVunXJDMklIvkw0RqCRoC1DwJnPr6oBUq/sfLv0sjFNdFWZo0+MEYoPLZatkFz
nQUj3o+ShUyds20ug/ilalmK10yTgz89EY2PJ4KeJyEjkHkfu9AsU0hXtf2F2FEkVP7jtuA1jVQV
4RXRlyVxuv8oQZQIgEOV0ethHSsbLovWrpdTaTqeFZ9LzV+bqgYWmtucMOznvp3f0BaN3NBJoJ80
kr+jEhIPzhYK2dGgundQNJrhsmlaDB9oHEmFlbwiZYhoEAmunaZK+uZQwmwq5Vbp/BatjK3u0Qhy
D+rje5ACMi3FsqqElFUJrG2Cwsu7E7DaVRo/qJ7MpkgWWjiznvFaNJ2M6DKDKlkoRIISJyaIg9Qv
Bg8hHnch3n33ccuqA1rc2ICCLvB9UsAv063pO7CR9iMIpJfFUcSlEDPcFuioA1oBoNm4SebKXvZA
HVzYavDsF6pCMm2gS2/FkP5atmBLOlw/RSRlFBu/nDdWRgm8s2YLnnJaNfXGgtEG+i64NiFSQCrl
af3IYhn1ZpW16UsppXSwJp5kXgQIT6dto7IqS4ZFF4Wco3bSN07G60nYsIBuRHhekuBcmDKNgIwL
Jm+yr6brntQKnmEVcZtrFq9rbLxLlBu9Np/U7taI9TaOlX0Et5nRZjetkccmnQaOtv/1yT6g60Vb
WkPTyS2YuuQInlsKPVB24a8t/n7WY/BPaK3Kw+CJdJGuTu9xnF9K6TNFCO2qvnMuRAgJAPdLGxAm
ZOGgwdB6f0BJc5EXINW0IWKhzSggJGadvp8iy6WJLa8ChWu10VAHNQUlIqySx+Xn9HqxbDD2FD3M
2OpPNgceN6XoAnEZiXquGLPLowyK1Fs6kAXxWIxjxX551CCPRTxu2FyVWL76GkK7LmGUR6DnncR5
nKbpb9c1rw64KRQT3CJabr8ABL+MeXOPsaWbdEesEenJqwYGKZgpM5yA3TmTadn7TfL1qH0ts1U9
n+6frUmktlCDl3pVbFgP0AlG6a9cct2LgjttkpvD8Wah9JSQpuzvYI7+RkBMQx8hy2Rm18rX3SFu
6LztlKm+0BCEQQKXNbc5acdxU0Lvb9F2U6LOYvmfk2QTVKjp2I+oNhjYjpZye5BD67rfhI1xTzI2
Un0yQeIn1zzmte6j9G41+oD6F7GKOLsjGgViKfJSRtEI7lpz307G/bE7zhIHV9XsTsiRd49clcqM
WtRIF11P71FDVcMc+5sCZWmJKj7NUFEEPGXx3GFjH5wAjYSoG5yMGJeAQBCb8B2qRI4h7HuGji52
4glhmeN7kuJA54MioDrUpCYTtQkcnoRVNf95JJHNhbnPU/UCoQwm9ePat8wBfoEfYZiPWEbSCJat
5ZPZSxWTd81zVtVHKxf7SzJTtEQfol4wwJKmNofuPqIe1gjOycRrYw/zMZLUcQEy9rNo74+0mMfb
PCN36xg0OTHIXsYel0CxN5KeHoaQtafq8rva8FhrNV6T9mStG+6GVdl8Eb2uTKB+BS9UHJEYWYsF
7XlglPT361jsw0y8N/LEw8rQGmZJdukH+wBLYpJR90Gfwjahdj+UmnfdNJm40fWEovPbar2PmHHy
HuF05hA2yyhADMNpCa/4+ARTR98O7aGUs+hYlslewg3Mac1eVeYsbSSpummR8drK9h/QTicrLS6p
yf0FFgf1hZl+54bVr2Ou3NU5kVliqv4lmsXMjQnvWt9K4vD3iHCKCpVJGkrpYakacClmpmeqhXAR
UQBhOMnyUVSKHoDScFwvjBElvxL8/dCJJNKEHUSZR0GolNFbYvgfVjEdOg0PiS1RWqim/2qyQS4c
S0IqkrBJzuiJCzii60rX3KJSpzVI5UNXOgwSfR2lpiI5mzDQQNo4vz2q/0VCbnycGIlQ7+EsWfs9
d00X+CsgvzB2u/zAZn0IbCqxZk63ajCIVF7UMr5hMqnL6T8XyvQH3JBNSeG/WFa/rXpEE7JZOugj
22duRlzhDrmxrVWm4JVSXJxFIQGMz1FK4MpAvxwDJud5CJKTFte74ZKnYSF7fWYrK7q9J1PwDv76
UAoonJyPKLcHFU1IGYAgZ2ngk0Pg6pllbIooD1d61b9q4k8/HgQjk6DY1OJnH5+EAhNypyqRpwoC
XdpHZ3hi5kqeOsCtFGJgBhnsBprVLZMHEfDBQ398kBWVaTR2kL8+9fdvsR8+flWwdR5fkh5AAlmN
OAH7gN+qkRLwwSz454e/vvmvL/QCJPAXg/3x38dX//qc8/jNf33yr+/5337u334rShU6VXRq/vH0
sseT7I0Yr+pff+fx8BrL8pdtmyAn/ucj8+UUIDsyYCWT6mb/+OVJ6+jZv74ozncBVW+rFdW0U2SE
upopIWGVMz32lFrLiYsUDDetH/xmnwiy2+P/gWVi3bUrhgpYGBy/UdeDYP4LULwc3rsWSQ6v5bDz
uwDvYkOiexoyKegsnWmGabdMBFLbIAWYTz4+VBVpiBqZqzCrNGlHFwx5tp/gU2yYFgQpqb6Pf7Gc
QisixwQymoIZrkG3AqqumGCzSnWp7kIaMmiU+qs6oWoE5aZ6TV19Jey/pc+BYxugOmnGjtOXlXmm
koH0ScFSD3JMrJXBE5Q5imQSk1HfzDeF02/8UJuZRTHfi3ScMJajCzaQ891NXjxpu7qeqmVAGKMb
+L2rqCWx3mZmenocHfuCo/zWMZCp2zLpJhWDn8knK1z1pXKFaFJvw5PR+DRTckljj1bBX9rYWpKI
AgLJBP1EGPz9teyJsSCR7iTZTAXz2jn5cuFZ0SvQkN2QtpKr+VCb/AH1d6PM/kazpdUk4c00h0PU
IIVMLVPg4C+lBsAZs3/ntv3MkSal3ZkEcN6NmeOpH5xHGX1eF2AEKZulVHSbuVOfO4bD+yHF79uR
frXSNPtHnfQvO7dQPlWSRd8p+3Ya/KZN1X5V2bof+9Ejugj9hFGui6i9kP18akqkskU2HoKQSflo
svBWxoAjSbe3jAmOOXmjfVNwKNUGxqjdd6pMTELRZXma7ktuiaW7CnnIJheEnVqbwlcE8X3Q3BZR
a51qxXnMrIqlmgpwCqwNyTeo0kol2WSxg6i8YRCJlYjeDgYPtQ6fxsw0KVoSbIVGjW4DNjLKwQ5X
bBMT1m0/Gy32ECebPtRQqPV6rWROQLaAjZ1wdggRGQI8s2M2nfpMUjZWPOFOr5QVcDQ0yDjMDTu4
VUDLMC4DG3NgABW9Nm37tF42SChlurfwyfq7otc+HZh+OTjPakQbeqA+VocerW0yoLXWbK8tbeEa
rDa4lfC3mxwyibr55hFwXlF8Z51o5d5IgmXem5xGIkzPtDRIrZzWuhyC0pPtZRAKrwkO6ixikB1E
7UvsqMUpma0DTmXYw1T4SfGHfpzsxrrt9Tj5tk5lIe1oyS9ryi+OhpugVO86W+M6oRLLq0FkBCDx
9aE19XHNn6qIHSNOaxUGyj4E3XDq6V1zASE+r+WKlzBaqXK/McwZHUKhr4wGrXtnKHfbSOHgBDix
SajIGwnFdoNOo9WGN7MNL7QRXk3fXncai4UZVpfCdI6ZYr34Pi2R2sb+pkTnRhqmF6mRPzm40lIx
430nFe9KiDDesbpL2TDMdgQNUi/xJkSQxXOn+kyHeEMYZQi3DKk3LdQTqhrBQkMD0tbIs4Nxy0nl
k9bQZzjHx17R9lKK1IGYSvOkhwyJ64A5CdZBNuNybTf+QUoL1hlMPPkoXZssAY4IyK9p0PMaPk0b
5ZSPSA9Qi7CZmQxec3xPNnX5pq6s92m00rOKDUd053JzbrZVUf1kDqxGcead1emQ5HQRsnn0fAfb
awyvdTn75qXWynpTddpqUsOXtsyOTjxiWepE79FRzkPfH6eYxJaZhVuLMJDQ+OZGTTH9xPbWbiCv
+gIKNgAS68qQQCAdoQsPIDSaNaIT+ZCnMU77YdrGo4S6OUsuMPyJcZKUzivMsN5ftV430H5zOovN
fuWH/kVuHZpNQYohfTLfDN14HXES+Zxeiqb3JHgQrTq8TZNzoZL7L8LOZLdxpjvDtxJkXwDnYZGN
ZlmyLdvypA3Rbrc5Fuf56vMUOz+Q5AOSRaO7PVAURVad85532Pi9gwulbZM/j5Ahbn4F870tk2tV
WHuWumvMjL6fwf6K4N1luAe71Hhve/Deyj60jnmHZFdNkyFyCWWkT3NaoC0LzeqllDhmMAoKpkMb
Fzvc+plw0CNKZn34gK+Nsr9CU9zMhsvcmRYHMSDpa+MT9JvfJmq8OCAGB0Kp1yka5wqXP7mudKLa
9Hhdedl+wOlJs7rfSTSCTVSYCLTSP3eV/WUpLEOAMAKtMynBKj/dMiV7mBvjvizKa+vot1waj8y2
yEprj0Evv3wmhLa6pfUw2Z0xjI/ObWFuRRNshjBgl5bntizYLT/1APNbV1zisn70LPM+qtLrJFg2
/KK4T/oNVmpfkUEZbFSkE2j62xAaT65T7cKWj94MJ2At6LOWcmfHN+ZhbKpTmiANLbuD1cNh55rL
GuuH2fjALvGiZyF5HsMjKR1ImVyA9rlA7Gq1mziTT66WneuQWo2oXyzKwgTF0gxdjYIcmMpK5k2T
uc8mPRfEoO6SzZAmo3Gb1PUb/rSoQUPyQK039dGoQ8XucKhY2TyQMaO+T7wPCxsqOnZc5uv+M/Cc
32PlXpuN5SOaGUf3NePj6Mbyc+IZGuYZKeerHURfduMcfA+dSmYz8VLsqsw9hrNzVwqcxfRuo6cZ
rE8LxzdI15aFOgQIvBvboxhv49RjZAF0mnnVNiWIyhrDX+Apz9PzFGb0jBoWbyCeFj6Tqwx/vmj2
n4VkQsGy1O6zrKJVPc0inzcDF37KWNliHCE8+Sufw7u2uHiAOllTow2sbiLpZsAk8athJWtJkmDK
hHJy1rGKYHJPAAPRPfcI5M+DwJG0TrSS6J30mRyUP2Bi75Qqm6osf9fxyUu4DXO2qzX4wREzUUXb
OY1SHsZsBBdtTvNcYYCpp3B/U+9pAuBwBxIXSMc4YHBtbvMUL5FMdy/WlGPyQCsJKCrPgYsNlWbZ
Jwd4TQU9CR7mwToRsONu8+yBujrcTLjz4nwX3Ig0/FOOzdppGx8lT+hsNKi6UtgEB2iHpMxZDXK4
/w4E7NYbv5q0+nIadv3c4ibUUkasNqAyegx85HRQbnwnN1GBuUcz/ER9KfeYca0b2wigjpe0UXb4
CUWZq42GO4goD3CR3Q6iJzbUs2cyr2Btd25E4o9THYWbvJoT/VElsSgd0WukUY6RyEhLJesMabjp
nhwd5DgRzyDcT44wMVmGjWw7IxitgVMQCUN3eqI/TxRJCnlJN/AfAJRpByOcbqduOCRCOyUjNBZW
v9+6HrzZoYj3bdl/drkZ7sCXxlU9dreCAWo08pHGl6KYP7UxH/B6ZE8vyZq2Brm3BTu2Ze1FUbz3
BvfIkMj3zgc4TU1U9Hk84OgB3Mbmem9M+KIEQ/dJ8OOOaBWGWgVG1zPEh3Uei1fsX1WUavVKaPu9
E0evEhmma7gj1OIaQ+6hOyUGYhTHWEvIozDF8PnTULENBXaTkWKgzv2P74OrbGxmXavCQx1h+5dB
eq/osRwz/bJm6mtqPQdzBZwr6IVTGT8lY7UfAgudWfnZd496S6yr/lXBqVJ/JngR1OvrTqlQ6mHn
2P2LxvR95ZXDTm9tRcQCFauUE7VtAcMi/UBvq37NY+82/ut78YhcgvK+zoDRIeJ3nlw33CAaL+Fw
eHU0MqMgP+j7PvpV92Lzr181opLVCLKI+hGf2dUol5crbP+gDtGhqkuDACkvJE4ORyWv/mtAojLj
13m+qOOGJKkY/K1+OOA1ushzVwFhXUAcE8Pc/G2GPBmnV8xP6wJgDuzMz+GosSGVkQODO92ZAkat
+rf6Hn9Kv15hKLE3UYstX6dI1atuWycAFtrXgNsA+jYzWv4uGe/SVUDH2dfot32kXD6/r36k1N2d
+rd6HH2On+Q+YuTmgKzLak6G9cg6hNCN+X2r/agXz9sJ0Q5HSOLhqUwMsLl+1/IbenLy+W8vfSCc
nAdnX1qkl/Al9XplVN7Baduoc7UbLPpnGdzM2D+oFy9r8kfVG2BwbabjkVnySOixOpw6L/WyQr2d
HIGUeu8co7L3Id2W+u3I0yCpoRCWICZ8u4atqC6PenvqEv7rrfqclTFSzYGbVVhIOSYVHIO1ArUA
6/euSrjb+FrDBGxy5Ub9W/0MFtkgJ18abQtZ8HcaP9rgXaR+PA4J5iPIMuBwKWRaz2jXOjgWCEUV
uQTmAuzz7aLxDupHyjbezB0diobeSc9+q0Nh97CS2FQ5TEanuv4ij+aiDql+xi+I63lUP6HOKS/+
RA//OqmQL6ozwMz5qF6Kl7gf+oSVet4mjb68nDqcM3QHDmPWKt9nevbnwxCRidslGDoXBIR+aAVD
LC/PL6MBsFiH811rMtXLCVzNu7ra9AaTjtCMf1yKbWjeUNcFDr+kiu6jUBNs9wgbFQWhJBiN7fYq
Rm5XaVe7OZLXMDH8k4Y1fsfE3EBRETmJxr0EFq3l3Ipe1N4npPLtoSP8lH5zGEem2TNpNbscy1Jn
sPG+qRGaVcm5CnFSiHCk8o0nuoUv2Y+Sgbv7uNAgrIobtZcPbJKAZWooYlVXq2jIO5Pk/dTNBBPW
avJjPh8iQ0ZHIrFe8Oq/EmYHW6fV6ZuGAbghu4Mu/aT+SL8ytqWiiSkqWANpyEiaeddjka9CblVe
0RBFP1rQI0pyfwu/rda1Pb1jat8zqQGiJnIvPcxUbLYJ3cCs3VfsjD/N3CUNARFFRsMwYL3cl7fJ
bl/SkHpotgHZHYNpkzmxZ1iQXIV2RApiHye1YdUJ6u6wAjR2SmpPL9SuC9yNjw8/WcSYmm1qKc8k
9TCrUhMYALtsXZMOYcTmYRJkYPl1QRQhEhzHBBSe5HRpO6SPSVbch5DZV44amWlEY+HHm/626hjr
g5Du0Rg4//xP4RHBjivFJ/yJrSaQ8joM949DrR80yQAJqi7+M8G2asv3vNRz8kXQoQQk1tSmtZt1
Bi2th/De6rSXJQyeYdotKJA2zxVKdzWkwLMjPlQmvc4ynKR2JgQB7ADj3mxtwOuD3w2PNkBJ7Gds
wz6gyjRMe9Mp8p0x9ieNeLhjCQ0fB31M5oaY8Ds1zLSN4rxA+NlRFpzmwrzCkgapQolpN891PGLR
pgVg2YggyK7S4b1lxUsYUKQuN7rnYqDT5c621n17a41IjSWdzOT28T5vGPrlsmyosJg7d+qWL4Xr
0I/bOMpUZ2eyzeMk+FS7HhF7St0oPO+Q29Nw71ItMVaxHzX3zi/E2xyMv2NvJhbCT3bLS1cj/Asn
FfF2NHIynMlYPmrU13ZeraEzQCIZzeLhm1ZQ9ZUuPEYeVmhuig6W5/fJHA+bJvROMua+GDTnLRs9
nIkGgNMus3e9T90yx49BUUz7eOI33cQmIo+KCkbY1UyZ5Qys0dDo21HoC5Nhn9vVVeZAzSroemVM
wZ1pGdkGfweowkSov9tB4SEk9V8IT593uR7l+2H8TcVZbKdkMvZwGk5tg1n7aHxoOsOJaMjO9IH2
ehrnFBub/GJGxW/m3dEK5o2/hRuOu2x16ZrorDvJj5fd+z6lUUUg+HoSoM7qWQhgDEOAGF/huhDb
gSKmRhOIlpAmAmHk2dePeghOOEawt2QOZ50UMDh+C3OQgeLCkpIF50ORR3pxfHMG816n3ieGvty2
A+UR2h4EY9xKwDaRH6FZUNNjyxkYdaFQSLL4rvMISmVctAwN6oy5HOUHgdJMQwPFalD/06ziYs/2
s4RByLCHwQ0PcFcaD21nvmGFc5/kaDgZOaZ9ce6diqzwcbcEv1HUpTtCZ85z0aEOIqEsuIwaxg41
+cvzDC8uVyFx6kUGJtF5oL9nZXFrMhufF3hAiuXF1kH1yLBsbnPQIR5g6XCbZR6SSqn9UfOzhZgz
96zDhI+cbBPeBFjxfUhQmvp4XCtC7xGf6T1AkVSfi9RRh9LqYa+V3gxdXsySeyH3o08xYKbRMNQ2
ugRDrYGAQ4MUq7bTNnbAht/OfndGb/aAr/97FDafkYKB7B4mTxzZNaICODKQUK76DEaU8w7rsRzp
ScwUSxKE5U4IsdIP428IYsjfE4ReIRCZCLHKogL3Nk49HIYuQ+VRZf5ZCm9X2sbZSvvnmdE30CE3
iNPzJmL1IVlBThkha4xEi2brFeZL2fgVEUfTJi66EU08TI8isbOj71iPZmHfEgcjn6750hJmyOZM
DZBrLRGlfAQ+JnZVuCZi5e+YsZLRXRQYNaS6ftjA6WmRGdbhqvcUT0uNmbqa7sHqvJ3LTEoynKvD
5i0d/X1ic+Vql5m22/7kiXf9S54aml95+SOGp7g45lZ3SjPFi1UjvwyX1NnQ7zRF60QNCvk5cjct
Mt812R8Qapoa0kiY39TEzlFD9pHhzXaa4h81FHS88q0xhpdU9wFr6Df6ibsXIBinhNJBCV8/53hu
aALV2TI762CJEMb9UQ/zxzCyABUJs0+icVmEkTkSGJL85fL/j8iyf8s7eWFO1Db/8e+mct37n6xq
3dEdGhOTnceEd873/xvlu8ZdH58ncjWWJNWpY/mGtgNu4CWIGnL7ZYYcepANMKKFzU1CxvPCXUg6
LlIumLorepTWsvCNbOyKq1ShhkJrXlxQ+2SYfFAWBb57XP5nB2iSSKy+cU2quyh0VN6Bcz+ZdDhk
OiVZR//WM4701QCvwhSaBhS1K9ft/yZE2/+kk/9926aL6Abb2P9lRwiNqyCKp2oPtGmHjIUD27J7
34U8Ktia8Uu9T8ufYhq9jaHb9qrydBNVueJcFAkPBJ0crADKlQL+3aRoPhFMAFLUkx+KkF9kK1OA
zT5uPniWohzsbK7esosCsK1TCAV9xrZmRPKlr7Ed4YBQDeIfVTZF6j7Fqpo1weTz+Mu1VwQHcjsh
/FbThSrrEzEv5lKscNLBZgRq5dHTUOal0an8U8XzY42D2v9z0UyC2P5xt/BGDdPxbJ/h7v+6aJ7r
pW4vzOYgcCVczWVwnZlRuqokWma5Y/3SGozFFjLlQo9g6nIsLOA4tbXQsJzdwifxwRavfS4eQjwn
FnLMPFB6zTOLh+tMBW1cdkpbEnt7h1so0vBDdaLPv2w2y3ztDea4My2SIjeEQ3yY0/qp7Uc21ehY
F7swApRWT+D/fc+4/7xnTJtFAxWGB5PxHxIE3MVTw4/D5qBpjYGgiVRaL1y7hMOC5YbMt0j3Xcj0
moGTUIPJ0kLSEyYfZSwVCRxJsgo4erTL+WxWCGQLlPsOS53sj00JxXIpGMYKNxCYBkQL00hY8jZ5
XJnc9695JnlBHbgFDgTrjzgFcmBGRGrDQh0i1wPKHG1FVuIcI4dmO7h4loceTCqVIF0RR0RM5SGZ
p4WHhC8yaTdNeXS8Cm6h2tusSPcx4bCO+Bl7Ky/ssQTOGAOZwEcxLfjer2F/pjdMNk9xOL2mUBNm
F6vBZXdlXFVSkKMUWwplg8RLeNwAYNaxgon1/5h9Iu/95wLmmgaiFVPDKNtxNeUH+t8WMLsTZplN
BOUkBLNteorVPWEYIwJ9ODv58ODMDmYsrctWWpFQ41TGpu6jH/bksoPYrAKzJ3XzlYpnlRMMGfny
3kNfvBakRGxEnL/X2LP4OfOrv4tSox8tPI2bvkq2Qjd+acP87cbhDe7Zbmjiq+FnP17KwiHFCzgL
G2ptMEOBVZbWmMQ0hTKI7G6zLMvtRPAbcqHPSvE4rQBsSPRRvI0mwlpc8Rq0ESrvshsefQK127k9
iQqzqrQ3Nl6d26dcH+yTDd1VhW8SMxOsIg6NV8aIs0BPeJCd60e0YJtYVo8NWN3BHDMkeRQIAUUM
phQd3NlNOQA3ZprEJ8dDvFHcFAffrRzAThY8xQxb6GxmCwPdNr/Vil9n1EiqSHPq7Cfzw13rsTbZ
FlXgwqRavm9QyJm1eNL68CfHLkYg4siN5nspKENZXhyigVd13uFto54MRdwimOQ6B/VZ9cVhGX+4
eCb6RfDKSnlTrSldtLmeFDYUZe3H4NsfgVZuUhuHkbonfnz26z0w5HmJ9/YFNcJcoFedi09FDKLi
X1siokyzyfvux6dKypOhRfhFJ3DoY5MqfPa/pzx8w8fisDBV2+hXEXZfwlDHiughfAvPOyQRtpQj
7abY9mhu+RYTO3SDW5HSicZVfq4d95oKGLyK1aUqTjTWhiKDZHhWZGcvw90R4Sf+Tgu/rVN9R97z
0Gmyo4+sKxXeDg7vXt0IqEMR6KyIsVOKIN7KOV2jkTOGsgbce6vE8gg+f4VXiKdaYSrZbQMxctd0
5pMXFB+BWoXcmRfX2uotroyP5QGPapJT7Hx8ipIeBkAZIoCpjEuZjMFdUdPjNwAPIRO92KvfiW+4
2KZgsaHvwQU52WOeuvZETSknKf90n7ZId7XnsSqey7i4TEo30TJKbmmP/YbNXwsyLCqs4CoAzzeB
rq9rE5OApe1uBcBJrwMFzJT3uqI/FiTeQHg/RjHe4eEvkH4hlts2ik66XrN7MDPKTO9UEkULG96M
TzUX2cIFFrQi/xjkvK08hGzpwOCayfhrlxbYuUBPsxH6DkMaXxJjOE6TRyyxgZDZcyW+N3Mf7BCk
AVl06XOR42idab69t+boQiZTchSpk2G+hQGF5w1ncje/bEwCXjBlSM20P4sILdiMiKV1X72oYjmq
pYYwAMQphu+Ju+qmdvEiKluMb+M2tnZ51GCVaph4Qrc+xm4IK7ou2zutIL3G6SRadTw2DbOlU7UY
3LWK2ANJE2Omxt4uxKAWWc8UrxI+ie1oR8EdrLI7M0UVnIr8bp4Jv6tHzVyNYr43QM33SscamXl+
lO1k3M0+1ju5lW6RwFxEpy+K4pnoknQ/W7MGoeujnKqKzbsi2dhufkaDr9oCjIG4bPMOSpp557rN
f/2LsaGeEt0oDO1p1h1jB30NSz/T2ESOeXV84oz99m2oYgd8CSrKMFW2pILnn8SmZV0b74soHeEr
VuJkuPUJygNZesEsTrGLkXE9/yz/adRXln+hqGMIWlvQbPMJqzzPtCEAevcz5PWDZbn+KcAiZe/l
5ntc+el5DPEeM4lCJ0vPZjSFO1DYFPcd/c+hGOaHkLCmQ5ZgHxVnHXTzrJInHCXwYurjcg2MaJ+i
3rhAoiNYSZ3lcham2/A2zOanCOCwBEVeQ36IGal4Ez5UtKHrYjDxE/P6vRFO0dHJiEBsK6S6QUKa
QszLaUV8yjWtPZTKf0hneLg1lTdrA0Pw5Mm3qoNeZxBFkyoP2FIVIYFewKcbm3GP2OzJCluMh2yP
2FUglZS6k0HL+OYn2m6OJzx5jG9zSDBG7Iz6ZFVtfRoj/XcFOX0n8WlAea7MrDwZ7gpn2qZjrx9d
C+MYB5TwNBiWi20GY0PW4pcg9N5wQ4kR2WnQWQJER1ildTk9pGkmp2F6stvpIW94XCJfv+B37GE7
NcMfFE1yGF8wONZx07ybOYFuDnOAoQDXhSzq942eYT86tXtNOnTJVTU3d7bAHa8L8NSfGaKsk0m/
5Cr7EYJ9ckyKAO4xygUwQj3FGIV9BZHJncdKzcaTYGCkjhFC5T0MyDLWhkv0VBZHDzEM8Y2hNCo0
Y8TmUJrljY4TLYtf2qBEISEMZhYe+XUTAqu70WGRcJHLBwKc9j+hA18HwhrekqpUU9oM6NXfWeS8
klT2ulQXsscAhjnZfjAY54Vt89GHsB09xn0wubObh4dnSmrsRlN6BrsAaE8sUmED3F+o3bJxjPcR
gqrJJtKmTr+mMDwt9OzcyJy1SyHNuK7mYUS0NjjiAX7UbjnLhTCtIKI5kJcx2kBqvNMj/UG3MLtm
qLKeO5/xV3Nd6qR6YvsYQrmPEuhWqPbrtejozoBpdADvNR4XT2r7XDjkiF9g9des/bwLMiOS5zkA
/ZVNehsUNViDdk6ZXl/nSt4UH1axzx0TBjrCJkaJymmjvMWIIINixsAY1HwIsaqFGLvOHI5UDlBz
iuzcBIQktIgQzZQ5XFmtUdTfJeCKq67jdVqozympvivR4fCkXnkRycxhqa1uC7efrM42dnEmzsAI
ZDrs9W64zmQRHnOJs15sRvd1NmAm2ewWzdZCEB5rZAS1Ri9Kfig0sgplGUTKHxOPgRXiOfRkJv1t
Nc7eKnbknd6ifE0KpUElVn4UWB9qWJnZM7NK40J3izbEGa42zF2ZxT9zlfGsMoLqxDUdQRwcB+1A
PRF0AUOl1aqtMVUXbJYO+eQgNMHnTzXQrmIbd437CFvicZCNuesbWFytWx+zBU1TekCfwIygvmgZ
+A0xtkgi8OPrirvGLzdzZr5kCtAslbpGJOAxWuXjqdxRtJhn24A3RaffNyhf+DsewConF/81BqEY
tFTprgpA0XDwNQMzZSCDiioM/vQRvg/LHTFHJlgkZSThyeUDRTS2iEqpNgb0J26fvbt+u0/i+gNp
Gp5ZXOSpTYcN6cMoiTjp5ig76CrWSPWUh9RFDoIBs5tnJLry1ghMajKBzxQvENoBhB7WBzMfsS+y
m6sS7VisD6y21buqPRf8gOS3TYvtG95k2U9T1S8po2tEMtS+EtAmSWjrI1Gc41qUa29wn7PJfKhE
ex+7iOCCGqYzJilXDTPKvmR+6/hcOl/D9DpOHmzD8SDIg0t29nUgtXkdju+aDh/acHlA2oGPJ7Rj
Ax4CP6iDPuM2734DbiEVHpQITBbqE3L+eL1fbHsn9s+tkqLGSooUaCanZjGnW1pEwSF8l9SPPvwW
4X2B5hy0+lUzg59SzETBwZ8k+JZwaRdzYiSYlyHnXIMpCZkeubg998VjxryV1Qepy5htYxF+6TnX
UFWpbNhbZ3Jv81DdDsXkf2pS/ugGYgH13LZ69OR48tC35Z80SMmh42OVIL/oerVjOtXfPcipqc5x
pP4t3S7ZJP7ccoo+zKGc7kPOBeHJdXmUJk7TLWFKNBqHQfDo+IFlb4QYNlFvIm4kJHRvR7B1zTH5
WRART1nNiQDjFoDAjcXQffmyiKZV0OsvXur98nBxAYPaqnopwilI671Aca24AkrtV4S33LZQSHZp
D6h3SpX6/e9aFvJBD0Vy88f0lxdGf/LIqUCjS5TUHSbXLknkWKhOEZ08JHGWwwbdxMQ01Bwoqs19
WXQ0OEpz1wgojX3l7pRoRfXjqiWxJ9prajJeJI2wTJM4pRNpsOjrE/NXnE4IBnvuiKU/KiN27TDC
97ZoeeR7/7oIpxYFhq5uqmoSrzm+Rjly6gWAW3BrQ+0/boMopR1Q32CoAK8UM7uBwk8qnNka8nRt
/s0miA8dMS9yxDFoGQAs+hwNnSOmk0D+Lm5WS9dhGd46bna4CNWkNW9UZd/rAv9COB3+Qze3e1lg
nafDPTnGjQ4Zy/GY4sQZAa5Rztby2lkOH4Z9SqzwqFuGvTbxa9sljkM/BvEfka546GfnuS3zYI0n
IzMePOJRD/2e1Cqb0oMObR2sRA3xnH4NPRlm+2ugDGvclRGUVi123C253kbLp7goYrV4YifK/S1y
2jHDDF3PafTlQLe3nIKVsOIOQfVpRRr6dB5uMVqPzZizu7IiJZJmsbJQ7bsAtFpDcZAO1rbC11Gf
dAgYqC662ceGqdRw/ZoQEiHWuFsEogM+wHZHa0SizUsl8sdlwLk0uUaPbs90z50gAZk84FUti0+z
FbuwmB+agQd1Ud0GLvNKu8I43Pzq/PHqi2bctBYCtXjMLbylBioT57tABrFrpXsucwi0EykBu3LS
zGOBT10RgT1oBkrf4LDYdEydmO4N6y0LbZzyhx4DBYX42KGF5q/x8jPY9J3roz0YWULrafgpUgH/
00156IpknWWXJIYl5FE1FUpiuGiWF+VJNFdHVrSrb1Wfy8htmtjrvHb6nH39nGjzUy+xGYMKDzDm
p4qlkG8qP/lcYKsFcg6j7ovE8MdRuTkV7rWtxjfcdLZu6lyHoL+vC3vvqf61A6qANYZmS/k6BKEo
tlKpvNS42akQy3LySz8pNOV0KnAzi4oUyCcuIJzjQN6w3y07X1LWl6Zjesw0c6cUiMvTlZrTzqqa
k5cbUJfSV0JOWCaT6uh3cOiCdpWp8q5qWZ6XR06qicwy1FCDoq7/ch29AAHXKuJC3zKL3r3l5jKT
S2xr33nHcylEtOsdVk5f4nagkGPPheuq4Ya7nJiXhl+C1KJlhPl3JK1jLQwlylGaqG4WhDvYL8uk
d/kMoVowq08AnWuG+XVJ0ITLbKJxrwya2FlUjVRorEydh1wO/vVxHHFXVcN4oYk/vdV/tMHwBBzG
wAH/t010iB0ejxIAY7kbRB2T0aCeiwVDEAxYGPlwQPDJ/aS5z6pmhrSZbpbJxTLAau1fAa5bi5bI
R9q8EpAa7TnBlNULJ4DE+S0aBZQGLKlz6mGwR87VAjTEcAuLq0nxKFIgqCrD0ULD0/cviEnkK8Fl
rAHjfA7VDVl29M6qlu5M/BToQY+izi++p7S9LLx6xuLbUDPFoYDxANubQmg8mGrH86B8IuXOLqoe
M4txI7GuUXpBvCEU9qUqLZ3Sc7nKSWS9D9Sd3gjgs0gV9Vd3xvE/TDXmko1gF8M8n2pHD7rTZIU/
atYXR/BTZtz/+mS/HMtWU90Ztz/om9WVxv8nF0iiR+HeeXzy60VYLNU6zqoPbLfPGpIWFAY0wjpZ
8OYx1CGcMpNQUxf4Z85ao9pjglvuErSH1dASH8RGDNWMmZfHxyLrC/Lmj4bmdq78V6QPDC7AMmDU
Y2qeRR/LM1Tp+rBzxxrBiltsw2Laei0KE+VRoyRxzlhw+3vhZRHSekqAr9S8rvjOAClQMfl7tCWU
GerJ9PpMOXVrM33wslJ0DLT1iQBxCqUxMdTFeFtGHLPElKB0XogF7v7YE+Z3o8XeE7gP6HJuOS31
yge6wJ+B8VKe/ZhufovlcImxI3S0EANJmhsc1SoT7vGinxQe1a1RsnPKJj9PykxAumm+K8e9hR6g
sOgb1M06xdT2rUKnVNnCjCzeTA12WkpVqOq5WFkhmBL5q1IgLrQR28S/ENc1IicYakOfQq0pDqaL
dR2qoG0eY+kO0slDzoPF2OfOHq0nI2Repolp2FmInYfSOphh8bMQBqDYMzPNCfcwSca61bXAOJ9G
LZ47CpTQuaGFOahLxkpHfMC0U+1MrLS1ViMvkUt1rIbfatVLym4L2z+nOQrNFZaD3wqDHDpqyEXB
zf7xFuKlg5MD97WXIg3W0PqoMroE+u3QieL2ehwcL14vbyEiUXjt5zhZF5EDL/xlmWDk6t4cveC6
+FqkyKzZI2H/4nle4AmQloT5pLZxw8KUoTjPVVyAp3vh/DwKBmeVweVeDINoQ0oDvWrYCAcyMJoW
C7U5LQSRF3r1PGVORcdL89fxsfgl+tjOXvUCITG3xVKsoIS65LmHjjb6UVdUvVpk1nRkStHRGESs
KExakjzE9IyQAjzRchBkEmOy3QLzazSm+iav5XeXxfeqcppTSjRq2x2GdqiKc+4dxipvmg4ME6AR
lToOssb8XnUIcF2ADkcVErZh6fh3zKdlzWiULp2UI0bG6CdX6FhOQT3ugMW3nC6NHsP0v7J4Kpux
I6+u8cBydRyWaocWrxjnaU21kSKpoNsN5UY5XwATMd5RCgdZt380Bh4CG5M1OXxJLX+gjgLuBu6x
033wFDowSwlu7bbfwCXDYxRrL9gY/W8Hm2F1uy9rIsZ3vFyX7JZ5CL65BytzGSlRgi1lphZ5UPnt
316BBKKT58SKorWHB+0dM831UAkCtMHAF8sCL7Z39FEPi1WBrsytogmUt7ARS0lqyOX5iUwXAQcw
Lw7y0iQ9KTyr2stymYeW4fwwDiluiXENi899naqGUDDvdQETFhxDNBP5lb3xsphj1NkE2zZtYHui
B+pTllHPj+ihTfcuyvCHxQFymtlsHMMLd80VJ0jmMEQV76TXIdf4mSwMkFKB9LSy7ZeICfgqF/Nh
bLkH8pyNXfN7fVfgIKxsXqRb3IsOv1bGlL+84c+iUg+qFHqJzzXHYHrr0aTaZXyOUOp6Xs9WMKPr
8gejWitiQEtHBAxfrrOeh6gIgCEj1iEzqNiuY9zp5V2kd+swIh2C6bvmgj72aqsbyreWJVkhK7IA
j9HLQ0Vn5PqQ/iAP/ywNdDs3L6bZvfXDaK2JEVunaUaCOaphZP/th2BqO3TmZhxIKwKxXDUDDYbr
EBdaFscp0ygBnXllEef+F6iHXfaJwTU23ywRTOd6nPs11jooW4YLOUMg0omrrVVC5Boy5xQH2gSl
znqSivGRDf1DVRsz85qYLEY4WDUxdRupyFM4a2q5zVMJOLvt2VrCybEwmwV9q0BJN5ofbBbKRet4
dJ52eHYoUtaVz3oczH9cClu4OahecjfPcVajGtVm+SEr1Bh2jQtQ7XK8MbE3PKEQu1Jnu5CHItxb
N1NIe9oELEpWln2MNsabzLQavf+VtM26I5EMY9CbaTCQxXcUJIOdnEXytjjvxA4DkMrmoMISP8LS
tguAwkddUZW8L+YqcVrdi6J/UftmBQcd4B6/aAtG8dLCJ0yHXJ3HvAmz30X3viyhy3qWJzdcJLFt
KOFSWu+ZH++DGHzA6Udc6+v63mX2uqPNv4nI3uqyfIqqP73X/Sor5upewnAlMyjZYlh169FFgGmm
58ZS5CQWmsWtjGK8XOHmB/56U91dHvp4QhMhBVHHzB1AnnBfzWcD33DsARrwGvjLO6v0T1iG76We
fi2mHFKwwkkFTaMhWNWK9BEG3tVvqcACkwrMYzlX6JeLKcDC6RjmCEvO+APGoXJ1x+mY3ykZ9azR
E+793o0PizHUwvQayHgI2QcW4oAa/qUOJFovTP9AeaIyCsi1tKr0z2IshP8q46XC3LADv3eJ9Sdp
sldlYKS2Ta1IEGkU9bdXNPeQKL+XcR1sv/3UlO+zRx2E606Jt4vybQDlVJyhvoVt2TDZjdTDV7fF
FYnmcRkA6y4TOwCaleX7F7wAHwPofltEGSy1xJvHbfCi2qdxpLwvMGRiJAmY17vKwYrqUCqKX2fJ
ewdX0fWciz8LOGw4Sk489sBT3ZoJCURWm89db2DC5zXBdTQHMIhCeDLM5xAVdbse8tt6uUkZjPZr
u3fWstELNYh/7iLYs+rqc3ND4mIAKdvyDEx4Vlwl1AuHpfZberdCPMQy2JI7ScKVE9toRlz0XzXE
R4jZJgZNUHTj/Wil+zZx3nWDJRm26VekKLWRTiZFYzAipQ4xa+/Zo6e9i/vyvdW9asN4Z+077QNc
M4jwykpMdWmjskRC74dBf/ypMN9eZlgHCMBPBa8XzbWx4Fwv7U2rnMaWMWrXGd+2RRp1Z39nhCmc
hLKTUJ2NQkdjdsC8wY/BHF1kibRsGd92lXxWUUEsqCFJ7z3+J3vntRw5kmbpV1nre9QCcEiz7rkI
LUgGGRRJ5g2MyWRCODQcyp9+PrBquqt7hM3er1lVWFJEZigAvzjnO6SD3iaVRiog6M8ctzlB6+Q0
WvrvywGRFUjTbHw1SxX9JYCTHZWWr9O35pK1NBTF8kSTpQJQ/cU4eG1RbqOJBJPA6h6++F1Sc7km
bQzdfEAHaMPuY9269ZCGdxXRBt5AjmA5Y5z+gkDWPcZN23tapuO68n+WRvu+EK2WnpHFxzOelkOT
N/cLU6RK3RvN0IMhMjXj5LA9DR/Blr7iIsSHyZmc0x3nlftCm09f7MN8efihcTOZhrltJB7ibqHR
QRIp9pFAptudGWK+f01ZrIkzR9JpGtH2uWLOj/GUwOI4FZvlJZy1rHnIwzVYxDxVFZHo6COCodUS
efmSm19b9S8J5dJ4fh25ullGNfRgX7MnZhQnQfWSO8WHWOany6sc1Pq2qIOTX7Ou095HMTbYZJDo
msWveUGB+c5PO50elrdHuJ7cJaw3Od2zDCAac3k3DIZM7GwacqJ73lOnuWLh44LOGm/5sU2JNuHS
WDVLZbW8zF8V8TJO/+qvJ5+D/otWtPz2DB0OtTgl81cHqMAr4DyW53k5USxXcDxHUkHe66cMkQQx
cf0MZh4HL6dCY+sW9MN0Dd/xJb+5HSdeo/UouOHU8EropdQOlvE9rMuLN+FXW1Seukdx3TbB9etK
MqDyAXdkUsqz389qKhE+om8ewMJCFyeHQJjlSQz9rSz7t+Vc83XtdyN9JxAebdGJOvNuQbH1yHFW
dpz+iuBgrFwTMHkN2zAt61dVPc7CffoiSC1Fryf097wMzzjwFvwg2Q86jr+pO7NL3mpD/KwfnB0B
De6mrXlDl6ri62JjBLhB53mHJDKIllJ1WSjYdx2whJVDEHFWjkdsUhck+i8dAagr3PVP5XhNANQv
loinxrYFi8SMU5f8/lXfGqVjrIHTp537XLXN+Ps0zrIYBrguzkY7Fv+faPy/IhpbnhOQj/z3qOPN
u3r/P7/f8+69+PzbX8580X/I+c9E4z/u9AfROLB+C31UHW4Ig9hbeLnjZ6f+9hcjCH9DK8eky+WY
dBxXIKYrEYwkiFDD35ivhpaJasvzbMtEZvgfQGMPCjJCrtDF5ofO0vX+8m9//Sc1a/cvX/+TunVR
r/5Z3RrYJsoCtIpChN5/xvUKFhYtPBXADzhly7zhQoJjjRXcZByrOrqNwvjk+ro95b7zVJDOsNJB
mRzM6SE12C4a43QsVUv10GbIQfxl9BdW0BoUejuPYdjKERhM8Yyb1DOsj2T2KA3lbkfw92xZyc0E
PrEawzQ6js34iQ4stXr9/qe35P73p/PnZ2k75n9+nrxSrhmYtkeXadr/IoKbOpcrvB0seVXaonBQ
5BjL4kDQc3uKTFymaSAAA6DMArJptqd4cZ7GVYCQqenomnR+KC3zpYzESbtmvQdTSyQgneE5a4HG
etG2DUV/6kPr2VM+g/S+eiwN8wcXaef+6yYvmA8sKzF2cdGOUANEBuMxNRiV+CxrVZkhlPcG0P1c
RUZYALQb2uipY+CKzAyc6Dfs8Rx2MuaxO+9S1M2mlbDaebxPuLitk7fcUF42Jzo2ZZbm6eumU6N5
mmXlH7Xx8I9vE0CUrXQRl1tEQZsutPVBUNefvm6SVC2SiRBHZZ8vynRuhhS1sYiihymtLK5kCjO+
5RXZjuvcW3WoffsTTrxcegGsvK1CczA3r9iuwm3GkpuQ2UW+wphzE3umecLvF+9LtiNpJWlQ4Ki4
J8HICedJrj8suk4SMx9yOcnTAp7YpUV+9fIhOgHZjE6ORyKuK7lQl8uXWpl0l3+/+fqeUfubzpn9
Q43qFTJVdz8tv9Dx8euwbxzsKTE2WU6MbpVzNpc2eVY+cTWglSRxmbIFoNuHzonMEhf8DH8CvG+d
um/SaLAnWv209tyIiDtSthjIHGjNA/CGY0JYBxOIU8fhsBmNaYAHRpHnCM0oUTXvtuytrdnEvCLI
pU+zsB5Mxbe0ae+KPO7BqvqQVHAfb79uao/lC6Ob9DwYJGf01LI7BrovX9/6uonjiR8W2tiFrnjQ
JjIM9EG9cfq6qYNfVlUMGy5eHcPo7zUGoWM13nhMWVeNOfmblJLklNS63TgjUyqJ5s5u9ZnMoX47
NOLcVu1N3kEb8VL7e+C9mX0n8biA45uNvjthr+9OAKhQVgg4gUYkyRvysqNiHsXQ2K5WLKIoljKQ
P+hdAB7FlIuIhDDJuF0IZpHAk6jMzBPoqZUqtHfsMpWcS7rQHQQnHH8tjF9iAtbTfV9Y6alNAYD0
BfyrMN4kUxMc7NAlQk7GQFPwVhj5RPEI4htFrkeIoZzUvIdpe5ObZMSjQhFrg+3NsYy+905P6GMU
zNAhBrnv46o9IclEV2/i0bQaPIaAKh+MGrpVTbj7KjG8aetV37i/f+TtQhfmgcNo3R7LySIfhh+3
V4nrnLKQQ7QYMOOZCxXJbnZ4JJ2dE05rQu3PsgFmxQT2pU3Vu6dz4zT1B3QSCFKDCXybP5z7Mcn3
Sdo8xli08cggEHfqnTGWz+S+wI6siVftFCRsz3fYkAdb+quQ0Vn9JsZE7GyQSn6zQDYgtawTQ1RY
QeIDn+JwbwuLM57VlC+l8oh1l7kmiuOjmqEiNctNHl45ccxH6TKLCSmDSa7npMgFkwEYKb1R4zZ7
PRUPnd/7mwK24MoBjQ0/+KnNyRvuUOmTvk4xKwOYvGqaaP8s8hdFnV8MhvanKrDFMYyfEVOJ0yTL
s6ckPG85ruGw9hKYprSHT7CJ4BZgVQC3uemsMaEvCl8TaEGlZVk7M85fRDVWx2REVz1H5IkTCMDg
HnlfkC5KzMx7V51A2rEIApPGsNcZIIuROWvQCBbE+UnPgbFXfXNX9Q15lUH0OfuP+OC+R4qTL76S
r4/5nJenPG0JE2EyiPrM2zZMM09x6AxIdH1I4XHHR7j1Xg1P8yiXoaPvKD4PfbEaujza9ImNvIQ4
G6YGJGPaL1FqtAfOE1dfvHQWSSMIc0jTqGoGOjq/DpJVt+27Z+AsDXu1YluXZrJVNrZGg1jcsO0P
WSIB80amv9FN795ZiQkXzSIlrzSrzZxvGJ1uRle6h7QmCq53ewaRwlsQLfa6ne1D47cK0Dsfr1Jc
SZKbNqVn3haJeHP2YZbhS07rT29OlvEUC9wuWzSSbPqs0r313JoIwUWKq3okxsFAyjT3ELPy7yxh
JFuR5ooAVwZ+dstumqiQrbCtesd6iOWFtJu9OYc/pgyvqyGjBx3To5kx8OfQHS61H5+FKY+NLUMW
4fnWXcBvEMDLQ2cTZzXvRlUv8ewwt6wwuuQwPeGSNt9sC1G4G7LVFKh62pTyJRnaH36bqLWIBfO3
yWAyY2QKtNugj9LwDllcHxIxss0xUU6XSW8BhNK3UztiRiGkZQPTHpmbvxZsI7Yai0ru6nwfQXwB
Xk38fB424zrsnd2gCx4G0gM/xYnP+MJ48OA452Hm3VWFfbJrjSCYrtD7iCKA/JxZQN7bRD17/L6l
2MXj+pwPdE7bXk7lNndJ/vERmfU+4+uRgWNqUpmNV2jGWNMqgdkqiO5Hz24evTq/deAGqJwwpTZw
2m0rjN1yKtsJBdDK9ornsuefk99wr1Dt0SZDy3W97dC297qCP1bJU6JphkoZ3+o624y+VXCc9w+m
2eZ7uDrVuR++u8p9SXMBq9hBueOmfCwtRxobdBZgsEO9r8jf7NJ+3FaKt79OM7FNFfxGhn3YIOlz
GvYxNw0V27e8urjJNVIEVYxx8IYlAJwVumLQjkxZoDKE/mse1shy6Py3fSecvY3hY+3T1uMFj7dR
P7LhguB8P3cAMotk3DtV9Mo+kLjLenxqxiyDOeX8yn0qkzntbmRg7jLYBCtqmn7DPg0dn+XOm84v
vWNWszfofhlSOeigoRKoaK8C14JfDbakLOjLUqd6rzrWKKNi65B6WXiYIEeuXBk1+xho5LowKIH7
iHjxOFY3fthwCXly7MI+eFBOrKm5DWxemDSDlwEKKRitg4WVi8lCPH6fzVsHOexLUBXHYOqdLevp
Tet1fE6BjAysWs8kLZysMP/ZBTWdoS5fCSyABAHG13OqW5WTXFcaXbnVyPJOARv7LYoo792ni2ag
rVlE2c4Jr8GizmzwOlbzTe2ji6L8Y/OXMcl3uSEisbj1s3Wj+teqLX4EYcBug9o9637ypj9WYniQ
bpLgmC7u8Q2wzCpKNOeZCR7ZwcBvPaOxp86LEQrn1maaS2Si4fxDD+iwLJlg9RW7poGUGTsPvrYv
uvQJxIImxGSeYSC2xEtMGnilxXZgoEDDEES4CzA6B6L8ZLpqNbH3oKfAwz9t3xrBeBt4st1Vqg3W
Kgl3SyIEiYfUUvJ1zhns+tk7uJhxneBtHgwFcrsoN9IDmxkX3b1Vwda0x9jd5EE/LqrOfh8ZxxJz
8KpKbdZ+LYwfP+8XbBBxizNeiJ79dunBe8ZaMZTAJtFlPdv29MKI87Wso8fKBgEUquGH8gx/5+ui
PYTTS136e39ygoPA85omxrrMgIrJapmtH1XPEZwKBm0oBTaim7qVkA2pwA6qJwr9lMNJ7dzZzraj
NZmbqVN3Qx0fYt7lXRnk5U7qjpDiEJqaw+zW7c6C6AA2soQvO9sotl1WJDEZ3UNKJE1MzHdpl2fL
0eskDD6r/n3s7GeuN3sRFmSRuf2v2ob5qSc+rynJt53W7ZGa85e/pHTFRXkm3WRkUhHehlV8NkgM
psy+dpRjlWg9BEz6SlzBlUUc1m+TTW7ifujyjekew8CIMmiw0UVTmMZufV0ES0ZuPhfwwdinY0m3
YbmZdfatMd1V5bE28uJAH8tsWPR8OHZU0cKh0Qg8CApG9HMcLH3mus9gSd5ZEC1imd3gjfnB6PCK
iNPcF7mgk3PTW5D0UKyld28rB5rPyETZagRgCeonUwO9aUCsZbDytBdiYfJhmmoSPPdN3eMsclk2
RRZyNkLwVsS3HG2Usas5b1CzB4LMExOxC2zarYfkkGFTxkttUkjGAWGUywbOHcdja92Pknq85Tm7
7Ob2qMnvwnYJPqxc2LX2T93g7ka2fordoT9NCHciZA17vwNTENNyT8Q1Q4Ig/zrpIMiyUMz47Fck
shUUMW3Ck54KZ8ewP9sohC7bMA+/O6K2bzsEFRqoAApLvcnzSzk1L3bBjmVw2fq1MQ5p+hsMV8Zn
bxxmgdATEVq47xFqlbWy1iE0azo745pEJinDzRzsDdjSO02AzrptnSfZLC8p58Jlb05kHwxYVNx+
2YVMygpiR0vvUhkCEC1ceoS77R3Rb+166ltQuqn9HpcgIIVlX0rN2SuQ1rkx3OfcE7cm+PcoHh/8
rEb6k3OWcHI7Zyv8kVm+uyHXAFvTYoQkt5TCaiaRDCwsMkVpkjztaibFeXmIRbxuauK8c4cwYHoz
ojqd4Y6To46pHOEdY0VXd3kpKAXnem1Mv2BTv42pZDVvWy8hzkZQ+Kc+GT+QVNRHYz6EwknZamI5
A6u3Jj84rchdX4oSC6GqHPOPhTUQFuFHFeGy6GkRq7yKN1V/7EemuyGba16m8IJ15IxIFCHpL3L8
cIoa1BymbW3SDuCIouIuvHbf5tWHG7kjmrf5HocuGEvS/qzO6FaJK5qdpb0941QXngwomt4m0C/C
9dP25JK2UZCQipseBbBI3KTDhCHZgg4GYmQdSEp4v2iqFS7WFO8LSw6VqP0wsXDzwvbB8OLnUqTM
ORHmAqi6Qt36FF7/adOLEDoFlmUHe/77QCQB+nefg36Ejx48pi2YEkPeMTHnMaAZW4kKZrLhITMR
aOJBL5WMnteo2F7zTh8Abl+M3C/XTts88hdTNkGk3naBfMVFta0lm35raqeNGVDkqUomO6Um71yp
tzQfMfHEoGlng+AAL8Q9xLnKZGkqfawMEVyUzo5Ranrot0cASCWxsHVCfmmWeYBzRAJnWSVEYSTk
uNBcejmZtAaY5LVJhe2GNTl8XpChFsb3oXWNDrrMYDvb28QCeNGjicUqoO+W/4sja0uY3ROyeoBg
cqfcNyaIfFyndK3mul71FCRzr484e1/Z+nB9NaozjDhU+1xja7QR3cTKnTKiXlEW9IS4pv0GpimH
//JCkiXwLbgZas2LAZGPREw6cBtVsCmJI3IXpSSjRxKRQG9qMC3ANlOUvfWJIMyGvyL8lSfysU5R
juafBrOAZnLhUrBL2ySOe+8SfLEqhwWs5mr4F4V5pLZ/ySp/H7jRMz7UeTuF0DwpIteiJdUjIUXa
IH1BTJFEvuqoNUf4pdHBT0zd5lpfQ2C6GIsA7qK+acYSvVbGUq+UZEqm8O1YRKMjUgfTHtg7Mnjk
4viREje8qWzhs5FvUNZLm16e60Q8TdMBP0SyikaTg60KUPrB0BoxojN3a+jI62lcTQ1UM92LdOdk
7BPB08X7qEMOuyD5Q6/+Edo8YSNJr9FyRMZDV2yJczonEYGLc5QwPrG5IGUvdYxmdMD6O4XNTT0a
H+PYcY1V30ky3xAbcagU8kzXWcv5lnPI0BuPrhUinUmLpzm+1J6znQrAHyyd+LXxYPfRXUtgCgT6
XQQs+TvYN5BYWqI4pbRIjOYKAxcVmTvpNRHfYh2xVWgITtp0Blrr8AwhYTcLXkCq/OfJKk8dzjxU
Z4umhOMq83jv2hg3p+IkqiPOdCmdAGGIKYx6lLpj9Iu6argrw/naqChGHxvJUxECADTaU992hy6s
bmyWhqu8GqZDaOln0UyPUZdeVOCYeNiSzxqWnFd1cjXO7tXNmxcncR4AYAq3f6lclMSmR1jpEn4d
EqmRnx1fPirB0QLseJcU9rUghCZC01EWRGNGsU+EPF0rlrsy48KQR28R3Y3Rp4yqprOL8SxN1Cc6
ULoWEz2PKI491OHQUBdzOdZE9dm05bcKY+FaT3Rcg/og1sxijwpki678XvWs84dQPbWl/RxZj4YH
d9GpjF+dmm+DOEj5LPbE0hHJvUH9xpW3nT6krg++9uMlTgcvM/G7homgokO4aRfiBwUbOuCaJWcX
v5IgAHMJolI7sepVQ4q8duNl3i97kHd+JZmVWfF7IsL7iI4zreqLVzq/DKN4rJbnbIzq2SMpukDm
FQTYXFEg2Ygk4JD4GfIbO69O8I5u7XBlTcm4Gxz103KmY86reFebtzBUbJKy6iNh6wkurCDatWVo
7fBPERBseLu8Tkn9ahmcMd+nA8nxSULsGzbdnDJCzAJ9mqkkCf0F9jBv7RTtVCKVcYyN8DGlVxCN
yVU6ezEiSx9ySg5iiSyaDoDWXjH3R5SdAAe7eheb0rzEYIeHxU8aEXnhKnDWQUrcmo2HP6dkRuvJ
UVq0/LxX3S7X1ls1m2SC1LLZy7o8VX6BDhfq9GYyu3PkaYy0iwxC6vGjUCh1hp44bja1TCTpzb2C
yBeSb6heTXq6O8z9L6BF6hRYHZlGOzN1XgKXigbSjreeanCTElMGht4feT0ZWzIJMEINePOIt2GM
MQALTRtnF2r5rctwhRndtYlyZBZFkj9OJq67ydvmbPS/pk+Hpqq+V6ogeKOqdkj0fjrUumvjIfcS
dGcgEeayTTcJpIabIGl/qiQO107qWHs4GwksQunfRhT51Fr6fSrC6RhluXOH95QSNYCZhg31jDod
RJGdQcyTK9WyabdnriGcQQsVXJIEZ4XsVbLyhQlAofbSbS7iEdycNR+WlJ1J3aVaMUuzBFHERLKg
hz6Yo3Nrkza0t9CWJuSMh6p01vnMoFJRWvK8BUNbpBx9PWXU04ybCTpDc1w92WaP59HJvZ1lpDB9
h+x+NkIsSfH0NELQ3BDqTn6v0NuI/ceWcxzUpZL71SP4mjIq14Cn6s2UhUiPA/cxBLQGV0Gskyw7
YQ+ez1TJnL7m3tl3fvsjLaafQPGqk1+6rMzz+7wEb4qWrN5hR3b3PgLxbZT5P1oX6JEfRC9lIO58
DOwTs59zU6ErZC/W7abRQAnfcnG0h57TPYkZQdtltw01kmdPnAWrDnrcTAyFTaQDjaO+6YLiM5vd
fBshiV3ZAR2BE8F0A6z50BmWg6aF+Rzj653MrHzPUzmoKa+vY8vBPXnimA7NeGcayQuIIHyZ9fSu
soZAkDKg7o3rGheuW2x8ALvCMM1LAjMZsDPDSqdfQ2UReDu2pp0QYdFSxYmMzPt5Fpe0IQ6anTjo
YsufDr3fUO4ncMRHDEZZ5oCbrS6QFZZ08bp/SEtza7b2kctEs3HNI65n91i2gIKMEQpc9HNssnqP
jY9lRmiwszNucKSkZz9Au+RG+05S4vtGo297dtSYtqtLWN+VWJsdGucdygrTZJ1QxHLYjhWrpgDY
/mkaWo7QC8hjdYow+1JwejeMZtEuokrikG1++v18jefsWs/JrdLeK86rlXT6V1wY7r4ZeUd9etBQ
TWrvpZ+NKpyH2u6faZejUxT8GrBZ5ROIQ/SHDQUwijFTjidE70CJ0kKvDN1fnSq+Z3Q0kqkxrlxD
BY/lYEQ7oPZPUQjdAGb5+NCN6Wcqy4OiR9qEM5f4UVYvY5ow8OKQtEKYSVKAmmZbuEnHyd1i4XxN
verJUqW6RBMigVxx+RNz/EpgBB2KdB70OJMzmSaYBVHLrqI0/VazJdjF87dYy7OKGaLq2n/rLXHt
sgTDsMBrm8/RduxdcUsF0QfUhsRkzuu0bB4yYY70QJDosCodbCLujsN44yvmmDnpD+s6GJ1VEnUn
X8pk29pzAjsluZ1GENEuIdFB3TUgsbXc5n4UbKxCHyrp7mrVxBu8oHeEcnBMNnfuyXBw/GVR0/IR
pOe0ff+mJjHAd64dsFZA6VTMSzeJYX2D55T8URdgYZF0n47B40yyelcNWbTxTOe2xUW7GQL9UXQV
oVSEb4ioOkNVf3VGAVYMylJfQNo3JNgh0SUHp/fuQVpXLJccDY4o81jkWSQuSarypJSIF9caO/rK
bwHGmtGvqLKKLci1g4UQhHmdvIt08UFzleC5jHe+F75PtY1VChk4o8R+k8VpdvTbTwSbGcgTiLhA
4xTHoOPfudF9WwjnxmzKq8QZspKz4PDMhksQEkaKPnzoZhOIXPCtKYb3KiEZSLLthkXKttOuQI/x
aqFVa9l7AMEyFMpiZksXSdu8bbpoHyQedAGk+nj+5mPtVtVqIOaeN2968sk5SjT6NCffsX7rT5aL
fp9LiS3LZueHMzRV0/UOccFaWnTdzpji8Yg0qNxgxnnsjfSlhiEcOmD6GCzmm6HmJFAwngEWzdxe
B2jeugRtS8S63gPEuXmrGFV/SwaHe3d4c00CCdK+iO8Ksx7PSjmbDGQJlgM0pDVxeREUFCThUHDS
Cuh701gbOx2vo4y9o3xShNZuM1xPoPCKc8SHZKfMpOdEZdgPcxZitQyfZe7A8Uxbe9OYCYY9wkhs
22RzY6YflA16o4K0QmwlHiTi2E3KuHmVWlQgpF3QwvnFVRojxb0bNgh08Z2xFlvC1uTP2Fny2pVx
VbnyeV38+N6X+bgNBothY+bSmD7owvHI5awhXmv/6hZcDQAW3Dk0hAt6Yj04vn9yfPujHCnUpwnm
bmTb8TepLm3/CxQpgAe7DO86Q2OIihQPmxhWUoXWvd3zcXuo/OlRDHNzUBFjuTEW3aU3rR/FDOYm
lcaFNIwezHB/Y1hcnodcJbdNLQ8eQFvTGZuXliRhK87t/VhaZP7IfWv7NzlC37QPP2XyPvryWJgc
TeRziS2W761fOYd4pAbsrdEhYalsV5xpKf6zwt9bKGcTR4YbtaC8HKfLz4Fp7fpvma5/lS0kmYFU
47wVb6FblT+Jizy5BWGlbXWbJSj1R9HvfW01kIE5vdRtftaFtamNKdlp16cpiii9MTLzSiH85XRR
oKBZG9okhbBCzNWmxiofx2uFP5nFIcBbF8Y3YlRORiL+4c+ZJHLEsjd1pm+l0TGGn0O5w6ly43px
sssmUIe97GHQLjIprtUImo1jXvfD2ZJ63yPPu+mn17bsuqNJbbRWC/7SS8wbWVTxuiiY6+FVjTe1
E6jzOBi4UUefd2o2vjMydk5QUx68Uc6bYdQ/qDYM7CPvsCmztRqXrVDpnWITjgl9N6lQEA0k1rON
M1vFg1jqG0+h5+jadFuPmX8Hv3YN9IoGexD5BWOGz4xBEe60taV3YLf2kSGw3fqtlSEmA4iZ0n5Y
kY7XOLhOBJodR4dNMP98t6vL/Jp2+l4PcrhgZ8xojXk7s0b/YF1567t59ql9svqsDRezeDsnPAsK
nO46z8mNSVBL7br+j6xDBEBUy9Ezq/jOdXqufRqMeCysLcGPOzAleEHoqdi1qYtHnpqhLQ5pZN1t
yr9pc67oiAhhSOCuCruv7u2E0YmfGkgqkfYdhqg+sHVnaYwhlzlPVDDnISXGKt/CrLy4xFttOrtl
+ZLd5JMlH33zpNMpv/m6MYysuCEigM4C1FNS81no0HBQxHZsJWUOtZ8JQZlm/Qn6NdGohU32RBdU
Z00+mp37w86vve9p5bO7TbS4D82GsyZ7RVQDbCK6xjyryX2NVXkOQW1swEBeSjcrvhU577Vi+V56
Kdgk5aIjWTadFvsqm9y8Z7AaYr60rAhPYUDBNYcB6aYM8Pmbq/Lco8hH7vwk+tmHJhQaGyZ1RR+e
jI6hV+Da+8b1AMsO8DTS0VijPvHBacjpXiK6F5Oa0WFPFzT/1V52xo7cmHHbLNEZzvw5wQo5VMwx
x74ftiJke+AtwKLAc6ttjaMNcBYFSsuEyLHGM7oUvQ/LYh/bQ3YXG8FVmgVTaz0YlMkhgzuAMevZ
U6h7pgHl9rI5rNJVV8t523v2Meyi5u7rxsQUmBIiO7giPTo1CdoIec19DZ+ATpSocvaf7TcgRStv
Hsr9wjdeN9hv+zKI7nqzE/dT3ts3CUlPUjByFQMmmjJSI7ghfdSuCG9EQStQlu19jEGR8+4J9Er8
Oik2IHN8ADdt7yz0BDMOI5XlLzF2lRs7SeM9m3Yyg838PXCdZlvkNRFG2Cs30RzaG3vMvlUsNudc
Iv8d7Jtp4sRU1dD7X3DykDlmFMOOufN4SDsu7raIOMj0kOxzSDUFTLr7eKLyjscBbkE46KvIVbC2
tLiJe+k/hoX+wMXa285LLShrawNbB1k9M8iim0wFpx7VayBkuAePgXY19e/xSq5bm0CIUBQ4Jgi6
PbhT/UvI9KffmATYmV63rf3W2brp7DNBwbuV6Kreaz5Nle3+yIsQoU2RMcVEfoZLCP8QUpQy9o+B
JP02TZkuqfC2J1kSiyyY9RLnZOZwZsyfEfaOd4i/7KzagtC5sAmhoyuDI70/VxlO/KxhF1NSueZC
wrCwwnDnk4zSFdmhxgez7+gWCKtgoZa23KWPg509eTulYwI098v4bu6MfdcgDyyx2HIVu2tHj8z1
vjsTNUm6C5eE3oRH0ibMUGrVOhR1m1wE9t7AMbez+4lHCpwfb/SRNSDLasoDg83urq2u0NGBtaYp
sYJlb22MuXzzgidhsRoyB3lT5S77mpLpBnN1QFUuCPjvqOvptpkBhWq+0vJHR5WxjbFCBA5tBDI/
atsrqAB6pe7ItCXeWNnIa2a7p7EKGcWzjqBHxpggzfmikzyE8PtQdSWd0gSPFTnfPnQEE+6xG9iC
0vR66P2CaaXh4qzzzJw3Vq7ePBkYB9OlfuhT40KglSKAj/OuLhibmYG3rZw6eRq80V+jCn9wpi7d
Cjydx7ICVdWT9I0iOjyDUsTRzsh7qrN0nyrnZzjT2+dheRjGytqXTntCrDafstJ6kVaW72jg51O4
3Hz9yTH7+aTQzKNyNAeU3hELU2vqNjJGwvJ186XGQJowgBwxJ5bQCRqjFkU2UyhUSic6DhY+aUXB
mtBPoQ4rVQPulJgSvfzo6+dfN90EL0sZwTMPnZVvxjt6CgmnwO3X3SfLV1/fAna3I/uKvItF2pY6
CIdyn0iBXLOk4pzBIF6qHVXnVlchXuGkO+nlBk0hApDMNenDBB3fTOofE+7+95uXXPGkg0V9VhrZ
k9/2CqO7p3//FvkT4++M0P/7X4hwP6p6bsmhUr9rcv/+5b+B0eO/vy73+cc3FxnvP766TT/aqqt+
qf/xt/af1SJE7v71l/7pb+Zf/+PRLfrlf/piW6pUzQ/9ZztfP7s+V/8hHl5+83/7wz8U0U9zjSL6
/ScBR6yeVJt+qD/Lom3LD9Ax//da6luSWN5LtL1oqnlQx59/+8sf9/lDSm2Zzm8maFWE+YjZhen4
fxdTW5b3m+lakPOEg9j6SzH9h5jaCX9DRx2aSH8D14VJivb3DzG14/wmPAdltrBN1wWlYf2/iKlR
yPEA/iynpo8yPUvwn3ADuunA4ed/Ym3WupJ2FM3JxZu7h8hq2WLJqjyUbM0xTZlHXVYQT3LBARpk
W4IovwddQL0wET7OugqcRXLuzZI0AARv6BmwfrCTrFkP2YG6OnXLknmAMDWD8WScxtGkOKT7xn/p
3OqhGN1LmGAulyg+zCc5qx+aPW/lZ3prpQkYACp2GvAPFv17zynUJYeo8pBw1Sg7tiQGcrM86kko
9/TB+nf2zms5Umxb10/ECZi4yW0a0sm7knRDqEpVeO95+v2BultauWpXx74/EYoMyEQkCdOMOcZv
EmMgzDdgSQMI1+Mb9CKfFDP9pqOGvst/+T3u3SN1RzkikdUamRtUhNYAIOFmesnO599mAi+UldB/
ThIWMKE9vg9Ym5HXAb1RGSARmTNVlhcESSOqY2/DpMa3KaFu6yBNVk9VdAGE/kRiyti36GaBah39
zdQb4Dqd8L1s5SnrkhzYKxDZbgPxCu8Mme/ywQE8AXo1NYDicMSwEwWVcGr8uEoinBcAxiAEogQg
+eXG0LYXJOAK37RcS0lClkipRPozZgbMg00kxhskMTOS4ddlRkK1iE2kRnw0X3Tnw5VsqtSbpsvx
nVNAuEwIoRN53de0ASRQTVCIRvKsVUDHSpFACaVip4eBj/8LsNWgYPkGR9zVo5rgd3aLmnSKHq16
FA54iKIMXE0aWyraSNYm6PeGVtXufO4AVTsgVoP9qiXdnTUZhisisPaZgfmW7ChqAFmmcinH67IP
Kqywk18RXF5y6hLA6HgIsPHcjx3nQCH4yS5wQ8GaxtkECUX33EQCwuy2Q4R2cgJHaaPi6bpP8PTi
wQ5Xig4kIcL2doDRj7qUikXQILVdaKcuPeWS4fw7JmPtjhrra4YS/BoxFujp47z4uQpKH8NDvXhL
G4OcCjrxilpHV6VWIZVeTJY76Be6sI4Q4snoVRGRYFJSQxW/HDUoDkHaPqthMm1BI86FMH07IAa+
0Svk1BrLPzXWvs5/QDZImeTg7Vk4xewM3RwvUK0MKBSJWwfg+SaouuwuIN+KDgRKfxhCI2TQcz0B
GgWpRtEGm5RyWEVDeMciVLWCaFsaP8C+ZkGD3W51bYPHdX14QysKB0FK/7a1DdktEkGwpQKk3w+j
zL8RzAVol6AzEZrYrGHGsyF79JZW3nvDAAY5l4wViEx3pvPVI+bHxmj+tLPhUldxsGiiHmpk2bar
gUrdRuvijLySls3QutbVzGbVOUWxV0pQn6DifXQRK00HYh49l6bE/6bQp5sKjCxev82m6kp/OwOG
q9DRVgRc1XbK0nbTJnueGnZBg+3v1LIiNJXqa4iQf26D9kYvjxF47dnmO3cckHkjtFPc3zRNDoJF
8mwbVlaIqpLJMg4DbbbySd5ZMJHVXJzisH+D/I+xDKZkZss6ESdoTEdUPYcBmMZQvvP+EInguXCC
KzWnWBNIKNVdTpMLUU2Y08f6RuJ25uQGkD1C1LGpfVdF7XVXOFB2W6/HSBig+2x2lbNeRtlL35Wt
d12iQI7hEaXL8YCmk54YxlpTu8ZFCPkN9scdEh9vZhZeZ6luXis27jZY1Tab0h9vo3a8DB5DSiW4
iBL6NQ0QHhasPov0vgYxYoUSoXYEHsbW21cGygTFsFFAcphJdR1AZyOYaiDOk8eBsUCiArrx1EM7
yYlNEocopTdZhDi+evp8azliFjcT5fHjfz4+m//xy74g8ILCX9BGpYKxMgxyAia2tF6/gUH2rsfe
Lgp0bScSlbhrwAPZNGWBcS67ywu6yynYceMXRq79tC5tZDLH2rnWDNh4TZyD2xggBrSy969r0IqI
vuCy54GNLQPjYmKghlhsC4R1beUqCBA0JGpch5g5r53Z11c2gjTisrm81EUVgyIDWDKZ8PmXl6zX
0mNdhwix/vOe1gwoTwT9jLiZ7FuNaZQ0TL0J5pEwmqo7nTpPkXqd64vpIZfE19T6ryYTP546TPaj
0SKSoGvH5aUwsfY1/ODQ1qm1yyotPpbmiXYF4tW0bmCVY7MDnn0g+QlMCNyafykb6Ryg81PvrAof
CelYbBttfnKmVrpV499j5oZ/3fJePUeayUwsoEybJoNPEImISD2SfQ33lsig7gzyDSlGurNenpLe
REF/NLeKtKJdZNfXS1ANlO+vGFu1r7KsmA6GrmT5XrB9JMvodBai2KjA+5Y/IbMUmCCUZr7S/LLQ
l9q05oKXTY1cPWmbvNmW6O7vUSJG/tzCa20ArdPHqU1OMGfEZfUPRH6+/RCIsqMex/ERRKY53Btq
2h3T/BhYNpaKFowET1Mv/NhCUN/uXlXcnl1qrYewL1NXTWb0ZoepW49GQWr4JK29WEMkZ24Bugpp
pgFxiGI6xtnLN32+nL0n/BYcMAUqFMmaVN2G89IjrSMEbAowIstdQnMJJHdY/lzuzefLssL43P3Y
ikAI2qZ61xlVe1xepgaH3RG/RxpTjlCdASsHeUUW/UZvDcUudWD9z08jhGr08aJ7ZDkouj9nMZp8
c3NYFhk+SLptqYpfYoR8P/qtp2beDgxvGHwPkuAHuU85rsv5/g5z85Yhyr+fu2ncZVgnzp8McL2Q
ZJ6PTEsLScqpq4At2zC4/jpi+YzUqmt0dRCxmjb2n2fqsi7dWEIfYOdyNvJSf33jx2k+vmL5nvnl
y9csn7Rp+yh7lmNnxy2n+bicz6/6PGZ5L/fMrUGVw9+lkf169uH/urt8cHbOj0v9+Lrl8483lnv2
5Wd82VyO8lA0JQIZ4uEiqZT843Z+nvrL4b/9Jb///LeH/u6i7dRAt0S2LEgJzOe61GkwouAEmmbw
ydloO7iH1X75wBu1wvo4JvVDQB/kB4PT8pGZPtJJ6PKBeW8Du3R9BG+PMpHksH6/WReEeEqJz02m
QcAEFN4Ds2ogVtu51RyRDAdDt/zrsr+8YJjU7SsPQLaGzgwyyujwQWxoUYw4Zf38I4ypAKYh1I3K
NApIeMauopDhWgzqxzEb0L4wmIg2flhcgw5kgU2DzucxXM5NbtkdQpWW+7m/vKnMLX/ZOvsXVJua
fdcQFmGhdlxeqtkyftkSMZYFRkQc4KQDmtnzSUgRI2+1bHY4AqMzOX89dBDeXTa/vNtL/TkzCUis
eiyPI95ewELKF0ubGIwDODltpCSHpqOisI6ko2yHWDyGODf6ArpXN/fG5aWZtyKC4ZXpYXwtxuR7
hjS4E6F5pU7DKTYK8DhOu0ezBoD+gFY3wLZCFsCdc5gK873Rm/e0V9LDckIWpunHqcl+g5yyD1bY
v0+9c4NWNPoY80/yYuveK5E1yZYBYXlvuQ2MvfaB//u8PjHPmMgog9/55y4CCyQ+B0bGiCIR8vZM
quaVAAdLpPTcaaq+RcR2BtvPhxjzA6705LkYNBMUAMhLSi+MgaqCseYo7QNQiLuhinaEBOAIwa2m
EbS3YSb2ibYEaBJqfg6PnZzdcpVO3FxVOkWD5fzLdQFdHg4NaH89a4je9NuPA/95tMtu1uJ5rCPY
PuRY1Y55FE/r5VvaeYbq5u9T6oCftuzHkL8oR6T7AvpmoqPco2611MrQ9miy/rJVEQlOZh6rnGOf
fiaz0hZ+FUGKA/b8VJcnUS+n/md3+QBu8M+kG4nHHXhAiwJfaWMQB1MIrYIOylnAXFpwy5YnszRr
X+10OI+bwEPDY/k1y2fLyzg/8s/d5dOPBj0/7N/tLgcvh/z5VA04aWKPy6XLLW1tuZhlN80TZuDP
/WXr480JZVV4V0hVLKcHDmHtVaDCyyHL17LWpCcvmygU09U+Npf+vVwckd/fHRBSLl/0ecl+gfzY
QJyoOO2DMc/70dw3AsWjHLp0E9ImkB780XjFDgYpqKCL93kdBCpgbg7/2PTmuxauPRPPb4BzDAxL
S122Pl8+3xup2rrjLKSEb/PZGLT8MCqITPnLprNEJ8vmx9UDnL02o8sBZVkIXcN1nY+Taw0k8ynI
1PnBMr7L5UJIpApI9oflZjtzl1u2Pu/953t2jkZ+5psKbAFGgeWD5Ss/dz//d9n6fIyfH3ye7+x/
wwznBqVmDOPWLANnawfVjFBhf+l53PG4OS37Hxc/FYjhhEoPWnMevZdn+qVdTm++omSHpbmGaFuN
dCWeQdC2hDJLS/n95nKKj6FqyMca4cJkg+5Lfozml2UsWXaXreW9z93lPWsm+v2fjlsO7r0fvVZl
cJv/7kbd0kA/+4wn52b80ZiXdx2RtdP28x+WrY+jls3z/eWfPs765ajzLzj/L0VDrL2xsJfDWHEZ
ZpZpZNla/vd3730esnwqlihw2fx8WZ7H5+6ytfzf/3rWQpPcgc9/WQ48+6rfvXd21rNv8ucBH2mD
Cpg7a/Q5tCeToHflhKccff3zZUJHbFr383zy+eay9fnelKZ08WW/bNC4QrN8Pscy3C4n/zz0yyfL
Jjbp3UrTBUPy3KLBgzp/jXlLD/qy/7F5/u6yv/zr1+7p2OshRFY3njRSegTH5Q+YrJZQDWzmY8hR
PkysrHB2TUnyzekfoW3qa7Vu1UeGkwEWR2HfkhfOId4B34aocACHgT+YZo0vmZEB5NCVR6F5zk0n
8nIjvO4+jih35NXgbFUcag8h3BjVMu+yIRL8QHwH8jopLqaRZLztN9EhNdKLyQ5JN5InWSPqBKiu
S3HCtsnWdZTf8FRlWD7/wR/DyZRhOz0vqqZ02Mi056Yt0+sysX6+oAv892z7ZcpdNn93+Nl7y9S9
vPfxDb/7v49v6GPnwqrBCAYs/eaQbn6RS9/93EczhMUSqXPSYkuHn/f7eYD6ePO3n5/9u2U2WClY
NqzAZh7Uln9PpZ1F18uRyCXW1C7L2+WDcemCv98M/cRfm3BwtLBCPTsPB3J4PW68Tcu0afiQSoIf
aMe3SsGDBikYGfY+zJ7jNDHcsK72JOzsY6/qeBp65rGTjfFUF+GNVlkXs167nnVvoYyKVwmAQtQp
tKbWvANZ9KOYHT/n4XkbEvrve01SYJ1sWLazqcCEI96mhRW+UXyl3pR1W6PjCIEzjRrymuQZd43S
nqpXcDOmK3wiwxJhOr7ixk9Uf+/1DeC/Ma+AcTfIWaAMhq9bvQeroa41Mz5pzLN7pvjn2AIMCKBi
lqf3nqy2fcFsXln7SSo2JshPvKCpUIYdWTAS4eCV5wy8BwDEsS06Bvw1MgXjVRf4ZCksIACZihiK
B4GE4muyHQu2zFZfGX4/UdLHS8OovWSbGfm7ojnXhoK3zQRqxiqUX6kyjNDVwHwUkDTCxHxKLCAJ
Nom5ssjtmy6I3oKxQy0C6gTJgW2de99aq7yVabSRUVhircFd7ZJwLb4Do2iucFmZ1k6pumZkunbl
gepOs/dRFgdTAQWeB8PgLhiQMc5uylzFQ3PUfthOoBxnB8S9nefo7pK/1npMhIFmFTPCfYV0u1ui
Q1WjkQxbjzK8L5NZjizZsmwjc14HqzLPLJD0xlGhLon9DBS7PseYVKWI4AD3BL8eFNC0IeQgYxD7
pC00owIvSMZTyfT7Pi/lyRxLA8JdtqnK+tGZPH1j2z74X+ncRzOmJFbr8DYy2+cgiHZxOigPuTML
UEntQckz6BnCAfTOkufUat5lNlWZ2/oWCW3YJmMQqqesMgG3dRpUJwBl0infxpQ6djHFwLQGA2Uw
K63RdKz7naVkL628ysYak+ykwdslVkiUa/ZjOmpvrD5ZVRqJ5mZ1tx+8yuPnDiSdM9JMLZZUqdZ9
x8tKYjOWHxFMsC5KvQdDWcTrefQPAE2QeGlocdk6AYfYINxwUbX+LjC09tAgGrDSD1QXla1ShC8G
JkduTIIVsdp9em00MA4Si1qFo1Uvk16/z7ps20SzHnBtnR1N3u1CC76Puvo9Kobsvuri6JiZOXin
HLCBCLWrBieQFfUWgN79yYGAfd8n2oXdM3ZCxXXz3r8YgJ7tewQyhpwKWytyfze2P307zG7w4XqX
2ow2kQjkVjnFuQZucQXw2OrvRat+nyyIzowUMRkEKMpMQy8xVW3UnBn+q7J8BrZobEMHARtEyVkc
AnIYaWxxG7xNjVWsHD0h/EyibeUZz7kr8r5ex1b9avWUEqLx2e9tlAsacWH14lWRrbPNFSCvTrdV
gYkVP7LSDG4jNcV9vsgGlCwqkk3wlzu9qi5sWWFYb/UvwrZoJOSIx9nRy1HsH5oHN7lT0vjaAhYU
WjqCO7lWAFC1oUEZSPgCL9rm3oB6ObhVp2bEECptNgJg0821xKQAEVMUzntKqi0dwGh743SRBNmt
XcYn0rHD1rYPscVaU0u+OSGzIfI78FxQqqmUewkbgiQp3Hfynplp7gw9vhUysYAcXjH9AR1DS6W0
Dz7PEe/B+xwU/A8f9kiXf+szcIuGDJAjSTwUf7iRipac+qgDf8DX4W7wJMzum9OnipuMMOAEgz8B
5k1qpqd+YCDVFSx8jALUvzQAf2uACletoetctPnUmbl6LL1vyLNgNoj1ZVo/GcQ7K+HYPdA2cZLI
Y5IE8W6FF4Li8tBEgRaDIV9xAo1NklxVuAm5hohnuDeqYrgyBgWPY6NmhhiZl1IfDRAKAOMF8cyq
7KpfRm5Y+1kSFuLyevIKuet0bJVQzyZPO2WHpoKCm/ZtdigNVoSWMFoKmvRyP9cQoRdjj9aN5Y5l
31964MJXkiKzW1C0CZ2i2octvBXQ2uRXwo4e2PbUs0nsgtOJGF1sg6LsYDQb6bwUDTVTUVEK8lUf
Zcnmh49IwLrRb7tetw963mF3g0AYKpvxOoBXlEHXu9Qn8QjEHtO1MY5PeF0CvsNctlCuEjHRXILk
slfQtMc6vTtQlFvlJiqgYJ12SclgydCwstPOW3cdIPmmqk/StwE+ku//xvh4shzsRH2VhpqBj251
BiuhIR4CIO+ObPymSfNwp3LHNrHuRDs9Dl4jLb+KZA4Hqe5nAk6O450vLoXS3UxNdEKzpdrgEvad
FTMYKJK1TnhJUVyA7wUDRVmPQqjnXwpLFOu2lFeeCixXr2DvtZ1Gtcoabs3QDHaY0fOzclS7MlQJ
j1pBLXigO55U5THRuLs+aXocIDAQ0cNvat3LbfLmeVT1ITkk7hARWIc+AmPjE2QnaFjKbZnE4REx
kNth1HcU5uLZO4PkEbhEMV44PV28lM62HufqzdC+Ut2mgyJissqNVNl7OLOZqfYYj0Fz64OYWgng
8zLoD23CHULdwK2cITppKvx4Bcm04qIfagfAFoh0III5DIytsHA6thHN6tMcGNQM91HHY0xFOcmw
CvfNmxHgJcM4yuHMUEeROs26T4jHOzPeZgIYeNGkw9aDG7rppvC+RTtnNaYW0TQ+IzCsHKjoSu1v
BUJOq7os4fnd2FNyhZA48IpXHTLXetQ7Ului3OrBNGxVXOZJ/EDQzSAqoHYC56cclLloiUB8J9Q1
TieG8jziYrTz9Z5en6Az1YX1y4TweVnp08MwKjdhDQMWTmwP4TAXs9gPnByIgb00X0aQGkNanHoF
BfRkgLato5G3D7v+SUJx0OysBJNWoTmGhQmT3MGzS4z2ZNDijTxCQPYJmMMAhU/lJph924mbCtSx
dK2Y7iLdnaX5sEiC0K5e2Yo3XHl96ToxxSdYQfGqGt/ItEFlMoP3IpsuBt32ttRruROh5gaH3PZx
GQu76ylVN4V+D0oCgegQ8svQMKEmVoXFQ0WAWUxHZiUqwcgpJQLvCS+tnzvQFxuobi/S7DAJseHf
4l3sOMGvdIxfQJpAhSUvAc2puRMIDLiB2Zn7wZffoe0/mIhAbAHEwJe0ZePWyUCYpKFFbn9LWf9Q
jgZwXyWFtYXJh3zvpa282n5Q7iAlIIWnnJR+woJyrlWNUBxr1F4A7hKKMZrmWRzchV19svPJPmDB
QdU+QBdoZFAuRZlsRs2m6otwp9auYkROBKZ9h75vn+Qof1Wlpa2LFLyug/ZRF4yXHTCAuMKAzZJI
jkFR7wNY9k7cFmj93TjCQuQcQ0M6VHUQdgsxOmoV+MrWQdSOecHigjVD2pFdPg48qn0ic8NVnrNe
EKjnTn5CDgHUpDwwGxr3IaODLQ+M6GDnsBshTXVSq5t4UB03SfsfU2v88jIPiR8gQGEEfCg10IYJ
os1UdPsILyW3jPKN1UJQzE1nPPSeh6BpJ9B3PdhzrTCcC1zI+OyyqKw2KMtZKz9Uw22qzyMQg59e
9zftMBwd4iCiqmQ31SPSDp5Pu3d6gvBY3SlD28ELwsUqSo3bFC9dWJ0DvB5HCV6ysbqqTb+6gsoH
lCSolOvE19yqyFwrKIqrhgW0JtXsKg4H12jmpQk64tEoX9NUUCDU42Zd4M5M65ePgVXiw2YfBq+4
i+xxl2vGzuiaBC+SoSAZW8PpsPqLJJu2PmXJTWSJp7HU3hHEwbXJjFgs2F7iFqaeYqQW7Vg2PJc5
TjotmIME3O1aiWfsZc/0qU3l3smqHfo8xtqxtwPXfxRT+4haoX3MoptWxWXbkVD54SG8Zal9YYck
gOCgYGw0grJoNbM7kYe3Vp1/SFpaYS+a6QotnXvkEH+Y0uyfc+l8KxFHWKGU+x5GmAl4LdIMhLv7
Qad9QTarsJJ4Sir7G7ZvKwqk2rbxLbgxGbDgTM8wiqp7Vx3AJcEz22sZfPXGSO/rpjc3OAyshwmw
UxRilhWBoK1VMKf5mG5VSRY906ZvwEDLrTokbiB5lpYZ0XJytGWqEc7m0AYuGqcgV/JiIwGm4QR5
HLVggw36Va9DgCz1BJmVcRYLGda2Av63F4m28+Em7S0sj9pkyFYVcOhVaBDoiGHoob/BHUCgEutg
/xZhRsSwbSRKu4QpNwbzpSFeQ3oTsIqG2ILAhtP0kO314UUOZY0tWA0/qg3seNuT/URNGe1BSG19
XCBd3BThamxIPifyIlZhHoVtY35LWS5FPqX8HFQagusVzklA2KYOGQ6pNinqmCbq9JTFEAXD3S4C
yJv6oMeIg6+bCGpUwuKDkSyJ66NpjyYM9sRjmTh6m2rqk9UUIJVgGaySO1nvUriwMMjH/VhHt6kF
yT2Az0unxmnPw1UDN8DrzEs9tNJ0BVMjzHGLqruNoJWaHuAtBPConFSg07DdjZBwbOhwtECs4Rn9
/czUjrADA9cbkyc10hnmmbRw9lJ26EBRHZHo4wGWHvr6SYZ3gdE8RU0OIcmPcwT73C6LrANPo/Ix
LveiteL4PDxDTpsYJgNCXmhKNBAW9FzFxyZwnoKiDsDht7ea8K0diLJsZxuYGeGvumkrsODapGnX
GozXTeQRzGiVEJhoIm0a/Eq4l2uM4hwol/FPxIW+U7/fzZcIA7V9NclyIXaTPFZDTzZsbPZm4++c
FIN36WXVpm+fkbZwO9u5CB3XN/V2E+OlfvpVlkp8RGSNX2DLO8ESBB1NmIYGyo6+5+tYLfFIC7Nz
WVesfL8OrtrcRjtugOVHYhgMXtUyDbSPk2ifkcIWVzl377qZqit1COeKQG6TBcnqLQqpmetU+n0k
5xqsZYMQb+YcxHjdljk2zJoO/rgcCjTeNX+LngucKq1ZLYDZ/48t/hdsseYIqf8JW3yRt2EdnqGL
//qvv4Wa5f+TmiUcYPhUWWet5n/QxQ64Y0MK/tBk1vgEFee/pZp1IMkUeBxLWsJ2WIr9gy4WnNBB
DtOxhQB+rDv/J3Sxpp5pGCNmqRtCNzQTpyC8XsQZuJgFXN/m4OgPmdlBcQxqZyer8aGcIJOP6CpZ
wlK2GeXJ3UiYaA5p74pEFuuyY96Gih3EwqW3aSibxBcStbtdVl4OTWveVl76CAkAQlivbXKEHtGG
Yl3ZNFLuvKJkFhiCA74WlPwBvCGpcbRERdgG3qeugLuEhVLSyRFyqr7J6zoo451d1d2qTjHwzp+x
TACXEWGzAB8DjwHFWQ8miQvFsy8mp2/dYYIPXKSwC0D0bmSrYkGN26dTcRFl+lay0tlbRvVA7qph
ROK35mqD+6oBKd7QxM7vMIkvkV/QMqX9CQRRPbToOSaQf+hpOstAZXQhNuL/nSVvQHvDdVWMx6Ec
U1auTr4eh3I4aZK1/yzyKvvrirIVsl0qfsFI1hOE7yNrQGvvBTeHYoMfo782IktBK0WQashRQkpD
dIJ6Tfc32HivHMOqXBJVNhw0wKeAqyYsCfC+8W3SXdJ4HWNT339p0b+Rudb+u4EYBgtwk1ZCm4Mc
/5/oc0Kiqsu7ojgUuvOgNoBPl5dE1oj/WHWx8jHvwf0ZTFzLRRkJFQgMfz9u5p+vBWD/VyA8bdUw
HB0wvqFa0tbUM71tgZko6pRxcegVQPBhkb3oGqv3fa60N75IH7E6/Rkayb/dgbkLfJEzn78WLD9E
A7Cm0AD0szswteA56sBKDrUSwsemqk3DnnmSQVRtm0ZUu1EBJByhJ7sqqhIBp5p5ihz3kZ9hHdB+
ePrzfRCIuP/XFeHPqWoWHVaqKiPHV0ZApBKtphmun0bAjUCb2FjXVJtXY9/sgDWg7N8iw20hj7G1
ovjUZzh8KAmAxGhC7Vi3xBpF35/dgBOvZU3ajrTdbjmVxZpo0IVATi26//NF6/NFnd9GE3l5aQAr
x2Tx7On59IAQZhYXjQMh1Ylx30QSOe6OCbSKLLyHbBOodT/jZ8B5lj79EGMjC8MXNUdG4L20xgzd
wIaEv5LfWpBwETF+TLDTKAcBNTCAHx0766SMvjf5THEQdXwESIHvoTJ+d9r6Cno2N0KE79gfNoiN
50gxBOIOVlyzRRnx4V9+8dwwzn6xY5P+QRpYdcD9n/3iIfYTVppqeMia/qAri9lECC+yfwzkJC50
R26dDDE+VRjREY1Eda0omgeG14I10MMMLgDcVSSR0A4goFQrE7KkjhOpmANa56FD9wfq7lWLw+7W
KhgEnALJ3Czx3pyClaXZlvHRjDXVzcz2rcTcbF+x/EIxN8NP1V6HvgEGy/u3/nLGV6G/mKoqbQg1
tsOrfdZfsHy1x7RlQTtbqeRO23PLp+vKS74DpG535a8MQ/aMjNd2gLOHxalJgnlr13i8oYyC6I51
An5NXhHRgat/eSS/uzauTwjwONIwBD4MX3tOVTqJ3uAMcijHvVrF9nFKclZDc46hth4KheBzUkwA
5ozmokMU0kJuPPNhU+ospdZ9t1VgHK6KVrzWdvDdmMZ4Xhfd0iypiHWlXOeNGUHUrH6ZhopFjniY
YKGY2UlK86b0gcUpAgxRjmDlhjLLTR11BlW0EFHTAiRKFL6Ghmdd/vlna/89hJkosmmao1kWlS/1
bJZHP6IPfauIDpPlIYmURDdGjcO4ihILxqLhbVbqGyNrdn0De9FjZ4KCRiY5uGNtne6zEDHSf7mk
s3nFcEwuA6YbLCpCD9U4uyQDhIjWBU54CKj/rBJ1usZf2Njh63PI8IWARCLjvd+pJ+FIeDF2dRXa
MJdr2BP/ciVzN/zSTZcrMTWYVTj2qIapnbXXCJgxaXy6aRNigmy811QYcU8hnxxGfb8WjEMkH/3j
hLAB5FQseIJi36TFcBwxX1uzYnkESAkLGp0/1xTmNoea8Odr1Od2+V/XqFvSsZj5GE3mu/mFA9Za
CRLg+cBQUptXTqM5xyVr7+RPipD1K4Kg5HXSkx2W3r4IvtsdK0qzF+qVGaZXBJTvcVSHK1m8x6YT
3Q/abFwKCjmS5J6UxN94+Lusc8fIMNJLu1MklMe2Dcp1Por6MhmI9mQFn4Yq1b/8Mu1sWpjvvuZI
5nSWL8JSz3tkh1NhWGL7cFCB+a5KysFB2Y2QiqS/aeoMg3lKyplAp6TRqHTmSRuhgzQiDlHn5Int
/thnezuOlH/pM+ZZtDFfmLANbrgudWLxc9pdByE3nzw7PPSRs7MbNA/qKI+Y68cHU0W4b4jQlA/j
6U56ujbfwADRm1C4BmKlAhr2hO/HqkIvalMPaP2aTrjJcaA+GGLU9lNSuxMaIZbdJ9cqkArX7nDv
6EKJ2xrK4SHKiw/6TAFvp0h5y1NKwnpXI47VvA/AQbfGhF2hZ7QXvSHQWDTTW1aEgTvmkOERqSSn
LgLwVHlfXQSyefcwcjjFbXsFawkxj47n2MT70iyaNzkBSRNHbjWq2kGyd0gkto7v7JR4QtQ1R+/M
m1EQHhdy++dmbc/N9qxZmzRmBzMbh2ncOhuOCVe9frIVZW8Qfux7IPwJBvMkX/jhSQt9Qk+7W8+x
PGyOuswtUXFyp7QsSA5BpGDpvENKSycTOpgHGxdyM0gRApPqZuzy4lDl2c9cN0oXvb1vXuLUe/qz
XPtOZW4EYeaqd/rwACgCYnrskbVUi+uiq4yXwnvAUARJcHGRm0niVpPzHPmBhQSNCOGked5h7PT8
OJGoyQOMRhMwf8RO8/gwnHqY9qjf/OpruyEpCYnKN3BSsKCTrnp03QR9+S2oYXQn/YieOusFbGzJ
Ljn+vokhE4cKpHFKHUgUlc0e6MW0Kiyl2/Ro65o+AjZZPl5zxQ1FgNydlDw6GtOArpfpfNCK/4NV
/NXk5px7SieQKu1fZeVGrEpC6D/HHRWUApAg7pISNi1+MvV17GUqwg0Ydo7aCBCrAegGyhfkBYHM
kD1YCfod5M5vA1NDlcPG5VjJkzVGdDh71nWz/XMTWkbn/2xCUmUeJ94QktfzRUGoCBqRUqMPMcfC
Zd/dp57vb3OVuR2a2aqnm6Gnh66/B8okIQNHGjp/HUPCZHvU4XShb21M1KbtiQXYv1wd+YKzBi5V
7IsFSwcThyV5dv9GWZu1MSCCKyth7ELkutZ+i1BtZMeuJ3DjRDF0PClGM56yNATcG5F9BIz1MenB
Ztz8+YL0jxX92Q3TqX2TwGMpxaWdRaVJVWAiUQqPTG8yg2jq+C4dCLs0eci6THnmI5e6bYbHN0rQ
afHTSUTxpucviBNgqavr1Y8WzQK81NN9P8ngZOQ/CWfak2f3cLhJqblBqN94KTWuPigx5GNYhIRH
r+gQsAD/8gSRBZAFFZEuHvybyqagg5x0ceBRXkZD/Z6DGru0orzY1810480Fv9rHpMfmTrqBD0V2
cjp9Z1Xh9yoKgovBRHkO68Ru68B3wqXBOuqRfdMSYZCv5Do7uGy1IX+o+LJ1yJRAVjP0wdmXmX9q
E06FynDtmui9riLVv3OsSR6Q1Oqpbc/6l14aHovI69d6Pg27oKt/8biBPKGs42Ia8K5TV6CeU/Gj
UsR6ZgnNDLuDvaqra4G84Cn3Q21jB0b0IOQLNzu41HFj81TDc21qORu/ofxssYBmkpMaguLYCXmJ
3z95CFO0NVo81AQ24c7yxUaKojoxob6SvJ5u9QGZQ5uUBPnMBH5UYB6TOXOBnl240/LkxdaU4RQm
bYAZeEo8m3pw4TrjJUVPg1gv3MSOvcFv3rpE7n44pSjorkpm373TWsxY5NFXTuAFO5AB1vMk0BwS
uyroxkOTil+4Som7None7Ikk8YiS0Q7qM1In1jyHWHJnobe8eWYQvEr/h6sz620b6bboLyLAeXiV
RM2S5dnOC2HHCeeximSRv/4uqnHRH/qhhaStyLZEVp06Z++1DS24AC0+iFFG12IhgCEsxxehRj5J
f9iaQWZi6ywbAB2RBEXCoEdJ1a5tvFC3xiyBnqNqjEzb2HG6MXeSQSCbaK8dZjtrNkQRIzmuvbfY
APk0NdVVjAqMoGuB/tUXl63jfvpyLtY05Jkm4OTeuKP/O7GBbpK0kp8p+pfwGsYiJZyOF47NOFPA
rfAvJ1KptNrfRgPXclLV8uB24w/TPxzTGuM632nIOSJbiKzJ5oHmxcV2RLxJPbCmikywYBpf7Rnt
E0VVvHHnfjO0NGoFh6lwIIwFbJp7sgNBW2gUhKEIb2fa3UXPigTgHaNUM8u3vVtpG8OQOZMMgD9I
PtTeTe1H08JwiqeXOrWHMzPXPRFUCv5lEZXxUZXtbe6Xb+EyKypq/VFvjVMycGyUwHjuRXdXRSRX
9Pj+jBJAquuRRFoZO4445qGmjb2JOiOMNUCHTedQI3o9MaeepXZ4QAjRsov3yKggDwk4zPkQpLei
gNA0C7Yvy3+rQes8doYGfyVHgRXV+nAJjMl4s5bc4sR8NbVYvZkLUMcW8BJNCiYAyYm5UkOMsRfV
Zh7FETJHJiSND0/WajnXqueBBNILNVCTlRFjP2feucp+CGCHX/Ty96ATKDDbkbNReRBfvOWHThf/
aeH566QGqysA+q2ZOtDrtLA7oRJsN0FCsAF59a2VxFdz+u0CGZugy13yYdZWdlaX684GFaRllXPW
yQTjMGjEu3QeXuzS3Cd1lp0HRRgC7lB8RXqylwIWC/k358FQl8gdGTZWif7I/HJjLL84ERjjzhj8
LrSzXr3h6slBic6vuWGeqR+1PYkB3YNv8sPlYGjeEwkzYdYDWJiBcZl9Iqyhqx+grzu7cpytt8Yj
DUCrk+E0WJxy2Q3TJC/W3FbbRjjVGYkUKNw0t98rxiobZs/VaSLfcV1rQv9sIxu7IrkFAtjqjqM7
75NPf8KAhpMi6ArBaCzYFv93PVoD/B/0VKTeQCB1vacOuyhjfFj03ZSZJ8PJfpHvBy2J25VS8jp5
aUihwdG/nT/sjqWn7SEAF0D1uuhPOdA14NT4g15ZbFtmLgdLaMMDYTu8hWXwOOTC5epD/sMxmxNO
Fe/7YHHzTjZ5NdXe8ZKXclTdg16jnbNJuuA8Th5DPl686IGPsjhgs/32AmKjat1omI+yDg3aYF1p
k3wwuyehROKbTtLkUlbFiaCx3Vy0j07CPVh3FmCtwFGs9cyWukyIYzGCpkj7ndWNX1Vtv0kY0Rdk
1ggxOq/dgsY7puSFN3TGr/dXVcJDrp/6CCHU2DEPZZxmG79s1bFWjU61TgqdJBrErEOlN5dZgFa2
lrhDoiM0EyheYwbMHrmgddj3+ODgBDTJac6y7rEFCbDyBXGCRmTsZD88dyUS0CK22nUZdCiqDAxv
c+2COu2Mh4R2uNf7/ZopRXEcZzmvUqvTD0ZQ6/s4htCj6WOoLcI034WhX7jFaUoREDk0XbEgwVav
2uky1t0rcYPU0NbwUfRfsqR5w4nFWnV+flUJakncr/M+RcY+lo6LfrDotqwXDAKLDA8Dwui6c8hA
d7PzmCAATNMRYJMFJgx+Cbsam2BbkpOdgKuyjZMWkDsDR+DAxDgc0S2c0XRWhuXt7XbBhM7FoUjM
jznwjHPi6Ywek6PuyRbnFiWgxYxv3QR4lyOrlwzb81NDgHbC6SGY5LHUhLGonNElII0H1O9D1ZDK
C4cGA7JV9t1Jx//lpp0WRolpoBFrrL1BIM0KoY4BtdlHqR8AlU2qS2Anx7mkydVnTU8MCRD5PJpO
8yi6nTZkoZ4nPadwx+Uc069rN1YPhV0FJDyQGDb8FVLPbvmsPRV2l4SiZIYyEVW1gbCyRg2XHzvh
gNxVMxKjDHcnMZk7jxnOimlKsvXLGuuaPjYHKGnMY8dfo/auSlfFqCRpESNb9iPnOV8GHqzjB+4C
HwIKlaHTRa/NuO6Qnlaetxdg5dZmbBtnswxRzD+nPW1GbjnBppuSfYQAkrHOvLPGBiyH/NIx0DPE
fFNT+QA7Yl5x8qPtRH6Ohvd08uHwK2LjJuG+obuuFxypQ88sQm8ZoMoCDu5KTQM/j7h1wufay+Zq
eQQ2d9RO2w4ZYWY7z5TUID8RXvSkwcTEMm2nYe5pwxTfUxhV/XcTI1YdaMZMwvqMPTIKVFQgksxf
OlojK13rP/rRDggJN4wD2l+ySSTwSxgUZC9OiywDvdfGRP2oN+mmnL1dnhJbp8/o4DokXyuV91HI
VMDZwwJK1+Qk6Iop9KAPm+Z9hCfOfpqTiVGwNWM0fxnnD5NgmjCP+3RjIz4krMi2CIwvZTi2008z
WiSlFe6PYTdv2Yg6F0QlUGst22o+5QS88i2ObSQG+mdKFF+LGjAsOgFf1mF9hwPHML5eJ6Y6E4al
redR+7Albix3+uJsD0+u9XeJ4LhdqINfmUgLyBReIo66JTz+NeEAR1nhhTxvOwxavYmT5ttwrZOH
zno1scnRgEkuQ0XLLnN3mUXkgmiTMuyy4FgFLjpRBnczqq5MaQ95FQaAhddAUleeV6brHNIcEovc
WauSbLGI6IVBQp+UmIuxwSDqpPO/Yvd6sOKdIswNjcZKcXBCdEFWJM2goDG/0r65tBN2aBgS504r
fpvguoP4PLk2edQTTiRDR+5H5XaVMbLhzu7wrkTfuU/Wp1c+N263d4fmVdJvWM20NTZtwCHdBhiX
k5FXlfoeZMYYBrRlVhHABU7t2e8c7Xc5ItZGi5NIeIX0EkEYEW5FdnpwcPPY2PwSdVk9ln6wT1gK
Nm5OiE+2dAP1wRx2XZM8Nx1goylyugsjQG4JBH9QNrpfFEds2YgNQV4Ery7Sd8Mxql2/GEf/dY/6
RIqsU4JHgbTgLb1/4f6Uf626dytM6tE8/cdsk47REErf+bo/z/3HhbP84+DOZrg//f6vp5bQcVah
0/1v/zyRNIlgGyj9/M9f/+dbLTbZMfdjnItJFO0NDUh7PWa7pi35KLT//+731zJlY87h/77sJMwN
jfgKDAI/yb8/wz//8p9v9j+vEgfmM/R/UMTmkIL+W94UnaAwCvmMfITlZ7m/0H9+vvv/+5+X+fc5
/3nj/vvW/PM6y8vGffUaCJpRU3xBach8VurlwRFieGAqvB8y1AGjp76CgpDNIe53iogfjNnJfNQ6
nBa4QRBA6zV4TVa0bUbYDCLDYbxZPgV+Vo4fZdJvkzz9QqJ7KTraoKJxdKD6Wwg/1qaTydsolcul
3vuhLnO5SqFJhIYa3uOkCi4epptWH6ODkEnF1oZdJS2BjlZ5I3B0DTcdBBOlFcbwLkqOqP+rc83s
HXfS2fXL8mYFB+X6aFwtjmAcQJIQgYyxwob2VyRB/JTp392Irt7MU39fdTCyosBWW/8wV9TnAFS+
urR4zFUSxoucUQcY46KWben2bSyf1RQX9wUs+HgoDJIIu1En3Nh67KZlDhGR/+mrs0ywfKSFvq+H
2Vu3U8FRypf4VLwOe4ULJLYgk2lCKuTA5hE2mExfu0E5bjf81pvKAnwzNpiTAmuPE1Z7isOOExtq
cjtCAUQUT0vGVSgijelmDzXbht+vP6e0uhFReb/9oTeRhAeQrKHMuOPB5VJZeeZPQc0GsI3diNQL
w2lasjdxZGWRvCCcsPCvQC1TVd9daExQ9wzkxpTatVRt8KD5h7YcL/Q1vnRj2NV6v4lz0Iyl4ByU
jM608uRrZkX+OQnKbdrx7lnB9NkYwQ0uqdx1mUEnF9H/gNtrQ6nYkUiYodCX+WMDunyFktzDyTLd
7IIF1S7iE0Gg28HtrmPlFKTQjsyxrHdzQIbpDhQirZfX/LS000GCnTtO1A8+kShxe/X0iLg2gulJ
oCDsQtUIH6PSVsdYQJ6ep4x/G5BARvc1bVS0tiY8iGAy1/6spfsZR1VStUxyXLs/5gVKaHoPkTH6
4HAagham7uD3tDwSJpkTIUk44dxV2bMHThoaTl8n+uxeL7qaO4DhNsSmAOC8ceY43WO0/sH5WG1L
3fqJpizZqWmJNZSuf03gMxoDPzE6ExDtHlLjqW9u/GrigkR3VTFXvmoZGrbU+yMKBC5ahGbOTHtj
nTlOv+/hboHlxmVpbiINPrPVtgcjVXDhubB8YGLPnvqxdaEf+Ef4GRQxnOXC9a/dXwOpCqcOqvH8
3IHE25M7RAPfEpfJXzcDrpkZ0C8k4vkLgKADoGl8KKroJY/tnwU61XmE4nlLFK52jJJFaIeybz94
vrZObJSgTQy0OogcCz540IRsdh9Qtrj0l1QsWNBon2X7YGVkLdA5IlYuz8+RgeKvYyKgOx4bcQeG
a2q7k2lD28jmb1+ndVYZoVUiYuhguUPW8d6Ja0SuCYaOfdN+ESJ/XMYDUz8qdm0U7lYqXnIRnx3n
m8SqiK6pdutmdC1JScCft6QJFhPpJbqu0DjHwwN0hwmkGpnXvt4Y+7Z1fhE8zKJhE/9mOOjkPBDi
a3OEbmw18oPExpP0DPCr1vyjZwuYdHomqWOX/u2j2FgTd3Ic+gBzrGf85QIc16MqqCEy+83wAHpS
50PHtoGFa960DSzgPnKe9pFlcgEiRUmKYg0hHQE4+NdVOxm058yiDItvagwl4/REugKBywVRPxLI
5zJ8js3uKagyDMg9eTUod7d5+hbo1qox4SUR9JLt0sy4wFjfDbN5NO2ALqqNG2RKXzQCeNfMFOON
1wLW9jW73HUkW46hW/sUoQ6Nlioz67VWWl7Yl8NLRtvCajMshv6jL3GoSiwV63nGcPUkyrbdFi3W
xHoqHsu8vEyOqYcMCyzP+JGWZYZCyjMunPdgQsiZLfkX/Vi+NDNxNFmZ+RtYcgi0IumGam62RA0W
W5Tp1DPgXDqbZoIhQ9fg2+STqG8o1uKLpl+RFb81jWA6YY1fEbIJDAgGLoZ+YnQ9x29Zbv8x2yna
iqX1NM8uTDw2flGY3pMlky00C11B6nfgWpwFd0DSad+CbHRwWx9aV3FgIRLoMkgMPo7z5hn9UW9J
KdXbNZFgA4vfdIiFdtPbtN35BqTufEmamj1Siz1mZ0kEr1Cr/LdkSSpv9fLTpdBrJYnnZu9RwpN2
shmV+zLP496ISCYT3KH5TDaqq2XrOq1tUilxOPUlc9I6U3s9GzZuAYw47aOvxE70VW7JgTC/+pL2
zq+eBu42kDmjDw+eRATlRKanPDD/uIrn9sS5zTWHxDQK1qLJWupv+sJ+ypWZBA4pwGaFbdqwmn1p
bt2K84afThi/elGhMz0SVASLGmzehjK/9Qlsy0FonMclUc8YF85Li5HBpafR2sWL6Leaq6GVZfXk
qApFuxi6Q5HBzuuS5YgnBJiYWr40Aed6v8+JY0WUGlruoO9Sm4qfreqoC0Jzs3TiPNilZG1U3kbT
h2LRwv6NYGQjVPF2lCIsyyOT7VmAsYolHiGdbiIoQpP5Y1SSgbjg2ZLphBZ/X8fDoanw4WKnYuF0
IdhvqhwhHkl/rxCg83VlKhD9qbqZ9kSc20BT2CIhqtbp5rF8jwRPae2Qr73YWmAs0L5Uve/cQIZO
CQU6B+I8LDepHuDV5TtCuSdNOIhT+m3lyvbjfZ7BTBz7DO2xAUjdn3DtEkzqhATQqg3Nio4xzKpi
THdu4z9VWtibufP8MMPuGNITesr6yt/1RoOTWz3PtVX90BcvWoKwkVk0QOOL9J2k5Pd+sdzBb6Y4
MtqTphijV80hmh1qINh78HzmB5IVVi0ZrSduoh+njn3mIrkF70jHLG2ZV20sE5KLWpaGwfyIjXTr
H+O5tPecdmjUieZXKZQKzbq5gvaEZum5hy7DlUo1P26FR2g3Xv+tn+1lM2RHRPI1AUulTrKZmV2m
pAz2kz49qWiHek4LRdft3KxDaD6SCZP+IjaDsIQwbbDtlAbuETJQnkoZDJvO6pt10dhvmC6eplq8
tQnj7DZx30lkMrfa/NDbEThaU150mDTkMsoLEr6THls3AhR4B0aPMOPkweX2XzNwv2bOUHKztxGB
6vQ7hXiPegxT9eSRQWSTmaHYGlvOY1wjkNClmkNHIFrzjAr0YHyulXxhTpCtfS0oN/T9n2bjJrty
kWyieGplQLIa2nhSXzBSEaAza90ZfaAdDgrYjheQw+S4LQ6XJrk45fjUGwO9z5p+JJN3Q3tQMngu
BYSrO+af1i1N6Sp14zCDAMSfsv5IX43xeoc4yPRqBksFoX+lpjVssY31GpvMqPoY0wRu8oVYN5Ia
OdfVprdrEJrETmZ7N/HCeg704/3BizWF/I7SKZOA6pcHN5prxPgkYTu93h+95QEX69GbdWtP+G21
qnuyk2siYcj7NY9joVEsSpi6chTpaXRfZZowJ9CK+RN1bphbvbc38kAdG9WhQLPqc6Tp3fH+oOkQ
/u5/YrtyOTrYPqZP/h+WMke12TE3s+4oSdU6psuf4OczRDVGOJU1Ebj2wr6KaUsdIejyG/77d6sv
PTIyfCaupWdhauszvGCNtP5BP92BLFXK+WFljcD1V9KP380cewMtoSlrwKUv37OyEli+/377lO6b
ILqPjHZ3PNKyRrEf4B3f9rP2bPew/sUng2bo3MvX709SCsWbMkmSnq2IBVoKjWDRfCQ+qHLWbsP5
I/b0BkN2xxi9SnCO2HQjumEi1h2YEFjdal21mb3kDffrCsAnLFLKCq4AoOP68pCLEnfM1V8oM6VN
hNpqJs4ybaL0EESYhmgH7f/54nJ+54NkUKi+5zu55E4Z+YdKIkt+E4bduCU5f94fMraKjaJthZFV
AzO2QKZK8nZR+14zt0SD2uAUoYrDzhzX3VEtD0B7kMwwLpf7LiNPScITI80MB6Tmm5+5M8uDn+Z7
tNzkmeXxV+u2WmhVXL9Sltt+InDi/kA/e2P0HqXy2HrriaBsOhrkBd+/eP9Tsfy18xsmKTIgXqFn
6JloE5v40lvzBvUmCvBlqJljY+ngmElDcflau9ZEK01+ssd9sgISc7NCAIWIZijIVPJM5AL5Elmi
/40xJGKZGR8L/5RH+huhnUwzI/DBif42c65dIVm9mcp6N0zjzcEhuZYkAwal+xSlw3aaFfGqZo9T
d/hTx9TNv2KYBCQYO6j6eGmnqh7g7T6iwHwTZEAj13lVLhWIN3zpQ8D3Nlq50dpvz7a/EF8+qg6z
X9Doao1m6VD61QknO2vSSMvcNAkcIjFt4ETJ/WuTxDiUlIysSjXJgtOZYCUOdcv/+vdB0I9i6NAn
h2qCubt8sfDadqdlnNmXr/3nqWmxXHz3l7x/We+lF3bKfv/P8wYMdOyey+vdnzcLxyeJ2L7UeclU
qCpJKZ6ggzBq+EsuwMUuULu0QfpBZmi66eg2lc2kvXpUADiaA3kcOn3ja6cyi/xT12vITgvyH8nY
WzMXfNSE/xB1+N47cNOitSSpQ3wgJc6mdIiebGuZhDnaNs4DzrCEyzgWXxI+o40hJcxZycZ75pYz
9L89USUPDXmsFfYcp+4uBovH2SURCZfcxs+TzRQM2ROBeBkVPcVNVYNMcDECK1Gqq5MABOqW3l1c
AC3WGvndIvPc1Ug+W7Pc00gw91rdvnDs96jp2h2Ud5Y7qW9NNMrglDHzub3xjOdZ7e0+puiO2It9
aoyJ7XpnuVerC/YqacVNzcWuxeF2TCLz0DkJyb0+oe2Zr/bgTZFXJyiuE0TmOzqRnPWl8deDx3nM
yY0VOZOkzMoA40E7juw59Njzp/FdN/zhSHbnl5EWi0Hb/S0K/+K54pHAg5sr4x/bqfQT5slNHBMP
mwyvY27u9Fw4h4xoslGn+J3ETjr+cOA4+1p2vslsmEGdUU4/tfDfWtOKt+0yCBC1d+XueE0DiOSM
M+WqtPytL5PvTIwfrPb8ijXAWJOzRJK82IG6eQ4iJ+b9c0FabJlzn8mx2Q51OzJzmXsMYcEf7Ydz
1njOfChVbkwIehp7G7wTLzhO5NGxpxkbYYGtNfb+NvVIxN9MKIhAttZhuX9rSpCJnoDV4eTzs81h
pXRMY2eAi3dtuDdVzK3L7IO52hQuWmjJNBbSKYk2UbpoqZp03TNE6okF2qVdeaPVS5XL4dxKwlEz
973oz5Wa662jETmr2cPa1tMbaN9fnpXcxni4ZYgBnIID5WgnhMVGMalQQUvrOt84mh5ifeakGba5
e5oa0rwshlc5ShLT6Tknm+olNhgCV13yo8EUoLugnapWIEzqL6pUnzbJOLiux1tee4+dS69COk/6
OLwnxfBRJQnBSmqf0bN3sobsj6n85Xvoz0idXFkat4U91ue6qr749AFp2PEj4cS/qbVmIIHJwZzy
Mws93kP3BxPvuXfHP8qw//SM5Fmgv1SBoE04hI2n/Q1Qd0cOi5DEVJpnr5y+S+H/BZJOQexgmul0
7k7jBroEDcz3YLi/zBfZC+BOy0I5t/XvSXd595M/ys9pnhEavial7pqU1mc+L60Ak5mFGN6mwFSc
iTLEAn7MLSrpUBC1jMD9k+syDTMdzgkF93WK9TeJz3WToROmD69v2+V10It0FPVYqieVnyy/ezZ8
XA+CaSKtk3LtwBAiM3BcZIAetR7oLL0ymd3iF4DecLY8iyE9P3guCFEk6Owla2Wzq+aKUX97Snr5
KQuMweb0nvp5Tr6TsSqNkmbfEAWnjqjgvGtWUnMeEmW1O6MyaYO29CjQkBvVGGxGQ12tAeoCAoNs
6vPd0LVnVzHY4HD9kECLVtNDs9iG7Pa1o8nrxs5ZLjZ5b1mzTEdgI0wOemITB+7HtNbs36OODMfM
sCH7mGBBXVD76v2LL7KnUWCGpfOqmoWJUTMB0Wj94uRhteICJISY9l/Zwmj299yli074kI3isbe0
ryjwn3iHJyoR9vbhNsUsPWUTapO76bFyar186PPoWMfOvjbpfI1mWJfjGw0m6NV/ET9XfcCEAG5F
XU/Pg5zfmxHTY2AURwIiz8THA6ri4xkc9I8GDSyDfA8OcIX1aOVYVEia+MZNINbp0CfrZLS2ItVR
1DjDuqlSsausGpWrQEryFaOlAxYT/ZpHfQgNfo6CuzLRbg6Bm7mO/7VlXtlb37QmTrODT8mOmt9S
qnfQueuswXFaT3+aHhla50bMrjxnp0nxlqTuK1MLmmhYf6E6jX9k3bJnGv4jWWu7vv2M9IgcIk+/
6qV2yQySl9LgTcWMQpkUIogjkpssBhVVb1rHblsHze8YM/xA7cfG07XbwY+MraCxv1782STffTBM
stdj5jd7rArYvIYBXZupUz2o6WCaw08kOb/kPXB9d3FOJ/ARkM3QLK/+6rRF2VyHR3I7uSlRE0xZ
S9RO8jKL31qK7ajPO64WKU/GEHERIejHt/9cdgbGMZAqBCYUPVYGSmCSI6fYSy9gfd7jyhAr4tWC
h5hu6opZ8rfBUGC/0GzDtKzLQ8JaYmsMIhAmlBsNp9tmxolPP9yYUYPSAp1N64zTWWx0b2o3Q6Jf
g0VGrzfRMfadq69c+7mdSCXMUerVyCsM1HhOJDPmFG7Ib4nuZ2kvkRD8O6KoObWwkRbqpxbC4N/N
fdzuLQ5ioZenZIRbMTEDDfL12uV8Sd6BwfhZ/M2NcV8EyJ7SHPJYYprNxkPLuJo7pFVVX8pjChN3
q/ymXZOY/hL5RfMss5wWii2GHeVmGgY9AcOOzNNT5UyPLfO8c2BL7+ymrbnFW4LXuHXqs1EGDVh3
8xKYxXc8ePM5wkcBKSDaj4HXnvvlwa9TGSqDjxfvnns0F9/JpIpTrWiR681ckTTOARE4Op0l1JLH
ruiD7WLDnIrS2NM/e3Az1HP3B3DUFLPlpmydYJdjCT+mwkITRFs/dkeCeXs2UcPG+D7mgv4YW8n1
/mBMKPe0AKW5Pd98BvdExo2LKxHRJ0HVwXlJx90WrsJZmAETGlD9mm1tnxWbIbi0nlS9WpGj3Qv9
mVp1ePYIYdLnZ9/JCW3QHfPk9rW5iiTTr6EcuxdpqHKLK4IqMctgtmRccrF0tEerfo3xRN/uf3Fj
Y9oaywy/Bn4y2M5ocxsgKbBNFN25EPM1mRP2VeJvdg1YHJJ4eXsA39vnZKj+CJvoFcsEaUe0AaG8
HVB8JnRrt4UxrCeIf2DNXANPIZvrIy10c2wRBZ3gNWAAO5yhI+xMk+OezLDSjwO5YFOgMVwvJa82
MBiea6b8k07PRQZX5e/IF5meeZWNmcn9xKb+kGfEj9qDUSPDA9zkji6vuSNp1zjHE1ucMHPEjKbW
8CETAcCchCNDQgTd1Ov7aLAOWoDFKKGcKDIDGhqkmrpz91nQPsnZSmgEgktZfJaY6BhizNpFdU6/
8RNqd7dHeYc8Rm64zWyW1GivqWzmIm0nBKOhbNmZUsE/tvQY+gVBeQ2pBCxN9BWFkP5mHFBfIB7A
RGkfoxRBpbAEtaJ3jAv7Vg/ZwaDxRwWlCdxLb77O2eNu6O0bO13rsSD9lJPfaPX489hAQ5scIoO0
GKCp3SVWrXdJMgXEQ3YPzbxEO5TVVnndZz5oP4E92mhJ4VbEi7ylBjgkSt4I9DocXaP8VFSYjykC
8eUrVpi5/7an6ToPFeH1AzG3AVGetYh9sBQcBGu2zQpTS+ppodPFaeiXU7zkxv3No7HbS7p5SJzU
1cui0/Lf7LD7Zh5R5W3QvieIxBhrJt2IkT4yX5opnR78UeP0yfpvgWFRU/JJ7tpTLci7MeIIIUuO
wmsChAbYm55n7RMUy1Jt1wToIYACOga82pb9kj4cf0MlQFBrQe1Mp3q+ZOnvonKCA4d9GqiuECxS
U7OzK2SYKTDYNWSMSw4abeV1WLLjgCZYlx9pvBJObmWkOUbMeJxIZ0bmvuOSyW6w5j7aiPIj6ft9
FXNgm8fsHGQCInVpnyawKcu2rTAck5toEMMY51ZMNSOTvUWS0oqsH+yQZbw12zE6Wm7BXakX8sky
zH1m/0R5kFCDo7hWjFZPUZbcemfQDhEzaRkb7ZqZPj6lxDiJTPmb2o8RYBVDGZb0CJdrXA/hphAB
F+TtaZLGtq3YMCYFfaZvuoOO+QrSHMOeYX4sjOKWtKW7rwJo6sw70nPlNNoqV94D++GrrppPbiGy
xDW0nv7cBQfPiFeIO7UH06zfTKZQO7eX31WWjcfeSZ9QFS9uE3WeMnLT+9TnFEx9IarxrQPTNrtA
0SZmHsqlOevGoHRqOazdjAnJPP8CbtbTVnTOQsc+YDecqEzyzwB4ADay6b1yfaX08pqb081r1faY
f7wG9znBNf2MlCZ+rJrBxj/unHxCGx1Ey0wlnPcCRQSpSBBTugFDd2V/Q7bQtlXu00NnIhGmkGai
QH7frfH3d6ys5ABMiSCYlYgEttD5tXH2OtHjq8b3TgBz0EV2IFVqmxKxMBoivKisUJjj/kQhQh+Y
JoVvZ2cYQY9DT27K3UJxN/vpI6gLlwscNLYigcAh/MRB0X9t7Kf7szqwZnQK8LSCKUDsDclnOyQC
BVTSBnzoUcphGiGC6e+80Q122DCoCjL/aliihrFFzqJdZRdPZ27SklPS5L6xDhDHXepAwNBgNUtk
u71bM/VY+46n8oWzPjOzGcJPEp1yI6fYxE1T59/JCNTIcGkGi9kIcyf9rmxErEhakn+89sZgb8eR
AW5VImGKuAOgGnLuJD5qlxCZRuxPuaAEMIBj0kSmp9kOnoVfVjNi80Y2GtYTgOOIAadfYZ6Lvc+C
ZtyaE+ZLZvOShdUQr95Gh8LiHUcXdSwxWq0EDtjeRTObFi92q/jWMESWnsneboZbb1FxQcIHUxmh
loy6JhRBtMQl8Ewv50B7X1JzpwVNZUef2RC9xHJipWOGhHyN024/FZsx0P5aRCmsS2LE1sPMhCbH
QN1hDUFnBVNNo3dFEmWLQ0dk+c1o6MWZY2VBQOJ75G22SRKkEKNZb9JsOKeO9eUZrEe53l3rhIpa
J8A3NlnnE+bHyBm5FwgzGkHs6abz1HKRTPxUvtBeVIGnvMmmT9lzFnMbpj5ayodtkw6dTBmFkYbK
TIjN8s4wjASM5VPcCQWOTqHwoMG5A2C1scqCqDSQmPf9ZAaeWMRAw7PbYDq/CX9GURssBLulfQcI
jQNh8q2oJVU1fCQzn51Ra8SW1tD0KkQoBEbmVzN7sA2LkLpGlacsyIx9h4FA9FJty4RDrm9SzvvF
qL26iVTH0SABRdevs3DFpWt7eamZuZfMTA9eXqnDUgO7xdjeCotFM53szz4e7dtAGakrQFxOUISa
ZQ43ggrob84bZm3VZhxVtq9691PEJFjfH7Sh/5UkWnyctMYJwV+dtbjXI9D1yKsNDiEnAsLfk1FD
PutM5mVSerqPZpzgrKNPDNuH3WzqT40jwZARc3Sy+uiEGIV6iGzNhiP+vvXbX0FhmGTFGI9JzyUq
Jy0cXTbJ5aLSF6xD0tsfmscwMZPL+0d77ehMONPs6DjbNEH5Lc8qODDsCXbLmX9S0lshcNIP0t97
bRHsaPLDIkLfRxC6vilGvTuQRx7Qb0J2a/RkFxgmdISeT4/CYFiRZByOy0nN7Mw4FAxgZM3ojxsx
PtT6/7F3JsuRI9u1/RfNcQ29AwNNAoiewb7J5ARGJkn0naN1fL0Woq5kV/WeSYM3fYMqq8zKZDQA
3I+fs/fa6a8MbtwmF7gZqB8fnLy5FXOMpWyB3Snuu1KgNpUp99Kk3dZUMkgcKJoKN3+ye6dChvON
ww6AmYUA2+C0viHUmgerbVRQA59qJ/e1bzzJMYhyKUbdU3Xtq6QyDtqZNei6ENFegXzsWz65JWzH
UaFBx7I+l2o9jQ6Cs3+a3vUtTz9g0oDZPcVtu2lnYshQRhxLwdSfztq4FeVdqYMsmSLVHnQoEVSK
6EVMG0UHmVW8Gqvx0I1vhobhOqIss+HCUOozMu6boC/kCdcLatuRTfX6PbnuLyj7iJUNPPMmjqHr
GyZkYAH9Vuz1KX5ZKARDSlf2ehgoBimqKUP0XcItgDDF+Cadew55JklHsXFjDYglvCmiaJ1pZOKq
o6PAs5qSHQv8KaNnwIJlGiw1OXKfvh+h16UMHZKGmak4EpEhwrRJTlIkn6v5v++Kz7LibkJIi9jb
0EJTrbZzb3yKjf5VcVvhUYKk8s9bUJcMvTM837E9PJM4krNi5Yr1sdrJqr3NfcX+6B1TI/mFi74L
CZVhHqsqyhL+UN2LPXhgjr6R9AN6a986Bna6ZR6Beiz50W25KNZkd7rQulaBAAcTpCg/nRiRCfoA
UtFoexPrsI2N8pFz/K0WYxAUBoK5db0awUEhikCzz/rcEdJCHzsFQELJh0GEVqWZffqdulxb6thI
rE3JKR6ZRE0LLlMhMOkbsfYpWdqXXdSslIu8vG/EcElZZDZa+dkbMLASsrKDRi9Jz7OZ9S+HMuqS
0KF9vtHW6/jXmjhMJ83ICaabsk/g+ITJW5hlCmKDzdE6FxkCCmfyg2LmaSeqkTNJctsyhdqU9G3f
xjFpcYvU8a4QsXor8RzqE1FntTV8pzR0Du3s6PderX/P81Ps1+Y7jQoUz9Wy3KS2mx0ca5FwpYUV
ajSoal0vTnVbH1PHHC7WPB7LkcOfb9jmZaTGKYsFnXWtor3v+jwnEYSUCvkm2n5u5wbkwaYVBT9w
KsJUdi3z3erTqQhTg2fJTswdIo3hT++rF9OsLjAFbqcaHEgkxwxJZHTUpX2k980hZzAY69Fnnta7
x9FbFimqRH1dCWY/Z5tlUbEKjYD0gieOvM33ZVAnUeBzdu38bV0PeU5QHQg43+lnIqLnOm8fqsX+
1avkqyjcQzIBr8bLNmzoagSIZkYuqXhqKa+tiQ6hla6d/YJy114fonbmhbqaxt7irFbIsrmLmyTA
6svt3VB24LvtN4ui+aazIvsFfOVCHK4bdsTZVjfPmOYyWGJOEWYMPIbsPJ5N6X02unfMbR93oHlM
jBR7Vt/8iUDVQc8B1DM4z7PHnNwuA/zMlV+qDQkahKVjZlkqNl9v5Na2GaSw+WWfLmZq4qD8w/rs
mlm3gGnFqaN5z3PPcifJDNhoGthynVpxWMuJ2Yp2dotb2avvooaHQa9wS3e0usn9u63R4W2u71yO
uLQzV921nvY0jFCyxxn7G1UEGUG35uoNVgsbgSWwb/Y+i1yC12oWt23O7X8FUV0flzgDD2xXFw3t
NL1Frm+MCWEYMgCIDctShDgew8aru/42z8O8GaUVYixhdcBfG5aAP0AMB0rZt0Sg8y3YQrKA6dFP
Cph4v/6+DjtvQ+nqhcWIVAjJkIxarqTNxFRd7CkawutrrX+2Y4EDj0SmXwMzZz3uNEI3A9PiSRrS
C46otUvPppNUHZlVFsxHk3ZIpTEtcVlsm4GbwsPTBOqUi1eyhw1l8WmW1knmHvaxlZOVpdWhEHQU
o3gV2Ll87MXP1FaVZ8eDT5WsZ/tSWy557fxxGk4qEP6Q9tOCFgn5EYWmu1sqn9fRj7aa5HDH3b8p
CiwDV2uuB9+QG2jtFM7VFjY+BH+O4mVBiSA8PxTAjxjuYMjQJuupNZ10g7zNZReXa7siQeDGUWDd
Nrk5ajzpyx6LhrZdWtxnOa6Nqn2vuXLbLPdfOow1Rqo9pB0ApbT0mZraA0dGyFuRtPW90aZ80K57
sqfhtV9PWTAoiZexFA4KtmlPxzKaTPcZ3u6wWNLPyeShl7a7H3yCHN2csrbFxYEBifgDJP5oLBck
JYtPy3i9H6crH6kebd7tz3Xtxku3ppahYJ9rosIqctRrLtlsWU9e22S3QtnfRfkJxmz+xRhUV+IG
Fx1C/AJNL07mo5Wn6tSuEbNpZPuhI7ImQNaQ32X0HsgTbWjCuAJ0UekzA6+9J8Y5QTUlZsiP2GEU
Rh6E+87gCTraWbGd/PklH1QS+jJHhKM6Rvw6aFmah1OIpGerT+DytYUVyxTq2bPQRPHw49YYGa20
/nIYu+4egqA6ZwIhm3Lk0SZIcSfVXUfHa0G35GXRq09mwrHBloMOx92PMa7BpYGnATPCSNMcq6kv
d701sMfGFECYG2qojNWym9v+HuwRphaVF4+GhfKmZvnGSDMi6jOH7NJxgg8smniVplf3M6fFxwUB
54Ce5C+kz/+nE/6vdELPhibwPySff6TV97/mnoNZWf/GP8mErvsP33Id27VM0A6W4wPgmb67/t//
TRPGP3RYCjjNhWu6cALgj/1n7rn4h+14oBaEr0NHhJLxX2RCG2ihI4i6hEvmg2QAWvifue/3f/EH
/gqsj7/rf/76v5En/gbPgsUjYL3xg4DD+K7h/o0P1ItM1/pZg3CnNs5mrQsNZhohSmfzj3GS78Oz
diS1my3giL3oX76o/9uL/w2wxotDbXQcz4BMApvxylP6F9xOTfRCC68DDPo8b3B2LT2xqrfo3Onr
Yu7HlO653+jz/x9fdmXl/MvLIqZzRrKT8cL+GvCzlneDtgdMFii66t3ZAXtS/i8v+Xf20d8/6N/Y
R1jLZeSNvCKirGF5MAS6USDGWL3CPnv9nz8egob/4+U8A/gb4h1TFwjy/k6b7AqtQbfYXlfmaM1+
3UNtWTV3lGSV11IG58nWqik2XGKQQ8XJ7eKXEO8T4ZQbRpAYXhBmZFrkIYkgjr1STGYn4leCRRJC
aHgWbs1OH3aL0N8iMRqbGk/ZTpV4IuldsqFvZi48gjNR0RxdLTZW2e9zJsS0ZmA4ZdNdRLeESgE1
jGtQXC7gnbHhVaF7NcWNY4ioFQeYfrRr83HAZILDh2DUWWE7WTh+WG55G6G/O0WoAytbvuU+m7+W
zi+WxzlRU+JpFkX0dBlSk8NKkx6madG3kdDBPNJ7MmijHVz5scZ1B4vF+o0Fu67Ui6MDg6yGHrOH
s+p5oMTiNhBTHZiOc6qAtjPL+GPVVFTRwpiksr6dkrNF077Th3iZVBN2XXfRnOlNmQCnRc83uxAA
H3R0NnKDufpE590lqzhYkAoX7icA1IYTFhy6ZQS86w3Ty9yxezWNfNfjlguDjL1KtZ1SGj20GoCG
C0YitOpDm/9hOP5tafw9jOI8vVghrxmyZpw3geeVgVEtD7VR75upUMR8TdGWr420cfWr0k4uGiXw
iguj6IYWQoHTNjVm0J/p1rZrWOx1kKVMAgf1nS8zkG4MvOCEUzm/qClNggLRx1ghLs3F8o2F+iVu
vqqy+xi6FcDurdVV1mm4yQKVZ+VWTM17hP1RE+7OrBgPWu744jTltz7V27SH9r3+nNKaX3Tl3Kn6
3m2prPPO5kRJOGXj0ACj+mGc/ohTjJhTidO60vgjdb21ze5mSaMqwK81hcQ1MfNdB22FRYun7PjW
PBzjk4vpCtnr5jh7iE3L2v7WALjsUZkHdqkTpakBQ5kMHJLpT7fWh2XHxCfR+pvcMnCNWQAazEL+
ov+Iqrvuvvwa8aWWiHk7kLxc5vxpbbG+9WLlRMfcc+biBr5Le8SoYbp6vJHWhrZEwFMZ6COqVz0z
LwVGI/SBBGS0vGfRVQ/E2DyCHKK4MYybOvNx4Wm0uywd/WehJUcUFKQmGDRdSc3gkNtPm4RQjJpO
xBXpmOSt5JbhL4zt/nqhfY9Fp40+YOjc87OAkfWs8RFfxgRgs2FqwKv3oZFMF2rtBzgCf92+lekz
H0d+YmTuiEqyeIB8klHSd8umt73HHFcs5hY+XaQZSJuXHJSfs2BBcfPjet/MqnrOy+lWmU5MP7F/
N1o3DqAObOuaib0tfPAGviREw8TWOyMdB6b4XWi42lWiH8YBnfm0nIUpsuOgM1JrLHc75vIe5RoE
jaG7AHR40UgyopnC13e98/Q8D1l3q3XCwMGax7BI23KfZdE2lVG8ddYnrkbYHYg9TYydP+IJwfeE
O842swOhLsT7NPiIEYGDNOHpzGNnA8TuuzT6J3PKbnPTCFYsSmCs/7IwsATdwBpvS7nz3ekFrjWf
0pHvpAPJUPgDljyX+HNfgcmNybbQkIWMr9EoTao2ZNwlxDs63LMdsH4GRozhKhrK43o7eTVwKmWy
mBGAgLg+fSmsV9ma9k73mnzjlO6DU+N+dHkgk5wRda1ovKEtinQecbodUFxY8q/LEXIC1a0uE6Tk
gzMQw1pgkS8jPhRZwbrLi2Sx/Y2C196MiisCjLgO5gmgZPTo0fzaZFxUezG/Ca9hLfb9w2K5j4nF
LJQ31s/8ZuXXD6kNkmSc9oOsXjQzlzt6wdgHUnn9+/NC9p6o33xzemlH9SL9tZEd3TGhw/+dopaJ
s/llnZGhnngalnbLooo8fMIRQ8TVBrEsa4ws32XqvLQVvPlGIKKyACXRwHC4G1nLGHVZD5NdPBh6
+VD67Y+/iHDE0E/sPM+xzRVdZr6uTssJ5UZJozPLDBgG0G9HUGxrK5OtI4OWr4KMW3wsjHISvlYk
qmRAaaxBcLj4WhN0ciApNvHkrnAxJeDqzxdZEHuFaUIiKza/mZeydmbpc9HfAbVpF9pzOZ5W1k/N
56PFXtYx8FPHzpeMwdSLAhHNm6R1gFVhU2L7g/yyXD+goaHgbYfkdL3hYcy9417CHk6/1l+2gCdp
dBjso2nt7EXX/2ZHjoPSTLYy44L7kYqIhCofhN1d2NrfEyv+JXPc66mw8YQu+Q145c0gIJEQx7f3
SY0Oe9PaDrL4XAxCZ7J1VWMmWm8mI0fbIBdSphk+b9Ip3UarAGaa8gdvkupQNygF+gYW/SS6h0xV
NAp8WDeedPdG4uCSrHiEEqmIWCsfZMVDYc7TvV0DdY+6S1s52mZVwxfrzpf0xYWZ7IOt1QOa1eSJ
PfrMJYzCbCQ9NUfY6U0vDXb/ne0QJJRnsPH72f/p42pf4loMUcA0oVER3ebxEaBw4QJw0GMttJk0
nlgS3hnxuL16gRgfZPjEt6yy2r5pyMPz0gTiEH4s1Z3l9LygUNJFftebGNEKt11Cb/Z+yRbE6WD6
1ibBv9CKEcsH9lkB7zPo467Y6g4/ik31qyN6rSnte6QbBhvgfJPzT90j4VZRf2jM0XxDfhV6Trkv
RsqaKBuIreqHc0YcidM60P5L82bRQEHZA2CVNIXRMjm/SSXAqEEuN7AE830y0OsTPFclTUdXfhmO
o9uClIv9u0XODyg/sFkPyK4jkv1yhkDBOHWgSIqKWY3Fh0oqj69zDREnceZ5XOi+mzgLGDnDm63z
gR15Ya9AGb9JBk1n0QYb0drAIOrSQtca26uzAgrH1B+zloRNn1EyA74HyNqftiIPLe+1d3IuqXU0
xbehxkMqgpoOE9O1iQww03zURu8ofXr2mckcCaUXKrx5J4Awca/FTVhKXCD6sHgHzZY35tLeWZNb
nbslf401Fp8RbcjWWrJtw8jOGfWD5xuwp4wmRAaHuBAkKGVZhF3IIFHKYMB1GD2SWERD7rEl6eM5
cKQcL1D9+Ix12qaft+qCicXoE93b8M9JWezp0p5ozHRfrHbT2R3nm9hiYtrPmJu8aUAtONS0xKMP
POLz5q83kZI7MyrnYKs7U1tu/Dl9R/WUrrZz/PBWAQsoSagNaszcFvgQjHXxLtP0Ny2O0Cf0zcEF
ZHlYGnx1vt6sM7oELWOPGJtDKME49jNxQI9WIspQ9GN8kqZNOlsPGcvyoyo0SEoJkOySiTJ7t/Ya
H5LSHmPvzVqaL2nG9MEhnKUWn0RYgLnSSnMPjctY5q9R8FBFidFcUsDTLMAUBX3Uo2zG7JbEjX7o
zfqxKpDtaW33p+PRpEv0hdoNQ+2Y/LHxyNKZBA6YFfpKSVlCn4o3JC4i2jKRz535a9FHYztX5HRo
aAXo7+U8LSy5reanFHi8+esdxUKRCi/leYkuKeOA0J93kZAYsFg9YnVjTI2LmKCiOW6bEE1pea0n
CWOTGIDdshiHNrFr94XzFRdc7M6tsy3GhQvS6GKL7SUNOsxSc+2kW+VF7dZK08+8H9f8p5QTSIbw
0Ie75DsLs6YWuZzt5dEmqnqIxy1ceRF37PQGQgLN1F9SC8p2bJLSyekr8IsW9snkfJTlGFJsHXH/
jvdlqlgGHCS3cbSP2MJ32TrFsKb+Z5ZsxNOcf3IqQptq0pRrWqL48hLujUW7smlidnT039zGQEat
plo50LtKN19XRWTQG8x/rxRmgs9AVWmBldAfTq+TkSR/bHSs1WurHsRGsveNdthIxIGgw1o88Bnr
UU/UH+EE+OCI3agd68ZOEQpUzB3a5cjgrgyGtf8/2/atWztfAwdWRoNMMZmbr1N+Nn1bfJWx+VPZ
C6Qdh9IWLGG6aU2uq2sTlDC7LdkqXR50Og1oWp1vhTs+ioYetlGLVYqcHGMPkHJhRv2DTFQ4CmPa
JiJjsDT8OHKOtk7TcbBV2QspRwmg7Gk6UqPeOvTRzQIEDTHx9c4wx/bcUVqgltH0tuewmWdbakoy
SJoOL3s3cNiwuKXdAe+Cnu9chXo2FtHOkjPqhM771eeGE0pbe0ob8Wg2o8tpouz2hbWK3mCNI1qh
ama+h1yMIlY13T7KDv7opBfLiZ6iCzol57GDsohaAfsFfrwssxHM1w5t95G/m0F9WZNa8RZVR371
KZY+CQ3CsSYfzUuMyyJEA8BqM+4t+w0pW48G3X/CCNQfqawYBM5uhJhpBa36giV8cm4ohMv9OPNc
+5N/B2KfEzktAzL/IK52smKK4nk7PL/PyB2ALsyftiwwbTLrHor4NsMheazozEYkNAGznElYd3wW
RZ4zAxHPdooqzu6EoYV8u9zu/bSF4OaGwo598uDwU3u2ZCZBKAt2xf5mBiC4tTM5HVxsrbCSvc11
pslpk9vTxwU0x0SpCkfbj9N6pxU2BipH31utiWDY2U0JJ0Zp+HSiWS1puCJcTUkYRPN3XDRqfZCZ
aselSuo4pANxqDwdj5oAyNPRb6jyLWFHrDWZAAKgLwffy8/11BDAhbHad9XeZOYoUthDib2s4Vq7
Bvtb6FbW78pottIAGzUyYxBa8j5lCIj+SH052VQ1m8ZpP2obCGo3G0jM7FOrA92D+bR4M7gqJmlR
Xj7oS/udKwVtiu/Ql7j/E8L0WP+5f+kXHtyu+q0ryAB1ZRzJb3qoU+2jwQHILJvDV4m9e1R2QNwS
explDgNZ/7EHqhneGbWL4kDKL33KYZjATSLpEgwOWOvdAjwIHOXsEwX1ODicZKO+Jr4U+U9mxd1G
r+wpUDYSel7mqbLpHOYrBCDajpDgQ5fZ9Q2BPWdZ6cjRX7VZVPvFdcgyMspb06MFliJZhjxZbMsq
dbZo+ol/WXZ2M3yXXfM4lsmTqKLX69TSLVqO7ElFblnBoiq0s6U7WlgmtmQCWr/B7zRDmH9EDXtE
i9G0bCfGjsxVCfX0lnMDB7WIeQd8u8S2Wg9dal8sl3QoqcOYzhpjNxTWfCSpkzmM6x1sx77xF0RY
DFIuWkQnJeOyUdVa9w0mT8KHwF2shmupNMLJOKGEgnjDsmhf9Ir+yYxKLFpVodiN7DBuynt31UIY
dJMIQeZ418N0CgcKe/gnLIJRg1C2He97a5Z0h9Z5n+6+uhRJgNu0oJSDDIQ9uBgw9COWGUb6B4Vq
BnLm8OMmBKZl++t8vWoY8ppdTI20jq7hfqLjK8Boy5IBZWtEpwJV1QaxdVHm1cGtyT6i+/yC8tLf
rec71E+S0NQ3kw4GOjxcAhXLG1i2PfBIxvyr3rRtbgfB45ioIrkpMsofZWunWjcfi6n7Jaoe3IbC
KDSW6jYX0mdBgfhipe5ekXtILqCN1sioSJDvVKhSlrAVWZtXNoCzJGeoNI9k2syYzNIEswEtwYMq
V+CpUc8HzZIBgk7s60VjvQ2ZuBkQ2e8wHld7G+3wuc5nBNDMvy290Y6jkz3i+C2Ptek8WK1lnSuK
oGhd6nOYxXpU75DvdjxzwCcYPhsoDej8WnFcBq2GEcPSUfWoxfpMOhilXXNnChxn1qp58JVCUj/J
nSmEzePsX9AdyeMwFcfRNO+KtnbOM9wHO26n/TWxpoSGI8eEhhPWF2wef+3V7uAXwcQxLUs4Nfk+
G7bTJZS6kfBpp+kJ6bDtW72U+3IA9eih1AMTwxHeWHUWputRyYno3rdqLCOdFVyFL41ZYAihkwlQ
5m6eprcogwznmjqeQJWcrnquWljy2E7XdTF7gVkuj76BCNUlFq2T5Bnj+uyD0SyLrbRptbbOG1Rn
ssuB0khXfjWl9rsAlYStbsaNm7MrFI6PyIgv0GQKZuCho6D0dg2DxzhXNuK51N9XIiNYk7XXSCIH
nIX/6jnoe8Ec0mFGgb51vHxXehKqqn0qlDy78NYTja5h57NjTnNNxZKHGZ02vplqdxVWcddsDIK7
OVAiJrJ1zSUwRu3UOHShvd5f/WAR82p7SHXLlqkfd06hMUpV3R83smnXOeYr9olLWhAlHqdJmMuY
o9FvVxrTTRxy4p73s5THuoSN0U80HzHD8awYxc914p2TArlzHMpyuHHIPQ3ueW7u+UzH94tsEJqC
Be9MavalsLS7MZM7d55vqspYRYNmfm832mfFUDPORWjqzYcvMTFN6NaYL9bGKX53tR9zYcIMFAnT
EopT1LKJj1sNxIs1MlQQ2LUgaJJbnFwMCRpi1VDxUaiyhukBPOeNZnOA8Bey/lo//6pm1nflt9m+
egG1vEXiRYquo8tNK1qICquQIseCPDNIDKxViNSJ8sbxE9pzDvcf6Hx8jOvM3Ky056vCKrUmJwCp
kmyXCHqVIGCCXEA6QT6oOr2NJ7q0iFHXn6z33nPnKbwaMHpzM/8zTTN4ZFU+pOpj6YjipYtyIWhc
oygnKYpdNAVDEJBwtdFQnsI0cnxGsmsTcKE3Xk/t3WQyJuWw10MCqF+mHlhqLBkHQOp5Q8+11tam
C9LQvZs0GtC9fsR4E5Rj+ax9ORH69KUXAeoZQSC6A+Az3fWNhZZKs3fOmOxagpkGu/1onaOSZNkn
LUfyzok+3SjdRchtKa52vg2LyEetIlKDCbTrvVmzdSZSgoGtWjZVb9zAMN50MFdLUrf9iU/h1fIj
l2QagAVG4+vEw6bb1nL8IjQNFZlR3Lrg7p08pnDPOrUl9M+9sVyFVs+ctW3vEMlXCfa8Hvtm43Y3
cRMxPR6MZ60Biu1BM4SVxBepEfxD8HeMYdGRBByTYlBTS1tvEao9u20/PFMxtBm0ByrUjwYBIQCa
tyz2bpgTPHQGi92knZqU8fNiyo85V00wNfXBTflocq4/aAy+pbP1vGj285RDsOqni8bMcZNbPnKX
BnQ0d/wHrsknmwx5W/IbuSbPfjeQI+BAttPAL7la87gGPwcdm2W+OFgVULDQx/p1lek0qX9Tci+g
n6r/WBqqvF4iiLiKCdVraRjvsFn5WmyTABn2u6vkRdSs5EMJQ69FigGq6C89hkw5AxciKDhf6diJ
9nabIeEqwRXEc3JZVRwGx1ogSzNJmyIOHPuxdm3/yYqIGkg5BCK3C6oI1uLcefleNtTcDmMWN5Nu
MPYmzu6j4pEM/Cga97ouvc3klQLdbjY9AGs+4E5+NzMUQ6l119Ff2ma2B9bOne85SBJ36CBQLOk1
me4l73AxqE68LY77S3fHNDRLSqckqactRMVkVWBcBeNjxsldjweKTiCLV51GskpZroe8IqaLYI+U
dHq2SzSw7rmaCXBl2U/XkPgyzngPqOIWhbCnF6IBQ1c/GaPloQulo6fwmqLzUTDkzYbAh6j3H6Zy
r5ff0+h/Vh48EvxCkOHb3/PIatHj4Ry9Z03OvB4RttjdCPhwYqQ/FEYkXuiFF2BXZpqYKXrK68G2
tw5OJCGE81gVloGctHzw1ki7IWOBnJP65K2abX+gLBGGeB6N+BHdMA3UccKu3pyuBUuLgAZ4xlic
MUJ1VSYRZ4v7OavqG6QpzYOrH0dLfy0nMDCd1N2TM6dv2dDGqP0IDcmVtdNqPTnXzOqIhHJfnHay
D/h0aAukeyDt0bmkdrEZMbVtYx5kmT+iy2hvXW841shIydKNsz0Q9Qx6G5oh6zlR81enodKG6a/O
FHvy7GD50ubSR7/BCCbiND/MC7tJV7PpxlwIM3JZqfjOPFEjMRrJ0XNeSi2Nj6hR4oNGvCwpxz2t
AumdULeDN1vr1OteCEgcla/5iAKA3WB2b2OHLRtE0a2l0QBGMaptC+fSWh52QAf4hdaI56v8Uc4J
uAYsp2nUMRudGSPqXLzrQo9iodp0U/TQOyjbWqR711sX0hNHfL0gkzNfgwCJ5LKAYPwUSBND2/Jv
9NK715G7h2U+3sIuxfiFDEug8wI2Pr6vKjRvRE13fc45r/xYkuuOXE6mBn3ltvkZ4mTrRfxY8InQ
TJvaCiOFrHe9G0Zixfz1PdZrQGCbL2Hv0bpoa44WLFoBSck1edG1u0kUjVBkUG7DuBfhxmFOUT9d
FWAJ9lVMBQvWfM8NUvKtTmbmf/gTY1IkR9um8NQhy6kAMkF8im7g/quheoeRTb+jGKOHwX6yaCwC
FFho0BVbFHdIyQq8hHSHExS5W39hV166gdE3AKYd31A2TupkgBshXXwJYcLzDFrlQn3CmzQ5b5jw
ZQ89MBp/1Rxx9oIrqWtbb9Z/UgMcjp/44jSKk9G7XyTo+SerI8AZVYAVJqKfb6//heTZCLlRDQb6
c7ojkQAgLUmNCFdR5+psEX1MUqJNGMtmojoOGsR1oaaaF9yZ+dHID2J+MDWe2awvyT1IOtJQZwXg
32O1jo03M43OzCuLkzFqPMlk4K2WFeMOKyEy82mMA3oNYZKReBOxPx6kNt+TigIE1y/Tu14vvgub
XWZ2JQRnykc3MotfbWbtpe7vrcL+DaN6flgcxVEyvU/ozOziJfuqdMGY1PSY2hiEaw3ROyYpwbjf
gg5YvqspHmhlF1SN4lIlIb424uvdPrv1Vz9Nu4x4PtL2rSLmZetxmILVBdIL60f2S/HOeSZRgTqS
s10T+yFOV5C3HjgAh86C2VoICdsm3Yva/TMxgHfMgme2gczpYCmvpoxgiLq9n9YNDRWm1UidDS/D
OmVlpGikEqZiqn6GniyoHgMiuoj7kXMEMfXQdap2T+v/K2rSi9ZXRlhYOq23BGFg6TPXSGOkwSKO
3mIozu9i3AmrR8K/PNctivFZdN8+c/lQA/5p0+9tejSYDOiRpGcjBTKj1dDOUjSHwgFOZS4nPa8X
3hTH/YrWuZG2N02VMEQqx+7YNvlt2bSg/kxA+E7e7WqLAZYRjR9g76rneaAV6+cQOmT3Aqu7Pk4p
Ck0q1tW6B6LOX5M1LP0UdVD9aYzdilyt8uZY7alu1i74PN7YjZ0A1YMUaUcvJsczXFwOWaPJs2HL
KGTj8ygDlX2M+KeW1S3T8VPk6rCDBWjkuPIuGKT7c1MaH0WPJnKGeb+fuBtBXVLLobpctrUY5Z5s
c9oYVX5j5erHZCASDhBuTya9pb2dV7+qhGGnj0GWxQsQazLvRjIFzoizj11cR3vX6amOTHM/Zxo3
37J0zIkI4DFiwqszDb/pNKUA0ONVO2GgThU0SlU1PTU6sXyuwxZKYYOkklmfJ5b2UdggtVv0lbV/
P5k0Ot1l5hDuYcrTrHzXZ+Ndbk/GqSHwO6Djuq1gKh9SzkNxC22GtAVoB7HBscNPutP1XzW7+Mky
IMgicV/+6z9NnRvMwM+r0x+23V1bdbd//VXmh/yv659te7lYv64/IdWfs8jckLu+niwgCfc2RGfJ
daQfz48l2S3dWVn0oseNA7D28lylnrwrJvJUjSq29pxsygAgFBHROFgffJ6AwGoMBcai8Q+Gv8u1
KoYzGd/5sAs/Ht2lJjIdjxY5BtwslflZ9eI7f1CxZhzTnriQRkV3TTed88Rf7vkM6UlvMHRlDkra
dNgg+ffvdLNpMPKSUh2bRO+lTI+JZ8kRwHw7DutYqdsCYVvOfJ/XezLY0Bdk0xF8pLzwb/BdHSun
r3dZ0/zOk7ynkzD9zkojKOdovOg4fPeTB3OQsAg88r51iSWp3qrgGlqYBOdmGnbM9Suk8ml+Lst5
76d8IyW4lY1ZOuOlreHmwdk8NDVnPZOSqcyqXepbZ5lGOZU1eLiS+Gktr19mE2FGRjzYgu6LtXnm
CpbDW18D68mbJwWHamuY/b0rYRdPLtGHUSfP9KQg8y3YYvpidE7aiuZKjNw+EqaHlBsPKL+sWRB6
mOH1D61FinSnePNrjO+p2E1O1HB5T1D86JS2RIFlZ71cn3QALthr5/QRdMTtOAmxSegcbg3StU5M
8Y+tznQZp9sOjTtHnykOsxKvbay7SPrAICYooUnKmbydEFZ3OyxUUHHX31q6CWJw8QGlz+TBdYzV
6D44wwsqnYyDtyL0yGyONABxZOr+YQJPzokUPpn6VmAx3xBUbPAOnggZmY9Vh/YjTZg2k64+B8qh
l1eN+Dld3xx2ecXNjlpr0xYQSYYuYfTV5PEWbIW5GTSe/7xpvpbEErsm8R6bZqIz0TDFbRWj6WyV
IY2Jk53t2QH8IN2TIjcCC/j0Y2YTKQTYG3xmd2KpfzLLeXUm9YdYGmRFqX3jCOfM7C2kMUQzEnrN
2ll6Q5YH4HmonrmJnVtbkVLaywI7dfIfnJ3HcuNadEX/xXNUIYeBJwRJgFGkSCpNUEqNnDO+3gtt
V/k9tapV9qRLr8MjAVzccM7ea0/qRT+ZQtie2zlfXvYpWIpStITulJGF4+lwP3pjk0GIEowU5ird
LWhhisar0hkHYNK9oxkJRTMO5G7VpOYO/zEs4Vqwth3IlU0JlXnba1wGwz/d+BY4+lzMa84glrzX
W29yhlhWDpFXmOS4dNox9+iwR8GhLlXviB6KrBo5Ek+G5GUrki4zd6Lbg8IF7XyDc/xeog651CSt
u6cC2y57QRPuFewincAGzvTT4dKotNYroQmvpUrYrlCV4rW1yhFbppHekOzAOjRyNsDEBONibYaN
5HGgUnnDbD3zqoeeYwwW07h6AKXDCNfC4sEHBWgPYps9NCVNpILQpAfJxDFOiEv8IFZFYlO+jB6Q
3yc2iSDBw28nqCTF/oM30l9q2KTehgwRQRJZ5o2JiYJ8XRg35FW5jee1OmHWXmE0l6lwI48yKxSJ
v/8zCib5CH9bXA3hU5uQJlT09NY9S6C1WAqnINK0TajX/dHz1e7YNGEPVrpQ9m1AH3P+/absCWmy
0o4+laEdaqnZ4cpzpVY3H5rYvDU9ushseoOOGC6hj1ITwa60Sk3/OZoaTHRBRfvYr42lPgB+1LNo
WOc91OS6BbtvdjwIYchJzcIiT79yXIdVhXm509VVmdMbrURpPMjsSyiMxMoqbtJXYZz2MEDyU6RH
wEKKY98ruZOUsXGa+MZCpO8zP9paUZncpxrTMR3glNqrxXzWZeii+P5ejN0g7mWPhYiOoFqglFDx
nM8ixwZySkUBXFhVYaCjCzC6g6Z2dE96z9wi2sFqUrX3jR/tmiqfnLLu6dZo8QnolNtWfbQdZs2X
NzHJdx39ZBLY9l5u9nYzbb3S0DFfhOzs2E6xCDQvmZhPLk22epWO1YfpRRTcsLHOs7ZP+jhYn7Yi
vAEUS1Fp9Ebncy1dEhtSq8bkziSCs35fViwNelDS9dOdyUeIhRCsQCAgU+UJFGwZpPoATsC7bSWd
yKgyoSRpun6I2GxyaAJFooztTgLUsMgoAd8ZebSn87UDJArgzjPzdWGGGAaTanAZfnPI2J3QDSUi
VvyOXUjx3ADCkI1wHFXYYLaWBJrb6jpn+iFbYqiQVrggODlENBbV6FbrUnnyxwHMEEUxpm2iRfIS
j4WykP3wYZq66d6njICbDm1LpojeoQ76wFbwdLdkFmyRxAGEI3rMCxKmEr+y47aERTlQE+AiJ8iB
BMsZkyRTqTuYohQfa3Klxr5V9wnB7CtiT8yt2hHE3IZBCt1kxB8hzOcy+Y6uIEJVRXkUouJzTKpb
gJCZkYXHrqBZPmiSMpszUow5HXH1zFpu4msULXNqtZhf96IHA0KIRuDTVn+H0GIwmI4t+Flb1n5v
NepBZuOxeswH+iOjaOE1aTPwK4Pa70BLKo5s3AHhzZd1QMOmLeR0KwSdyKzf7gfkZRiVwBhGZl7u
2Zkd/cnr1i3jjdZ6DAUkyK8c6yTURgR2DNawbQa1onbfwVdRQXKPTbvmZJJsNUOoVv2IEi/3nwXR
QvZOydgZ2/I0DnMeGz4flzX0SZY5BgWKORd/3MqojpaMW1mtk2idlWbiEA1Urixv9mjq/rY1UxbP
ojrXCifgjg0BTPWeGmpGCM80DPRiPXHPzgYwldHtDaNZA/yuIPvpd78PjtzJRZXqghOUk2skoAwT
DQVBpzloUvWzoFc4nVstWbVczxoe9UEzkOMmWaevYpFzdCnKKMMF/zilcrGvJ44XgjKCqNBVyjrk
DbDboeTap+jGuyh6UHwv2cYTnF1R1neW3oCP0BpXjaKTlo9USRKfIOBSbTf4fTkLNX4i7fy8lXZT
R38QhiKF0Pn3fv/SzT95k4UsTatGitVprS1THTBZpdckGBikf5BzJth4rNaqV6YbZRjFXTj/we+f
5Iw2f2bNjOGhAaV7MPHwnLvG0WR7gobEON2G0wKVqHnunnrk7ld/WW7CpXTKnsyX7t3ak5+qBniN
1wKFX2BaS/WB44J6LhkI6qo/Y3XzXhWMcP25Lh0LLaGwmMsqsALVdWAtpGe/WxdO5Ipu4mQr/Z3f
uMsvOv8UGb3EeSNfpA8yPq/j9GxEwIhsRHbaidQcgoerm7EP19NBENeC+1BhoMMJygb/jmgm60qL
UHwzNvIxUmzlEr/pxlrNlxPIA2dYlvEy+yiuMYW28mAUd7Cg9bP/QEp1Xb51xYEJYUaFsI7Qysx2
Ur2CzaLIyxanK87JA8roFCpkRsFuaZlOWHBiSNYR9CMHKYx8X77lICncNDmYxlUQ3rl0xHlr5RY3
NtIeakz9R7lBWNLQinyFsTocVWRalV1sC6eMr+mFXbcKqwAUBnJF5o4zHpJ2kz1ED8ILUgJKSdge
VrnTaivlQX1L5J0sLhRw78Fnc1Bu1jZiqLptivbY9WkmLrodALkUBvwieule026hnIOleeLiRlt9
H5z+kSxquAfX9kFaE0uB1PZApEIBlOvCqoaEyOHEKa2Qi3RH1VhAv05QYSyyG6lMqEmEawTMBjdn
t+qapdccp7u6X8KMyejn0PChXLmAt99HNujCS+9if8nXNHuEaEV3awc2jWczbrN9+iDdadest1X9
3MpugsL3oG4B0HUt0Lu1dRHPxlUelzIDR9iQpML28qnd4g2YqA1HtrBPd+aBwjEHyWu0SYZ5BPic
OEbXf6Rh162zz+pQPgvngQi0teKkm2ml7m4IJ1fktXExj7BfEdRQTX6v2fK+kiRyFI/Sx0C5fwG6
GpvDHZD45gU7xCMTcKps8mIlhU6vOigxGhbVo7UJEF/XtrEZ04WobKKbKdotJ9lha1Bk5lVdttdy
nR05h6MlGIElb4MHIs0sfckTqWmxVMt6Ly+irX8ZboITHTUn3Bi3Kjtp4YaYZ89fPkpn+eRt2JvG
ACIfG2gbn9UutZkGa4ol1FbXPjQolKDPEFyeqp2HYvOxXRMWfz9z2tGxLRo3mLPjFsFxeE221cE4
Fc7rENj1XnGKFarcconn+TF+wRByMc5oXPKnObAYJvNKjdeEhgYkSfyKfkGwQTxRlwtEiEdROTWu
tKPo078wlSlv9PlmQT0KcIfqd4Is76hwY1BqutnFetNiG3/nTbBpmUAuujY7s0fu4Epv9Ys4c95s
ayUcyo3Y2qhALXuwzadyY14kiFHvQPmWldPepZfZ0YMUl6wwN74kvStcqRVFDY+UcpB4BfTyXj9F
r+ByypXhaOfJWFSPBSjYC+fE6RewxSZx0714Uc7WOYg2lMG8zUQB+cgd4rAOxtpc1G8CSXoO241s
RZtI3wbb/E5/6tfGi7evdr6TucWveh14dvSGOXtsFxah6nRP+J8vCnXRigsvd+nT7VrjPjmDyQvX
nbBIbtTtn0TFxvKpLrXZ1b2sXdzWiJGR1vW/fPEAYiZqWRIXxgc6zpHsFPPYI63Bh84MdMWzULLW
MGhgVY7QTZDmkUQGUp1krg13flE8BK+CgdfIrt85sQ6rZiSkc0EzNlkQDudKJyJW0I4QIbVr92HF
w2YwkZMwL02z9mFh3hVnjOZmDkmI3s5O6B0orgigkdfpq3rr3Yi+VKEyV/cIIofpJFxk+o730Q09
t0ApeJGkDgZS6TC6GO9Ul55pYzPrvvtH81CAPFyKq2YvXIaTtZ/uBJqo7BgO1t7XDt5nD29wT8Yh
FWA6oldWRLgV2ZN2NU7Gs39hSXg2NsqHsK9d3r+IQz0FgxQ/mh241UO1RQwUohS1xTtrhZnBDp71
X/4OmbhP83UhE09sQ/ClIwFLkQEMeXAROjRyrW3to1MgDYiXeWlZK/NSkfvzS/RXwjZ6AUDk3Usb
6a5sX6N9+ghnjKodwXNzkLrNqQ2ZDFycnq9zlzCVjZ5bMh+KvaNu6nLpb9JxHf2yGlI0FuZS61ky
VeKAbBq9grX0tSVvFhnC0Gye001duLSU0FQYjPONcKAFi8p6XCqIZWiAuNM5yBxRXmQrH5K7HawM
pNlnZVzI6+bBOkiiU+wwQWrGonSGve5YvCbSnfAUrxqXrbt8Cj/9Q5QvzQ+x2+jMqSeAF2gX2qWR
OuiE2QSp75nb7OhxplxieYNvN/a2nNnDbg5AXeXH7Nl6Yo8u7UsBDDdwx6XwSp0fOa73oR1jiLCn
mHhPb0LPsmjeLBGdHgLjQ+UxLSyFs37xu7M+bKddsqyd2vYxADnlgXC9t+xRvo5PKU2jN0o/wdbc
QWlRV/Vz8FCMq/qdVw56V7NT3oR77u5aIhhnyQ0z+jtuxFTawF7Caxy4lnWO+kUrbWTaaKSVCjwl
3umF8iiGW91cDRst3oNDdyVnQqTx1LgNyl1zASNV//BgtQ1LAIHijsRg49D9aoDwUfuSqQU52UON
YNDubsLzxJ3uVoReE5QEopF+0yob76FWZjviZjn7L8p94KpvqnVugWaibBltgELv3kYRbIsUgPtI
cwUSGm6EQ+JfbGD64Nni5u0wKI4rElX8wu3vtHavBw5uDMC7v8iXJXxKA/h2oCevnUG2K8JlZL8R
2tpDde6Ryb9BrcfKj9PjBEwbSQ3KWgNlMoDGFS8mgD/HdFPweWRPQGA4pcVGypaBaNOwQv7Q7pIG
hPZizLbyPX/fICkJt0G3IiOi25FMPmsrY9DlC/pIerBWsjWUeM7soX5mpxDlN109NM2yNq8cJIX2
wIat+KzuGwuKpuuxDX2J0o10ZoJC/iSHN4qC2X19F95leCq3fbnyL+1jXDqQGXljaNcsiMrZkDqw
Lt6B9gYs+g/a3aDgU1lzKkYZoLt+DgxiS3GO7RwqpPDov5ov8oFJIvmMzt2LQe3OJd7kJd+Xm2Db
7ppn9b5InJGOMJrSC2RAIuoIabGDiUTdZbEqDdd6aVLHRFGU7nJSCbI78k+wAAYASu786ZJ/FC8z
zgb3JpoHk635JxEi2D2yX3i7UvUTb9n4hHcRG1aiA0NCO4+F0WbPSCDzXQVTZUuZ9Jo5YburL3Q7
vUcBmOBh+pXv9Uv+FJm255pXn+3XNnvAg2orjT3gzTsU2rLgYWEd0e2Sl5WnxGA7l5JdoUCxkxv7
uCZ79UnCpTR6GKjrPfI9MYdiHmD52kI6waBj3tNx84pHrTsLp/SCU2YArchrxqkDqegbYs/pk4Wt
xBixg6ZKjdLbiY/oVi41p44toAiNXvvRdMmI4vYR2K2dtQM6+uhhXHvsUd8Y+AKUli37Vgw/5AHb
2UtYLqvPdg8RmVeG5QlVHYL8B4DdZF257FuW6Rl4c7XU1vk2WYP0OZj7Ai+YyS7YBhd5x87Bf+Gd
SXZdvi2wwKgOEVnFRZ9IYl/PftsYBfsKUAnRoajpJG2rHQ0A1Dvq6tQpVLCaSPnXAEHoeBYX2r/+
i8SExY4qWmIsyXax6SQPnkQe7sez8FIML2J+7ojTe6Lq7MMzXLODCh0kCgip2Z6RCD6oBBHdtwVh
LWzrG7hi7H3EhfXBw2BVjdnGc6DZAIU6pNfhZoaL7oWI42oLIIwq+8eoLbQrhha6kxKBM6eKlt+6
fCRsF8D1PalBnNrDehew8ZPJMFqb5EnfeEFzlONrkHJn30FkazJ/bom43eevnbnwd8nVPxYcoSz2
Si2CnU8KAffqG/0ZDqJsWM0VNhlrj2IZAiBi8W14yu752tJJfAFXdaWYwcfijuKM8IzXBxooe3Fx
ly95uMIueaF2x0Eh+ay9HQKSuct+9T+YjckPQlHVHM1HDLtv0a/KjWjpbYqV+u7tTcyaHmc+9siL
/GDd42Wkrlfs+21a22ARV8FHGtHD4jzkkmrIe1RtoxVrFOOlJX9gXq/bJ0ofTWmT/syhYenfqffC
c7oW38VxDc4QNLBwipkPEX5yy5tXQjfU9wq4PpbwZTPZkI/6TdAtQTS/e7v60a92EWLejbwXlsY2
xeYWLEu4H+YGuPizRfbJwBvKzf6FhF4Ae77FB2KglVh6w1pzrHN1bm6IOR9NGCH4HxF+8q6iCF2P
+wCS8ir6xewnJUsdgM/bSIHPX3x2hc0WgW0T+mxW+eaxPQfKPvnQnhid9+Gr5xAP7y2HcGntjKOE
v/CD3gKiC2t6gIidrwwFKfxCfRH2oltilF9ZsFCWzP76jtbJMiCaAKHPKtrU2wAL/Em6zJPNLBLj
DGdspFMxH2JNOgwO9Tz/ON6kp6dSoi2/pOxD0xbPOQtj+ZKgZbeHtXpk4PCQgrO8Cz6xv5r3IEDD
X9G1e2cREC7SOnvOrmPqkGupnz1n2BgX5iheCuODrtte2Y9bUEHGMylzQGYmAnXs4bnxly10EHJJ
FXZpdrBhR+x9ohznuI72NvpUOWKwM1Ih9C6CA/Yq8Z5Z3l8M2C0OER6Ya37MX5GjW0TR2QgDCLXz
7v1LwPu08B6TT8Zw98QWeoREZYvn8I7pSGbKwXK2oN1VP9aP2nP9yPQY3BNDuQhP5bp/5OyqHrK9
tDZ2m/gsroyniretRFCar5k8mSy1Z/bWt+6ld+nGPBY3BGqktqIj3XZspdfjEwd2eJf1vkAnWS7r
tUjLj2bfg7VlNL1V55IoXt+GB8mU0V/Np3HYWcvu6L33w2NUr4XU0UQnJ12GVd9uXONIWjtHv9nh
wyGux8a4EJ/nF2iA4LUrfhGIILuTuk7ZAbTkebi+w1/MHW03Hos7ZkE0h9Z25MtWTnWvbQeHOyDu
lVVNQ/CGxzhYEE1MSYLMv5y6EAslza3jvH3GS/iWsS0LVsNK/CB6IK5XTOCPAhP5LFxYFK5xKF7r
J+wUMgdP6SzcQs32tabjVWpVx0AE3VsJ8HhaM9vfP4Gm7XCgFtayJvZmaVS80oj3MTS9zHHYOX1N
UqDpuknQtldQw+Nd+Pv3Y0RYadyUDBUr3tVSR0BXxTqO58kDVYlhSpmSJyFR6rXRaFy3Xgsy0bAZ
P/omXF6V2lkZ4S4J2XuhUkYh2renWIxKJyH0cRkUHVbnkZehn3+JkN3YLZ0NPN6Tggyu3qvSwHZp
yP/nl8GsDq1a6E6sB8l2IA9YbVQ2lEmVlFvr0/rMa6vbW0DSgdPnOUVY9AmrtBA4qfz+RZ/IShd8
h+YCRUwExiQ7ViHbh8B8RGRZuUHBxhzdIxZECs8q3lOUHJRoR6IRtegqxCefikVf+CaiAQnrc3Xs
VflDjsGLZ9HMvTbPHte7DSG4oWVql3nJmYt8p9a2cHeX/vipFN4BwrzMFtZvMY89Rbpc86qI+I95
EK0qu+iVUzLfJpbH4WzUxBhMWC2ozNA484oHtX4cVdSr88+hOcAoDOsPIYquFij1aqjvG2GKmSNV
Ox+S114vKKGOj2MhKE6jQj/t9LU0Gqd49N1CkI8KB0/Y/veZpF4McucWhkxKAMGhRMkohBR5Z4/m
zqpvzIeinbR17KMG8obp1k/yHY+DDQxZr9SJig9TAKdkdO0SyvO7KROuaXkBjr6APMhqX2dDvWlx
WTHPJMmGyDcmrcHtxTE4VgKmE8wYo+OVrdOJfmjPUDCYGcbBTKxh12VsMkmFXivQwWgDTapjWfI7
udMK2X6GtwgRZ0CD9/CPPk6t9kvtKwWRCG9d3CZrLWG7MCd5YWA/RmXAaVgy7f/4X8TPd+QagD7F
f9N1Nh//+R+aapqIlwxNt1TcmXzoF6CLPiRy1glm5fYqfIjcAlPQsV7IxFDVKbEuaelUarQtFLiS
hFHf/v7xf/Jd5k+3JEU0dTpE6hdojzFoQ6PlRgX3q//lDepSrH1KBxFVDGEWKBEORLVLxCv998+V
wA79cdmSrBiWqdHcUuX5i/2DnCPWQF3lQarotJDzUeEUq3QnNPrTqOOFn0TU9Gl1wIZ30C30nLST
Odnmyka1+u0PX2W+xq9PQJIJ2CDpzuIbfXkCUqyJI/LQyvVEsAhRKYCFED4DONiucBdA/qM/OQNh
GL4D3bPuRoDFRDjeOu/88YfhYHzzXWT4W4piqppsff0uWuhJspCH9MpBAzM9sMDPWIFkLF4DvGie
YKo/PAnluwEoY/EwsJiIuqp/eRIxHbupKAQi1jPKfUaf3gxFQyfJTqudYG3Ot9+QmpeiIPE8zZwa
J2o5sLVHDoDLJNkqxBAgMY6IFeQAA2afu6Txj7x4je0Wx1VVPZhoQIoRZWqT8ngLYk+QVlLWzUhL
Kleh2Zz//lC/e6ayohhYZM2ZevVlXI++StJB7NeumbIQkscGJafsf3h5fg/SryNHkXl3NBH+lmHI
/x7EA07nsbHkyu0q7Qqb5tylxq43KH43vDEFJVijz85T0YFjsPihNzdDpB3wf8A57JOzHjCikro4
9aRQmIQB44M21U+rmZklxUtSVodpBKBR6KUj1t5JbINfeZVW67/fLPkPehZzkCLrmixapgTicx4i
/3gZLU0FHC4rHAcstqa+kUMrAHHY0moZU57pVIWpCyx4M0B7EueysrnOquTBl2C6BjGEEX34JPT9
04wrgIEwFxQfWsHU+ycvhdf796/77dyhqDTuZuaYrP/+8398XaW29NwI+bqMLLuVoNpguLKnGTsl
pd0tpqU+e/pfBm0XKdQufQRw1GQWiSk2P32X794ehYlbVFHUIwz9MgR8hCWSYI6VG2t0T4wyHpcz
bWQMqAmVcun4Gu9T09Fi92lj9EH68feb8e3rq1iarIpw3nQG4pdnh9/kv8fggKBoWUkyReYuRCQ6
3kwwmwtZyRf1/Obhy4oBgswPp5MvkUldacbJDNjksLEPnwRA8aQR+9tNJH02RkzB1T8USQG7J+GU
TZgreefXLvDe4ETssFFSMI267UxZamYM1d8vTPr+zpq6wWosq+Yf8xIaVAaQWLl1vtNaSuy6gisQ
1dp6ADVD+ku8mSRrk1A4jyC//P3Tv1sXGWEz8UwEuKd8WRPUwVNbNWVNGGdOj0Bpop/Z510fOZJv
3CIto0DSNz9c83ezlipCTFLh+0Cy+4KTi4kL78akr9xp4FkiuHnRzfzl71f202d8uTLwyTI+UQYs
Ir/DpFeOaqY/TL7fjkleBkmxeC9ocn8dk1YEq0VueClKaa30tABGZhFrYIBpeXYmT5vClxqutLI9
4Jc5Y2qiGY9+OEn2iVfuwqo7dCL+UFOWyMRL6FIZVAyCMXgJC3/dzExSIuFGWGDjDQ4JldEZGOUb
90Xovc3AMdNDpfH3GyfNr/K/Z3tFFDVTAc8pWkj2v6wpqla0igAsyPURpy8alvGFSii5jAgKIjmv
mVEnN9zdtBzA3fhCSdekYOtbQJH/+1exvvsmkFzZrGqyZHyddErdEM2xUEq3zH4JPs32QKZ+bTQS
fdyRsMvG2ykAKwJl9/fP/XN3gmrSRFhn6LD1zd936B8Tr+VLzVTFSUmoS7A0ZN7Jmptt50WHH41J
d86f/PsnziP+yz3n+kzNwDivKerX3bFVh+FEVAHuMBVCb4Qym63sU1FFD/+Pz1FlUeIBM5ur85X/
48rIPcBcVhm5a1K7mTxylyBxg6n+Ya9pKt9dzz8+58tmS1ASnexNPgckRSNY6hLNN6d8fSEMyAKk
XKWveJ+E+YbAu4F5u3hWo41RRlcun1pD13ZrwZo1V0pKMLi+kpRAXEfshBYTqdGEbxLroFKCInQz
dEsVwE3rUzMi/xH7fSGSpSAjb4EUjqIXuk9rmYgqPP/iw1qWZY9jfqRstLL211O3ztMgJS6cDh0x
WLlt+SoC+LxZBfn0js9c2PQcKPFM9sgj6eUX7XtnisgL4oBM5zLDtTPEr72x5HhKq21mIVuJ+SwZ
KCXAPhaYm/pmmW+QIUlXfIxb0w+e+1QXEa5C19EG9Qx1+5cIE28Ze3SwDc2khjlJxrrStCeCP6Pp
xKG5dDwqrLlFA7zTsdtEMeIBcwgewmm6+uHd30eK9M3CxIbS0JgMRJRh2tfdUpJMgsIxLSfPGCCA
HPSXLsnOSi9fzMp6oxrRLcQxPmPnebTS6FRbgQqkqcfqv89DbTtm6gXz+pMmlSspKG6TkLxIOlmZ
stKQ8Z7IzjQGFHZKHY6//1B1OvGKgdfamBKdgeCgqsZfbcRnbG10qdTgIe9onQoAQRXrLen7i0bq
1dS0FxkydN0B/I4yGiKpdazKYKViI2xU/kGUEMcxtMugx8sZnVNZ3eMlOctNd8Ey51cf0ZhtFEX6
GH3J8QTQ3iqFDqWSX9tMcoqB1mPIbfdI81XDMKHUtIIkjbgCz4I9f09Z7eNlbbSXQJc+fv+7Tt/X
eX1GfbusOwgVMnK+JrG2UMldjbZgW4mvddS53sCcJqlPipxt8FlskzA7TIF88jX1zo9hQwTVTZjy
A24XmDtBcAv6+LkiQXbfBDB5PF+4b7L6oLbGBxnmVPPN6jHHjniKO6JuMvjGU5vfcwZlTM1g+x9G
yDcLhWxBS6X4pKHKNL5MJl4KtVSuRtTRYMhyvxq3DeRSW7eoQ6aVtoai/REiYEeSUSFnEXnscT3Q
BPWU3v3hu8zL+ZcJVJENFdyEBcvD+npEocrSdX2R5i44EOTpxEwL4WxUIwwRvVyrSx153aRfCUX/
OhjNu5SLl7pCWRMEprrKu4Juoin4m74ZfljEpD9PHQonNFHXZcmEivl1bq/8sROCVifRGMsA9a7C
RCpL4wVxub/zhurZSyfohIacuLUBZysQ+k1LzsoPi9oMR/56i+Dbsp6ZJjmA7Fj+Pfc3Y0yExtiC
lzVvEAFSB/9fKqx+c0MwdSyGaBh3WYI4USHxd6ZpNLPnXO0sZMUJPHRRf9fSXYKdgLL8cIL3Nx1y
T0D+hLFEVmNbtlDOelWznHThpHQJ1xI2MsQ52FoqUSteqy+wbCQ/LJ7fzVScj8h/FTVqG7L8ZR9W
x02RxHiqILS2x0a2aL1XrzCoFl1SXcs+uybtiPRHmYDF5K9/H3l/7qDVeTWVDJDQhqVpX/aZcVfg
bpIi7Cgm7Sb8SsthHK9U69ahXu57Ob2fBMRDf//Qb8YUu3Zw14bBxkgR9S9XXNR53vpdm7h5jOQT
LWER16+T3gL9iO40D510hkdueE0j44yK+uPvH/97C/jvt00VFS5bllRJ17WvGzM/TIpMTUpS77RG
pbfYMTp0Gekdmb6Tehcl+rnDHEB7W6MnLYC26KlOlJ26GETzsWqVazv/MUHvd2ONl78YTCom+es4
3ivtAYzfNsqx6BvVT0/rz2mCL86hg027pvH15yntH/ufUqNurbcpXxzTfaDgBp7MjwgTPgjKH04H
3w0MhaKfzm1iJ6R9+agAqbBnNlbsxjFcAwOHh284qdYeDHTeWMY4UTbW498fzJ8bZi4PYroC5Hye
bL5uu9QCsKZgEpLCfBdbxWs+SleQDEuxkG6/b3nspStVNn4Yj39uX1WRI7kizpt1PvjLS6DVFDEa
z4hdoW23Y9IRZBffhbq4//vlSd/dU02k3KWQ38Jt/TKFse0awpD/t+tn2lnvOMMTyD0X3Fgq8+dS
UPaxKq8jUVubsAXUmlm2UnBateMmRBQIpIpYC4XQKsH7aWR9MwlxDySR/bspizonwn8PrUGQB8L8
sP1W+ICmMLgo2sAc4O2bsNm13bNEIOFCj2BEST8NNW1eab++j/PUZ2hAwlhpvnw2CwgBNEETu5YG
XELF6EcFBNaCaOTM63m/aWC6LTBogmuARJKRwcwVoCpOyVecI976zpsIiQoPv4G3poQR0OSlViS8
x0MaQ6xhJSBinteegpkkV0uccYhCijZbe3V2n6iYyIeZIPMbOtbM+Zs+bhJ8YsnsaLv+ZhkIpbnS
euBFv/86QDwLdhLQJ0zklFrBwfX9S1Nr29+pLFMuzqZ4cqZNpbRhH4PkCN+o66F8G4D7CXnnAuKy
bFkqXwE8r4v5GPDDgJtf0j9urGnNpRnJtNSvA26KYLgGKhPd2AsvXoReLtBW+rhNK9RoJUAUT2u3
eQaJBNPUB+6clVLUp79/iW9fLiIHaF9YMvz/LxNJqpZsHvw8cfF0IqnissVYuppG88Oh7Zt6IyPY
0jn3Mqnr1Pr+PYJxuylZUWaJ2ys0ndAmmi3IDubpuuy2bKGuMA/Qg4PLaBSNtDZ5X3ndvjenn77I
nzuVuUIv0SYyKX5y9//9RaZIxEYMmtWVargXLb8sh8qp/dc4HZ+02cr5O9+m1I6zET413/7vN5y7
oLKgq6Yofq3I8RroXRwwm42x9zHf7wp9WVp5P0zW8p+HZIpgzIz0GSjfy1/f2qGOM2nKmTH0mBaD
Bed/kRQJ6izjHI9El+jMWZHSuGGnW4u+YZRDnifydFzLRBmxl0ZpDpFzstjyzu27ULUeU5g5skfY
wIA8sJYQOP08DX832xBDoUq0Hb4py5h6ZYLw62KUne1WINdbKIpXbqVN5Px+FH+c9b+9T7IC6w7s
hflH5ybhJhk61S93HO4EqQWJHBevLWVTkJAmypokfGuTNxXwSy+Aq+rZkerlNswQwPx9YBjzG/B1
OuBB0eRVJYVwki/rnNXKAJ78MnYxGePSAfRvAn6AQEl4VRyi/cIklTf1KWA3wZbgbJm1I5rPhqle
U7Q1+efgY10J086t2S5FLJCgpslonPils0gs6gftoFneYWzkqzlQzCgYDKJSvKpN/GApzSUt8ldr
EPcFoHqywPAyVc+Vqa1Kn+QpbJSvlKopQVrXSSrvFWhNhF/N4OHPMKfZHpipssplfY/H+L5TQMAU
RrULWgW8BYE/BEd6hgHwVH/MQo65DHsRxekggrWU9wHDYUGGKaydl98/G3pKSC13uSipqAT5WyT+
tKqq3z57gwor8x/evq9b+8qr55JCyspWVtsM2JIZd9ueJudyfiGqvkcfFIyuJpECPpAUxp2OLOka
Vdlr5FfvbVBvJlG9CiG7zKZnwi6r8gKL4zSpVc+21LLjKniP3iQL5EgbIErQxxMOLzeHRRbPnCkj
0VFGC/pHx+AyC622OwXd4zwXKwZ/JELABy9V4NbpcBLk/n1T/xdp57UbO5am2VcZ1D2r6c2gqy/C
O4UUipC9IXRk6MlNbvqnn0VlTXemUjgaYICEcEJSKhQKcpt/f/9anGc5yg/TwHcLDE012UbS4O1N
27i/joqp0/RxBEBko9TaTOvz26D3d1j/tKC8K6rhRRVkdfz05BXDD3sc/ZspSGMwnBbNHNYaX9f7
usZdbdK+vRl97Q1c2yOw/3tHC5ell59j8dxoxsbYDO/21FhmEdwJH9XCORS+8eK29TkvAeq5glM/
MVWq1rInQKH7+Yp6Dy1VXn0Oq3T7+3v1u9GVmpZms95nPfa3bXcLbbWvgqLYdDGJNifflg31naw7
V0m+HUWyUztnZYR0aJHSHHJ+OXIks05tzmlNOsIJaZ0Jr5F6vsa9+Zi56tsICy5277RseEmk+sOe
6tu3V9M4luQshj3d19nXVLw4qlxZbGinO5Z2VxEaug9qsVfV6BSw2MrTfjnEwXpwrR+9Qt8srHnu
qfKsa5bHWP3Xa4shr6ulWXJtIU+Z44PnAjMP3DVrq1hYSnyms34XjuqbSNU36tQriG3rvPOPlt6c
ac2fJTXC2wb4tKHmV79/J7/b7PLLsZ0xWIOxc/sy6mb41wDO806OdfEIbmw1jNZjbDFcBqEzY396
UHNqS4FlHe3A25l9cP/Db/DNvop3RvUM12aD5X5dBgrHjOosp7pUDu15en8629sEEoh5/Wh67Rm5
9X2R2Yc+cY+oez1yHkVsPGIqfKud4ISI8jEHsq+grKWn+Ie785vpWDNI1XiGyZz0t9P5Fr4lDsgy
JwndsK8u3i2rvKSSCygKypPb5D8dBn93sRhotnRL03W2e18uFq4Mv9DlmG+oDqwqBHEVPJMZ5NWF
sMNzHA58sv/hdp7e4y8zL+f1qmUYnECbujeNUH/auIux6yvVp3hFx/LDSI6xpzfcqa+CIv+p8O18
927/+bm+XG+eEiexaU6FMg8+lox8Gkw1SF3scLTopewLAGwusUbTWIdqeRxF4dCE4+7dweOmtRe0
rF8mom9mOquA87xKDFu1MB8A1Wec5GMnAbeUjmsxaXM7R91KRVxoiQ1B6Bs1xVooEntnL5rq8kk+
JqKZcfwIm0+8m7m2Qb+8ia0W7Eo8bmWobcvcWeZFez1Eb4HuLD2Zk6Rzdi492JRcdOyBdTGs1dLb
i6o9ehnQF2VYV6PE/1xeEgA+jUKrKQ2gaXuVtcPWaOhSK5uPOK4vreS3DPJjn0MwyfzxbKWclOge
SqOCJu155ICwSXH7il/uNpzEs4XpwXzx1UdUNk+JtJEYNjNlMIY5IG2vX7QqkhwDIs2qpB/tk3Dp
8VJWJilJuvHMnU0myImDcpX1JKXV7EUQzaKyKPFg1fsxGFJYqDnziF1i8im4AsELrE0DvafrBdGO
O5hOUI5a1nHQEdysO9h0gKK6IUYQ0SS3TcYi0fBMwCCpmvIjJuo+sURYCdYx7J1wDVmIyDgV7BkS
hkc8mz0aB2OdowVyFXECo0ePDlf96OYnUOcLQ7Aec9R+K3OmQgtqXEK/cIs7yEvePdqDnEheXN+d
zJjvbVScgio/KbImS+GTeTJpaS9epas96Cl9i3lS3Mf9FpbhzLHB3XJw8OAAR/IFTd5Air1wE1r8
rMS/UpFaNYADjNBa1cp2uiR6uzx5g7N37YEmUn7JaRwAkr4m37o2EriHfnjoouaxcIJ+kTfD+vfD
5bf3j+Y4GoODQWzly4bVLmVZDzYDki79RWUzIuPFHATGC1JC5mAvm9Hb8xJ/GAe/W6RQ/2D3SpiC
rNKXp7XCAYZKgHS55vhHU71jnmTU8/MfRqJvpyOLFabBiS3HiN6X5zEJBwGv9/JNN3ibpmvoiYIE
n9GtSzWlIE43E1F48ir9KkKLU2o/rxS+G/GZVB2bvzFV2K8bR09kZSY6ixMFejjSksRpQ/69U+wD
nz4SFGDT5878YLxl8F+GqLUXIBEPagUg2aX4iJf2UNfVTaKj1HLtvZ/pnGBZwJJ9RDQd5MxZpuXc
gtLfBGn+VgT1bRMGO7jie29ogSlgm2otTOlNTjU/QBQS0ECcdc1iKOyL0YCBSxgum2E6I0yVuV5B
Kw2HqdNJHV6MfNygayb07cw1hMlZqBLkf9NlQjCnpQEfrxeS8ui2FKfKLciwmzQNqPX4Mr2bBWQw
+r/6ZOHG9j1bqSTD0SwG8FnxqYK3BLmXlcizjxT2jxO7kHHDgKO30IKIQk0bX7ksUnEVxOAUqELJ
zKkXetxiK6/AOGoghFP0xig/sBAQUK9T8U4jFWBSFTZ334LlJxjRBSZKg9q8iB6D6UDm3xF1AN7B
o0Nbg0PB2aPT2jup0kSZVsGs6emxbeP7MRHQN7IpJE7PZ+TzBBNW8Pf34HfzpW2wRffIu3GpTvfo
n+bLSJVWlidtDv2QMyb9LrPT/dCp60RDV/P/9VRft2itgDdcgHzchA4kxRy+cE6NHUzivKuVH17W
t6tkm30VuRTiaGzn/vq61FIXRWlWvK5kI0NsekG+DPtiNa3bY2140jCmj3Sygxv+4WV+t+qhSkNJ
iqUW+7Avqx67IlaQpwwvPce+ENCzjJaXuj46obfXBO8vj3//h/3+GS0q+ZPY9G/VBuDUpFvgGG6q
uKIBrLpAlXnR/OGhSKv3mjkEqtPy90/5OXR8XWdN+VhqnaSVna/hn1EKqP4YFDZxn4ZzE8lhS8aR
ZksP0ahazcbaPkvYTLjguvTsuhdE2ARiBtYIVTcd9RX0mNcnhYlK0uxKn2lWsyKNxrU3EG2wlALq
BOYRJ7P2CaE3Cl0+TXHj1haOPR9RNAe+qOeOy/3W0ZWGa4Da9r6Fo7vgXtlHEXwpDm8lVuJzldIY
V8OEyzxjU2T6Xe+VN7mSDzOfSiyB5kVYh9CEPSVZ6PgTqM12dB1P3eelBJpEABBJWDFn95nP4fg/
xS7UCQs43u//qt9etVyzBkdBHE2TQf3rVdv1Pq600Ms2XSne0wHBMZUUf9yCrzvq5rJuFjH9juNP
hczvLiB4QBQyKeiaf9sZyFYZQqHb2QZC9Xs88vZ5o3wZ0volmzIYfSVOcH8uv3+x383+nDyReFen
D5+r6z+NPKpXJQSSIR8mTCEFuJq5R05rmvqrwtrFrnadFuVlWp/8/nm/G/H+9Lxf98/xaKZtYakZ
jc392kVVD2dIHjtde6iK9g+382v/v7+XAHvfVKixENuExNiWMip8KZXXnYvQAynTxsjj275vu0VE
bD2gGqtXaY3GRXxYyNw4fRrXgxrSy+7CzKBuqPFG+750ZpbcGMFbWkA/su3+Og6ME6zKPvMBnBop
IT9FewtserGkCSzPt55iMpJLXSeW16PdkzAGwxhwjjXe1Q1IkzE5MzbC7oU8tQrzLWta2qLpNpF0
a2Nue/hsLrHdWEX7RNudd0wKupFKhf2GBv56xs6LgnHBWl/JL2g2JC0h1J19bR20Fo67WmLTQwxJ
lGqZW91TO5odEji2PVptrYl7HX07gOTcAb/EacIUXMOYSOaBDkM4MfqTmYa7ad1cVsaDy4q4l1wb
KBWWQdg/mMGIBqu+xEVzRPcglk6i7PvEWnbgZyMl/FDGalhaYb3DMVsfrSrEFkXzK4beH6aY724a
bxJQc/DA3fo11JmmQpK7FNTVBburwnhowVHUqvlgCWvPge9DjaLsh5Fe/+7i9chk0A3hcFT89Xpi
fxngLWSAsFPnqAO8J3br6wtNzktIuNFkh9KmIzgZeRvbj1EaZv6xj+J4E8TZuWo41hQ6x74Z1g49
/sh98UjeHrlVO05oiWQPixdeQgNQHWzWMm1pAdYsaBC/vwe/6RQw6bEg56Ez3FCr/HJfBMqQkqlM
YR752Yr8FB3uKhXvvtKOZsarwr+FnJ2mPmWAv54oIbI9zyOYPRRUyAMaERWvXrcNo3Cdn7Hqkd+i
1WmNtYBOXPjtKD3S+9ZY+bYBPF5AvKwVBBSpOqmhVbyvURtufv+iPutLX+ZEVvuWNi2mXMo/0xXz
pxHNswc3q3Uj3fQo7kuK6qDU3Etd2O280vuV5vliUWSgwzNdu4TwFdjD57T3BrhB6jxZRwnbAKiV
buj+MA59F8QgtM3R0bRKcP5WmA16axR+y2Ar3PDQROmLkpansKAx2jJpRK5xnFRwvKXVX4A/Xod9
fWVx9DVrfXaetXTuu1UW5u91whsFpZ6YW/Y+YCtwOn5Ek7t7pDWkfUzl44e/qfrNCEo2gqgAATcO
dr6eaqqxH9iUjTLy2RUipYR+v2Zg2PDVHeZnMiL8dfuxiLZduPM60ANFnIxXngq7oQvf1KHUrzlA
43Q7hRhk+JOfsylJvWnDSzByuwzpL/yQ+bLL62voqHBPMCt6ghpHbnO3WFGrLGK4qng7udkGqOOW
G90yWAGozAtnkyaeiW03Zy/lGrtCx5BjhNSFp5MvuCnhDoAakL6UAkXbTlxT/50+xdsHWRohWUNP
WaqlIHmqGLeuFT3kxJBmRmNqs06wVnIV95B4r07HEGzHzVtgqQvfYjWTtxuCbIvSfoZY+h74wa4P
YD8FsbUIjOI0zSetc4cG83laFNap8SCr6qI1zZvOWV/L4zbSNU7/+cGGWl9C1vxd1249UXNAHu6h
1reLIOo+rnzVOHrMBoEZJ2uqhbSkVyXKFM85oUNm+wgRkCG2hfkl6s2YTtzRQX3Oi+H1h2vhu0uB
QJqhElphU/v1VG3gMCGVtZFt+rhIwUIaM/C+t1kg+zX7Of4+kXdqTQWJ5zR+0WeTZNoPyZJvFi00
CLrkzK1pRv9a4EV3XZbZtEDzCt6+LhX3tgNiuPVK/jbESTfeUC5H+khnEazln+7ib0Z/SiWc6VDG
ZYX4tfqec8bedFmUb5IGiaTI441ZwDBzAN0vjJL2qoJmpINrnS3ugVXmh8BD5cYXBd7nsHbXeh4f
/abUt8YwKQBbDwghXi7V2rZN719By1wgTLpELuJQ1hZrVjWsCavqj1nsP/6yLJL/9Z88fi0E4tUg
rL88/K9LkfHff07/z39/z1//j/+6wtxWyOKj/u13rd+L40v2Lr9+019+Ms/+799u8VK//OXBMidX
M5ya92q4fZdNWn/+Fizvpu/8f/3i/3r//CmXQbz/6x8vb7wF0Ihpe36t//HvL03NrWyvTYpR//Hn
Z/j3l6eX8K9/XN77F/nN//H+Iut//UPxjH9a6pTI/NzVmsbUD9O9f36J4s4/6cvRqWdRTaOHlrkn
L6o65Fntf07RCA5EpmSIqk3JQ1k005d065+Aium5pYrN1Uwi6B//93e7+WNi++Nt+36xS5r3yx3K
kRSbQZeti8kvhNDgSzVBrRVitUWhbs24ajdIr85lCx2hDjLGZcemd9XwOdAT3LT+tMkYDnkD+3+0
lu3At+ipOBg+Gy3Lc1cUQG8NK3upZAAmQ3WAeWM6U9sLkwS5ay88Ccs9d+QY2C9gG+TUzYcfCsra
vEsUu5gnqi4PllG95CooXnafJX68PtKvbQ0FTKTttBjXbiP8DemAldPIh5HcF1TJ/JAIEvR+ia8I
hDaRKBcXYOfTHgDKQSmNm7Sx5TKXI5zyZEXL8F5voEME4wh1/jX2vGBlJ4TnugpAX6jPdEqgCxba
M5j5ENOcLfhdwAwROkM3GdeN1tyDjJ6NGiAqovRrMskXmvrgyznmrGvIg43AiuEL9PpapcdW4Gx3
fflcumj2KvPQOASGez3cTsdz2tzonHanVbsCO9IuSkvYQJ3CL6AHAR7aQL/KgGPvHdg9n4/MvtSv
Pv+lEUnbpqoKOdLUjuPA3zlnZ7YuksDgVZiSoQIOvlQMGxQtrfVUPZXr3CroazTG4KYolXVedONh
HFh1scHpF55VqjcB4r+lm8F7/XzYFH55A+MmUVHkGfoQLiMrMi9OK/UdCgEsN1kbXrWF/xD4uXKt
eoFYNUEEdlIBa/T5oXIH5ZqD2HNr/Mq8Huzx6NRU9VN7PGZwS/e05K2FyXIMxQxyc593OY7o454b
U0FtxPqzMKzCQPSra+Fe5I5BMQ7nZq0k7qGDnnuoaP0MlV7srbZ3Dl4HeTrl5yyitA1v+sqJjhGM
9GxAqTGrw6aZV6SR1mmX33hIRK7sZGjOcojC9RCwiWkci/PtyjJPmnpsITSaWnWnKgUf1Gccxv75
84FuAULtivbGIemhdbF912YutEQlelRTJ8XSCMAosWX8OApM24NqkaSWxiPnH8PFN+r71i/aX3EH
qaYfTZCqtq8BE8l7LPVqN++J/+wHrmkIDsp7CYC2c3txbEsNGX3KvlFVg3xHM4d10W2mfTuuj7YK
/zqv9HOvFMObC5AiYGnCXJODmFbs8KnouMUn72xCtIZGE2T1XRI/a76GWhxX3RnUrFjCZghXkvNQ
IPITvziuA7YhbXgafSjyUeJaz+4YbOkN9n+1ej33lf7a6+vuTqJ8gRPZKytXGvIRpcAyhSNPerkn
VAGgYN0rlr/wEJLcE6E1V6T7TRwuXnBPE5MLDShQV59f9Tp9rTXkz2PTcTeJQMPlSO0BxH9xI01q
0T1is63rI3O3pGzfAHJrwr9NRlbHk18wzVrvKNERzwLNxhnUR+4h1HRyhrkUF2qZiON46lQC2C7j
seUcp5I7u9XvPN28MkUavCAYogpG4vGm0NThKkzCeq5n5HdcbrZ9KQxn17tjxUDh9eeCCsWZrNQG
Kxs6Q5m3q3j6fBe245Ldpbb8/A5HVkhfWglnNczmrZMNJxjg/cky6+4qj6Ld/3yK9zJZB2q0j9iS
zWSfiwdVGKBTSAMvPx8Ow9RfTYpAz7JgX6F5erC05NovEnmyxia5G6bO06R7tkt3xG4f5heZp8co
l8H156M+QEmgh2nAIoUC6NC7F0agaB5mQ3AYUEQ+ZGpAAsmyLkPfNTeV5d1bKph01U5vC00HS1Xk
RAYk7HJ7sJZqnGZXZtWnVwonUoXRxCs30CHsiN6I9r5+MXWj2xWR66wKx7fOwrQr2h/98h0dUFPG
7aEtHX2B/gxXbZrkV5T0qmvePzx2bRuuncHPN/RU3QemIs8KJrV9w3S5yPxIrBwhoo2wjetAbaM3
l5qUm6rKa78im7ulLWN4UGCr7xovVeefDxdFG5qLalpjVdJ0HlOuqhQxxAOoBehIo9Uifcncx44C
21zl8oLSKIylYwfFIyATw6ke1bHzaZ4AoKKJ+gPlj31Lz/e16LL23lYMZaVGWratWkSPk+9jZgaK
f8o1WMmeNAia1iSz3LY0b6pBIptXuYXL3AWK4mUQppsKyghlvnun4E3hQCPa91F+9AsBcmKkEy0M
nGDHrxzfOVaKGjcdHnXfq1aaGUTnTC2ak9uCFTPV8Fx2uDMt3xYbyrnpASX6ISnd9sZMhMJtHjcP
lQXKNyryna00UPRkBUrSyeVWlFF0p1clpnEESavPr0LXoJbDiiAbt0GgNj5brmq8sezmpAVjs//j
c9PDvI2LpcjUe1+M9ZU7ffj8V5fz+3StFcIGTtp97+jt/vNfSUpPfDIKrBCh3y8pVMOnyhmeVKpe
lIvBCUW6LhZxklG78rLyBgnpxknkhwaOf+21SIpS2giByBZMg3ZKaNAPVpo7IZ/5I3D9uFTpaDjk
wkd5VT5x3NltYeFvwlRttlkRYQWKmdg7YHR65fgHAXMHZ1d81HciqW4ypc6IfwDca4IER7b9ro0s
iIDYFOtMHelhp9izbxOUCnaknjufQ14t9rXNaGCocGi0WxWJoD2tfML6tMaVoy/7Nuk2Vlf9YhCG
pIzO/ToYTDmzi+ahdJL4qjX7F7P05mYjmrljMT80iQ2NYjhHnCKs9BZHMScXPC2hcMc0653hvDpD
fBnjkhE14SQxBL5d9Seqi7TWVeUHAqp5Q9saG1NArbLWbpQanbOht2+Av7cA9hEoO5jhaoWTNcwj
5caN0RRYpnykrAVDubGYSKHHOXYP3CoS/izEMSQ88RrIqZXYz++V2iJFAEbMMpDbB/C0Iu/eKPVX
LQOi5qhHRfX7eWM+uSJcd5p7aooy5QS/e3cahxwgTKF5FNl3QSPvE8ciHuDb67KBvyGG90TQfWpx
FklbzAOWltd2qt94Y7BnqeEYHbbHQV3UfUV5AevjCGDNWqmd2i791n8uPFCu+VsTETpJaoBFFRry
oIEGp1bautZNEP00HFrpFA+Mglc9YfOsZtYJXm5dpq9RXD2OuMLHtF3nQwWDKcrgYKS7kqa12Whp
D0WtnumguC0aLHJISUxH/egwoHcDTg1jSXVvIZDs+rqyC9r62h+VXTWg4+HceWT9N7Y3OBXnbsWR
sx4qt62hvCSdPKkB8ZKE8wXF3gz04yaMxCgW+guNz8G8UIQEAUR/VtgAA7Ih0wX9LGnT29zpLno0
ZovR1cKFEZcL7n7gCq79ancRrD+dW7KKt6VOMcWgjIDBgDvbsA9lYiwCk0iiAwjaY643dpEor0t0
HbMqlAfWTwmpMgJ2Pj4jrT/qeefREUBvQtWicLf0maf65RpH27WkUG0ADs8RXGOS4l/TsjtSGWCy
4NFq/PyYeu2Tg42mGPNXfMpiLZXhonI/LmrEFvwZjU2mj4eOjOrMKrkROSyZsxFz5rk33GicifLr
I8OtXTxGgrenChvsQNk+U9nt4ziv5oMhkGNUtPj3AyfYro0VLVDv1cI4Ykamt80zomVpxU9jSbOJ
BFpdSxdvQhRjN9V7FnLtvcyMJzn9HFJ4T5hqj0bjYwhxE9Aj4Xtpco8YSvnaCoC+skH3ZN85mfdM
O8Cv2H1jBrjxq4pfVUTWBF7LpfvhZsMv09YPes1ZlppnFd12MMQk4NIhpalWGV5aw70fNPO9tbv3
ATuZKd6lNNV5VmQHcxKbIhedpBevKNJOdcf5e2GJF2znxQEQAdMXqECVuaiNBKxtrmXmAaoH/aYI
Q/S/7aPWtQ9BY91K2z66wjul+nBTFBz0DVn/pLrNVYFQyyyVPUsj+NFV+BZqBtQSLsDMHPwZ5bNV
28ScKwr7ukoARIOfDaCIKHRHO+micOWNnyfclBUa8HS0pnMKHindjaLFN7Ewny01omG2naO/hTlK
yXBFYukQSHNTwk6gYk4bDPWPKrvB2iPWDe2gYwDLscqy68BuGLLCVVUlIbxYXDolRkzhPpsJCtZy
HN8bt5OzKin30j4qWbxEKeXPWTS4s3G0k43RRdcy1es1DaY3LlhujmaffY9jEMVBkdBq5TyVcpX3
0VVTtqCxa5qb7Ygoglmqm6G0llIpXorcbram02sgqBTryH4fb7qoWG8UOqsl9scaxBn21X14ZcZT
pkiGN07lX6Ki+kgGacyaFvKpka588C2vwW18dhvjbHs5UGJOMLCpwp2TQlkofrdrLYkPrDfk1vK4
pHKv6Tejnl+bZf2ghWZ66Cod42k0JKukW/bVomQrt/GUDm9RrN4q6SUygDbqljAR7IWA6dprdn7Y
2wdGk6Dth0XpRTsasL0VJ/j+vGxja630Lg4U074PObmm1ppfTzq7VevRM6T6qG141/YKrxSD1ZaE
W7AUanqtKJ2+KC33uutcDBRqhmHdi1m0VN5CkAhZuAz9IBf7Z7tymi37xK0Vhj6ScipclZU8RXGB
1iljF58T2dVqil4ipSGRKDjIQMPEAQ8EM9Xq8lECHKordzmw8T8nGey70bdfKNp1ID8Z+54tRTcp
4pv4o2ExMdh1sG/wSXHK6ZxC4mxsa10C5u6tnfGloDLu6f5guqxSyKtIDoLavZZWfhp8BngnVa9k
o7Q04BIL8yhvMr26mVfv3AoYZY6b404CmlBaDy+uFz1aaZpCBOiuulz9CAcjZSqjZigSNCNaabKx
DryVbEyxq+wWC1kaIjX/n8efnzQ8+yHRR2f5+fkuywUK8+Hv3/f55RhmNbsxwGzTz8NAxQulGPHl
R35+UfVZEZr0JXz+yM9PdSXVyRJk3ojhae4bQb5XnUEiFcGpgVxLGta2q4pjPFBIyrv3MGMxWw/q
IwWPK6Bwigo8XUEiJ+trs662VE4lp5DtLG/sR8r3vxIxvjvx8F4apHGawV9Iz9gaXfc+JvTqF0V4
YRLbZ+EcpE8/r+lEm014odlo6u9g7tlThotKaFfFgH2yfRvpMlmlKbMAx52HUtgLM8rRSDSGOnem
Y0bpCmKNRV3vkulDOyT//teYYv5uu9IhQ+A0RMJUKuV88fNDWNfZauysuzJBP93q0UsWpvZOraku
d2bJdtUhFdn0816vPRDWHkknM1DxAGZyV+oNzU6u28jd52PBHn8nmk1Sp6fCgrou46ykYFUgtKCa
NHhhuEtstOwGCq3ZqGcPqTmGq9Ex8l05ch6fh/HzyBnajFSHvldbQ/vjg/7f/7Kp/7GUCriJafzb
u62ebIcO14gen+nmA7JkHBXHeqOJxDLUc60H92kX7GWSAQLXrjyreiVvdedE/SYEF673x8xedAmA
DUNd6kq+MzUYhvF4ZWhdMbNN/QBBZmlaWFvRWkdFu476kv0MrX9serg22KSA5ND3fgHBWQp9mdEA
OneiUyuMdjc0y9p2lrWnPJfAHIjT5seo997EALtZ+rNpiWBZLGeRYTpeemo0a+/k1a4uT7SYXYm8
POIGXnmEfDVVea79bkHtjyV+SZalJQMbPmujemWUeBbkGLTU6HyqKVVNsUG9cXOvXIS0ler+Bq/V
0et1apow2MZ0NUpz365cm9BbooiDqcbrrMdT0YDKHlz9Wvfj6yRAWdLHtMVXebdu2VDPsErzMh2u
4LxML0VD4bJAeDRJVNPLMOD0M/GGa0oLqyJmf9HvPEiTTtWt1LT+5buw7arYtxaRSG/0eMsZkDYz
DfGRiAGlu7JzB1eC6m92NNvgEM3Z/PRecRQM/OTaqJC4xVbHU0srWiu2pMiWvQvlum4OZebfFcJW
FyrNvTFaOYA41xhB3XVlPg2+f1ZS9FBMTbsivmksqPe1FEDTLRBpVLF3Y1OvsxxEWSJjIrcYDRpY
EJBHOLQNqbCG0UWYa8LR9LiV7AJYcHDpS3i11XlkuU+2t9bnlR0YM2nCQ7IYvM0WrY5SPgENvLjj
ktR1BatXvpqFs6vNpMQhFr/GKI4XFG6pTA7dQu+uzAR2NOdbeH+5OPOggiMjNrVNVigTps8paPhG
+Ko5RiarR4NDxoRpLHW9hzixEC02zSWOsMfazUiNqHssyTrGdfre2fJBM4c1pzSvNe2hOBGTYmXR
0IOWuttm4znVK33hqQ1eAJj8lqrcuU7iLUwc3eHQ6ITorb0ardM0us0c9TpADJxzytEGHD9q9BqY
ku6fh8Yh4xwCW22wl6TmbZwPqOkd7diRKJ+nJWoKt7U+KgXfl0ZHWhlfFyXnppl/lfpyktoMBjWU
o0zb93KMnoL4xtDKh7RAGJSLLGM1aRurzmZEA1eywhJ+AIIaPDWieNXsZGtI5dCbzbUf3LvciEbL
KsSlSVe4/knzeuwSLEVsTZ5LqT6YCB+tPj8HeraQacccnexHvPKycs5ZXG3NunhJyiGZqUAhsUOT
PK+T5ik0vXAtRvOXH5NQcVzQWZlVXMIwOWej+AgZKPSx/BBkAlS/PhEAuCMte+glecoi/zVG/S+k
gc+aln1AQrqqG0HrhfM8TN1Ko8ceEzaLSexSFNT+W63IVp3GsJIA8CIMrj9VZh9vPMg6hLLPaUlm
2lxyd90VandKXfdZoMRDiNC2FPI9FJVUzWjY45zwrslqdxWAUs+npaov8o9aqZFnNNrM8I27iimg
CbRr04Noq4Ku14Z8VYzOaiAXMYvH4Iqpb0W17ZRCs1OsV50pTMDF4Qp+MrRjw+rNHvJjMdLW3Qen
uB1vbZNF2UileGKJWeXC7pIbc8ofRZFy3dfZTlqkMDzzKtKgVkaGcy5REWIx2FpGBykGxw0+tqdO
9W7DEJCgG+lLh7WhGkA06kqdaHvKyy1S4OpqElMPGVhBp0s7YMEzFv1p+hM3mYCy62GWYUQAQ7zS
6/BVYV+GYr5gmcNLCFEsatSUJbjxAW2LjL07vdeuOpsHNMMuq7Fi9MxGa2ul2Y0bvbbSGq7MCLGX
ZSmPaZQ+GRFG4yj2Fi4yyioArd7ddXmh8b9F1583Up1y6YsPFh93OFmLZdCni7hW2aO5N6Vd0u0+
kDxKFF2fO6rG/qNSZoPaPzg2L0r3WbMrI5tFmxRKS+ZA19gX2cmB4zF+FkRkLK6Uhyz6pDjtolNA
/eWjgdWS8CbqtF+pQ28IDs4bKGLc97JbDoXgrtT5A1YxFexpu10MBKOLQDvYQqUgmHhH3v1tS1MD
Xk/KIUpPV+HEEm4SXmDgWvS+VtkciGBFTuDOIh/QW2ilHe3ODylwtN0Ha9z7Jj1bTVusIvBYfmcX
aJ94SeB2hhnHTswrkassmp6m+soadn5lMigkyYfVAaMqUcsm/XAbCJ4/bdpmJRqTCVXXf2WuXWKw
38WD5V9ZTXPXEe7N5NT7UnrpppZRMpPqnp4WOv5tNtpel86yZrAoubIulRSf/g9h57XbOLCE6Sci
wBxuRVLJljzO4YZwGubc3QxPv588izMHg7PYG0OWJSqY7K6qP0EoyJQB6LaG64VznVW4yLCjA6ib
xutqvNdT8YRzRLapS2KIgssK2Y+v2qzeXYtIEH/KYrdWxrVfUYdWPkFDnCpwGFtHsI6KaE7YW9WM
2Mk0Me9fyT1n/yHH3jNCYK+tKw0oqg4BVSR4GjED7pRJm0/ehsiMXZ6lvzwNOm2+iMvotfSPIvMJ
G/SMTZFnj1iWzKxYw3bAs2MldNGaxKfssVud7XXhmksJggluR5MpqbDuRT8/d1ZwVilYRtVrL0xs
HbKFyW9um32tMaJ0s5x9lg0tz5ePHAkrcctlSJv3e3XXZjMoelZwvpCwSSzUPDaCKShi5uvBIck/
GNt7XELYWJMJ0Vjm63iZprBtfM2+Htu1xz8uK8t4haefGt7dxh2F2mZm+5QRpNgK3oDKdG+jBqbK
ayDRLrTptYZuRQac4kZ7QTdV2kcwyna9rdCWGMEn5c1jutLljqtG/M2qqEmW31AQPuvB3orco3YN
cuQIhksDmWz1S9axIeSTEdA/yfFmJsmwTK68lHnS0k43GtmMqFcAgkdoftVQPnor0VFZRLEk7bPn
9phb6yZTWjx2rqFc0z6kSfakd9jn91MaxCBsNQPyd5jKOJMT5+Yl6tTMdh7Z/soXl82M13Bh9/kv
ORN9OhjU0R8vnML5QS+7k5ey5gUtDVqZLQcPzxQYbjsjSw+inhliqW8fXS24ynNpFOZmMupH/B1J
fe3xvVdZsXXc7tCUOinpxnJe2vG70Xpnq43W1mbOb3RPhgCXdnMsujGr++hIi6wV2ix9p3U70pBv
3Br2Vbn433L0mf+D6zWMqzXtsgLUNhD0FPPW6i2iD3IEFGqHskG4RFA6RXnw7M5840Oq3hHyYGSN
+ZxB2qiwJF48xOhiEn5LQ/uQJdO7WV5c0oUfW40v4DRar0Pt4SouZIrKe3gbK+ZbRi6xVJztMjbk
yOZEch5AoZPoXZj5rHyWVp60jnixObMZqhdxCZoS46lHNEDWdnhYBYA4g0sJWvn7bh2p0Z05qpU2
bl33a7J1OhiPlA9pjVECc5kkGcOI1Fh89UBm4dQUD2iuxcZkEhAODTmQKCUGXhl6q4gUMFc0a+Ob
k2Q5QbUUxnpixoGHAYkxrE+ppiWsPSYmtD6GlVgiL5HEcV163OXU5i9fZrgVzccU5CViMMa9851w
5Boj+SV6t71SwbjvBlK4E9cXoWEM0VJjq9uZmoJ6vt4tBK1Hi0GgZdejryHBuI6mXL+QCigmnefE
s27tOa3CJGdK6Bt+FHjNa4tteyCfZCFJPGqDZV+phDS7YWc0Xr+1TUlt++Ch98fqXsdhZK3OLA/b
HFjfPScVVzLIk7UvPPI/tNTWt4kFD1LObDKdO5D6UBrfWD1VYYZAIcO2G+IfSzZe+XV1KJflOpvG
ifjItYor2z1MAVtc0QwHamlY4IA9xZSdNAu0Ia/mQ14GYHSVfiASdN2vPmUIruqhZ67hHIzJTpNl
5BRWvm1GSgR7mLe+ki0bjBjCgrRqLjrtpR083P7xx+6InevbK+Lu51BPGahYg29g0VeYR1UpgYX2
ylrUBiMWUsuHCXniVOkqAj2rkP/d5em8hr1GKjd5zYC0XBipHrcwAq+bJL9P5ETh4fPOloypHWZ1
EJm1fZ5hzA06SayZvKOPJWlWD2KjAKnFML86qqbdrflxNEk/bAAWOvrsjeZXd5NKg2c8qJjhtJ2j
fTGdi9E97CplhsbCNmMH401iQqTDbCHf8XrvGSqYjaEwCvBq4Hi7a7eWaj70gmjDEeXRmnmssZol
4oWJiJ2SvNiYBM7od8geDsojK9kRkjAeGwFF4VJvJliYhzyLYZv3Cf+n2TsSX8IpK/zYYI9y29HE
ygGvcpiexwk8MvWMj0ZLxyvZaTd9ia+D5z36C17QSVKVN2R6OwSKdnwkMqvS7EBbctFK2eAHjEOg
RhzK3gyhHK1hode/FomLmJfjzwtKpGNqUQ8lUAd+s5jMK3aHPg89heJJlnRMg7fGa5ndW35jhX3a
yF2Vd/qtT0r3xtGsR7xy7lQmJG1HRsuprMc86bervY5otGz9oIyuDYdgildm/ludSIAoadZfFSmJ
KGB2nHcnq9TOkApgfhAtYeI/cljo4SDv5P3RWbV3ggseiTCZ9KtKe5psVKwt7d6UOi7GdGw9+rc1
KZzZx+qpxCjyMgsCcZDvxA4f3Q6GEPSGW7iccONL/pOrRQQ0zF83tl0NeNCanhXioHhuLAToHW7u
DiHYS3eLNsXcZBifR2VNeKnVuj5zJP+cBbbajjrVntkQAjrA7NZK7woqJyQoq2S0Jl9z2EO7pUPD
qUPodpyTrmX4Abp0IoIYctcMSxPSIx1FE9oDpuTIbc4Xn4lJhmwX7t6razOsAZe1sHfVGAmTSTbb
7ZUCpAu7UX24ra1tHPThkaVeWNuR9jeYOIx4jBZkmJM0qvtxHcgTgWOJiqaBQApor/S81L+lVLsA
vQbVYYzGh5aKoTxJ9WYEZtlE9HQBsfK4nhglK7YjGasrBt/EQLA/J8lytprKY8+ur+bOUNtS9noI
1WRve+Pv1CgYc5W/yRvxo47/iK9cK3b7/CihxLAPbL3M/ljy6SYgLMM0iphweR6Vq0fRFveYMeHG
RHZ5sk6PC5/GVOJtyd+FI7q4gocSZzr5q67XbG2EWzGkVk51NV3+TcUddFN3V8P/MQz5KwmIneS/
Rrtf35f2LDbdmlU7hT42FG0JtRaUR3fbhySZsRopXyXw+2YsWYiCHt+9IttTSeveCm04VeDdbfsb
oOoJb1mWcl6fqS1yTIllxnwaFz/ZJgvjuknVOmng5JdB3HYXy2TlNK/wt/xK3IaKltqf+tZ/UO4u
U5a7bZEwkwlzDgJBplue7SHWyDhhiBtOCPJ3fjl+lbif03xSAVe619/K3r5CoE0wpSi3vaclR8y7
7gWhjKAqAIXkaVVZ8gwwNWwZVvC/EdictmYRlWM3hDWbp81EI8zn+g0yt4jby7bkZzPrPrlq7OOh
RI/c1WqMNXZMZ6af7FxyWZFffwPFYXhpQbzCeXWjmNM1S1AdU8M6ujPI9gTYxUQTX33FCcehWRmK
0d4NV67XM+mwg3sUAg7ki/ELahdNVIWa2XQXsVssi7Su0SVzx9R2bU6xaRhPq6594T1gH/FrPgx6
UN751/6DMROqNqZwh9vCZd6Z3rvWt1sV46+2WG9T2SMFy0nSyuYzMnYuETqusRzg2zk4brt4ver9
KSFYnlA/NOW+1elh7qdEhbuCfIexfXawkXpxR+dusJyP1ilf0tpIdnax6FtWNeXdOQxYd1ZQFldQ
o3qQHArOthHOya1ZIEu8kxgzDZHuqZbIIv8wd8/luKIA79yW3KD+ox1Vf6w7K5SJ/CU60vhgDljb
VjLw6QbS0AfRRWnq7DIBRXIZuzTue+LmtOqcLFp5MNSy3BhecV2lYjgm+aAf3FW/YXDANLtYd0NL
IgiLsY7wfS9shCd5PumxYEIfosutw3QaKbCnEW/fIvnKaiC2ue/iwg12mktGdQK+FOn4Gct+niKG
I7vZSc6alrJnWZwG2Mmdl8W9NzCFubOr9hBMg72bU+M+B4vazzpSj0Ukx9ZxcRapm6MC2D9iCHLS
PDOJ9Nl4NJgQOrZatyUJJmHZoJfCJue96Bg7LoNdbRecDVIHY4jWUHQtYo0NWwqu946Qrcs0O9Dz
J2MlbxhnxvexsoNdxkrTuFqN3oYJWZKJHVIlxIWVDWetrIiHaoLxAA9EZyl5q6BUhPXUaFuwd5K1
c2Agbi3sYfqvsa9Lum70p7J6V05v3BgSP/36I9Gd8qnCmSevrA+nctGt1PiYI1djKk3McrCV2XRX
cSrAqBVDpP10vxpeTO6XGMQzrqZBnLs47V2Sl6rWdHY9+7LeDV9uWlOYBt5IH9jdTMJkp8Qfqe3W
WPXpgXWKbqrJnqdCY/W1oPbVAblol47zizSS5oyl8WvXsi/XjKtzDc/UaiSThpN6j4vCUYeZRBg2
tfXU4qE8xMiyCaZK1zeLZnj2gF27gvDxFhQjFy+JOeRxUIrX0RzI2GOEF1Ihf08DeZclgRlIAcUY
BTlDu76hQJbTUsaet601ztd1kiOk25GVa+DNmg1Jpnk+8P4LYAjvqmOx8VpMBVWvP+tU95Gn1IOe
DmLTX8bEdpt3kWzFQ50HAvN8d2Hm5FiRg/0jyZw8ryjxX3EaPSrG7LExMRE0WxvurGmh5Fm1Zqtn
rHxwSQgCtZb3QdS/RTl3EKW8X+1wSU0PyHiqwB1CiCtPZU4JOK3Nk8R7liG7XKPKa88KkXIUmCt5
0t30oCu17vuoNiLCd7inT0YMHoCoDhkWGnxQRBlBPddc5U59/LnFPAWy5v//PpPuHdnLfx64XI7w
9zAdpVDo9pkgj71o+vDngT+P6XoXot3P78zxfaIM//OKSdnxp5/f8yXjTz9P+K+bf4//5y8Oi43p
H/6f7+LPm/zziux34xr/9z2pTRCj19uyunIHi/Pj8mF+Xv3PG/l5NTNz23r/94U7raSE+HloX7or
8d6XZ/05+M/Nv0f5uaV7yM5ixUl6CNRb6try6Ndje2jq2TwIYyb00s+748+tBO7Dn1t/7/PXNYfV
9Z/HFJCsmKr955E/t9LLSv33vpEE1hnDyP3P/X+O8PPXP0/++1p/n/fPYRztQuu56NkNlzl6nEvD
oG5Ib/6+kd7UQCB+jvVfN9FeDHr892jN0KRbc3Yey3qiNVclBoK+1G+4Cpvjz49iWRvwB378c9/f
X39uYUB57ZVNsP3n/p/n/9z3c5C/v65UofQ+DTmalxf7+4e/L/b3vp+HVAyymMBfHv3PsX7u++cw
P78GoifmbXSy8GJl8vd4fz7uz+8/h2pkV6zhP4f586D/ddif55RrcAxG2e3c1hVHTGcID7Xxsvj5
1UtyYLTLj39+1WeBz/0/f54IMFh9XGQuExd9+L9P+nnmz49/7tNbzGOs2XbCv6/wz8v8fe4/L/W/
HodKkff091jwC/vjcFx/7v55gt1NYID/HPS//v7Pi/z8+u+ftaDu9ksh4//5Ffyv9/U/D/PzwL/v
9ecxP/dlMMjiybO+ZS7tEJ4vNEKEkdAlJgH0YdTWIH6lYsq3f5aLyXrSyO5K1lNmdo8/q0HLCO+Y
FW17sK3Sy9jBmT4Qb1KWGiNFWjbX0i6bWBlzwb0LVAc70N/haoGGdOVcbjGtG2xabLeLFalqOz7z
2SwZnel+/aAng74PsmJXzuqhlzkjR42Rptc0wIgj7D/ppls0mzdorU/OysaRSGrmsV6wyFFfdpJE
ZQafwCqQkRPcfZkB9he67hLpPjnkjakTzIqpTFDND0YXlNushxSBUxLkosHZ4KeQx2ZNlZSWp7rt
cUDO9Rb1TJddu7CgTukFh2mtERSkPtcGXABAbCcK3AZCAKUwKDpBuaVIbrteHmZ9wYtlWvVboovI
9px4Zy7t6uw9U5rQ2giSe6eRQsf0SdPIxaUSAwNXhNhKvtOopVeh07vB884NwXy0ONEEWC7zGEQt
EP3XR8uuDk3XnWDpdiSp26/91B/bFpcnCqg8dtjbqVCusxREqsgYu9Gxo2ltDksmr5lK0GMUjAE1
HS1miqWDboECJMLOt1PPd+cIa5/4WfaQgiGunTmFWuKPUUdjPvrLTanm36PHF+Or4BVMHXhUBdfp
UhZhjpQ/aQr9iB/yvAM7uzYVFjqVVdC3DNlzr34XCQWkrlMRzKvj7wif9zTkksIE/tYGf5djarWZ
bMbpeE/YMbXxE7XkvB17vQ0rMX55+a86BbSHF8hzXUbJO0vDB93UUlgtk0ZlXq2hl5RvowqyGPge
sa/GgKCT2bD1V2Pa2YKkajgasWnzwVN4jfvSv53zYNj7I296XuF8pkgBjnrDP7rD9dALQjBIi7QS
Xwc24FoSJp19pv0WmElHw4wN2ErwiCtOVbZ+A2FTJo/AA739JjQvObem/Oxrcw5NLr8QGiCuOAtU
uSzDGsjWC5t+CgPIcpwuDlAbexzRkULfsuxS260lamhXLIAiNdgizJfnJC8h8+M1DGcN648aYw6f
13JhkkWNQHIrZ7UcB+nAo9O2aEOT28UQm7X3P7qqwdVHT98XpW2Fr2nhZFCXGdaJeUJ2lTVIuYLs
S7swX9s5Y649ry9Bv+iwT/aG9u0FDeST3MoP+HfUIZrY21UkfmgtVZRk6mExfPRpwbXEoG3Takxe
SzVgnFB+Evskt2tPYczgsdtq/lN2qaCdok5QSTUyslXDLERrrzG69MNJTAzFDeMmnZlO1KCvUn93
euKGccNQsRzux7J/hExfhXgRxm7QvRpCncHQLkEyYlsJ9dTqiRXaY8FkPNFJBS0V/YYxk/Wdtgn0
KeCOwsv2jq0Rtt0bd25hP2kFQ1Fka1VFjzTWvR41RXfEIz+NdUPuDQvCZVUtz2mg3pO0xzcwb7+K
9WU1ywmaWvap5+TSj+aj35M2jPrgqsmFsZ2uAmOrozZ9F7P0I8ZV8wIZr0C+uHET83dTwafW3ddi
cs7wMp9VFVzbJg+rjemEYXe9EatdxApKi+jG6wR+CKOpZVdmhJvka5Ptlw9X7VRSPZSNfDNkAy4k
ll92oUWTRDOI5ztmFRjamzZAWK8aSFKSASvGrrhW2SjfJey44l3xJWHCBxEGmcWhm5FgIdPqQ0GP
mOnU7B56H9LXrG6Lbja5hY0i4ikJivACIbtzHVmNZCHAEgMO3suUyioygurCjGccMY71c0eATuiI
JarmMo9SUoMjd9AZyKCi12HZx6NWPbmFeatwDtiMz8oF9e1znJ9HCBG5+dVqJepT83PsLaYcAyx3
HZNP6dUoZiTlWp2UYW5ApPErUK1sSV8MWApzDa9zWtp7coPP/bgQW7lcd5JB58jAypx4w5m5DUak
d7owh4uZN3NNvbsBt9rkrWtHlpfSt6bzoTXYFEjiLN1uC1+E8ahw07AwDgOoujd6iIeq9lyXDLYs
79D37vuYd3E7278y7B4iW6/2meH12KALEckpgf/hT0cBsp66jR317LrkihTw2idVRq4GdgO5j3R0
p8Hfy9I+/R6ALyEtx8otkIEJjpLn7kC9H2xj3Xmitgmixo50nU5l1jw2s761jUvofAY9ZOmr1xz7
z1ZrXwK9LY6ktGf+xun6OzjAD7VTPS2rqCJ7GB+yYf1sZ/fZbOHVMBqu3X7rpvNp9SOvZOBqjFBZ
8dM5tR00mnYESW0BZVx7PJQJDJXc3U25hroEptorqP1bkFYPbievZ9fZFPoEwZUgF7t6LWfOiUKM
W1NSG1jqOlshES3o3PSBoVbZmb9ybYisgeuzhE5b7em6YR9WYH355EKxb8kwTJ23RZBHPYIJehWU
UJ9UdJGD+Nbl5+Tlj1Y/v6p+/S4AaVVq7VaVH6RdP4CvXsK627sOVanMSU1WpcEPK7u3Vwgp7Zqr
uDQsGdUIXu0gfR/98ZBKZDlMNwnVrqF+CO97tMc1EuywOLpAYWhs4CcduoVmE6nS6E2UXDRCorkt
U50uCWJEjChqN7vB4bUeMWfqgTXbGZgekRoeqIuNeVbO3qyZV30l6ZcTCO0Y0+4vPOq+S5pN55VX
wvnUEb2X+vQieVMHvXvOMb3ekGH7FAwXbxicWIekw8zO46tPCainTHDMnSim/dwm23E/MkImZomk
TyYoYY7kajMBE75lC8Cg9Lpz7l/YC2KM9XFxozm4Ltv2vpIWbAazQaTC1Tv5yXdVzce2nJywmYdn
WCHXZiB+Sb8KPTnddiJ9w2oNGCRgDFVM1auHUyv8kFYRTslQizjeZbNybpTYbuGpQdkwGBMVzRxj
iUCgnNzZcsH9BmVyW5/RBsC2QQyEZobLRT67grHcWvnEpKXtTVUwIEHlw7dpw+e06vShdavv7iJc
qUWFc0QgyT0nGWbIQFUg9HioFtAYwDtvUnUFdSvbwGF8QwYTseSaW7fut96oTtYQnETbkb+ewKWv
cjRfQOuWBq8ACTVp50i/Uk8jPsNhyE+C0+zxNXoeCgISu+pImh5mmWjYmbOArNb38Kk7zjnITHCo
N8445HdCxSJxxQMbHJXkbfClz1JeG4sIR9E6ez8RD5q90M0F8g3OL5Z7Gj41k3wbxmCbKh9UI1/4
K5S5iiHNACpStW0fQZvn4qEI6+EE9inwGVgfhFR8w/Fl8Q/+Wj17FPUdO7hUHTxwauNl4vLEQqEp
8msbPZZKp5s5KDhd+vzOYPmJRsm1liREjKOdSPP2tzfmjMcN4PLSekxG/wzh5MOYYaWsw0jpjUgo
yf0tcO9Jpv2VS7GYMmRTQXqmBNkUg3Myc4zc3ebJd60udFIDfrQ5fzKVAmzx1Xz2A7Yad4lKX76n
BNMWnnurpQXjcbeHut1zdUz4KjG7dVQN2uRWpLJjxxW6lb0t0vy32ga2uHJaY9iAu2sYOU+PeFHF
hunMFFYae6tHH+zKX8hQAXsJbreYjYO5fjASazAIpbXpV1DMNVM7eLkW+WGR4TePMIg+6JT70Cl7
aK8GiL/HSaP9NhPzPW/LA6Y8sMuwaO3sc93pdhhkkImrmkJ0dVIId6UfBohyitU5DTJ4qDX5DbSD
Eet1PicxlPdoQSm9QWoU4774q1C2DYmkf52H4iib9W61GM6o7q23NdiqAaQxvc0eOxvK6Nwlj/4E
gbbXU+pORPlwZRGA+3A5dCwEIKcAr6x7hctN3jjvhcSvT01LaKdY8dvW8mDqiJcKrsCMb7i0c0Ln
HO3bgVASVcLb0CNmBtnd7vy2zkdwn8fK4yqt66mPa4PvyZ7sczrXpwUp86VJIvNtGU9j6TxreAwQ
qM0PpV7M8Uoztq4+AwM42r3d2ltl046xSLUIA310oMuTf9HuTgmxTiULm2ZdWdn4qjLrw3S1ZZuY
6l5fkngRRhEuaYVD1EBFSDBQgaRrCWIKk5QrpKSgIqwjh9LXltZvC7hi487yG1D7Z93c5L1jhoup
3+aw63HA9aIyALvXAs4SkqfeyRH7zsGXkAq2B8uc9moxccw3jbveCaBOGQGkYgvpXNmS2uiYcZ47
WGma9n72S4BxcwkNSJGeoXzqgKILjQAKD+SOl8LoD0MirjQIin0L6W+suseiak6Z7h7V0EcrqSp4
/ONngni437jVRfJXRJt2XM+MAl46+2uBktTVaxEBWKETG+Wt10yv3jh95jWONYDarmm8we90os6a
cNVde8LNCaZDigsgwMnT2feq9G4lYOhmKeqTQrGkgVFiNhS8Fg78E/hPD4m4k7YOEErrvmkGIid0
L8F5pTlVuKyQkMWlm4qY9GWEGrp309F1KIwlogxUILCnR1Npj3pAVA5u0Hco3FSEtcFtnQQA4UVy
oNV68YM7n1k7JJPa2zTgyKEQBQU2BabroUsqzDbCEPEIbWyjBrkTeBRrHarn6rFHAUoOQEJEwhgO
XWbFc2HQiSkIb+gNmlgzXSbPxzFFdGmM6PzSfI0DifYU3+ip11+0qjr6gzTJ+ll27ZxsW1Uheuk9
CaVKfGYXOzLHOlBfoAmnwJiwr6OqpPuabvTyQCXtHPCwCTOVBzBklMvLuDH1vobuI3jBlhcOnl98
LV72giNjvCwIkjUlrbAITEhXOFraeRUTR1phQ7JpFP7PI6oW3C8p+uRL2YCwJ6CdEdZnUMzcAS5M
MKF2NJBwensehvfneXHLx3lm93ZaCK3dRMmhXBESwtFtAAEaSELB0W6/usTDnzbrziIl9Y9EC0Sv
81VXmh8YQeyTrJA0bfCRe/GZT8tjCYttSyBuQK7gZRPRPHrDgEtpmsZzg9t7hVp1yVO4nhcHXcwP
Y61NcIJNYiwJu02ByC6qEmYhef5FQMO17sFpogVzaOudbrPm4z6bMbPzqbM3Q2t+TRaijurRALve
QXx782CzeOvM/CSoD6XVEUpjOluvrb6KCqnvpKZtb2bnNYWo2vMjHC/4vb7eDFmw937N7KZcimeU
yu+5mWxNR/3GkuWcBOi8ctYowxviWnlPgTFfLYMGk6Oni2+t4UYNNrwy0D8P9KoMyIu9jMKzbrmu
HB0fubyR2xwCowvYvOm66YlrFDaI0UFymYiKIvwQ+7NgU68yjcoiOxiV/ogGVYty0L8n24Q7MvXJ
rci+gvm5961n+DMPXi2pNnFdwd2sD8ckyTeQOmAkwaX06BYoeLk24ey2/a4f3K31qrsm+g/raa6l
xhc63LV8eQwFrVutIqpc2NaLwvfDSCcVrXC1+M8E6TUSgod0dffGhfdmkwpCKbyhAnA5s/h3mHDO
emnVzOFQPSrzV5Clt903Cy/eZbxt63rO1G1l06m5gwlvBx9guCwv2TCam8Vsz0SlP8zwFLZLlv8q
PHVNzImG91d1toFhI5rA6wmZ97xY98Y7VOp3D+XyqHNils6Tl7n3pttE6PNPWbDuSoEEpVqOIxmf
EIgiSCP70dJfpHA+NA9KCJ/rgKhqixqXYUzB/u+tubXRTUX0xbns3dPIAhDYeR0OwnhNLs0rkZfX
K961vdFel6a7MrgbP7t+vnAFnirZw2XIoGtNGOpgzn/xf+dsoYqRTRvsVx01lQOC3Cbio7HVbZdJ
cj6wKrMGee9V9hUki5E0CUQsKVR7H8SSN6ZpkV0X3xQABqCMKTZ20X5mdbYvnPI4oC3WS+cr8wfm
VMPQRXZlpNs535lLdy7dcg6Hvjp0akZPondx3zrvpTEeBxMkNnDyuCjR3xbC+sgSHEdzJ+YtXMns
xsMNYVyn60bD/aZ0oW4QPphM1l2CSbGZJL/XRnswL5o1FDsPWvmm4Dg4qxlqqY4D3mTC7ay7yBLG
pyfFwQzyexxx0kPblF8iuXzZWfW2GOqZUCeWMAulMSGNWMhP56WcTm2R3yOheKeEeNcvNGevVVun
W95kl+JJq7ORk1xbhtna2uGKMe+G2vwyqZx3M0tmZC2MZvXcPMJaZ5qQvQVIgi6Y6nVdpVewoO9q
f7I3nq69rul0rffBMQuak8kSjinKTuBLDnBtwqoRcT7lL3k12OHv3uk+Hav6SLouoYDHUVjrN1DY
WFxc1DEJ4g+3v1qbKU6QvbpM9KrS6K6sqr6HDLlpPDgkDeyXZULClBnJc1HAinWId+ds9K7y1baA
qSHTE4uzwxF+CvVQrHOx8by83K6pd1W1zbtr929Qx29UnfhxznnKFfKM2sGLNRkFTXvKpZ/uTDz8
vEmmsac1ITb3Zy1pjg1ZirvesWJH4vTDlkeeMkaLJlcXLEq1dxQM8wufevaR2F0+VGcFd7PH8Aab
JrpyKjrO4uZkVU84yERZ1f4aMvGSEWW3uZyC69Kbm4byaJu6nCjM8s/I/XZMxF8ST5yZ3N4QS6DT
JZgTq5MRO0V3Vdn1vcjM13p2bRq9jLJ2wnUtWOPMFmyMTX4Pe4F9WGcow/C429ON3YulfulE8Un3
+zD5Qhw89CB4pScRDgIvTnc9dMkr5YE8ZBklSsKg/lojvBaPPFg4i1NixWTuSXtkrFcsFiVDn17X
i3bdep12ptd8nmtmu6skV7rD6QymBR6PAiIOghom43ZV7pvh1LTkGmccAA8r7ZO+d7NI9WDnib+f
V+3c0ZUf0rpkiOmnR5VPNI3asLWWUQu7AtJ9tzi7ZayNo1bBZe7XPgWJ8GjU/Ezf1djJLkvQHxzN
h46/BD6ZGlZ9py0jnBqcOXY/v/65L6n3Bdcl8E3kVXkJF7gz2auEQxtfY4GX+VHazC++nZ8AfuTW
9dBU9QGhB15dojjw3lzmyAYC6o1nSW3P59muBoWqtBMmfUYd0to8rdUw7hQV+jCxh6mBAWQu7ru5
fZcCCygSHFF7EMlrGwp3xOS35y2YvVRAQz1z43XsFXRJWAQj2hRNLgIJE6W9OxnfqIG5aKiw6yT5
sAob2xyXETquSnaARD7ToWANLsuST1rZdCnZMg3Spr/3Eu8zC0zEL/amWFiEE5kcrDW/1m0mViIw
n4PyLKEioBE+9ZeXyy8IjOUaPQTRtynwn3wbRwy/wUhwhaa+FNer7t7V3U1XYMMAs+a+SVG4I2Q6
DJ3NSNO7QcO4GTz/a5gdj80QJy+nui0u0EGg1YwN5+HK1tMJFYTFFRE0Syx1cZQK3mOf9vOmXaCs
QXTjsrYOjbK/A9J6tzr+KfDE+zJjEuqSA2J43ciZZRFnsiC8w0LqZijUy1yPlENzgazRqn9P+Tqe
xP9h70yWG0e6LP0qZb0upGEeFrUhCU6ap5AiNjAppMAMuAOO8enrAxSZys76u8tqXxsYSJGSSAAO
93vP+U6uQA8bW0JhBHWwgBvsBIQFV1UYJPpLOnlXQfwLFVR2oTeLF4EFp0j9iuExeyiHb5GFLaX3
WaMlMfLYGuv3qGpUwjXKjCBj7ewhy4Mhc8hS3XjOCQfzcwWkLqfEAg3KORjphd1RfXF7+5o19qOr
l89t6Reh1mAw6A0QFLEGK8w3D+kihctQZHIQYdZ6+tGmckiRCp0mZU+Mv3NBrwRLs9DkeSaEc3Ty
/IAyiHeZFxa9sL3uu68zhsRyoFQZ9TRX+ph3tQvjTS0EVM2CsFQV/jZ3XSOM5v7RKMis0i2JsxjS
z8aiYOWI9zyTt01QDcdiWtxFBZ4R0z6pUnVId2hMtTPFJ8/LXzuKfNxtag2zKRWzok5O8ZIf59Tm
d8fF/0q1Mj7w6uZWL9EsDSbytqX1FP2QVFgwLmnMXdUlxgFMgxgq4wKaHpORuwjMC5A5ip2drgWH
/rrXFgRN2YkwqJyGOT9tD7cf/FMnqfilczfQL+OECaw4h8HRAGelbTk2eXcnS5pArUPckjPUF9Tl
r2IHrkJH3WYskCMPlDWZS4lT1mOhYTV1SKQNdqBL9StF2x1HKYMYYcp4bNKrytZvAkF2j613ct9P
9WmWGQaNnCABk8DYOebmEMd2ezFQb899LA1ZPn5zK3ygunqia8bxr2Zgc1Rko7TNzkVNWZ11a4nx
1b1orH5f6VazHWSVXiqP/il58USnWqN20XAWwwADFqiQe7KAeAkCkoGdZf5ZK+di7k9OzkhapPW3
yp2tI56zjCGsns52u/SEGl3bdEaJb8vLG+a1hbOBCdmHdsJpoQ22eUG/sVRcaCyzXOdbWWAb84yK
nA97W5lQIpwBEK7NJdoKf7kkb4qRP5FPXMJW0Thb4pcsVHTyEn/ts3L5biNDuVD2cjQ0XPa7cvzW
uHxi6fAnzRyD2Ri7DGu0ZFy/f3YCx0AKXl76FCUv4vpOp4TCGUWjm6MSJnkL5REkQhjxtw0x7UGv
4qtYZlkevZ7Q9VGCZzEZwizcN7pGRLnZ2dWBZjEZN9U+QIaZJKCVO/lKiqi6L2H999n0DI7hUvRe
DzUhI4Ae8yWoHVpEMwCBMZ15kfbLLjW+ASd+ExZsdM/vzjE9VAqHgRk0ACwom7vinawAvqIpu+0X
py6pPSTB9f4Rn1IfxlKIjUKDujOlPHbVRVNxJjsRrikuJMgs4sqeFMPNWJknz8TZybTC4ZyzhfE+
xs6rbv7qx/m9q+RdQEix48jbuXX1MzlT1KGjV7R7vNs2XQzdjxFkqd1IQG5YMONxtaG/Hugxu/in
sqQnQUX7HjS2j1ShWbJJciQFtuaFxez/THKbng5try3KWOYaM3ORiRkr69qDWTNWluOU77htnzIr
ms4uVpxNytLHrjoms3E97jWhHQqRPiit0PeNf2vaGhNDffrWjwCqWp2q8Ng8qZ6OiDvgu4urFgwQ
2U/uWMz89/FV0qrvhUuLzPpl9ukt/F3ySMHQotwA+W6yHOjwq22SQGPOfmzIwryJa1wJtUXbgLnK
0KLnrfvvwCPQdEdXeZf3G7t7H3wK+iKjBN/H2qOiKFCbRbCBv+9S/LCewFtTbS1UGaIFedVYujeJ
N0EOS20yF7I7zRZAaBzoNh7pXZs6oH5t9Kz5oMZR/BfVh24Nb6rXmbG4w9Fg7DnkVQ3rE6o0+lfe
i7lE81kZm15zzyfKOKvwFTXCKQ6JBcZzlrtcy46lDluoiaxb2QbZuUaXvLUkfCS8gJMILjiPqq0h
8dokahiuBdYsu0HIMoLOSjry0Osb7rAZs2CybESdwkSt0IGI/ZTV7SXOMqr+QSZu9Vm8Zy1aEJVk
D6YeRNtEUnpNagdCn6RwgoGuu6ncbVpqP6m1Dz+0+Ej3FRm7Zl/3LW22eax+wnQ3rj2bpVHTXsvF
mZMZOpEcUO1uSHJobxyqb6UWeOf1KXwqP3uHyoPIXT5t6z8CLhiPJQJxyPxkZ2Jp3PtaAFmw6aed
kIzDkSCds0szzgP9uRUJIZym6W1j6+iT5Lez5+A5ThOgMg017both7CJWMiUw8xcaNOMtTzJsX3s
PTEfTAxIIUGP12Nux/SO6c7BApEHLh5cxD4WJeXj/TXoxDGFY4x1Udmz8srr0Gra7roX/n1R8YVW
M35VYTTXKlCCJFeQlLwfAbymaG/IIbtpookiP2VGHIVvQ2fAJPVoy2ed8c1ypYe644eQVXRIRgzW
Neiyxrsp6YjtsLAjJ0Y5Hwlt39NiNQqt3dVAyzJMW5HbYw2vz3nTjfuylMDDomugZFexy1qFZRk6
WAEvVsupxxjooQMhmOSMBMkCYkC7eWtYzZ3scsowLiSOif6nzX0pLhQrAbyZUX+bRbjGU8fqd6oq
471WgH+Thv/Lc3q8h+rbqFCa2ZDst96EwradGJ+t+d0e/WNjQWfNfnkuJ+hcFj/lCElD9xRzPw3V
fzXFF4MlnpocMYXi5DLbxzFvL4IGhQ8+zRCd+ZORwzXwAvun3Tf45C0DtBwo7G1kepdmLDYF/Zew
j91TgOTnLLLxyZix8MVCo9te8wV49jvcgEOXaATOQfQdIz/bDVnxCCGCvqmHkx8ZORq86aa36B44
dvQ9uUWBwqiyjYY57Ey10/rmCvBYcUCWcZr66Ea0NIg9ahG5MSLV8fid2KCey8r5aObxivy/G2ap
uyRKLjAkVxvOTg1BULvPbXxa+TI7o49y42YJlu68xbDZW0fpqJMBMYl4qgdtmo2rDi2QKRxuA+kR
LoXD5N36MHMLnDGsCK0mw7ibc24GfG+m3JYS0RPpyheKXho1t1fTVuoS/SejvT/tNaWCXQtHObAT
zpb0rqjh8sWM9TXx2LZxcvuCWzmA5LAwxI/CTbHWjdiVTO0jdrrX3M7fFERlzn7zMEiOi50OW3xQ
+d6dW3C1FCGzrAw1LaODZuHnM4kz29q42Kgw0LF1+Jp7NMsInxhhz5nKnjj+995bg19yF1MvoExL
0b8NdHyHLKuc+GNsx/vW9D5EoZ79qX2gCwGFNNNivnRF3xl3mYxYDtjGot6hj6rhuXbhlG/1JPA3
XTlLlvw6XWcvsi6ENN6MaACzVKETW7pZlYoRvhQ+sLBKnPrRveib82RNB48riNx0mCM115n2YnXp
r8bEiQ3LejzUgJqHCPd881F57XMgYqrRVX1DoqARcedkTC/g1x1Lu78aAUrgnR1onoSdnyKp022x
j5moSuEVobPYXBh83j3zg4amHyZzcDUiSdtVhv2zKOM7zMLJGYbQmbyG1VB+JQCEMXEvL11AgXkl
y4OaHD1ENucwu4DYWLkHYxjjy1YJuY9beY8PLNSdmss/t88Ni9JYSQ2jPOiBMpCKER4jWfaRQFzD
tKBOVkUidARO0Xap4jC9ZRHmxiHBG1ggiHOisrEd22q5D6ZGOHrVYyKaW6uzdiNQB/6NdDfgo935
VMu3DTU/F2DuRtIu36YTDD3Pyi8zkgZjWLdkTAo6ViNNjLHMKFYVB6k0ACXiRs26AbW53+OaAK+W
MykT7bGuQH101ITTCvKOGqvQT+YlL0/fRomsQl2oc+xnpyjWEaqjODIAMIbwa55TFovFiN+lb5kC
qBgOHJN+ABDvMQ09mQFWCGIt3WmT+eoqeWPr6lgGxRQqg/luoXCHMK/WSNOtYW0Ptyq23oR9EVuM
mmM6eLTDfgVoHGrbgVjZBx/epF4pftnS/0YH5TBWMb2S/MJiUZrETCPG2LzxMrI1BiTVQ4fawziJ
uCj3BuUBt3RvRxMzHOWp5iCkfoYrA9qsMZ/bEd6NpGDqlGBWVE86ReVeV7P1EFnZvc2Ysve97pAT
iRUI4xxxJ7f9bNvVNMhckElZRjUSCxypwRtTjtYOGSWP/JjJjkAX08Iz1lV5SmtQ1b2x95RiVkKx
MahGJABacWmPzXuU9e85KTNRNm8MeV/IruOimbDC1C/o7t/T0fno+jqMIJ1bOtkBujbSL5sAGUpW
7W7yRkmWhj0GMopn2o1Vz4+J433LvPGom9YJU6bcacq8TAdtwcui0em4ITotXtvLX2ipQ6kLbhgt
OeOBvXckd1h9eEOyflvkb7a1AA7yE0XdOyxhJsevfp6jYNeAPsDqZDwFdYMaKfiedEjb6XReamAS
SPoGFBiX46VT+g94rShwl/6T3vSXXVR/5sX+b+rBf5d6YNgGaQT/79SDhyWM4N92r9DQXv+v8IPP
N/4ZfkCMge0bFL4Cy3GI1eN3/hV+YP/BCs63bDrXHjmGJBz8Dj+wnT9IqKOEF/im4XmeRQ7g7/AD
2/zD9h3TJUiEgEB9yUX4H4QfGJa3ZBb9Lf5HBwjqmPCADZeIDt0xljTOn6/3aRW3//F/jH8P9LZS
UQTDMtPSaAdDWyCO8qnrmDQ3yKA5taRzb7S2ffEdeH005s+IdF7mUrstpghBpNQnhEHIGnBA7s1+
xqBLfGE4FTYVp3i4jYGdeelMzKWAycKFMS9pRlR+STcA+VcnMcqDzD+MAeVVZEYbUZf3rdu9WDMQ
WprZm6ariK2tDlIuE0IE0XoNQsdqDKQkHaIzI/iuN95DENRP2TxfD/b40xdok/Cz7btyurCr6ewz
cw/y6tLJjY50A+8qJ7Fvq5v5fa1SypekEBPbifQYhUV7nzv42E2ZeqHomK0rB59jBlkAn8ml0TMd
TlNghgO0Fa36BYiQKvt4kdb7SvRYvLtbuHZLCHLLDdsHaVP/GhJenGIa3yjbfuoGG41n/k3zoH1V
hELgXPA2OUBbClJEDHbSXaBwP2fDRgUxSMCk5r0s8rPvOg/UfKhlCCU3GSkUfgPWzekZa6tXugK9
Qso6ZScjI4rZtFju5fUcaixkDd1VO33YqZnGudMxILvMjrrYxYEIy9YYv+lZD2VRQgkYyiun5OPm
fAukNzMaVv0tYEl4UuTaM0NPjjkOy0zcq2rEp2v6W6PLL+fMofaIOnKjQYGSEyFm2pQuiMT8vS5u
89i5ceLuwe4ImuB34JfmBtNhgiPkQd+Zlsg2cY+jkh7aNQ3lcps641tT5pcawmPa0wWt7PkeeJhw
f+qjezUIPJSKLwEC03g/jcQ6Tn0eBm9wZy80Qc2AUt6jM8638CTpgqU12kZKUDqNZB/x68mwkfdr
OaEPBrDhpEieMCv4x6RRV+gXBZ68/rH27TZMCoTEs5Pve9DjiL3aPfVw9ActDd4pM57LgjuUawGz
j/380kViujcwUNrjXZtUxdFpk2sLBgA12QjsQV+9lL54yZMcLJT+zfbyZ7EwsvOe6jWpGxj4q59T
f6UvLa6SNWaOKEPaIGZp+7KyHvdC1fTn3Pu5RHyY2KiBxHBuWI8hZuqoJke3pECBHl4SE0jRS537
2aMuLOujM3MncehghvBFcfMjRRwxdVrKyq++Nq2b2kw4+YjlcsfFIltxQQ/TC2oDqClUZ3310eEl
pYLIXGcGyradZPkEeH5P2x0PKO4uY2YOawU9i8oevLSXVDvE7OgfrDu03njHdJpsqW69y77JdhXJ
u0GTnJhlV/tGr/SzlZrzefCi+XPv6zlNMr3CKlr41Xnd0NuqP/faZW8ZjMPR9l9+/zDDgCCZqOI4
QF395742C2dXdgAvPn/2t19XLnUYAXZJmLjpRtJJjpyYn4/yhq8pNNJs2lkmKwpzjND1y9KjIe8o
sORtAv+mS396OvNp5MqyObYxboOpSKgdJLAdo+CIQ8eg9bDYrkRQMxucx997rDiwwUNT/3pqfUXW
mKAfU2//9fp0edP6sol7yW52mORpi2/PXMx8gjCtcvbMQ5OaGPrW5/TlB+tL1k3FmuYUg+pZ3vT1
zvVVtKt4V1pPFYObcV6f+/xNyHP5yfpEn2b36OpxajSc3U5fP7SdE+3zimCUodQupukgBjTqzE29
wiRzMfat70P9hDTTAC6Q+gdZe/LWaCNaO2q08Y/3MDTQBg19/ThMU3PVmYl5dI3q2p2j+twpGTMB
rNJT1m6rHoxTEs+vCBXu03xxpQKcFhqt9RJjzCiz67mM7Mtx6nHNanVY9YQ1Rh54J/oV/rnxTHk0
4xrVsYYVYJGrCgFxMxPUGMFbq0RBbH4ZjYAF8tRGsBheGgscsUMb2qKyN2tMXwlaVtdYQU65SakD
ItCrbA3vqFVWeyyn+s0m8WGjHFK2krb3n1KqV6Xr5UeVam4oNL88aX78XU7dR5V07b2rR/Wt2YP9
9XtWhqp7nKsuPSMYu+0iBI8uXR6oSCDCp+S+zJIIGJPbhCJxs7D19JdeJagpYumf84Abbmt0u+S9
EwtUJLlrOLv2Q4lbuJ5AV+NHyHZT1aHriVW+88hS3zKSEBhQxid7lMnBNaMLe7nOUC8AcWxacs/X
xz6VE6sPTuPgE0qKcBVL+7KZ0+im771hz2yiPI+pjnuNRRV1Ct8m/kv0DouNtuUq9LzeIFBlYSXQ
poGwyJsh0O+ckdYd9Zoa1QOblRGQwRb4/eT6eBK6eRD4IVEWwewxx0ac141iAIbmyxnanN12kudx
Ab9rWnUStpBnVnPYAv/aW5/7eki19JtWwbEFVICDBE/beaq4u28mJAIpcwWkNBT7U7w22/Wn1Cyx
UZnA00qVWqhO6YBRNkpPRVfI87rBOgG6Z90ll0ycSbZ6dt0eDnPaybPDrMDERnMyZKzONJPVOTWA
4H49NJKh3EYxVnQwdT3NCA1a7uduYgTNeX1MZ6RHGiJ+kjPaYnJEcp/xfXJG8jUUEVYVlPnedBxm
f6sSD/vZhNMtyHpnux5Xej0MjslyiB0BOUS6ILqXo55kM7URU6CMxD77dZS7xcHaLpt1b/1BMeUf
Dl2t8MuHuJoR1xNh3fvazLLDli3G5PO4azXulnWTLqfBei6IElcYXHr8hHgY4EpyLuCVQJ+17oIC
ZTfW2pcI5xbtPl2c9PSNNaw6R3pk73I0OVRol691+crWjWJVH3YV9Nmv59bvGwWycYAjBhtGpzD5
10Yj7/dvD9cfrM/N7ndZZ+rkqwFF6fqdrqfbupeXDRSzyPfJjud8+9p8nYNfJyJCopPOhXXoNZ1g
jrjwb6jFzyxmGe7WTRGbHBetB1y4PiZegnZBKj8GSt3nz2P3eY0iFy42625aKYY2tGFfB86LNUiD
/+oYWl3ADB6283qA+vWa/bxyP/cRffz0MrMN1wPzdYjWI/aP57wqQKdeLL3/v65eNxUwiNZjt169
609MDZC5TPRvaOb+vHiblm9gfdxmHtdd2nvliWnfJq0K+NbrJbNeSvhaf19fX8/hJT94rblQN+rm
3EYW82jUOh45i60xNGe7oTW9/uzzBctzdazwjKCugVrLeAieqD17f+394zmtkdB4mbtv6JbPy71R
pXukGyQwJYtNnxRw0FEMHD0rnXWvChKahUHzYz2ExjKgfB3REjjA7yOKXsU9tpn2eQmul2TdJgkh
AbHBSOnktMDyPj42uBF/H8L5OhgkTqBlzLVcD+rnnEU007kk3ZY+r9EWCWXs5eGnL355obCMuyoD
BL8e6OqLk7BespHPPX/TyIiTl0iVbbBclYFjM2Fcj/TfHqMEQOZWkP42UW5hxFmP8LIRy1HX1yfL
Xmno+rI9RKvfR9gJmH+sD9e9dbOO2+tzETLrqJLB8Wu4xNss+JKWkfNzl9//vQpimlF5Szt9ucmU
dMjP7pRDUfDXjzBa4wKAWH9mxsAR1leMBvOj47q7/oh52O/3rg9jU4dHabraWy9EkrxFKi8P8fKR
+oWhsO59bf7VcxU4GC7g5S2fm3L5atbdf7ycfKkqLOfk1/p8sb6PWuCF41jpgcLOn2/7V+/9x3N5
Mrs7or44Hf/6w2SuvXqDM4Tra+uRpOq2BuHaqHdjWG5HJBfLsw0a6HPTt9ytvp6j+cDFZupkNjWm
dxiH4gIrQ3mw3OVYrG+LcYYVm/Ut65vXJ//xa9aHf3sPLlDkY9ZltXx4smafjcQk52z525+/7vO1
PdokjjjfhmH1+WH9+bohflueP39KOPdGLzlR6HQyTLQD55cwdB1aRCKHU+uKKYTXVzVHHOyKeqLX
ntPEZ1pQEba8XKPGshnXm7uwMkYdVRv5eX6AES3PWsaoLddZAmwODmFUvlATd6BOcEVMiYr2vhgu
iS5dpidmucFFGFWXk0Y6JINMdVZ/bdaH/jryrk9mAZqtMSHaPF3utp+bddhed4WyOIX8SeFH19V+
sLr30hZNyP/NdbNsvOW2sD601ztCVsHYRm41scDDkMvI0xOGx9cGa2j5BOtT6wdaNxjI3UNfFgcV
OKM4tstkACpMc06XW6OPhQg9FLfAeJlbaNwYWOot90DyzHJMytUEJTNl7EuWWcq03FjXvVaVyRk6
87wMoE6hf3doaMJKchiIl826Z+AMsJFyHdUy9I7LS9e9xsXMakTzsVsGbqBD8pwPJqegsYzY62PQ
DRSVQFzaytHrY7pMr7xlUChNx2aUjF5UPw/zVlswJWi5WOSse9hMzwl5fqU1G2G2fE5fts153ZN8
MJgV3VUmncQMzatouc+uH3zduF3S7UDsQGhfJhVlpfO59WVCUbOW14kuR2zhd1EJb4dl3JBoexTX
7oEsYfCNznI1Tlp8Kx20BuuJQxu+AuVXMZ6uu5ECBbmxo0sZEA8/r3gb6lnTdt3tlgEbHMIEUyE7
WstsbFgmYesex4j7wteTep9APm4AKOTLh/jalORUHebW23895SxnkCJ7HC5ORInEJrxx1LS79bdB
NKk//8T6cN3AnFqgMe1zV8Z+uP6iYr13rbsYiPniSVmGetk7wLVYjF1EfdwdE6QAzjIHXzdyPdWc
JW2poHieaxzg9QfIIVgcKPkaLYdmPdv8oIS1tz52Kug5m0RZHQfXejV7k3ZLPDEZWE6+dZNSIyT0
p4p/UeyToUmZc8nCCDZzJdOTFBV+pngYzzpkfxb7fz0uYzkccwFLuslBiWaKQD6fMEJq/0mKLmh5
Nk0xk/gO4UuV7M9RMPXnOGKzPvwvz2W01IOhRYp82ZtLt60vh+sOEPUGmiXzGgpF8PMWouB+JkNl
q1ztoffn7JySEQO/2EWaH5AjCDATc9SMdXHS5zRsdH++Ncr7Sa+8ox0IIqvlg2hn/yIb68cZqMax
TZHpK8v9bhpTckmkIfbwWb/tOpTvhBqKyL9iup1ddZNuXYwIKY3M44KIk3DAnximhr0tfOs2oJr7
zU9tIiJ6AIgtbLdslEsVRlmbXvfOQ06hEh0j6bPRfJdHU3qUrYclbiCx0HKj4yCX2cLg7NNYH3ez
q111RMFAUcrkcbH6oOKysPOPrXWyW2B7xG2C1murgw3HbeNKtzuprjsGMTr+WGJ6jr35Mks7jVLw
9DxgMdgOHr42wk8sgjzHGr+HbpxoKpKDTpBRk1lIupe9LpcfrUVrzpEtAb20UJjkltY210Z8i9Q5
oWUYKGo7crkqeGY0hjwHSXqEOKWw0+uiKCl8shrflxkZjHZAQ9OujwTPxAiJm+u5924YzoZHOq8+
TeiiRAhBd8au9OEQF0N5k0PkSEzcvNMUt/BkUSuScLmnRdZdmn4F11x0PY0tM9sifql3mu9fWfCM
9p5El4aT6oTjraBUeOcI7bEILHXwsegYikIqiuCfToqrPzCHkFLroSvoX656TnrXePrHIMSU946V
mUxzDErzIPC+Wo8OXCiCB1NSuJ3padTNJJQZ9kw6u85ZJLMfZl33o6Z7hpvXKOiNekSh6m9uSxG3
6t9FjA5FzDoVfjwSKM+2aM2uqtZWm8AazH1j6VSCi+xeukYDWyZR+6hFXFg5o37X2twsh6rYzTqQ
zXJq5d7nTrHNkecBW6UDhhSjpwi+HSVCayKJQlszkbI5SClqfbL2eVnP4EvibuMy9UeYXQ4nMdOU
L8d4g0fkvcfzjLLHypeCtJZ96EZMqhnTPoRiFflluAVb9NVXloXGo5P8YeFgWykmI7keNYGYB6Ik
xeja36mOZkbqyw+1iJ9yi05wzgITbUy963IEsI0ZczdXMGjNsTykFuTJuDIOkQNx06oLc0ewYGih
jdqNS9ebWLMbsBakIcHbl7460nHE8ZTLNwEZFwWMpXZrS+p/u3f/TffONBzD/P91767SloZak/69
c/f7Tb87d37whx782ZkzvzLLA+cPz0MvCQ+UJ/9s2Ol/QPGmH2d6vmXq1vLHfzfsLPcPbiwsHniB
7luBb/9PGnamaf6Xhp3nmYatO47vW57l6HQU/96wawzkkZ2MkzMxN8he8WwZFVzH5b5fJODfp7zg
yskjHAQ8Wjcuy9BG17OjPgHA7o33dXaybvx6anGiLbMVvfHFlq7AdZ6WdOsSYKGqQBrr1z+UDok5
iKvmki7IDgXgBysK+IUYKlgts04PBvCUAe4lvUFgVmaX0Uiy+AhIl2SCm6ikPwDFQF7qpNhVzSC2
5LJlITQnOjHd/NCTI0wcynzRdQOrydwlBmARxUiabDuj3sk2IaLBNUhMDwqGEHPMb0BYuYN3lqDM
n/XxXEkc70Ta4o7mzVX01grXZZyPLmcaGBZjBSNYgDpClrs6zekH+VO1I5ce/Ho3DmeTLDB8LjTw
Ro00ERUH1jE5IepaLHwpN2Y57E0tRYWuAytpI4A1QQ4BIB4PhhndjHHyaqBQ3XQNUIhRQCkxH4PW
mPbZVC2eJlqi8FwRMyyjzex3hBHaMkb4Wh5n0T9hPAFrHzlNiMJo39UXwhL5IYuzX27m3dP/g+WX
IyjpIdcry7vlLnTri+mkjGzc6a6gyiRrZBzthWFCNSYtqPVn9KZFGqbUM+tltK0v0GyLnTsN0RXO
vAWfEkchjMRbT0OVVJHlxeSkvWkYnyD50I7rc/5jb+b7yKOcQnTWbVJoSOc0zs5lfZ8Z3fzamvtR
Dh8jq+hTGaFqxzG8G6amIA9Hd8KiLh4cIjCFL0H2c5/YSYXEjCW8vsGUMIazF+FGJNVpX6qGhhC+
/VOiFUzj7yYfTE6BtGqDTO4xKBvmh0o72b0PcJrMIL6aC0/WxkXsWB89UyoCsZQBHInDqznabdrz
bzqAJCbjMKIW2TRF0R+9pnX3ATr+TZz32TEi23cXC71dghOn00BgWpg3xt08G0g0MzN59NEcVxPy
XxM3Ct0iXaFBV0S8E77r5nlMR7H/PnYOHSHd9ZlIEWtkuFU4oKIe2n7n2yS+YqUAwoDE8Fy11Xta
3AFVQgUHrvBmHjDPJJrzBCOe/950WG5R9a0tIqf7UZ0009gqy2ru3TjDBoaSLlFcZ34z8I07zkQ/
VG07334vIqP8kbQn1lxkk5SEFNJuN/ocFzfNQ8/HDlp9hyJkcGNKbRLMonnf1vexmNJ9TfhSYBG9
ILH5nBaJqYnKLGMmvEcNbEGT3gV48HYse6CMs+DYBQlMJoRIeyPpLlB2Qh7AdluXXDyySRY8AEHt
ZM81pFLGt9RkmKq5e/iUIDV6SlRqga3g7NUPqsyOwkNzKOtpn5AZE1YourZDA0uOaVXfAW03rYDU
nCQnsCa9QZBVhzYQX2u4Lqcn1WrzwRF4ATT/aJZa/GDx8qvMz6513f/uwchoB7ochga0q7RvUXEh
AiiD/kJg+dAD/LpzDQURY/H2MhX0xlP2KTvpwSlOn1IIcETVNMk+Ltu7iI7KopuN42QgoKNGgY6l
mxK/BiYYkMimdG6nfjH8oZnQ+uQ5s+kSt5gckAZIwM24t2t+h3DqtybDTE6E+J52VGjGSzooOH4I
BfprbGAZAZRfpjprxCEOWWMjNeiJ7RbvUT5F1ya1xM3QA19zcqBPzei5RAHPyY7Sjb+JJgj7slGs
PeBOo8fH+qBlOyX8htDv4UppKc3gzKPQb1yQ9nljpeSH1i615bxr37AS1Htc4R+ptF86SZKVWSEN
TE1xY0xQnJIRCXhi6oKsmAayg00Hl6FtN6XuCYu5tp+m6XWy6bsjZT5Gvdce9ZKcJGBbV1Zs0d/D
R0X5C+Ay0RB4J5Fv5eXZbPpjW6TmbWOGjRWRB6HXB3RwTNqmeG+KeLpG96Dmb95INEzU6kboz/77
gGmthqPQGhEkvUHeSi+WxwwLuezTn1nlZyxJEwg6Gmn0yfTsKUqqzYQq1vFHdhQSYWd+bVKyi42G
VXlrQH4Wmo7Ww4Sd36QFS0V9+DWNdQ0N3r4a2oCUFAVfiwXStq9mLYSfI0/cWu50+0HWtfPuDd/c
tHhRXp4/DCn+7mBx+dgDvfFCHz5UUPaUY/v7yMFg4geAbNCCXLSzSTqQof9Im0vC+q6yKjrrNUxC
BVB5xDbQRcbZAF+lBEnnRRQHO89Y1lSUKTaq73+WzjP9u/hBT6pj3baMKuX1hCb5QCK3Qb6F/s1q
7zqk5KFLCXSTBriWRuiBm+DNIPkU6gWCdX/oD1NqPQAyy+kcIuVIJT1LMXp7z6AKOMYLQxtHKCup
HxD9UN0WJjXjYIBV3ot8W0S1FSbuCFdlfklthN0uohljQMLM+fGjJqE5rHX1XaGZ2s4ulnNlADHB
m7KHHbmH61Nx8WP3cYgi2RoJGuQpJQo4MNIXyzNJXXO1d8dXeZg7ehuy7pt3tk+fzAmkvE4JLt8M
cZReDQES1qE/+aWybhGZl6e44rAit1tUqKAfQNbuXIIX3bztz449Z6HXg4PKhQNCn8lGIVEDxC1c
Su61N/Rxz0jnFRjnOjnrZnHS0Iwg0Q7EpfAavIpOe5RNXG3zrnChGOjfOr1/sTDlV7DlQt0qSHHP
YcDBLPmZIHpwG+daa4WNIz9HPcqSizqA2orKO3mddo/p6HbgNEJUiBEQSjlrTu0n9DbLHrTHQM9u
YquPr7ABXSNYKNSszgHMgjBB4stFM7/kgovXNvvgGMdYSUTVvnDXcfYEdYP5oMy48RwdkZU+ayDr
8k1nYbtg2IxvyHTZtHCnIq+lPYdzEuEVy2Q4TP/J3nlsx610WfpV+gVQCwgE3DQT6Q3JJEWJnGDJ
XXgPBMzT9weouvRXtVs97wluJiVdpgECJ87Z+9t7nQyFvbKrUzO2n8FcEv41OfG5sUhp6agzghkx
jlYnB8sJ97UJf21qXf1khfm8s3Km8DXZjFv8GMYzFgwEQ1b2ZTRyHMkOkhwHCuidfeK86zw00w6x
SdcU5YbPTLDbRt80w/zGq1yU2DNrtaGF763VkOjsHWToEP7HoNTGS7IFqh3t0txKzlxetMj1Icer
NRMriGXM4m4NmZTG9uCaV5kjOkY4xF2wCslRj/EvVoNIX8pKnC30xZ7OVDTNDfzERkgdatsH3OZ9
a1jHlnzRI1uSe0I+1EUfg8wfLPmroZlztBdGsEXF0ltvnJ+kmgzYUiZbTwG75GdQoot1HVUtN2/O
DLaANf5uWrFYPemZmCA5L54555u8rylgNPE7TM0WJo8NQ0rW/ti0SJrT4QTnDsMwPLBkkNO+IpqR
ew7Sdi20drS4213M50mC06YPl6UzczxIZ+2TScj0KDhXYtnQOEHfnKfWZ+FmS5hLq946HYig6Lk9
rk/hEBpLjAF4w1rnDuJ5z0lPcQou+7SIHPwlAWibZFD7IKViToxJJycZBwIObmgGoGpRrqO6H8pH
bS5q8DSDOKnqd6iX59GurB0UWhxPUCAvOtb1pKNgx33UIjDy6/pF02lkZKiJ9lY6m/CYkKjZdXKx
C+fZYI+xDTQo7SZfeU6cJb6XOOAkLN9Vndu3OYifzHz+Wmmy5SasyYsBTZEMZhcivDvQSnFsS9s6
SXpog55quAzwFov0x5gsdLsIR4Y9gv/KPHGR+AavFCJPXkQ8BOgf27cBBpk9uFJm+zcb+dJTC1lr
tOtd2uLI9Ogh2Y7as+dov84ZoIA0zy6TFy9pDgi6RpOkkcgkYH0oLp1R2tchnaEroiqXIPo88hqI
aHmMov9oY0yvkfMxEQRMZmFEckJpmfjEoBrSH8N2Dl7eS8y9qohzN1EOi/EG+yS96wZvxJ1z6Fxw
IJFzEZDzCfIE/CiprwE7GDYO3xpXJodWcFsVnTqwNP6Mm1yS2ZhfGixZOFohJnUjrI2qsM/Sqo40
2rFHHaJQ/bQcGlkGN3bU7igRJhm8EiX0i2DEej9acefH2kMBtn+PLJu2SfSrJRBw39fNeJ3n5JKB
zhPTeUaAwiDyw7Ny9cRWRp+9+ObUw7ZU2gBjD19t0yisEvM3xbf2fUrMTT2mxT8LIEDd+M4hJEEA
PXj1/FR1Dtd05NYbOshin41z7M8kEww7TiXr5Oik9Wa0c06NHR8rFw4DX7hNQqT7k5EgZZYmJIFZ
rIy1ar+EVZscLRIp4IbtogJziCCLJ5y9hwOzt0Cgv1niJo61gzxPGtNBuu1D0/FtEh8qv+eJtSuT
chcnWvFLJMR4Kfp9TVUDDsgKWnU5VzJ74F04pHdmhdcwjJ+aTmRvnR2zQFu8/8rQQFiMKttqIjhl
mmntmgK+K3V4gdQxQw6mw1ebMwNvHwp8fWqfKnt47eOIW2RchQddV9cA79ixzbmtTmX3NA7zh1nl
zzQF+ytaxCWeq6OebWkOw6taIrYKYg8KLkfCLEkqGzdRO70IcHnbQs/eyeWTe5vN/bj4OxuLxnLh
qNOoKhtyjDUeGCAMO9sWXzvMnDsy24aTlkGW8IyfretmXKf5P0la76MmAXqg1JNgs02VCbu6R39w
UoF681IDFzLpF36EA5EF0/FD6oJrIQaKMWKwtyY5pCfiwm8YS39XNiqrMuoAZzivhJ8QZWtqGUoG
Q0c2SgfAK6r6VsMXG4fmvXFCEEisA/tRkhFr6Mq4ufT5OtzgipCnbVdoW7S9cucBh4nb+GtjN/F2
1qC8arp4JZ6E2lE5DCacwZ/RBEbJYgxwQOeFvDa+NvW7jY0v7RjKE5wmswkvqFUYBVRsYRj4o7cF
waxYTCqvtxbI9ENOxOTBDQTZ2EKD1aBQ28HEiH8sCB1LUSxMPTzFVGdzXi7xnimuy6ojwt0qvogy
/j1DAfVzc2J7bHLxj9kPKt/vQlgJHYfuGg6c20XJ1abnZL3KBr4dng6D5ehoTwT7Qa8maBIGiu7w
FhANlpuKkApicFRUhRT3E6y/unnS3Ld4SK0die89MOz+ubCFONe6Js6sU1Ds1udzX5rn9dF6gAIS
9AWZBTbIrUl7qZsSQ6gWGef1UC+d+XI5rE9ZvGnkCtifRZ6Jc7UcomygrYzz627bdnLA5W5RtXnP
dkAMxfrb2uUlrIeKbuwZcd3fF6F3Oig8xImYhJCaquWwPvpfPWXSTLCN1p5I00QTmVsYm53vpV4Y
p/XJ+uNRjOMuVc1vvTGQvDqw5xzccuf1Fa+PTBU/ZZT5+36EB/HnTzU66Zz24SlbPrQ87MWfD8lM
YP0apLRuZZ+4Z7vrFbWI6YAMjJ67jpBQpxPSnzScQH1T7IAbtudyOayPVg3L+giPKiQW/gZ5iJJ5
JyYrknQl6O6GvHd6Jt3ZbOmrK70ckLkQrLmdk6FHzsK/G8eWDShfkww8/dgghi2Xgdg8IHZdD2OX
Itv7+0PFHYWzxMB+zImgLbO0AFkdZSSPvOXw92cF1fqxYNZhjwGCbhsn6HrIsDXuUzd+G+2l3eYY
j7BmvrvKh1Q0MIYAoO7/Ff+tj1b5EEV2da69bvBdPYRQXtrxyfBAEnZYTY9/NUMONTondIVst2HW
TDAPEd8uOOT1qZbqhu8xI2CuQocwwSx9TrkST4b90YfhcGa2gCshAtRgEkaolsP6c7dMw5w+qNI2
pTtb27IjwXcLF06dSRhT5zrzes7ntNvB5v8wktsgSUxIRysjmjFO+vNi2ISfwGB1FbT9PeBA6M6p
jQQcB/7L+nN+f3L2GG6tY1AADv8udqsK+Jx060zwbUYFac05mxZG26SK+m2+jKz/HorllzLCQUay
/vDZXKarqwpx1cfVywS8nzIGq+tzzLc9HjNCgoKmfCstzqpEeqiPYQSGRKd3wFNplLJNKgqwsG7I
nC7q3r0BOENM+AB4TQmCqsaQmQ70RWb7p6jpzjqJeRpS7Rao9uQ2MF7gs46bOQVHZ2npvJC62i0S
0g9GMC9h1ByUDhe4T4xXhOZfp3xBOeVIT5PogAb/OZ7UyFa67m5RJxkRE9CZwKT0RL0b88iDXuO+
T1Z4NReKWU+1vvGiAWDQBK16zA4u13EO52+TiOyeadKCQLrRj0MB47lg03BMZADW3YValSe7EshS
6OKlXSZhKQ45nAk9+wvQCbLJXsvKNf0w7/6hpOtPqKSZbqXvcQrC305YL/UDaGQc4hanIClx25HJ
wGYuA4CnGOWekpL/rau5JV1KhlcjlKi8JgwtaQp7kw3kLZNEMPbmrw5KStZ57CdshAaJ0D6kzni8
nGyHqwq2VDAGvgLvtrE9+7uWvbe5M/tWY+O2zNhwCRd4pg1LqBycE65+6+wmOJvTrLFvDoGaaaLe
vULdVIOfuV4NtLyzTdbW/XPbR0jQiEPMp23ZUyzng/YV2sGb1pfzAa0ku8xCHQwtsLALbYLZKnbl
h/Jy5nXkJGWILJqvsZX1Z3r39DY0GBOG8dGb3FUdG2JWWYziFA7vCbLLNzpZG1sMh9Sbe/KmgKfU
pFABoQBtW5DS53B/q4H+7Ryj/6Ysl3KvpgHVgSjTZfbDVv1H4cCWN5zoRzcjfq5mzQMiwZehhT3h
5EPxgw/8q8iSnZs5e6/DIO+YJdge8UvlAJoHXL7EXKE/eZ4DZ/LHnr6nZ1ioa2iA0JbYjOTXHhpE
w2lOCppkvEElU3rw1+0nCDYBNhbfUoF+MEsnPUDTBLIQNtEhG8PfZgpWebE7MVtYumvqZa61+WgI
Apbqnp2dTiyVAZ4aFGztm633hR0CENyRLWZHjRC3n/QKPocRs3hojeV2oMPIKIRbSRSXz1OBlSWt
WhhGLtOQCfh9Q/xk6xCz4dFfBbMYXXLjuXnMgjeOQfhGCb4I3zHcVpPBhhTPPeZteywh3pvYaCwB
EKi5cWlxdlnynkyglULL+pB5nB+L/lHmQPiQ573rRi5BHnefgQZuXrP0jL09pxnofzoXCYVPiZwm
Kj5Cvhj24aTkAVraJ51O24YdY4t7tkHesSkmGEJGvQyh8uBtnnilgeWWe8LgIMtY0Y2La7OMMjK4
djvpTkA1cudkmiQaZDFARGiM+FGfq5zMMXjxCHL4uOnFmGe9dr+TK6FfF/UO23PrCU9QubGSgLwG
Wn2TrYWXOvmcpKuhA4N1CbG3Ae+wjaPMeDECQvOS9JPGNnCYEMPKUJ0q1wgvrK27ouwOFHEI4UCm
adCSNpFdGX5UkSTNvfdgdUsSmWjeIgYrbE1+aRr/DSJzIgacjFwUUH6rE5voZtpPS0Izd5T+T4P4
ZJhH472MByIEhJf61EZv9jCggk8J0ByDtN850rP3eTAiy1hgptirWbPoJXs0uknuhqOFzyDDNIep
4MsA6uJZP7b1ri0584Kqtk5l2cKI1uzvRVvCqs/8FPutn9aQQci1gBMgi22RIveKp+IIAcDDCxcC
XUc+ZIbcTuOBFbyP1N7tpqswrTsLltgkMZsbAcoMZ8/OZnN5j7J3S8XW1m7qd4G+FUUa7nwv7OjP
xvP7oNwSdrugs4YfsBH2vZxMWrRiX5nNdMwMyNex955WcbPtXPD6SxwM/ZAcSFt8UynD+4byU2YV
4cjTD8Tk8yEJxnSTKfuNwvOrHpkabazx4Hjc/8uo2amuUyCfwxuutXane1/Ra5E822XYWQg/WdyT
NMLOOiIXVDoeiuTJeR0kKuBJP0gBnyNhHsOGzyIdOyy/l5n6WjM52BgRSYKOAjQ9gHpsjEc7wvXr
hLbJ64CoyhLsIbyeJxTSv2kGSkhpa4QT+RLoZgL6uG0Z4IpZJGLrH6yHNfkpX/0bYfZOXzPZg2Ac
zusBynVFAYSbIEf0ZE1FeIxteR8mchK95kEcOToWXOL1cM4UUF57cSuth79hTlPQoSGLDBIq28Dw
K6jvtbeJK8FopdfUZQpkiGiF8akxn/pYD3cxPUnGdDLwGX9CLGbkF4JxOzuyHY9wZG95xo3H86qn
aOQ27iWGa2yLoRnPFUr5VEcQJ2Q8nkf0zyyvlfCzkvqVm2RLhbKoPR3EqwkBaOvP6zkTh3xo2NS7
LzXt+91MZuIQp48h6IAQmbmHftqjsCbjprNiBMyYNyG6sitllHUCotSiqMZ1lHUoaqEO4NjQQXNO
epZfzNnNLrPR5xcZDnRE2F790bIONkD5OiwtEoeZzdiiTXarSHZVsa6P1sMfre36sED+eC73BNen
JJDQGBpT02A+bPyuemSdk8u1ncEOZ2cV9zu6Zb9CHUFjp5F0ZRHkcF6fstWrNrbWHZsJldT6bf3N
l3IQSZLb2Vzr0al9V0Awnpsk9V2ofzTsgRB6bP6AQ/Cr5FjQOw8L0Hj47sPhRcdCdTClvWAL4Y5O
1Jl/D2aBLrIVizR0fbj+yUT2RCDYL6RplF+iLpwZlMT3Iqo+0uWcnKCE4/yJm5tWDEgU//6ss9ub
MuaEC5Wdnz13MFIFaZPL2W38hxSSeXR36ov3IbHNMyunec4VWl3iJrRFzyAXsfl6AFpSnedZ4qCI
gs73zJzezCJU9xaV6PpoPVjJiMeSfEm/Hdr4Atj6kBT0qeOkMTerHVFrD0XQhmfSh+jlmaOzFVXt
0m1eynrZBSH+zYZzbCn114MT995ehM49X7Z1Xez+xnmFCBLiOFKuuDcjynBKuCLm3CF8tD87Yeuw
bRlpGyyaDgZ2GF3GRZfZVw5hRPZkE7mMFPjvgcyl7GhAZv6jaOZzBcEWwwNb9MB/xb/eomten5ow
mbamwzkKadiFPwtB1yQT/I9apK+x/hKZTu7PDPdvQPZy7BDprmLqfNktehbMawCH4Xb9SlaFaDav
dKnGAfDE+JrORzcwxKckx53LHbUprAuo7EvHCIgGZT6SlLRoXkM8RhnX+zFyOiZvYVViAZzkcRXA
5lXwIL+YuIrlqx9Wn9JgLUte2waSkPjhpXOhIzpOT60eQD6yJPlUIA2PriBHetnGVJrl7EC8f2sX
wba5Sl2QS26l55AFvhiOVnnuKuden8qi6Yiz7U64WNnW8TegMus6FgvJQmkue0EvqpGIyp4dSDsz
GYoYPMFQvkiz/2GL6ZHMCckoyy50lSlnKVnv3AR5PoaKnmcT81mosr84WGdPFW2FVYIzrsaJ9WG5
nJ9Nay7hAuDglpce1d8mO4MIsTyBscSGyBTdzYH1s1d4vRijrOdz5jOcJVGCX7Jo5k6RfVz/l9Pq
mVofrgc9jf/8bkZVaK6Xg2gX9f3f50SZ47OU84vWp5+AJkGhRe6hVROye7GcXZwhBirHWTsG47K4
LD9rpF2Dn5HIH5Z3LJ0eit76OST4tWbAC34ykrq+/GF0LRDjnJ2st89d227LITX/XJvrS1QTfnQb
r6KPFoTaMnd/BFP5JVvaI209hQd7aaUsz5Ci/lJEBu1WhTwUbSLFo2CBUykuleVlrdfL+nQ9rD6A
YRF5K5SV7Ef4K+Ok1XvTFFevRXkqM9QlfLuJY0UoiqdoWyFAjNkEqqE/qTxPz7bJJZ+TUkwH/Rt3
MG2T2Kjrq7QBzb3P6urV7F0T8kB/J5ec7QM0n4I9jT/SawHA09ywWD1TQdCMZOUSGWzMRmWCaWs4
EbNA+7om4YET+SyIyNiISv2s6GsCdcsfbiW+JZ39YRPHXpNW4LOjlOBUCAxzLOsKU28+VEnC7Vzv
MPaVl9apPqzeZN5h6Q/NkrAUHVQ58Lv1TZt/hhhot70S+Q4u3rYA+0CnhKAtk7SDOgZbMF3MOriV
6HkhtA9+LPo7kTCfZZuxzspbP6CYddLyJ+349qHoVSoAls0YTY8s0JH9x1c3BPRMVXhyaq3zHVcP
/Cazb7Tpn11IXhvnxYCxtqsk1vjRjp/GjMo4rjoIOpPcmSAZthSpFCodss+m/MkVOW+I3MM3D8KX
O3NLkEwimq3bIn9gWlBcptoCZ44bcirq/kepPwNslD+joJkYTSwjnpIaVeWh7w76eyi1J4/GxS4x
0vQE9+8fmGSLIFy9jHVrbttS8/brxUjTuT8mScLwrdEPg0063uqXagTxI+vDFHbOqZ5OyBBY16bO
eDKyWdsTpOOdx9zRT/9f68kWtJv+r1pPwwOd8r8ntdzin1Ecfi/+s9Zz/Uf/Q+sJVMUQnmOw8bHc
Rb/5H5QWT/83QCzGYnOzbB3/hvdX9On+GwHdOlJQz7R10zJ4Ff8u+pTGvzGO003HlWi+V6no/wul
Zfkl/wppEa5pmKY0HXAxOmAYk9/0r5rPetRGKNmtcdEC47Vr6pLAdmVhRLFo03g/Rgqcs94z7XWy
Tt+V1GFPDaLwizcbZBnyDB+Ae84z72WCjP5Cvf+tLufhsj6zRnYvmhHBdKrCnzLXfxeifSk1TV6Z
bZnb2ajY4RVBfBaDvesnajmmU9YGMVO9AZ5Mg9HKjaNZF/VjHNVHRfFwcWz1aJs2fBJNQZhQwqiW
IV97RkA7nkrE8XzWz22njY/CseO9bQdMpj2d/knT58GlS8Yjrpz2SYrOvtMfyUUYvhhwS/wJw/qi
skCCQed5oWAd85GMCDNSjHRGo3itiWLYTKDadvFYQAaOAva2QHZeZp2VGgTHswqE9soY7rtptfrL
qBh9x5bGi65/2uy0Xp1cDoc5yXo/yelg12L6DCn6tx6yAJqUFi293G72UowXQJDLhpVEEFTy6jUP
GYXWrnd1e4oe9Gr5KVB0bfj6MJmZpnN3J0XMLjnZdCaT6OpK9YQHB/x3R2O50xQIKQAfMix+M0Jx
rj1Ko1d3JitLCASEKkXDnib6UynIVhiaCEqKQgrLcqSudme/2noUsEPCs1BBTXgqSrgiTm5fx25C
DRS716FFLBuZ1rZHlbAv+ev3xPGVFjbPMbGGs6HFWy+RaOA17v28uxNaEPvZBqVwiazwhWWSTZqj
HjMN/Yc1dIfJFt2d3dy40zAM+UBdrRcvM+DjJQmdV+2TWDhoCp1XX4KJpTCr32mElhcDldw20qvH
UHukVTnQNOC3uGx8MGKI0REn5YYthRwir4Teg5x047lln70dFMAgp0A9PJmc28BP/mWBeP6DP/pv
JHs8lxihF86R+V8vOMl1xgbI0V1hWeK/XnBuiw45aHD1DrYDfZq4aT8PSLjoRvStfXxr9T464dZ8
7aLQOBVx+4EjqvUjSXaqEeLe+T+/HoEE4H96RVI3DEdCkXJtj5XgPy8BWpyZFW3U8IJydjhlaU6H
E1vINquGR0938aQr3E1t3aZbt7c/ydDVXmhKXRrSIWvPJFYjgSoUoNjqsJQ8M4KYwaUG4ecgh6td
BJtc5sQL8b3RIkzCN8KHADL5Er7pRfUJ5hbLxflspMheEhfZcEsTqlPaVpE8SRYEnbbMJgkRWVy3
SGFDu1J+6HkN3Np2OJkVRjq5RMN0Vj8/OVNyUz1Zr9NE3qJSrl8gLMykfYkU1FPd6LJt0oTjXeqn
zgzyH5pCeK4HmnMgXfHWINN6C8mqw7WBBDggs8bVFeOU1MBXZNi3VDPCm20g1RYVWeV9FXVIhotX
MWmf7Gqnh9uQqtDo75TN8kpe8NkWmnyeGxQMgQHxOBkIOvNocCaVeKPDUaJHlcmonwhZeYyVSI4R
xMNNmNCUkNF4MjQHDMbwTx7g0qmT/ovR2FzcsQF9ztQo4L3oPjEL2UJSLy8osYgrTrydmX/keUdX
ZCgIFsy8zu9y4/tK2SmhcB/Svv/q2DA3p456JBlo2YD7O1HwEPGALhIlcORrRBzuppkmRMt42sVF
eWxSE22h0++I+jvxkspjNJVoy9MJsl4LwqgeRpJze7ELHMKFq76mmEEDLgz1y/FQ7cZJqW1BiWwN
I5Q7chlAf6GejciUu8CkPdJuaS9RChhbWenJsDhB+q75cJirHzSbOVEWIpCSEarbrpuBnWrp4Fd0
dbfJco00lkbASsM/D6avKophjkzJvlMS6UQ3ebTyGSf5YyuCxTrGNLfydh06n42MJNPweXrjPT0h
HX+VtvIYPsXqhmbznhGZ62f9aNyxcPGS2MwAWaP2jDom/6TD7EXQxCj20QNN8Eq5OhakGaLGRqfN
2CUwQb3uEun6scTMcYXL9QJZhTnLQPISWaDgzgPPvYYWigyojZvO/QIpXJ4yb0o2rhl8t7wJD7cH
VLIyIiCX8YKCeNV6bdEPOfVN0ovuyUJ5WMU2srvSL7zSO3iIJJgpNca27111GGW9I6Dzre2M8eE6
JIpo3AECXAS3aWmk0pw5aRKl8FhZr+ZoyKe531fGbJ5aU/zUaoEGY+Z9pnHwZkrnvcT1RTxscSA/
I8bvVZbXqfErY9ySBzo+Z+hTtlNa3JEKan4AYXkXFPG7MAqTjCkIvdyKUz9JGC04ERLBdlKgXMgP
KTvD2yHNRLKsYjx8glrArQq6rUG6z4uUcRB3qZrghNcl+fFYa9Dfy+yFmoQWuKFDsWWjQ2IWbjUk
WF9CNf2QVd8cpUk+XuPB3UVlxnZ5eoywNEm0zT49TdJ/X1aeem4+I90td7hfxdaymndVeF9a9DF0
/OccmKUGZ235HMrGuug0cv2UYj9h9H6wgjen/9Z4aL0t47nTmfxoxuhswp7uMio81/fsbpfY4tgP
enwtI4veUaZZh6GSP6s4k3fzZw4SnZqBcEi8IdIyCHbIORdbpIVt9At1iL0jt7g5FkHwHNnN0YAF
vDHVEB9Q4WzXNQ7aKReDpMhoHfNajaq7TF18zMZaI3fSwr89NJ/lMCRHLd/acOcOjd59ViSf+0i0
FsBJ4W4SJQ7plGgELZNjlixXLlPq80Ti0a4a2K4GRIVa+cMCRLvv9Za0v9G6IzIDJrVckfmi54Yl
f3ccEmRaCqqGKdCRnu+diIPqRTW0NeXcXCsUMxvUeUQCkhGFFqr7nROMfs/7noELGSSBIHerMdxn
Tw+9Z9edgKCFDBXkgBBAmf116pE3khgazLl5xu35yYi23LiBmT7sSbvIamovGfbpsoyjU+dV09bJ
F/Cppoiutb23IDNtMH0kbWezc61xBtWx8J0EZXsRFni4pwTB+4wbGj82bGPGRLk76xcEktae/OZ/
BkbQ2InTRSwc6xdVmL9tVuNjOrr1ThqQyW0vdPYWzRWfqiRAEmdBGQtd+mV9+CuFIfhSp7EBQbT8
QLmTnBuzf2F4110KFpM72bfiEvezRi+mM67sHk6ZHNFG4mYy2s5jCNKRpT0wqyjuqR4np1Zfgk6z
c5tB+qdpUl5ABKKjMrPv2kw6MkIkKHkzUcZO6N2mWKcgQxd9VQicJ+BK3Iyeimic/KgVrj/pNZdJ
j7NiBrGISmYqd6VR3Qc9qm+u60oUBQPZL5ImQMdFyEBD7KxQTpfY7cD1Gt7eVQO8dz6xra6mgb5+
R3KYG3GDkExLa5OUVIBK8UFqjIKcpkGCljBOLoJRXbVkeNHK2ME4zzNG+TSSnSo+cKspfKYZ8jUT
Eb6DWWdKpOJDQWeIvTfuzyZIfV2xlhvheEJSGrygMLd0JqOuG3zNq95kWlUzVR/1J11HsDwnwtvN
lvs9c6psp7CEMnphW4KFnfcdyi9T81kFXrcrlwU2XpbaPkwqggwtfetxKZ2MfvqGoAhtpMuYXVaE
frdCcE9vUYTXuO6jJgJ4ED26zv2dIvi+pEIz3lqCf3pGtddsAVYXVfPLIPvRdR3jXpnGGy8nORZp
DMRc756VDakSChBRAGgdw7D+0lZLzqbsFC32oANUTQCxWr72eBDxfR7G93ToK5+lSI9BeOSWdweF
fKJt/CTN9B+AebRKo+mgc66Sg968jFF0V23KzWA2foZ2doEXUx9MmAYaFxkXIapwElGm5cOdmABl
TqE9uHVJezLuNC+edZbdo5xbZrAjTIMmypwTAZgf9CabC963lxlo8aNqVmxiL3clUmTqzopdmDc+
AGMhf01YLMys9zaMBaHHh80eLrD5pUXw7JFYHgO5eyZPodkoO4n3YJyLy3roC/1XmST8dSCPF4dE
PQYFqB9Vfkl6mtQT/4etIDgE8hvu+lEGrMO8k+NYj8zZW7K4Otsqr382kE3szI8iI7SPXCK6mPJU
xUin63nukcKgJdTp3m+mxpS7IMrHY4QgGFSWCI9kKjxlTYTngNm578BjpNc2Jtt8sgnbZOgWBLYH
W1uREhpgCLAZR59iB4biKNB7xH31sZ6VGC+mZzVERDtbBLHU1XNUh/m2Ha0K+9P4I2KHtE26BnNN
o4v94FF5V3Kq9pVTfxXs7rZDTMeO6hpWEHI+Jia2/M4r4+V1FSJTanoffUZ+SNQk0CJO0X42BzSA
LP2di8MgXKiahUhPpTfYbEMrPxqHgPuWWV7KApeEU1TMnqNyOdPnI/FHP4AutPeEcxQT671xT5Oe
1jszpTRvlf0w0dPsXC27hJr3c+yFfpZN/FvG5Q+2uPIytrWDKIF9g3Ixj1cAAEZgqf6QkvJNRG76
CZoI/pgFDgubLDc5LmV+bh+abip9UpOwHqLJ3NRWj+RVnEyljKvqxQ+DPqEWSm9rTkLsekzngKCG
mVmJZwKrC2pfRdJFeEltZblR7Jc2mV+lEtmujtwXjH1kUQ1efmhbFVytT5eV7T4UxsOkEaEZiIFh
o4V7vXRPmVWW71YZj9ugwFo3N475NI6fRKXszJeys90jUob5UI7i7jWUGrl2RD1OhLMBpCFGlU/y
b2CefzrGqN8zFUa+9GrbL2zWdtHPJ5ha3DLsEKi727wyUn/t3OnQ93WGmX1wriYf1o4NvvBFggYh
TAp0fcBa4N7Lf/hW4nNdpYaflybsAuwcszHsy57YDIHP+WRF+QserXcIp0S+qw6sm71cBR42Nbrt
k+/l9Y8ADfrV6qdm00rnYqTJdO+OqijcWzZgcykRbRz1RiN3wxK3sg/SCy/sO11958UKRI6JD5cU
vBX9plNz77GbQsaRzx1+W5SwTYRun8vbzGP5TpX7miFUcERzGovuTg2QXl0LKVrcPk2GGUFKSadn
nUaOgaT0zIAeX2OR4PwoKvb/GfjZproMFvoFXMUXq5bWzUit9k81Vwi4w1ES3rLA0feWzc5Ba2ge
dNTuu1yHoeRMrXeFMbIdEte4rIeFoyEleXaRoeMWEvOuJw0LHZl+tAs2tYkYfqWCK2lQFIyC2mq0
Iu0xFHhxh6ZVh3Zpu8XV0via8RStzRuvYQBIwXPSykldmhKNT+CmJeuUHV3iMQFDuzwC50DiVZyd
Pdkh7C0rSF9uWV+p0NwjkRFPcawnD/qTxZPV5+zQWAi2YVJOCw228J2x/24GSYqitU9RZxMfZfZs
HrGm7Z1QVE91OgTXQHTkdmCpoxbVouxCqc8gGQ/jtnGBZWKzCc4NrGRkQF0LB9BNfs52IquNVuQP
GqA4WKbe2IlOC5nCbGOQpntZBB9B3+XXLlqurML2fLmoUHuLbYRyatR1jdDehrT4SqXbE4Y6McXI
scFxSm4z7BO7uoqnJyOfmx3pWfFW4b++oNgiEmVMHxqhGNvMxK6L4gDXrGdc3EjkT0RHea/aaJJA
7iGIKeyQCLIwfgvHwsKAxGvRYj16Y5Wer1MZ/roOMnZe9dpxXqO6YUkwCmyIk0WSLurYA7fx5KWc
8G0LU130MmOn0rA2Qr+krVt/lrOJtdGyFD0zVR60OBfPvRu8Knbse9PykmMW9doW9YAGrsE9rW86
MdN9GXrFdmrEzQSAelvPle6/E/ZmO24jW9ftExEgGcEmbiWqlzKVjbu8Ieyyzb4N9k//D2adA+yy
P9jYgJB2YVtMiYxYsdacY1rWidPw00gtfK/rHBf92oSsbTe7LLQyAjSD3wlGSTbUyfmxCTE3kHVt
luOd0xdBRgi68XS3iGT8mXrZIwuV/D2v0OYtbj4sXrtcMSxmuDnc59CjSmscRNsVQfQk7chrc+u6
H+kSVyuT3sZihStsMGw23rZIDy2lV+AkiXepHGQls0KJqKLbgH+QLmF29ex0gsmYhdupnzA4+J1N
Bc+vZCVM7BSeta329StW8enYTll31C3BTR4GgjgPxxtBuOA9mdLgaFuQK6CSvAkTlL9JCmBQLmNB
+k6C03oIn5ma+ddMyvaYs6Cz25rTIV6sH2Wh6ose85yAaY5JxCwah5DchhJ21iWfgG+ho4k3I6nl
l/cX8rG7wzKOL85ge5dhNEHVFFN/fC9AfGwSS9RCxdaTdRYW+Q4Yu0/Mr8g0xLQQoChmvbDpxKRW
sCzjj1qVz8gjLmNpEOOSVF8joSuqhzra2exQyAARCGbRUdP0YGoo/BPz5eJopogBhmVI9lI4zTFM
H3qd6Y8qh11Zm7feGtWHsrjZLlZKx0qjh6K0rJtjJHtzMjzSt/DxGjMraJNp/76sGV3z4D/1nloC
BtXZVQEjcfxEXJqWUMHYqS5MpD6L2uL5ViN2Iy/fQl2QJzyMOHKqV8zIGF04SJIzxLmxLz53xFBs
teZwaxT4nWRXQqjk19fr5B4G8NdELz+q2G/3Sn8yJsjdrrtq5RLYWCYwIp9yB9Q1U3Oy5g9LZZDZ
nPfxcYFkFmmC2X3eDVPKCeesuFbG8NSVcXJzovJzjK+fylN9JRVWX4p8m6+l9IRfjc+4YKKQ7lo3
DEJ2+XN50Q7hHJuUs7psbPpNITdtEaEikrSze0Y1exYavc9ZxvGtddFFJgSjEtHeHDjH2eDZck6A
ubHrqZQ/pISQpJaLDKcS5mvk1LgssEHSoanM3fv3T+lGWpGxIAmW9Sdj6MqDb+MP8vMBkjd4XcxF
H+eCImwu8oeBLuhVeT6n+8iGdcN4AUGZ3NW5Fre59PdWP8qDoUrJoYJGZpsxxNQWFCIDFTLgmPgx
nndjZqPPdenZUAlOdySrQW209QHkaRcU7vxztN3mplmZdL8KGul0HsgDi4LYJCm9AKInfXzz9JLS
IB5ZCNveY6kUhMq0xFUYTunTI0AnNoQ0KutEIAPkODPV4A5SI463Ue81GH0JxrTjA8eEkSQ/UhCd
LG2PyczFkfvSm2o46xA5rRXRxaTSSc47YZnRaRzEZz8zlwem/c9lkaFTMKOPTkyuSG4Tvy4Muntd
1UVHqUMyG4eA8zB7llm0xylpwq1yYO+EJW2uDc12Y5ulKD1pWdBmozP80yut5mrkkfHSM9wh/kj9
20zpw+YzY4/nmvTJ3TLAcyiWZQPU0t7Obonr7yMKRnkCLzHirqG0IiD1u2gToknsYY/epgsANXpn
XIakosX1US0mpwGvNI9xFOJ+rKz73Kg4cGGnbalm0OJq1JUubRtX0t+h/478qiFOu69H4ufdt2zU
4qwr1p3R9sonxNX7qHbOVF5ynxNBsjPhgIFPoRWUWhIuREMqTPU17obxTXXOa8XKsZQMotLwJuah
fDKJNEM2gJYqaxTHTKv+4ttr/jGpl0SnW6RzYp/HjP/aMfY/RbJLLlOvUdONi3vmPv080c5K6IK+
d+4F97UncUWLLnnW2GICtTAa6TjmqsqOUQOH6uOg/Ic2Wzg7kKrDZjEal74CDfPekegFa7iXUm35
Kco4Ox/b48j8K4o+pYl2jx58wI0P+o0UMcLRTU8lx0GK8KyAT/gsX/S43PilxDC3EQ05n1GIJdQV
ffyiZ9BH46iqnWPV9cVbX5zEu+Vm1B3ei5bYnp68SjM5z73oYnPrdPjUSUQNO/Smlk65br+5pHWy
W3sCwAiUm50c/mgou7iq9aV0jY8uHqTVJoSbXI3mQ4VEpo9ZqrvOesqsLA7I8fONThwxrb2JqPXp
ZkhOT4237MbOntG4E+lMm/QejrI8T1ndXDX4GHOuo/OSum+mETWHqqpTugdT+KTH5BP7/7eq6dRL
xsrFvISAd8LxqmO25qbRtclfAdKQw5YSKZ2Wa/tI2YeauSmBmlxo6w3iU7x0/xAriT501NbZTt0o
kG1BcnaGfVFhOCj83t8UEPrYx91iJ1ucspDhitfFLFC3QRgH9kDy9dQz/w0ZsWZ15XygBDqCZSDG
aBjC3ZKb4S3tW/ozdoIWaMRRqvzlVeMMLlLF2EB5w3HE2nnv0uKtrcd97Jv2a0N8mY+P2os8876k
zVWNSb5vbLAhWSVW2gFdMLF0HzCjhXvR1jQ78KRAqak+mD63M95mJpo94o1oWj7njavRcH0mmMBl
S8VL6IWFsyMripzhmQJFoZ4qGAaeTY2Vhb4mOKbArTrGkUxpYf3Ie7QyO/PcnD6NTfgzzBaOg3Td
rj6Z5yZL6WeClp+jlN5NVtbxbhnZWPiKjENSJ/o+YEygfXDl6bBuaUJGdwgKdh+XVLVLAk8lh1cR
lbH/jOcf4AG4zf2SkVmYTjie0hR3eocuyRuABVs51MxaC+M8rF6Z91VSdVSYLpnbJL019Ze6z/2L
CpcxeP+v7JnMRZHkpLK8ukaVBRXDx229cIqQ/Qaj+vzYFxzS0r4iGXy+h308nCIjtm9DTigkbJ87
z2Fy4FHfMhaDmOk7PTlgXxtjBlNG+Ncp9GmacCYi0ogO6w0MHH1qRS3flzF6+FCnn5zq+xxHKbO2
iiZ4KEfWiCa+RH3csPcX0wUTNDCNxn/i+EYTlhHg0s79zi0WeStJ5MrHENZAnxo8jZ7p4VIvrtiQ
MkY2aKCTJaUgaVr9iKJPXE3rp4157H2snaVU+MilXsMuaV/88ZPp2ne3R2ynWUbAi/j/DHlH9ztZ
/A0U2e4Fe7W60My5E0n3fezL7jkSOxr4yKFkM4I0ION5sNKfEwtV0DbiK1DNV3gTaB9Nle2DSUag
JRSslTmaoWpM4lHqZN/lgGnQej2mDpEl9nBKOXxAlYXxCiWRfpPxPYygGcWGlTES5ijRkA5dGfrW
cbbls9R7yziaJrabSfP4xGtQGPAKPjYg/pUk1qMs9MEbISkOT4QtdEgAUq5kKL5bGMuYPWzXUQrc
7JGwLX8KrMJ8w79GfABAm+2Uzjz0ycD4wMgxV9Q9Ho19BYLnzagTcJPMyPeS/OXaQak6gt4qsvAW
x666vf8URcY106M6de7Um4HIxXBE3/F5jPwPY0SXwBEou90mjhjt8/L+0/uLQTjqebCx7E1t9BCV
RXycuvh7gwUEGVneEJgZjiddDTMClfXvEBbGD6MmC7KT7BNMW7H6rRnPI9ntJiq3Knl4fyFSK9r3
6HH+/bsQXskegs248eQEyofItAdK/+UURcU9m8qUMM///+/ff7LMyqUmaHGceXuTxAebPdpPz4Q9
X6XyOaFVzQ82cpbYxpvXGjLbdkZpBOmAAZ1/H/DJ0OdHQUN4hSUO9FgyE3OdfLNnxdNjZc3WRGs7
rKExEoQFQRJNi/mf4tdMgKDgF7J2ph2OLxmtyesAbssy1bPrwjCZJdBFmxUh7Oj30Yu/F3yyW7TP
FM75Q1LSIROh+zZy8iIEKflQmfXPckw+ijE+cvJH4E1rkgR4Ds8NrZxuFodWYAYgr/tiTYxWCnSM
PmkiHijsuBu/l+UX1x2+Wgz/+qi1gHMebHJp0tz7lONSStpY79vIvaqZZjFnO6o2t4fPUkbPmjlq
5pA2E6kG/CWds43FKQ5oRI8NAKMuuS6xE2+rzPxaTop097fe+uatkdiikOdqnGBmNbh1LMIkdirN
HoRN8J4cXHNT9rmBRN8p0JnYABSHo5TV9ChbABjS/bJY+Xn2/GKzWAWSCt97yt2cEW/dPjjLsOfY
2hPp2Zr01mRYMI5WxglwG5THtRMdO8Rz0xLf+h0+HYJ7HozjlE/xJ+HUHroV6oOUotHAObv6Nq4e
SsBVw/Cl9DH3Qfli2YXXgKuI1rGz8TX/ppmvp0J9zAzAs2X1LR+ccZM6ogqGpSR9k1AfcKpchxPg
rpow9N4n9S2bcERGFcYO3M8uvjDX2o4qo22zZ2pFPVx4eWD3a2j6+lu04vtCZCN1HtFTg/Oiag8s
VfJ9Ii/SW5+L1oy3aRInG1l7/yxwmTZVTuRn7I/PeZ0B3gqfmB03EBtwDprk1u3dNrzYwuMpiDic
YX7aIr+ZsQg7rz5jIuV1tHhii+yT2Pmhsu9Z7zE11ST+JBpkGb3jJHAq91hEArZZWB7cugQVMOpq
Z/YYQr3iZRxwZBp9c7HTGc5eqQlzyuVLbCdrWpE2d3U60AI1Je209pNdZYfJgXzL3vHD8cwjZfve
zky8UeTgscLTjI/3CHX5BkprZaQ3z3brNDBXHPIMGSQJw3tS3shEIfJq+r8EfgxRveOc+R3D+r1v
6T7KsAxEieffdNCCN8kPT1p8kUkfMKz0996UBr3SEdYhyJ2h1x5sp3zUNHiEO7lM6Qt/32XmG0PJ
L3yuSf2I3ZIb3OWmqjpSWcyOAX1v7Jhas8dUtFFqLRE8jFT1Bt9PiCRi18OnmGxiYeJOHzlzlkzZ
HIYwNU37jOCaBftfZVQ5yvb0DrGcM2nmWNu6gR1KB40Nx0YLvWaJv7g2ZbMmdz2V3W5IKuaGUgel
7qtgWZ39WMHaMSJTPsWSX09sFZEHd6SFsdAsQEYIp0ZsjV/UxWDG7Zwgb9qlwB4JF3iq/FRuQydf
oBionUe2xGbuDclCSCi1W9LfUpZ4YBxacoRdiOkhumszKvNbl6PMtRpK+wyUFOQ/okfr7yQ3i21R
07RfXGVti/BDpexjXtBLaa02Chi4v/RWA7tjX1TyH3JHmK7MX1E2fc1Y0RAuY7WJEdTkunX3Y2i+
NdC59nQwgHuIj/1I2Lf3WvRWt19K3CX+dPS87lYVjGpDl0acnIttCTLSWetNORJZm7iogxeKeNMf
AcrXby2Sl+3YxT4fj36ZRxIcRImSsiqis5Pwpbqmu5dE33Gw+5Sm2TcrBg/isBiXQIZwycUH01ev
84SGP/xisxIFHeOoPbnWzybt+hj6Yi99Tr5J9rlamngX1fY/dRV97HnqUmXD6MmwaGB7eitU8cMb
dH1Anh3CqYvq9kvhEh26iIFRw3KtWkHrNLZpRrQT0budsx+M4W7pIuYYD+CKhL9vRZjCfpLMzeu0
utIv/Y464C2qhvHkdv7PYVE/gIxZuyY39mNLctGf5Wmr0vW/+lTpeYL/WcpTSqg15fA/+tSqEH6a
1+G5x9udzP6n2iWZHc1ovo1HXAO2iEvaEitnog93WT6NzAlvGQf9oPfozMsM0FfOE3aIqI7+cnFr
guH/JBzaPhfngEu1XUS+eBths/7vxclwib2YWcI51b44tWv7y1VJt/fINqZFTz8/VzcFxXntaGEP
9WNvvyS4xRnMGhZ12Yi5F328de16lKi4O/5ygaiLf7tA1+PyFEpDG/Pxfy9wiCu31yoKz5JjXrSp
WqqJkng8LDyHhgvfxnqcNlPIxNHMR/RNLr4PUT38+TJ+0xjzMXmmSUQkYmNfyV++Q0v22oiQHp5R
0zCkWDLsSG5QFc5b5VJ0QsxiS4wRk1TYM//81us//d9vyDcB4yp0ziYRJs6v8uZIeTXqYBcnHiNp
zbgQL6gPtk3lkLf5jSMcrChkYDL/+Y3t9bv/5Z0th/WTO9d0peOvsN3/Sb+0fDg8ZV5AvgZm94js
69yNRqCIzTp2UXKYRwhHlp5ey8X/WXlLC8vzPr9Xe0UPON5IfhZTngWzGui/lZNgBt9f8rSFP+RU
XwuXIh6tw9/kqQLS8K+XLUzf9D1bSG6ZX+Wpc0HLhxhyeRZ9S3/FgNC+Kggqhg5BJuRwx57FpKA9
ItCTiwAjSeDZFQEuwIZmmPeoEtPRrq5RxszdgPHT9no+Znb7VHc1oWf4G/sW/Z4njANzY0Tky/cC
Y/xh1CkDB0YTmwLBxbW2Y7Ry2DtpRaeoJ1IbVlRxo/C2Xv/8Tf1+d/qOy4HMNz0PMo35yxdVlbIx
+aTdc0/feKN5gDemaHbN0H/WgkowaWkAY/oGyJOZ+z+/9++rG+/tWQ5IN2afSIL/e5PkoT2iftfu
2TLdXblMeo9Is9/VXoiDhbbpn9/t9+XKdzxl+Y7jKrVSnv/7bm6HywW1pEtaifEDL+IHNN4rlBwd
t1X8nOrwx5/fz16Xl1+eATjXwhQ+0mIsC798tFkDnblOKuechaG3S4x0S0l8sLQs1xBrmh3riCCp
aPtHxnNdtyUyL8yKYeXTBFzHo03ryZOI6ud30WhRAycsyecOxjAwKkdi7OQp6IDWE/R9poZWf1k+
7N8XUB+cgOfxgUnBT798ZGUyhPOYu5K8MsPb0rMoD6lu71bvR+cJ7/bRsghIZxDmKi4XQVW/IfGI
HtsqRxzhbUFFXIFvGO3lSrWv3Jtv1B9tMFlAjz+ETrMc/vyh/x+3MwxxRrt87Oz3v37mQPtJragd
+0yrgQa/w7TD8cnWQwF4ssLKCsrV6EArPCrMy5/femWR//p9cyd7rqAB7Un31/3Qo3nLexf2eVrd
A025zBvLR7kzkPtNvK5aPdnzzeoAgcgUxni2amrbidRZNH7DX+526xecObuzj0FG+ivS3HUdsV7t
/6zAg5mUIlaudc5dkjLf1UPLqvm5c//Fh6X+wKmcB4760PBA0v75s/B+f7QVLh0HQZ3HwOb3ZYVZ
lw+T3DzXpvmFnmCNckTMnx3/UIj8eUkYQQunoAUariMcEx43dT5Dkth98xL7GOaG9a0l7RGelPM4
wIzgnJ9YbR20C2qGyE2HfcLg8nGS1n2JKTHqUJ4j1VuXbICf5Dh44e0BArKDB7gDqsvBv7MeoiTa
CfosGwwjzr5oWna/GSBcUuUqSGXxPAhoT40qLwwl1qXB+Rd8odyjrFHNWnMUb93YRvqlKdNVa7GX
WeVbakbP9uLrfaoYFI5WeIy6LQnVVpB4EZy51HYP49TUuHCNqyWG+W0axdFIUSUZRfbcGhRuFLVX
PYCXQI/JsFNzokp7cyEUbfCvpZe/dFF273VscTqDFfnnL+z/2LCViRGKEBdhc4B4X8z+53YpE06P
BC0552iU/mXJQN3Hxbc01v7T0JkXP0KGkcEMggnEQUY7EIjS8hXOlnMyl5bhMoOqqEFXbPf5QVkj
fQK0jKthvD2RUvSBfB5jg0PB/suFO78/8cr0WGUpj5UvQB789z6P8gHZCjXg+V0m6qAxWYz5J7go
51tRtG++MZNg65BLvSwh1qecmXTZ3zsFWY7Tg/WKhKag/mLNSiCS5Al4R1egHmynLcNOccJhTF8x
/RgxrdoNTPkOMlyjCWtmDZqxlqU+i3REXm8ZhbyInEm+i0z9bE31/b2y6jj3X4H/lZKFUU02adcJ
PWRmyxdZiKfJYBaSt/+0IaLnYMoTJoUsmceGDl47zmpvvPmixpRSJEQhr9Oyhepe8Ak/ghoBb4gb
7Fh16Lwce/zy57vi/7DrKJM9mlXEEjzE9i9bmEk+wAIMxDnn/lHR7HnQXtfskLPhL1K52ERdMdOI
YySYVZKchMYDhBwjiiAjNTq02V9Wd+u3LZV09nV9xULE2iZ/vZ4m0Qwu23k58/WOJ08jqfC83VSZ
7UMi6SR0TyCt4N/W6B7B+ADlQKleegzekrjS1z6x4r9Uur+v+lySj3XQdKFZUEn98hER0o0mm+bh
2Y4Tgcx0pUaFDAyZN2TQuOhVIK/zXHO+0e+fT27ebQtzsC/C8sT2L1/Xb/X+ei1ojS0TLzUb9i9r
foE7pyZ7aj474Mo21AjlSXfNIWEMuBl7vrTQBsUaMfcMOtewAq/n2oyxfowyAqTnprgz1w/5//Tw
6DntcphM0ssyLW9/udDfdyeXgmI9lGBu4oDw69EsF3ECY8RbaXUESuGdNE9FZF5RxyrOaZl/pAE7
ssTo8DEk1tlQh6bi0VZJEV+N5FksmFBGz/kQR217aoekh+3iF9d8Hm/xfkLo+1w3U7FluXvoVFe/
sEKQD6NsDEdjvbN7lmGihetgllm7Wyr1JSy7H+aC/BPUDdG/Zlegs6pLFcQlgnAnlTQXV2F13ABC
G3wHZaGrDwKlvtSATp01waCdC2/X2TCTasxCFwcSmo0ybS973zv0Gvf5YHnlkWaBQB4E9Zjw4STo
04WoAkjydCUJxlqcEHmj4W8rkGWXSTAWfn+pu7nbD3MlCdrjAFIx0EP9KrrrglsSd0jpPi4zEoRh
V/Se/cGaKefTLPpQ2PWXXHPEjZJ8Z8jOOuHg/Nma6EEGQW4tvZdbFDtwrfpePb4voilNw4vpDy9A
Ar6YEMZa09iNKK2uIKGftd1hxJnQUngyukX1Jwb+pA3TXzu70IHeT9JJ2P7Ev43XTBFRXrMTbMsl
sh6sPGGPK8jVAlv6l5rj95vfsTjp4zdWEKZ/O+wmJQ4Z1Fz6DPeA01q7fa+h63Hn4wHeGw0DBIIj
/nIjr0/Uf2p817F47KUnGVJ44td6s4tMOL5TTP5dlnV7o5K3vB/UBQBtfkoHFxiuLw5dl9ClQZVV
YOb5V6/g9K5//fO12L8ccCRluufb7ISYwRzzt2eqxPphNa0jGU0bryByyysPEVuwQ8MW2e8B+4Y8
uXF4M2Q/B6tfY/G4E53KUx9TwHQx+JC2BEeWJOU3ChEaxxDza4SOk1FQOylG+Uv8BAmkCSqU2dul
aoFF6101TfbfVnrf+u3XYY0Xriv4XUBVUcH+d2OXOZNKiWj7HE9NEvgrGHRZwaCFTulrv/8Zy6J1
fv8pK/OtJm7j9J5rn3Y4oTfvP/ohkqdN7hc5+WDGx2nKwJCuLwlVPBJ3YNF56wTvf+UYFc1DWheb
qOmWM2E4DBS67igQwjEEaUSQZRgoHsnxaOEfnecUPk7irCTaeKXk/H8/QkneGRGNZ5zj4pzG/rxz
XP2zULNxTqplYn/XK3JDhw7pWlW8EZBed2MuCqLDMrhYNXNtEIjnHLl2SBgj3GIfZtX644xZiIHE
uVxf3n9SOuFAaZYmr7iTobQJ86l0OswybfrSkTeEGruJjpxF8+PkyoPtm8hspvil6dm0WMVQzDWv
RVcgNDbYBWJ7OXjxh7iInIPXYGdjloBe3HCTjd3Gr+/OzH/tV+gFsdxF/daZ8AP1M2MZWFLN3Ui+
Wh2RMqJoHhYJkr9rk2kvsGltTF1FxyLMcmKLspPNcOMZcJf1SkR7oNGy7ACpMSqAx7S1ZtleFJ6g
Q84qvZ0L3796hQjoPYf7WlqkGHD3zmN9lynhnnWU+ftcdvGR+EVEvngUmIHfSmbvpx4uzNb0Suel
y+wkUODBIVR5TOaRCAVubnRXQ1T9NUX8xOGiRnJvE43SdvSaunK4h2FjvqaRqaB9gqKTKnzB87/N
Gp4h02gE+5KujSAm5he1n7wRApk/ku3hE0aAAssdXff0btdh2zI20cjoyoBGAvqqxN4+Y5fHrQUL
liblSho64mwtiWBvOS8ANCbeIgI6r//BO3sEQ2m9jjIjhbmJDDygtOTnyimuqFxWtZNzdTKUZxE+
ikOHyBUYXmoROMX5STWa2WPoviIYs3cp6ppDVeCHzPoKu2ViMP+JPtIjesRqRRvKAvWTx9bJLuQx
4rCPRn2xd13YnudkhIe9ycrG+lwWzkdZFp99HSEs7WN8pbjiT3bf7o3Bc44isrDyRdXJNbH4A74r
4LDYnxDOUjuXudyNrUzIS92NvGnat9Ody9x0Lvb4fzuUZobs0G+fIZTC3MO2+W5MBcu7t6ZGvdro
uxjC0Mt0KP2u5dQ/VhbcytJIYZuMyKuGPPmEErY5DD630bu7GBZdd5cDEyYjcZN/2virGS3uQWkr
P4wx+j4gZPa2TGNSEHnqyDfwuF8X+wlwb/k6ohEHQpvHiJP4Y970N4w8Fqut6aIbobvg9SOillhM
96Sl6hdw/fdF4qdH3ZhX5Rgl8QP4ntMc8+KE4W8njTnGhR2KZ/QCvP3SvhB86AWmY+6AMmH2coFh
pey8Wz9j5Fmd5OzWL5AZom3dNj3DEwmge2HCWuar/gjrbdDx5JtYThEQ5EcZVcB4Se5g6yXxRXUm
Esg2vtIsiYlDZBXSJg9ECSZw34pMBx0whGBggHUDskYzx6N+Gn02fI8JtQI+ujNwFlzGA/H0dYZU
FG1ffTWTZFWmYDjJEVZeVfnESaW70urNdzQg1bYBRbv3K+ltc6OKTv6gqTJJMHulrt1WfimfqJiw
rCh9K7veelDCSPFEPGPcKTaYoVhjtF7yYOgUDRU5jRd+//jslvY2Mf3pnjrlfEdBFXMHLPCEvGbv
yNi/G5G2Hmsepobj7BawFuGg+ODXBi4oqsa4pj5+4oghWW9+ruqJnlw5vma2Ctkp5zno6ugRAbH/
kmX/sDEwYdXCP3cFpx5Okk1kY9tEzCsPHSYLeOoIoe5qsvQrbXlrbzYE9mRxmZ+nPLoUE2FyiYe1
pPuaz2V7SAoRbaM664MWWdKlqvxnbU5gvdTXuI9OCp/MOVOI4GbE7/uEsfbGzS3w2u1QfCiyD70W
2wm31SVBTX4cADMxZUwvhsMW1yonxANSo2v0JGVlzZLybGQkQEG796xKPVad6e2n1mwPYZY+yZJW
X1fz4Fd1KQPDxJPWozA/JST1nqK5+MCWz0KFRpVP26TRp3SPIQl925aaWGFBmoYgZxh8iECbTxHU
63WamtaoiKSvLzXS6WTTq4PR1DzNpvNAnsLPLHKDWcTMY22mNKEzObsE1VQZMe9GOFtd5oJyuQkD
t5RvYTPbG2gI9r4jQzZI8uwR1T1fQ1qbgYb0wAR4xPlFuGmOUQC32PLASJJGG6TVwMJNvI+xLe9w
xRSHcGnwSigru7Tmze5NQZSDj1YNPs3j2Aqc/Mha0SaRq+PTsz9MXRtUnu1fEdD1u8qp4j3SLfPA
53ocunzeV002nRzR4Dlf/2mGwsnWWmktSHd8Ho7pZWQV2nksoT5r0EtjR6TOQMZFPHGXjnBeGpbK
gnCY+zKTWjsO3QhP0MVwQm7cPg57whlCEpr4JGHDeg5eylmvlpHk2iUjqrxlSr+a6qObPcik9764
8Da00+T4tSq5SadxeEGlBsSQjnGVJYxZYudr4bmoCtM8Pimj2zWhIW9FKeddO7R3jpTf7aQ5+oNa
TgD+JaUUB6PpO3IO3IeEd3meBQ6rspyj7L0HsGwPNj3uR1vPX2ZZh0Ee5Vdbm+pot4W5XQRS2wh7
4raPxjXXc9z1yeIeNeaJlbea0Ivj1BHD73dn2gydHmJOze6pyBorqBr58j6W6TsBS8poXa67fBMm
Co5ucK9d2VzkKraeInQ7eXatUknMVkaONiBBjNZDR86AGqej4F0IxxkJOakOSRRbV2dwL7Anvzdd
qh5CZEGCBs+hW9p7M4mMX4MY6Spc+nNihUG8XMpZ1Q/oy5AUS4LzmDwDeTFbRTDJxkyANNAKgiAw
p8+V8uObg33Cmi3/2rTQ/BZB7mI4fn13lkNs2vhNEe/aRa8hpv7GURBkFMTh92FIV5Nv2EPIbpoV
c4a0dTcl9IgqGtFgj7k5PHOEIk0uiV9YTzXdkbT/hzyiBjGCbEN1StCUwGmsMwR6GO5lifXerbG+
j6uFEYcoPuFWMKiLvyEtno6Ept9RtJZEObU1IoA+PHPIQyePNXprNX57DbFnHhLb+ZqEQtycRa9G
pfRkm/nncBrlnnmotYkLzAseXp/ELLsLGMMXldfbDL7qOSyA1rrkyd+yenwphTYvvQQYpuS87WZZ
0izWRwvbr01p/kxv77UgrPySL+hVxjA75UnuMN4eBiJ1RPyAnGQ/LtibAZR4V6snsnAZh2RNSbd2
mDLylSJfcGB27q6RfGQZb88jzaPHhc1YIG89CZ9QHt1lD/3iqEdaJ26CgDJhIojAklN3o4c3un/1
k/v0DjiJMm+6v9ehiKYJrhTxlXpfsIwj6Taart0ZPPmB0S5Q0r0ITSGBcZdFBlJ2/QmRhw4i4Q9P
pFufTHzNt643NEp4CNvEZBFbFXuPqSnbg1HkmGYWhHcwCxCq6OSbN2TLaRp7HKsw61orY0MrjBcz
kvUhhVrNcg8xbXFGzOBESKqpqZ/LBVCCZbjrzhkdw5r3mobs0yD0S1NMH11rDJ/pFqGHqjP7ccBk
TXsIwMycasR8mV8cdcapBW8T1rxhuSTaXB7tHvBAC5L8bRb5I06k3jW8n2tETYu26ivnYSNo7e4K
2XdLfAtd0C6zTm1WUt9I7o18NVXhANM1zqPB1eNV4A89uo3/DTqAjXPs0nRMyZZwLs5Z1dQ76ShC
RCzoTv+KgDVwAsSjjFMxF21cEkvPcHw+NI69i8H2PaHGrk5J7BOwGPdPvii8ryMPmFqwBfU5IVwR
4sjnGoZ2y2pySiIf+/EEv7rDmvmula+nIj6n8rPbGNSDpUaSXGu40h2StbOuYU3GxXyPmqXaS7mE
n90Ytc0EH69Kh3tEuCgtJC0ePGJ48G+sAMDYvodCPipnwgMyCmjjeKlVkqtXX+BxRN536xtJAPjc
Pjm61k/DgCJyqEl1Xs8P7/ftiCZ8O7YwXDQJLIfeE9PzNLbkZfVCfWT3UTtnRg+P0Wc/k1yyG9DH
Bq3Xt4Ea59NicM7jhP1RqlFejMLEYGna5YFv5v8xdl7LjWPZtv2VG/2OvgA27InT/QCC3ogyKaX0
gpAylfDebABffweYVZ2VFTdOnKgqFj0pEtxmrTnHfBnBitKjY7QNEsLsXdShRZOH9wtSpmoQx0/p
aABoEuNj3gEtkOmws4heYq1gOY+Z8wqEHgCK5j5K8Cs/uSL8rJtVO8dM60u7oNexPXG0YV4sA9qI
APqj1qjWSZES57oU6ImU3+cqOHWnAedvDKQO4DVeE0BcHrNaALjI0nkLoh66QVYaANvhaCiVjgCp
Kn5QyiCrO071VdvksOf1cdqrGq6IYDTFJkGkdxal2CDmSY85zaZ9Z3fEOcFyHWmyOGZz5ekQ/yYT
EuY0rbadi1SDvFNl20xTty0D9bGgB0AMOd6qpbw1t9G3YqCH6+J8BV9JyBUWa4Zm3XqiBf8ki+lC
WBRLRlZwU9EmOB7BmyttREGvweupbZWMwNRuYRm1ifkcx3hw6jZr18HiasKqT9oQSUnbInTxWWnO
kYFk2OKvdjY6xS8/7tt38osFSLJhppuAcscbwmUMKybli4p8ecH4d9YERtvRLzTLxtfMxIIybfIs
Iy2CaAYrINfACMmpx47RXmTXpQetCw55l5VHp04/wq5WtllIxFFh0AUrBf2wGyKpQz+7RrZFBmnq
rmJKUBeYOJvCbJt7kbCQDJLmY4rciaU2uiwnHrw2yPF+6vRdLKIhfAAp3XEIO3HIY5OCWWn2B5bD
8cnMj1Uwh+exjuQGE4BL5mysIAEHc2LRZDUjPsMCFdWKugV2s1Hue7uxdnEwXkIElztyH37YzWSe
c9U5TQ6+iCWXY1dPiSSwtRW+qog3A8Xx2mJHwaZpgKrM57ezm2fpMDTogmm9l/LhBoJibURGTeV6
YJN/YiaQmmsXaKneUEeQl83+qUa1uGq7Jl9XjkVUQQ1fmviX7EwJOZDleJLmeHDYQxwqEGA9yro1
it8UqpbVHO1Ev9Ok0z6wP+fwXAyyeXwZnPzgpK5xhy/3WPZgQCl0hFfq9/6QuPXaDkPV72xklZMS
1aemrvpV1tR3WtVPL/0GTblXqWFz1yJEN3CtQa5uL3ZvHsMh4psHD7EJzPJNNtzxZj005VyQv1Dc
pViFfC1EfUkIIf0ep3uue/E0YEPGZjQBOzFWNqjRvQGDaMXI/5ErER60TK/Pktfcu9J8Vkr3jbWK
VxtOtsVWyzKXosY2awoMNFlyrsm/u+0ym2L6WSjNKkvsIbtuWvLmmc2Yu9SlaukO2aXWIxa8ffYY
iE8NGBf28HpiWWXu1LrUX5zgHYriRzjimTFsGawjPcMfqbHtH3XhrLFZEtjbwsDG2bYLcccQfNeu
jQF2TORGZ5yD342ehZxNYcCztNr0gg5HEIJp3Gr6UyooiWlab32fV1bxpswiPJdRwW7H0Z5cAnDa
0HoVg0ncVpyRRGdnx6TOH8KGjZchDLgvwXgvJ0NBgaWQPp2ScdzGlbOPO/3Y9uG0bqUw3wctNtfK
ZO6J7hV37EVPHPKl1Y57KtW6r8R4jG8ruJLRVQN3vYlRHfMnuQjagDDahOgG+AW3s2r/iDTqUbgy
MXqTC7eTE7/VFsVqZLN/LSXDjtuKry3HuheFU7cX8zDirFKKtatOa4aJmHBWedSJoaaZQR4obU3G
TQRkwJ9GPwlUgcGBqsRI9Itvm1Teg4ljc+jRGRPWQ+YMxco8eXStxV7ZIhxE7bt1akPx0b9VK6EE
HStnMuLsIDnjGpNeSOgl6B0sQvM8ftoWcL5ZTVwqgiOxiBVQtWBsv1dJ3OxgiWA9H+YPZQuXB8eP
e5F6Lw+W1EFji2iA4EwbCaoA7KQR2X6od9VB6hRrb6JJGsWwhyleeqkJ0MUMx61hN1Rh2dY5RdVu
CRLhN5qxnWIKsgb0vAXGcq8bUmKGy+IwdOl7T5rcmaV87TWWYO5i3bSPyu5edq7YC1jBXjqpt6Ip
lbzlOrWZTlpO+KUwidEN5fAqjabbyI7QujS1qH3adrMmJZqN3rhYVDqJ0CYiYeQ24/cdJImyHDYN
u61a4AvjmMSGCtRuzHL51Wr1fWzgerbVCyZa1RyrfQGanCECvBhWDeCm4xWJp+3ZDZ1SKL1jr4t9
wCDbEx92nFX1fnZS7SIbACF9o+DYlpLfDhtRZ9nsZF3w0ZDpiZS252iugWw4JvHIqiuTAxD+cDU7
1jZbmokq3jy2URI5fVlv6Z+IPeHDoTdDzNgFM8YqLajfuA3zi96vuzjWTq2sL7ocrb0yYQCnln51
D+UdkRmmRbWoojqF02WfpGrrt1rl+MRAPlYkjz1kTUIV2OgoJSr5tblY0jTuzTQ8NU75TXXIhq4G
o946iBMoVDj9hoqv9lQzVe0Luh5lU14zE5abjHHzBUwIGMz3SJqnhzgDb5FOzqLfiM/JQ1Y75tHq
M81n+Lja1gQuQNbhCng4OUvRZJ1YiQ7THTVkn4RgDG3QTu/RrNKkq63JMy3Z8mtMpzuByw3jcAUt
vKrFveIw2Bp66+wCIDOrqsfRyF7ZpBWxHLk1VBisvv0W+CmALrMIaYSTK1gy5eLDltE6H3UiADSi
USxFp1ztxtarnL47Ee4spQrYYupjdlGb/D1wi7fepGgyZU9trutf9GHGbYr+EaxHddTN4Tt7/sjH
NAWtHfXvHbOVb1h6cWoBlWwErm2PsjZMhdB4aExzPTNwPpYMRlPkHEwWTZtoND6qeoqf0Rt8dbRq
Dea3+TSpd4bpF6dwxKnv1egMD36noSk76T3tA4dyy84s5k8ZlxHWhozOlRiM5yB4ZUf0lFMxeijD
VPhxlN51fabSyYinzRxFGEyJpNixoD/JgnK6kgTTY1OR6Od2k4nHuyaFN5AmyDtqUpEVtvd4vJ51
lkBnUZ0UPVa3GhH1/WGK0p5uUP2cmn3r12lTk7TCZBjIaryr61K9l1rxFT9ddSUL9kfRQyPTZZJt
U6nYL+TnLIS6WSFJBe9HCvF+o7P12rU9oZ+lUNpLOF57KEjl1s4CAnMSRMGU2FYQSBirrAVUYHZ1
empQTx+CeKYAOOmHGYsMfh5ksnuUnBS6XFKQI714lMn4EpTKuIlA6J4CTR7FUhqxpmFgtc1mLi+b
6YKObrroDGW+Mo5UdfvpS0qI3XWYeGLP4K3VtWS1m5EwNRLy9EjKQ7qzBlIbbxdhq/ePZLkbVqbe
ZWW0Le1S+xKS327rav7a0F3ZZmAqNk2pdV/sOt+z8PcHC7e7tw7wKnM8QqgBFam8a9X0KoGePEcu
NnBietcD+bRZl57yGRmZm5t7u4M+xS7esbpjGfXAh3ltHCCk29CSTvA7gK/rrfX2gX8+P6+DN3j4
3/mH+XqN1nILL+RoXvSr85S9WN+pBusE6EpPCgz+kFxoG/kdK4jYj4mD9s21yygMHWDagTdeUsPv
YvmIjh3efNL4qGa3hr9eX9aX1wvOMu+dRKRV4I3rca1vzEO9j6/xdXh2voofYG9Y9VYWYEHKOSs8
olxMHmqCjk1aH2Qpb5yPkXbVTt0TXXuVV/2pfW0QreMzwRNlw35aUbgOWh8nmNJtejJkiJGMjihB
cJCol2giHMysoqeorzYtQDTcUjQq+8qpdoAQh22Q9AZW/IZEOzEpe0cWF2x35YXAoFdZ5iM/VBKT
ikx8pCwE4M1TIMWsa+/Cojxl6SDfywoYQD8q5XlCcnft4brPYbFp5ZC9cCZBmVSGrDHj7IVK8sps
kCCkZlTjLTeMFzFYVMwSlptJcRQYPgrexONLs7Y8PDbT5kqqII7MwzUFXBU8Xu17fJV1JQnyaiei
WJaT2qg4Aff586IdJdQRK1w/iU5kiw217RDURLbcLt7OpS2HRp/nJ4122oHO10mJTjmV280tmcT9
Pajk18Xmz4SIZAmyKAnIJkkqrDnV6Jdtxsx5uN1Cmq25is2GCrGWk3iRiJNNg3Bzu/GGq6+XVInl
HUhJMuWv6wkipwiHB6eQWn64nYRJkPPj5uTXdbdzYG2WYZ85m/h3Zkhesy2Yr4M5IOnlZ8ZKvESz
0NNdhRopA6DuDgSqlNupy5r2qFZ6vy3Bu92iQW7P2bZx8fN1/nZdUgNw0pqsWdEn/TIXdbRpbB0j
UxuRMcyEBhFKqf8IjGmxdWZFMm/RMeoMPXqEQ4hG9S2h4tfJ7brQbjJKeuXxFqdxO6EfS+2U6EJO
R2sEd6MgkRAqo/5gktzJOqg83AJsJO39n9rB//tt/K/ws7z+1Gm0N0D8t7KaGiq43d8u/vsJu36Z
//fymP/c5/dH/BvOfVO25Y/uf7zX9rO8vOef7d/v9Nsz8+p/vDv/vXv/7cL6xuS/7z+b6eGTT637
E2y/3PN/e+P/+fzfkf2RVPxFXLK8wh+PXP6Ef/3jHPPl829Vxb/D/W+P+xPu7/wTkKymIWO1NQsa
P8pM+dl2//qH4oLpN+hUaDoGi6Jsuuhf/xDmP9lXEDdomTwLIm30Hn9Q/YX6T6Z5W0N/hVfFIrHk
H3/+8b99ib++1L8yxnVcer+rclABma67vDNLCAKD/66Di+24Nkngo0A8lPHOld1bb1gX4hBpgRZj
cHA0nSjcYd7mI1KzJC724QjFisweddfoumCLR8odbtMUIzyysfnODTpa2Er1no0lEgGt/xzzAKla
SDEnzQGEy1D+GMplKTRVd5lNJDWZd/OGPSRGbJBD4UTOe9OvI0D0IvmqTuUmhUvn43pwfLWxl8az
sZDsfzT81Ijzhr0jc5iTVzaCWOyq9i2vKSAz79qbifoepW0v6r+FkYhWhLA9WsU4rJqY+p4Io9QP
ZhyQajDvcuzhY18RgriEAFBKUXbW0vVLUqpps1IUmwS1uqsE2SVVTDBoJuIUY6bGFNNfIOgaOaGW
h9+URnOpW3XiqSNletfVwWskkvjilkN0sYMw9juNxo09BtMpsWdJ42hQMdLne1SuUM2KttLhwynK
unXRY6I1IL9qbGl5xktCI0rTtSminYMh24unrDvrGF4mF66UmQ7nqYVyXFKDy4NYXrNofnQseKl6
kqaPjvoxDuUeVfTw2dBTmtuADVRPxd1FbKNoAatjisN+Lf2agtpGlpB6qZjlfmrpz0XgGL6uTU9a
VUxIABqeqKwh4042nZ4h8EklODpSjtfZ5gutBIjQciRmauntmbOSnVytRrPIEwtHEUjJm3cRESe6
3HvqootZzu5xjB/yIDs6gUFSVKU4nsoTJnltsoFawgSxwWB2SkpPVIq7m5r0ELh6s8VWouDH0Q5T
xlRvO2HIrjD+NoALP3bLiRrJP04YnBHt/efi7dbb/W7X/f8u3m4IjETFOmycbpcUnASrfCDTskn6
RRby+2vcnq+63XI7O+fMdHVoPfx63dvbMBKng6Hcv9SizfG9/fZGb89pclRTTUFS9T+/vdtjb49A
8kJcgYqr4/aIXzfcLoZJSFXkdvYv7+/nPZX52bTQt4ZhOkGA/M8d/3L2dsfby8yAW5DBw/nW83IF
TVA93U5aTccJOjvoJOWkniQkVQrS1FiGiWw8k4RQ9j/42fITRbT0LycK4iXwb7Qh8b+XqzAzlrUf
19Eg0zYiQGMlX2+PuV3bO9hGBJAsKoXGwcQo26hZua51nUWSSOp2Nw2nSKnP8VgW7Ck5lDQ1V04B
/rrT7ZzAZ70mQ6JBiz92RzrxB+nKec8mTq7BfntFWuaequ2AiogTemJxUpYT14z1E/WMUBfktPXZ
Cz5ylE3LTXqnwyIiCCOwlelYKCYftaWHm6GSxikMLeN0O0e9IsBPMT0sCpFW8AWThXSaIRKcwkIZ
VgFiSbx9f15nw3sSPUu2cbnH1ATfGjeikERQFV0B61jlBbEFkp0wIY70VZbPfR4j6ABJRfMxAo3s
JhtKypBeW5P+UOaop9u9bicqEomfF+nqJWSdpl8RHJYMntm7DOp8S0QhCY/uVBxmG6qd45rHVuc/
UM+7HLJwp4VUr4ziG/4tDON1km8KVatgHaTPoF7hrNYy37S4RQAR5DrWfcpqYqaua1v2eJroBG7d
vHzKi2k8lcvJmOioYTUqJvjixpPeXOUwiyOhKPlBmtElusbSsOAewH1Rh9Lcj3EJbrGgq7icDGMC
Dwv4O9oQEgzpwTstDOvC5gmHuElxs6XlWRRvKK+zEwFbqkR91FCr2tAXm0/KpM0nlfiNU5vk6X7G
VwwY8I/rwfXUnmo4MD+XuyXLkX8791Fjh3QdyPbZXipgBOKwZpxa+r+FK/uOOgWgbEOFTtfl1kqF
cqfF9OsH4gxOpJpDYp2VZMciHVXiI5EwHuHc9GpGcIFTLncGGNjKB0kq1gXdLgBnCA8rYT7fDqxG
sIm1IkCqtM2yc22U+XluERUjY2o2t4uG0rabCVeGN6hTfsbAWfrSLmHn03C0WoLEwM3cYy+6Niy7
1qUNhKRMh8FLQ/iKELiyfZ/SJgNGsFA4Qu3ONtGBo5p6idkP7UCE3oEX1Hb6kpA4ovdkK2Cm5WFc
svOM5copwL4ZNnLYzNS613UnUCQmy31kywL2du7nlb8u3x6YqCURaLfb/3b320Wdr2eDhfru9tK2
3tkA52KoGMtT/3rAX57659mChXsb6BFBAv95J7fXu738fIv7a2RQrUIrhjz060385f5N0WorHSnj
KlSJDfGUZWN1O3GWfdaviyzhG1S4v113u7UfjGhrGJQgnC3uUn3VBAAACkIbBVGIMD9IVA4SfnDW
ByCpD8QZta9C1LVm+43t2nDuE+z3KYBXNvdfTWz4I3/NPhtxbJkGtp3F+O1Tad6izh7g/aS2XxH8
DAaCTmZnZOtxjtkMZ9m0zyvtRXGbvaXT2MCADumXWLNIC8nHqR4Gq9hFxfTQaRjC8W7wNyvRnUJ5
qk8NeC0ihi6rgXEZKJphml5bYa6tkAqTqkGc5j7P0F3GQbcjjKi1g9LXtIObtCifpFPvKXzS6Wb7
23Y8fUlT3bLpYpuh/lUWCcWXKLE3WAdytDFnW69RyXXtE94RjP4v0bBEZlvQsqEsIts26hGKinNJ
EF+T/wlBKlfe8iofUJjT+ApHZ1dHqY4MSst9QHNIp7FHnHqUszhVmT1VOGdaqQ187Xt60b1XDK1L
+WhoV5Cg4pVZBvsUiANLFDNeB/W4x9hCJZPwZV+vrQClRKKzkBT7yBwmz1DVca3VreJBZABW13aj
VyM28ONWQsNhBRYsNdRU2CT3IZyO22R3y0bJ01DlyG/pZUcRH4LM3ivi6dPJ3PYh0q9UfI8XcVWu
PloaaBF0DedJEYAC8vYrlTqkYIExrGP0lumE+SDI8obsOjphMZnOIMXTp0pH0jjOFKC62XoL5yHE
Vd20G8nhyVrMuk5ggU+0m9+KZ7snZmfOqq1UyhaxEf7nG9FvtD+kTUlcB9uaImTeVtboCRd0IRUU
6etSYVExAiaD7c1fX73pahL57tl25LWyq2Ad9ATLaDDFZ5nu6DVXqyyhV+Z0LzjSPqPe3dFZq307
ANYb99bencWOT0ycmyIcPfWoAWM8dxyOXeyqyD9cNg3EmLP3KL0MmrlRqs0XgEORm5N8WP6wjQZp
YNCrRzSlUhbvJSZrv1XLXQOIlzJRd3IT66RWfXQG1Lp1Gz5BCC0rxMhYGgHoDHQ6jyIeaOXR96w1
8TbO03RviRaGfdqcY8mxREdzh90afkfHAepU6l2jDI85OatDTGgzE9yqnE1wVwESSstYxmT3ixsp
/bomtwHaWQBoUGTbmGquENxRNZ2ScNNcWRInQj8Nx1MqbYKdLXcbmfzfBQCqh1+02n4ma5efVBDu
hkYVJInou6i3YvhMmOcK+xwSSei76gHVSbYutZJYJN6jSbm1MENMucRA5GHS73ohdxpIGRGwyias
xRfqbqBE/Oya3Rd6N++jha8Oe3wIOFQXW6BHtTAsT+kYVkx8Jl5BHR1XHlRUZNz2mriTL2MrsFO0
0IGrDO56U6dbOj5Wwmc7F0CidLk1C4GahwiJpVBnHJP0ziL/yaujyEHFSrxERd7QiECZzRGIaTf8
GlDV3st2/CoJh0PX3F0i2usniFavTgfdGqgB+VNkFqG21XfW6CrvY9RkmwJVWQC90c8n3neCXGZl
1nm8zgkGy2GnbcwwfTYzsrj0qIxXehWRceLy+fTTtJ5EoqCuaEDpqlHlx05IJHjQnpclDi2clWVm
2RZnaufBvMRXT9OpDMNFIjHNNOaUM22KOGDYT5Vho3UlcnUZPtCjc2hdD2BdCXeFieGshskENqjZ
JXpPpLqs5IvRTlfjuxMWhYcZyt2ZjCFKopMYU0BdJXJg8gqdgl7QuHtH/QG5PNjFdk4hMSRb2Uhr
/vY+udNQZLIJ56PVtW3RZvlmshE2KHwbiSnDlYir76F5SroPR0A3NHAl+EU8vrFjBTcF3o7+HjZW
J6J1ydIu2M2VS204KDmCxXBubIKNEnQXhAbxrK0qzlqfe2QkDqSszDRmU/lAlOsrEhzKhIYD32EZ
8W5Jl12dfNWIxF1nATVt1k9zWKdLwka0+LRyBnbAw3he12YDdo1e4/ewPzhzEDxS+4MRf82JFyP5
LXS8KTR+EFVyK4T3O/pXaISsAyMV+fTuq1g8chlpFrYCcE1pksOEHo4+C0Nz/doUTEpG1/2oYqwc
OR806rBB96NlOxrpGOoU+qZzFj/B/GZnkedXsSSZxGr+LdCYAcn19LQG5nxtws2VQBBLAguW/lYI
QUzQlzGwxtOh6rENAeoDlV+s8hZ9j1aoF46Ck3DILYydh0Km51B9CGV/VuldQjNS0FGFDRkwGcOJ
aryGevaM/2M3W1pCMjxC0Qw47jwQnmbJYTsQp8HOszaJnyjMqvQhT8JZwEmNWgzDYJCsp8J6M/K+
Wy3V0ERrl07qN53kJr83ZIdJIj4Gdl2s1NYFB1uu6lRQTLWuZB2segVqcJM4tmdMWrW5Vk6JKLi2
HgtHvU+LJTIsiiT4y/Z7Ruo76iz04KP5zZoj9cFQPp182PXYgR/G2oy9md2QRdgGSuFdZQ5fm4SF
hUPtXw9Z+eckb+LfWClpPXh5FLJEnsFkLfEZCCtLpDMTWlp/ruJPWRuvVkfdhEFkRLoXpABbuXsQ
HLOFzp6FOl8iMGzXoa3DxFj41sCwWy32ltwZV3ByQIcl0asd40VBLeiJkcKWLoqnqKBoE36p8vl7
NFfpOjWmfoN57euMTWZXRks20XxXlnyvUYgzn20D5fDxraPTA0B1wvNAuTgaH2ICarWw+GYVs98k
dPwrnlXZAWh/Q06U+ma3YMEHiNdJg8wliRFhIGHKU4NoMGOaL0PQwCZJyzdYaLRn04dJIrowUYfG
HUbOYWq23dSYVOLCL05CM+S25NIRLXpGwwStJexOs2XvO5su4RJk09t1uMUGRgXePAuIo9usBoXg
msOmtshYd8N446ZAsoiuWMFoj9dNO7+QH1d5g8UWaESqRXiIezc5E7AjUxwHm2YjKnicFm7g1Y07
b0cw0Vibgiv+6btJ/jBF12zGXCkgZaXGxpnRcBPF9NLTeIM/azwWvfo8RY3YOhFb+KQ/I20Tx1Ac
0FXI/VuazjS+LGLV8JaYrEGP+kga76jjj5iM+iuBnBTZTftT6crPkGiUBd/lelUUa8jrymQd5XoJ
PvlSErUDdptSh+IGiMENdp+RE+8NZ29UjrNzQlT+AVxizESyOzX3STurfhyDc8+ccr72s0GADiFU
dk0SRglK9VhX0ZedUMu3ylqHcyb2ikyusRGCbiRuYpWjLihcuh6EGRrI4xYZcNsFrK+DnW4b4Z0U
WOyqYdXmjfUY98YPHau0N8ahSYcP+ABD8QDbUG1PrOvKVPuIWDT1uHlgxjTmJsH06GVsSjfAy8f5
3ON5qPn14/VrqTvwp0/JuJW9/ZIGLqtrPR/8HlvAOhUnDdpQDjvmUM7NuC5yGe/xjZ5BD38pyhpR
y+w0XuNmRMFa+atiTo/d0MbMtDXdZrd5pRhu7bHkJth9U/1bT2XGN/U53ndCf5ZTfWzo0vpaIxzC
l+4yDXIe4Ahm3f7oJj2TohKeu7AicGhAlYXH3QM1TzJzVZOiRKc6CUoyDFx/Gq0QVekE1wSttzfU
10GPHlTXyH2HrteqGLsnNTwRUTocjBYjVDvO61zX+PR1xUSHDZM0zCHIGePCWcLWRan0pQ2IGurg
yqQmOxwkFhe7pRKIR/TOylVyzTKs9qF5NQ33aObdWYt4OyyqznxO4LODOz3CIG11zss0trgpy/a5
cuVDWhnPtehZ8XZEPhZK+pBp4FSjajLX2VqLMcpHb5mMBrSC2eCnCZhnyw0obWynUYK9CZxdpURn
1ant49wnlu9VeBwPrYPrSMfC1xao/HQyagGteFZj7mttICCgLy5Zi5JxGS2qCvhsKAKxa6nyRxs5
6F+x0iSrQCK2r4R+GQsQLEOUCpbSobN2Ff17hYL5yCYIECbF/4q2lTubJfy9fTPydHZUHRUCK3Ay
0tJFb/g8ULt+sSIkGaNwCPtm+qG0/l1kj32dwngMQ2fbOelDrIPPnhoY93RJDb8KP0ngkqc67HG7
96seB6Kv2pCZncph84XGcY2uoOBbLPINbvHdSBS4QtQTq6KlhNWR4prma3Y91iplTWzkJJTVFulc
/VjugpbigsXQAZwqXQ2RTjZWcBfaxjlNnGHDkWzuEeo/6YiUG6d1VsEEpShzlSfbDVtwfSWb6XZf
IhVxZ2JGx24vk3yHnuXolCAiBzihTK0Lq9+ykbEaPblSDd1bqZss8ymRoqS2t2wr94QJ/AjUIdvF
yL4ZyZFDFNiD8HGz+JjdQ93PKBKRFmwH5sK126fjqnYRCPdl95S0LbH0EZseENXaMR8aXCgYkA2V
fLoQOSBmoA1KzifNEhis646gCUgv4bDQzXqLWhwuD28x7iNJ9duA6b23D0PfFhs7nlgEL4zSjANK
IwMMPkgNndVE7hYb+RqDKVNglaABxkiFAYYWOLMlscOqhw/701b1GJV2+BonOwfZK5OdkWyi3nxD
Lsv4ARNVSwOEzrb9PoVVtnJIP+4kfOIeBYZLvXkVol9fTWXCjIWrlE+MrY2wvGmWu2G0npoA5hOR
xShCOqKtTIb+CnVFiLDxGBTOcxg0PZ9xQbVmoS2Lns2zWujAxisEbm10T4AlCiiE26Oq1qu5fhOU
rLX2ucmwX4CnK89zrEx8RV/TKWI32ygfDUUKTR3FqdVqPIUzSI1w4+S1/aAsyfFU3w9dMVaUAaeA
MoTx6c7h89SC/s8jPLT8hnALi0Uy0OaL1+p5ri9ggMIzUWDlFcNWvZlZm6+L5rmAx898QiHHVrJN
Z2DYy+CBQYVGPZAnjl/ParAdZP4kwqBfjx3LUl0tXmjQn6IZnsqcziCj6Wzr6rqgaVRN2X3EN0aN
O2GevwrJErpTqUGMREf3rnVv1MkP5Ot3Qz48oca010TB0vLugKjzq0zYcA1r8d6CV8GkZuEoiNmQ
zsJqVsYUP2XszPagCB6g2RwKe9zGjn5u1CDZ0v8jXQwJZBKjExL5hubkM1VRLJFG99AtP1Lqkf7E
fhEdi3GQsPCO0vbSD+DKy6FmICiVE206EbibGLVq0pMa3UfGlgC5nUPkFa13CMtux5Hp0lLdqrbc
yMR4llZIqJvZsiuL5h+zRMjaKQY/fBR19bcgHLYiko8LbrgPx+/m3I/bCD9649RYdYj4Q0QGD1Es
uPDA/QFCgqzs2nybRaYRcZsgMcnaaUXz5I7DolvnE3IjlBF4Y3N0ue0yOzqTclVpzHpu/QHSH5Fd
9SQwc23iAOtdj6u6adN7VTWeZDYuqY1tTs3efqn1lCakUUxerq1taNGreP7QDHgNIzl5UeOiGjXZ
KoaNoXvgUNfEGScnJCjYF0d2OrK8I8Is4Hft4iqVGJ8rkX1thKjWUaUJFL9G62k6VVtqLKSbFq67
y3usUyoe+tCe9qKxWVqrfhIa303Ffmqy/i5ToImW6fheAAv3tIkUS0sgcO7aM+VJHztptlPyx6H9
SFCkAywVb/ggsOTRe9XiHlO/2qp7a/zOGjN5tC26jYSs4y0r9/1AJBMfN5tyScRqsk5Nk01b3LN8
pgrm4Slpl67o5zws+RgGgiWbFXndtlReiiuWVNeLcAz7ABt4a4zYFYgonLKltjMT/vxMFd/TsC82
iDi+d1DmdlHdw9RDOelPfUDjiuWlZzN4eqMCeSxjQPOVTqEuGRYQtkoyBpDaq9bUkKHC+hAd+rZy
wi0/IE9LZH9wszje4//dODHu7TRDA57U05epw3pPvx7WAml3XVyj/hwSUtIMelClU2+jnndcmjNp
koUWnwzl3ELyYnmd3xlJe5oKioeNnSKCo3R8EAPVl1a8lCj01iRU0X+wAP2wfDVx0UIKNqCMS3AD
mr3jF0PVoEvvXZwwqP6aBq1+B1QgVzZ1oi2KaxfLhuZeu0x9tUx1WGnYu4ehdE/C+pLF6LGydtke
JdiECrX3GZ+2uVq8s7M6z+penxXnTtbuZUT15ruj8tZV1MIGKgXbycnFSmTtWcH3sxqxIq0nkyy3
Ejg9iZ+Xofgeo/vzTLnXW+bNVhAcApKD6cT4Flt97kflo8iusp8wiwSIwasg7NaVAtxIKYyAKKoJ
CjBVBkV5cMROtlAdGq2F+ZSSkjtW1M3Vq0O1dFsQj8MBJVnUZ+IcG9YT2uGt6XQ9ppWMbOJhtgFN
Il8F9cMO+mQFlDuRZ5e+qLT7wpmOZoI+tUI3vo+z8ayDzyMpi9KjGZdIxyuq0YgI2zFei7i4n1P9
nd7U/2PvPLYj1dYt/S7V59bCQ6M64Y1CJlNSprLDUDq8h4V5+vpYkWdLW2ePOnX7tyEGhEFhCFjr
/+f8prFy4SpP4y5vkLrpaUwVesBfGIvvTeSHnzg3w+8NKKL4NPqXILZdxkRpS8Rb7LnZfZxjAcOr
gpEcE38fko2j5Ud9xiZkmPKezn9LFwfeepLojBpQPe6mjEK1rFN+iwXs/VF+IRGy285dygec9ugH
O6jTdRcBrqYGYXBQo7ddR3UWH8nkvHRElgcg8ILWkl/dydlrQg73cYuR3nI6bTcJMtRGGcLqwjG1
L8l4Og3EJq5pD/R7ruKUP9vx1eVIoCFx6EQkOT5a9A5WFq4d48YG1bAKp/KpX/pESjLVL5orO4dW
fpVQqW11T7Moqt4eo57ihZqXrtRj1Pbbo99ui+liY4uIBT8F9lDApJ7X+ZxkO80zPr/bzfW//uMu
vQwouZhaY3N9kNo7V8Mly295we/2smj3gKskjNLwgUVBcJCpFzLgXd7i2+u77qdAbQdF2Yddtrxj
dXfT9ORrkT39cc9q+/pA9U5az36NEF1v1a4jSk/s4a//8vav1AenNqO8iAg6xKGrNt8+UWHrxT42
9XPcaE8BEHG6jdQq46T6BiwBJ7NwyNoIh4binYxWMtOYuUiumCOptShquOgaeG5zyaSYMfPDLdwa
sfFGMogTkzAPAecv7KiEYeF7yjjDJZ2xsfTwB1N+bIBlUqMu7weSJyZO83kG5pv2PUwZLeiTzTiR
G+8UxZPf14fJRM9ioyeX32WGBt2e825t9+mtEJQh8wnCyKS5IOTDG3TJZ1knP5YWRjMBWE766lKZ
8ysJCUTi1PbNYFh7Hy0JJBz43zsCGW7NHJ1vNgP7NpNw2JAdkSw5VqshD+6FyQk1cVEImCTZMT/C
5D9XLrI/BoD+HVQ7aq5ywf5AJkj8E9yFfBubVreOnX1PL35VZNFljGe5dpycRndunIcu/451vdyU
tLjMyt2GAu+gb7ZPXQEmLkxp17gctCszG49c2A5a5e0ppGEbdqZXk1reNGhf0elohJyON0hz1sSm
Me/1AK/bcbOvyNrYRpG5Qx/6giyHmUO3C6CRIPAip2Nsg208NLTMreo5z5yf5WCOG1lPPwc3h4uU
Wpy4zVKukpBrIJbhfCvnr1FoPJYZw9uKMxnmlYq4mC+9oAo6EhYH79swRLxGxWwfhhTwdqFDBPEa
GuhJPFfojrx9LdB5wxQIgljfkJ8MwsOEUdR3nE1lxnSjd3X92A2Wv5q1/ms9kC3gWunjEDCucKpk
TbPnZQYZRiHNpR2Fb24T9tn3iYsa5I0FpY/VVY+dAb2psYktqAGUOGuiQ3AC0pXP5+KW0xgGX8QL
dqdp6yS3efG1D0wzeIATZ9MjQ0w8ts7zQKIQjCEHaEZW77ppx720meCkIwov77rZf27n6gRi5TUf
Y7AEdC2tCDjYiNza1jMLLY8L3XvRPDmV216Fmn/Taf5d0vdvgj7HwCtkeSAqHRQnHyCPUWBNWdxT
nILdaq5yqfknN6WzEOvZfSZQd8RW8GjjlyCauSDvr4uCHchKZ5/3RP1q5rFtDMIOM5AMYdif9Vzz
H6xxWo2Rm9+lHAil237mVBD+hxf+kXNHA9oxHMHhAATYdKj788beYTXnuGiciRrtkUZwetQcG7kG
5bzVCHkDliZZSS3gEXLvozs7iQhTM8nReCfd/KOPfP/hfSQULq+B+gd/ixTSY5T399cQ13HijFEO
G6vvpjuMMcdUT6IjIz997YMAO5TgczAkfvZAGV3iXpxAyUEM+Q8wyY9wbfU6AKX5eE6FpzvOB5pw
Wk6T1aRuiCY9wAmCp/e4uCRawUlwaJOvckauXGbOo+6FZKqn+khcXriWFar9oNUu0u/qGwb0KwUp
CxHMcL3KuKITI7C1Qk7TKEL1S0CYWWDZGCuH9lJpLUGbLv1wGKskZSKf3pax/up4Uh5GHEipX7o3
akGUtnvTZfPX//fH/5GsytuGawOzEgTGQhZ3Ud6+PwR60Xkk0kXh0dENoIVY0cn8Ii1ED91dhaEh
smYcZvXA3BK/jW1URzII6e9nM8P28abIQ6L4xGAddDuXR3heOEzDCP9rFcg93nkDI/XwuQ+wMqtX
/j/y6MepQuT8+jOPYcPgv41/dH+TORvQ+N99yf8mj7799b15bdPXf3jSH220b/+XqVtIoJeDXtjA
oP/SRqOZ/i8BlMUxwfRBDDT4GfyRSFsmEmkykMRCOV3Oddz1RyJtif+OJBqvHv8Q++eE5/D48//8
L/q/ls0wh0kOoj1n4TL//SjM4DqJKYjkTSGtbpwiCDLNRfkA/slv8N+/TVkXfA8t7+rNu/BPu2ms
SCPfFw+/tdEJh92pB4GzRHygniktMyHiOia8PT82QfYQZAN2fwqQa0q9e3RnzBKG5jEankuvNI6w
icgIMnk6FNuXXDOO7KuivZv1J+CWX/KTxaWJ/PRuZb32PVbWErqDHTuIHnqJT5S+Atas/eBXj4EX
fcVil4KzgECimU9dD3imrft7u/I48ZReCG+hnE5BIS9ZgrenaI5Z1jgXP6Hu2fmJfaoGpkJmA08x
0Ja8KbHVmdIxvsaZHebPCOlfh4GOghWMAYnzxbqaHGIzBab71NAIKWGojFJdP6JOIDLG/Kl3sAQG
yYWDAK7exGZpjbSPRFhekH+Wa9C7NPk9t78TCJZ3XUzfmY4j55MExphOPb7duQnhukkKRaGrimey
0A/U9/ujpcnfgxVZm3AoPqeAC1d975PMl9IoB/EMMaNYUUx5Dvmiti4QKkKWN6UJh24sQNHoB4xc
la3ZdNCK20Jm1H4ou9NARxcw/QyiwYeVyhXNSqxsN9vhDdr/Z5/+Ay1HKiqyeSwc52cX+gAHhOgu
U0yZbiiz+yaqoz0juTknxasx/S8y0T/PTmmD16j2rZs/zJX3IoHCrS0tnemaL9E3vSRLuXEjZqjt
cUy1i5fguK0pypq++UPGNZjFkeMg1q1vnINRydPhWGfOs2AARHldOMiZGliP7kA70y0ZUicbzQ2L
FRGSQSNu2oyuCWyifJVWZG0DhkiTcDVSIa6F/yrRKaFhjAw8zyXnZ1pbuvhRSkkwrA1mHZFOJnKE
FGTkMSyvSU7McgyjfH162oAIzVK+vbK6q3KfjHsv0Tiko3obO+BnxsI5YVs6u2ZOEngHQTYeGAcP
XrmFXPNclG7FhaCqd4uLcAeT5ujk5ratIVrWdDuM2f40Qh5ahQyhjSyyGORP/ATG5lQRT7t2XDp5
E+pHmIhBvc4dkWyFEd3m4YKxz7SD7qAq4KUiMand71mTf6eotCktutPScj8lXfZLCA2Hsn3sC/p/
jj1VJ816Ldw5W7ktHnZpTKRY2seWPMFEjsHW7B4saRroOsrNiMnnQcfqZoTZtzRKt0Ifv8+ZfIH+
2RzsdC7BxhSvHiildYvVVTPNJ69aWDQD35Vm1PY26c6a/33Uq8/L+ZVypAXCqYFKIIuLXw/joeuJ
/guYbGiDJfYYQapzF8S/Sdb4xOkRtyrJjGUflswY0I8huUNFYZQrBheADijtPsKsCQ6asMFOYwq7
LlwGjbn1Jc7JiUti4z5pYAN1Gjj5gFBHu8VarPceYypjn5Brcu+mcs+of0nxEuc59iGBIvQmVZSS
UDJCZyFanlbQhRj0xy7vfyT8uiwN1wJzJFsn2R0VYp/TzdOtc61tISF/sedOruYOSVpSDxktmOyc
5dR64lM4G/2OOoS9IvMTX8Y87HkvP2eINBemgrdjHHBoGDXMe5KpcIHXWRiv3LB1D25uYnpMnyaN
5CoywXDX+jb0P+87M8ThprEPo5cmBxFgpkgc71MZe9kuzAysMLW7hfROuctE1TF6q0Q685Y+7LTV
bIz91txODwQsFncB/gfSIypBQ8YxkhfLl6e8MnPqoNNEebZlJj3ZjJAoNuQejXiP6Zc+/6pyGxcq
Fsh2dOmhWta3KhjXbX/BVZjUjUm9Kq02FUgJRDT2PVX1Xm9cGuY65cmBiieRYPkt4cWfdKdf15Nn
rr0eCmwza997y0OaUaFWNciQwG8XxxtDMjmsPP++IElbauEpo0uMVwdIBvmIlGBJ+ozGHGAIXZoV
qipjJg7Z7JlcTkmwW35a5NcMN5ntTNs0+Ulb+xgA6m1mUoJ1B8VMX2q/6kF+5YTErdREiTK4KaPy
Z1UOd1wMbppwAUBGnHSxCT2gqu62YYmQb0IjNvyODcI4i7z5FcF9gBRL8pzR/Z6CqV/04o9UrauD
hEZW6uG865zudzJ26Kk8kqSJsriJ7eprgaQ8deEJkWnbI2nTOcrx+mGG8H7PXU7nPkJbkcoQPLg8
MJdc5VpNuwLbACcu+w4qh0OmA+GD0xiVl8jSvxMu+wnT902HoOcYyakApLDrwrBd+ch49M7ST0Vq
yn1X+Jxq4+neC4qnWjCvDWCZrG3qJvbsGLspyPE7V+gbhuDSIT5fiBVeMGzM1EZC3BGJGOS//Lho
N2mtMXYwcBTP1tmH3b8l4fOlG1JB/rf5GhBybPXsO3T733iK3ZVhISnrnPlmbuOHKX+GoqifuAC5
1uLUFVm4TSfnt52N7o7JxQqvqdwEKOvWne1+YpeAKUgljQaB0IHAC/oMIbJFeJKyj3Bd4g2A6eYf
rJRKUGnseTDFnrqmgdp9GipGGSXJfrKicwFRNqO+GrSrumeiHpfyFqRuu6l0/VctcTBbRgXpoPqK
awhkUlL89pnAtYMAo8CQjiJgTUGXXHDZthN1bzmcJ8o4eMto8jUSN6fReGtSCmjp6tnGqxE0OZzY
wjw+x4Qc7OIUqAeSX4MXDMpR3jOObFf2GEHMLegLmpyOt208HDpvfA26ANUnTqqdNIdf4UnTSxd5
Zepvyll7MRJwVGPr9mfGCvB/M7BOsiGBj+kbUZsjECZagN/1bBnied0h0Jz0RhP5uWy9u6kD1jHj
ziBeUdCaA1TfYzTaWKhppjCHx0xfburIGGz5slaS4HcysquNmBBEQJbn+m1HRF159a++54RBfcfb
uLFrbziX0WSa9Oi2tqHpyZqkdAvA6L5z8/LSRdVK1wvC3h3BATQmlAJNUuSoyd0suIykO4gh/lnw
TdazMTG+yskgmOJ+N2Q+8L7F+TZA0Nh5dlitbM3gZ6QZ26lG0TzMXFmr0KX0jU024/9iycFsM7U1
4soCufZQZBu6enRHRvGgtSYhMXXU7RpHb/YyiT4VSJtvbOBWuxJwEa3y/sIxwBgkO9IgJZEwpLpe
FfKn26Y/50R8bxv3cwBtY11ZI0Pmvv9WR7O3nXrPPjVJQdYo1/etbU9P5NomB6fIx0sTmI8+FoZN
WU5kJtK8CORPa/RxnEdLA2tuqY6yaCaE/YTtbJ24PMOM/WEsMUS+uwhLzW7vVNpjnnvVAxy7mIQQ
r9YRYRVNsQt971KXMRYenQv5jHd7Y3rUOWHn9DctTUcnoUVdty72+jrWzhmhrFE25Hd2IdDNugQx
TgN+xWZmTI+vRD5qo31XNs1tmkXhQTetEgI9RbWC65oIyl0U0bvsQIkjmHcsapcGIpgFG+5ouVyL
SufHW9aE8USMbEwnMtdJQSdUd2JgtrQ7dzKtf2HRq+FxmfVZrTHfvjNtoR8NbWTY6IIPGF3gLAMy
5TW80y/alGsQ0aYby+7t28jlh23H3WFKpv44cNkkjTMjSklIbcsg/XbMU/Poesuw3fXpNpsM5Qx6
R2stDC6T3sPVQRSxG+xklVhTQGdF3jQLKCsDN3Vog/lhSmRwGFPi9AZBLrLbgYce6/nUSZdSMoJX
nzL2MUhq8Zx75n1CpXDUp26bGmG0NchYnfAwykmY574awTAF3iXnRNLr5U1bzuJ+JE/X1Kfopjed
ly5GRC0sav/pWD7W9H7PeVV/tv1qM4vCPRj5p1Z48/0sSCCs57xeEpkD2tWwTGPDwb0iAnc3eHNy
ghT4WaAhWgfMLHYFRFQs4/qXhVTHyA2YSD4A8CnKu2K4CYOhhSPD4LQsasYJy2JGO3RdfLjNS7Mf
UD+mbSBceaI/ymUx7IOFedKkw0ndKgiCzUvOZxWcuZMzBsNJZAgIVm/bMqfPucjnCJsSEI/yCTFE
Ef5OxMx0jcJtC4KDBQmXJNiaxHpAQHuNO7OHCGX1f0wzvo/WbaUJv7m6ZqhjvYZU6rfOwjTQUw3f
hMW19hBT0moWuoG6Qy1is95oNJwOvTVG8syJ3KbJC7NnzId5UXaWp9wKcM+rVZkjYOr19ovyJynH
z9tiaLEiqc1J0x5qC1tYT1oIJVE8Ps4ckN+y7E4tSCTeMQEB3/HXTdd/0NTIdkky3LyZnwJN0FtX
O3670acvXBpi2qOSK06CccGJsRa9GbXa+CFp0zp8t4xfQ7RgD/zO+NdqsJAUAL+PuynS7rqFn8DE
Q5vBUYzOfqR+kLZOd/L7AJh4BOa5MiXwDp32HzN+wXyjDqvuVAaQK90esnyk89Grhba8HecmrW2S
mdOZEWNAf0o5mLAgNye1NubmrBPYtjK5amMiGEsMcDEDs2WtEjYgIGt0v/acwbdmJqqTsxAPoPDM
5WFC/RXiejtwXahPEZlzJ7IJ+ILVNiXm+sT4ZD6YqF1hIzenrrZxQC5rFEf7g+0S3akPzaldFmot
Az+6xcv5IpeHBvDdOmCUsW7+OfjUWuzFvG85wk3TE7Kw1dEWMtbRt+qN8yU1BG4TdJS49F3jxbPV
LYda78ODOmA130e0VvdhCv9QLWxpoa9fgBtDG5wGERZ7ddM8u+UGlSlz4OLJRk3MgV8supflCEKr
Vp3UZgEmDb9W/5OQtm7nT93D1Zp2ta69Oc7U9rSAPFI/11f90sX0VeOzXVbVtlqoTbg0WEoa4nNx
NDENj5eJmJh7DLd5sFMHjsaUYRsF+Vcy2ZH0N8s7UG9IvZfxEx2B9ATjiT4cjWsMW4YLMJvTRAU2
pCCLuXdONWRWcCJue2oAwDYHz0o4lRifbGvQ6a1N6KeSsuuYB7BI+aFAfAWzXyzHulrwm/6zNqGK
xKH017a6W6gbfZkOW6Swr2/Pc0QqZrzy7Kfrjbz5+mFvc2vmx1b8GquR9wZGD8GhWrVA/3AW7xmb
LDcmMiJcrQH79e6RkhB5iIks1Jp6oBy5DlO9ARsiOCSMhPxF2wGHt2zRvG1Oas03m681oDH6d9ze
pJTatiIUxWoAIL9ZAl42SYnF02Q4e32Gvax92ESVuvcdziqDxyQVFtW/dm+aIIlSCzSx+mzVx+p7
fPxqUy2AY5GM/dfiw0MivEYHkpXdK32EMhOHYakHgiQOKJAuBU+m2VZ+V0acPEedcrsIQ9SRyonh
Ykf/swpZ/BK7CUDz8b6cbHn0SgnWRZ2cFOHFU6uUcevNXHNN6MoHTX2bqun8blVRVbyGmXQcyb2v
TpJcwjlVln5hHQAgr9Oe78J0JBwyTXzh0keLbXnl6uWrTeiG9TuWSlTVL/PQm1tjOR8pgorklMUx
/Nd2gE167/XaXr0zBZ9RaxiAt6M04gNl4mZDEmh/fe/qTmhh4wo5C8hPYGxUaKj9LecXfkBgNdXq
SELGmpp2t86Wk2+Ot5zgX9bU5hg2zEDzOOlPXUbfXpdHnL49520WJld9zk3L6qBrtzgwPx6EyzHp
hP0C+OHt29Tfdvpg3b87vtUqjGzSAgYcQ2oTFkO6J2fg/O5x6sgWRP3ptmbu3h386jFv/6PWK7Eu
8oo4v+X/xlHI7wnXUbzFpfPnBaqnECFOcNbogO3zxDBvkjaioZosSoR4+VFHy9qHTXWHmZbuNeDr
fzoy/6kjQ5onJJn//S8qzD90ZOTrz7/3Y65P+dOP0XWaLqZJOKdOB9JBDv/WjzFIbPtXA8agAUN3
GYMbVyVBg+avBozC19gOt3qWgeKeqO5/vZr/D0aNblsf4o0EdjZYOAatQYqRxr91ZaPOGiVIOvMS
hagPsIdtmTqSPARPhRptn61jbaB8nwtkNrQtyG7u0siG6IqYYzaap6Ck4i3tkCmTFiCZMEgRwdKj
NSUFHn1edw1ZFqXRtCtNH1/1SNKPGNpt3+PqHqx5NYsWZgqq0qzXix2ktqcmD6atD8KTZPriPmhL
e697nOvD9iIpFRsl5OC5qSYscXFircR8as2IpLak+2z2Y01J0IJdHeqURICh6w0UUDFIpryGPAJN
Ficdw9GO6Uz73IXNo232KJBF+cXEsGEW463vBe3R7wc4F3IYYcIl5cmzSI92CbSZ7CbDMa3/cDU/
3AZBEazjwdXPgWGdMtHn9xo+H5dO8MY3eu/cOzWMiyR70EBvdym+wMIQX/qlEaTPZ9/ODmUQVi9l
2VK2mS5zFeGVlbW+Morh5EWAEkkHabejmB/S4QU7GX4L3WmZzlDLG2b9ExJhuHHLM5ywQyjj0A4w
PC6DXEsIugdYsHZbGklo0DJgKijmgvTexo6+78q83YIvJ8lRzxGdE2fAh1397nv91JSAQYFYUXGN
i91sFgES4p9wh+J165EVHpnOeUjJBUCK5+jnmSDOu0EgWinSO6vusOCBmaBQMvx22+FltPP6oAUI
4ZPYpYYzbOKevCNqM0wzSHoACp21xzmwSPES1NqYoK9dJBwru8SYiXponTGARBnbYXjrdkUL5LTz
JML5HMWFi9zFRPW2SWaz30hNv6+aIb2YU5Nsvca/ACgkXNAF65ChpgcHcQruw0SLL7DkGmQPXAfn
RHukSVJlNPVRnVa7bJD8DrypJ2ipoIQLNyW7r2pxRo7S3bifMTuEh7At6Vf0v0k/ARCnl98LJrf7
VsBONRIK/5kXMcOrxJfQAugQeoPFxxNAMSU2B8BEiYPfWkkpzVuzhR2ahw0QPWqjiKa/pJUH38I9
EHudnhkmrDLXN8+ovPJ1EVjzRl9kylYcPvnOgBWpNjlsO1FtglxwXRvbfdQa+TbQR7yhfItDTM5J
FBvNWmrpuHFqkniEmR2dwRaroG28e171wXPoSYRDZm8nGaZ41IovJb7fG68scX6Yj2aG1IY8xs9Z
WDzRZJGbUmb2wY9HaIDjeZRDeG50rTpiG2NiHQfeetKH+dmJYwbLyPlfNTO+6AM8gkwAuK50ziFe
gDFBAyttmeK2iSmmB/DgEfTmXyCJl5fc8LBP0rxauVg591kQmbde7t1ElpFju7a3BV0is9mGVGFe
RKZfOuH1v+q+Km9cEdwgdJY7Csg2A4kgOreCz2DCY7wR+NIuseaJPR6iF8OuAubM8UhjroXF0Kb1
KfAoXziTY21mbczuAj9tD45LhEFcWdmFhFU07IX00IO3crENyi2BavhVZYm3nHBe7CUFulmJ0k3o
tr5vJA70JMft6wbBc9dZyWMP26esPWfNgMgCc+d4p1IwZArb+Z732U0mn4RBDyKWxgyDMb+JqN1f
F1mSXAqblEzX4ufGVw5GGn05mPQ73xx/MXS3P6dhbG3yhBp9NclzX4wMS/EG1cL5Rg3S2hM/febc
T9UbbAn6asxiepG3TJ9YmMsCEwdS8LdttVYwVsxo9VJxuN4/TUxs1ba6/23z+kh1I3QY9qTuereq
7hrpR+zaUb9Xu1APUbd/2GPPUOZkpsaT92p4jDt7nXmwP88xvY6Fn3hd1Yg+O6lttaYepBZvz0mB
SlIIWR7otTFPf7vr7Tlvt6lnqztcEuFAGmDAmdysn4ki/+vffnwFmnpd6gHXf6f28m71+mrVf7mu
mn5y5ufOBHh5Mx93rbbVPj7+p3fbH96nes7YgGoc3aZZv+337XFtQ7ymDT3z3eeonnZ9g+qBb//6
7TP5+HD1wHfvTj3nH1/Z9Znvdq92Sq+vo8T61zuv6HAA3MzoXxsan7Tav1pYTt0ynfrwyX94oZWP
WCuziZLSx5fQlsb1CddHjSAIUuwHdK/TjUNcG3kbRmBfkhLvEuQAoBgR1fR6rB5y+gknd6KiAJ6n
ZfxdeBwu6ta3uzrmHHsn0E4fbleb9vJktYe3e697acOGfb3bI41a0AhMd8aaOu9A5NoyyY2lB3pK
rWo1dbrr9hTjSYiK2Nu8u7EIUnlMyy/Xh6g71POCaNJ3oxjugjT2OQ9oDqWI3MfZUkwzp368Ipnn
n+uUiR8TYqY/y1qzzIHM3kTa0GXJxlhCT+bb2A/G/dtPtFKngsq4NTrD4BcJpNmfuVylfGeMgYuj
1/prPOu/3PYXZ3JrVRTTtwzgMy5xl5rJvCymZW6rFg5t73/cfHucehrfBjALiPKVCzNrHKvz2LYu
huECqf/4vYj8Ztc0LbUVn/w7NK/DS5A7n0vaRcgeaNRUSw2N4npJbZp/qTbrsVsjuS8O04BLyXRO
iOsdig+ac/Jd+BfB2GONDMNhye8ZTjAzGKOVKcXcPJchAKmQD6aXPDiTJ7Gsqc2qm/U96dVHbQSe
pxZDSS5FOHE1L6Wu0UhsvOLcZpi5Gbp5cApgOamFO5srYwjcg1ymd6qsqRZ9rP2udHvYVmVVwvQN
TILiR+e+Gdr4PJmYAyd0hhRdvI2TBdohG4l6BC+OKQAXJPJaG9SwUwJBnhk6diYY4drQzZPrtuZJ
I9sapQ+5e6pumDToBcWgNytH1i965VwaRiRczvjckvFTrhMnHVVRZmzNFNenU3fBgn0IjgK/2zRD
IFr6HMgEXAulCOpEhn6KG7XUQNXa4NDzpj12uOKsDMTvmS7omTJvORHsaXDF0v6soZhnkFXaF0m1
9fodcGTX3YHpM33LjEaK+vzd5UsYOk8/1tknVRNUpTVXFQqDzDyIuh32yfIa8AtCz3QJZV+p2rTa
zuaCoQHDPFX0M5ZvxKYfsfDAm3kdLyiibimP+eSOvVuEEzmrazO3bget0Hcuyjw++eX4tidKo2th
THStaWxay7H3dgCqtQ+3TV1PluUYgvhZzoa+C4RZC3cto8ClyE9ZVJUM3207bhQT4IA0s4iXk4uq
pl/fzl/1c/WW/QpyRj7jtFaHk3p76oDL54mf5vV7WA45LzhakSuOqlyu3rBae1uo27qUBuPgmV9V
5fNaR1/es6aKVN5SR1c3wj5GptOBGVK/OnUIqbW3hfoM1CZXE4ariXWwl6KSqnyHNVdGtXjbnPBR
wVrIaGKKe3LnwFOQ9l2drqsmXUNU+oCO3grfyVINVwtVB3/bpKO5IwIx2KtiuCp6vy0IMmG4s1TD
Q7xIew6Lk4eIHz7+YPzqxNRsCzOg8L8sogh84xjwfbV1HRwsIsTClk5/nFpbVT9Wn99bS0Ld9rYJ
wPDUGniSEGdgabAdun/QxUn2MDYTrV0I/46B3ItU0WQwKOqHtt7uJ6556g1Z/KTtUienVACoKzBf
g4KBWLIxNPIKM70ZT4ZmYXWk4y+MOy9wIY9KF3LOhLMRRny/SSOREfqd3IRx8jjA+tyGbYVVvgGb
d62HK7tNsJzQPaCM6v1cfwoacZ2FpAM+wx4ieyA8Y+JcNeEEomM5EJCrpLsxyh6Vbun6TS/V87eD
waUqfgJAMWI4bwiz3AAhac5W9jrqpXnym8I+u8sCOs1OqzuAuUuNt1NXNX+IT/AcyCUiBpyhNWlv
0U5G/XNf+doubLJwU2cmTAwZNfnK0O0bSpvjfl6ApZ1V9Hu3rR7qVMNiiySd33mmrWzbKjdkkMOI
Fdg9MENRRXTBXrazkR4iER/0qj2aCa7YvkCypTjRncVg1QqWlpTa1mH1rHwUZRt/SbCjP4QJXvfq
te8xjBbLWHtcRtGuYTJT7bVnoLYUC+RtlkMXc1v/3kuw0HhN8zg4e5NpLx561fAip57rbUCm7nKS
osNvrol3zfG3h25Tr0gnwVLcMdLB/pK3AhLjcnVvBzjkkb7oLbBHVboQgLWX29S9cxKN66btHqOe
c808h09BkAU7nNMEQlnfZ2yfJ6MN8cDDJ47Z3VjQzoxrSSemNVZhDuMEyCHe53Rut+qF0Z1o0Z0Y
N6Vf3jXUBbZiRqWk/Y7Ag5+jWn7VW7JmYEqB5B8MBJtkwow+HvjlTKkWhaYt9XHxy2r5LXqNhLEr
PtOKjQ+w1v9qhKg1VaIPfL07OVbvHF1553pjsk2iiFBeTihYvgFGXR/Ar/eYOq+ubPpdl6BSk9h4
ZYd5EBnMcH1vUSVdxBiDt6odWjTtspA5XSZJkWWT9ZxmJqAsU/Mcat3MZHvWYe9CB3Kd9LmLHLoi
aQBSHKP/JenI9sWFBHyNq4P6dPJpOe9asWHhwylJjxqAsTPZzE9qzVOK5rcb/eUerZ3OuSaivbrd
WH5cau1toR7mvD1Xbau9pnGBP5matXrwu8epVWE4KWxQ5/f1ueo2EpKOMbybdWH/SEVO5GiW1ZuB
RB9yOInNae3kM7Cd+eLPOlCcBuZzMnxKGh9xoIEZBv0PJTRtgjVrtiv8Vyt78r+HQ/48V8Q2qZTl
fpTOqpqlxiFXO1S7qy/4h/cEGRGERUhzE0EXgkdnrMjFCjZhM57pGDY/CN6ZCR/yvxFH7q3KiZpS
IGt3bbX9gCaHmqQmUry/JF98Quv2Q0/2Izzxb2TnihWysODOJZHgEuiavi7SeHp1yTCdx9J5gj0E
Xy6s+50ubfkt1c7qfoLyEJ3oQ3ZCIBBgeeqfnHEeX62oxdCXB+4trd/2tmjJc1hKLq8IOD8VRiBu
wqwkeRAd6rGbsROrO4mOxkGevrZ+mu16iEbHJHSLpyaab9Ve+dQ41GPbuvgxOjybuvBK3dF52kuU
WPnngUiEk21BXMqnqifxnXF9KSBYj/78UuuoxooCc3fd+vPzUEVH9SambtDWZRubN1Vb6/fMfhb9
9nKmcQgkbCecfuB7gwdojPq5H6OJ6hpvZaamMPtO+jUnT3Lvjp2+17M++gphb6NeVT9F4yZKHGx3
LmpaO0XJeP10AOOTAR6b9zKc9JvCnMLrLifXAjFhG89TgbqpnEp64UAqX3KkUOqZUekltN1NuLNE
I31GYP1N3S6yGAFgGIx3xpSbl9khohbkzlJoJlEiE/UTlcHy2I5NvtM1J3zFkazeu1VzOJEE6Rzl
IPrHOJ0/qR0OFcpBiU/5Npoq55bMNwiyy7u2veLJEEinayTC27bvCaOzk/H6BYr27IMo+zY7XkcX
34QjBFHkaTayG7XXOXJ1aC0cYn3gBHfqsFN7tWrxg2q08ckSU3yOiFTbqJdfAATtDLd8jktnrecC
CUKN/wgtuP+QhBRY/cksfhS9RepzZHwZwTftmCiHpzBpxodw1BB2LY9AU3G0HS35qsXQQEDV1qeK
E9JDSyYzv8G8/BGPFsG38URmTOFvIxO1TrRUR/XSOfi4ya77QVW8G/8ve+e13TiSZdFf6R9ALZiA
eyVBIxp5KZV6wUqlgfcIuK+fDSirqNbU9HS/90NygSAIMUmYiHvP2Uek4VdGW2S2ExZ60Fy/uR1b
h9LmvB9c2Zu4Vzpi/KiEKTZBeYORh7d1jXN52SLICi9QO/9r49rlJimz/sjEQLuhTAz4ff609dCs
m2JsX4NR5+f2oSDbwD5uVJSO7/sggIZpu+m8TpXtekOpxae8oA4NiR0ww/w5ZBesumlqvjmNaYBl
E+0pQ85/bfoNDYX5rwxcA9zY+ZYWzuDl9BNPjRWWkIZA4y27cLu91ZCEuWwAn7LxbMw757a13TO3
CP99KxvjcTzab50kS9617OZMFt3EIahhI6P99z39/YEKLfQG0RtnQ/TFGYA6AM+6196oa75/nkp1
1lJRwmtfqf1TFIELAO+YElx3XD6PNpUGnI6ivS7hTJ6kTzgsXH39Wye+LBs04zCua7UChKWN5Uk0
5Fy3QateF5Kfp+soUytl/YOWDqXIvlXv7SAsubdNzR57Znc/OUTBdZpV/WiwTqSWFN8qIyMRNWIf
FcfnMeczbro4Up6VNrh/35sbPpROYT77Sqps6GYlR1tTxDUHExLykNQ7hx9r2TQxWvSOMqruYUl1
8PMxlxpFYd4XFg2NZZO8IPSd4uw3EvJir0yq+hpleX9MzIYuc1dWX9S0Ii6X/wZnz6PEHvFMaQWj
AqfEoZqc8KaHJMbIJ2/eDDJfxbypwaR2ZbWWcqeNo75n8KTsJssAhBFQks7RsfzIOCpVt1NeY0Xk
XuClShMglRvEsQ2cYRNlnF4CxNjy9Vi689ypdfQsmrbaDsGgHXSslTdDo6jotMt5ZPRl2XKSPlGK
nabdDT6Av35sSdbr6uMgK/nQ24iHl83GADCocMdXBSam18nWPKNwCU+DVOmR+Xb4MsnkvPxf3NJ9
UTtpPNlkN2yn3EHxQdLFjWYr/TqibPNd687LF1QxkwPSNdV3XdMnBM52464Fm/UQdWhzlk18C4wO
7apXH9+R5+huD/BXKU6+AAZmRk37omXacdmUSt23KMy5T2b4n2zwtjsNveGVlbvOnUXYEcVXQ3yX
WY0aoFa+JmBMvb4tmhNSbmIHYqzLDCLbt8y5G2Vmcv6RJ9e5tnJjZKqO7UOEWxJq5Je6H8/LvsJW
/aXEQfxIf8FGXE8kuZy4ddsBWQB8ahMPjbsfRl97cYEubiYrHI7xlAc3WQP3730f84dankrwj9eO
ysFEL77bLG+b379sZgSH/7oV/60wF0K66C3/q954/4/Dz7r5Of6TX/H9bb/747bxh8vY0qbxDWvX
NWy67f3PJcvFNv8gTUUIRweijXv40izX/sDRbNuObrq6bRuzpfDPQBfnD5e9qdB+dOAH6n/YLNft
2Z34wb0IXcTkvu1opA3wIj7af3Yv6lWdZ4Y06z1Ut3UNuOiM3YVEB5c5VlzX/bqh4bLKa4Pk+ix8
JMTZJxgzyw5N1noy8avHwG3vZVAB+Wnj5JQ3fUn/uAVeX6eYM+ZiaZwWMc0QRM+OtECEDrBVuX/V
xWButXEComZaYMea5KpyrXJnvMR9VhOXWYyrAgkmDzNBoCVBlaZp5hGKC6E0MsaH6puvxW+1U8R3
jdCTjWjs65wa0IkJ5DNJh8W6V9zqmDaMrBvCUeBDK7gHe0XsQCTeOnnbXuMUe3TK6YwiqdlBs4Rl
BxtAUVVQxbqyCROotABgf3FR9KCXc7Gbs80GdJ1AoFrREGgi/WYXDNkNp6D/KHPxHTjja4XffFeo
TndbxYmHR7K4Aj/koBkgvmNMcNnnxgrCWbw+12CsCt2IzzHgA3jSdUP8AFZKRMDAWIpAuapF/hhP
mr0FuJJtTDJEfVFNHraqbFcH/dMo62yf9zusG/lOJxeaQLSUfM/ZpztGDLWLQj1gr3kJSqR9Te0+
1hQiMeI9FlXMjayPTlmIFhFqmZKHFF7LeptJMfNsNHddFlO7QQf9aGo2oocewnouwfRqZC4otdpC
f9S4/Lms5kv06k5E6Gfzzqsa/VVEOXNm4HESYilUBhYqZtFN20qAbc26iPtVi+Z2a5fsPPWTYzor
oV0mSaCcCy679wUE25WSdQZx05DN5k6uyNQR4wrv6C0Qy/i/sKXFWklYOesyMIleaza3bTvuyd3G
X8q9BrIOyK9OAByrn1Vl4EcJr8aWz7n4GAZX7Cc5PedzQqQ5pRtEujTPyRZ6aHHi0Pw9a5NtnZyk
JXBMIzZj1HsPdF1A8HtHjYRygZ5g68E5BZKXr7fLnsCk37t1bW3jsSQANDmMjjtXOjVwOj2nRjmn
AWnGiUoZ1B9031PleBJWZjg96wOHWi3SHcfwsNVT3ScCT20n59AuDdCpujKg1McDUIzAzaYtvpox
R0VJqhTOKgwfni1rUlUM5WaMkpccmqxwbPK9o2FttymeIhjyJi6zfqDPmrgIkKs+4pjv+jfLeilj
rXuQyhcTDv/8o04HwFD8qJayi0H1noaWLymZwhfZxMrB6AnUrsfAuhIGLFRQqMhe9eK5spMtrTDU
xSC2AAPwE1hVbl4VGsmUHAonx1fLtdqCICdw5I4JJTRTrdtZWXtX1BK4hE5jaxANdYeM0WiaJs4q
hBLDyKfEeqTAPCFINEoSYsMLYlWYZQMW3BnYMzuCmBRdm/Z1Vp5mfWvYwQFPjWGOuK2pK0uLRry7
x3/jWY7+qrXmXY0NmGlU+jD2U3Ca08vXwS2uA7kunbx5QIYDnpOoP83uUgj0kMYdflJPbeRPq2C+
GDsqB4vJZphtzG2iAFn37XI9QYNMg1kaMjBm9dMQ+njkcllsjBWZAfkOES2Rwn1B/4yKW5elb2R9
WOtsjH8QwRmTG149Jo1Pl9pM2zUiI/yyNXGC/ArSs/HdUUYYFDyJzO40uRe/IAZHwCf4nR132o+M
7CYbKzWD2fQET4zIUzskWNbuHtIUrn1qlETj1MLwmCU8KxZVq8nRUOnkQL+Un4maPOFYdTxN6a4M
sq9WYUPXMrd3QVX8dIp8X/pUMHWVkXMYvSkzTpM60r5NSh18K1AOvUje6kbBAxps+y6CdE/rggOa
wASz5ASq9eSmaCsg4KHPeTowjDWls0WtfkxrO9tY80aEyWZ8Q/k+mHDOOVXq7hKTTPncGj0TXN+G
PBQqxK+6ocOnDiUGkrESaPizR0fmmD0NrLIGh0JO2ONV7rst1zjhzLUceU40FyUG6q6+92NPFKW/
lbkdrbAyYGYuGurPUfAzVvADy/miGv0Iwu4clFW3VmBcebRWN42D+yNXMgIl5qlAw2S07YSyARvH
ZUtBXZUXwXWiGswkctPcWpHzK7IV/WQVerebcutrU6rWqdIafZtm2J0Gw1exk1Y7QyBvqjMDUNEc
wENUabiWRpduM72tbvURJVOOnTioy7vEFuWN3SnRKU8DlDMZIHGd4jVQkjsG4t1Vz4snYCCHTKuT
OwQ1WE25qyiFUu1EoPh3XQtC04iro2lHCbB75wfTykOg6Phm2nBAiab/mvTYPPlwzbe5DvRaj6rm
XDV5fZgSLk0tp2eui5wDLjI2lSOPTTF8VWEdwcAz58OALCCCNwfyCrIuT9Zivm9Jh8Y9UZZihIVI
XJSCywuxh31gNsl5X1jXoSXJNRhUZD7hG3d74jbm3Q1Z9zDU35jLZBjXJoRj3aCixauSraS7t7aL
6N4FYXYI5FmOAeQ2l8q/EoVPTVWH2wxHMLNbJh7LyTjBGexKYFNkuWyGghmF6QSbMhHTXnR0HuOB
ZPJB+5rqgbuzUpectgF4ZP2sN4q97l0Vy3dAL7TmUoOaG19FlKymaLiWuChwfPvfHSEIjKKDtsbI
5wNoIKCd9vKeOFbqP3as7o0uum8V2p2GfLAHeyesVF+3fURL1zW/TbpDG0MD/tvONAOnZ04iQQQ4
Ih/Q5XVAfyuFaXfe6xun0X5xYxYaobSxHBW8b/I6i7X9SFGA8lWLZzqrvxpGy4HB1TbxS/CkybgV
S0V61N4yP/nCrE4/+QwL51uZEeYtM8VhpczYfrOvbLDyzdrWUrBTqr5DJuMftBBkXd/mnj+6iHwj
KvPx1yZSsfrEg7YFAfHoiubaGCPowRgZ1oIvd53MHv+pAMOYluJLqXTxiuQQE0eCCb3duamntj4X
momHRT+oIYxMLnKMTeg6c2EguYt067S8IonQEjODbFRn82O0jq2AkB/0GCdcxfygcpZCIhzbCMft
r7gp1qsUA91N3aCKTIFK349O+92ZSAAECHNLbWxbwxS6z/KHAsTdytKj5pjAWj5Sf4TmZJ4K7s0Z
98b7fDL4ipLW3ZMxZuyCdhupgKwy8hNvS6JEsU1MXFGDtSPq0ptDkR9rx3Bxzxg/Yj+fHhJCoQY6
AXJACh50j8tDX8ZP1EXi695uukcBt2DNDbfbk+6TbmAlTfj2fHVX1mQkRtRkTIjwDy0KgjtF4UZf
CAgTlqlxDYz4IqqcIPKyNYnYUrlpm/4jt8TiGveZug064AihOdgQr3UbJRuIXNLWkepNrX1lUMbC
LTx9hbHvbqClkTwoe+2esfLKJQH2UTVH89FPkq2aa83d+yqXCkbeq/lxHLFwItJ9JIeEMVlVUD5h
Mo5Ps9J3+KdGnD9S38qwHZ40hdNXS/14a2b8F8i4/m6SF+0hofQsvVX4X3xvStf09EHPyVwp/VVQ
WhGBlPoBYH3c2dMpaQ4RATGcrgnhrWqC95XACPCGsCivHLuYENJMzupUOaFzr2lzKLjVPaVpagOL
rel8lyhNdHEHIe7Glr2/ViblUPY15o5Ag/aB0ms99e2jgRQTp1PzbA2RTTLHXE7oNr2EATfBZfL8
PHpOg7HeC72HQ6LMOeyY5LZ9n2p4krUvPcFyIuyrHeg8qOqyeLEoK22UOZso7PR9q+/qCbsFPYJV
LAF6u8c8q3YDd60rzc2f+pUy7BIg5kEZ7k0JogtK2UpjuLDPa11eM+G4ywO5zTSbmx5Qfk9ys8NC
jOXQ6TZxKe1tGDlzG5UeMAbHR3BJZF1GGPynFqKTmQVbXDvjgRrUW8qFwssEeWqZQSB9aomj5Lyh
DzSsAkD+W7CawuEbwe4+TlP8EkmA93UhIYKXbbUJIlVZDRgOxkGSfYsJZQVp8kf82lCBuWMsYq86
DmYnqcE9Plqm2xxt2yRFeh6hdEp5qnX7Mc/c6qaa8E+F5huD83YjJogn1iAPidu/NUlp3HG5Odao
F3Fp98aacjaUPC2oT8ymBkgRjHt0Y98pervO8MC6dvIrC/FDomwBTFslD2qs73RzxK7SEkPkmkyO
DecnKTyPCEaVbdYMeIyrcu8ozlbJ+ruB+I79ACFyAPEShYT1iZeARocRRM2um1uWLTELGtmjUBHU
xjPz+MEMtRcUEaqXJYm16XDPGw5SWr8LzvmE2tLv0gcKSieqqa+OhekagepDl/uofcf2R8B9F1SP
s27p3q0xwb04FRPUpLSCzTRgzG7CkPSEzn4dKbd63aDLK7rUE1FfAQVIirNumvW07hIL4CCzCDUl
709nIMH/LsA1r8fyBHzQC0hcv2qcbRoExj3toPk2qGMbduYknehXGRRbvZm6XRX55apKUbmGP2y7
N3cAu/GlO/qwjy3KpXSfGk+zuHX75GxR/qYWtx5SpmnE02/MwrY3BCtSQpf+UxI49rpL6qsBVDEz
qN491gMgaUkjRecm8dhNzs5H+us5UJv3PtnmtM3KoxuUsPqzliKq+Oro6F6jUL8WBWb6pAhuxhSO
S9O0Z1+VM1VxtD0xYwBaF25dP1k3FSAjDpTiG8OD74mto+5i/uDieBqKaW9P5VG1m8cgieBCR6SO
95Q0Z5FYu0a6wCkvlGczNzErc3KthorLRaSH3PEzsJOithi1VNomTjQukk2qz9hj+pDIKXZaQifS
0rBix3ZrnyddP5M1hkO9frNs2R5FKM9GRfRCTE57Tnzeda7LfsPosLpyI64PktrxlewxN1NagldB
M3ntVMDodEZ5SUtFtTqH3I+uOCJ9jlDAbopteEQRX0mNZmOuQURBTMs5Kt0nyFf4sUzlZx6Xb8iG
E7TQHCc6ZyzCYEZhSCkAt8fIZzNXfTSr7+DnYqKRZL7PqsqzJuIzlJIPp2IBLBoL0z2iM4uJjCAk
l6qu+lXPScAdXGRfZm/o2yTkVg41kjuzL4xjLprbQIfhXNXp14KYsNEihK4uii15a7pzP8rG2gvV
LjbpHLpWgp0K1RDDW+EbNE7mlBTBOHsK6sNANlIlxtXYHBE7+2tGYZqKhSYIVzpUl64HoUCwo502
7m5yw4BxSo7Xo9HOxB5pd9e0JXZMXJ+5c/3qgKAgf3DvKgMPVozrK244uf0A6LDRU6canHzfFK6x
afsMx7kqHjK0H2sbiO1uUkOg8sOXNFTVnWyHnaZRQatR6tXq9FPopFRFVvSKr/xI3IELjW781lGB
XpOGUHp3ceG/mh04XidHq2ekTCbMhvAcYxLfaRXBP5T1xrDKZq2Gb4LCN3rgQfGkwhDNKYZ0YzTR
dmoZGjL12+CxBuAvb3DIPrR1cbTSId4ThANLgK7AJtPM22kgHwfKVQDlN36OGuYykqEB6pDEP4BK
xnJgv06kuX1N5sRKc+0XdejRdwE0pXwPW8pSTfAKRCBYu4zzgSmT5NeXwcY1plsbzTnRaMBhOmav
YB+ZHATxtIWPzLSEctamHt1NPphizqts1hpeGc+g+dUPhB4HafyG2MWdqQQBg5n4mFvEUWd4mOf6
GmW00n8cTZgQIwr8ZRYXVxKVqXHtczPbTQF8IZMIWsH3vEwlHNCmQcqIMaTZWtOpHArb3fTBQKjn
Xa9TtoEVpKwbehIjiKSsoQcRxJB2GE3UO9HS8J/H/WU8cRRV/pHpmbn1W05f4GTGXENTpxrYJqWa
zM7LfUHPdxVw6wcqBdjYysi4gsT0FivkPLe9ehAhc+RcJ2DHya7s9EHRzBdAEUCjbabEeQVV2tK9
YC5Vjh1I1gEH5n5CHeoiY/OSHvtokJKFFIjqcXSgOMo4u/VHWjYp0GaO7xmdVfo3KROnc1eMaLv8
4HtPC5yk+/RByDE9Ah65a2GiwvHVYSQQaNUy8Yasz+GWDxRdUAKN96CNvkjAVdTIR5JCymMDpuhI
ClJIDEPVb6UmD75PVkOYQcoV5fAQQc7oOUaaGOcx8XKrmuyH4387GP9mB8MAivmvOxjnn0P0vfjU
wZjf9qfDT53hicIyIbmpliVUKKe/Oxia6kJcNCCP4t0TNoSJv3oYhj2/SRU277Ln5sKFuGjQ3tBd
zXLgpjIV1MR/FErvuJ8BjK5LJ8RE8GiamuWa4lMLo4KAN/VBHp8abnRBBXZ9ZUAM2CXpQNju7OvA
IgylQHcrhoYu9bZZu6AoGRk5UVNtqtD8LrIQUQ8zuB4pYRNaaKHnhzms7uDrjoB+O75mGipLo0Qm
6eYVLutlMXeABW2WRelT+1iWloeEOy8hY8RVLU7gYmEcGNVtlcl+G88CweVBaxoUdcsisKL8Ksp+
LM7oxRO9PNizDuryVCLoxJCuoAiaNVOLG3rhOxZ0mX6jHttJlIw17NF7J5/PwtfFRn15uiy5GjGn
/jgByEDcF8wPxqy5uzyYkqhZKcxjMutth1lYvDxE89NeMZXtFDWnZRXQuGFNaB4ZLh3jK5IIZgiA
teiTu6K4T7Wm3vodtGYCvtH6vi/aQF+ukuHeLGsK78YM7qhmssDysDyN4dOTaaT8qhVH9kcMfO1q
auyO4rsSDwgqCi8NGbiYvk9qW/ejzcZbRRo9Yw9CDhuX5OJQ3tSxGmzHpts5kBRWtpLMWMOo3aVD
9+gDOtbAEO41J3uUYG8ZRdTXvZaYu9GuNmoZB7f4mau2Pk6Emh5xBNZHmUHVpR/+jZnuxjYUQsx6
0W2NJFFWkBOzTdGTDWPoqzjFELpgPJefKbaqp3RqK386Ux97Xn4/etsRAiHqLe2tKHqL0fEMN+hJ
p6LVMwqsgtbPtsibjYVj8sDxLA/LEkb/30uXdUbZi5mK8ucryzaXp5f3LetUpPYADyBQ1aMsgfD9
+bb/ZzefX152G+gh2QTL4vvrCfFcWD4uf9NcPtzl+eXv/efraqb+6yQntm157/KQ1ervL+TTOnL5
pp1iumCFtp/+1PtX8Olr+vR0yGlUqZIi6vJmjPjlrqZlRgQzfvX5/Foe8r+eJoud/fJ8ebnOY5ia
y3uWV943urxTRJC4WjtchwwaVn+320/rLn++XPSWn15enl62uXyavIXWqYAa8JZNlhf+brvL/hRm
A9s6cU+XVZe3XtZd/m+XdUmj39TMsTjCZ4s/De6nAs3j9oM5qilqdbOYmT64oz4sLpYqZQxuYqlp
W92aHVOqRi6ipQTBu2vtsreLVWtZWnb77uRann9wehEvLvYtNMOL2+qym8u6Dzaw5YO872F5fXl+
2fLTuiIbgILXanHVz0Cl0n8Vm37W2Laz2pZOzKC+P49SZHVYZnnpw+JitUrT+TL6+aVS7hls7Raz
QmTPF4tx7htFEfFBF/F9vdwSPmwULJtehPmXTRfBu7SEth0TkzIxpql0flisB8tDo0VcoTUFTTH+
6Ltl3bLdsmQ2Mzjl8nx58+XpZTdYd3/vNUTmsHJzwGELbuoTeMos3G5dORORphciVQt0N0ooEEsN
aglX6I8Pf7euTbhH1qQCzEiJd6fRvLT4Q5Z1yeIPWV4JAKOXotN2A3FjFMbRWdOwdWhN5tH1543f
37esVZbDms7sNgYAC8KRocPyIDsE0lkZdOs2hAj0AT41U4KWp8sL76Sqsvii1gOW/tmXsTzotorD
NI91Z2OSVTzMX5XR0PcpG0OBBlP1GxQW0UpolJlsrD5Utbn89QsQ5K+HZV1YmG9qPhBPG+kTIDN/
OnTzAy178nuh+jYz2WnBPy1LcesDFimwPs9Yu35+0IZ2XCA+IWQxlUhRvd4GYrrHjilWBBcgr5sP
mOX3XbwpqT9xwCwr5XLsmDOPKj1OsFB5v4FzOcmtcu1DnabiOH9FCz7JF84e2ZaNcVoV0Khc4rbm
pdCsfy+Nliw2iSQZJMtw/K0X84w+CXwMjACLg4ov54ApmvKEUGPPGatmr2PqNgcx9Q+LJwpOIS1T
3HZr06xBhrmksSKOoySBVaTdkN+Eiw2M7CHNJBNSBIUEOdgKHAPcS4MCPHm2i4ll9LYYPy52j/eV
y/MLz5akD8Z5JX38tVEMlG6W55fXl6X3lRcLCVUqa6vr7fl9l7P323P9uEFSbzw4Wp9tB7T5mLBs
LicLHWp5oF249sve2GvZ3tIIvV1sVcvD37qsljddtgEpgUfi0+aXbWqLjqpOMBiVrz8tX5OcXcfL
c44yfGcXO+Ky8sPro0U8PTJkRJF/WRYvO/o31i2bvP+V5X1+1P8I3KCGmfjnx1mWLv/VbsACAVWS
IsH8RS3f1uW/++np8h9NlJ053bWzH/vyoM0e7ctTWg3FwZ9tu1rrb416sDhgZ+92sdzNLhsuS8Pi
r7685/Ly+24jsoL2n1ZCd2Z3n/7sss3/uc5iDL+mIrS1wJhT1WK8vjwABmFXnxeX5/lsCf7bLRtz
thD+369/2OnnTT88f1/88KcHfeCsU6T1vuv/9fqy6RQVyNw1GOZ/98E/rP37v3T50MmoPdJ/jLcf
PsGyeNnkwy6WVz4/X1Z+ePv76x8+A8nAosHfAoRK//CQ/vU0QxMjKmXcL1tc1l/eYAvV35RTimz3
z334otUPupmSgbYsLq/I1NHe/0Qxzv4YQtIYqh6Wh8VvRecS3F48QxKXxWXl8jKRysyGL1suS2Ea
at6YEs0ZX162QPmq6+X1D7vTZ0+X3pcAnpbF5fX3v7Q8j+vpkRh3cuGB3VMbmj/X8vZl6cM+Lx/p
8jI/972i5fBtskFBiKI/L+fK5YxYnooA1Nn+/bywurhUAUFwAi5bqRmUMj9iFLJA4fqOwDsgGfOk
uDfBJF4eUP6Fa5c8aGiPleBW5OKqWkxWywPpPTC3lsVsSkx1vSy6P2tpRtSpZzBfOp8zIEOZDc9j
tsvTbNjG8cF0HERgM8CyccJXxj5UEEYDaQwyoVGKH3RQEZTMzbsi8EztASdBfSgkcWnhKjtGDe72
FpR+CGmdGKHZzMtuaPi5eA03l/ytZQ5/mdJPUR2S18JtRpF5fFQl+oUkYIA7R/BaBjdzq7XXSRUj
fFDlrhfE8/F/Mc3hCPkWXC5DVI4drc5Qv8HvnhQTjVFyc5m7LqWIZRabDXi1K4tqudt32n8lxz//
vYKdpUHG+hcFu6Juw3+sv9VFGuWfsFzLW/+UHZt/CJN5lHAs09Z1a44m+l20cwTlN406nqoJ63cW
ym9Kl2H9wYGp4YEhSlXnbbzrT+Gx8YcjCDtydfrYKuxx4z+hdBmaPofz/JPwWBP4Pskkx2GgqYZt
/LPw2Iaim6EQJmOelBec/uWT6Yz+jqQMgh50eRcbdngXxP0hp06+U9tAw1+oGve5JHA4ySZ5MDNS
zvvcuqci526mRs+3ER2lUz8ix+gnYd52PnFuZXcLg2EbUCF8KJSaHPOoz06NLMsvRn12tWSdROr0
6ss890g4r+A+5OUxoc5DUb8ZVy0hmHeVO6EZNP3swU7wEgdWAAjIN+4dDMhbMuz0o1lE7tHqiEvW
KEF6ekjNvxwwkxZjM3xvXeUcOprCJ7fSo8itdD8Nfkb5aOxf1Lr2fArlXyOnXGH/NTclTs4dM4ji
CyaPYVWFNpq7dL7WBPJpYAC1CpWxPMt2ap+ajKZXgZADjn5prSBsh095kHqZme5SSJ5H5mXXIyRj
PxRXnVN9c22X2Az0klo1IB6LTOcUk2qyq6WCGAH+Aow/ouC+gDQdgISHxARn3cnNTp2TjMeGnBKf
L+tZbSFJl5ZxFbvTYzFHYigm3WUqyD+V3tkUBX9ObSbI8TibsIQOPRZlD3VtuCdY5l4mkNdtHecI
YWOByMgq1ZqtIppih2sjbqT7rB7jO5WG+20ghxdCxfttNlCmGvFtrsdaFnu0fz0g6aZHsQ5ZDWpG
p91Cf7vP6067zmQ80ExJw53Lf0G3TooDNAkjzqYtSHmhs5PtcXvph8aO3JUUdfzs0xeiBJPDPKtp
T4DAYj74g/Oo2idxJvaEWao3qLxTD6npY5OgKcXIzBwsbG4cPdPXtumXVy5CxVVt6sOu1Ntha/Lj
bFsXrrc6dluLm+JVOlTE7sUUCvNsTD2FhtSeONmQRqkZHrVe+VU06hvoynE/BpVxpzLZ63wDTVPu
nsCglVcDO10ToUB3UbWCg6ETjO5EVTr30ZSt4sfurrUcMHeda9waZe6s3C4D+GGkr7WhJqdyfrCn
9ghghRTbXNLPTlKOewL9KJEfEHwBeXHviRHWzw6ZimfsDZnXpCIhEi9+SKJyG3FkgVNAE9rHI0A5
H1I/McAW+Ke7wYDxpIX0Ma25LF9nNekaZZ5uXDWiuwapYlWi8buNg4xka+JYDzS7+PlR4SkFTLUQ
+rPXFuNzPuqKB2cqXdvRVJH0Mf+mPc1Wn3KenhkU+0cCYW1ZbrQylqvHfsgJwqzDN7AF6VVdkW9i
EjiCWTv1ChVQP73wHUrYej9O96jpjlVV2re2mjFT1+b/PjCtVW4U9X5Q0Ni3wmnxGnGwlrDOvSKH
ntVoZQJRLHGOUZ98UUNR37qF/mAFySHyDeOsB85zqPhkK/UhxoOJWG8rKF6yQtvZdZOvc67AZ86d
LyYx1Vy5kKJo6XRH5PZ4hVuDgzuii+mX4RaYcbgh2DtlYu8DTkBNC2UuhKSvEmGsjqnj+WnCiSa4
TNRFaXkkQOvXRhRV5JyECLXzVyFowxPoFB8AwDfDE/m1m1ZE8lzokHXHunZgA8b4iQ0wD06EjhZL
bT7kKEhJEyBOT8VGP3TAgN0Xx20jRKo2cbFm9lWj4A773d9WjlIQ025Avre3sjLKc4Co49ois+i+
jLRsndpleLLHyVohs0IA4SCrRv5qkTGUyZvWrvU7kag3etXmN05v301ToqzrYpZxBlZ3XdFEyRzS
cfou3FSFeRWU8XPQI2FxstLZ5GDb4vhqJFtxrgtFVx3UF6/J6NqmdRTtohB+SKQr8T4ulTczLvqH
2NdvipQAmNCQZ0u1ZpdKXWy4DxUnq0YoNcov6siVX/up2qF+U3L0bwAjqNeNCy0+nysBwdCB05tz
6wMJ4DXqhH9APLgWlf0NaYX7bPijfy1q6IMJ3Yih9Immj5V21ccZ8cAEahGFS0HamuJtZqvD7RQ6
xWts9uKGdsLTDI3PUGo+FfYGSaIw4As5nq6RYaK28ldMws1WUUE0JE0Rnsy84uYBGH6fJWI8Vk7y
kkYMLKNBOTp+6DFoTR7r8XvZ+Tcy1J0nrDAvGTkSZWnH3pRYIYjuvlnpIenJuslXm2U2d9pp9i2G
2SEY0YVO/fgKif51tNiyy7IQbW3lXgVmDvwnGHFz4IXeuxzxXuu79Z2rXBnC+BEUoftcBZW5n9Tg
ljibci0Z0D7EY6Kv+zG6H9Sk2uU1//JYOWeh4WXInj2tdAGzN3q4j6r8xQ/Nat0nGWyjJOzWnTNl
u2EiY6LzS7m1anRaMOr2zWQWjzKVGEybbNhZWuHeOEa3V3Fcbe0a7ZvZmerJrcp2VSits3Mmq9/g
QIGbThSC54SCPPUxD+DduOKcFNarrqme1ln6E7aPAeGNdjsRzr6uaZreIy0RQd9vLXTDh9YnB0ea
urnjTo2wMyWtCFnjL4B33zKZaM+jdlS73H0e0/6egdG3KQ/zdTU27kYkzVPQuaiaWroMp4kEojJx
voVi7A+F0r+UzUHRDPzoVVms8TIlZ11ox/cbiT3GV6HjcFeMbQp8FY2suuGeKCWawTRrNey5mHZC
bLS3LqFqYE6/6ZVqQuAkawFPuXHSEyPaxhV36lAggBdNDn+0leqqxnf+CDSRApnDbV3qs3IBKMQ+
RfZ3rLEtXaEfAS+ejAfVT8GTkEiR+/13K/0fws6jOW6lzdJ/ZaLXgwiYBJBY9Ka8YbGKRYpug5BE
KeG9SeDXzwPejvl6Ojp6NoyrK0piuczXnPOcO/O/8FzrkBgQSyarpk6tewqvxO+G4OzUbM/GJsD/
DoHGd66qF+YdR5ZuKzLIrfjUTEwAqrRDFV4aZ3Kt5p0VeQSntFX71AbhOeAAekDlA9kTCcq+xfz+
wNLx5NVEmCQVMjrwdn/qGRQAynuUUeNTTezWtlKtvisTtQuu8ZcGSEDWeUCL0eDsZKf2hg8TM08+
M8cE99VNX43pwm4KQqxOnbVGJJlc9Iy6HyVfxc+TKpo9k/yoQWYhRJAlOkXln/RXcmdDIalGJdde
apuPccZ7v6ya4hBN2tzxSjtbqT5kgENmVZc9/NLOUMdxTmBtyGAzlLK/Dl5P8ZiMD0g2ULiNyFxw
douNkDXGhcGOHjy3/IPKPYQ2a6GRQdLZQug5tqNsbo5hvI1ltCwtnzvfKJ9ZdS5lRGpixIe3muRQ
ncyauO8x7Yv3od4i0cRvP6N4Tn/7CWWHsFt0UZV/kdSFm0pVzT6aycTxg4/CvRuRGK8otX66SNP2
+XwwScBZm1bSPlm2t9K4zM8yy3bopEitxhcjsuKcDdNfBzHTQxeiyi7UzKXgxw6eGJivCdSNc2dV
mz4GnFtYsKQ7YLg3/A9ai3HBrvY3atYcI7xmp+/reSWEyg4Ry9c1k/OJfBll7TLfe83tFpdaOpuH
vASkZPsYZfRgdviws/XglNhN4FeQLjD9gK0R7x07fPGNJj50S5a2m4zXiNptVTTzsahwys8dn/lu
oVvbxkvSn+xQNu8++k/KoGpI6msliq2jxqcAP8QxrU5Wn5QH4pCJtrcm8+Tap3KpsOvEI/h67FGB
NjDeQm8APEaUckTEStq71VEOOXdnNd9TiwzxOJouJQ5vHNr6VipcdE5sQYEQDhA2IoyIXd04BkV4
M5btdmhTcxdlxVdRcOWGhhM/pMXERmOqylXU+djq5YDKUHvznq4LXZHhYGSMwJSSBAY8c7lR2nR4
y5tEHL+LIX5eIhc1nvmuem7jHjJr2NtXgmbIs56DBz8doYdmVbxv7Aq/Akq32IqTXR1lT2kukgu/
f8o8acEnLEEOpSDYYndutqgNicASJP59F2WjPyLbABrOU2LXq6pLgrM55p+MYPJVYxTZQ90n9XEo
zGLjG4suEn1YQU+0DfypYmxBFGEAG/rQ6ySB75ZukxonBsGJ7nPjSASJJWIyk9sSlFu4tddWOd6d
YLIeG5/uaflNYIMRP1a1mvNq2hch5pLAze+YrvnschzjPuuOJTxp1FagSWqK7V3vshaIIVdRVQZH
w6Hw7WNqaqMhAS3OS7TevCtrQ8T7yLEPbOEuRYC9lr8ZKaw5bOUkyc/sPwebCos0IngoLrxEof/6
EuYdmBOQhl36W5CIjMUO6phfVXxUEEuuC0EKtmqdeTPOTbwPAvSoXPdszwzWLcFwtCHzrfHA248l
gAm4q3UUEpSBUYIbs95kKnlPwF9tw1ZmXLEcA7x02zZ7Tbx6vgKFcjdst5pjV6frOVKQLMpxPHiN
BWbLVo/BWBQvVlW8Bw0VcAkdQFEwIsrnrA8JLTsLrZ9z0xv2JSxbiLfOQHPFTadpWMys8g84fF/m
lrwvorLKHWlE9aoPSIT0nyuv7dd2xY6jSntcoo3XUE2Hzd43DFJ6k+ktQEn7GHZYFDKcIKxHeFs2
pAtaIzg9BNWXaqreYqS7vP2KHsmkE5+rYvogyItcOTGVZ+SU3k62GqPJHPKCYpbsAwnKOPAIz+jn
dge66YIdGObdWPJBCdEQZF6iTkKnZ0Qc9dGq3S9LNpjxF4B2qTySLSFtHTThOtyrrbOZhjLlRdp8
N9yxnFLWXvkzsds844P1t6R+gUcRJVuw5b8nl2T0DHSFCyr/oaP5XEet4MHlAMB6Lw4ezJGPWpwj
Ox0nEHpN7ZtAJvDapilqyjLKnd1kI8yOGnlo26o4CCuINrFvon+ubAo7y8PvFpcXQzAb9KlWRIzz
wxI9YtjW/R3jqgzNutzao8KXEXbNwdsHAK0WhCCARc7tHSbkn547/W5n9OROfJhbHVyqAZ9FWRQB
YUfGsdIwhhFsO5ved/TdsrXHaziN56lqacs7DuEKKVVhz+EFrsQnnSvfkA3haZbdG+ZE71jZbndr
ylsRj3tu8e4ach/tBaOcTV3xvDC02vfOBhNn8DCDRV93+F4YanbZzmxSa2Oi1iWteP4jsVBvdK0T
SnGasGSSD5ltWC+e8pyHWM4Z6O2K4FF6U26P4h6FzdFx7e6KpgG6RaeivSehncm8PTbFoy5t8WAD
BAIiFbZk2hHxToneSkBDIMIsjPyLtDLe5yGZbYbINJV6jlfLJfPUJJ/bCPSGwJnwNYJ115tVulNJ
0G8sh2oHqQ92EsLzgnwfp1X6SEfQ7fsAb3qVEd4GeRGx+iTx9zo2CT3LFagb23wIg+SH13QaABr3
3JQe5qnBv9pN5zwj/C0J2xcPx3frdCBNyJ2k79gv9K5bp8074abLPOc11RRdpidRhCuiviSKqm0Q
kW0XJGn9VoarygoHYiFRq9RkAW3LFoNk3NhI+2kz8yIaj8Ysn6y8BcIkP4cWjpw5lrfKAlrUdgFB
wbm7MbgOjhYu76YXZzEXxmEqpnGd257ekQLL+S6MgI9xfJwsMENVdEH+/551RvuKLICBQfGrM4z4
WWTxe5gM+VmF0ef3jZXABwxbWNXIqkHwz8aPgUHMbHnNc5RyvjiNc0nZYK6ivhv2HHJYVAGEqurJ
UV32GjlOtMERMDoBj62Z0D6rfJ+DrIYJj6S+bEO1h3PNsmI0I/b6ZXuQgWW9zLhYaETMQ2Dwpuau
fsR1yQTfcEy6ZhEfg2TsILH69TGe9r6m3lOjNR3GEB8WBl9QbInNrMlSf73Zn25ZBojQMdq7pgS0
kde6ffWRoJ2WXcLsyElhnuiM2ZQoz/hI/gJANC94YbZuDnlXMOI9JhaCkEDbDDFaM3r0tiLo5bHW
uEI8Al/Deo/dBStEPKfnGL7RGhlxt1O69i9FWRoHjJvPZTDy84PROw45kbEQxPZDtKC/U/JlxRRB
nh9de18tywS1kHsCLcSvhVtUAy12x/bdghcvLKaasNDmKwiI6JAlISV+629kaQQXs/ySuttrXcP9
aTu5iczgIzJ4tiTzGbx7jAIUt9utza27OacxWa10M1Q2463+lGIusbU1NdBVOLNhWD7kueHeI8IH
ktZ8i4bO+VTGexga/Tl2XNSU0FwJj1BnAuNOPJjx6rXAJi0bATcW7kMWc85zixsbwzAYxuREByaE
R1axPyAMHI5JNjLNdWT6XODFCuYCtYBbaeLVeM+Wy7DWGdu7GzcMM2FMUNNG/nYmB2ldCgDvvlm8
tumT9iayZV3vt+2A1h8Mv7gKUTKNHF9ilfpXMR4VM/SHgHvZtsbwgMomX7fYVSi+8dbOnoHdNQcD
mEsZMm+EzgYnkX8kIaRbh4gW1JjiglfKOMSQjgjAndQO1b5cV8MYruyuVTvs17CzlonFgG0DHISf
740YUQcD/YW3YOS7umnSXRWXwR6aEWF/zMr9PLphwLmXDt04/q/HXvfDK8vH+cj9/DgK+XtAw/Oc
JlbwXAkmBJrZhBS30SPN2LKMYBk5QwbJvaOBmwAMZVg/R6RjGxR3l1Glb21G28txGcMEqIMn5iPr
UpcpgnGdYwX1asb6+DPKyTlAa9wYLAhOkzUpQoxJkI3rfC9H+8Nmao4wydvCb4zfPDIAcZW91jB3
Btx+38gFjCykFQcksC3jD6monCMdHAGL1cSP1Y+eR6gEo7vsKdHls4cLck/1pY/ZBBZXE92qzDQ6
BGQiwhgAFBRmBmqYEg96WNsQ2Qw7WPe9dXKJI2MWTAJfOCTNAf97I/2C+oi7IrHZRbTAnoYqXhgG
mGCGybrp3Ml30iCh2YDYMaeKqL/yxI0zUQ5zJH8rmTrtT4essSF1ch95ZJ/Xyl9gwP6jDxb4REgp
vm9n1SaMjdPsDngVf2qgycjji/m1CEbaPJ0O36oIcgifTUYouy4MP42adawoOSZhYYMVr3A+41/a
GXyTUSTmSfbRYcqluW5qELztYF6pQJzdtwjJb0VNAjDwUXQyJa5EPHXdkj3aYrBGlm2v4iWQdvb6
K5Gk3VFHcucmwcTYKN5qp/wPMLXumG7ztDG7BQ3qN9GNtmLT1PirFjAxpnJ3ZybeY9t7KYmg9RNp
6gtflVWwgUp3+/1zpoM383hdeuysA6zs8PwH5Q+/Ly+JQEmIiWEDoUUfKKk5XEtWtFbsLoQ3J1r/
/lYnfSu2iCQa9/kErWbJMvv+oijXCSUyj1PNcHAc03abqy0+x3CHTeetbDLihkuSvFqQEi3RTsWS
5+S42V+/7Odtr/qWthiMNEFR3Sbq0nqVToR56fq3xg3esjgqjfQhaYKPOXz/Bg/bM4TBEjqOa5Dm
5S9f1KKLU9Fkb74lLKYh2xUjsP4/0bcZ+XYo7mY+K8E0nIRbpvuwHx7SRY82aXJHy2j81UXAxpWd
PvvUQWvKPdzs07KXEOVRgHZTRU7ghVrIlpbFK12k9wI8JvKfwt3g715B8z0xHSx3SKSQAOT5wyS1
gyJ/7RDIdyrIaqbJWmmbmLaYdLsdHqdfuJi/SjHvu8p/mZPsDyzYnVkO4G1nFhnckh7vleM3tNhy
VLTDTvf6HTdpi6ZcTcP06UYMKatgQxWYAdkybq2W1nEi43qWtsXgJjdOk6n7Vajg8tUTL0RN7geu
qU1vmu0/gj+pbyjnuAIhcn+r+zyRQB5qw3M5YmOxkmreM5/gzaPU6yAG+wd4HGsVpf7B5RA4+rXf
71RVhru5mn4EmeNsvnckM6Kgs1Ms/9bjgxVP5iNq9vQDW+kmMag+XL/FV2y5L5Gh7Z2JJQ+G7vRq
j9rbmjFOXo0FgjWG2qcGBA2C1cT75NmkxpsnZYVi4yyUbCZWk7muWJ/Qy+CuFREBuvh71NZydb4l
ht6BNPpPZuI/Qr0W1g+t5v2f9yWKYE5QJ1gZiANEPBD8jQ84+HK71yaO7sZE+t3c1z99nANMLoIe
/L13lTmWL7huf7U5bUTQTRsPsO3KCEzSjYQ8MhY2VrgtMcqlYcdeRziHqvDtk8Efjmw8dqLlNfaK
zl8u47UTlxRFvClxCjBD3HkkbHu/KVMCz9kGbWttYkM8jJm4M3H8R3VoiOCntKtPM4a1WhTnIaUA
9p51e5uV/hQBZivDr2hwxuHdKKq39reMHnOSM6FMPJhtAmOxX5pq+0djts8CdjQpUatwGu6V7DeE
sm0irgSUIhHv7n5jWn2zqvPgR4rkIjTkD1wUw8mPrO3oJOnhG/CtkeAdxtlYkwev6to5st3oT+D3
eIoJMWVIR2LivqfinZmQ1fU+Kphos2Ree13cruTD2NEO1tZEgtBUPskUjIXNJom8YJsMZxpWcwV5
OpqVYnYXpUzf1T21a6YRhdWv8zZ9FOgVgTcNU/ysGD9RvpAFEXDtKHg9m8gZWB3jmF5GGubJx9uM
uTLHza+/ksULAtSFuHUgg4wMjIJHHynC3wlKbGZxiBo32CsaIrwK48GZEFFHiE2+gyr/iTpNxKmv
K80UzTYOPrmcILvJIQ6KA8E6CvN+TZvkBF+Yb9qtrWZq5txG0+gz+mI+sDa8hKYyCC6x579TEKuN
DuvrN/q+r5bYCu1iamuUuTCU2hOhvR9sJmgxEjwo7qT4bIQmESTs/7dtSRATqbfoSas6R8Bskpku
yMvLIR6GvblXTomXJgpPeU1ZrX2ULZ7Wb7kV4OmQ02u1/LFQtVx4Na9OazxRIRCDmoVXk/PnX5pb
Mp/7k1g8K4krb7UZnbUd8fjCknjnxdkCdOO5RnS6U6FDQVyiv4JKteWsq+lVbPpCQP8EFIEnFKc6
5HmP1MxHu8ivqBYIBwop+spePZqQGsJAnSrRX8lkSPdeygc9Laefcqxw2LNH64qGpnm5pZef/Pu/
xuznEIf2yse5vgbI9M4CEythkb/qJ7w5iDpRb8LP3U0UvhXlDONZIrLsot1ndUPoNalquX/nvkID
29X3oEzEjqZ0PhF9yBLAsnBy5v4l0JYmTX14s/38Z688DdORZF1YiTwE2xZ0yM6vYKlOXGygHM9O
wVJNkkduUJ4SzUFGWugPxbFB1y7IctjDqn91Xe4MjnMQIWHKPD5Im1WTCRIrqlpsMymTtZslUC+D
kKsrA9MDXBIRr2X/rYUL54I5pp6d/fe9zQCrPxrtT8c0XrB6XWHLKMCfBCcp71Bb4t6iw9n7rR+u
qy4lVpgzYO0P07VvQayDpdCmx3Ky8va4pF+nIVG8vUnM7vTZYSJ0Fma0nZxG3J0mr9lIYAXLPf3A
K9khBBhfiDq7Utk+0a3JjXSbZpsHnkGSQvHXtTgg6JU3uN8I1p6zN8kniRSoidJxuoyiOnRvKRKv
49xOPkGjDq+cGoqtMP+A0qB6KuN2zUkX7uOBYd4Yhs8NLeAqlW1zZSLaoJTjTJaHEO3eKsgqaNK9
3oPA5hRcBnOOX6pd+lInsK+KKHrinAgZKzLGAJ+aSSbblcXJaIHM6xdMTpsKJIQ+lB5V5rcyNzE9
e8a+cepw76ZtdlAWYAwmdmJtA04AekkIg2x3hWoZF+TyIyay+GhaFDH+dB1YiZybGKBKgeKmj8dr
pxABUJhkTf8zTIpfJi/xypPTtHYtiLboN5wVuXGfZGwAH11nTueezYo0ejP5VVhIWODwohZAyH3U
Lu4vGvZ2XdBZr4ssWhvDvcSIRsdjcUuuksAcdgL31pb7kZTvVBtcBnjOqJxfg1FMB6v/Mi3j0Fp2
eHSqJVWdwIbAcm9JwpPX+Wmzt+D4rFSdvPgsbA/t1B/SIbTQIf4Jy9Bg06aOLr3kuvEgegXl36YM
s/cA0HzV5ke7jdLPYE/6rEJ/2GQH2HmC5Dr3T1C13jYhHWYFhJbpfXiOSfklGkPL9RBXRwfa1pYH
oHamx4BMuHhDZGFvWICmC+CgWAkNrDwU3itvAmIBGAhFbWXTHyEMUAlICjbzYZBf4zFTB7u7mwPS
HYMQuwn0aRsvNnCmzqb66VCwLuuU3x5O+I3JL8aEFMVYTfuskxy4Yc+o0QSAZ6iRD3h+DFxvZENk
4WubRsWk6blBeH9EgjWtUTK0j6AEbspvd1VqQxSwvhjfuzfZ+zmt1KWbrW4zqAquQsy4rgeSzkrt
atFgu7nnbUiwAaQ2JAdZVu6aVvo974lNMr/CBiOFcjTxekGAJsksgce5xT5kMMRpRZWCTSCbLxLv
Xxj45BPM01lrbAnCn6AcNhBBADAdHIFszCY9oWzCAigUCaad63cH2/H/DBeCYGPmf+Q9QlAQguwl
L2FZPm/01mSBtgsT8Wk3L47vNBAa0CjEOhHL/grlD+qPrdl6UKAYcpUOMpe0eEJcIXd+mjUslJEw
5JJ0W4PrKN0yfKSDcme4dKWmje9ZOnbTyL4RDkxaiLM2l24NhQ7IhMTP1Nkzy3dfe5scIe6KU9Cv
IStRU0d0HTYQOodDw8B2sWrT/FcwNtPKXH4wtwryVT1NDzY5fYe4rWvgQvaXZB5MfKDh6mKrovQl
q2rrPJX4U2qD/m5I4YYYFMlccz6SGeRgDdwy6FFJ028KVd/p8rikYSCvq3jeWgLcU9xPR5GhA2pa
a+tCcI5ykjpjeDBYMJKNEw+//MZ9njtyEhjzb6oqOYZXjMY5Q1PWRswd11nQH02AXlJoFLWtvfUm
Mz10fRGglLF3STiyPXRBdQin3SG/ZddpjXejUQF4oWRfpe6JxWi2rsNqnwjDIm8L4LiGUYjOMiWA
wp5WqrV+s/qFVVABzmgTUHezrW9mkkB9uNPhNCeXZBw0JvFOyPmzjkH+lSGRPlmi373yogICm/xK
/MpG6Bpy9M1dH/M5z8vhA/FPvuzoQnyjwZlFsLHPmnwr+SO7TOo7lL+eSk8jQ1r+ltEzxa4u4a0Q
9LTuysxnFHRMHKN68vLilmRdcGJ/421EOP0tzUgfnMK7gAQEzNazjqBXhagacfGmpdjZKrqmY70K
w04ceuR5eTY8qEJaK0cMNU4ksa7qaiRrsGTRzN5io2buXwYpq2rMt8pQH439VBBA9qPKgR/EWzFS
Wo+2be3ipKzWrc9d5OYms15/NFfaDB7QjTkbduJ6m0OTGQrvvcgm4KBtj9BFI41OaO5dG6xBG7Pd
zZd3Q+uzhcdJA6F/1YzdvDVNsgc9602yPoJKxHwFmai0SkDMyY8MHeIOiQZtOu8PRGRO+0TAanRm
TXUZER5if/XiXWBbZ+mFb1FQhhsiuXeJ0vHZE6jpczc6LFP8DjrRNu+Vs4awgQmn2cwWG6N8Gkmk
E1G6RZd1qyuyFX3d7iyLt40UTYi4rzZ2dR6f8maMHptq+kgedS9+E3LPQqAqflQdobPmEHzGUNZ2
ESEheZRBWJmtZQyZn7OZ1qIYOj4TqMEGsBDYgJWTwDM5d6ziY5t7OWAVRj0fvwLUTSg8bAWHlTmn
6eKSK5ZPoqaG5uzD1PHt366B33Tnyvshfb9bAC0kZC9h899f/vklRDciI4W3cWPMNcZUA4CBGTHm
OcEl/7KJW/+va/z7N/7n/5fjBVt1NJ5zkIlNJBncgjgqTkNiLrEk9JmYvKydbOSzSUuYluGE2qgD
+QloNUk6kkiX/4r+7399//K/+3/f3/KvP/HffYsQmmYhdvtNK6yUk6bGtt020TWCq79VFqBUs+xQ
5k3hvDGA/qbRnGyLqPkhRvGletVc4yQet6GXkuhay3MhI6YjnlnsBHJkIKziS8AHJpgMOmi4RUNU
naQ9MBCcWLv2HdPCcUgeeOftOWLtnSbxY90Hkb6OBoyuKBebwiX2FUUpm0rGHPBeuJv6+Kz4/SlC
d4yOZd3PB4Zt4eenBRXsIrK/nJka8zjHXN9OLkCrbu8ST7CyrZ8qIV12Clu1KUamSFbCKekAg6Un
ZPhuncrQ/pAcHcfQI1TA+azs8Dap0N/7tPDLEtvox192RVpuGHfwmVmCej5zoWmceHquTZA4zAzB
VQ4DiiLbkzjKqCiJFXzt878mvvzn0fqA7/+H4Wq0wU/2Q9XAU1Jn2jttV53KNE1WvUZXMzdE5jZy
n1a9AGlKZz/q8mueEsIJJq5Bs31FD81ceuYomGT2SLmwJbtgsX/44Fyt/p6HazkYd1REzoYH9WNs
PBCQccx3mM3atuPfLQMK4sdjeC/BkB/sRr4URuTwUQN1ZIEKWNMvX505/5D9+KxzCgfTjal48iBD
0wPsTBANJWGO7uN5dk+OU7unYTFOilK+4BDpqXnp6HSugaemPnwmPcmdbprHrO+NUx34/TrsvZHF
8Fft8sHtlqypcrF6ljphkPWkmMDWRDecS+JB2FWvODQh/WRcNJs4TyPwNwEERJ0/zVP/HAWyZb1u
D9B7CS4wLO2fvBzqi5zyetu6hTgmrFvSmHHqGGR7GEcePx2z9Dyf9kFjcqAE9lFGQXaegpIYtnwE
tESPN5RVyv6AWDzVoJUISp4LS+X2WfjzG43iau7w/6hgjA5V2JyqKkXzra3D9+O3mqsDyWpjarim
IVbcefLovPM3P01vrnZuyYjuLXoVISogaWLxIbIoQYfv3kHIIQZg/PT9FwXug+PxmIyRkXPkGbuO
mQEpWN4B3cYEwpFZLEwwIMqTDEnTsve5DsZDHQ3DYZjcveOaE0srcujy8pwSu+Jkj0mRnOCN8+8O
zPQx1SrfWxtuePJrgzcO9TAaV7r/NNhR5H1ATL/2AqJPLkktJl8lhwEGni++SNd667RLPlIQ/mwr
68FJPDho/sdcZO+6GdA06vLgj+GHE0YhW+ykfx6caGWChiKDNqerYWUmHIHkOasZFYXvVt2bO99J
GO7H00daVRMbf+ZRA76wbZjAPZFmZD6Xbv3HzP19E6XJHSOWXJngeZIx24+piO9FxGarn7NXX5L+
YWTU67QPW5+NFKtpmVzzNDmYRhjtjFJEJDt5wVEXsbkP8lMPvOGh1IFx6OOGjSMcZCI+XTTe0dXq
LdqZn56dQYGffxboi6bav2tGOYqNY4WoY9dO0VO2dFGjD+zLntEtSDYP7B0Tgk3GF5kx58j6xIcL
ydahrIJfCe4D1Fw9BBCZTSd7eft1LqP6oOVphzTYrlkvnyMbp7HC7LQ2qUjXIXXGPizax0h57K2q
5C2poJYGY1JscFPUoJA7brF8UjOnn835Z3kA1xQ6YEIkR0bh2wzzyhp7WkBL4xK4jmaG3c74MZAO
fXJ6DR1m+RJUMxN/m7lBFTeXwhqGvcUmQjqIgrL6WGRzcgo722SNUD0NFiFJS8jm95e+QqDimoaJ
bjB81an2VvgOYJO4cb91Bv2VmyWJWgFS57qfz5RMhGxyg6TdRtgK+CGFIs4Jgk4YWJ+8xfktli9z
CQTP7dgsfiNfLDt+nSu+N28BQSWe3Z9tGLFz3nzZcVowXOXPoACgsVrONM+0/wL06dZjLF4FrMmY
t8aBQG52nkNzkeibPqqKDV6F0KwI9RvJL9OhlGm6Mcf0C7lUdBxkZV6HFvW7T6APbm9geMQ2z2F8
Q2TcrbUhgGn4qdiNLdnvoafZA5hgS2Fs9xvGcdF5Nv5OzOvpJMTZa2PvGnSstIvZav5IQPPrzIXG
L0aLW8V5H3sWxaaJGMsdZXxNRf3A/DwDM0Ywhxb9Jeenb4KivIe++wvk9jO4rfnDKMtz4I/6T+7E
l+BG0GL00eTstDG+xWxwKtTJMsE1rspXO5oW0PC4GxIm+BOWgRnmzDqwq/jd7oMPZ3Sbr6l988Fy
ZYV5U53w6JZGdyMK52/oI0ZNQPmvkkYmW6zz9IYFgi0HL8rGilTEzDv8k84CHfUSG4zxb6XKubhM
PhLRxpqDZ3+RgAdlIz+t8dhV7a0z3btXx9DLGpXCZZQ7mdc/mFGxuMoWtwBMeJRxP93kJnQcvRSN
xRg9BqDAUp9PBiebXyc/7axRZzdETdl1DqFILSMEVyEqScvyuUQjV4Vmi764NWln6/uIbFQEzvBb
dpIoMva9L1VUwTto+BQVd2/qu4fQmrf1ZEE4iq0QrQDCLtKeFA4YC1MUr6MX+dVRQZkc7OlPQDJR
oZJ9mY7irw2UXzZIvmnevV088kQFveNee2lZR47CHg5ykzzj+aLPxdP0x1UHawbJPVPhbnw192cV
uThmeuvWuEi1dcNa0fe8B7sv91M51pchAjrXwyTbp3bECJhx20V65lOHXBr5cltcVJ2yXU0Ypg6N
CXA8662P1gbRE6e2f/KXNcX3l5ye8JS+jVFXXYo0qS55E3tbWTFd/eeXDPL3oNygyFKrTLAHbrKL
3qMJj1cu2fD0lX1PZOhunGBAT1WT4pcZ9WITCYx1GnXr0HB9zjtNeJ3uwCWEXnfs/Pbd9+f0QbnL
c14xuRGpJR4Iefzh9nawZQ5QbLvor+V7yxU5vbIOGuhRQY4PArW0yzqY0AqDlweVY1uliFyzGeSV
Gz4O6AGIgjvF0ZTe5PPopUiIXHIrZdkjkAh0tm4Ka9uOyDExb1AS24JZUoVppuQwPhh5IbeSBKX1
f/I53v5xBv4vzHu3EnxT++//5i4Yr/9iGHTxM9rYBm0f8yBAser3z3vMePDf/836330UZnHVxcnB
s1tMPHNrX4bOBBjRBU88XTtCNeJTKhzgUMxttp4A8ihNNv9zgSmFUgoxezbFGYqW5HVoMVGXeWaf
4jQmTHh083wtPTiGY+X8hxXKySJ7XTZ+tlFVe4Dqm5wmSngUA5n30mUBoR9Bb52dFB1+adkmgwQT
gn6HtsWuwo+scMZLS6jC0e6daxXO6vKvLzIv2kOm+hdl1ey1BHXSgALOnHxvZr9G1mplWvfeD8L/
z9MoiJX5r0+jdCz2XcKXkG3tJRDmPz2NxBhb7Bg6RRaH/1UNyvrom2RYp04iV5huPCYcQ/w+v1dT
i+bHz5wNY3znjtrRRQ6SlcdeZM6d/Wt79cW8Q7OAgUXk2F8Ydj/zwcWM08PGnVrjmAbNCn2Juuk0
8Qgiydpt6Xm/yWuFyWzF0ZONDRHJRfSZNRmaIj3nr1asi40oQYhyRPtr5J/ho2/1RwnH/4wk9NbZ
+PREWx+BSqIFYBbzKgX78//57eZgu/2vzxNhcJSAtodN1vcX/+p/ep4Kpw9LgghJS7aJFC7yAfJW
u69Ggvy8xJ4oJd1kjeKoOw8mUtZo2JGHYu5Hp4+PjIcfwyIwHyI2FP6UNYdvA1vidvXBVTCzc/aN
6y+3ytVVbms9Tz9yHT9qM9ebkLSp/8PeeS3HjWVZ9FfmB9ADd2EmJvohPZn0VtQLQqIoeO/x9bPu
zepKFbumuud9IhQQgLREwlycs/faGy3I37QkGR610T6i4fnrv43P/dM/zuEPdJALG/YnZF4By7ov
hgXZu5NlF8hLKZ/uxtKKv0YVuRJ2WNYcSvwQdK/snVW306rSYu27B7M2GEoGwU1WHexEZNsCnNqR
/ukAzL7XnxtfjBu3ySl1s1sBUCHChtJVextabvbLXCqiG4Jhu5u5TwpAVGn3PnCKdPS5eHW6oNl5
e8Q/0yWuXONmKVuCzELdfQuq/CK36cYVk/6id8lbbA7xM6Obfp/hgDnY0OQeMoTgK7RICDHH2UGi
rr1S9XEesUqALU1iUje55yATx4cpS9/kMGfOhWNtIBUaRzO6azxzWdWh4T1y0YMZRIdgrLPoqiKp
+4abWU4IAV7KJiHIqK2L16F1ho+BZheQhq9lP89o3JGCmuKhG9AxkMNdrwzR2Y+gEShPQ9W+9Lih
Ji4CI2leI+dz+8H5Uk/lrdEs4oNT64HqZ3B0nAlDbRyA1e698CkJ7AxGlnBusNnhuNDyA6bLmOsE
Nchox3W7gbaKRWXctUvVvmF7QzjeXnDs4t8d/e7KTHC52AOXo7GpvhSuA34JkQJaLPsyiUR+6Kxm
3osOKeaQmADQy47oXoYZUVAab3+9F1r/fCYSrmsI1/JNXXeNz0cYDZ5Ys/DkHnwKpgcd6bJFafPa
HV6zwbyLXZkeGzbOlmKiecwMsCZRTHo5Enru+D3iSYg+Xi5j3fyeC+q8Nr27vavTJ9dn8m6JnyXT
E3uH2eIU6KWqfum8ldu1ucxU2QoS6rdW6VO/D6I3hG2INqiOru18udY7npl5ozhAnvoXB58lr1N/
vI6hpsD15ljAMQ3d+HRi0UStLb3pRofFLW9BWZkEfcbESWVafBOK/pgXJllOYfFUmj4y+UHvn7ij
udVGONVz0/Z3rY3HEso33R8RXmtB5shipYVMBs9yNaD+DvMB5aAUQsrcUNx/K0vDARgmyTMHUbXx
6YmlTXvjWNGlWYoD5eh0l00B/Wm3FpvMzMWuFvuW/tdmoZ31LzaB4fzzTw+RwBa+g9+D6iMpZn84
ubqDXuEIhoA/mNUAizv0rvvGol9mfnHcrrtfQie6rMP43bXRbthx9Ur80qZxw2lHOBoFudyv3rL0
thuMxwxc2bWbm9ZT7sJMr6FLelxEjqJuhlc/fguQKdwN4/C9nnT9YNYzPjfN1l+sxN2gSOFIaxP8
KnN521lkfYDEElGZvRQ03m4BarxqYRev4yBNLlvIZ4++C8C2qJ56KkKbOp9kFkx5l1X6eNvQQr6a
wvmrp7cDMtN811Yz6nDhvLRzIm4707ZvOV9+yexYJ7/AYDft4u4B/ZB1BWvgxqyJfurCHHvIqF33
uIrWS2gLolKW6ralVbPpZvNaaUs4Z1+0Gbf8gz5Bvpzr5aESxoPXV+Wxr5sHy+pIaEIQ9ZBzM1j5
C4pj9JKEtpNRWpLMaHRFvPd6gZsCgHq/+MdOr2kVjDqIk5mMW6NP95pDQEvUhUDrNASp2BTDykaB
7lbelSlagsTR4m2JUeXWYxx+uHBetripQfnDbl6PfRbcZblxS8Uh20MIb7aVh5K4LWA1xdy+Q/DL
azjZLuI7Q0t3sZkWd3rcH5CcIt+LuS8nFZRapxGSniIDzdF0txBFKZqLyAu2Rm2YAJdTTgUvDK4Y
/2VU9LQI43P7XRgVla9lRsq1DG+6a7WEoiNCwRnJ2K/H4FgVkBSGhPuGZol+1pl5h27z2kCydTuS
irexcZh6CHNWNbddd03W+1vHFdZ2mim4xLOR0londS13UVvMMfBzpyvvs2giZ8LhlVHgMFZfvBeU
YivL5b4PhalzlfczDZ4q0J7/+oRqmJ9IuAzqHNd0bcfwbMN2fMC6fzisIuIyCHtztT3d1GktTYS3
xDQEaxTdYPoX+8fATfRDUSXBZjbabFu5dnE5RsbXoXBD6AkU7jTSXa5L35/uWs2MLsD4TOs88p+E
78WHBmTBbnBH42BZzivU/jXpAvm1KEV7SyIK0r16aImGybobP9DWvvBKbvDupiiN7mS7754BKd4K
w3S3cYHqN6A57+lmsvcGAgPzbuB1IeUUEtQyrkJWeu2UiB8GMfabEav0tbBz2ualQeiEX36jbU6l
2iuv+yiqUPezP8bCcG/MrKvXlhO3RP01yWo2sG7nc/eaj6Z7N6YEreE2kz69XR5dkuzVvrtzexH7
qG8N7c40v1O+GA5aSbec4MKFQcSNywiXK8k4HoCHoD9xSMTlhLwlx6pFKekI+lLEg1tOeNcVCZIb
bsFozRHCnk1io3zwwj1aDmW9LKiWQ07FhsyM0X/BRnudzjV0Cvu+WNBcMfC2IN352AE7tz5gnwcJ
FIKRt7FhrxZiW27TgqE5wqQrdJhrQ6sYbGD0akDaI/Mo3aNThPoOGbsUtUklBOJq9C7iKcF5Q+XL
yzdDgBYzSUky8L20vonRgyxgK4AHYcZDJUlUaf7upwgD/IRwoCYwj6aLV1Htsf/5Pv1X+FHena56
7d//m+X3sqJxGUbdp8W/P5U5//5bvub35/zxFX+/jt8bkGk/u7981v6jvPmWf7Sfn/SHd+bTf/t2
m2/dtz8sbBWg577/aOaHjxYpuPoW/B3ymf/ug//x8W9ifuR917/C/Gy+pWX3GfIjX/gb5McH1+OA
43FNQhiE4Ij/HfJj6PbfdNvxfN0Unst/ZzK3DbNb18GM2FTydKG7ZzK3Lf6G0AoYDy/j5pA7g/8L
5MdwLeJSfxnr2CRu2JaLAYlvCOLKkFTxX2+ibN9DqjK55pW1MjMdIqOcIMK3GHVZC6cpl2wVH6ie
JiFegxJ8npfVyk4n4WBAJ7pRFO25QUK7Fs3lkNvGBdpFYFdZI89x42ythN1PyxbZNzhUV1KzG9Lj
dlOkIdiKfyNgj6MH+CW2Bv+CspRqVIYNw/gTAlstCzM4WlMN9zrMw4uaW37UlA/FQD91ifIX8vEg
c1kPepjph2K4Idl0Qa4WIzWgvhsMtylayU2R0BnHrf/chstTro89qZH5hUbmgg9wiJ5qWu0SmEDU
rJC+hrZ3P0L9sIMITeEC1iTlSl4TigUaqOwZl9iHzjDyTQi2f13iRaIRXL9bnKRorbl3lcUNhJc+
tHV4P+vdayZI5DIFIwgrS7awEgieyLGZaXFsrhwRXNVFi4Es9n8ShZUD/EJLSf21i2n1F1V3DRFk
4+Xjtd2RraYt4rXO51tUU/cGN4mCdNFNNub3BcC1wiT7etEfHDQBOw8Dqy+42hFytJlCsl0mMC3y
DbuofWU8gjASNdJUoCvJc0InR2lEkplweVzhLRHY2EiEsldj8VCiMSBHgtgVAt/sxLqKuuJrJfUG
dLHzdepkAdeS5RjFzVvleU+44x+NurnzWvcZs9oLgRg1nqGESDUHzlPAdudc5tb3pgb/DOlEag/E
MlbHkavEJgrrH3WH7Ka0ih94PycIxbSQgi2mUUoN4/s4Ihm2yPzIpTg8Jd2y2KJYJSFBXPZhDIiz
2ll6PGFADVap61w0OoWx1iCJZChEQCh2/dM0ueOa9WXZRz19y/Ded83brDM+RMavlVVP+YBMqStm
9OSR+EmLfY1e8Zh0IS0bVxbnx4prAH80ZqSNz03RanZ7drwm+hqPNe0qt5x3jdlZO7fE/5KRRTf6
3ytBKlszNrdF8WXULdR+9CrWxILQqBPlo/FKVbNGD5cTrW47O30IrqzJ38n9qdLLAym2dB5n0ln1
NlqbS3YXZxfFqN1SrqZngFLadW7NAfyHtQhuWWLUWdSNaZLNPxZjuskceo5hl1DDJe2kS7FT9LQD
BiO/b6YZv62evjRG8GoV/k3Xo3/s9Rn1qiZorcIi0Crzh93pd1p/6XYGza/UwAzsJQdBVCcomYjc
NxehQAVCbHR+9GWL+zk3V9oQoJZoskdPp1AlGDD7y3RredRzy7GsN6YV4yEc13XtwNNp7bvCVbFF
wY3I6kOO/aj2ixFSyaGxWvpKMzcoZnzdeN3TmBIolvlEjBbsyY7ZkYHhMAQlYH3VkiOFLoTM43Hd
VcmheRwHjx/ZRRiA82WcGcZwFd/0qYNGX4T33WRBxNWPEYVZNqpeUHr3Uiy6WTX/5APe8ti+0yJ4
3WkTf8c7d6EPOT3R5jFwku/Mx9Q5HPKnMJ6RjNSnF1U8pDsrSK7iOuTWfTPA+hsIFKY5TKCzCPmh
TGr3lo0zzCQ3aC0ExJUZ9ggG4tvWgCUQ1j+TjjBJ/wab+lPX6A8EKqEeNDimh8S666NrQjmRkWTt
vWPFL5J8r7Wocequvxi10Vnp5XhnFvODS2mGqwS7V/J1sMCAYDT42XodI3poRqtQmwic0R/9hJ3Z
FMihuPn50MVN4M+4p73bNos/AmMy8L2OD9QnIr5k92SUVr8igRc7LgyVbYQi0lu4pER98DhEw3tr
lQ96NXydKr6ktRQ3tokUuMNzxl++8Vz7LvKLizGhUO72+Tdtap6NkWAx034uYRi39uIBSlzVBr6+
IdMfAi4CCH9/gs54GkdCMuPk5xQWRxKwdppZdXh4uJp0NH3WCKYBim3AvXYrA/lDAmrALG8Ym2OG
ENI2WzzrvL3puclWD9DXpBaGw9zZNkG/r5e1/+4knCt6Bs2eeF9me9rii+JNYrpUNEG3gtQftA6F
R/irfQN36BhmhXSBvpKr/eEGEjFB5Gi02D3QF/cqMIedP41HdwZPM+TLXRyAyNKbLXmLNd+J/N0c
qbaZfYtGKJDhgy6Hh3l3ZVkXU5rf2XmA5dRFkNdXYtv0PiZ/RLydgVq4uM+G7AMtCVIMFGr+MH3z
rEnfeFN5N9TGOpZH17TUO1BW0l4XfSyCKvko0DFTeUFoS3YWDDRL++q01KDT1qdCj+QlHImwTIt+
zXjlxiuC96EABQ56i4Sq5Xtnhi/TFD+EHoW8IUFJBHbqEFPOXLWu/qUICBQGL4KX0JsvptoCZAVD
j7jzq0lL7+aI4QT5T9y+4tPXgk3kjHtdLA8GN2d4cIkkJLujcSbeN7WvYQ0TttthLUucQzUaFEfc
V5oM0Vru7bQAjX3roSsJkxnnrPkWEhMreQzfc6u5x+qAtzKhff6liPSDO08fvsw2RSGP+u8Zx88j
WO4QzXX/liCt2S8e6SOLhV8QiECJ+bcOSfXi1HBBnqTRegjhpvLeKs0He4mOELmilUEIlElUot84
d1hYEevzJK948vGC0N75Zo8mabxx8lIt7Ig6QmmUCscWCOjGFRXnO1xm3O+QKViUZBMu3F8Xgv1m
oH7WBN2ArmiJVl5WfxEjkYHQcOI1DQp8+xCurhhSrMdS5+rGHmLZzT4ssoNT2ZdIEy8Hhy+MwvPZ
n/Jjg2ydX/wtNob4IlmcH1EKtMmlopqM2neflsW6ErciifyLMbWuuwwRVVtnX7tR6Puy4kaxtfZD
OnprXYdwMmIZ29sA5I+xMIk/xRRQxcWTQ5Vhg9Dlm2UnT0SsQh5q6g9rpsjl1c9WqvuEHY4wXbLs
io6SuQow3E+69VwOHK5R5b24RA9X3nM8IFi13OCVVL5oK6LmzfSyW+LHqk1YJg9OHnwUBbkFGDa4
BCWgXGaK17gWYjtYx3rM+WbsVlY+fbcqMo/MUL+prO9LaaxsEksNH0WC+5bf0JNjLIBygKo6Z8Tc
bp+I2+G+LddfyRXm/DWwJwTouYeWl+il9wqmzGHw4650cCwUNcdLFGwdwCei22Axrul3Pxpe9U7p
y/L1r6PwfrQRlpK2Ha/S1jNXvk0/MsqJCS+f8TQhD4v0uxaD1CpBNeVZqHVN4p5W+mhjx5hM3Gfh
LV1Zuj8XvR4zPkrDt8xK0WeE3+p0uYms5IHWzA2Om2swicRS5frRaiFFtDnlFdomLegyGr/Ty1zg
ScuX+nHxrK+F5hxLgdaF5NjHPnOuSoO/sZ0CMkxJV0zGu7EMX0U5AQJKI6p6FuddWgac/jZaYT9R
pdBXmkNNn9jgTRFPX0SyBJy8qruAgTV/Ck7TGSICkEIuQlF4WwrqSlO+982DyBAsGPCfKCSHOfwX
3ZvfE9yzeogVpaEMsUPvQFycODIi1+zco8JQgmmYd/UYPFHD6ohN1CuiiONr3ZfNxogIM3e4Ly2k
KEnLCW6OsgfZxV35XcgHSE4MLoBvdLeeHA/BK5HQFmYlyCSwL19TQ0rk6veitR8SDRUi6Q/fJm8E
DDz8oLX+YS6OVN9+j31cc5XOtooCZD60EOlSUwTwh/1gd+S3BT20jXw/i/GK+/ejY4qAcJ7mK6Jf
j3FHs4vLPTX1qk3A4sXuFzPJj0Fd/4w6LrGzkX0dTQ80sXdAxRSib07vjb7y1+gxyXPT4pVejNeG
nt76xoAZPXK+dxmmgcLtt0sqL3jTmut42Uu76NhIb2V+4TlosGa95vLfPyKK+24lkOkwMO854QJg
Q5WIYSLVbcb/SHxxLUzvnHAerEis/OB+RI+RYiMoOhQUJWJbsGTpxk3re2Q9mAYp0h0iPNQieZ7s
4mkOQy7/awKqsY3k8APIjsQDKvU2WgJwwmSk3AuxqsVEbRTlRQk4Zonc2zGARIgDakNqABq8iZug
lmRMj5A8s7+qy/HRRMWLY6Q89Iu58XT/3Q7nh9bKxKHp67t5NF70yqNZlVxp6G04dDnAPArzGBxX
GaSvZRnz9aiZF0PMMUXuJsoR4z7VvH0zge1Ol/gqKjhD1f6LaQBaKVuKh1aMo0Z37dvGoufTGS+p
G20dT4DgGAhVHfND4ubHKXhKRht6UCZHtTZ4GCfhAhhTMdXi6x5N6w60S7+2SpTgM+co36fZEbwF
o9Fd9HmIji9CQvik6fCpCorxq1aq55z8yhrRsAS5+2zZ0YsH/6Mc3ZuK7RpWhMGV2UdP/9Ooh6vC
fLXN4SOOgh/hMn6BX/C9j5yX0Ga87XuX3H/fARP7WafVfeB5yCDjaj9REF0j8yFiEw+BId4hJVwY
xnTVxLc0oIkAD8q9RyLICsKaYfWH2mSwMOUZlLtxLrexQ/8oLKsnolgvu4SCXFpwU+vrONboYn/L
oUZxcE4ad3zRW9TcwtsT67DiMu9rUMji9MFcrHbrz9FHQgZuHz4Jrnums33vR8DuiETcAwaIlTJf
qwkYK8oMapawDNyCjhFv1WKe4+Ws2NdpaM80cyooDDJkS9mJB1mJ8MPbKK6R8RTw1vyq+qFel00h
xfWmDjcUbP/x3qX8eILqaVk55JioJ6p1E7SHfaJNCJOwriKEJlvDk0WPYTCQZ6EgxnViNt8CuU5N
Ro40SJUtGF4nKVd5PToIKWrISTOdzq0m48RCP6akEOnh12FEeumraBNlge7S9nGYCTpyUu+W4idA
lVMxZoxTfEzpqsPtfUnzlcDNCEXwOVqmkH+XECiNdQGHvZNbQM1VCs6uZv18yum8mHCp2Gl9qQQn
680HZa5m5aTUwmKTavuaOjcX75EkJfVnZa1mL9tfZtWrXbLVF45adOWnWToJW6dw4oP6vKltadi2
clj3ivXmtOVOWykmybUUUn0vN6naKmnHNb/tDKoucp3a/mpbqzm17rQ7qGU1sTJkwWAODjWOxm7s
H9QPf4rqUZvmvDeoR5oJLQ5NpwU5KptCfUlTIey7sATJ2VHumEX9vZtaMPIZPV+ZY2MX7kCCtW3t
cj8Q7HWUQIruIrSiXbGU4GuhxnCC5YlykieOS+AlQeFhTXsVXX1xwHZLEAOlnfKfPviX76BmUYMU
K8OMpGKWr3j69eII4WgxWOZmkjtHJH3DfQPswQF6NT1kGbIctakmyn0pmITfjxrPdIN5rTbe5y1o
1dENviVPg71F1DxysgQAvtbnOqlqHA9qwiFyaboStC/3KvWVSuwXCNEG9PN8lwG3cOYs+q7SBayv
NudAH01td3qqfB/1SvVm/+s6v68Weg6kjqs9gY4+tQRk+uorg7NyD8AmaDn+4yCTT4CaxhNshsVV
ONNJYOedejHCN5I2+XpbAFE5BJ480v7Xz3XK7AJkd0VOgYWVXh6b6iPVt12Sayyw4C2s0sFKJvcE
dWiqPUktnteVrr2VZyRhLu42cEnhjNzszg01zjDq+WpyPlp/2UVPs+rxhTIoZFepr2Vjn17SRWKv
vXRtsTv9qkUdtntyoy/OR7j689RL1Dq1GMq9UB8AdxPOtI/ceKces9XOrp5xfv3nXVAtq19NzZ1e
o5ZPs58eV4uf1p1226p2HI4A+ceUOaMokdlQhQFVZSbZt9m81snqPm0f0xf9KjRh484YyFqYxKLl
bkj+4iMMIXqCt8XS3bsJSLeSxmjGMBDzXTem94VnHcamPwqZd0it8R4rT9lCoIAORuRsiTXyYGmQ
22qtP2gz8AU1KVHUXzZGA5RULbtkZ2PK1kO0NaVL+qGJudkrBkLNYVcROCOf/+ezhRdUu9EzH6F7
L0hBnmY7iY6jnJCbw1VALQemg6xTzfYmaOy4kVKmCc4Efs3wqB4IQy4UjgdqN+cMncvDR018uWue
F8/rJmtiE6uHT7PqIU/t9ufn/8Xj53eOJ7c82I2ZTFdiapbd+eW/vN1p1pVf55e1p4/+ZcX5C57f
5c/WnT9dPTo54iuJ6/A3rBbD+l//0abcOT69/SIj76q4ez693XnjfHreL1/1/DaQhSdk5txLqWer
j0/YuYxMf4sKvMdAQ6lb/TI7yZg1M5/9Qw8WW/+9/WJMDdZtOVHr1Jzqy6jFdkp3PeSVva4CnbC2
l5e1dJGqyaxWhrCCuUMLQ1CF8jKivFt8GU7+5+U0r5w1hSoGoeq8r0JD1IROMuc9lSniN0iWSsu4
V+0ZkY9c71Wcic4FDokONzUq7GSAW8dYzIUELMcO3lgnl9Opp1OrIQSA9vBgp96W+2U6QgWJ9/r2
nGmq9wB04sIhtx13W4bjkO0lA0zPRje1iJj5a07vYGvImChTHrRqjpHEfoyWhkplHK7orsfgYXru
zJtCx/SOjHJTSBiQJ2kG1e9zn9Y1jQ5TLhlzahp0sDoD7rGajAigLk/rEn3ag7he64u9Uo8Ntm/v
o5qxpPw9MaTXl2rOYMOc5tQ6hNLsAwL0wjwnkH+bltGvELj0JxCCiNHk76+WncZ8Ccoy2Kr2muq2
0fpmg6hf+Nx9m6smXXN3TcVYjutqOVFz6pf+tA43ZUthsH5P1OX91IE7zasfeiioqXWevz5n15w7
co66FJ2W1fhyYehFQOVBNeNiZVdUs7MyHQ4qDyeuP/C6V/i0+UVtlTF7/kXVyqQoqc0yVu1VnNkS
Ne3e4SyvJSD7bPnbBiqLVi0DSIVVm2fPQgbQZkNXjseqTLqL2XkLdEJxVIbwefJn66jAHLS4NfaR
YbWXKv1HTbqCMkDrWmQGIDb47YE6JHEopLoMVcHeNDJ8b4m/W6FfXVCDFNuxHb4IQ6aJqd8pVD+R
msWJ9hxg1IWkKJODz7+E+mHOv07UGNykuvAR1E9wnrjy5HRePB2UnUOg3px+qJ9BHYN/9lP18vcZ
S7M6ENC+UT9K5fg7u8qdvUoPPv1E6sjzkkGsATrSEpGOG2RGa6BW8yENioxIJUmckqPzC0J84W1K
+EucVu8BnYTtKLdTaLDZM08GOKvl06wfugOp9tw/z3IT6nJy2t6/Lxo20BDQpqvTkZGQntim3qs6
Qapjx58ndH9q9nQslU584ZTUzyqP1rSTe9Pa4teHeYIjNtIMc60jpOGuyEwPU0Hooko2Vo8u8kwR
FLiVnKV6UftSbQN5KeXkvKjm1DqhaTQeGECoPS2Sm0GT7/H/0op/S1phw3b+K2nFbUoXo8z/KKs4
vegfsgr7byQdGa4wCSgn1cRHcfF74LnMQncQebmmSi7noX9kJ8nAcwcZK5JGz4MP9YfsJMcQnFwd
zAvytf+nwHPCBT7pvFiBRMP0gYkgrLD4uD/KKpohRT/sGOxfsXvMytmEAYxz2wXBkQXRy9jQH53g
TlUUbje99ph6hkV1y4BhlQLnzzvwu0hG1gVQWuoEZKjWuDn0xLYv0G1plzp6egrKl0UTNtYWxEw0
FvERXyv3Uenagpu0Hpvu+1RDcwdrRpefO23LWzb2bABB9NMdWhXvcrFy6P5eOGySCFSVWTruZeWI
l0rkKZBPrvWNrjncS+DhVHPniWavJxOfHQWqjXDxG6qHTEh0pHbLF9Vj6WLLD9sdYLwXP5tNhFPh
b5MQmAnu8CDfpIIxg1pM8xxANK6R9fnJ6gE1ieUr1Jx6FzU3F5DjfYHxkIIzGomfUSvxRR7JD4ue
5Uc1gQNGW2MJ0JHCb3Zm/EA+yrnL01xXbnKqdOt5AcYdGnjsgx4uxLJkRy/3uUfwfe2+r2N3VwZX
kCIAQbXcdXgWncXzJKFbsuZuxQO/EtDqCuJBbIiK6GjdmdUxduIrSoDLtr3JHUE/u0VRV6BHwWuW
35mj9+5UgFmHehm3jp59yZY820Rx9dXzAID4s3sfjEmz0SMHynHiFceWkJtVE0Jm9bS33ouQDw/Z
bqi1dG3403KgwXBFgg1G9qZ3N/ZUm9dhZxrX0zjbWL87dMR+6Oi7pMFIio3oQvNodJhtiIugN6Ir
bf5pFUZxPfgZkOslvya/CdiEfYTg0xNy0G+TzvwO7XXAGeoQtqLr5jWq6WFtNF2wsURpXVeNwNE8
cHGJs+Fxpjozpf585UxoNBuBEjDURHRN/YS9s1uy3YhfB4KOdQCFnd9AxWuAizTD3iJAyga5MnQr
zFTz3iYcaLJx4GGlxbSej1eoAmxMVISFjBOOoqkUV3oWO3vXIyVHPuZXI1sP6EkemAPRsDzBSSAb
m422N/jTr8kWsK4N+a27NnoZNFl4jrl8y8cWOXHi/HY2BalH+vLshOgHO0rOq5lo8yvgV/PV6MRs
D5HRs9De3aULdwtREJejsSR7MRNg04NoW7c2pZeE4LQdpso/rBsbnMrpDdkKhI+nUX6ER6ofZq3Z
wd7jTlPePrZ8OANaOatWnieSXIvTK1txAiQ9Req1DJtPToBKqyVT3k2kkAdp9BJR44CblwWLbd3c
LyJ8nmKKxOwb5rFE2ynHumLiYCEP4i6TsW7S0kuytLZLw+FGUUl7sVT0Sxrw8jVkixW0PAMH0F0q
2XlV4kFK9/Kvqhwy0tc/lL6zPpVMT7UcVT1F3bppsA0c9KDKlvV75oFVQyA2XppyAgbNFvxyng+E
rZDcQ0VAbAYql6g2D2qV39Q0rRlQbBvLaLacEqg3S3VDXA3RZiRbl3ZcSCRjnRK64dctrBB5Rcdy
8Z5Ow7CN5IA9kZNZjt/VnFo3eRBV0wyVvQHNrQ08AUoE53pHgZL8sGVrV2Am3MD/ZjUyUVMOENVX
WvLwmxE3xva0JfsRTK9HXZvxeXMJVXBDeZ9Kk++icBGLQU/FbrZ+gQSH7IxujZGF0Qzl+rUly4qu
GjnrcgCioKGIwPHCBKCvSInGOaFTTLfyA5jlnY7TMi7qPTLoaJdrxLkPSfdsSfd+TRl/Z5a0XgM2
ejygVcm1kRCQwBipYOgF+D36Gk5HgM0YA7s0Z8tfuy0Eg7C4aoc62olY+1FIUV5M+b8vBOQg7VR+
Ie6LS4WqOKmi1rl4OtYePK8YUG6p6cS8yaKk2gHOZb2WVNFO70EvyUGvqgY7IuZypWrEQS8vXsjo
T6HKuQu5MpZAEU2iReBtEVqWNdMm7Cys54P5buKF3hLFhSlqae8Vp74eWwsPAE3CN9F+hHLoT8jM
TPiqHMS6ZClxpBY+YuLJiKx15Dk/yY9pgIrwzAwS5maqfGh28tlo2mZyNQAFBkm/dfMEVPFoxiid
ul0zX9Q0sy9i8MzcrGlkX80zeOrFfjWzh7EmOPzT364Wh1PVFffh3ALXVZsBt9ba1NErqyU1UTVK
MTkQ8efvo8RHLoljcZtkFVtRmcQYSkykmcfYmOtonensHancQVMIucu8uKvGBJYe1Mi3FXBvuZlc
iyKwZlDmA3vpFc3VKHGzIPejVe9MWJnQ/GwCWcxXSes0N9yYG4XEaKZL0IbVRNrqLN32+hA96h0n
CLIfwy0M9WZVTW5PIX/YnCG8C4UhSmHyjtwVlA/8tZNwNxUNZDjKm9ec4IskjYND5nAtqJpqo4Kk
P4VGq3Xt0t/rYdPt1OlNTVTC+HlRBYznsUZhMHSbTVSGXFv76qCO/lA3OBuoWTXxfOFDbXQFAtXu
Cm21Ry0P0JYzBeOlmnRGT+W0BT4p6cCkW147EboOUhSotJjDLTd+y7az9a+nYHN5vlXf5dPiIis3
hZMDdOXO3/XXBjqYiyCtqMMN9WzDwc1eWwE4HJKQfqkmrQZ+p83ZIqUe2leGW9d7s0N8yPgL3ZEW
HU1b2yxFNR3QPmkQbvCQyT0zgllZYr8jREO1tFSnCHM2RlpcLac68RjUZECIVTJExo4kibesJpCF
F8YedejWNTkx11Z6RLSX7lXNXjUr8mWmrnTuW6hHzg8b+aHte2JQZE/jvFrNYZKrLtzhK2QltgDo
BuD6nOvkErGn+NRlmey8eJqznPTCAvfa105ogIfmyWUaUl5X27ESTjkcE/Kq6LaADeEvLsxiurST
TL9KQKvISMaLoaJ9G7okJcRN8RHng3FpaJZxSV4XuVW+fz/LuoUCo6q5RNafirjhDl/NqpXn5/zZ
OoidhA9oYbo+P1nNgXxvDrReN+f1n16vHnBkrUTN9RMBlJpm2adDr6pyAIvqKKwbp6C2POFnNss8
WQNC3cDg2dWBnh0Ukft8CT0vqrlhsXEoqIfVsrrMnhdztH1EroDvmJp4VRj6tP0lU36YkW6p5VEe
R8L2kJa2qGEjWQZQE0+fYBB4eCEPQz2uR6vqr9RkQva6mbkig6GP201lVDjS6QxxReYUfTnP/XAZ
LGXQHhBGBvs5bLd9fVDpzQ4U92WtZj8HO//y0C+zcZ+M+naSoc/qVQXIL4KVF5ezz1aVUlp5NJzL
nfSs2t8eqVKHGqJ6iLuWms6wLKIvsgdBsFmZY7RndlaV4fO7mK1AQeVOQ3YkSC/dlKpzYahuyenN
f11zfstAlqjVO6p1U2t6F727Vqs/PSui/zufHjnNqk8/fRH1VLUc1y7PUsunTzy/lZ5glDR9pyuO
rguA+tP7n7/F6WufHz6/+7+xrsyPiVvrzbDjRuhiCWaEOalMj6U2vIFoVFnLQR/np6mwp/VCSRTv
en1jJzp9UCKKcLoVL0mMurX0q5cU+gqD2UXsCpTaeyNw79p0qr5wK/yTIfq3zo3q7UJ9BmOlRoiI
ydONEvRlbgrypNroGbqPvumTFHWETwAZku5VHqCkbcln2GYxMRpd2T1ZZcyVxqOztHBFgcAwPC0j
ArW+1l+xNy2UeQ0UQ+4xJLJbi8j4QvoA70z+mfbEXcD/sHcmzY0j2Zb+K89qj2cYHHBg8TacRYoU
RVGUIjYwShHCPMMx/fr+EFlmnRVVndm97zLLqMghxAGA+/V7z/lOr5pNqrHxOWAM+jFZV9Sny6GN
weG3LRPsBihtV5fptszbn74TRjy+iBtDvftmtgPqcOfdjVtEOmVMC5L2majrzTgY3y0NslC36QoY
8WYFM5k4CetBKuDtPC67pElofvG9pY04YAVWLH3Rt9Al2TMMf/TjBwBWWHrwSiEQdZsgD9/ajmGw
tMIHUXEgzUlLDCxra7Xlk1EGLZeqggMeqB8OzudS9+yt6dORQHG1CZCVruG7vSEm/2Frq9qZGxjZ
yN7KH53jBS8JAXdWsrHJBQRakcHJTZ11mFofiZ8+e7Qmbl32AdFurSi5nkaF6oNEBBQgM9BNP1c0
H5kCWCY0S1nDW8s5cQhVLgPn++S5OqAWr3koEgyHegqaNbaAxHPK3g41ynpE3ZgvmIABG/a2ntve
9akJV0Md3JrBiw8J0M0ljZN2VXJ8XAMCIvIngTWc2euhFukmKkMo9pZ7j7nT9zE7NXzSbtroIdFX
g/HqS0ADpamho6UAzahWobAa26H1972O1issB2aJgfHi9rXYEjDyEGaVuETCfXHL9IS2idN7AE8B
jTajETIXq6EHdaatPdoZK5+vfBs53lbr0SMHmXokg8D/oXXNI38hdk0SgkX6enZZs8CBwWswu7BM
Rowz8GSs4gInhy3SvT3pTx4DwockaOu9LuNHvRvHJw9T5EOmpaeyQh1IhiPhO4j4BHDkjgBaZqrN
WvQwP101WZvBRDqnPCTisYCbJpBct+3Hr+mDC3b0oS/fNMDxdFfB6VjgdWP4anaGwTfPW/tISB3S
uA6SjEljHC1XB9G5kxdwW/FIjnAKdia3k/fKsj/sxr4InAdEaBZvJUsUsW2JvnArpS/7Yaq3JnkB
R10/Rg2gFjkwFhdmUfNfMTdJLViY9XAi8ASDOVCkxHh2CtWcx/yLMRB8nMY5sLIuIBay9l3lY6V7
yaUui4cqGAQNLA0PhHHLI3+ThkSElAC7nJhgrixwWhIRSLYYkyZa5l3zww9Te+UL78WWVbOrDipu
xFYIUFmVUyGhUwMiNS3tF2Bhedzs/URXizLPpWFeIqzHt9GkiGB7X/2kyMU1M5A767M4FVnXrNsU
+q2SOmR4b5+54bAp7PhU+Ua7Jrr4O8No9gAyqZowrdGHsfLJiiK0pe9jlnm9SUL/DehZjDCaUbdN
3GKvv5RS87F0gaGXgC3aShwSHY+NNgArio0+gV7b/OhbaCk+axQuikyt55DYUoC7itrmlCPxxHXo
bJSDbcS99grqn4dSbuWa+o/IMQ/2aKF/6aP71Kez30NfzuMPrDWGv8m97kjWx82qbUCa0CM2ZGxz
xL11XfpVRg25IV4tdwV4Clvj9i3vtCn4TJ3Ot2Mk3zx/2E1OcTVCsMhNkWAfkcGymEIMy7OiNhRW
9pKR4wkKbwWCSJ1T+dhYjDtAg186GEerAH7Iug9a4MkE5Gy80VqVxKysQ2Mq19FwV0H/fXDRmU39
axukxH5QWA5N+uJF3as2MgvNzGQ9NOFh1Ian3HQ+unwDKS5dRjLeex2RBxWkk0L27mrQv/qw1FdQ
o79cEs8JwiX8y5Mdah9uv6gE5taU08mYvyAYlNj6sc8Bqm/huwpmfnh8cIiU+aq0IEJ71EerQUUf
Zb9206Jax6qDEodxAQ85dDWOni5bFUHynjqShuquLagNiKxJddFz48eYB+i5o3chMLTYeA4IPOs+
FEIpUsRLnguQhFFokMXMhNT83snKXPolSRn0ocoCK4SjxCloorWvB8w8x9HFz7R02jpAsemQNaiF
34R9nDIfkx1KwbBHFCR89U1YCYR86Il1bx+U4zgnIw+PtV7ki8DDipKk7ol+s7uJZ6RZEBAmRu4R
aTNj+Vylxo5dGN1dKzaxJELdjKc3YC/Ir+LWWXeOma9CisYFpplyQcT3sxMVNjpIeiThcBewolcx
V6Rp0lsdTsMi1cyfZnEOAB4sBQmRq0GMLIU3Il8Pzb0M41cxaffWi5jY+grn1dQlDxxXT6Ofm5QF
4ZPVGUcRGvnWLp+y3Di7E4Ll3IurTacN68lri2XQBiAgBYtx6FcAIKxXuK8Fum32ZRoIF6FZr9Jn
gSSaXX8ug1xt6zy2aPNoF1GgoMoU9q6uDJaqzaJlWMDxH2LQ0aGHm7htzgmsN1NG8w0xPUZ6dh4K
smtjLlkm5cMYMEj0RQq2X8qDlgfhQwFjG1FGCmIXHHOaPFH5tctAytcyqQ8qD88yqpoDdr4PgU3K
KAEyiwiYAhQDDI30AkPgqo6CuuQbOgbM1v80wuGqJr5HLQY0nfokK7CPIQPwkD54FRVsZ14M2wKc
Gp8mqJamZrVrPUR2jJI5WBngrBn/faRYvDYgIHr0ZWhGvaZbWLYLN76LaKJSAlpe86SPdbYYSmvZ
WXJLStc6sIvgJ2cOuvhAC723WssvXhl0C0NEIy3hEjrBvs+LbZ/LdG/GEeWTjp0gMa1NqfoLp1w2
ap662tBY4WyE1si/IYwF+tI0xiuHvRdCoZLHPiIoJI3okkHic4R3DOdjyJRdQM2lEHq7leEm03G0
ymcj0o2D1hJsk2uHJm5RytcIbrHO4qCaqvLZ62p6za6xngKLhL+gHJZ1VRxoiYeoM6huJWc+7V2T
dOAazl5L8sGxkCbuhm5Tfg4iTz4BxRjawvvOcgRvmGJ+U7YG6elqME5dnRxqXd97Hjt4ZASkEHQ5
3NE0YgJDcvZoWw8FMsNSjMNZWnq21jUDbk3sRHMGKulzdCZ3wmHAbqgd8rA1+UHFATvGl7ThPSr2
pJWu8s8iFj8ijVorlUrDSENDqE/14amHDpj04OtIqzXJuF87qXooez0EoWdgumdpYEH09Oee2MMw
qVBxu/aDI+jtpr23pkzSQJ4lNUxv9j67OSUirDl7Df2i6GhQepJUXE1voi04jhV8oPqhN+p4azl1
umznSFtYrU5qiWVrRs6mYHLD3vGhnAzqQMqqHEEkW9mN/xgX0OMdP/yKmmNMrHLG/koZSWxbVl4s
54XUHOPq18aqD/pm47kSe26ysqvqW9PROFeteRMmxb0nrecssN9Kq1nRwHs2QJNx7svb9WBMpKAQ
fr3Si4nEAq1bQmyF58I3PoZaS8cnwMNRql06HDqVQESUUMnEcAEsi5qs6DOws3upwngpMvPcMuhc
tjo6+9wdV53bR+AC+Eear/kLvZ5uuMs5F/gmuTZ5RBoPGUO91uAiYDJnlFO7wjNCCcNcDCMNds2Q
kT+7Td+m1zGrh6WMsh9WLsk6xl/BeQwkrREhwS8qc19VP2EatNipfJIwE7WPUCsVtQOPQ9LyTcKi
xMdArkIsUXqkSKA55aC3UVAZrOyYOrxyWthIJBsMvL31pMMBo+pKYHFO8SqZ0QlxpL4r1v4lYC7s
gYnzrW5jxYLn4iEQkodJ3Z2hvSbKexbgrYZqosdg4O3yp3XdIKixxuE+5hhKM9N76zKSFnSpL6ay
csColhzXwpHIGdWvaaQdgK6FPKkZLX0aQJmLybzW5k9pLgI7fgIqLzukdU1Gwsuhi6IPO8J20tUY
JG3zhjjoi2idTWwP9sYJup9inE5ZMl9Ap3zgmnFsE7Avs3rc9GSXQVkB7JF5b8lkbEvZ/VTZ8GqG
AenEYktZf/eTcCRBkGI595yLDtqQdKlrEhOckWotYEG1zQt7XOWzQVbPFrbLA1kgdl911nAsIJUW
PhL5Qd4JaM0WZR9466k00UCRtXkLflm4g8J4VLpZMqKshkMrToyGgpUzEbERTtmrnvh8T7Njx8qs
1ZiOT5xd6ATZ2qGlJmUV9mjX6K26TQRNnzilmAnxCc3EV1aOPk60WmzGsP1kbvsVqmn+VzQeA5Nb
2xGvrBI/KoZnmzLDn9sFFQ9GCBvJY9X2bXIkpyF47LSOTTTAxMdkHSsyowXP7taeVt2cgKAPErgC
98LT05O7yynFJ6vAZaCXRj/0KZwWMrO/FeOSXFcSuBIyK71oTiKg6cc92UhtYLZiks/QSfojUwTZ
i2ZiUxdf4URichiOuzAaP4y8NZeELjz4/vwG9C7fGWGtEJFhNdXeVTDrQqUEiqzerNYCptedrVx7
Bmf05MVcpSwOaKVm/aflEbzasj9xkK8USb1RFL4G0scki9HKChJ3D2MSt5UWckIOg7NnFsiSMuB8
nEKpAABarjuP3IKoFXSYWdVGRC5D7tIp9UY03lTvasj5Qny2SKHjnipsuK0Bs5twxJakj2C5I5gP
jwkdhsieMQyyv4OKg45N4tXkAI4tUbmkfXwbjXtoGt+CjETutrFLUHHszq1YRp3RnEC4ylRjUDI4
R9OS9mFm1QJtJZxSAGKr9QPdJ4zuaON3aaNXpy4F06XUazTa/rEmVdwlLrqD2wKhEle/6hToYibe
CTvyWMqN0er6ukuSL3IXGUxWOrFCSDEbK0TBSDLG0rN6wi5GyFFZa9BJJPo1hQ27UfaFfKRX1X95
IV1vx3jt7UotCRn6rtmvUjrsclZHwkohd37KaZE50UIqVgAZ8Pp1GkdLhl8PYSlPdqmTc1gExmM+
ErCjqFSrWFA5kJY8FGW0NBpWEL2Vy8xtzqHGULBKBMtDfPZC/IZK/zACv96OvIVlabDy8Z5Dyy3W
FTNzg3K09vTjfEaFmeQvDN+oeCD5SES9vCkE+YB9DchXpglh1qb8doiBK91z1OrEfvTpSmHwXsOZ
fU2a+qvNiq9ZU2Jn0VOXY1jkpOLPYrMquoW9567MCDVXlFKda+9WFJJY2tjjUUafIs3OdjbZD+DI
xCKj7uwma1yYlXXUG+21IZ5zMTh5DoJGXxi3zFdAhIqOxRhDn9GGn1oHTKFCZ8Xpngis8sqmebTK
6VmSQ7HM1tZ8nYwk9pZ9Z/EZ8Rcsu8okjSHgbgGATc5bZJJJUlKbeRerN74RhuptIBmtLNKkY2Jv
Q0u+wH3HlCWOiY3EIIVDDr3mTD8Oo1SfnKXN+BSZRdX05CXH16ibLviNn4NofIja8tQ22QZwu52Y
3wo+gg+MWFafJT6voCd30J64vbTHIQLXkE9yMx9MJ2KFeHApaAPjiejeu+lbr5OpyNaY1FZh+Y5D
WYNPQCuXzfZl7dXFA1/a+rGDw7So/0gR4eOCv/4upu7Z5GpZvlhj54LT+OJO07USA94/opQYXFIg
cipdyrjLNm3GHVOLvFi6dk2YOyn3ev19kvI7RllaCMYRFteXarzvllIfef7RN77EZKM/ZnD5GSM9
VxqxXU7+ZfJm06n8IvTlJbWLK9aPCaGcR3BNLj887udtk6hvOQU2QUAsSTDmkwWc43sa1w91LV/y
iBGRSGkUDA9izOHNlS+2TU4bSb3SaF56mW3CgVFx4frP7jDRWe7qr8RNnr3g1pN1ZjYaMJAYI2r6
WepMlWqpHVJNbZCMkB0RwKysuypb2o1XrkyjetOiczlF35K2+ZkFJ4volm1ZkiIQtO6xMGF+qPDJ
hxAC4x3+oP1lk1wNkmVuVpkWyEezWDJDo4tEpR2W61ZGML3fLNHswuC9HgLtIWvHZ83nKChh0afR
ZYq2/1/Q938l6ENJ95espEtY/Pj5X8Du7vkP0Ei/fubDj//5h/nHH/ynqE8a/w0G1TQcy/Ec0/0F
RPqnqI9/5XpCEGkhPceVsAr/KekT5n/zJ6B+IulzhI5D9h//hU6hDf/nH4IfJ2zd8GxoZfb/CyUJ
PuG/QJIYZPE/SxcW74H3Zf3OwazqQNWZ5xU7MlzzBY2b7+Ocx3gd3dbc6n5x5rlo5xi5btnl6PR6
b+AQkscAzQ1jo1J5AvoRZGe36q5uMR0i0353ASgurOjRbeZOnQGKJblnfnKUBa55TSzc+BhmxUNT
nCw7eq5yeeqZlQMZGLYdwB3PQw9VFa5L1sd0QYTlEvb23PZik01MoKaiB9vrB7sgS08pFvRV66Ke
Na00g87CCgpx7Kamo6xd1CADfdZKE/vEwlWjxYgGdBA0oPC/WgKkco3GI8tmGuqoZ52TlwNTqSYk
OW3O2sHGX3QseblJuvnIiQ26z6lMO6bDg3EmjW7XCvmjY8euvayj+dWbS6cRO4/zgcnEITEJRtX6
bVWrayt4bUzinsx+9uN40aqaAU/wc4QbbrU47OG02qpHhaC9SCC0zBC7Y+IXh6Dh25SDtsrz7rnX
02PUpsciJyEpJ0vBLlei0iE7jeeolict0g84BA6Fp589X7+Fmr2z8vHsVzSUzE2dGbdaayi363XT
jLTk02PdRl8GZ1BPi97Idb5Errqaof2ukmCd7Ru/WcvCPUlrgDoMEy+J74Y9Hcaej5kQlG10l1D3
H8zgwUtalDtqwyHyiFT7LOLxEIO28Opk33vRvo7R1OAdi0hrxitwLA1mKLRoqZhQnK0i6hgz7UHv
JXsahaeeg2AhAUuNzUZq41mfnGM7vukpiABPhF9Wxn0QOMUBsBMpMQTBVGLX58F6jDESA9kEfuCS
+sErF40/LdKB4Na2ZJu33pMuvQd2+hj0a881zmVo78o23McwCGle7vU6Oc5X2PD7m2pMLNHJh0jS
LzsIv6qWFCy+xlKbbjCKjnCor0a1rRP9c9Rx+xsIPfVhO84qRvhaaU5Uc6KWdEcuXg7wA03gYXII
YwxMusiWtx+M/jxMzk6N0T6zFolhn4rJPpkh32A5HIxQ7IJgJGUv/XIDHNFECM+ZFRtdJEfL5ozM
PTlV9k7HoC0Qrfj28OmW5tF116Q6XB0onH0p3kOallNPzmWZHGvA+79eY1TJYhitc0MvidKBENUq
+PIb11mk+bANhvQudQg5olnDudzTpV4hJUXmdSza8dyBU4Qz8W6r+KsmdHpEJ5TRNNbH9Mj0aQ9u
55iN0c4vGBvX423eSzN86EC5ztGUHJOew3fMvarVL0mx7uJhW1fdRaTqWmvZsZuXA/djCKebN6lL
T0hcMFxMLgnoxXvTfQNPtm/76Sar6TZfQcBNBy1NaGVm9/mLme9HiEEXGRE4XUw3IhDBPo2Y1YGQ
8ZF8IJuDXS8ssqxtk0ujVdO5b/Rza/ZbQAgmMe+BVfPz6pXH50k8iRF0Tti23xt8sExvdwzAPvD1
TyFrgi/UiwJ1O9/bSTIc5vdGTjXtiK69RqAs48ncxnF+jAlZonU6HRwinyZANAuVqU3WpF+DEOso
eu+Zl0CRvZpGu5lvJqR9G6SIN7+lkZ3dWr4pq5PvQ0kVzfn8pouHRvNecBBuSB1A+D/7mhTL9HSW
9XAO7QEGnL1q83WZDaCsxpuM+y1pF6wyRXR3YVQDRH5+bAb7JGr9M2RWEvkBQKIgWlqkjFpy+PRs
/zVnzuHZ8ReQsAO14xIcwUELonU77ouANjiEVu3s98WjVXQrB1bNaLa7akrmU9JJ2AyfK/1MUw69
GL+1kZZNB+uDgc6zXsT7trZw1qdH7PKbYuDxGENuCb5pB8tG/b2x6idFFIlXtteGTLUpRQ7mD4eJ
B2H+C7rcBnS4ZnF7DYyr7cA4VLb6bPzhPMwaNqGulckjFgviF0MaLJIOMotVxPQPrpnKKY7T2XN1
nRdsAf4a0MqTx87WxtPNiLN7W1Wvpn+j0XG1fPo7kRg+zfBnE3kPweCc5kdyXhN0T57CmGvHQ9SY
PGOGQee5C9x3pUpw3Dk7jSfeK2Xv2BPJ0NHbC8RihgYN9LbuTHl5b3mNNGd1Y/gREiGx6IHs2dCi
Yq/n+Qgf6/A0v1ZmytOvJw7WGfSdgNAG8b3VNGYS/twMDZ+6CA6pE89qlnGu+dFOB4jq9oPGgREt
JM26wF/qdvvmxtWd/lmHnNz4JI9mxg/aAF788tGaD/pm7+xjlthHGjspDNpRX3PStuDN7dnuXtNo
Gndx16xIlG3o5CXv2TCcvSIZyWbMDq3RMPS3xcLy3XadwClc+Hk/5uyzJJDl9kDkkGlgE9WvQx92
eyPuaco5Qv3xu1//bJyicdtnwCKk80xykLn5pRTMgN7sf/3u1y+aqP/5t8Ka3za4kKzZey4ixwGX
3d6TwVtHw5g+U/tIN9Lf61gPmKSk/lLaYWSR9DoZ+1+/9LPWOYtFu/EBERrAoUi38ve+m2+GIn0L
ab+ugxYpnUuv/iHrEvobRCmPenQzpBE+jBBb3XBiCVH6joSxjeFq6ynvVt2UrHNAWSgsFuwBqEjf
3ebLIa00QZ44m7Vj+IvDokJLO0r+SWs+amXYw+9HFVEprTmUY9H+8YtCQnzgzU27STYnGdbDhqKI
hgf6iJD+eqqF57wQBbNacXMXXmrfJ9vbhewC6yp076RqkAWgOncf5ep7RJZrjmlojXIM/qGkTe4M
7MapuAHURGRQkoyJCJdRg805urVh2OTc2FNsfqZasgc5eHJFyQCTAWFSuzv4rO+qpDUx8ZjHNYsH
jwDI/kvmTZegHpc8bOsR9ciCscW3VM/aJz1eQz1DVwBwgOVvMCsIBIl8l5pzwqt5NevxmogCvp+/
qHx3O9nRPRI7rYfd7CR/GJrAvv5vVOyf8z8go/9bnexJhJKM6j2pC2H/BhPNoawNxZjRNEupk0lk
WBZVXNPB4umuoSITe6ofCtqaSyMEu6QNEX1W9J+D9mJ6yxSac3eqWYw6FjAlnJMSLqKDm10gQWQf
mReYrjs32XAJteARSNIjSSHfPPhK6GooHHVa+dHb6Cb3mAwjDA0sj32uHgSjfYblXzkucWXaD3HF
RtWxvvCd5UYCDIHmu2+fRkm5MnWf6NDmacMh8nv45tTlaXRHKnsUJa80unsN4jdyr63BFkiN6WvD
xXO7i6GIQbaHTVZ8n5dSCZC81shWn9pNyRbeWGqb2d1lrt2ccrhVIcRE8X3oBS29fpuHPD0JXD+W
HDrRpxyGpUFeVN1csq7/HEl+zsdqbTfzxmq9ewwGHWCY6Lm3aKRv+EqYCQfJEQLmc0kh2bofic1g
sWzb1Z/sWP9kAv/5Qv9mbuI4RL3HNB17E2gq0/jtMsP0kmnb0xvt3XzVAHyBFUP13ffbeQez2uEs
nL1fBoe/fllQgv9+f7nmTOa3DcNEC/pbKEYlLHQGQuU7sAa3rE6P6DuPbgP+T617nYuRZke/b1dz
lZfE3cq3BGRImOYj5QF1OFlCO6zhNLvNVQ4jdK6aE4rvWkffVXE9nQ+H7V4UNbBIAi4o5+Vwnvfg
PHHfO6/ZzLbmueDoo6PStG3TkRgX8dF5alPP3vnZ+Bn4zik0LVw3isWpXpA1erQz/ZYVyT7mposB
5gXkOdbIjgBNkE17HD21Qs5+CUS+o5otqgkZO+C3nKsZi0enn0NrkmPOrAmJ9GVIxwNEc0QwVAaB
ldznz2xN+m0y9Fs86cdKcV2SD02mJBqxOPFnkwi5g6zXJmFeZCbvA2c8yEE/tNz2DesrnFBVpaeW
iZztv1O18sR27vu8jwadDi4mXLWWACaUfc2bttuhg6jX+Y+i8rZdNhwNjFQGo5E0RgGXHR3Rk3k5
TZ/gQCy/njeyJdAuLRpOU8tTKQr9TGbRfSLZFXr3UwCJfaELevJhZSwmmoENizLui/2IWDx09WNJ
nPsYy5Makrsa5Wk+WxlUlXNNhM90o41iPZeKtuCMwYcm/+pqJsa50iIUUNR8sboYfKkRz0bf2Sdw
P+f570tzPOg0yilqahUdcw49HW3usCFoaFYOREmzLHwIPm0qdlWUHOf6D6XHVbTdk8FwdV5qR3V1
x/7TKOIXFDALQ+kv2n4uWBirHHU/PsLd22IFugOlPBq5uvpueBeCd6XZ7zoxRCiDCODyydFNSPqy
7fe5HiSBaFPz9Oa6TSAB58QUhFnWXcrwJa4csqX4Wel4Y+L/HgfhmjTQtZFMn12oLhaZEV0OGqeL
96FHtUsqu0kSdiBxWARkLFN5tylFcLUOCjJKkn1ZjhjauOE5mhMbuo1MsRugus+rl2DvAnPKiIsi
lU65lxJ6D6wM89XDfPTKRXuZj2TdzC0KPnWN0+d8w81nhLgU3NOwRJuKmmLIOCizCTayu6Uwtpg/
keBVsfhPHSI0zkYsx3M1O5X+z79ePgzrX1nX9q91y5SQ6nSg3AItDMvLnwKD0tFCKiHIUGnkCL6N
L3LqHyz/lWqMbVmBMrCHjoCGDHdYQieBHCkepPmENN9YTejh+2vZfluPg0zRp5c0sX8t279+gDQ/
qnj87Oroq/Bg1Lm4JuzhpJvRy6/kdccNGLUk9SNVS79uYInhRdPBNA4RbkTRsefktSbWetouvEGN
O6siGp5e7zkjZmIbIPfW7bKeQWjHvIjejbnWcSYek8HJ6o1hVvey9kIQlyACyQS+1gUVe1tQgetW
2S9OpBKPSwd49WAij0CF4XEWwyF2I8qYwM0vvbZKdFXZ17y+hBOSgTgGj6MzTXFOjmgPa5PFaV5z
XgJNP6HaXBR1eNdh/Lhdf7N0grVjGNglvAmDANJ6Pe/hKZwpnyDvwmlXVT8d5iXQU+nR446cn79G
ei+G9dJx+k5j/Tz/NNhUx8Actn1PXMSTVst1wcl1visSKU7zD/E4ldYcgvJUXTQOvYk57Nuy34qm
uxoJTs9i/GS2vVacLrORqbhnbHZ12V68Ql10oLtSXxljD6gSL3mO2LJqvtJWXS0HfQQPdCvpY/3N
7ffvTUTPROjnCPeXw9j4LVEliinS4x6zm5IJZDUEDOkVyhBLwXBilj1p46GiyzTIav03r/wfyjLT
o7dqsfYJhAi/bZue6FXujDLf+YFxRrBCiihxSikATk5ftIGiuFkOsKs0zznNW+LfvDy94D8h5n89
dni0Xck70E0Kw99evpdygCJYFjuzpZTiJDZXOhq3tKezavQXx4ruTfHQDs+RjVNXcOaj7RfG4x/9
+f9zfTo/33/O9aFusSyQVQ4tLW/+/399/gPo1UAw/BytR3+dH3Wbvk2qHVwmAmNJ2yRtLxKRoUte
qsJLON9dc8k1l4hpSjvPE9jrBKXf219/RXMH+9/fmUfqkCRuySBD71/fWQkzcYpHN995isJZzw9W
aD1rDVOYoaess2yH/ED18av4Lxu6l+n4SZ/qGjRnBKJ33Rs+rZDj0a/mmWtP52BrOtobpspby8Ee
xe3SGWnS0Pki4GI71zpzg8bx+m0S27uQ48Hcw9QZ97vpcMnCeO9m7NAWjx3XomcujyKAMXl3iUkz
NnhWXX1T0RrwXfQJatzWLhTcsd+lRHAjY6TDR25zh/qTOkrHzVFRhg1ZQNDK+JlM6OoHcUKHuZRW
fXYJfyY27KvyFD8+vtfoaDjhL00hmcNy14A1xyGU0h3PioGAsL67hjXj2b++Cv/p9hAGcQyGY+i2
+SuS7U/bg4kfICtMSrDQbDZzgaK8dJ+lH7/6jsPNaOuHv35B498CtuY7ktCFeabhUtX+jgnwesOl
c8+TOZdjTRq/xBjDYusWF/2loS2wYWe+jwN7zjSLfVR3ZRiwr0S2t1iK085+MKaXsMkf8gIJZnfx
PGa1Zv5kyflm0GnXpd14tnpiqF3zqYHC27pETOaM+xQH6z5/nDgtKhpV88/tXfj4JAZ1zk7Qnpt7
pil3ghdifjGHg4c6aT4hdfScMxvHaoxtPoMJbSzngoHpx3aux/Oo20TNhxtSARqJWnkOeVYDke2m
LHfRCK9x6BF/xQYWAlFiAyc7xSwxFhAcWrv+0Xd92FV+8mm0Ch0PVRxq+EwFT3ky3HrpX6NILTsa
1PQnrXcTEAzt4nVqW99qmvUFR7W5pTfvBoTfnbKxeasV27JJsyqPGGiEl4pNNGKOEDx0fMdzGYWw
5hi64t2kbOq7fSZGINQxJpMSNZy9cgO1Gcv0TmbrXpoUwmckibtwtDFoj4eudd+dzjjPzXD6OYdx
rfG42vKPLnLh7Ew1seyG+yp/HkyO9HwODMonzwlOPdjreReURnfoXf3TdwVZin+7+fyHE5slCBmR
hu5K8kZ+W4InqRUV6tOcCFaCnGh4D1x24wZN/23+yLlT7vK/WW3/06pv6zTkXFfSFJhDUf5cbNVE
pkmKVhbbhHZ1Q9ue88/fPD+/KrbfVnTpIHUB5kHWkun+9iJROJu6dYSpwiU9tbeJh8eveK2HZFsF
2JcZlD0nenWZJjonLicfA6lKmHzNPcjaoxhBTBxZ3tqzjXkOtfM085TQFO5M8S5ZCMELk7rHn8Fs
AIX3w3V4marjWEa/S2CHmxfiJBtuKkDPHrNU13UClGDiyJkdG6IkMMFeLK6/8pO76Y1U3e2hgDE7
HyKlNd1CT5wSSmRsANca8ZctL1M/7GzawPObtKm4MZOdRsu5wv3mllkTffSKvotWGsN7DPdWfPR6
dTWk/R5kw8F14mNeW8fQDNZaMx7m4m0uqPRJwtqoH7k9DhOhlj4nvIZpikkgKCcvazF0xZtBohmk
ZBxzA40pStcvm+1CG+nYcvLpBmiOpoegj4ovtZBGid38cnrNQtPF9nvuqGvWcNqrJKcafTmfgOY4
Wo334v8v9s5kN3Ik3dKv0ug9EyTNaCQXvXGnzy653DVrQ0SEFJznmU9/P0ZloSszqzpxe32RQGQC
KSlc7qTR7D/nfMcfnpYVfNk//roM/qej6Gkqv/7P//72mUV0szZtHf1o/1U+pxXU4Eb+zx1Fj4sS
/r/WPC/TKP8DTuf3b/2n8u78ZvGjUOMxGFm/RPTfhXdH/CaA4bCQsnN1TGcZ9fyTpmP9ZuoWpUEm
TWIS9AWP09+ld4EqzwzQ4qgFVccUUv535HdT/LU1zbaoQZLsi3QlDPHnHWS3tM7VcVTsOdIE5AB7
my08l5o0nbW91Jv3zY0zHBEpgA5eKA3rjKzaE0pYdZZydhebMrKtdPzsnuCLTx6GTgoMeoVmHAWC
mSdD39/40/0E7W6PJ+lHHKObcIyNPTVqyDvAGFfRokgNaiy84N7JeFi7ib7hGSueJz91vGwU2taY
O7poVbuxpkTsWjITnhU4zjqFSriVZI7IxBC702223VQ2x3uzYNZRUuWC3806sY7yVKs4zxgQ7nih
q7oNiw0QvvxQ+FBax3H0an2gPK0OXFp7Iohg0t2ieaGV8kxpSFY0TZk+cgCsGSoItUfu30eQsL0q
MuhNHrHZV4NzyPDm7cxwfGZPvID24/qsWbtudKJTyVNqPblD866JccQlKXYUU7pktiJ577cL34br
5aiG/LNOkCZyhE6vL0w6FpKOmgJjLFY0TlL4GTVvaRGdp14LX1oKMOI4WkwPlUCtcw8mVxW5cts4
UrPwvcZCuHaoeToYwcGODItuhEZCEK8OuYnBNM/C7Bzg1O7IFoE3wc/lb9gPTt9mEnKZeLYYTZ8E
lUSb2B9ugsDrfk451EPUcfAMrYLejtiNZDe/hWCRaI28gDzJDo0b4EQMQSb5ga2frE47UauWHqkG
ju7j3oXR7JbPFA20W9FNlTdHoXVOywJzX4j/nkgXTS8TkS6sD4J6jjqXUFUK4zUv5+qs1/bLCBF0
LSw2Q5Ov27chASzaa8Uaw8EE1UxhcO/6eDMNcBsoKCQY61svPj7BFgMayYHghtFJbKs0XjtVGW6q
jBJGXOzU1VXMD8wowVmuOKAkQFnG1rrWoOxuvKEeRzqe+TjkShoQ1o2LTUVLscumfay8uQTOkyQF
AJAkEOQ7Pw1+3RUHJ/tBYt+jaOm9zIzy20Rm75z6fX7V+iU/rjf9GuurQthhvxSzD8pLKlwLO73Y
JBY2hHQDrnsFa6ea7rLQxm/XP+HjLU/hmN2c3NxEXfsoXQgmE/WUThiEp9JQZ7fxxTHSBmtf2QLq
UQnzwKTgy8gDeg2q+hyN7I1EK8UhnCmbT6tu0zpYJUaWz5Vtdc2p1eYr/VRUortJdZo/Y1Ttox3p
TPqz7BEfOeWD0XQtAv8z6+jZMzmw8rnS1ELqNd+GlcvcMVPRyogQQauBeJo0R08r82GvIYmcaB4z
tA+KNJ+qqK4uic9MlipWPqhw6Bxvip2z5uIULZa2Q9Q095jUybOeybVmue55SnMKhMimO6K7jOaY
XvJdcI9T9VSoMT6NwtEI4WKHlbF57AyHzYnW9DscpsPWKoqjP5bdLunRnZrRrC8DNZJuW21dkYdP
tflCBAN7KkGsXDdoqw0o7oxdfMOGZj/4hXpiCbIfhqEDlSWopcj9Zh0VWbHhWKjOS4g160uxcbuO
/BH9dLu4wvvsJBRTGKq6H4PIPhctoeLUofSavvCY6XKn3UkHmaqsBvrqVeg5CJbrIejEhgEjjvLS
jXh/zA9OvnINX8Ld6WH32SCNBdAWdlqQJvtYcPJtZf1ld8imIylOr0WY3Qyxkz145EGd01Brz2ns
m+Dxk3adlUUEJR37fzHRnBQG2sPM0GADPX6B+jg/peu/1CLM8OLmYhVpSu6KV/iO0f3kUPcZV77P
6x4vvLUkaqfsVuVfGVOg57ozFoc9gVZG+rqE8yJzvJOkb0eHxqgg7g81xQ0bzce/Se8JEimGZ5Iw
eNmdNvXs6csv6W5tKntcgXict21TvcYWxQdRX1MOwde4FH3VSV2tHJtcHZ7Q55xmZA++sL1qKH8j
kgebWs9/zE517AqjpUpj+JEZ1AqZCcou1d3keoiI0Pi+oWakAZJj7Djd4gonNE6pD4AFow1Q66ct
e3FuSuxbCCFMs0WCDWsm+BdAPdry0vejGx7Qye2zlNrIeTyk92o+jLXSj51NYiafWTgIcHKGD4aM
ZZ6Y6ywBaTTaq4yC56nBYm6VrjhMbrMup+G7NdJXxCAG4UU12UHM1bsZzJwKU/9a1weO//0Nrwlq
pUUdtIwIORkGUP2+WZFDsryJFC24rOhah7gC6CDL8WWJwOuoz84p/BE+hTiUorpbIwnKNeyntQaY
6pgaLXEm6TJBTrNFCbpzemu+tHZMg1+Z63snj7/PMK/II2Hxn+VGY6XbUaCGq6yaIMxZ+X0mSU+2
GXUXJP5pJlWkzeyccJaVx9Zmwrh/VHMFqVtO+LskKUhRkwdQISOuyMC6EOWbeMi/kYmAAuDGh3lO
rFWrZsszLYqKQi6wtGInXdiNeyjKB6ViIFyZts/GhWgQzPtmlp+TbYd3cxwKMs4Wi0/7c8oc4ylv
9nqRvRl02qIMBq+LXJQLP9gQESQJOMHjK6zmUlHHBSsgJk23EAONrn53VFLtqxRGtVvS3eRbDHjt
xlY7156zR8NsD4mvkWJm/V4SP5Tt8gsIHFpXeqI3ca5Fb7Di4rHx945JItbkvLmV+egfQVC3r0mP
wzkar01uhG+9aWBXIIdQxp315NCly7KEehq2OIiDz1D2zVolCTp8xETJZQdDfrLQ90mlCi9pu/RR
RgOdVikxy0pnzdMrka3jsPHfRjV9mFPb3htM4zw3PqvAlN96nSnVYFPK3irj3qkw+YXEn1eNau1v
dBG/+aX/DYLacNBlJp/yDmZBEZAVDutZPvV2jdsBWiLZ/H5LpXBwsxiPreowBPoxpcamjUAeovoi
F1vjTWZ9fyf6OvfMWSv3Cqfl7IdfWLBxp6s6foR40GHNMgyAgsK6xAPvhyULtXU5cDHbDw9lMsif
RRCzNKZnIGlfyFxnO7TLA3FKtAPCAIQHA7DG9JaRlPJ3NWHmo4Zh35669qzyW5LVw6oKy6OLY+PJ
bbmILYSvHyOocOID2BTBsZCpaw7kdGjdLB55q5jiUER/6FoOusqfIQWmdXBysLtFga3WceV0fCgW
djSj8qwxCp9U/LDss+gl25qpr3Z2iPHCzapnnr1bKi+Sg11FaN/U0HdlA9Dw4Be18+H4HCsbAguP
+C3EBh9Ffhct2lwYgO9LSeogzJO8CsK1bAvNK3Mxe9py4WCHoIq5CDSSApnNbSd+xs1geWErAbDl
+gOVguu5eZWDVX+Kzn33zTJ600PfWffkSR6GWHrJbA00EzD5DIqX0Vmqh3D0rHXNijZNFhfY2ubw
3X/IRXTn28P4FVDnGcpwfp8a8ajZ1vfGzYsbxDMyvd0d6xEriCNIWssKSdaJLgaX5WrshnanBmq3
SMkg7xNNX7vlppiN+stv+RxtsjsXp5cnikk1vEY/hd+FpwpjmRfrFHpqivDk2KDLGnZCjkqTuHOx
LxBT8qMHJb2MosUXp5NH9nEQ7ZxSvxS+Fh6I7n+WTpJ4zWBM1KGNrxU+kKqkWcSdZvc96es7v+Ll
x7at7y2yw2MkX+hzade2bv7EIESnVO6QD+z07iiiJN9yTCAKOK4SZXYnFDJMQUvUxzSjl18EKY4e
BDgK+sqt5Xt+feMg6+4YygxzTsbXskN/LMkfYkFOmFDsSHZgfdDDl1wv7LXsx0+4lPAjiYmyBrZY
thz/RQFnXLHx6OnpJNH26w/W50Ool1etNXWvSGeEzOhA1tHZmpiQC8q4dmzA7kazY7hQAjX7xTH6
9QdG2vEY9cO7UVRozSRiMehZLveGtNdTvelVMRyTgAqstDfp6aMDh8BTMHu63cLorhcYMsRNjJxl
KRDw41cDPui2a6t7rbGjnWGN+TpMAuJRZgn7uOlOgd01ayuUDSfOSv2DmEgV2XQc2FtusOEu22Ya
mCowxBluIRin5Ph6v32qxin2GifiTDcHNFWn1L6AgKFIPrzSYqew6HUODqnbXNm3ogc6F35XSZ+c
288QQyLnh/iSWZ1FM+zgUrdCnHtMgwOFVvI8glbKI32XtArzXSnDO0Pz6R1JYkBGTnxB+cBZFsbQ
RmJ7xSTPvevn9KWgDn41JjK6JUNKYRCNiZ3LBjlM4puR2bvSqr5ccjyPWky//RDTtZ7mDKlhn0Ln
o8pdGzSyHXOuI2c7b7mJc7bAm77DKNcN3JJN3CxGYqTUQbSPc+y6a+J97/FY7Ke6D/d6nr5hm3+X
Mf6K0jjbQ/idwm1SeJl81eq7UGL5agm0+JWBThDz0Or9+dK103ubuNtZb1b6kFIDQVzEC5R/dJaV
LdQpy9b7AweTEzWaDPBQJy0Kk6jxTU2PNAG2OU7FNWroPh9p0+hoCPpVruTzzKIQzWK7yxlwVSfU
DHZU91J/t+Sg9YvE84Wr+NxngzyKrvrWx3NHuNq6ac0ALUOnqcfyswSL8gvteARaxQP37kPeJa++
KNXRbZmyj/q9VIyD2dj/+kEF2Jl9VSb7yq+Psil5cJTCgMVQryx7fjWDzDz5BfdxWDscC/vWp+aP
ElBrAXZ2STZwCmJ8ELrpyXdd8+DXxHozRnpThqOxStUReGm6w51xwUm8bq0cvvCUVRs7WwphTX4n
Ys8zao7Ze5FLMlifukcWnmvUgR2MMzaRMFXJomKVHzdiINc2ZJdIQhcIluaKSznGxqEkaXXENR2c
aivwD1r7qZF1XteuTWtz12kcAut7ZwQWESUEuacMrMev3z/TjI5Tz4IccayjFJV1BM1rIUmAOrb4
eWUJdEbiUl/rC6RzWtY0txse5Zy9p6q9mKDY190wTF6hsY9iL4MPHYwXtEdwmQFDTj8MfrAbqtnX
B6SnQ2uHQvQ8jJRFur12y/11jDxlOEaySegLWfV2toHRd6/PMISCuYzXPF5fdAWyRFPhHfyhz8xJ
DcrEcrnV9J2ms1cmMU60ADFlhZ0MECteLtmXOF5IbtlDFHqdMX0N+XtTjdmjaX6p2X3Jxgh7dQKg
oK9oRusoPhSTY+7S8JJNJAtRmcFYaMWhSxvPD0cD8lb73aiMPfoqRCzT3rWm8xAHxkdneE3eWQfZ
6e8tM8Bj4QDTXZCQbdfFewibs0/1Uxgjqwvjm8tEYmVV7a5twNyTk+QUM1XjOjC/Sq1y7+67yXU/
TCZlQHKqxZY9MBkLnOCkmoXo1hCfrMwWds2kY6wMJHROvNyJGC7tGIb0LmJJtbAjjlEWn022+uu2
bgKcD1hZKVCEQbEh1kh5rA9txDI+hzEFHFcvZwAmI1yX6uRr9FZEMUQIyimqy8BXxVbxrJc0z5Ec
WFWZNXsNpF94QP24TiGw0MEEx8NuSC07+Jvo3DU7z0+QgpKiEHiT6E9eKvsqLut9TTVXSY9yklco
08VXxVkXGgZ8Vbt31lo6Xsrn0G53w4hfP6xfXOy0JGTSh2ZhMDTRhxkCPdWpL2TZSHZWZj+HLQta
wShkNu+5r7cx6U14qF9ly+Vgiuok/WpawzgmAU5dHBKYN5qTN8Pdw2GXf9PxLVeVeqz0OF2HWHAS
X4AAlIQkLdkRgB/3Pax0nE/NvcmzZJVxjLOVtdFagj62xXOhYM8iYA1x/ojkpxOHn8wN3TB+HMFN
bRIh+IDqt0Ql74NaRsQHWfPJGVW5lZQEW751hYLBmBWTVBEaCAI4THIqWFN/8JJQO+CC3gc67dx1
dRiLMd8gB4PeBzMbIyqAWKE7U1ekpFr9IBfHNIeqkx5rD2WBy75sLkG9BDnLRycso2WF38bsb9gc
3bhH2oBynqj/UmYWs61Ur0EP9Unx5jCiqOPyxoDpGJna98gXaoUralviwNSdDhYEyzx0lr0PNsuo
si2LmrbCIvRQtwqC2MiK20sCMsXr7NYo6/IrnpvnTCqIHSN5huGlgR/u5uOPyE8gZdUTRnrxXRsr
/F7Zuo+jz143bvY8eLrbHwjWv/epATatYH5EcZfXgTqjflxfucP4iVeO4FLL7cPnwEGF5mPGphwT
Dm6kihWW/GehrMNUJoeAjgS4Kiu8K+9FZT0NnAKGIt6mLObIMPumxzwaCHrztB34Bi+0C6auKPo4
pQUfKCyIpDTitaaLTyd0iXgY4OyAuDK2SV+gZvIa/eZmcwrRwY+vWlxLpD0pVnTK74yBH8KDzDD5
iZVW13eiHniw6gks3GHippITGRf6zkx58q0JuC01lPGYv1BHSYbWIF6asC9r6bCdKB+c5IEiX67w
dDndONl+kjtoE5+1P7zLHnh1bLB/LHKAM2V+qebypIkHaDZUXbzk/O5F0j64XFMBGeMq8nwQxgDT
+WAT2r0sgMhLurglbUsYFfJAAzZIgZ0kqJ7S01g3zaru2FuHlvaYh5yC/Fi+JOI5IYrvko6qCr59
Zgbd5hBxg3r8WUKHg9DvPmPLAi/nzO+hQ4LN8sV8EDEFGUBl+EDDn00u7lsLskDFVLtzuo3ZdrFH
KxpWzOJrYg62mIwiTB14JRxtr7pbNWfyAM4hZMYBNS2ZYBosn0h3axbFLHV6nzLh8M5PmpBTebql
6D6n/y+6wBBjY8owJ6+ichtpLL14SuiazTGy9rrAkdfTqOiP34Mk/MirklhyeLLDJdLrM1QxsmHt
TFRaMDxFHWQLs5dlhftO92luJ9ASZ3BWtJqxlCy567QOtJceA0d0eeI5DWfMOiQoHU0doyq/mM4a
t5WZVlBWsoqZrGGtG7uUB4wPlNJmHRvPDD91Hn9TYTAcRh3gQuZG8Egqbo6R2D72iGhlRpY6I9yK
0aE9S9MYmGcM+O1jFjnsgTr89b31HBi8y8O9soxvefoDqL54dkIUghp6o+nr8Yn4OlEj2xoOcRHk
wLV09McUr1nX13D5TfYYBnNJITchTaheTlU6vbfEgeOuYFwuaearGH5WuBjcOqCi24euX1vlvu7r
7t66zN0PvQQ0M8yFw1NuYtsYAs7VpsIbAEdOpu6uNO02lyTfG5uRhG67tJ/DVUhydxF2cBWmBaYr
qh92PBfl3hw7nBB0N+KpXHAzfv4CZuyhDoKnkgwCfYbRa9LWTJ8GeelZtFyDsqFIuQ96JcGiYeYw
HRReVUPVwMcq1m1v3WAt1YcplBxbkv57HQZPLdiblWwC1h3colTE1Bu9aR6dlHbRrnVtD6YCxhsO
k4cWbBgxdO6ruOQJUTKo39Yzd6fjumAzpM5eRITug8Shahns1iaoHi3XwRlVHUhTa+4T4k+8Ludn
HrvZmtLqvZqNHK+n2odVAYI3fq0nrXyQgYLwwmXYkkqEWIQLKcOqDFQwcnX4JWa9tksb4ZmZCDuQ
9EdXaOaqMJ+DxK4OicshzHIzwDLB/NFYmeK6hlHSh/U2S6tnkM7UE1q4h6wJKl8+lJ6W+d/Kbk4Z
AKJ89wL/ejmBNAERhumI83bVvzDt77yh+4qb6TiKDDpe7zUmAvysqXep8stMtRYl03CWaB2O+/kt
b5Jopdz8cbR5UfrVsWECkkhixwu2V36Y9vDo5IwwXAN2Y2kxUAgIzWr5XG05VVRgPrNyVJ7Esrit
A4AH9aSXKz3axpKubmNs9vhElnJNbSXbyVhNlLHWj9REPUYAcVZ2zAFOh72fDT4xd/uxEf6FbQGj
f0gCjDFp0ouFZ3OPu405cNaMEcMSBgroELeplgmhW2bpjU45C1+cyOBnNn1auMZs3TcBCSH7iai8
mRGBFzoNArnLpvi+zOqPemi5YtN3i+2uGsdzFAZr5r/rUisnhmF2xKrcPyTL2UDgZCf52GavakQ5
BPbDnkuvvpbmT3xGnFIYd4ldondXcxxeURdJ8gi8njYW5u7nzFvSW/LLGVMKHUp+yhDsM669SHwT
GNjMJPvMDG8M3GsxqXFtmOXadoezqSvUV7/dZL261oT85iZZu0GysVWAtaH5aOxkUxfNC7s8uY06
B5u5faep2AsgeboritSf+q59Ky3/uPys2sKNX8gTO9YdSdnKrTHqLZLTeDR4tkZy2PlRfgqyS2Xn
b645PQy6umHu81p/p+b+zTTtM5+kC9XDnGDKxb7XUEAtI1YfQa7J2JkskTBr8LkW1iZlkarb5Xyi
z7huZ4465QRyg6UyyuCNTjNN1/kbJfXrVsTeaPfnTJUnMRTPqXziXSNvSYWyjiMWPaQe3Ys1dJfl
8+pAgsZZfOGvvNcT3PTq6rfNx1Ay1ZpjCs/h/zE4GlbZAsLV/L0/DHsxRTFGm5pHC1aplWS2Xooa
CNFUXVXavVZOzdvd8AQwb6ZyVloLFEfNDwqofi2KLXL2e2yJZlXE1bVxr7mxGE/DQ+1MWxWmu5xt
8WqorJeoM7e4Jo9+l98RNwSHkmiwg4H0usOVlOjIfBDuRhHCAkvT+GXUxk9UxXWaNe26bIMH0SU3
3SFmTCB9P7bEnlJ0A9po6dmhKrjs5aUy8cN34WeRIriGVUlncfTC7JnokFH/8h+SV9fNi7r35QeD
rVM69cRHyGK5fbynUnyXD+a+4JSczd7A8ii7h0CNm5ZrRDOmu0gauygOD10cPpkxG29NbOd22iVN
ufd9bUvMfO3jO3ZKOoDLEVUJ5L5DW3FqdY8+Q+AWeBHL7m6UMDJZFM9mEW3wjDwuF36rkVJOmXrw
TCv6e4qWQeVVXi3sN2pETrXm3uNS3zSt84zQ/ob/2ANddeKEzXJV6a8GXryVPv3MBfb0MWuuE7f8
ylABH04/aOvByE9sPc5VLw+mXu+yxiB34j+ZTB9K9i9FZt6PUQQjtPyGfP3ejM7eiFu0cZrN7eFH
LnMoie5ZarNXs3HBknR0Wu37bDSfXSafJ9N5pteEU1eqPvNWPU2JoiLQPKi2ekHH/JjZK3b+h275
V8iKP5MqfM7zZJtYyRXN+TBkM51lCK34K9w8vuhAfYuKQHfnIVJtIzf9burowEo85mRwI9JljGH2
UNGIdX+rNf1Wp817xl2v5eW5C+M3sxzehxbaUUDxQw8JE4Lrw4wEKwq078CE55TwAKIBkIIg4t6x
xzOG4vTg2RTGQ8FnIhznc6FAVlSQh029K0BsoaQpnp+VkT3E4xP60pc/OfdVYN43afKRlohxdrxP
w+AczeO9A5hPaPndLOQJV/5XRGKyTvqTpXVvgptKUUGgJiPzIjTTRL+mTfQO/+yY1ibzPA64HYsJ
N9irpVlnyjQ8QLir0sbnH5X3oe3uRY+YorfDRczlZTBpOZzFvZaRRQZ8wKUA0iA5d8bwxHDpseaZ
sppRRAoDgNJEzUHBpc3qaRn6QuE6+mDqupLz041og7aCMJkxilRdewLEy+mrrjfpEQPaxZpMOFBA
gjloT+F6uVh8M3vwAygC9TYEILqKmF+xztA4ZzfA/fycoRU4IT8TE+6JclssZrPgIvt077b5E2yQ
TS+AAheWIOxQbVq9vKTttOnsRxEPB8i0mBOY8AfmmzXlAj4DIyB7erTVMo0ZOiZp9WXu5V08mQ/g
xr6LMdwHdbkLs/nso6I28wJ4az6yLroV2ZMbhj5peJuY4YfvTocRkkChlSgphglzKLn5FHaPz4NR
fRswEtbNeWiat1BO7zZEryxxX0KHWy6Xq1Q27Y/JjO4kU3BkkV2pF6iYJtspUReHsTW9SAv2iW1n
SGMoG/hiICCdBpdZXIYYnRR3cTjv/IQ9EivGRgk+pgGekU2ye4Xnxtx0Rk7KTSvhETxSOU5a3Tae
UbfuXLB0uAOOnHH2kUxfZM9tP8wBP30+6YwfABvuc6Pm8mPwZMkH9rxfE//fJwPrutN2NC6qyp6K
tN4F4jrO0Sto6kdlWWCc2KrrHeNy8I8lcM243GpayIAa/LAy5M/l700mddWFewqr8C4E4rKqTaw6
y1+YSeMRmlvkwaw6j0F3c0P6RBuulDB6NjNz2/bFi72ujfnOMmiA8kcYgU3Y71LLgc6O/rx80ZhV
r50dcNyLvswmJAya4aA0y2sXbqn7ArqcFvmjg6VEdrOXZO53uj0Aawrrps8EhGEJzxzgiP7HTIaB
vDdqflkoULHVbEut2TXgtZRkKEJFU4IqXwJFMRkwN4kG7yMrVsnE44Cen9ruL66vGBPKgz80l0mz
76ZAHAK45TEpG/nWdwyxp6ceLN0YTfB8u4uM3oNllDkUX/HgfGfaelDgYhd2lgrs7xUMMGXuAz/9
8qVz54fwXSdVHRy9+UbT2c3P4s3QhQcnZ4LTCdIMSDlak3rTzBJZZsmOEd6aGN1HjprmWSjkaVoc
jWTgrUw6uZl5aq3t3NY8G1l1Hbfw9HtsAyhQ+Rq0L3vbzHxflsygGd8AVOVr1B+YsM1FOS3R8Fiv
jmRdXBDVPq6JO2sKye/2/THX/mHb/x/759/ZP4kMkPT5z/bP129NGFEOVuR/cI3+49t+t34ahvqN
FK+llEUUwbIkmbnfvZ/Yqn+zhRKL65O8yj+JSy4liqYkzeOYimz+Eln43fYpLWykFpFgnkAYeXCn
/ndsn7/yUP/X2y0dC9QTAU5UMQOwE+v4Hw3kczEv8f1OYeBmMchxGh6aNji0gT6sgy7jYCCsNWEr
JHvXSJBgixM1dMX2V6dSUzp4omp3HwM6ugN48vNf3sl/E4E2/xhF/vXqiD8vaSZX4j23MMb+q709
sJgq2cjRVwXUv5oLeZfy8FjmZ9YhSo1rIf2bZRQKc2S8jL8YvOBhh7QTUNBuZw7GzcCgRIrtfOhY
8dmfO44ZEzlqYQzhpfOjbQb8sZiZlorC//43L/+PWZffXz5GWt1xFHko609RqDpoE4oEDHnlyFK+
1xAH7umFqtaJXZbrcpamFxic71luOjG8T4HePrSGecqUHZ5FKKOzSV62ap383qanzEEAbJ3WeHaX
fGKhOV6e+dk2Mkla9HhzTaoFT4TPVgULkydK3T5TQ3D9m99pecv/eMHY4CYNnXS6yzX459/JFFEA
jzsVVy70fFc3ur3uazvYgp87dGberewQYzB2R4PBsMPzpKi0I48Qsh7SJ/DqVM9oUNXJzsQWrrdx
L50ncwmbmHEibyoFdB0AvBrdoP2bhN6vnM9fXjr3juSO4q4Sf7qa8jL3u4Apy9UonbWutPg2GRA8
SFimWQRuI+jDE5MCPMhY8fsuHT/KZo3bY2tZWr+PI0DQBYiq3RjMI2ZGprpDMkQcpft1xa9w0mLz
ToPaSH6nweBZ5+HFYT5MhTImGcxSnm030xqUl3v0cXFuuTY6jMgYRcnTIZsZiHstcN1NBbV3zdQg
3GLTYUo4EOuzxYV5LzFRWQT72Z/Da+n7XuWDZeg01zhUU3Afhcq9+/UHlmq7V9nOYovOnla/m8Yq
OtAt125B+nG0IO9N2/b0gQoFEn+IXnHKdncxRagblgpYMbovoKMZ8VbqRLB//Rcaz0MSt8lGF1pz
E6ZZEE/1D4Xh7pwKiP4w4DNQyZOaZc3xNzHA7EumVvGiUzR67dHO8MnAwMUW3bzRq4giNjryGhr0
HJFo2P9/XKoKUOpitkdxkX/K4zgDQ5fRDs2rZnbn3u6cVerU9c6nYZkOZInNwSQaRLsG5RXPmGwZ
5TN+xq5U0Gxq+sZdyOypc7W1kdTzGVTsddC8YMHDC6wf3ly7d66Vu38TUzSXl/Xny1TholY2RnyT
f/9x0VMaVSKjVRt0RlKNoqvwFiTqIuwEGy2VzFtYx3Tx+IGLq9HJYUI1mHmTx8YloaibJ2DQP50A
0vhAGO7QZAxKwVBtRJXP+Je733mM/znv+W8WBKp3hWMryIG68+c1uufQnFTJaFwz36ke9Klh7p18
REN6Zn7drR0nr2gJcCi+o1RtzpOzEcTPUeK0f5PzE3/MQi2rrS2gm9vkF3g1JKL++L75k93yaOJT
6vL+sUoMea5fEYPVma6bVahr3UvWv+OxlY8L8gvZ3V23g2lefr2VU9Nuo2lI7+u8lRT5QY9AzonN
Q1nlDGAaw/KiWDvz4bDZzfN9P2b2wYz6W7+QX3I8jYNvuNsAZ8i6tiuduVM+kfxP32Iku/XfXNn/
5hIRoBLZUhA4En9ZySiiK9xK9/UrjtAfDDPjJdZGgwIDCS+NrdvClFeFc9W0Kt6U/ph+xErcGVOv
NmYkZkAplCVMlCscQts8mW2m9wxdx93s5ppXUWqw+n+/YPXXB7lts7ngmcE/9l9yasw1dSYyvXmt
mxZobhb1Oxbp3Wx3P8qptS+OhYmtSsktkNuG2IFL95TVMTAxQXNzYj3g7zU2shh/WE7vnI0QwdJy
ig+ps6nnAYxd3RHJgZYqvNqkK03Vi4MjX1UbOHs9FNSRFoBwc/6GfdcIaA2L5Qsu87bWBYdlw87O
XTZl/0XYeS25ymVd9omIwJtbOeRNmuNuiDwOt4ENG//0/0BfdZ36T3RX3xCSUqlUSrDNWnOOeab0
acHpP3nm+JLrpn9u8z7YklNp7LXRK6hdkzDi9/CuegLbe/+WjVQ59NK8lyp2fmtZty5TaTy0zjta
WRcfq8x4NYLYei9GjZKPWdlHRwHApfp2iVwUG/S1txjr/LPZWP3uv3/u9jJW/DWWeCaXhG7YjhUw
oPzvayITcdT5U4C0NFiyX725f5mSuTrNXtPsXURxL1rQDwSsVOI8TXO3SobFKzEF214rmn2hE7DT
KQhWvkHon3YlbZDkW5vudKbHaN5qSAh+NZ1k/N4hNY0sH59N3cmNC2Z+FbWsDcvJfo1LN9j1WXaD
tOW+Eae8FqV5mq0ONmBFv7aGb34x0eXN1HelX4lX2qTsbwgmKRIECSPzIAooD4uqk2NpqaCF//dP
yvjf5vDn6OFZtu3bus3n5fztftJQuPVuZBuPUZaf7ZoqsN8lX3LBiahqw974rjatooH6a0RZgCwe
ypgdcrzcHuUJa5JaWRSLS8ubNv/9nbl/ryJdPF724mHGNqb7xt/vrGhjM9PzST0GaVUn4AbqHjhO
uQry96jW/DPQX3y0ZFlqMm02hivKMALktPJdieRjOX0lWvQ9FUfU0cSEXBrfprHY9fp5ioLLbKIM
AacjQtuU2o4WWbrL1Zxv2i6ZtqW1jztbh3n4eXCZF7VhhhwjXZuKSfuhlWI4GNGq1OD8FsKpt5VN
T2sUMpzqGQkqWB6aYUA21XLyW8BpdASI64IouDECktGmZOgaHsbP0s6ddRIHmKMLtP4D+XGWYUxX
gK1ZPnVn1IxSMDSz9qiWUKZPeQH1tfetBkmjLHZBjLoIn2e8VrGJSJBC+tZKqxi+Tyr+f+MvUva/
Liy2SxROsMcYNgZ5929P7OyDYKzTKX5o+VBdC0K5d7YmvLVTJh7ZVGfHqX+m0Yj9dCarts3S49M7
0s4aoRoO0RaJ990fm3yh2tj2yvRmUuNlzbLR0A+eh9BsPbQTwauxrdaZ+12o+EmwjrZYxvRrpVIq
PyjbdONr29bGSx6N723v6peuumdBToVWizd8YHqYZM2PlEwpWPIL6NtxkpehN93XotVA0cY0dDOz
B/+2HfsUVBuX9Iqovu4Cnn1n97bBWjWDlB/E+oYZJyOMi3iZUcCyFGIzo09JejfYu368zvxGHmVC
bpjr027RGwKaitE21woCB9Hh+Xj+55bZPcbCPnrRaG3jNIrOxtKQzMf85tRA5aqcEhFAktATcPrj
DpCNQ3QydUtjH+fmCwFS0QO3lEt2mztEm7ZGOjqQ/Inc9Tg2aPHmpe3QzJAPCqLuwwRjiai9FAAS
ft46k33oZcoLeVlrFSOT3LQD3TdOdEyBzpgRnTAhzWTRe63Fl6lBXt6VLTlwSqchOZrHvtYm8s4N
Aq+RIeEy2SOvGB+RT6qQAVwB78sS8R0F7tYaix8zqX37skn4Px37CtIfEyDvRiDLi5sb2HhSpHJF
6L0FZYV2Zol+p63wUaPBcPpfYNbQ7wzqWvSC3p9PSAhm+zXBgN3DHjh7+HoJPSw8nGUa+vVkIjwP
96IT6f1irbPufZvBrJw/Sr9MEPsI9zHRN2bOMA69795p2n1pKHLe02qAyVCkm8bghMhsbadJVWFu
dAUCQfXTFqZ5GD3kJmCr9LemrQ6VgvHL17YoDaojC2NjbzlWvBaKnHVtnLcZNKuVngtJS8e9E1c4
7wl6bi9yw/4nCoMyOftV98s3KsLFGpVdBDJgJnBoNkmk1DWaUnUVDZXComsOvuEXJyzeW8oZSy4S
8y0mx2k1K3hYaJsuXUooCcbZ8eEpdwFPkQhe8m+5pC3dfEFlnMQ3FB1pQpalgzzaGwpqslPnbvqI
XVg8HzzdyK+D+F0JLrBRUMg3SFsIeM8RS66KWhyBREg4Osd2ybyhprOqWYEzIDf+RrNcrBF9Fw5N
QGkxb5ob9CV1swUs5xmw2haruzg1gmDAyrEJJ7IJR/T18ZPNb501XafNN2v+51Hj/+/nvVTEyOSz
rd9F2+r3aZ6Ge3ZwiB4G+ceHpDJQM12BCqQIJNrdJI2vso+ObWU75yJxPzDFYxvy8Ke2o3szQEKG
osIGFtG2QGs/E1jiWXJrNsEPlAyIta1vY+RrYZ8pBGcjJpGVx5m/Hcd8PqJ4Y6xN2l8e6NdrsBw8
OkSr2qcoxN7OO1EmzcN+FD+nIo7vczu0B82M7pUfraHa2m9VqS5NE8WXFBfyqguafk/6x6eCfs/i
mzglGlkvqKk9ag8IBzB/aZy239N5/jlFmhfCToJiCh3qPEsDzxQjpWE040k674lkL5RD5l5T3l7Z
wezdn2uZOEtvCofxNfKaKxA0Wg+yiEK0DfRxBGQCv6/tNQMBISGqr47AdNY1yL97V43farpAAq/I
q53b28jBQQDo/4tD+seuqD1SqLo6R83gVW8IRyT6AIYv48Y4hd5UZntlItfyMNRAKiRty6Wl0Lou
v9aPzT7ptV9Ja1g4zaK7VeEBU0FnvxuG+a6BRduOPsrvKXWQpXRs6Y7/cZPdO/fD0SQgk90sWQlp
R4DBEu38vGsiy3zuc+ujnwU3RuV5ZwcpURalP+v49xir/7mvJy6SHeVjqHCrY22O/zoAjLyYGJd2
o8bH2tVO8x+HJjjqqXQOXmlzfoyMslvPN39GOkxTGyH+yvUitJPItY7pcvDieaLxit3bNft9baD9
Ybo7Jqh5QtMsDlmsTdti6j/+eThJz4lr5qFcItOb5VBYUXvsUrpu0DAyNDRgVAs72nhs6fcYVpFv
4jpUx+chWTLlUeOpYyuSH24xNGR8AZKIUM1uzUonNagU77Edvzdu14R+T0ZPUBYCEaJVHsWETsRK
EPJZvZGevJKLZUb0tZLz9GomDNSFWaB3Go5lNzqHfsmzTp38X4e/7s6Lw2HWauC1gaJfAEh71avy
E6y6ksUBQdTPw+z1xHT/+y6iHXvfK/LksgSO8HJgLsaB9O9b8WDRsHveR9C/I2hNrS2vvDWj8Zot
sa1ay5TsCU8L8YlOGzNBUJ+YwaZzc/wiS9SjTR20j5FL9Pl019Os2Wh+eyIzTdt6xi9dupdhQFGF
qcNlT9tjGPKRLLc18Gw7rnHg266+betB34gBtduQgUAN3loQCzsyePKtZoqPgcDLeUAYyliJEabP
3U00yJ3nArlNZLTuEoduzlTZKwVeATlCwQdFveI4NPpvLdA+CNKgQedxeSbscAGRHJps2CLT2I8q
R/PcAwdkiXP2UbEcnIpuTM3cL2yDxNbyAzPdDn5mt2hRiKLC5EH0V3/GEPzcq6PTExrtNKzdSdRS
zoylsykMooEnS50oDe3LJVpd0GjNqQrOXGrLgenrEMSNCp8PZVpNRu3yvOet52N/nvvP7/4/f/zn
FZyE4mBLP3H9998snonyf/6MrHXshhNoouf7ej4dAeOSFF/3OElKGo7TEhz/58XlsiqKkvpXoyTc
lOcPKoYn2vqkFkTDzF7v+QrPn/z5vedrP+/i/0Ru5pEsGE/axmmybgGz7zLkpKfKpy08aWyQ/Kr9
mWVRqI2IplmnzRszwHgHPzXtjs/DbNJH7TLdWjtZy4A/IeubenxYIIPXI4A1FHE520vi2k66m/ub
POjZcdgmxTBp/kCm5yKxSZxj2eNTyAeHRK0SGOFOa5PXwfe5kp8/fh469kFH3wsIbq2lvQ5woeEm
Wn6bWdA5ThlhKxlxvs/nPR96Hp53C2wae81xNmp5kefjjsAf8bwlhU7VQM8CEAO80PMXWMkLZmI6
DwX42j0CiBV4wvZQ5O18dBomz0jT8Y4KAp19XC777Es8RK9O4fhbyk+YzmMHx97zZlloal4r6aOH
fz7wPAyujsHlmWhfLV6sriYcJjKYAZ6HoOr/det5N8nIPfccm1P3z3P8fz/7z2PP33s++6+XGWMl
toHyGX0GfYZd6sH9WZvLqZ7blg9hA8hR3A7pzqQHwAIIRdHxz6GsXfc/H5wcUt3//Pivu88ftEtm
/J+nxNOSx/7n/v/tV1gOoB8yEIwnHbWOf55dFNAh/7k5P2Pk//wmAIw2dJhy0O0xypuIrfz0/7z5
P0/780e1JT/+z93nrb+e9+yG/XnsP/7x50/++pUhqOFuW5fAkveG8mmLl3r55MaOAqdcP19HRrNq
X/XlE8PPVBT75ycjc3Cj+1mnf1x46M+Xb/jPN/q8G2BHwQ1RCY7/3H4+/Oepz1vPLzqtevJn/3lS
3yNcWJdeMYdWlkJnMVn3DzMeS4Vit2Yj3i3DXEPs1owMmTNgnM1MfRmX8TB4Dh1uw+7IqPFhjajA
4a4Uhxxb8LFEa/HPoQEmLVZ/7kdOrNHMTpwVWAq59WaHHcby0suLJsuM6phGTF0iAiCIVWVRAaR4
yNfPT/X5vWBXN3dmXb1JdnWHaFnBAOpAVdfCgG+3zw/wr4//+dh/fEXyeZr+86n/uRkRdMQI2nXf
/C7+4WkpXSwnJa4TtxgYU1+uAlSHj26MTmOkIXSY8StXeQ6YCoc+hM2drylk0Jn0Qjda0r2WHqad
D8gh4bxvZduqsA86WvosJcm6n5sLLYjLWJv1Z+euuZF19stHZDgxUtfpEOuxt+SmEQGfGIuwC0Zn
pb85Q58ezPba5XpzCgr7gSrQ3FNo+Z7Ch3Omq+3lYmszBDPn0SWCD7utzNq9pF3yNjcIsOCHvWUQ
l0O39r9XDFarDkQocb99ghKeuX5Mg2/wKYxr1Q3eerSt6KBP5EwBmzwpV/8WJL4Lyyub961vfHXy
eIaxgjjFJJm+iom8z1HfYisaEGdE464c2NAj9f9AgvWtxAt7SjMqULrO5okOk8naIED7qbBjg/NH
225V44HQsh8zDeDdUGhBGMUqvutqm3g4ruzmkcXT4rIgnLf0fpI1MO101QX7yBnADZB9ViNKe/HU
XIeyz977wm63NIcFcFIIKtZU+VvCBJ0Ps6dgZhEsGqo4PRBtW9ziimoVeSc9oRfVBb3FZ2eyHabY
KFinxRgTUdtAj/fJQWnKH1qpl5ceMx5TY7anDnpnQMJxNLvJQaTimmVufxBu/rADvXjreiwljm1/
x3+kf2rEHrQocbWa5+0CDUqFb05h55JS0s5LVqIfb4cpZyrM6uBIZl+95vv4MXvkcgXSgaLOPBiN
5NyCYC8q6pTg9tw1UZc44mvYO8eCPtAZGkv5yc/Zi1lvo2r8D4HvGb1dZ+4NfPpAK9HYjN05dxk/
HEPVd3MBSDjKCIUygjNhSOB5tZF1NrmgIGBu/dTVe2h6xPWQJotjGbWog7C4HSmhWBM9ysLPT3Gb
Kk61jI0eE53mExRjR/GhzGhiZmVsYLUKu/aBoyPfdL3tn0UvP8XoqA52lR7qHm9GN1FDBM7rI3GE
EuL3k3MaB+0bEa+5/ZjGPDiLpIBmWCT9KTW+axrwFK2nnTCpGP3s3GLcdWvnYLlOGNx7fNOmrzFc
yCuRmCyPKl/9LMj1vmaB8Yn+DStYdug7A/40V3d1HWtOrGkAF1w05ckgwS2RlnkuPmZazp9axE1y
epnSMnoYaNEtcCN3fNrOsZqmCy284up4GYPYYo5tKkIMJqTQzdg4r2adX4TZZGdFAG3ZUKOKu8S9
TFoxbLqBPhJEoc1Mc/3N1wQM9mzclkVOdK+qPg2WLw/sTw+IIvQwtcZzb0/0L9L+IOmbuFXZnHoD
dbppZrw7PuBVE9naXkzzeyZF85aPmJPMEcTdLkaQ+vAJxW4qFP6pIygV0xU1hMcSSZikxoB4b1Jb
D2najGsWm/GKjAD97CduBRSS/kGNw/uEwQoqBdh8k3m1yVtnYyE9OZG293nsTXG2Ufute4CNKCap
EU46PgEcRdaJddS4RmJJdF9tQUX2cFoDcneK7Ms08M7Z7UPObNovWoWGyuxFdNG88tfUll8SAi55
SrmzzIizW+/kqR677gXpwavZmNQTuLuJcIzQbdGw45PRJ2bjWkpk6EmuDpOnfdXZFV9biWp3SkzU
1m56zAXsBtquP0y9egtG9Qbqxd/F0ttXznzJCvml0hqcMs1IRhm91mD8qrdgdSqkNNssaKLN0n40
rF96diCcufkwvphROV+0RNuCaJHoFd/S6VvqWaCge7TPZofpOetfWsJtnDxr9qOgb+JUVHOLZINh
t3lTdKhRR07NoZhe8LST6jm6RK675fw69FQYrZIvwHLVErK7Em6mvYMN3nve2RSZ+Qa2ByzD1JwB
h3RoegOyNjUtRmTa66cp1g8ovXe9M32e7VptZazaq9OX2bYCQ78NvFcdGME5LmGJjMlIhlLvhxqC
9TWauzjMqEet3DFelelwLnWhXaB6220nX03lU9Ky5C3pCF/2U6M7F/P3apiaBxLkR2cOryzlXPLA
ZTiKYfpiKWKloHYoK0teA5LcQiPJ6mOtGgnFe0jeNSvqH55OIWyG7T/Nbvfopx+paTffNeXWG1kj
yG1zTlqqkTA9ssFced44Ya2MB2pAuXxMLXOaL5RcY+ChUyKoJnTzo2/Jenk+Ellxc7LG8hcAG7FH
iwj7pXJDfSzPPqGf+1mxhjKhlW1UxAUjqyxMJX/Hznp5ibMR2y4ugFXdFTml4Tx7n9ChYvuC6urj
CGgjtLHlXNDxCBoOY3kbCwdKfiqaLefEWrnmqVNMDJ4r1Ua200/Xaa9TZZDaOKUfmt54h7hchu2C
WvRU2lzfLCpZejXBTrQjpXt834ytYNq04u65bXi09Mo5jL7mbbEjtky9tvYqcrjrtv2bKJThkyS6
KdfBc9kRGY5KYDRUaRySAjDfkyD/APhRXVRfwn2hT31sH5pHE9CtSWxmoA9pu7CVt72wxuFEvbtg
DqMqarqHHtPzO6UVTl/8sji+LEBJsX30XXdZKw0fFOf1EPwU0Xz1EBA9ESAemk1Y7TkA7+ERy6/8
yfkw8CnsJmP+kriNvZp06FK5Rt4PNf9pHdmUTLHve2tZeu/oqFleaMR9Fg1Znkaef45FG9HRM+d1
MoAhbtyJ0pxOb1eC5VzpClA4K9Uvti3e+8Fm8UqJNcAKuZnSwWU9QHS0A14NNkW+G4b4NjZUPzOX
N5FplrdOfbEfsJGDztAorsTVUXc/aN5h/sDgywdpFcXw1SqVsXWd+Ffc0Jmr6DM9xhG3St0mZy+4
j3HvbsxSvBJnVZN+7mOOMhj+WcJwVkzzzZgtsMHslYfWU7fZcNTWjcdPKbtmKshz+ha53SWOI2dd
40IPZ7SosGL2Vhb8TOtRYEXlcm0REG0zgno0zG8bAti2mbK9z7r9m1Ud4m9z8DalU3K6dPIXzZwX
pzP1n5aWUkgO3M/MXhI4orcxMIQ8pMB/PRfzRwINgrSeGRebVbNm7OGKYfNsVtKsNThI0PI1ZwgO
Kj4yheqf9Lr87hFtHqRqOEYp7tnJnjXKbFF3nmMUytItboaLE3xGPbJNRZfuVc5Oo2EtfWYr3gW5
99DUsvKKBOzCLg9zw3/Mddns26VcgjSfLpshq50QGK0HTGBJbHeUhSFqJMWAAAIT9CoCOfEVUuE3
PylIARdufR6MfjMMY3zSYYUA8hv0fZvXpO7GsCXKwr87WEIj0IP0QtMTLcE9pWzqKvb8tQZ1faoZ
DBTtmI0BAXqDj57CCClNR/KqXzI0M2vhuCSTaYrVspuLA80qfnukYSdY7CeC1Cg9MM+IEqgX2yOh
9u/Sg1PdAjjbtp6OECnw78Atp2Nu6l/HQsiNMJhQPJqq5difWSq0vANp7eEq/awd4zZOOzm4jNWF
F50Axd1Rgd5Mg2KLARgynz3suYVC/u549zqrvkoDokYntVA3TDymswe8j+5bqAbeDsuqDE1E2x8S
o3jJJq0/EG+Fn1zzf7PgsU5aQ5RYE9igzozh4DK33UxAKQ0RA2HXE27j+eOHq2jA2GDj3h09vxU2
8VhjxLLJJV0tbeoFCwE6pbIcLnq7JSYEwnNCfKaff3Pk5P0qVfRhV1/TJR/BzfSb6KyvFdLSmxfI
z2WQG8fWtIutKdXEehOnRZ05C+2rO1X5ILc4NtQ6KQ0yVWp2wEwsyC374ooW65gsr1k4JAhjUaoD
460Xcm9pUUGnbfbJUXBofen+S874K6bOOYmqbdbZhHYOcWER6rI3Q8Me/S1q29/Uxl+ShCxso/L4
+hR5aNKd9nNsfK2G6MLySAEtdMMmi+ernqI2IDYPDo0XF19rezDuZhLIlVHXuM2qar6NfBMrfGHR
1teo41vdCoydFUZTe59avzvkmOkq+9WthX0xWrjxY2xUZPT0D5G5MBnc9BJERFZIVFM7YchjHBjJ
GgBQEj7lmXEqQIxqidgxvq6plyiaHAuibiS/vEp6SaYOi/FcG6/fe4v+TZfFq6e8pIAe5es6kaqT
+mH4GJ1pUJ97f9jrvpoPnVtVaz6FiRbwXPLKOCWXcxyZ7AapvzwM6fAbGWKYwBJZ03yh20+zZjWa
tKvTkTWlbp/qTvyq4VxtkOHoLI5gJruoR92oMF4w++AC0c50aaprPH4jsaxf+xQh7wii8RzWzPfP
Q47Y9VIX0+ch97o9K7/iPBfOvvAx5NPPJ9c8Q4kkIDphMCn2bG/elI/1Pv+iGhupZAC1JiJHc4fh
iE3awB7k2XaqzJ6Musi6ZFH96V+lgQUWF+faCVMJm7Uzz+t3E3LTGa7fuWQ/ssrYOAOdqNt9Hvg/
sz7aMxh0p1rljzrPDYgvrr0DAXSaLI8vXHfgQgbDDObUdDfGSBbVMP1if6322uR8N8dSbDKtTPZD
Qnw5e6KTcJwvNPj8g58nAYJc/WcFoxRtUKntdNtRp65bnByB3Mu+yumIwf2hqxJtML6i0rW7rVXa
1IUqavB2I4K1PdSEBwTY0ikBm4e65W4iR9L1qkk/4h0EHmkTq6nKql9nND5CdsRwc7m41pRtxKms
iFibCqyLotA2i9Cma+jdlCl4HCMYESNtS9RXW9V3i9HD+uxUP7Fobr2pGs4tuzHMlfIz54wi/uul
parxyPPgqkmqNK2uF7su0cf7hBG5bRMwSxbqnji27YcTaLBAWdzYWXkRrbUrY5A9LllCjNF+sptl
wBIh6sBBUnk9gkACii8U63lkXbu4hH0IWeCzoqZ4cRooNk68sDpMOI0i8YIwmXB7osMcQs1jnQkV
VJx4scmOuMSmetq7CnJI15jEgiwFEtGqnzLtowto17sZ97ckjYJPYwthXYAahbubthh9COMiSPGs
Iww8lrbBklTYxT5AKLi1PCB6ttNt6frW14I8iRDXImiKSYLStLJxA1HXhfb1Yk/Zr2qgxxorsiHz
yOnOAcapvUOjbF22xm9N6aSAK0A8HQTWYRjUxk3T48xZuh4bvwNoT/s8X5rbSSQMjG37XFXJmbyf
DCEktkX6Q+Oxwhp8TwCLudRntGS4Dcp9l1K7uBhcIZ4A3ewC/YC4Y7q0WWCv2iLuLl4sbuQS62t3
2ZDEtZNdi7n7PC/Goj43fw69tyqKwFyiTs33gSExaN30rW9aGr+9d62VWX8Lin7X2OKHaQYx+3Hz
tXa0dA/nQQ/NwEpXhdUVj85lRdL28S7SZLStglmxMpdg7UV5R35p4YzjasA7uGUxplZZ62Zbj9rD
GrVOtkFLuWwZhi5taHkqEwGd15PYS0RgWZlbD37wvpHQMgi6L1B8l8Az9Ind+rIoyQwjO8aSPQLt
SzrtstnXCeLLOUXsKK2BHIqJ/5A2Pw0DcqfGDC9Gm0OnTdTOjPwNSJMozDqjo4OBhUG1dkr/Tv8I
WEE5dcNnnMsvPeApaIomVDGLZojc+jYxh09LAn7Oea3bwuV6jctNH8ffbZIEaDO+xAwX10Qr8aeb
a8diS+7nI1KeJCi2U4/gUnUl4/685KGy1VvTR9GgnKbHOMP17ZVDdvanmzZBpKmqKVq5iTGHvnrX
sjLY5n6qHWjBY8KmSb9q4bQc/YqevSpsXGvtxDItx5XcVqlBwwnbqPeATN1woTb08iLtZpYjravG
3saZ3p10AE4O4dm+uGPoAvq4DLNgp+116yUyrPr6NReejwgcpKnjYjb1Cxq+9u6f+pquXrKAFXUj
g+kGg05bNxoRa6Q+fZ5kQ3CR6cegbiDnWMOd2Sg9A6j78izBCG8AjZCYxj7/alXCoIeLIKhat1xu
M462k9XrGxXnHayPX2kDQmtMB/te9v1PMAqnAKYP4XQ6Sn0xOGDWnVdHlRpptg6yiXpidVAFjz6A
FpHLhj2rNUZUSeVv/u2HVafvRRmbpDsB2bOchp2kdFgc9VRRhkXCkUT6t9bIMrI1ch3ZbVtsCmvk
3ElKF2oXIJ/J3o1zk4YSEfeGnKt5pyVRvTc9MAy04BavnhQvpiHe/T59CcbYPkDwGrd2zwLE1fti
pweVvasK5zoqryMCdF2CV6ui6ehI61eHxOJsFA7RJBlpZlBqt/jjOd0CyGRZgec6zpnhUlYqEL8B
+dYd/F68OiwwejSOSjqXJO+LU5ZHtwHSHcQH52OQF3NO/LNVUEeCqRcDd5h/5tBU1oXecT41c33o
0jRizV39eorhscd9L6WrPq+oVWXgafwo1PkntwkX/M0FXeaY7w7c698zYSETOybEcXa/743vLLjS
WzuDMLSaUVwsv7r3bkqxsRLWLquQp+ZczWuqzesCp+ulGvwzdKHyhbqtuTZS19uwmnpvsxqmodBQ
D6SOf0Zw9NWWsjnVMR6JzrPTbSMiUCBKEHJfKxQPYH1ts3HPLr7GSS/QJGXVKeo7nc52QG8/iJO3
iZYEUl30ISW21qx2nQ2q4m6vdOM8C2lfImTRi8/fnl4nkciDkzTxjrKSs36WHrMYrIXW3s18pEpP
BgUC0OxLzWb4nLnapz6i/+Kj+TzFubypdBEvBtoGjhYN2MGIj0PwIr3MOz0PQrM551TxIrzIQrlp
/yLgLEM4jHpuNWigerMrq+TqXObu+DlPcX9HCcFPCfaGMg/epB28Ci4EgubxsKpguarBw69GQYkr
T9obSjh1M6UPbFcXjPFb3afsqmGy8QJBslGvbz05M5EpebHyguDFFrzWNDcsSKqkPRLsi5lDO9ei
E+/pmOWPBkdqHZZplb8zOxtnDNPpqqlDWzOzVx1l/bYwJlo2hj1dAqNZk1agwlEJHxFHM4fP2oLR
vLBF0fb6INNwTlEYJvQ/dL9J9/rPMdHgkPaM9rkFEqnlntk5mwlw02Uq8oNWpR6S+6Y+YoD7RuCC
vzUKQPwVqFionVR509EkX9VAFgF7DI8DNazEtEhSqdcUbNL9lOGSB48T7VGIIBeaiiUxiDiE3i1L
DLitu9Gi+lVX5A4ORrJrE8t7Kb0ptFq0epVvXIsy/9aC311NvVQvZe5RXRsqZKdddpKV4x+ykkKh
kRLxW2tJSCC2fkvK6hMfgYQ3xhJ8wpRvQRMLSzqUa8Ttxa72M3fdlZ69sVgRh2h0m6NPhSUZQbfW
rgmjXfuuDWR7lr6cd17VlDuZfmqJV9knEei9tnR7Cqu4yss8WcdEEJ2FH0usyF1xbfLvQUWgh28S
Q81ourKQr+D4iS8SgOC2NK0MZg6JXKWbkg4xYuLQBsP64vQUh3MoyhUpQ0Jpb5Zs5VXFjFueDfar
boxNMgbzg5CL8h6NvwmMaLd9wu6Cks90dzEB38Y8IzMJtLgu1ZEcpBppno6MBignGtmyvXSlNLe9
w/7B9FfG0DsXTEfOxQ3yH+AkxKHyJ+1Gs/81ELQ+KNc1V+Afvo6znGLQK3NOsJrqwjspcxspzN0a
Ls19H7xQ985fNe23mNoqpGfYr+1lqzPI/AyWBO2kLlDixClnGyEQZze3bpldVbfA8IqrUO//3DF7
zgsk2dD4EOy5dumdNAvBKvBzQt9tmw+Zzdlbag6cJJCaz1ZLNmXfTXI1NLO3fxouzIEVlKnYUdIq
qkJfR96YuT4MC1pWZqxV52HKPncDlTzd0O8VDSuVdO5WjLW29qTRUIky98+dIv8Cqt9M23uq5fvN
GO99p0Vg63qhmc4dJF3AygnMF2PMxrsTs+OMIZwnxnjjHbBCB2kiBlNs86gat2h+w4ova82axtig
DvUugMQ/5iLrd+OCuKxjYyHV5F/jZTzxFlxP3WqPWPUZ+vRp3KNjBBbVe96+J5mOTfVDEB96oW+g
hfUwAjpb2o5SMe0PAZo9W65oYrFiLVkWI4nJVrJjcqDYBZYF/8WqJF4NFnd10jWX4hPzcG0oNFke
eM9ILdnwwVZJZHN9j9+M/wlNYtuHfkdBLh6NT33FtqweflDAzCG6TckuGgp/bchmwdkg57fM1jrL
wThJHfM5+2TJVoAADj9x6EWUssIsGlNwbZ0lz67tqXRTY9073vA/7J3XcuPYlm1/5Ua/owLeRNy+
DzD08pR9QUiZSnjv8fV3AKo6zFKf6v6BjspgASBoRBIbG2vNOeZ0VmM1vgsYsoJpQtQCtmFoNPYQ
IxNdmeT05TI9iyCizvKJ4gJGo1igRVJMpuvXHbocLDSTFMpnQ+EvRcJLZgz2GoUyLyDlT11J1L3A
vPgaMhSxG1CjhUh/A6FjGOCDjE6B8Ch15lFaBs/MELudyPcmVLJTl5PO5I9cM5JpanJcDOp32bFH
zYeLNtTQSC/2yQViQBPrABckvu2pZzj6SKm3aeP2UCK3oKepX5dmG7kzF1ynWpefff1tDPT2iS/r
MRpMqFVRDY9T6VAXkD5jS2KobkJVfoQ99aHK0NBAaYILgkyjcQFU+hbzD2JOYALS56y3pF6Xr7JB
yG8WPWTyAEau09vbucj2akWAgBamztqZA/Q5oHcYzF0rTXx7chRwwpGla1mNj8Z07lQE6JD8lhCL
dLopwhGBlj68aqbCH2n5rlwoO4ErpVOqfgjIcbdBF7g0JSpOm53h0sEMHKInwyOgd0YOKfGfsrAl
/gP3SC61tIkB+nlRHVENCVAwgwgP3GZSSohAlGDb4dhN/XB7DhArHTV4EVn8xNSpAmRVx5yQa9Hr
9Hln+gqtEkEnOiXPHpFKj0dLHYfjRKdobDTl0A1JdVUjWNla5vxhKEF+FGUlO65LhVbmR+InnoKq
Lje+QnxIoHKzLo0zrMWR0LcuTpsrQ6CwrWO0bTV0ArUE3FCWkY2ZUYByuivuB+xDdJL5mvM+RJYY
W/B3DYgLYjJL56kOaqcysLHXganaYx6OVzXt+9VeltNehYz8AyHWTaX6+mvD9UpoSa/laBAplkbl
0RgAw7YDmeS6YByVZDEVRBQDm2K+kvt2uFPiN2SJ2kOrJlt1snoEZh3ZfceibDpXKmTZSdpfRZS9
hMz8t7QfqOqiXuekPBsb5rYHWmbMv7LoEAXjiyqCYpdCskUsMsaJdwcYv+gjxgACnT9E1dWsDgF8
CnkBV5BLW5lmuTVDwhqtWD4JISMlZaj3jjcSo9WzUVP8kloNwI/GYVyL+qJXaY+9qj5l0niPPM8i
zbb4EUdzRuqT4E6yJh20WbtSfbNwmxb3rqWCUY8mLgzN/ljTLjpafnYqCUJ3hxIbr1ow61ZayGml
VRzoGT8G+N4PTJN0t6XLTfWUs0MLvWnVyfa1fB2Vk7KJFuFyLpgl7cC0ddIuI9cCH52HvtvcNBnV
k2hQBGcCYi0b5blLTaKUTUaJXPQxntOdcuJ8ap2kg3bTjBTMa0uirDjAaO7hR8Og73pae4V2F0U6
JGqLTMQrNJD+o9IsYERGe8fSUaSQo0dtNJ/ekYZXO1E7BIKgX1HKYtovC17UiPKjmRqfIJt3A+fN
bUbnJeuaCtW7GeG6pKY7axC48qnYIawadgMShJyM3rbqd8ogijsh+8DoUmz7IroJKcjaOEuaXdPo
XkM8egKv/MewIwSPnPChu4cceEO8Y+3WmgBGr6P+CVhCJzeiV+BqWRIzbVm6qfr2KlaxLWfFS0ZJ
zcZOZDC+lKUtlwYZ6j5XeQaiicnKK29npS2+F90YN+DbRhR9WXo15t2PMZaoS/rJXpmMx0qiRVIZ
iQDVM8Yt3maD15YaBVXalcykZVc3LemKC5S72pfqQ6nVr4EiXstFk922mrxRoiG4akzpdurCmUJt
6gOqz6ZDGGCoF3ORfhj9J67/Fs3jcC2ohriv5+Z+9RO0qnRGoklWbcu8SFXJ66yLfjfn+lOrGimX
1saES0X4qQ2cKbIwqTwBVDJ2mwGbHl0nR08l5ZS37XtQV+0x6gH5zah2Vl/e/xJR/iciiqrL2Ez/
mYjy2L6Hf2OhfD3gLxaKCNsEHyN5UfqfsXX/YqFI6h8gumQLt75qkUcDJuUvIIr8B70lmsC6aOkL
rwQmy185eAasFMx44uKFNlaMyv/7v3+zrzff1v9P3mW3RcRM5D//Q+a0+TdrH29NJcB4wQXoiipb
uvLNf19Q3wmZ2kxXuiSEdkr7FgPM4qv4bVGHEpnaq+Xia/H7DmpKk9c2Fmh3MmcO4LpbAs2g+1tF
uwWJ6mT6YDGtIz2jK9RTMFEcyCfhNjQkYEYdrs4af4EKdwiIwvxrLIToNudC1pGmicwjrkBgdAmg
gNSZ7LUxIAeVMNAttRDqpEN3GML4NRRoj0uxsYCjo12pYlFKBiDYWYd1xbDQQ6tSs00rPXEz9IO0
+BF3OutfYmakctysiwLGrPlhXVSzOe2P5lwMeKXaBu1PSdr9etc6kn99FL89zXrXb5/Sute6UdTN
bdTM0hZg33LVvjgf0PDq/cu66HdDSjslPGv/skSs25MAi98a7HXxSly2qUMbL2YlnitV/b8WVTRg
OGGWR653rQ+/rK7bLi+Trw9c1//L4uWV/t2rr9suzxtE2GMmunf7dsBrI5p4b9alflldly53NIn4
57bLfoFWYln59pDL3etD1tUwBdwuRlRi/93O2Kiokq33/PaMX1vXh2vQ9FPKFbw/rrD6uQq/3uy3
93R5vfW5vr3UuoqHgvawrKJU+NffQx+IT39d5zJNdnK8afaXPSG/mBQGlXiLL79CuiiAYV0dUuYQ
Xw6Lrx0vXoR1l6/nWBdXg8J692X1t7u/vBEdLajD1+K617enW1f/+e71JX57l5wJmcZZGCZtK83R
7y7q6NUcsu5ZBcKivwZ44tKRANS/ruPa/XOndfd1dRYIfx7u14euGy7PNOstT7Kup8vTr0uXR+ar
++PyGJMLDoyAMqqIULhRSqE6tFK+EI0vi52f14dMkiuirbl/pIbtligSqc5x1UB2GjBGapGQWoTe
RVWZaZpGLiBeK9/EXJVHzckgZ3JjtAI962hEaEJz3TYXifzXorQYDDQ+TVC4ix/ha3HdCpr/qMYB
Mq5ln/VmfeC632X1t6dcN653rzteHrduIxiudwoCTjZVMBOJQPv3g+v10J39+jh3hcJIkaq2jtfW
9tP2zVwG8fVGWc1xxTq0w+wqD5TcSqco6ta5RNuoNG92ZLK5yVShVq3OhZbio7o4HZYryayZ9t+0
9d/09rmulC7U897GeZQfYHTkFK2rmIG9Vp7VuEo5T0jwmmsCO4NwGJkTcZPqUrWhD3RGZkysjRk0
ECB7/2zp2l0ToScv67Y9tFFN6N4AqH1dzYi6U1v+CrnvYNUthk1Kpm1mR9hr6ZfgltWjsjiUi8nP
qCtrG1jdpo0qXPzdk6b07wq0/E3WBNUxIrvraDU1CF+r5QwhKj44wvmBFFZHLylCV9XcoEytmoMm
GH8uNWat7gy5owS4hC9GxE7imKRWsPhbSCEsDl+elnXxsjHqRVorRPityv+L/P+yui7hipM2SqZe
rzFJ600SYsMycmlvGekE6F0X6TgHN5VIpUavdUDUpI4w04ao6qBubVCG9mDOulsZ7sXXD1H5+69x
/ZGt26qUwFGjV1M3NcSjUBTpFmpgg7mK5rRWgxVGPPnX+rqEnnLkxawavqCSuoLRj4ekNJZvWAG4
meeEAEXremhyF11CvpVB7p1cNVrVa/yuQg1Lj7AzB0Fy8NyMh6/FttoBNpYJ5Jwp/dTqIahN0kBK
kf5twAEY5haIE8n8uqm6PSoASspdjEAF2wWCcfw7kZnDNW4V1OBcYsOjCjYCzjciZTiQiR/BmRjt
pOmuiTfTA6ZeJdw3DyNaqG3nI76xo9yZn9Kd8KsIwVEi7Haw5PFTTH5CKk5ugbqUwQv97XKJz91N
3Yv3Qymvqx4ExA47rBiiU5UduqeRJzeeRiLZZOxy04nm60C8lSavUn92/jvBVzx1XDsK1XrSLUa3
fQKhXZPrFb5nygmySJ6S0nvszF0abMLcxYelFy/htM/mT1n2Yo0KS3iIIHeRPo8IXsC6CKzL6SlA
D+oj9AoVGbhyJNfP+NTL/aQ9Qs0sOg/MSx1fFfoTeOwqPdGdMPFVT4jXTnl4VYv7kmzDmotiDymD
Gm5nwgy61i2VbcPHKQu4GFUb22AaXUkV0IS9YAIBd4RfI5JVA2zs0L0g8yRcjmf0kcJmdkYcqugI
3Wky7/N0O3TPeL+w+96W7U+931I0PxoYjEuybrZadKCkTXhPjk4M9zZ8NXSqZBoFyb1BD4hwXfE6
6A+6uWsyaKU75X2g6pcXW7E7EHQhJ6es2fdYB8Tr0HKaHpaRlyrnSHmaUzu7nYItDefGQulpt79k
8n5e6ic08qO4IxsOhDzztRsu/BpXSLFXeHroRb5dWFtsYf0TuaqWN9wEkSs9tlcRhF4Y9U7ibwoF
4+Z+0vejsgVgi3Ndqz9b7CzpMSiuTISxEclqG30+mfJHPKMUYJjs0KydRBDjgove1qy34Xyojduk
OwLT6GeOC7RAJKPGCfF+T2pzFfA7OtK45/OOyU9D3sbfptsCJXzm7y5jmMDPdAwPQBoCxaNfrvZb
8i+0XxyzqvYznD3kzIDMzPYg/SrquzzZl7OjiMsHxucESwmizYFfp2zsKpoiZIxRHKgcHX5377Rv
RXfURgeIRpFvqElQF9QsJ4+x2ng5ekGIhCYiQijzrngq7zXBk9SzlR5mcaeiHt5n7c5HgtnQCgEG
7S1X/i2ZXLPd1C4pRmgP1NOcTLY3vo2P9MIRyVteqt218n4IBSrHp0USG29GQNg2Un7ki7uu3Q/z
EaCE9Bm/6QJvlQTVZkvW2yDfD9mJ4DPxLFPrRvueX0XGTfSigTebt3p/WGrkeBlfLYVCzskPtpl0
W1IBFIlxoKM4U3XmqK3jPUZw3LlIQDc46sjnSDMEk0cZDC55KxIGgAPLJEpQOetAvginuP5osy3q
WcJIzp15Q1JrHe8glc1QLX6C1rUeEVtpnnKNOJM4BfIaCsv260Poe6W6GV6TxV++jdEJ0TPKtlwW
FS8Lv5uBE36T7opov7H7Cts4JALO5TMnj9gxrqxr5Zht813RENeDIR/Gj012q40KL1Cc0UBXiNkY
3ZLXt49cOCmYuY7di6a8VN3OQG656+4xuQOKg57E+5ptpB12al5DMuY9+c3WzE5AJHQSS5zgsXxu
EGxEWwi8ADw6EsU2hfyATKgV8aICxBlO/XDSxU34QV7ujDe72wvvKV9X1cJ8FsDfXve2VdPxi53o
MX/OrrDM36hnwWvn+zDazJggqjcChSh7Aluz4etokifGLowHJb2SxpOgUuw8BkvuwSOqisr0DIp3
6V0fEj3nZHfQsiVsrqINZn5Kd2S/PCN8tX4A/z2m6m7cqV5NkItN0khwNx8T1UaaMj7D/zWnLWnU
2Nl6Ehk5lgU3fhEVIlu9iBZlb+3wjvLD8CPHComJtAVmwRx9p1I4Y+Xt5rNKLPV0N3BR2rzDW2/R
c/UOuGhF40vGuGNryIhqBxiIWjycsatN82GBOretE8WHLiVWYJt3D0H8a5hee5XLh4b6Yvic4T6k
KCYHN32IdpYVoqehhJEpaYIdhgSDBOikk+PEyBIdMKBEUKTLkyQcm2TLJ4QjpiZ1hJrgaJNYTa4N
6S8oymeWJbv/aZLdYN+EL5F65NmTIxc0IfjGnkBHOzzrTrUd7osG1pc7t16OJLmzc66zXaXyIF2T
HgYjYhvWVPzcMwoL3dEPsoPwb2M4HOo/tNgpn8vJ1W9JS9ird0qymTexmx/pPtae8uaD+KWf4Bge
vzTDSwZH/FkyHDwF5zhyxAcEl1TgoTw7HAzh84hF2N+REhQ8qrfmz3IXXAVXn/Vzh5PmOm5txIu1
T4XVgQL1yIrgQY2ytfvGHR1/R26jHdkgNuxwo93/sD9Lr/vRbHR3H5KKdatc5zv5FpkKJozkkdwf
jpj8OX6Gq0MwU/2s3dNvVZBqqe5Yev6ZzDD+H6ZX7DoUm6bf61AigL67/q1veL2MaxMGEZlo0Gvw
/aBBIevSCV2LKVThtv0mGDykmKRu7cLWKd6abXkTeSOuL3EbNPdcLhXY4GYnqDeknxxUt3dSvgmK
/+qmz68BmGB2kdwPmvTODDDIQ2UkPZPZ5g5vPgGWJ+SoO+KMEMT/EJ9wbPakdbwjdPSyQ3GHKPRO
fAwOCVZATgk2Bjs/vu5bu3ikHcu72kZ35itWGu6TnrMEg5xD64N37SEux6keAsxxuNIKTaZtDtsi
O3ajuwaxDSIzPnaU98vvjA3io3SWA6d/kJ+aa/D+m/5WO9F67G+To+4oLj/2TYf4kg/N0U7Kqbnu
b+u9v30jEW0+zafqWtlgqQ925C+fCMe54vAmazlpWB17uz63PucMe0Mupz3lD+xR2ILNlc5J24Sv
7V6DQ/0+eebBP7w17+Mpux5RHNvkybn5Cd3hKaQPuIG/7ySO4JG1bWd2Z8dXvgNpyiWn/irdWBtM
Y7ftXqdhdk6uy7PwEt1TdX6Pz5Ydn8lS+VU9DR6qFBs1UWK3r8GzjnTNtc4K0ifo+rHLbdbagM02
nDWeGcn46fAJ43NJUdI7/GIxGzGGD7fzfY0TzSn3ybWw01zjpJ1L4nZ8J8fulzvRxiAyE7GLG5Li
48yvMGcdsi0cRigIZfRUXgVlh2aZk8trxl+1DbZMSvbpkZ/DU3xuT8Ov5Nrc9qfqPWXWQ+XrRfz1
kl1H95Pn/wpf85/ZTuSTYIzRjtqxu6KViwWC8fMBnJbsbLo38TG60wtk5HzxDQdVZJ/Fz9xlR3F0
pkcEcKN9tj66t1bmm02O1V22M9/Vx/p1umYgZIBU3+vX+AfJSNcLhushOSZH+RFN6211pz6CZnX4
ULfyFbcOMb+8wAdJlYw+m8aBQxLa2snY6U5xCF+WH91OeB5RWS25gcsIV71BwOquUMCwcbSzO2IO
bzglHqpPfqvEnOT2fj7Gm+ZxPgaMMe0zCqriirNT8rn+7tvn+IYkJ/4hVSH895jxfcUu3Z9WPyCq
jwoH3N8Sj8M16Se67faZ+ziYCDbWpaPJNQofjWrzMEQtumAvEakf80f8IBARmTj+ADhng4VCnbaa
CAiaw0T4EGFGMYxqm3GPMYKj5VY/wAfZj3wh0/X4s36lPw2gb8PvPT8PTMl/0DqcnOJJuJk3CHl3
NNi6WNo1GExxVL4kWzSn+2g/Eilm99UGlNxBuFKu0CN6xn32iWFba9zQ+olJme4gOBgMSrfJs2nQ
btuEd9M9fsOb+dRNd8lVfWRKQQIXx4r4ivbF63f+7Wd0N/BRj84CMwJhz1T5EN9Ed/PzuA6A6yiB
DJlBpYKN8lh8ElXCoCLa2gfdKv7RyEWjF3Ea/BhQljjqU7vP3XHB8Znv7U11sD4A2pDwNdzDvzDf
Wapfwxft1N/QdOddz6cgdpp72Btd7fC99w/Gs/hY3yRYqeZtdrfMD96kj+qNtxiXLlnV1Wc/nWag
qnb/MfM1LoqRZTBeEBwEuVxBoHEnD/pmbU+Hyfvod8zwuNa8V65NN7CJH3EQ8nj1DWMpp8m3ObtC
YdI8pjcMeenNcMXnmuzI0vaEYxfY0o18CDlCmQI50pu4T5HYnhBG7DnwUVxYTulVbr4jOMclXP1G
3MLF27Wtq52D53pTuhP1KjtkGHsKdh+hW3radgw5p4132BDsghNefMP7HisPuCfHy7jhauy54ozz
YfycX9vB0X5iaL8xOXfHG+s6fy6P+r49hoQZ3suwfAyviz1OafIt00HqMPxoH8edwvBc71HEusJR
esAEtmWGyjNvb01Xu2dOMXyay18fHPpjsZ133WfPOLHLdsR8OtIu3sQP0V1ypx3zzXC/qZEQPsv8
BBJ7RHj32HNk3nHM+sRn0bd11E8FbnvkiU/T+/Re3mLovc+u2xM+nmvjB+Cns/Eg3ZDxMe/9A6ai
a/MOhIgbv37ErnA/HnsOZ2W3/KcTcDsgLHf0J/k9vRU00G3Eqe6qxm57R3gR0x2Kn4QpFLoh+8UM
r5bsTTIbT2a7YV580A+JB5iG8u6e64W7eCORELb8auVH4oNSOo52QTLdOTiQfzu7ebyR8cQYn+IU
oUS4S/SJbxGaqnFuzyRDBAdMAuRl5Ofi3nrmTXwEWyb4MSqelUWR9EysdNnA/5JyfbSW3VYmxEqH
WG++tmE/ArCtUyug/mSu3YFlSVpKVOu2r2qUSQpuMcR3XIWAn1hBFOvNCqK4rK5LwTSYNgoo1Vmr
UOv7McX00GHOcQdDekiGedyHtMYrcEd7BX+F1DbGXsIKmvfRsRHeeoo5EthIWipe1cvo+MQigJLM
ZyRlEJ0HosjIdhDF4EamJr+t04AL4OWGSxcdHRGqeGgX9VLKW5eaBkHGTOaGjIv50MRLVV9Kl75C
3SAQXReTVkQDEw4Ml2lT7HPQX3JkUsE0HwOzRrIcwKAd8vweRxhZkfkC3Zpj+kmTUt3WKrXBCAvs
QVo2jYDPD2GIjqmdkg+p1am+yNjTQmbU5RjQoIIYx6R8yVBJr6ZSZxq0vGOqWnQExBj3h5bQyieh
NNqOc0GcqsKAWwnQgM0dqo2UgZP3RPIm8TEF1nHDoJU/kXm9cMxaY2mPrIvdCAuwiNSS0XTp1q01
3rWuuy7hEaRZN1TVMfORy8QK5e/1Zoq66iDXFMIv20o8aDuC/HB3TD0lFWkgtmdhn/UrAG1ZXbeJ
JYWrfuAKbK2DrjclvGXZWxdBfty1Hf6DtS77VauVZ+gnchVxO4S6sIvKlOw5A+LYuFSGp38tacDe
vratd3xbXfdbH5bgWID1kk9v2KsodDefidh8iqOJpt9gAEg6DlWR80wrFUepleUDDfW0Lfm7RoqU
h8kS60MloQuNi/k68/dDF8Su3CmMRCpV8XLp4iB2rb6WEtM6znmYuPE83hYiRivPr6gyZlVn9EdJ
6W465JObXtCrwyxDd6uoqvNt6E+GjBPta229wxJNw40Cava/bVwf97W+LvajZ+VGeSQPhnIrA74M
b/LQBlijIXmhp2LWtyyvm9cbIkWpMi83l9XLvVXjU3EFkLXudtn+9SxKV9ezc7lLH/I7s0NAUaAd
ctDvooObRO0qsuiConucEqoM/ZKLo/Pxcgz6MNUOgtrLHrCS1yLViKSy1P3lvnUpWAg1Ju5cYHTL
AxS9Aq243rXeVLLAl6Y25NMX+Abddaf1QVSvoUNJaxtxeb3RSNnz66kuW7/W1wesD12fNDYSTsPr
4uX5vvZcN14efnnM19N/353MWeKh6/7h20PWFxyMunaGmpr25Wku+31/Z7+t/9t3dnnpCl4uhp2Y
zvPyua1P+du7/+2v+1pcH+lfPuPfXulrcd3h6w+0Oq4zUROqX1/H+k7+8TNZX9loor++vN9e+fJ3
fvtj1tf6L+/g8hLz29yqj7TpXnGRwZFbBn90RH/efNv2bXXd79s2egDUtb49jbQ2rS67r0uXfdan
KFb20WWfy93/btv3l1mf4tvTfu1jKPN9S79t0y1/n7miooJ4KrZVEx/apa/ZLefb9d5vq8ba4WR8
zr92NNcu6rr71+K6f0GtSTY1PFDLC3x7inV1vbk8zdcul3fzj4/79sb+8WnW/S6vtD7fZdu4dMH+
V3uUtxB4/yftkSIuKUn/rD06f+b5Z9N8fv5NgPT1qD8FSKb0Bx1fQzRkSVU0sJOgvf8MY7LEP0i0
wTZLGpPBlNBEZfSnAEnR/yAoCVWKKouqBIkdVdBfAiT1D6SYumUZFtMJxYIF/k1w9N8KkNA7/V2A
RJoSRijJAtqvIHeyvgdZwHVR8Elqi0fc4Mpgmc1Jy82gKu2+FZ9WFGuhyCWX+AsNTahIB2rW6cm/
bgRYqsuQv0xXlo3fGK7rHeu2HCanM3YUNIyl/rR0h5t+IVYEAWfYdf1rEdL6Xk4t1Ev4kXboa74G
GWPpnq5jxXrTRSLDT9fF00aoMB8sPFWpaRB3rIuDj8HSWxer5VUSNYZ2ICklWY8L3U2v4ESGg7Cv
VD1w5JH4Q9VMnrRFYlER3WtrlN3b+TgoiTdmNTNR0UjJrvCHAWM4ExLg2Ue65lyJNdXkRhbKDMgU
myQM3klQzu1pLB9rSRlwbxs/UEmo4ms26eH1JMcHLYS5DLfB34XCMpfsVELoyvSmFfvbQQ0T3P24
YiYJDSQoKjeC3JJ29A3CPkASTTiqKAfRTlPrRcgb4T0C5DUsvuk8fClr5Tgtk2LVVHCooh3G4Rph
uwCFngISVfFRENRe0d6Vh8ck7MNNhsG+G7BRiwBT5Ux9RjR5bgbiwXVAQ5yEZCfL6VlIWXY34UAm
CFsPHVUotY1pPZgBhZJ4phU/S+ZLDkIFs9noaT75xJOIuLwXRWq05KSLU0FXugGBU3SWtBlqpLRL
bkhLcl4hzpCI79FVvaZj7uVQmDFCUvTzUegn4HE31twN7iImgx9eIfcXJMxsZAEH2kOGa2onYoyV
zegm8Tt1Y+B/s4OoBVCRYn8wyXGNQ/NKbUoaDSqW41zQuZiVrUOVlrdKUld3cnLQOHt5uIVa0vdK
ek6GujHBIGFXwGWQS/ifS2G+N9AqbMKGPt1kCtsotWCOAaoYa1ocnTK+wvmi4oqhFBWDSd3A1z+G
5Vn06SqJx5d8cdzjvcZJZM5vkS9HG8lEN7UcQfMD87EMYfR4K5IihYg5INoWZTItYPVH0OrYJsjn
QSbAz8aPy31OC2Q7ZfW26fAitLJ+kBCH1xlmeebj90y7KVpUfrMZKizqeQD6uFE2Y9jSx07MZBf0
Cv4PvT6IfbTR6mE/Y5csa53UZ8HMXP8OKu5egwiTm33v6AtCLOo/0k7AOTAXd3DCc0eCUyh0sBsY
1rgKkdGpKLMrJaIn+WVF8KkcOUbU3Of1ADtpjJxiTGqwLBq4AAr8fBq5nuN37jCUj7QbkrKSjuSR
nmtRyb1IkI7ivKtU9WckdyihE4gJeiHiD4H906gidRWEt7aJe4JfB2Gi3UCRAuY3KeZF6JKYQ/WI
uANlQsw9cjUQ1S89VzpkB2+RFXJ5nmEFSnL1KGE27tpp2EhtJ9lFsYQY4AnKlyhLWJdeIwRbAFC7
lOqEUJAEq4vQffkB3RXoN9CBvTQD5cZaVWRvWt5YRai00ykBTDUEyftMPWeS/pYY5J5yfavRG62y
N+yHElBaKiKWT4dL2QywqIzPTjNawg6QPZZL0C4+lwIARvOc8jMjo4sMlICObTsDxYYGSNJ2iL8X
dGVpXUkqjbmJSmG/ZE4SnhaL5EuFFsFgxJHGW6tGUGIM0s8K2mNWvyRBpzlSqRB/nIfbVOXQCNEL
4BC/0ZcXKWCLzKQHb0ODJoovXomSQD8aJM9tJ6o/sakQZUVAaDTeEu3QXk+pOiGKr4N9Yz34BKw9
NYa2aPGicUdo/L7mNyZ2+G3mFKNXKNO/nqJgggNv2DMFYc1KLHfoxR9ywlomBu8BJcWIxI0xiTAC
5ZjU0971w/sp8IWtHDJy9qLulOivXFg1AbJ7Tw2VidGDkruqPymjyHEQCTklfOItRjMnhAG1jhkg
IhFy5CmEY5LmMFS0iTDdELMSUWUb/CO9hz4HAacNk+71g/mpjgwvvU6PY7I4zss9HhYSf/V8T0wa
Xbw6e9HUX0IG7koSNLr1abT3iyhwivKXWeTyIfH7nVBL3S4Y0vOYUdskrwdbD1UmN05D/VYDBBLn
DdJGwd/PEuNm97NEeLbzZ+UJj1nvkngm0F8Z6H3kluzxq+43lEKDUpW8IJ2I9biP6U/UApIZUyIo
iiAQimOmMOzxMBR2JmVA7eMPUD08D567I4GjmS6/9T1N3jpWbFgPjQs4aCIvgpa/FecfozW8Lzyf
LMqcThhvsr7sUNxbB0jhuM8pixp0saYcspAh+691IQ57M+w4y4TS3s/CLbYQFapAbjipMiPuSSci
JFJ4IZpKlzqYs1uhxMYmalwiibLvZUbR7MOJbIWwrQ/WeGwkDkkgu75bhzEcxhgQwVOdQVQQmIO4
JWggGxrWdrRGtG1atXC4yUbGtcpPmFKzUlOFHbDsJOG5wgbozfLgb1MRL0iSM2gMyS8t6EmiHJQU
OvJkOFj+5X3zjN11Z/XTVdmVDDTTROZ7+oysfEEzdG6KV4D5S/4rtxA+WLjjvTysTMRfFU6/6WZK
5nOtE/uV6PF06mkcMG2onEhS1PtAirxYmLVjEs5HxunrSC8xmSvVU40pcTuJ+rUQb/omHbdQMm5A
p4e47ivaBAXHRJM30VZX9XtB0HaWBg0FFMRmmb6AgvRdPcDOLonXRq49cOS8iGY6HaqyBK2YhAd0
bNhslpuEiUTSoBM05PtSI1lCxaKvLbU7tUekUYVF48YV8qRqKCi9WeKhWG6UUH7DDUaIiWlejRhw
PS1hUJ+T9C4sS355ofXWh1nmlVQXx0CDFRSII2OdWi0599pZ7HMalf70Kpr9Aqy3XAEXYWqXYiZj
vsnfyygGjgeJ4dAnAmTZNsvuxYSy7ASwHjwNnZNS21UmHXOjqDa+9dOfmsrTJB9uCbnFzgin22Y+
gZFG+GDMbwCeVjdB22tfFUJdUBUHfXzoJLrKOctKYddXC0FoivmZTk4nR2jdteYuh9zuk3K5p0Mo
aj0wi2X8jgfAJGthVIYSvqma+l5ZSoZDIlMHyXoatn5kKO6gMKtOFIBRWuAKpGBwkqBsJYYLmZTX
bBarStYW6C8hRTVbXRtuIoy+hpLCe1imtmjJ6VRKusP4fzVY0XiAydJjEIfroYcaVs/wBsDMcJhw
8qPdb+mAxClB9lXptKEB1R8H1EZGmJBT3dkr0cMUPgV4HV2x6wua1rwd3WqXETbcG1YWbdKeAGWp
GpHt+ckhpj2Q6xT2Ft86FEfw6UBRUmDo5ZkYIP7aiZn0phtJhLESbZ9BWWTcU7+KzEFJo07Ehe5J
sfQJHKX1kgxWbYWOpDIqeq8V3aTUJzi6jfrKFaPGAJSPrGCtnIZLITXz39TGf4xnJsuNmsHTrZ5E
xbzPWqrRQyg+KbLebOjP9iE196HBCtRNHUFqhtruYqnz5r7Fk17rL6vEdQkIorGm0qBeSt2FKOoE
S2RvWYTOc07Rzy4hDwbzqDbjJxXkb1X/kMXm5xAxXoQiWXyxJGwLOT1YlfI4YmUmnfAcVYLskDzV
U2dQEluJ9XcrEhDvaaGPqY1vHodx5UbY/NSCw0kK0ieYkhJvnOSBzHphHhhuLDk+FRjKN0khblK5
/+wTH5I30PUAFQYQwl/tmB5hTiioSs6lKcN6apXpoC4XETiWNqGOIOj/s3cmy40z23Z+F4+NE0Ci
SWDgCftOfVfSBCGpqhJ9l+if/n7gf+6p39fHDnvuiAoGRZUokQSQO/de61uZX0HAB/xENUoPvAiY
cXIYgSNX28KkBjOrCujemD6QGlHv3bzfur5ZI9KhZRsS3QL6tic/ttDoHYPHZkIuh01Wngb1DeRk
OpIOmuM9Ll5t28KEYs4WJKJUHUjgY+ilombt167Gn8KUY4jsHXCbdyqKYOXmXGxQf7etQ6QNTuJV
k89M7sbipeZiu/MwnlUTcN24fuqHKNtj++vPhs/oevat44RGCsjkScftJ9XDa4aThtNKn90Ak12X
EOaWkhMbTSfhITlPg6rekP/g0ABy93GdjQftdqBtJaTXKs/EyUhhOsvyLSaoDqUb+RDXk9oZ8gdR
C4bIY0Du+XIUXpv4nlOmkEMlOW2qtOAEfcgEZXNY5Vg2TaMh0Di7ZGPLpcMzAi4rAgXbX+rqhMDs
lrcobAUF3xQzfwgw1XZ5jAYrvYkx0Jyme8CcHbRFng4P63M5KW+HwzgC6TQzF5yXki9Bpe0lS0SO
fFXShmssZy54S4fLrRHiwUEixZscQn53VwE76qbkqHB1r0odvNYxpCe1hJdcD/MpQoTLhSfdBt67
jMVHlFYlbejqkgjr7Nk2KK5mPmeKeI3BRU1QzQ3NeeIKGpOSWrojxMXhUqcZcD7nIy9QAYky7ze1
/zvvOrIHlxvTBPNDGpD9MOQzx+iyd3VU+c+brOoW9/m4Gwz3nw/VnpmjDe6xmC83oScZ0mUKEKOJ
mIYiHbi99cBCqk8WcLaTnfKQ0dafrk0mXIARcz0aSFDM2W03eVH3p+tQKQPpgk/Hw19JS8KD0r2L
ABuv8T70u/Yt5mJ0CmfTOcWEhPx1L4XGqdKaqzXrULFKXd1sVWGiDzY6PPGwNzatGqCh1M4Whwrb
Sqe+DwosCKZXy8NcextZB8EJS87fb66PZQnjJWUgVyJgip8sc+anSfJYwKFEpw5pzo4fYAoiGCrC
6duhzbKeFrpAUqYsoKUX3NaYKvZXSXoZyCWnDJ1Ascj2ncb3UQCXPwYrbVkbAlAfJbFFVmz+ArsW
2u94axNOF3TdqwzOwQ4g3wNbMcJ8/mViCJdV0gLcBPaFhInrjZmQGFV0YmNrL+eyAdRhlOHMsIAb
Y36obeaG12Xtz8NQ3SqXc2jKXfNkLjdzVz2TSrBwmhZBeux8hjpVOysUA8mRHFTJzMV35hg9qLw8
znM6nIF15PR4C0S3FbwWturIf4r+iI12HYpgxzUAhgt5VBw5uQMshBvsql9mVz65cBDX5Iu/1IHd
sXCGuNMBYICwOJcNIrBetNW+0YKRo+vsdQKmnCipm4gjb+1YgKvslLRXE4zpKktecWir97F4NOBF
dy2qooIUQHx18acDOweFNoi7cA4foqKRT1VFaWAiT1rgJboI3fswiLmuRtnPtjH2YdD7p7hCp1E7
cAm9MZm2XprCd6KKQJNon12pQkIg2RiMolTnRnzMZg5aL+jeC50gM+BfldhvukqAAovQBIoOsyc1
a94sBR0u0cO6882RPAr3V9tlz5GZQ2HrCCkabbkHJTMewqgcH+c4Ps5F8RnmufVd1OWJpsDbJHL7
sck8tXGTwoG7IaLT4CNzkWq8reL6p4n5fhPPbC1L3LP0CpP+PJTB0W2FvOnNttwF+YTUxx+CS1x9
WUNmn6u7McudR3YgYtOU+bBr4mDjRFwRy2mujgkA642qLLSBquu3SlFPTF4hds0A3pbd7aapi0Vk
2TSXIRzDi3KSR3f4nMYo/RAOsiGz9bbJaD/jTf/032CgBLesigrBM3iKyDVQfAUEzVXoN6qomC4t
+VK72QjcvZx0cIlKdKiJbkGn5DbUyFzukXqeqgrWRV+l017av5uomI+emwz7mXKEDYiPSE2Hz+U8
UcWaFBiJdMabWpMIZRPYton84SszYn3nFvotKn1nHYHrXjJbaKEGSm7oWlIHLouwQUV5muI0P8BI
AF7QWeswsAY0vVz+QVijU206JocGMrflIWqh6XRfZ0FHX4ubaeoWMiTUjEzgL7rOk6/j5eug2Sj9
TaBdTr5A72xwZOvS4gDMrIUxTGRVuly0mz5YaGDR7moquia4TKK5Z1c//PWQuDZdK+G9AOJXOyHJ
l7remMs936t3ZVtn63hZceroXsfldLx+32alxy6SIBkoImoF0jhJiBOa4tr7l3biqpgQo95MIYev
afY4FryoQa9JB+F0LXpCzYu+3susBHpoYb1edzol2xqZR9Z+HC3EOxwonmX9tGpcJlWcH/PeCw6G
VwUIyDWWrJ6GYUBbJbQE7ZZpyVVQfHgEzAEGaYPuwMujKcL0x5wKwJ8R1w/jfsTJBh6gtaCK1fAJ
Rg/p0midJ8c/++Q60v6bGU0P3TYrHyOVnCIoPSeeHQVjmJJgjvxwlnSPY4FbwQ4BkFRlfZfU/K6+
BlTHx3WvhAq3feihVZ1At3K0Qt6Fvc+uR2yirUHsXuPP0Z3fbquh6PelDaLDz1AYLhYsEiM3QbVc
atR9Z8v7BAnztksV0WaELMLUekyRNtPUSvd83uk47qrIbEgiiLHNVP1LmuQH9mxqS/oEGjKXnkHD
R7BqgHgR8ASe2tfWtGsSJLWA2KaC7NU4JUZXRZ/s4+86BfUxSOn06LDdNWjwBM1FLo9AcmqWaKnH
cMWnlFr2gTwK0oaMpN/abjiunG4cTkQ1cS0n6HNTxbzZcq7zjdQpeg477na2i07Tv6S4rDfdLL/A
ex3bIAPGOg2MNHj5wfzmDvKUIJIVJH/WAS6pBsv4ptJRjXdwU9HkRRlpUtyk8IJbLMGILmfoJFa6
l938NFqoHyhek20S073WaI+z2q4uApbGWhqJdVdOS1bbEi7ixxebN8eDw0u0nxh2jDNgzwX1jUev
NDOSX6NJTxdWzGVkHoCbOifDPHAPIg+nlblEnbbzraUNsKsYT+rWeKLR/7RF3rM2KusHWW2LjWgf
F8Onye6aQBdTP+Zz/ENRFT3qipeta3wpwBRoOFMOxpl6YiOQoCqcAP+oOHoC0kzie8iKxyQVp2z+
7Al1I6mJe91GN+PyQdeTU18QXI5gwVeOJ75l7UPPal+LALNLlssXRj+vrgNbPAIFsZdtdjNIWiGB
F2Ij8vFjKR8492DkLBlwcKNQHnVkiUNB4n2WsJoVBvkgHay9ZnzrklgeDWsitDnbWd4UEEMg6D32
DaAnsH7Q4g+pDaKGYVq160AHR0YSHmBaPwpkS6sYGs/WRLQ9W94NopiV1iZjk7zChqqB7uRZ+JCG
N2R7dKtZNJgXmJqY4dBvJrhUm8nAXjMM7tYAS7k2LfyZilFPHgAtEfYvI2h/2iK6FUWJBcUgxDoR
7yq6jzoVHifVr+gaqpVJeQAeEhJViJzcd71pze8GS2ijrdPDljFzvKKQrnmzlhyx8OQbzYfbOL9J
42BKuMpUcWMg/rjkKnorkm92qsTzum26xVTUzZhGTHRom6K6n2IbdE1A14rs1DHX1bN2OEDkDHrU
9Nkv2RtHOcW5i3ELoWYfBy9cz96PxCI/wYKI0gLiwdKkmk2Xechu8LJU5bTrB1oCToQbTpm2haRZ
JVg9fYIxNo34UaKJ2ySp/eK04iu2C3SRA+gfgr5fgYl3a6uLEWJZ0bnpmnLXjsgHU7qJxWQ9owiu
mwlcK+dc1TnPYRw0h1D2F1DKz6mDoywA477xeoqfHCZLlEwRF4riU1kIMyvXoyOFbsZmcrK2akxo
ELGoenRrE7laoGKJWbAcxkNxBcGj7De+NB5NM2yfYCu9ETT+XqQVpikLFDFQ752OvFsRxvAtHQys
MNZXfkV6rw/DMsPMvM5BWq4ScslW2s/J/cqoPfQU4VBiprAVqXHsBvrGwZTA1ifHmLg/l3hXKyBx
oF8047HxBdB475I7U1la7ZIY7rwcLWeLdTVeyX5P/fHNyb6JGpOPsRg92gqCzXUEtkzcATDqLc60
Onmp2Z+tvKYi+sRkWKGV9SqzliDs2T/OfkVEhnt0YrjfUqTlximbSxrMoK4yLIvTnUb82GQN7kQ7
0jzNDbmlFW9E+lRX9m/RzAcma/z9cngfJPDzMAq6Y15nN9EzWmyuhmfPLZgAwUxYyYCn6KOqviGK
aqWN7MNMU4qVGMF8x6WktsVdQnPwCEkI2BhIRWfukUGj+s2y9m6MIiTuPZyKNIewNW8rkq5WlYMx
jLO+aSIPjmphb8fCZjJYl3Beg+8WZcs6IgqclIuZEExOKE2PKDRwEgXNStaw9jvSAdqUdUJ7tHoL
1suVK9SicmcPOnWaPZApt75H8lMRdlu25RyFxbrL5Afdze+a8JqdE+MZGY7SCsznuJSMgzKMWUuR
qOzveGrP6VSaR641G1xpR89kRhRItfV/SmKacpOkeSlXRrK0jHp67IQGRCZ8eJF8MmHDYt2204ru
vYsHLnlqSjw8rkwf+4lDzBwZ2BWc0kQwTZgJgaSu0gLbjqfHZ0eWpxyIFCaLkRSUiAlkhPIxB5jE
2RVxUZV+uSPdErjpemZuhGUXepkMG8Tr1JUm5Xo95qhSrR915nJoCsCkdW9hw8PjlhWfznfiZvat
qPp3o2sQ5RNqfnRrwikG6W2RJCB6JQJo644+xn9f/+YaQ3CtKf013P9zq5gujFwz9lZP5zWauy1Y
j6+SFpWcGQUnA44r6d8yy/V21tI6JH+G3Lh92+NsDZca98+NXMrgRCT/y2N//osxWy3qLEUAfE20
xfqKeiqubuPr3dgsURTQRajXjHDIuctzhWl/cYbbC/Phb/+/CQXz7zx7qa4/fv0/f7v719Mt+XDl
0kzwBKeHtTyFjwbRmi0iA/53cax//RF/ft/fnvr6M9evr/f++n3TQOKiWnS6Y5gM6+sPDks3Ry2/
YXATlA3XX20BOMZfY3arXIkXc7bjvVRmsXNU+01TbMKKWeEuK/3yUFBdb6vE+/am9ND3b2DOWQ3t
eB1NUXlLbgN5w8V7Mg/TRwTwnkR5iTG2w6whZjpWy64kGBb3+X+9W9SAGmqfDU7bdR/XLF7qJ/73
9cPzPRQh17uoDgJre70biQB27fWuNmVyIn41C3vnWObn//r96/P9lfd7/dY1gvd673rjieQ/n+mv
B52Z2tIrqZxZg//8vz9/1l/P9efrf/d//t1jDtG2R6n39dJAdzUK1IFWI3zUyd5cv4yW41T/67vX
e9fHrt+9fnm9uT7Bny//3c/+u6fKuxJ4sc1n0SzDkSWSt14a9YpXywG+fP1vH7Thev79++XyQ/Gf
H7p+ff1Jr2b30/nHYRkdNB2HNPNq7oalnP559/qt640LfcyojeOfH//zJ/x5zDYHe/X/VWj/Vyo0
1/ac/5MK7TVuVFzEn/+TCO2vH/qnCE26/xCOx0PCdfxFaCb+JULz7X94NNmlE0jX9d3A9v+I0IJ/
OCjWrAV35XnCMlGO/acIzfsHz2b7pvTI2Ragsv6fRGjX31KVGdqL4vjzf/w3/ip+vy0lz8mfwf6I
F1x9fz7GhYKaZf13v4cAS4fbOrRz/eAFKKqcFLIjpjqS/FBeJ7Tfu4JUNdLkZ3nGLJM6vbX3ctdh
xLb4BqbFJDBQ1NJXuIWIt7HEiKlhUbKVVcOVL0UqTTfilFfGi25isPLGy2yhqnK7DlY41hE7G9mI
TJuM/kwIrFBSlnBenGpTP3niZfYhGGjApnhDsYB5HVHQt+nveW7eqnD8EcoK529gMQQj/mPQ9/Fr
Q5DhqqGLGdNXkKL6SLT6GhcbQA4PARXzYyy8i6/J+PY9e9sbx+l3jCkX8F64IygB44IE/n+QPvmP
qWDmYiqsWgLEQAhSvSykOOnSsQ++7AAGhx5kAVRlK8uhJHSQinsyBqNXzdMmmPDnFcVvmZsuQi7v
rm4C/Cz0kTZTV38mI5K8Pk0eG/M1C37aLpbIuL9J4uBltGzMlmIkl37JV+Xje4zDvtmpZRISX4dy
LukaVPimO+bbJq8UbAvVsfcER1FGMw4ts5jMtUiBXRtmiDk3OHnEgW+apnB+JMagdnMS79uZ4II0
5u/HmuFtGw77FzYKP0p30zkZhmSpf4+BrC5V7J2zmpd9HSiIGZBq6cT3otMNPt4CRLnL/s5CKLeD
XH6wJxXf5Wb7sxr6bh+NCcX2EnQB2NZ6nWbrWLFvFzVSHTHk1oHmSrIlZyLfkCFlHfwES7Rk7h0M
+NkjhwTKJjwCkMR+trTdyDOaFmtKZ9h4XRfuSVW8MCBrT4Ea9Zp1mj/FUecesLa1roMB8AnTq2Y0
+DnsAeXS65x6DhrrgySpEvBAOrBbFa9MoKKdtxBv4rEJjqN3iCUfv5+ZzIp82BlJ9otYq2ekFftB
lT9n3/iK6JntBpEOWzOcfFaMbZItGkvqHyISYV8Xl2bRmAmrKHdx5J98PDTxrMkh52WhckkfyXqz
d6nqYVmQG4a4A3/H4JTHcYrOaeNQ+TeZBbU2fyIUWu9Ka/oaRzFsr+Va0PUX5fV0TJZTzR2dYUNC
aLu6VjLXmyYnGHE2fGZDiyPKQFZHOM5ifV6GE+1y43S0ZIcENcOi9hyzd/rz746ZX0LglKs2WDl5
+536/l61KYrLplhyUbB45M1IUl9jEhnsZr/zRTdwPWRjrS5cXpYtbfkzk/lbk5vhLkQj1AF1H0n7
wMctzeMQuoSVABe63oTM+aFrDfs/y3hKGpWNRzAPy400PBcVooF2pvfHQ8AQ1V7eGEQ/5DQ2NMwY
ODcjUBPmRNtkadOG13ldrsrtsICy0APpc2nqh6bz0j0061vfS5jxpe5tzXR878GSMKrkXtYA5TWB
7QwDCRhUajhdV2IBxD+jV31sy4DJsbkwT7q7aCHTVsJBslTh3yZAFJMwtXejjfIgO+aSnnZq4MAI
KpLet3cNNKR6yVGOPejghAUf/vo7Y/cpBhC160uMH4W5UJ/LnkJ9NLbREH36ke52mv9kLR3eJk+n
A7jY9fzTTIPxJJYbpEorH9jYAENh6BaTPrFlC8bJZh9QKclby+g/LZP8OGakzI1yOlyr29qwsk0e
aogbXUX12ShGMGApYPoPuU3AzmTdQ5BGsMqlgEAQ/TVJFJQV9cpGd8LlWKofEIA4MJH4lOo4lSgl
mKMIkUyPme9fvG6ONm5uwNQ/0tpq7h3hYxtl0pgRP3q2MFpy8O78sQEOU6nnJhqLfUbjGyjuILki
+JtkmCwqMWfvRcTICTf9KeggwA5mQoRQrDy3Oos3TC930ZQerwvR2Dg3WuFunVQxXPCrPRVpGO4Z
dz2kZdPcjjTdH+Gz75XVNK9TA7k1r/X79SsVwUmSdgzgtH0bCmHdiCWVeXaxUNYZosTSSq1D12H0
L0B6PaahF21UYOLiXMZVVi1+tX10yhtQM6l/GWD5Ayhq50/BLiBq6MzmuY3FfWj0JmQy9sZbC7CE
He9kViOxbshCRApsPooJLkLpu0KcBPaVlvFII9xSzJuGBAIAXkr2BECCaTETYNdy1I2h2hSOMezM
zAgP2gZkMJdICDjwEeNour2arOl7FX05ITKosnay3dRU9BTH7r6ZZ59Lfh1z2EEMJ/o0uylH9VWF
ib92xpSOoOUfXbeUJxEY3smL4guVsr+XzQCHfEzfCKoxL25YujvDK+xL2dIy6madEpThIBkoDWcb
ZiFtA9VqUFHJK8I+xaRfk5Dphh2956zeMKPzEXlEb56bFxfVGe2qikMkLGTbHcbJF6e2xCA+9kH7
5E4boiz1XVjAXArK8thJ09unLegtJF6MbyzkQXn2s7BZRdqAz7QmsnCIne5o5cFzPFjmYaAi4zrR
0eD3LfeQLe0EC+r7jclz0cDgG7yFxVZW3Z6L0hCB6r2PYnGfzF3/VNiFty+1euyMsF3FSTvdekFR
3GANRMttJo9ZZ8Y7NkPPStkEadmvYZuGH9oVwzru0+qmwYDWJ+lTb88nSzo9AKwZvvRotYT6oLho
JjRzg3GKZiKbbHQ2e7DAKaKgrNuPUx3uzCY5s7XHu9tX3vg42BpFonGPWCp4oFdv4/Ktm7M+Bza2
4q7XgBWkrQ/lxKdKBBRlnBUcBr99Lv0u3/Y5fRB/yj6NLnhkqpzfke+47ty+vihfTpeiurDJxBTt
wmXv5HgjSX+jpxYQbaGcu1nqYRend91oq6Pv9LjCe/7T7FGXVeHw3s2+ugdWvi8EobMuLZSC+WAR
9vYTH9FpjrwL1Wn7SK7VvAPU+qOP8xxJByjyXDn0sZO9IuXkEg5kR7AKzWezeYoIPF9HYshuCeAi
dzjHFim08+Sa0JLivDHuInPC1oyQZOV/kF3KZMawTTgd4XjoaIokCcyhCo/pqjJk99I7i+iySRAr
67h76fzU5Zo5iPVMVjkqPcaiflm/5NaPuSPvgM61caJfSZCRvLFKYNFkA/BxCAaRmwxN0iFx56eW
kdylTRn7tGYp3mKxp6tBUlBLSJ5FQNClavENBITUhV2bX5JkJiCjN06kEVTrnjibXTen7Pmxoa7w
kVT7yonty9BH7gHR78Vc5hy229ovNccXbD932kae+mzYjCBkhFsfNKj3ElUSGmkPxX4o4/KYkeH6
MPbNXZBMD/0cNDSOxbjFGtndpNIgxnOXkJl0rhIAVKJK5Etjiw8ufSs6wy1RK+3OVmif84gjjioM
p/GoMGlEcXaRdf6dLIhzm8A2ogU690e6I0b+Q6QFCWiUiAR4mxHAdqfdWKyQdxPRmcEUuFsu+JKQ
bp0AsYy8HW6VFgFQ2KDKlKiXZwUnbyQRyXDa5mABykMGSdMf96b1VFY8XUpu5MNYtm+tpgVqKlm9
mILg8pwW2E8XlVXcV/5LM8PdJr+XDLrmBX0ZbeiRYF1WTtJoEwwBhWWoM+ogxHiYizZhj+g9b/qT
mqACEcHt7gpdvxRgGCor+qLxdufiJ4iXdo9TEtsXThVp9HHHFNVH04B2fV6NLRsdIlheozw1j6FN
jp/rVuUhnc29x9WOyxRgqNDUM4CxXzr3CBSHSDDWEct5m1IQk7Z4fV8NIwp2BeG3RJm9TQC7L44i
RZXSo1/MuvbRzScYUC1wyyTyzkzm0o3Ki4wNnvR/RHl4jjOok9PUIy/36WKXGuZDkGf7lFDt2zJI
PnmW8Ewr2l9LSUBTHyg65VFP2lMwqD37vu0cjtaPlr1hPatHNdLYn9GZHso80rwIUx8ti/c9Uc62
auV0nxUFqJZCq3UwRzlDEHzpROpZ5GS1v1FURk8EDjighYa3oukHwiYoDs2Q8QqnP4oU+8a3onaX
1w6HsQtZbIjDe/LCHxCcuZw5UOFQ1h895gVVeVQJ+RvXPC+6kfOOAw2Kf4tkMFeDc/CnRZOjjRth
TJeE5ROJd3cnk5DUDz+aNkXJkR/Feb3RvKPk7xo3VF93Ko3YGQmkCo2vjywStIU6wuwL1/2KiFTa
6QS2jRnQE0ICK/dxv7T7u7y8Ybb9EHftM7F2KXGT2icMqwrYBatLVVeEKQtR8sxgRBsFZ2vmmWVt
/3ZD5Be1MJsNhovkjssN9QZDjscmGZFsRsRf5gnJIlwl4bGESXgqbAkhR+XgHagwNl5IWnPud7fh
Oy2IAYWebg45TQwa9oCqityxj+0kH2JttAemSJAyekR5JFMztgSyfBHZzeyC1WdlElvdldExjOSP
yY72eSOzlyI073BIcyxG+SWa647Ph8yEmZZ8wKeWVAmvzWU2UA6w6l1w9CvZMHtB7ILzpOdUH1jy
hzy9BLOD7C6deZPDpbufdg+G5MBk6hMXptjaVftr7pz63IuUv77wPpslNGZwmFDIooUROo9EUvlk
EFuEvqgkRFuoyQ9Px+qdJBMgdhU5zUjxBFmPiyUlYYbZT310yDMg/4zPDhOSuY1f9eOB0V7MYDYH
8d3726pE7W15UASr2f9up6A8u4w3yUIS59AlG4ZQgeEiw+HOKdrtIOfgIciS7oawzWcjfySCJHry
yPC5QWdwbxqoYMnhfDQaEHh+oDTp4UDdRqwCeUKhFznyUkYeoA+XHigZrkEOSnxqHedsyJ9m2U5n
kSrgUknNZ4mAzCyfBkSw6FT4VigUYR6ZOqKhjo++AB5RC3XWipiaSdvhswMhjyTLcjvO1QehwBxB
1j3Cqei9x1HWpDWuJXGre1QBFglORACYCcjEBgUkSSEbf1lxZYhAOh/JdWphXKxRCj6MUnP0Dol5
IM1hrx00FBEyQkw1HeFTjjj3pd8CerQJ0IDlX/r6eQomtEYtOn0vwzJjoifeCtONt0WaV7vWzg5a
ApVq3eSDpVqQ21VMAFAHsKOqO0ba2STsAo+W472oqOj2jI0M8CFFDqvUECfvJSNkYyypXOoMVklA
LGiKo24dpNGr12SUNRnnk+D93rEErKqvIVXjwzi7yKBI87PG/jkqO2efpO7BHmp3i27uV20Gv9xs
FHu8Hd+ulzYAXNtdQPP/hs0wnD8iuhjAeuLVdrB7BsGLCIrPlPC+wxwAxRktfAd+dxKzV9+0BZoF
J9eMjy3yrHrdVZ/gN554J344Oh+OaDYpBaOHYj7gg6JCFGb2I2pv0cpOb6Ga3SPnHPa/2skfc9s/
BqWajoZMLn3fvSKAySBSBiwHUXnncoqfDWMQq6Zh6jy36A9LcPgaXZZydfvNzWYGLZXWlXyKMBVi
WdgZA5xMBhgc8f2g1w3Q15Fy6S6OtSBPibxPRdvJY/6aOryj00DbMPSad0+imIhSR20j21kpmcyP
hRE/jT2l54RfZt/9mBDTsX0HqN9YQLUNWkI02uD5FtXONHaZB+1VpQDKVFtxdWvjGQFOeYiIaFnn
NFewCUCXLObB3/AxwSTxaPj11mc95+X2XsjxrR/gKcmxZCnsBNE2s0no2DDddoPv3HPpd++znFmr
lbFQel31EOrSP3umBCNm+FRkLvDQporfyVY+sqHKcGGorSMXQ2RcRzdoFmIqdcIxNYKsNUgX7AYN
nRg9dvrOMum/+LysDQljP5ktAexpPKKHm4lOqpEnxz5pHwp/tu+1Ydvr2ke/Mdq0PcxAd4c54UV7
sWFuRnfSlDVWdGg45JgsQRhxkL+R3q7Y9VuKIHJHM36lwXrvqG5gHt20rP54Ys0gdm+wJjMQnzrS
qX04QCh2m1rdZAVel4kFHV4C2Eyohp7IQbZAUgQ8X54Tv9hr4lQB9pMSbaKR7zrniWClEq2MODcw
UPvAfS7rOdzkJ9BSIFuix365iTxE/LLNH9ycA5Rdn6cq0rzGFp07+u5OW3dEDsrupBM0INgmp5VC
K9tP6kaA9sknyJutBxlLlzYUw5ST1AvyddNUcl0aHGFlFX8ZPTSnoH6zOue27qbPETV1o7p9E7oa
j2hx1wx2h1eJK1YAIC7r7Rfe5R6eRXfniup9DB1ymOl15zC6WAepcxAnFr59485Aou30C2kJa+dL
4wb3lQ8GUjBvWSELZEzn6d9O7JGCXEZb38SSkFHxIL8Qd6NHOpBw993QnWlbNyufI5FwGyBIcfSi
hummyOqXKCOhqYyNlyLrGUjXHRIMVBOrOUL/N3TvNopXYKs3EvURTSzULJntubs+QPYxJvnbICis
VVW+oZ71DOoNd8j39dRfugIQoTXyU1U545C9jyIqhSr7wTH54aD8o/9oq13l6fc2AmQqrPA1CJPv
dEydfWqYxH2i/2GNJ250XAl0cYZOKbLF5KxEYj2iizvl9ChWnjcOGyJY6RjxtuKlfkiNR2lBNXYH
W55pvr2qySthbRYVHQJwjE0u9s5EDp7ykxcHy5nI8B3T0F68E8a8cXgjN5YxbjuNRqikZ1k2fHxm
kbx39AeR5Ho4unqb5ANebJvPvzMDPZqawSOxTlrjFoWGR9hi6i7x1BXeBQ1gjP7lV+ePXxK6VlXQ
PkgrLrXTZB6a3HDPlrXVlkI13upgXdNNbsb6lxeHHzNB9ZtmRL5XZrdd4sutGp0zNYNgWouQ8GA5
7hm1OMCuOb10SgDfmwpioix5X6Z0afrGYd7QDgd/cCHYl/ojTP0HaaWLTp7du0Xy2MQ4BCjUwUGO
jkZ+C2CDXhltoyApieaNz01VfStJIYdWeNfUfXFjyTPh4F/mEqxNNyXYmUl3dof4SzmDPqbQA+jf
3SfmZB2RYAIzipON03GNwhNz8fiW7VkKT2dJ4GSlf4U1FqgZCHBuqe9BOP0PKpVrGOKNG8v9EA6v
kpobF7qKaHhT2ZU2b21Tje5qqLr6Iw1xlXSGTO/aadHRGbO/83lt0AehOLp0vKeAM4APrt+IqjnC
hRJQIBGqDMq34RqJW5VKaNzMOxhjv/qYArz+KOsu/zBt/M+58dtIBP60mSMuW7oLLpKswVgsVUjv
uFCNIcm+OFgnacGY7buXCGPivq70fSAlTRuRkSlu+CeRYQYvYeaTDM6BwHijfnYpaUfLYOUo2M2S
8HXv9OSuprrv1nHE7hNF5htbMhiNXsW+dewNONkzc2kD9vwYgpDOaXmtqBq7g5HOzirI2xvfdi9B
UT1Q3THdvTfmEHWbMdR7S9KF0WaOSCvwifKKaqR6bDzJprwtqunRG8ksX4JAJ/aem0I7Dx7ZYGWZ
PxOPzm478GPWMNBJ/8HYmSxHjqRJ+lVK+o4awADD0jI9B9+ddKeTzjV5gZARDOyLYQeefj5jVk1l
ZY1U9yUkI4OMIOlwW35V/TQmmL8VBhN2VRn3doWTkYVXUBfa99UFd/h1MbsaS0iWrWnabuAvSmFj
iHT9+LZN40ukIoIDw/IeCvOzF/DMmolLEveYT5YbCzPQ3qB7cmW3n9Fo5bshPicDMS/Ke+edF8lq
3bZjjQMbw6qiOW4XuDFFVDx/aR7lp9LMS0KwoA/7Ntg54ys1Zrx8bbQd+iU92iOIuK5seNzLAeBT
+CtMll9z5jgP0kTOCdLpIeu5SSYZm4KeWjnujCMgYQ0wF4w2sjGePPU+1WwMconeYhkxdcdYpKYH
a/bVthXiw20ieVskxn2ZtcduqtKbHMfhxiEbZIXKvgtE/ckTUVgoLmFdnx0DrB/lltm5DDhRICwB
v12653EAEDT3S3ey8/o4EuofO5+WxEQtm6JqXtKgu7oK95SvEOUoZV6hBHFCd/OPMs8AKfbA/Co4
qNOirE2fzGI3kPI6eTWJ9c57bpVprWi67LauWbWHJhG3tpnu2evKvW0EFKMW41tuvlfxMOxs5gGH
WZX9TtGecFiWIWZpasMDDckEvvN63InMe7VV8eQxc96GQTu9jiMG0wWJM6TQthDvYxUSql3iZ2tQ
MdBuIzs0ntfukkRE71bjb92pKC5eER2QJVe8ENSNNfGhTN4GjpXnFHPxbDCDXdz8lhm8RtM3p6UA
p29xwsMFvaILvN+STum5lIX8C+JqsEZyP7Se0jBkP6qx3ITuzRwrKiCCCb7jxCzB4V+qyaxTOVB9
ldKB4Of+HGvceEUNVL3KjIoRKUd/VQAn4yeG2cuOBPodgPYCLenQV0B25dRT/AkwoQhrA/Wmv3bC
fJ/54nbhgHfW8cafBCNx/hfm/OB23sPQsm6pSe2cBkyHdHsthozQ1SwPMvatGYv+YRYVoyocUykf
12RHF+n14JT+kZH6snFHsY/Q3tZjVMxH2da7OqUMEELga9CkPlmRl7aFoNBN3tOwVM+i6x/d1Nsm
dXuIMpfkzVgco8HM7uvByO5TjoU30gweo3owAakyl4vd4U6yrFa2a1zQvtz6XIBQOw0dm6zpJUdP
d1cC0Yhv8SOUbyUxsNpi8c5a/34q1D1HbbUhIXj0jci6MzIz2yc1e1WRvGTSFqeCqUkjQ/Oe9zAH
YN28wkazbp2a0wVWGNud9IWe9nfZ4BCuCyjLBDo3sr7zy/EyLty62Vjnejq6uXoYaJ1eT456638k
hTnQveK+y0BSjGUWJN77/JFqQn5uCfhP7ulbY6BptmcM6VeMKCwXGXsBh41XQFHDCGWtAFOQ6mbu
WTw0VrJLyyTaBEOGSlFQrmrw8rQHYCoYXaf+TBfvCqSMSWUeMJwmJyWRGda2t9kT0gCLqYfsn6pN
XiOPqNh5joJkzabGmpHZt6nH0csEj2qgiKoU/jcnOQz+Xr7vLJa6WOpLBxWa53lXsKwD6dBrexIv
e3Oi1DEQII5nUM4LKgDyAWd4Hsy4+0xry9p4cQlOkZD8Qn8keZB2vBuDz6GOEDKX+cmteFAie6Q/
lkulk4mvfOYYmy3Ik7Hhvsj0V5/aX+PSnGrPdbYTxZZbH6ce3wxDPXpauMSmZMpHy3vwIg/vNCaO
hQltoF6YrxU3nd29eLU13ExSXhJupWgthX0JCjLvY/gz80S3ckoJuMcgWD2N2UdfZNVWyatlsY62
Y/jsL/51CkFyzJEpTrU/HYU7OtyMgQRYTfVj6SEH2AspzIGaN9yi3b4e4W6EHHfbgPKQpJ8+Bsvd
WENdbGrvY/J65u35R2DNh8lXAVRFLKxeZU6boaeXoU9woHm9Za9tG3otcZy7gW7sQLQLasOFuuUH
foI7XOnAHYTaD1l3GOD1NONCQDyySlpkfaguc3dvRFq5ktQMD0G97oNMIIdRmrPYd/NceXvP77+M
7FURxis9v941rn23ZFOy7XVqzEvQXOwHZr9vFi3IocflsoXwAvpig2uff1Xel34Xv01LM1JMUdOS
kINsNbnV7/3SpNZeTtT01HfptPw0qDwirjz+5BuSmNt7CCDNtTLLa/CwLNH4jOC1k65fn91O3kkk
xDmDeOE7XGixPV+zwvMZdlZbLe2BTVUMfTJFoct4dlVzQa3FxdvFVyuJzr6ii8SySQDZGFi7GCdM
kaZbkQT5sU/a11DnGAdn3Cc9L9DCmQSlFSf3wAA7LtUN4hphgRCcsIsr2wfVBCkj4uI/uau0YHWt
8nZruUD3mQGRyHJ9pmPNeDDgm8yzUJehit+Q/NxtgmM+CwxsNt4lD+WDsig7Ne1rryjjZkJ3lhE2
BkswC+qL6CmYfmAvTdb1LPBlAOGxcm6Arjl0GztwyaxYvN9KtiMDmkBn129ZPMtb7W3i7IptvW/H
gY4XjTiem13PE7FvTBOyhuprwoQjwRg/514Tg73wvJGkQexi0R6qHUMTf8Ntj36XGPSM352rcsxv
VQExNcIgm0PCjhI4vxbXLocQFON+6Jxu14JqoYLYspy7vgjQDdCf1lMaUGdatu99zOUp1hybHHEl
pEslxJdENdWu8WnVGKeA3Hj5of80Gaez03gXZQS3XLy2jPawir6kfOWuPa1ql4nEqMs9MOfE48PU
tS8m0uYSG09VN4ynvBZP5qHFQN7HzdmykSrI9ZTHPm3XaeteAyqpnsKc/pI4SzeYn9KdUvEu0ob8
KKro3ogG5gNDxGS2swxAv3yB3lyfF3JDW30EFt63lpdsuJrPl8GNEcWiD5qwkrVNZSiTjE3eS5+o
wkDKh0NSFDjm1jFz0Ae6OjRvJTSFLA22tYOliXAqpOCi1S+b6WytMTGoBGiXexA6Z4/o1S5M4mQj
xKPE9rFlJq42VView7iN0YuEdUw4dhUWSN/vEmEMUmNWQU4BeDNxvR+jfDmJcLrNeE3W0ic9FDHB
tsn6jDOys3QYxrT+VB0Hnzgs8duM7hvbDuqdAxF2bRN0a/OM91lzoBcO2FGw1NvotzAjYBPm2dZO
HVKyfhfAcrrJaUlnl7uNSv8cz8HEACcO9/pdu3Y8De2fTFrD0/DSlfLDbHkZJIDxRV8aZsUwu5G7
ijjSajYH99hQPND0d651Is5QHBO/+SAbR99bONGW7mTNrQAw3KdMdv0w/3LmBUSZOf2Ma97XXNXs
dKDdJ+KObNdD/wC1tsYkdagENcOplR9SRJihavp1V0HY9/JwDRKESI1r4jqa1yiT3hUiyz7hxLWJ
+yTlo+sBNgkYkEV2F8yMyZHAB4dvf950oGBs5mK88x+FrUc3cXmwu+62t/19myMqDFPM+0TUDoyd
nOBXxVdG71J2w3jvkSp1tXfVc7+U88acvRU7b8qgtz2b7fwcFPI5FYwL57TbYyjYDB5Do5zGuFXr
fQSViA/DZze7bzPqAxB67DtjYl3zInW3Em7cKkjcz9jPLVhVqtr2lfqFmWgytHhbTvaGzNOyUtxG
vKp4bic22fRMxkP5Flpd1JqHPliOeeJuS+RlTlrlIj8gjwFMZ5O4SVG8tnE3gfElbVSUkJ5I6q9C
cu1vGcGQukx/lmBBmzHybm0X1SngEDixXbXMQbfciY8Vx8WXWZ3bZh7eZSwJZmYmNsujbhPnv0lw
TrI6KzM70W3HXSB4BD7xYPeiPQlc+GHDN0Dyn8a3yObyGUwtl2TPP1Q9jxPHrmZlz3X10RiJWlWN
IHgwWUcjCfY97VB+6tyaP0rupxuzN+RR1hg33ULE6wQLAosAXq5MLLsols0pBoqzWNavZAppi0r6
J4s+5/3oem+90++TwrXuLaO37pnOkbWMGAzbyMJIe8s6RJLbM19vttNIZ/Q0yDczGXaIH6CyuXIT
6944o/ytsJKRmMfDFNwlXSle2Sf4vlMo5wlBwRmEGDMVnywwUUJMjtW4dTriMOa8z4hIrGswTxur
7bktEf5d4TtbCJfbL93wDgAFD4jZ5Pt56h94igpCzwnhx/CUGw2HU08PaxGa2vo+GRaiGk1H+Q33
u1XWJK+0GVnQS56bqbh0zIl35RjuSraZbYyct47cjvhmeuYlUI84o+7ncFa0GMWcTvMrZdPngXRA
5/mU3AfNOpMCx0oGnM9VHIkFvTZyxhHb1RpgQ3QlrDFcFRAmNl7zg+w86vS85hh+I4EoszDETFIX
42GYqJaK6gCxG8LzVNk7Se3z2nGp2BaVvhkAJQaHFXDAKiaq6hTkQZrxFCoPRyFg/OFyXoimH0yH
goDOUjzYJuveLA+zVyzkXEMOq4JEED9wgHkYDkkV0djIhn+zaCCQESTg3RnvOqJ8zVgXmW2HF9wo
hFbNeD4wNWgbAjOxKg/fUeTMZZ7hkkpLy/RoVXhfgu5iwtzb2EsJpFFJpLWw2OG8+iziQe0zQRdN
AyJrRwQHdgbjJsFFfb14RrupY+rMvDj17ig83PkLrRgZfqrN7NcMWGLegnPgnEtynpUXyE00uKwE
0ji3qvgKSeDtuElP5m9NvKDOLYTgm6uEQnbbeE13NAjGNZWuaikWd83atk1sStMiaKKHHGPMzAA3
JWRXycHaSBoiB6BEd3E3YGJkjsaWygWuxJbHYwc6iceyAKmGBMRtrOPksqCbgd66Epbj3gWQR7Qf
VgPZ/NsPnGui26LpPa3m+MQOh5W51vA3TfmpteevhC6QOHlPe5T1tWgmUGRrq3JKs+fMnErN7ng0
6g6GUBPf4W9zdxi4AQw1ZvOUBzCHAG+LdWPyvHwLagMGwkgzikxgRZmmFiHKwi/KVXyUII2+IxM4
o0DSKIZzU/ziJI+eZS0o8uHV1lyk72hGCSopD1txkP6kuB7CUfo2W7ITXGAyyF3gZzeupi4x76Zu
ERATo2eGKx3hS80YHebOOsRgmySzS8+l8jgMGYCv2m40bxoCWovmPX1/OQAlmEny202WPo4N9HM0
HGdTeHO3+t39/U1jTYbuyrBb7b5BhYYg8WYOobkZhmUkC8lMDzPCQtzWkP1DH9Z0lXAI0OwqpSlW
puZZtQWvqqupTa4VMBLXfKqoFLA7QWGBAsLHayY/auJC48ibwyU3tc7jhLIUzdIKgp8DabvdPGAZ
pzyUeCiDSfBbi+ZwtQC5+t/RXNpUWmnfreGVH8QUxTb8hnkNJFcWzfeKAH1pJwYyjfdEfMnHdYib
c201EeFhWR160szbdjHeLSYQyCvlQ2eFcjNqshhv2zM+dJjxQMdKTR9DL+IXTSRLQJPVpPgIvHKG
CcRirUJNMKtAmbniClre36awAHzNOvv+RYE/4w037SlznYF1JW8uiLQEVJrbZbcj2WO3j6abVCM8
JVE8D89JxP/aYni8NH78vHgfth/RKaUtw3ng7G2Zuixc8phZ4ldkDFDxcs1dCkJr7ZB13uBZTpmB
gYdRWJw4ZoJfmsOsI1QPoMeR2LYhP73YwqIPkkUu8IaSECU9m2EW+jeEODai9AwwlxYwil2tvbSw
8T5zIbSFsQT3NfNIdBGVK0BMPrjivvqTBTCp8M5sgAQxzX6+qTTryq8gJKlOXbFOj9uk8K4B1wHJ
jaQYu31BapssI1PNeaaRqG4VdifefQZXm8d2ql6W2KnWY2W8EU4U3H1D/Mb5x7dz2OP08bvXeWaI
unfS4IGLA4en+UNmOhzQLdm+cvqLEQTRzWLuyj66w61dYsqEWJZyFo6iBRZHWE5rhGbnBphAGPC6
YTvdmZJ3Qs8WjbxlbYyAUWYtZbNr7Pzx+11lhUxDRhG329qMbw0nvLf5u7ffj+W36/n7l6WpUPbD
SzQRg+iMB0+RM2EiDtauVvCs/Pklt4Jhx6HjdfQcnfWHSTNrgJeh2zzC3tyPbWHd9CG+u9k8sWxj
TNZfbVPhXlH6STFDM711ZtoKzZTZ+OSOeneYf4s1rMhQEX+FJPJSkyb4vUd8DNVFLlxXVBW+lbZx
hu6UHGzWJHg315x8ws6KFrKieWzw/Q3RV1CO7HNNyhkDgzOu0WI3uAzVUmEcOqWf7tS5+UeTeBdH
zkHMXPZdxJ+RstlORuFeLQ7OS7s4BpynGMxRZBf2CyzSbhMcvvOJTT/9ZEDOvi+hq+re2+83IAUe
/coQI0qmwbA60fyyQS9yInvswa2Bicjb7K63ZL9u5wljWBJdhwxBNRjyCPvHDvADruO65e3mVHiv
vIw76h/iUPe/x4j+UvbFfZWUnc4LEW/6p3RRYNoalW3ZTOUsci9knP6YLoqCsediPjU41NOvRTrh
JpU0RpcuYtIMEmyVDjy/wgcOhvFEMEJBNZuBtjHG2//7r4VP+pcvxrEtH8yl7XEVEVJ/sX+IOuXx
MLvSbHXXCvZpD67Dji5hLEeZeRa1euRGAiWhocIQ9xWjIDgSVmeXmxZAML5l2ker6jHjrXXykqw8
aSc0o+ZrHWfZncukrBwANTpzzPRpCrdj7JcbT1DR7XCcpEKAsXiS2DddXnQbggXtKXQ8TJQdSqeV
dM2689P5xi85OI0ZBXOQhK9dB7MzWO5gmya/UO4/zcH0D5aoadgtsBqx5fS84dFjzULXTRq98zxL
eFJztMYTbD4YdcLqPg7ymGeoBrLibO/A1oZTyrYZwadajSksaCc3fiPDD/nyCLoyX4/KuBMTYmER
TwnmJzN5XQKOlm5ebrGOkFCJo2Pq+sOxd7pjaNbuhfz2m2joGiVAX90mNhebOYTOVDf+DWMIYgXN
YN2VPs953dAoLuTUbgdb75iLb19MrS+WQISC1IheGKLkEZo5t27a7WR6B9qCKUyLKoHl1t7neYih
rUr9oykr2jm5+OwFS+mWwU+3x/xgQeUx33K5FFdD+ldH5cu5Yhi96WqH6pakHnimUyqlMQ5z2Gg+
s7CMbifcvmQkABFYIjdOTA5/slVYFL7zZWYpQ8QRlPatE9r7xBunE2F5OgHnbjrjFDTWhSMv1LBU
nwCQopX/wC5RfmA0SKBSxAdUS/kRYHrc+KJ+ScIpOxmolLjaHJ77MDvFzsJGz2ixKoR4EgY5p3xJ
fyN2cqADx9/iautwCDrLaxFUDaSF/JddC7E3Cx4m8igz/umseQm87t3KrZHZJ6Owcc7Ns+M2xdEJ
i/te/y51h5Fhh/7PkgfqbIsu38GqoenLVzl0DLxqTARR+82pJ5AXeYIuP/3h35/DUsDEaIZV/P2B
pmd4cCPm+RC6TCWwn2U3TldzxCfLBlBYcCSV0N4jbHTHGDzYtZ2a5uBY2NymlpGP/+Kk+AdKhOjY
95x1FXmQrOb8sZorda4C19xAHTV5VzJLXThJ4QIh8c57snxsx1u8Q8W9WXjRoXYpnk39+RQQm17l
LuaxuHOPrqWanTCaL2XEgp29ZQeomGKQ9oLKWzXOlfMmrurwkise/b4PNX5COLuoColD8YO9dGNI
pHrM/LPZlLB6OwckMcPCK/5zWAN+kB5Dh6LGPiS1N1ABaNVpfcnkLxUN47OPk0bCy962GVM6nJny
NkkBS4YEXzK/0x1NOHw9N2UWOHufflQ1B18MDl28/SPU6/o8DVDyXWvaJTW8ja5uiC32C6O8qskh
bbCQhQ4QFskgx8BTQZRo2YaTu0LqoAGwtO9S1xxv7Kra5hntxandfM+YoEkPBYWhVeysu2kcbz2I
5RvE6WaHYZRgu7t8MuKlddeExQY//uDnfrKRkI43/35xtrx/WZs96TqOT7GrYxKL/dNGkTWWALBk
VgccBWuOvjTVWWV6Y4JlOslRhFxQsq+G55jEDPBpSPNQJ5Yp2wTSTE5iMC6W4qJUwmJ7QWv5xTTx
v/kShU7C/jEpS0ZVAipzSPEC7xd/3sv8xmXIhwfqMFmpvW2jxlqPPgIeXi9xa+YtT3xRpF8hS7mT
FQr0tOB0Cq/pfkjHjWU+5CWj95jx4XpY/G4/NJN3djGrJZVPb+loWwy60auYGQIZ4UDPqLMS/80u
aP25dALIHRw0iid8x4SeI+m3+OMmWBtY6c15qrCNlersRPKeAN4K9g6ldZYsz21xU1cDTBMCWaAY
98lUOiiaGPJYfUb87fWz0yTJJpg+kJNwzVWKJtmxIBP27x8Jx/6Xn7ePzcP0A0FJR/AvP29iiEZY
hQ1O+BRQk4AwuWlr0z0If9yUkSIh044/pqh5UJ3fvHXuD+ibFGm7kOG7kmCHHxawM0u6EsMBUmwR
vJbKu6VFazr5mLi3TcZWLxsFszARYjWFBReWspY3g0OGTCKArurCs/fD2Ah6aYu94E7xGrrT17Bc
KB+YHuo6wgNNfXKUBC5pWaz+JvXGceZhjGCynzBNOjQgWn4/Vv2vH9N/Rl/V385Vv5eJ/KjquSHt
1/3pt//nCXNHVfxv/Tn/72O+60j+8btz8qOp2upX928/av9V3X0UX+2fP+if/mb+9b99dZuP7uOf
frP9jtI/9F/NfP1q+7z7eymK/sj/6R/+5et/FMh3eRz+8BTpf+Fvn6m/hf/6j9evtvvL/zeV//tn
/j2V7/3VE5KzIG8GgtaOyZtg5FP/6z8MX9AaY7P5wCpyKabQf/S3ahjH/KtrmxSN+F7g2uQzOD/+
PZXv/ZUZImdvD6CtIwK6Zv7+U/inV/Mfr+4fT81C/styCNTFs3xHegxCOE9Zf3qXRrMDGCaN4iM0
VsgzovoqBtWuxZhcWq9r6EWxczg1bNmq7z9IkBTH2Thlo9XfgeeOHfc49mgzJY0J+GrWJWnHjXQK
Y9US+a5d7yNBV+i1wFC54N/aiIEkDl9w7GmsdZDwTNK7nhcGVuaN7m5YM7KkO1U02TYcl9fxw3U4
qC698gBjHfy+phwkqg+jyegLuI7amS4FqJ29WZQ6NloycbR4MmgZRaCneFpY4f67S7XUYqG5DFp8
GZkYLlqOiWIF4h6BxkKpyVFsYm2Y0RIOCKR4X6LqGBXyjqOFHks8Mr1IwIP2w850hnNu2sv95FbG
ltIX7vwtEb62SznPzww2664OtpPNUFVacbF3yG7RoGCQ1k2yflUL2na1KAVvo2H4BFNfMRrtCd7R
HuYk3XxJA9oVcy1u1VxjtNjlono144QmkHgGOO0MUI0x0TafMx+OFAVyqk92Y9KnuziumaNwlIyX
eXqyBxDaTEjbKifozSh2I2RLpoUT6KFAn6u1UAe498lCuZtR8FyUPG4u6wFlT6HwuQjtoO6xjb4u
gtaEYN4q07gd6+Di0j4z9MGz6dUfTomgxG2BvoGGoPNMaWnnH/Wf2lDPUDXJeKA+jlqGlFqQ7LQ0
aaJRdlqs5NJKRw76pa2FzERLmgYcnAyNc9RiJ/mnm6iS+a1vDmcxmG9J1WYnEJw+Nkyr2sVcGUpl
siRiTtvkFS7mIHOsPRjbemP7sgf74NJDA1y8GmK6DluBLMsDvuokkpWpPHqWk1y9Lfa66crbDvM5
D1xUQbrDRFtby7hWotD+0AjvLoKwP/3o0Ic5QND2wWa6GaPsLGguIIVkX5GFTxnqssiDC30EkIzG
dyfKvW1jpW+qjhuaVCG4JhiHDDvEHcrYVWrEV1807dbAu5Y0lkt1RBafWhq0izyJd2Np7TMTal6E
It5qadxBI0fonEmZ6juXbYx7iHVb6Amv2Fyx9YTUICC+blgJeJshv5uMtMhbhCTumdVriZ4Q+iXm
4IAMvLdaIlBgJySaEWc5LfBb8AQzelhAcwfUXSCjYNS/6xzC8B5yCdeh8Tl+ckR9TZqrXwh2QqfE
TlAvP9MO4wyVBT+lr+7CcIbjiwUB13ix77UtgXg5ZxBtVSCkoeX5+1CbGAJtZxi0saHD4UDYiLfN
G8BkJdGf+7FGbxPJ1rbkndekgLcigpnzK07cr9kYMMgMpOzd6UhSUuywBq8ZFM67JbMqUPfD/TzH
+aavZLkefLwmTW+Q9+5JpwdIfmH00ECRD3B0tMMl/DZ40B7Ag0fLArQKO+MKIGrB7d7x8NouePWj
yi6oheiDVZyYB7P9AMhB3wpV51PP0MP0mMmbH+aiX6BoidcWJ38v7PcecYt1AzcEKbcc6A1vfvTk
LDZF4Tj7vFmOSgTilI84ckw75A4RhM9xkUN+fSxidMMOeB4aNwKmHUc3RJP4Zqr4q4YzZQWjfUlG
fEG57SF8hNht4vHFC+ziJnZeGD2plYvtjcITrVj7OKYmNAocPJOGt/lBg70pqrBZxjHhyLo7Fb78
ctNfANRfcm0GKrQtSOIPYny7AkQwAu4lwm1I84kIRrsd2x9RYo93tkQFrHJc6prqzKHX2gTcQJjP
4Jrz401gs2B1GGtSn5BPzcqkqmVPW2m06jGrP7h7y+ubc2fMBb7Hmle3SYo9RqyNSxst4g9ODkeZ
pwzXVIl7atI2qhg/VYOvqtAGKzuGDt+mx3nJE0YZycqvcnJdRseYnJqVgrHwLhYa7uj1Z1VEzwrL
gq8u4zDup7r210aKvWlglwyhiT0UATFeh6imqovxppXGsLHkVlKM0ZKlhTA9baMRO5nUxjKVFRx9
cRpBN32E0UcaLIjS/ZIF7y4T4EPxK8i7t9R3srWHb63VBjbrMGk7m5/Nl9y8c3LXZYVjeemoYwF1
GK6azsYXouUbM2r2tlvjgtSWuQTvnNImuhw3XaptdXnywl6g1qE23BGu1TXK9nH4NuPhyrO1Pa/C
p1egykFtKd8mbeFztZlvwdXXa3sfmY7qRGvJuT2U2v7n4AMk3DnceTgDYQabt1wDHgny2TcgdrN7
o8dIaORYCg1yyDEeQ4nX0MJzuHjqWTp45EIelCgDjVySS/LHV6Z72BWxNuKBm9HEQLUr12ZQjTt/
tIMjw5TlMLRMgWyECgNoyqIuPmQWaAe39Qh+UHnNXTDO9BSBS+S+xMc1S8CsAyOTbcwPYY80iCXh
Z8/saZVMykf6N9/rZrz23Wwc24jnP1DEGmseTM4c44Gxd7deZvuGhiABYpN5GGGmEfdXldWbvgww
hY7co5z6q5LYRRW+UfIgQOTU7KNE469hGg0/bmRSNPo3bTaXN0Mb/1ZM9lNDwns3OM414gCS5NzL
+yDot3SlrIK+gsqCozWcuxMqJUlZtqOkMeYNFs01m8Jw9oa3hJ7ncMEVCQd35eKXBdBTXEwctLG2
0qpvU62215raaFvhuB209XbGgxvjxR3x5IICJbWNSdfVdl2Bb9fCvyv7CdvgtHZvqtEMDzZes61C
9j7QHtLvlogXtLJohJuSD2ks41tjRj8Y15f7xs/2trBvXTW2vIH4iZmGba1sEVA1zsgg8d2T4PK7
gyxtMY8K2MakeCm0UdnFsZx2ZoenqVh52sxMBtFdG8ZwLebuJe+HZVMpBntVh0tqUdgKg+4UTYD1
F294hmlBCz0s+XU7Gtm5SuFre95SA5MAatOThak/TW28tnFgS4+SqymZ0ptl7o5FElMwUFPQU8uP
ekiardUsD4lRM6tkIoLDm+gIK6J6d3F+Q34h8x5j63Qo/qaz18AS7cXnFqfrKs6XhzyR/UrZqXwI
fetXAZIZtO6AGRaSZ8PxiVu4lx4BE29zP53wDr1yRwx2jdAAkK48clrJTz6yjixZ65IxbHaFdrp3
2vPuR7jfE+2DV/PE89Wc6XvId0CRU1AVK1wMNRmsVZ6JT8OYhvWg3fUGNvs2Eu+OqPDdG8klZxe9
tYoANXKp1cq4lCZLdDliJDLm8hoqdSEtUDF+Sq/pcqeq+AG5rdh2bsKRUmcASp0GsHQuoOYO6emg
AIGBueQWa/bNelYm6JnWvFY6XYAssfaIGzQ6d2COdbySQi/uqaP2i7419FdpjhYY4ubBI77gE2MI
dZ6h0skG1GG2F512cHTuIdAJiElnIViRaHzR+YiCoARHXs52Ojth6xRFSZyi17mKUScs0B6Otc5c
ZDp9UeocBh4+eF86mxELft46rVHzOeiL094hyDHpRAffEA193ykPnfcYdPLDIQKS6SxIp1Mhoc6H
5MYv1hhdcUNyROoECe0SBEoaiO7QQjmkEjUZdObE4XtejTqHYhFImQeSKUCvphUetHDls656Or9S
6yRLqzMtnU63pDrnwjlJvSP5SIrUScHQy8K+ppMxrs7IDIRlHEIzi1eeZy/FxYjh4i2s0x+Dz2k0
zaZLGw9fvd3a69SB8E/txb3JZeMkCeg0BHUmREHg5K51jPQf8fxVjBuPLvGe1h5uTUbMtFs1Bnk2
8RnnJ6NgkDMbVbKLR/U6y/lLqOzapiZBCITdVT+JU0usQe5LVZ5LC15u1RKclanmHRn+yjPjz4hW
8RUnkfeibY6+i/V2uaew6EanUblFPTDyfRmp8jSNkqyVuCVz/N4ZKJhRaWGrWoJrMUTwd1Hw4g4W
K1PuJcqH9XJ16+Aqp+jD9yN+wgCSJKRoAQm8iT5Coz8i/qyh4+0irjeeM55FlgNAsGDFDZBASYZD
hj0mMCVWYnD3Ev+/27r4u+NPqiWmZdku3N4GAt41QrnlBs+ONyWrdkuNzFM4Bz84ff7mDawhTmgC
9f4Nok/gZJsG3w7u7oNv5twNyvulY/nzwvslErdlzMTeGLY12N3Fb++dQEOnc+8qYZrloFi4KpGV
jFOwWFOKJ4H7ZoTczV+V5sVDDYJicO0bC2UGvBL1IIIKN+nGp3ps4MaIt5I5VwobWg7dTRmyQhsh
TTjVrVlGd5VsY9J7AlNkgcQe4w3UXP8pEg+Vab3YBL5zR+cPM/mZMa+vqjOYL+hiFCIFjn1O6+Yy
w+MQxIJa9zdcTToyC74lBP5uoMY4W0aOyemtSbB4Wrb5FJe42FJWZarj4FaweDsXEErvqqqfzFac
IxXe9RlBI8DBtY7AZdrAz3lPyU88rdi+yKll8UTo0Ol/TIqQOUecLIzXNV6iDBzumlCOj0eLFPr/
Ze+8ehzH1vX8Vw58zzFzuLABS6JyqXLouiEqNXPO/PV+Fqurq3tm9j5zpgeGYXiwN0FJ1ZREMaz1
fe/7vBxk2clSWzetgxfctZeJh/3NQ4Qqq9aFYZsrJIk3WFCWpeAJiJ+G3E1cnuk6rbZOwOQ9ZTqK
lDDKIX8ovXD3YhGnTrgsJEyoOYQgR9sGWrGkO3hvTy1uJK7tPXcksc8R8t5Uub5x/ODGK866vniy
ZAjvKgFDHfDd3LBW0+hctGp/54tEprpzcUdiF0Q5rhu3DCvuqF7gqm6YPUuBdxGb3dqPQCagmTau
rwosJQci51t3aMA9oZi/iAcpFHanXU7F5YwOpHwMyWqS8wlLUsdFo0Cv1U/Mo2gGLWx+pkQ2sYHg
fDfrgomyRLSn3W2499Na0Zqz0JfPh5YKADcuqE5Femb20nUIokAKQuSonn5BC7cSmPxikSfN4MYj
KA9/OE6xxXXXASCYl2/YkRjJoZ2gr7ueBis5r0vr3iEFZUuiIJxXBNtIbol8i2jfT9J0SiJyUYBL
qW3B9FUOnoisuAy7fkGEVerKin3U/GJD5YphnK+djCBq19YJeVtVMiyIApXJfHDG2PHZ6rRnMhLr
imFcBA5maTYYijh60N5rLS4pMoFxNGynIn+GQ26T6FmQiioSORTCSwKnvih8sMmNlN+bZnQYLOyw
Xi0/V1I/3sjheWl7EGrhFC69xrjRffuMW99Fp0UAAmTE/aN0Y9JJaLX+Tq0pweSY45kpO2spVM8t
A99Im0+PSlyicdICfd0gZfXydstxuVYrmS5SCn+8zwiSIpTvFPrKIfYgHNv0ayvyHPZSTGHYQ+WZ
A24HDmffGEgPN0GhPtKcYRBdvFBl95ZDZa6iPDF2mmyhpQNNlMf5U+5h6e0J1Z1AYBBqdZL9sLkh
Gm/nOZFLhkdzSKh4rgyZcAzsJnSg4fKj9bRq0vtMETmhFYdM8ZzN4OvM2xXcThGEwsSScPBN1bYu
uGwolDrdFHSF1ndEwlrqQTWYcuTDdRR0K4ZbHhhLWoy2CuKCgQ2+8lWvS3ibFFKrfANuWUCBrWm9
Bx+xf4mMdNnHiE2cGpRApSlbpepPBPTCpDQoToYTUP/S/Jp2nKCtVTKTNPCbNgA98v46SQg79Su6
IWEecRV3mJX0iaUdnGoy12ohXbYJiSH8dexidMQJZFibATDOVhUhPOZk4BFE2JnY2Ce7rmaWwODM
ibjZ9laT7GID3eJg7qsAV3BJB1nXPXS8NeWNVBm7q6F9zbUeHlmNxT5vwDLa2lnZ6jbZcTK5FXrt
5mrLuCAdjk1BoTIp6lMfVRcQBjYKpdhFP3QQlKR1rJQvhkcpMDKj12mA/xMzoUMOrrxYnvFGinIG
DpyWY2tb0aEr5OvKqbcybU+cuv5FI/uXWiidPJuYWs+xYAagaC6Y5TAWxNem2LK5IErkokj0l7B2
ohUcuGOY++iPvHWMmZJTVIOCgRQQqzwcJh+KfqbeeBPch85iwzDRhjE5JTLlywwMQZJrN62UUxwY
pcdMUjUUcvIerSLSt5KejC+jk9EYmUiFwOEQ4RAybiOGYWOknby0cN03d7DQqMf6pls4UerqWPt1
VauXYO0IZ8aiBx0+6CvnVZLVW1NYucyIuKSUkMcNBdUtHUpyCph3SCFqOqsa8AfC3i+EWhRFbulm
FoPfobWXAZ75Sd2VqHNxbjZV+QJABR0ch7KYMgFfGdW9JRZ+Xah78hmNNSrBC21ANxhGACTjiLEF
bLd9H9Tf1iq/mty+h/vqeJK050RhRshcZ2XY1D7nBXw6/Io64c/qWHIAzk82Tjgi/+RUr7lm7ltf
ZKVQsNrNMXZ+q5woyCDgFyTvIpMDJISyih8CZChCCkjpvohlb4SuccwGVjVcaGCIKiYbkbLVR4Ix
KSeXsGe6bZ+m44ZOV7HXOkJ95rW+YVBDSGBScANLCHts88tUwfZNF7o6eDNXfH53aCTVvkCZY2Y5
3Etq8vZyft/5w8xrlMRzfnY+y+dzjEJXQ1SoZPnxI3YpuuxehJ/11WQv1YC6D2VokD6m+m1BTtOw
pLNyr81sUQONe5DmzohWnVXLDsnGK+sQuHuIFDVsuP8gkzyWoQiar3HVdwg2Npx5xb4JQW8HRUdu
TUhyBfj/ej8vWs4at1flp8+nVMOGK5ThVFRbSmqfLxSjyK37/k+jMVVW5HZySn1/oc9pYGglgzm6
dDsqgPWGqSRQ1+8Lp9Jw0M2Pw7Bxy0rNl5HDWWDXToP/Bc8W+K09fKuGhDoV8GFaXuOeSM/w86+m
jmhK3H7ogYBvpVYmg8gD6oBF1VVa7IByR+5VRUM5aWlOBkj/wQq1aUtgEgZ02FxAUIs0ljbcCS4J
iUe9P7byFWS0U1gwRoq4ly4GdVK5n/YhcTL+hN2PIq8J0MMNOvNtUkE8FeS3MScwju0YbqrGJjOW
qpQ0XKs+Ocopo1uqkObC1+2bntMQHANVxTFMb8eo7jf62C8sDspDpBPUoHJjGQwqEPEY3SheUhyl
AjS8YgUiIWI/4knmJkDfFOCh6uZee6GD+SFjPHCVHAtWkWXryS497jckYjeUhpaFhVgRN9eSy1wO
hAcPrtPKA1nk8jaTUUDlXvellNJbeahVN6IeRKx426fQh/AEBkZh7RKvZbpU4dmVwT2XNZynlkXO
IE71n5n7JheFhHPU9BKHpg0MJ/i5VVa8lnh7a/nk6+q21JiqkG+cWNQ9U+MuVlD7x5X2htP/umJS
nZTFAQV2stNQb3boH4X29EzT1Nu4dOBnAmuO7Z2pt8SvB6EBVGu4IeaYaKSbTs2ot2j9udfqyEFx
kzvRSQ7HFQqzO4rxzPfpWzOVzG5HnSvulKMcb7vHIHUuxNsWNhzfBi0HjC4ZyDIekhwvIhV8GnHj
g1fKLs7rAAh0em3o1r0u0cHpKMomgfyQtVxZ86l67SvtoeEbGhGFESLqFhqWkS/BSA07V6+r5pi3
oEkpVFpEW9T34tstdcoNZ7FpTugWmier8y8cicF5bvApgwJuNhq67hT5NjM33F+ycVOQCZFDX+FO
mWQbr5AhFA6bTsWMGYTta903DK+Y51IB516p7gpZlw51c6NGqOoMOUVxldg7FfpVqGIOCWjUmGVK
+EuYvkEKSOiYILDPxkUUopIKsIwRbDsgRqPdrynjTaE6L6ZvTIe6oAaltD2q+LFuaOmbZIL2JeO+
hiBcKaioOGyMljK9LVnGEvRsty2D0MTDyRAaaRlqcOOU5Bh68FuTVD/xFcBXrsWuo1GkPZXxiMRN
ejylObNU1aMJYeFvkcx+5TfmtdJGG7qU+plKCy7qGpGgSM3bUyj4euUZ5lK0Tvwe4GizdQVTU+Te
n8ExuO8q+YlrpQaTTvuCLwsbOYigrKw6YXR6ifFaLyQwyyoA36aH16B71Y2pxxQQCFJPFe3cz4pi
3fdIo6jXkBoUGUeFYt3WxFe7T5roecxseiH1ZQjVxoophBL/KBQpeP8MCVapMyXLmEaEzK+40gbk
j4H2OBU2P49jo/p3jpNTXnmt9tqnXbWoPWqueY2/pMkw2rMiXgpD+I1xXL+qNcHgtn5nhpykXthx
OuZ3lQUSaOx6KJEdcjZd2iTlHZMsZ6nRuxfEC3Op91W0czwfcyBTyjQ1buio6xykFH8dVIOrCSWs
ZZV47zCQhnXH0Bn5SvlFbomSMVKPu2rIT2JXB8PK72XJOEH7JAZscqNgukd8v1P1/rxRfCJkTN5Z
JTEwDtudJBTEWBpvosAo1zYKO4apNO9sSd/4/sjYmPhA9qsYuzPbctTNWJsiaK5l+r6lmv0gBTB3
IIDp4yG2lGNVmY8lQ7DaIH6ndwi8Luyr0jGfwawuJA6bTGvf1Hy6LMoLS83dUacMOHgci+KFyMDX
k5Xegzjg8aa4bei4ku7vNF3aDzUBoUGrX8aYEqUxesIwsXXMfM1Hm1atSS3O6WUcSFRiGCyoK3xw
twH0fjTh0lUK8a/oniXfg1vUNbvJkHdjGemYGH2RVU/z0MAGWbc4/dBeAyGC2GA5K0+TtrE5nqhT
XZqWeaElkK0gjGeZCT1HO5/fd2wSuDIx9FYTFWJlEdOHDGyhilA65G3o5kWmFfpI1G0qI6J4RIOe
3FoBRtg08QXMfBT5YJvcxoI2UFNZDAZFNkNF+N5e1aCrF51sQW+vsjMn865MMv60sa82qf7kUMdd
mIbxgqD7oidgpK7K26iMNnUVHIxMOmnwBcKAq+LgXNhUk7SGQpHfYBKiC/tUY1+QRuuxse2vdvIs
5zMyy7zJ0D7UJFnJmQXAI6frXoEVriBvVRUV1kHeTn31OENfUJAxjYQnw4VWyogD8LF0FP155RAg
XejTtuk8HIypNbmMQY6B7O9lR78xZP2+yNlnKV+AseUuHK2EqAHrkeQHWA9U3skeWBS0YRYS5VPG
5C7d131kmC7twCe5pWTcJsVt1A37LrySjeZFBhJnqDEgpRrjbXfkRrtJmu4crh5If1o2+rgrcsrE
ykRdEsJpuiwVuu2VxDQeqe+C5NMNDHhKzLl6ZocEPcj6QznJonvlHXIk7RnqhNZCBO8bIm3PWFpl
8SVqu/s6bogpCMNzwvuKRROFl32Tvdo2FSTCyR7sBHJLUz8TiveYEnidJQwL2vC2NLsvukVMVpcN
l4w1sjXzRwKRS/TFCWyCAPWwQ3cCRwqNhqx6Nvg9PXtQORnAeOWKi80zBvx57UdScxnl8rEYVqpc
YgQrBg0DupKgPAuhypW4KvH/7nNtFUJNWxTtQIR1H3IkoCGjT1k8UNBfERci0/CCYywp8VNToggg
pXtBW0xbm015hsAP3xs7BjlBFNDhpX+r+l9qbFbyWB6yhpGPbnOnREJyoPJ6YUjEI1jBDgPuEywo
FPNk9I3KE0UzHCF9t5EcNA1kfL+I89vLfcADjbmkxFbAw2uwgurmDZLLXYcxjhOJLlyvjUfDotOG
pDGF72aNXErbrW81xnmNn2jRqtJLXrIVQ7rLuGrKdYn9KGXcYlT6PdIA6CZm5cqmMu4AmC/m4b7V
vKom9anGlypigBRxaz7POo+BSsklkyglEgZeJJ1PUUvKc13BxpP61eRgYsQlgvoVv1xlOMg6lB0+
smkr7UslvI1VmDaYVYmHtC8QAoeHlk6JBiuJkEg6MjkN0ty7cULzQQ7oC/jecDbG3l0jdweztsm8
L+sDbImadyneIORwyVCnyyyaNsj4sYel8SFnOkRVgVZIY5f4jSJUTXiM6nAiv95YWQMgSK8GTR8P
2yxVXJ0O/1IBX78MKIMgYdZ6sDzGfTmF/a6sU6p0uKiWVnhfqhNAGjXfeLaK20KNLxkCoVEYrQeE
N9tqqpwlw61q6UGkhuBCj7sdXUWGi5q0p5HiateWA5cM83GgXIHil+sKP66OkzS4Kku/dLHdeKj4
12bun+dB/aBO0FH7QSN2BGFS7WhUQi1/o2gZ4uAOqDp8wD3dm6VFx5Vm0KGomVXktXFSvM7aaPZw
y6FA1Hd5oRp9v0P2A3Q1uiVqEL20xK02zLiRlSDYowFcBvKwcsVgDaRVxjfnErXL0A55IK+BQSWc
KpwrmDRjBnkWYc2j6UB3jAiELXwIvmClgBDjHgTB2vW0S5VGx6MbmxfOiDAE4/dZQt1qQ89Z3nRK
fGUU2nMB9PsoGzsnPlVMsi+JTjoMAUB1WmaNPPGTNCkjG25YadShvvbtaacX5JUUsrGYigitFNW8
ok0ZRwbyonIG4nNpSKnZVZOTpN6p5pIe/l1TA0XQjAeneDEbq15JdQhpSg2v0hB0pUaZrqJnOdZg
/7340iYYeqImAlQOSAzVe7NN+nUySV9B6dNSCntcatPgLHO1g5vfflWd1Fwl3ohVS77VpcckNt9k
vM99pmYHjfxyGmbhccJ55EJahiMua27YQ1+dkjvd4LDOoJRIFNuiqSaZJMng7MPHbgt/29fNqVMG
eaWPKsXBpll7gRK61KOhH8QwwydN5ppIrGtAkKT41RjbRLu6HUU/kOhZLP5T7mzMQccYnlkbe7ij
PEONENfd2m6650ylLZMW3nU/WA+KOtxRjrgFfssNrnRAc6fmachaatHjK9iXezNpGdJUdG18IJ7L
tMUp6ki7qZBhtNotQIzeN1bcQzlMk/oiMvVgEYCaxZdELDwRi6VDrd63o6cpYdbWpg9Agjn428da
YK8bJO1y4ZUMqHoIqurZSFreSgZndklv1tKyNzMjChE3H5mn7RCteqaf/pSCVbbO7RBTUjp1CmEt
loLpWD03fJ2BFqVOQ1sHdYgKGJRfMSjP/Zg1yxg6QOpHW+59PvkPt62jQ6JUGezFSZqtNQiqdpJe
RPg+GJ11l06mXnfWax2lBB7ZAeGvlLCb9sGM8PBU6Rm5gIxt+P+EZIlcwyTBvDodNbllmkvE8yJT
9T3t7m0MV6CBL1BjmNsy65Oo+7k9E7FqcE14BGEIxzfVsMToFZHZMv7kJlh6bfa1zOD0OK2PdQC+
gS5AB7FAHnShchXocrMbBA6hhovQPts5kAQIiTSzy0Ur8AkGHIUBnkKoAlYIPKa0cX9rG+VZoJrh
xrbNBdx6oDDlbSjgDPCCrk2BawgFuCETCIdGxTXQCqxDJQAPqGQ2KsSHDPKDooGAoL91Pfm4wQz/
3BCQCEXQIgQ2olO781r4YithR0kG4IqBwExM8CYcAZ4AObY0IVFEAkkRCDhFjb+jRbS+DOFWhEqy
pZnjublAWhjSlqTF9jIWsAs1AnuhCQCGX7gaPIxZffz/hdo3Y4Hc+uk1ZegTknQZvjQ/haCZjorD
479/iKD/KNQec/6p/yf/5ptEW5H137gRCg20zLYsDTfGN4m2oii8ZDk2YBUbLx82vw+FtvGbrGg6
Jg1MQbruqJ8KbcTbjuNwpMq2hkzbxqn48eH+gkJbuFF+sILItmwgfcU9gRiQ99GE0/AHJ6EyqRRR
nRL9XAl3eWkJVYm0zgYIMRck2fywZ769+Y9ycE2Ivf/du/1ODF76mlwMPe/mnY1fB0xCdznalGTh
XeIIRQRh3OfxwT/TNvkNLgz9oXDDN4TfO32dMvNg5rMMjv2dchxW1g5RK+5hXHSS2+Rufvj3H1Ux
5d/5S2RbwcKjKaqm6Y7Bjyf/vGtGpVaQsOjKmVXL3GGFUXpOHkLySPlVl3Bsdz7WsqJR0TRkNwDC
h52UjmRWtsA+yKEiJGteixARLfCOQqdEQb8qdUpkKgnHh3nRKRBsPF1Gd5ENhFn1w14TKuA0ogk1
P5d53G4VlNmrMiIaJw7rcIl8pqO8mDLHkMpsPy/sOmDelk2Y5PGwkmQxh5TOIaazAXd+3In40vlh
IXcUgMqepC7syKYRTnDaCoBGgsLwuWhxce2Re5hrf8pPMZiD/bwgnkHZFAZX8u9P4XWlsTfBgGVo
PjirObFITqAStPj+2C9tQQL1YJFdIt7SsHpCvHEmW0SO7XUJID/YALGcn5BFH2DSO2JGEwUCiF15
XOG69RwRST+a5C+RXDmvOd8zLOuKdB5FhU/ILDjVAhG8LII158Wcn6kMoHJ7GRT9nNXpyQJ4m+mU
uj4fw+dy3GTw7rERYoKWVTFga/ZUx5o9VYMzOWy89fxUM4ERRflF3Jxnh19smbA1v4m/gioowV3y
aH5qXnw+VMrowei5TUqiKD9/XUPshKjxh2k5f/P5V6FNcrTqNEQtxPedv+W8RqyMKD6JJ2U7Ltbp
FF1/fkM1xt/1/rWtphcCTq19LYTf2ysJybWHgoP088vOa4qeJFtOB2bXLb5CmZ7CvAY5CFCFPu2A
WRBTbRl382tJCIKiLrRFp9YQgKQaFr3o4gTgn9m22gBPa/O794d0GrP9iO2II8Ew7AJSLWvz0aFS
DMFEXi/n5+en+MVp3Dgc81hW2UWlaNpgaAR7QkIG6IK6s5aDL4F3c0oDFzCZ5lJQUpXTcDDs+95i
1c/gBYQT7a5BQDZCpRr2vU6nMoc1b4nPMB+2nfjM72tTe5kaXrP+4XglFoajdv5QdZ6jlvKqs/nT
5PNH+r4gxiXfOwXF+vlVT3Spw5yGbTdy0Hj46vZpLuYq4uG8GL6v/dmfIH6LSXcYJTK4+b3kkSPU
T2PsCQZJBhvToSHryChNxavwK6r97x5mHrNjNJcIySKCouuEKZNG144Jn/gnJgVSt0jah8/Nz2sN
ldhtm3Tvf1UFNWfdMALo0tlffc2ZT8g04bViMT9HbYHLd1aFVBK7AMmw+EMSMf2FUTqJ+/7yD3/Z
yG9SJ6W7SFyzYpFKPK8NOsoeUhx5klgzhYKlWJ0XpW08of3qsSkCIlt8vjD/6/Lzyc+tzX8j2amy
SDIbvrLY8/H33W/q0H4R2Vy1QckUl/sstIu+QqRtiEsUjVgyo5AF9vNXs3yOj/n7zgtVI5fQ8WVc
KeKL6yYyykUwiqve++sB/Kyw0siJF3yjSDt6o+UaYiPvfzv/1fw4V9RvW54fzi/Mz71v7od/k0lt
uhkh8uEzYFZLdsAQiZPszzbz+Zzaa/ZEHaJ5RWSJNQWATSAOU7s3eldJrKf5EWHy+V4WxyvaL9Ku
xMNe4Xyb1z4Xv38uFZ1c/GfhRmJvpJJE83D+m2wKvo7iy//pv53/2ecr+fzvPh/Pa79/q58/kt/q
geywG0aS0Iha+ZpzNXORa1V7LVBcayiSrZTJD7oXGojT6XHOCyaRnJxMm61EUoeCJg0zAYyYi3jK
ASpOIf0GuSGIoMdhw4WChW3IV1rE5Pu9Hz03pcWCVMpvnenPF7KwfKvDoiD3ifeRixynWh0Ny0jc
5rK+IUCx6dWW3ndbrVpxcM8LVdygPx/+8Jy465FVMnC9SsRhb3kyFDZ2MqwOCMsjjL7amBDaCdCI
o+/spM3XcdU8sju6naQwhTCDZEO5GTg/d1qqdVzTu2v9XI/j+P09O9GjtuYzqNRJvR4g9uFkJzol
NNg9FQ650SitLaClxlWbksRYiUtNl9aIf+fVueM+LzCzQOY0gdXbY74e+tHbFt3LvIMMTcpyJt4F
cz31lIg9Mu+ldyCWVWNCm8g+q2vDTXtDYF9L4ZACDmU/lXUAqQBHvBPX49bJVi21qr3u3woI6K4W
I6xBDE8cq01lpGbeVZgDGZqfE4eDpurJthoiPnAtTc6uV4+9wi0EKVgNISO+BGV01zDWHUefKV5/
yCslRj2fosbEs1gKRYCCuvx9MQGccQwz3nbNuKVzbp8KO1sE6nRD17tb03jfdz32JIUBTq7g66K9
tKjgf16CDSrA6Qw0woVGYF6Ii+3eIWXm/eH7C6GA/STkbgUCYzUv3o+AeTU0CaC0456sJ5SozDak
kxVY6lLw21cYUY7g7MGdqSD4G9Rvnd375w097IWBbIn2OeNWs7XOzYloDOpHFIKVVPkKPSV1sX5w
WxYLZb5LC7rT/JBJv7KZTHuT5forZYOLLMEiF8Nq2c9rZZSSpINmi5QSTsKUbwA1jrbA/ofHjszF
Lnp/Osb3+P6azaWjM6DSfT41/8P3baRtx5CsRjqHAjWHmyvuLaVYJImtTTTmWG31qF3QZSN+Qm8Z
Eck9KV/IGHipANj0/vfz2iBuWvPa5wvz373/k2kIX5NIrd35OassnY1d6WuzQJVoi4WgsrP7xCoH
u0LvgCAexmzNfn7OkmjY4nc7dqNi7Oan5hcDv2/381ouxT4VZD5e0lZosG3ZrYjN2WWtcTF4pr7m
SOGWrga7pPIIOTH9WF6+P9dUb77tVzSkGJnPTxkpmFJZc2jOiX/1+cLnw/68YISrE//idsRi9K4t
rTgAFLRHG8XuTsnGp2OjHRTSCqm83GdvmDXPEJvn3B039cq8SU5MO64kCOuUwmjdXNFdC4ZNE7ms
qN6hNBmew9K7qvtjFSLio3Gyivz92N216lOHVTWIN5S2YhUnOWyMcyXa4IFMpUMenVvRplE5ZzaW
crC7eoHw0smOWXQqh2OLlhNBuYPC+NBIOxvKqHHpwwDFThvu4nRHFBI1lDURHt3a3GdHIBATd+xl
8zKhOnfTr9T9qmYDh9mSHoXmgO9/3Vg7+mlLeTwfqabG9yp0yGjhr4JbwhTLZ/rVOrBP9QZUXZDS
DVyi1KQhoSLDXJvxQtc2lrw2U2hvrh+uyQgp9XM7XUS3VXSBNjM5k9fF4mjsiyfC5k5gazlFl0BD
92DOl9HjeASq83Vc021DVOHmK4mWCElfi+ERGeMSIcCrcpm5/S5+kFfFXbmyV2QCQyU+17bdln78
IrywXBOF5wWTTlJydphyzpRt8RwysWxOsPwJRKCvksDjxmrUL8wjyv8CaiQj7GaV049fPdcL7Tzb
GevpxpyWUDgvpZP/Nr4Gd8XX/FgSKLuA4OCmDzgrTabZtw1JtCf1pn7QV2/Ndjrs2kdvx6cCs7/B
nHHJOWfs84u9NmytDVj8UXdlAdbilrUC1qxtshTO40MTbcPgimxbtQQzuDbLrbd2hMYw3aQDXRZr
aV5PaLaapfyq55cBZdsvPmhi2TVxXo8YBxa4nPt2S3teQ0prLSKKA8NemMTqJQCRQkHgWj1Wh6N1
6fC1sp25zK7NYW8jcXbDHSHlknevkTPlb6bR5QqJQ9K6xWnkHYOtc0kYxZm/Hh4h2tLDP4LwSUkl
cgAirGikjdewHU0ikkkEc9ze20X1IjevBBb1CSWqPK2/YHiO1Mss3hb5iZTal0Jyi8lFySlzh0DC
js7o2Xq16OECicUGZOFNOHgMhfuldg5CJr4rx+XBuOmkhXRQ1sWK8JtX0iYXNGtRKTtH78qXV9aX
LluOcNUesUVKmnhRP+j6tnscb5ziqOpb+cjY6zJ5VN7kZkllQn52smWy755kjsryqORLRj9gMVcF
0NQd+SwRvR/wbihsFaaMC/U+g4ZNDN/CujOfu8v0wn4od8MZBkN6AUV25PSXup2NQO6agO/UW7Sv
/rJ6E/5Ixc3MJfKNQVkn+Rp3KZ+QzScw6RDCn2l77TJDJoeGIAUAuAjfAPE8SS/Jhe7mSyZpN+qD
/xrfkMeHCK9FNr1olt4pvi/v8Q9cUhfAGOSSBkOr+5RvMelOD8lOP92NV8a1tNUuojcKv5ZP23JB
Af4rJT9zP6yBujc0GzfVLaiSS3UL9XUXh4vqjrCvDv70It7Vq2Ghu9IDYW/W2ls1i3bVkqG74Fqo
LJkVROA/kxXZFpSgUT5x0ONpfkx35B+ptMhM3PQL+MErrqn3OpSlhX+dQwgzl7mbLrAAIRfb9AsM
fmt7m106X6C93FHmXk3b+DHdGK5Ebqd9Tvq7jLljyUVz5SO1W/YrOGwIyI6cbtGaIh05ChTJOA6P
WGPJLnIpSdBv8Cn/bqZTFGAWXxub4fLF2/pHZp7bbDtxoiZ0uS+arbzrufJUa13QjBYp4TR4C1bl
Nft01xww5sYrVH+QFUd/i1bBp0QtryJO6wvnocSXPQAXWJbamsQrjSNfXZQni7CYJRYiEJWUdza+
Gy/LTfSlP8urW+ZeEdpctgiY5F7pljnHHjbDo73yd+XRW6d7807nM2+AI2xJ2CKPY2kdSnIlthr3
lCVeE2vpU46k0RG5b+M5MYpP+kV865/5m+A5w1xzGhKYr5+3PzsrKfjMt0iNy0baJc2W4tFe1q1q
E2jeSbEZ2DRihuMJcR3KE0yWfU/sL2GKbqjadDLgcwutda8CAMUMq1EB29OBQssq1nwxIZnXekJQ
oD2LJ3tACrIbJd0h1usIeDR/k8yzm3/9rzWaV8uyVoXo0IhWeWsuibquScT7imXVYkIVOMQCfV9E
lQwVUwNiOK/NL9R18YiuGS1bSb+X5G3yY6dpDchN3dVUruxeUgj31blSzquAMiZ8YDiVSVWodbcO
GHD2pYfc3UZAERRWQgpPFtAh1qhBRPNjz+IlS0tWY0xEu1k5DKdloTd1bEpF81pDgDlln++PMYgz
+wjkg9mhYytwJC9UoZaVxcISuth57fM5QIk9mZvthSd3K7AM9dIc+YGZnjDTLTMS9MZIkTaefz6T
A23kz3T8M2VHy7netGIsPS+aGFM+uTHrXlQXPhe+mAp+PlRJXlgHxNbPVbZBzNrmtWoGKX4+qZvQ
kKywClxVzP1MldgVHdLhXA5uRElwXqOTWO/DWJW3KSF9iqlcA+7w1rZDaaoYuhgRBrcJMMzloZIV
Za1rXI/bu6Ece5Dd/VoyBmfzWUCS7axdjrEpTsaQTKKwbKY9aYBCtlNxVXfAPgcqI8+2g0NrtNr7
Q7kPSU1gqOR03s2M0AzSAW5sMCk3RWWXa3oAw54+wEAe+aBttNDe+pP4xSvduE9H+KZdMiDIjES9
To+JArZQZa3svGOmIn65z8Xnc10njwDRjxlEub3SVYic9TYfV6NeYrGqTxazHs3yzO1Mu51LdKIL
gkFMpBWL2rEODZSTdi4efxaTVbV7NAyLC6uUI4NDRbvPiJJn7htwZS2fxyZ2OEdaMAp5rd13ta0w
c2Mhp/Bi5L5168pU3LmsOv/A8+LzIda2kC/JxFBmTD7/vIqY2qODUpgYleiWirG3IXPalHdmLuj7
QlSTjaLiSZ8eZArvcoFOxltKk0KFbq6wRmpE9M782JaH1P1/qxn3A2DJnWlIPzCV3ulP4INEJ22m
bd7kf++PPrpef76hv8ZhUjXOxR86Q9+3NX/if7eN5KkJm/aV3qGu/gZ+jC3ZNArRyGJVmp9HSfsb
sCZZtw1iUMV/743EH/bOv/r+//6rXf0BTvXH7fz00V/yFtUAUCs/zLMfO5Wc73/ty/9uC59fXnN+
M2SSVGSBX/vxyzsOHUzgcoYtv395oGh0Uf/Pf/l/2dpVFFmjrfpTa3fekf+F3161f8MOSvNUo3v4
49eHvqWDfwCxR5NW/Pd/3dc3DIfP/EvfXrN+Uw3dxJfovH9JTqUfdwL+ut9MxVKBLervB8FfPwb+
woHy/VJC4Tp5nS8i4Vv9Z9eaf/UHH+fZH1//dv7sXv/HfxMnyU9/KCQD7+/9Nl/dxOP/+dNhNh/m
P7z4cdjP7/Ptn3/7gn9865/e6+NbfTy5Dd+qp+olGOcXxm8f850Z97+Sp+en9OnHE5zuBQfe5yf5
g9Lh++//n2y4jn+3XZ12+C9vt8IRmf28YUdHgvDrG46fsvqp/tiS+BkVNA4fj/9U9PGXdsXyKQm/
otUKf/rU7+fSr35q8ER59fSaf3xK8aktU4gofn3LWfb20oQv7U/iFgvpya9vfPWWPPVP1dvHlsTH
tsHHfzz++zv7Q5DzH/nX/2DntOnzz7sdXs8/cBRSiqjC159+z2+3hl/d7Zu3HP/Xz1sWA4Jf3zNb
9ngYfmxnPrzJR/4HjpTd61Pw0wGo6FjLPt7o7/+UuyQJMWr9fEbqtoBg/upe3mWv4dPvriLgd7m1
//KW8/7nH093xBjvVzd7+OO1yQR6+A9smE/WvsTjx5bm48JkL3888fd/P2GIq/+wmx2GN7++7bOn
MPvp6oEt/5+4vZwJkOVT9vrxCcXuUBmO/wM/4dlTXT/hQ6jfCL38efuGwP/+6iEC8DYI/aefB+sM
p/6BM/ws5F5Q581PR7aq6CLx4Nc/dl2H/A/GysfG5p2uIOL5eOLvH4NnbDpvq99v+h/54P+btSvY
aRiGob/ST4CEduXCBQ6AtBbBWMUxFItG6xopncb297wAneSsgLT6WrWvVuL62S+p47pNFEPQqzm/
nG50Qa/eRNmTUjn66k4e7YK2hvMW+meEHZxTp7Ggj+TWrNEdzHJaB34oYiXw78n3tB+wvrwEJ84I
gc9pZ2tGYyjPQ7EnYfmL86sB6cfuoCFMhobm1STXxjswJf84dXYu9oIbg61OMbwSSEnKxvIRR/ML
AeIpVy0yEl7VKDSmFgiyJVbNYz0klZjKB0J3/n27NVGZoNJMCdj92Lg3Su5wTnDEbbMsE5jIJzSZ
HHdEDZYQmNLvFxw7YoAXyAcXGH3qe2IphdZnSiAyLmjHq0oNowVwnzemGUJIiCnY+q8EuH5Jfg1m
Y8igYoFAuLSobCL31qmW8L/KgHe6dxy/yu3OLwSC4L999Q+KzmlSSWX72nVYbWK2ZzijYrhwev5T
/f6ryZ9WjylNByX2WH8a5OWxx7i4Fu6oWzL+6hMAAP//</cx:binary>
              </cx:geoCache>
            </cx:geography>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1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Reversed" id="22">
  <a:schemeClr val="accent2"/>
</cs:colorStyle>
</file>

<file path=ppt/charts/colors8.xml><?xml version="1.0" encoding="utf-8"?>
<cs:colorStyle xmlns:cs="http://schemas.microsoft.com/office/drawing/2012/chartStyle" xmlns:a="http://schemas.openxmlformats.org/drawingml/2006/main" meth="withinLinearReversed" id="26">
  <a:schemeClr val="accent6"/>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0.56992</cdr:x>
      <cdr:y>0.94761</cdr:y>
    </cdr:from>
    <cdr:to>
      <cdr:x>1</cdr:x>
      <cdr:y>1</cdr:y>
    </cdr:to>
    <cdr:sp macro="" textlink="">
      <cdr:nvSpPr>
        <cdr:cNvPr id="2" name="TextBox 1">
          <a:extLst xmlns:a="http://schemas.openxmlformats.org/drawingml/2006/main">
            <a:ext uri="{FF2B5EF4-FFF2-40B4-BE49-F238E27FC236}">
              <a16:creationId xmlns:a16="http://schemas.microsoft.com/office/drawing/2014/main" id="{B59FE94F-F87C-0678-3992-2AE07A4C6144}"/>
            </a:ext>
          </a:extLst>
        </cdr:cNvPr>
        <cdr:cNvSpPr txBox="1"/>
      </cdr:nvSpPr>
      <cdr:spPr>
        <a:xfrm xmlns:a="http://schemas.openxmlformats.org/drawingml/2006/main">
          <a:off x="2503466" y="5257491"/>
          <a:ext cx="1889185" cy="29066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dirty="0"/>
            <a:t>Source: ibisworld-com,2023</a:t>
          </a:r>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0.61407</cdr:x>
      <cdr:y>0.89147</cdr:y>
    </cdr:from>
    <cdr:to>
      <cdr:x>1</cdr:x>
      <cdr:y>0.9907</cdr:y>
    </cdr:to>
    <cdr:sp macro="" textlink="">
      <cdr:nvSpPr>
        <cdr:cNvPr id="2" name="TextBox 1">
          <a:extLst xmlns:a="http://schemas.openxmlformats.org/drawingml/2006/main">
            <a:ext uri="{FF2B5EF4-FFF2-40B4-BE49-F238E27FC236}">
              <a16:creationId xmlns:a16="http://schemas.microsoft.com/office/drawing/2014/main" id="{B75ACB13-B7D1-644E-B427-A90ADB9B8C47}"/>
            </a:ext>
          </a:extLst>
        </cdr:cNvPr>
        <cdr:cNvSpPr txBox="1"/>
      </cdr:nvSpPr>
      <cdr:spPr>
        <a:xfrm xmlns:a="http://schemas.openxmlformats.org/drawingml/2006/main">
          <a:off x="3076575" y="2738438"/>
          <a:ext cx="1933575"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t>Source:caranddriver.com,2021</a:t>
          </a:r>
        </a:p>
      </cdr:txBody>
    </cdr:sp>
  </cdr:relSizeAnchor>
</c:userShapes>
</file>

<file path=ppt/drawings/drawing3.xml><?xml version="1.0" encoding="utf-8"?>
<c:userShapes xmlns:c="http://schemas.openxmlformats.org/drawingml/2006/chart">
  <cdr:relSizeAnchor xmlns:cdr="http://schemas.openxmlformats.org/drawingml/2006/chartDrawing">
    <cdr:from>
      <cdr:x>0.2539</cdr:x>
      <cdr:y>0.89781</cdr:y>
    </cdr:from>
    <cdr:to>
      <cdr:x>0.94348</cdr:x>
      <cdr:y>0.99503</cdr:y>
    </cdr:to>
    <cdr:sp macro="" textlink="">
      <cdr:nvSpPr>
        <cdr:cNvPr id="2" name="TextBox 1">
          <a:extLst xmlns:a="http://schemas.openxmlformats.org/drawingml/2006/main">
            <a:ext uri="{FF2B5EF4-FFF2-40B4-BE49-F238E27FC236}">
              <a16:creationId xmlns:a16="http://schemas.microsoft.com/office/drawing/2014/main" id="{E6D0125E-99E4-0C0F-621E-35A6B13C3CDD}"/>
            </a:ext>
          </a:extLst>
        </cdr:cNvPr>
        <cdr:cNvSpPr txBox="1"/>
      </cdr:nvSpPr>
      <cdr:spPr>
        <a:xfrm xmlns:a="http://schemas.openxmlformats.org/drawingml/2006/main">
          <a:off x="1465269" y="3867853"/>
          <a:ext cx="3979614" cy="41883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2023</a:t>
          </a:r>
          <a:r>
            <a:rPr lang="en-US" sz="1100" baseline="0" dirty="0"/>
            <a:t>                                                                          2030</a:t>
          </a:r>
          <a:endParaRPr lang="en-US" sz="1100" dirty="0"/>
        </a:p>
      </cdr:txBody>
    </cdr:sp>
  </cdr:relSizeAnchor>
</c:userShapes>
</file>

<file path=ppt/drawings/drawing4.xml><?xml version="1.0" encoding="utf-8"?>
<c:userShapes xmlns:c="http://schemas.openxmlformats.org/drawingml/2006/chart">
  <cdr:relSizeAnchor xmlns:cdr="http://schemas.openxmlformats.org/drawingml/2006/chartDrawing">
    <cdr:from>
      <cdr:x>0.70475</cdr:x>
      <cdr:y>0.92342</cdr:y>
    </cdr:from>
    <cdr:to>
      <cdr:x>1</cdr:x>
      <cdr:y>0.98423</cdr:y>
    </cdr:to>
    <cdr:sp macro="" textlink="">
      <cdr:nvSpPr>
        <cdr:cNvPr id="2" name="TextBox 1">
          <a:extLst xmlns:a="http://schemas.openxmlformats.org/drawingml/2006/main">
            <a:ext uri="{FF2B5EF4-FFF2-40B4-BE49-F238E27FC236}">
              <a16:creationId xmlns:a16="http://schemas.microsoft.com/office/drawing/2014/main" id="{69A772E2-CCA2-C2BD-A1CC-C072D578AF90}"/>
            </a:ext>
          </a:extLst>
        </cdr:cNvPr>
        <cdr:cNvSpPr txBox="1"/>
      </cdr:nvSpPr>
      <cdr:spPr>
        <a:xfrm xmlns:a="http://schemas.openxmlformats.org/drawingml/2006/main">
          <a:off x="4024314" y="3905250"/>
          <a:ext cx="1685925" cy="2571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t>Source: epa.gov,2023 </a:t>
          </a:r>
        </a:p>
      </cdr:txBody>
    </cdr:sp>
  </cdr:relSizeAnchor>
</c:userShapes>
</file>

<file path=ppt/drawings/drawing5.xml><?xml version="1.0" encoding="utf-8"?>
<c:userShapes xmlns:c="http://schemas.openxmlformats.org/drawingml/2006/chart">
  <cdr:relSizeAnchor xmlns:cdr="http://schemas.openxmlformats.org/drawingml/2006/chartDrawing">
    <cdr:from>
      <cdr:x>0.63333</cdr:x>
      <cdr:y>0.90451</cdr:y>
    </cdr:from>
    <cdr:to>
      <cdr:x>1</cdr:x>
      <cdr:y>0.99132</cdr:y>
    </cdr:to>
    <cdr:sp macro="" textlink="">
      <cdr:nvSpPr>
        <cdr:cNvPr id="4" name="TextBox 3">
          <a:extLst xmlns:a="http://schemas.openxmlformats.org/drawingml/2006/main">
            <a:ext uri="{FF2B5EF4-FFF2-40B4-BE49-F238E27FC236}">
              <a16:creationId xmlns:a16="http://schemas.microsoft.com/office/drawing/2014/main" id="{06D14EC3-3EAE-285F-73DF-A9296E97CE85}"/>
            </a:ext>
          </a:extLst>
        </cdr:cNvPr>
        <cdr:cNvSpPr txBox="1"/>
      </cdr:nvSpPr>
      <cdr:spPr>
        <a:xfrm xmlns:a="http://schemas.openxmlformats.org/drawingml/2006/main">
          <a:off x="2895600" y="2481263"/>
          <a:ext cx="1676400" cy="2381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t>Source: forbes.com,2021</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6B560-1123-114C-B799-0A81FF2F8B31}" type="datetimeFigureOut">
              <a:rPr lang="en-US" smtClean="0"/>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E3C92-F02E-7647-B93A-ACDEC4921F63}" type="slidenum">
              <a:rPr lang="en-US" smtClean="0"/>
              <a:t>‹#›</a:t>
            </a:fld>
            <a:endParaRPr lang="en-US"/>
          </a:p>
        </p:txBody>
      </p:sp>
    </p:spTree>
    <p:extLst>
      <p:ext uri="{BB962C8B-B14F-4D97-AF65-F5344CB8AC3E}">
        <p14:creationId xmlns:p14="http://schemas.microsoft.com/office/powerpoint/2010/main" val="393213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presentation aims to illustrate the current trends of the existing industry this company exists within, and proposed infiltration into the industry of landscaping equipment manufacturing. At the end of this presentation, it is my goal to provide enough information about the existing and new industry for management to further their business activities, and ensure the continuation and growth of the company.</a:t>
            </a:r>
          </a:p>
        </p:txBody>
      </p:sp>
      <p:sp>
        <p:nvSpPr>
          <p:cNvPr id="4" name="Slide Number Placeholder 3"/>
          <p:cNvSpPr>
            <a:spLocks noGrp="1"/>
          </p:cNvSpPr>
          <p:nvPr>
            <p:ph type="sldNum" sz="quarter" idx="5"/>
          </p:nvPr>
        </p:nvSpPr>
        <p:spPr/>
        <p:txBody>
          <a:bodyPr/>
          <a:lstStyle/>
          <a:p>
            <a:fld id="{BC0E3C92-F02E-7647-B93A-ACDEC4921F63}" type="slidenum">
              <a:rPr lang="en-US" smtClean="0"/>
              <a:t>1</a:t>
            </a:fld>
            <a:endParaRPr lang="en-US"/>
          </a:p>
        </p:txBody>
      </p:sp>
    </p:spTree>
    <p:extLst>
      <p:ext uri="{BB962C8B-B14F-4D97-AF65-F5344CB8AC3E}">
        <p14:creationId xmlns:p14="http://schemas.microsoft.com/office/powerpoint/2010/main" val="539236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Demands differ between commercial and personal use. For commercial, Gas-powered equipment is the dominant segment, with a value of $25.5 billion by 2032.(gminsights.com,2022). Residential or personal use desires more electric alternatives, with a 6.5% growth in electric lawnmowers alone with a high demand in north america. According to mordorintelligence.com, "Electric ride-on electric mowers are gaining popularity among end-users due to their declining costs and the introduction of low-cost models by vendors such as Ryobi."
</a:t>
            </a:r>
          </a:p>
        </p:txBody>
      </p:sp>
      <p:sp>
        <p:nvSpPr>
          <p:cNvPr id="4" name="Slide Number Placeholder 3"/>
          <p:cNvSpPr>
            <a:spLocks noGrp="1"/>
          </p:cNvSpPr>
          <p:nvPr>
            <p:ph type="sldNum" sz="quarter" idx="5"/>
          </p:nvPr>
        </p:nvSpPr>
        <p:spPr/>
        <p:txBody>
          <a:bodyPr/>
          <a:lstStyle/>
          <a:p>
            <a:fld id="{BC0E3C92-F02E-7647-B93A-ACDEC4921F63}" type="slidenum">
              <a:rPr lang="en-US" smtClean="0"/>
              <a:t>10</a:t>
            </a:fld>
            <a:endParaRPr lang="en-US"/>
          </a:p>
        </p:txBody>
      </p:sp>
    </p:spTree>
    <p:extLst>
      <p:ext uri="{BB962C8B-B14F-4D97-AF65-F5344CB8AC3E}">
        <p14:creationId xmlns:p14="http://schemas.microsoft.com/office/powerpoint/2010/main" val="3345690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landscaping manufacturing industry was valued at $88.1 billion in 2022 and is expected to grow by 6.0% annually from 2023 to 2030. (grandviewresearch.com,2023) The automotive engine market is projected to grow by a mere 2% until 2028, 66% lower than the increase in landscaping equipment manufacturing until 2030 at 6% growth.</a:t>
            </a:r>
          </a:p>
        </p:txBody>
      </p:sp>
      <p:sp>
        <p:nvSpPr>
          <p:cNvPr id="4" name="Slide Number Placeholder 3"/>
          <p:cNvSpPr>
            <a:spLocks noGrp="1"/>
          </p:cNvSpPr>
          <p:nvPr>
            <p:ph type="sldNum" sz="quarter" idx="5"/>
          </p:nvPr>
        </p:nvSpPr>
        <p:spPr/>
        <p:txBody>
          <a:bodyPr/>
          <a:lstStyle/>
          <a:p>
            <a:fld id="{BC0E3C92-F02E-7647-B93A-ACDEC4921F63}" type="slidenum">
              <a:rPr lang="en-US" smtClean="0"/>
              <a:t>11</a:t>
            </a:fld>
            <a:endParaRPr lang="en-US"/>
          </a:p>
        </p:txBody>
      </p:sp>
    </p:spTree>
    <p:extLst>
      <p:ext uri="{BB962C8B-B14F-4D97-AF65-F5344CB8AC3E}">
        <p14:creationId xmlns:p14="http://schemas.microsoft.com/office/powerpoint/2010/main" val="2460518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important points they communicate are the differences in profits and growth between the two industries and the lower threats of electrification that exist within the landscaping manufacturing The visuals aim to demonstrate that as customers demand more electrification, manufactures will have to either invest in this technology or be phased out in the future. For the current company, this can just as easily happen if they do not diversity into a market which is not so heavily invested in this technology. The visualizations convey that the new industry is a very safe way for the company to exist and growth without fear of emerging eliminations or requirements of high investments in new operations. As the company already owns and operates within engine manufacturing, it can easily take its expertise and reputation over to this new industry without having to pay for any large costs associated with entering this market. The data presented suggests that diversification would not only seek to solve the problem of a diminishing gas powered new car market, but ensure that the company can attain future growth in a new industry. As show within the visualizations, engine manufacturing within landscaping equipment is very profitable, and with the issue of electrification overwhelming the new car manufacturing market, this diversity strategy can solve this problem.</a:t>
            </a:r>
          </a:p>
        </p:txBody>
      </p:sp>
      <p:sp>
        <p:nvSpPr>
          <p:cNvPr id="4" name="Slide Number Placeholder 3"/>
          <p:cNvSpPr>
            <a:spLocks noGrp="1"/>
          </p:cNvSpPr>
          <p:nvPr>
            <p:ph type="sldNum" sz="quarter" idx="5"/>
          </p:nvPr>
        </p:nvSpPr>
        <p:spPr/>
        <p:txBody>
          <a:bodyPr/>
          <a:lstStyle/>
          <a:p>
            <a:fld id="{BC0E3C92-F02E-7647-B93A-ACDEC4921F63}" type="slidenum">
              <a:rPr lang="en-US" smtClean="0"/>
              <a:t>12</a:t>
            </a:fld>
            <a:endParaRPr lang="en-US"/>
          </a:p>
        </p:txBody>
      </p:sp>
    </p:spTree>
    <p:extLst>
      <p:ext uri="{BB962C8B-B14F-4D97-AF65-F5344CB8AC3E}">
        <p14:creationId xmlns:p14="http://schemas.microsoft.com/office/powerpoint/2010/main" val="835524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considering each decision-making model, from rational, intuitive, to recognition-primed, each has its advantages and disadvantages. For decision-making, this model allows for the most researched and broad span of options to select from when producing an action. However, this comes with the sacrifice of time as well as a team agreement, which can require more time to select one action to take. For the intuitive model, the quick decision making from one individual allows for an executive action to produce immediate results, but has the drawback of failure to consult others or consider the decision in a deeper manner. For recognized prime model, this exists as a mixture of the two previous models with quick decision making and utilization of research, but still fails to conduct extensive research on all viable alternatives. Even so, the latter model is what the company should implement within the diversification plan because of my extensive experience within this industry giving me an insider education on the role of machinery and market trends that a company could not. While this company can conduct research on its own, this is only from an outside perspective and does not enter within the actual customer perspective as a landscaper or a salesman approach would for this industry. This is where my expertise would come in, as diversification strategy in general best suits this model through step four of the process. "Consider if the solution works: Think through your solution to determine if it can really solve your challenge. Start by considering the most obvious issues and then consider the smaller details of the solution." As stated previously, the automotive industry is becoming increasingly electric, and unless this company desires to purchase and upgrade its facilities to keep up with this trend, its best option is diversification into a market where it can use what is already has immediately. With this issue resolved, the smaller details such as what machinery can the engines be produced for begin to be answered.</a:t>
            </a:r>
          </a:p>
        </p:txBody>
      </p:sp>
      <p:sp>
        <p:nvSpPr>
          <p:cNvPr id="4" name="Slide Number Placeholder 3"/>
          <p:cNvSpPr>
            <a:spLocks noGrp="1"/>
          </p:cNvSpPr>
          <p:nvPr>
            <p:ph type="sldNum" sz="quarter" idx="5"/>
          </p:nvPr>
        </p:nvSpPr>
        <p:spPr/>
        <p:txBody>
          <a:bodyPr/>
          <a:lstStyle/>
          <a:p>
            <a:fld id="{BC0E3C92-F02E-7647-B93A-ACDEC4921F63}" type="slidenum">
              <a:rPr lang="en-US" smtClean="0"/>
              <a:t>13</a:t>
            </a:fld>
            <a:endParaRPr lang="en-US"/>
          </a:p>
        </p:txBody>
      </p:sp>
    </p:spTree>
    <p:extLst>
      <p:ext uri="{BB962C8B-B14F-4D97-AF65-F5344CB8AC3E}">
        <p14:creationId xmlns:p14="http://schemas.microsoft.com/office/powerpoint/2010/main" val="1595314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automotive manufacturing industry has demonstrated negative growth over the past 5 years.(ibisworld.com,2023) While projections display a positive growth in the next 5 years, it will not be much at only 2%.(ibisworld.com,2023) The new car market is also demonstrated to not be as strong as the used car market, with 6.2% growth per year within the same time period.(ibisworld.com) According to Caranddriver.com, "New vehicles made up 6.1 percent of vehicles on the road last year; IHS Markit predicts they will be closer to 5 percent this year."(2021)</a:t>
            </a:r>
          </a:p>
        </p:txBody>
      </p:sp>
      <p:sp>
        <p:nvSpPr>
          <p:cNvPr id="4" name="Slide Number Placeholder 3"/>
          <p:cNvSpPr>
            <a:spLocks noGrp="1"/>
          </p:cNvSpPr>
          <p:nvPr>
            <p:ph type="sldNum" sz="quarter" idx="5"/>
          </p:nvPr>
        </p:nvSpPr>
        <p:spPr/>
        <p:txBody>
          <a:bodyPr/>
          <a:lstStyle/>
          <a:p>
            <a:fld id="{BC0E3C92-F02E-7647-B93A-ACDEC4921F63}" type="slidenum">
              <a:rPr lang="en-US" smtClean="0"/>
              <a:t>2</a:t>
            </a:fld>
            <a:endParaRPr lang="en-US"/>
          </a:p>
        </p:txBody>
      </p:sp>
    </p:spTree>
    <p:extLst>
      <p:ext uri="{BB962C8B-B14F-4D97-AF65-F5344CB8AC3E}">
        <p14:creationId xmlns:p14="http://schemas.microsoft.com/office/powerpoint/2010/main" val="3645096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Currently, over 80% of new light vehicles sales are gas powered on the roads, with less than 16% being alternative fuels. Over time since 1975, customers are also moving away from sedans and wagons, and more towards SUV's and trucks. According to the EPA, "In model year 2021, sedans and wagons fell to 26% of the market, well below the 50% market share they held as recently as model year 2013, and far below the 80% market share they held in 1975."(epa.gov)
</a:t>
            </a:r>
          </a:p>
        </p:txBody>
      </p:sp>
      <p:sp>
        <p:nvSpPr>
          <p:cNvPr id="4" name="Slide Number Placeholder 3"/>
          <p:cNvSpPr>
            <a:spLocks noGrp="1"/>
          </p:cNvSpPr>
          <p:nvPr>
            <p:ph type="sldNum" sz="quarter" idx="5"/>
          </p:nvPr>
        </p:nvSpPr>
        <p:spPr/>
        <p:txBody>
          <a:bodyPr/>
          <a:lstStyle/>
          <a:p>
            <a:fld id="{BC0E3C92-F02E-7647-B93A-ACDEC4921F63}" type="slidenum">
              <a:rPr lang="en-US" smtClean="0"/>
              <a:t>3</a:t>
            </a:fld>
            <a:endParaRPr lang="en-US"/>
          </a:p>
        </p:txBody>
      </p:sp>
    </p:spTree>
    <p:extLst>
      <p:ext uri="{BB962C8B-B14F-4D97-AF65-F5344CB8AC3E}">
        <p14:creationId xmlns:p14="http://schemas.microsoft.com/office/powerpoint/2010/main" val="2111010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only are customers demanding more trucks and utility vehicles, but they are also demanding more electric vehicle options for future purchases. This is evidenced by the PwC's report of "EV penetration in the US is expected to increase to 30% by 2030".(pwc.com,2023). Customers also express their large demand for a satisfactory dealership experience, with 70% of customers stating "the dealership [as] a major touch point for physically experiencing the car".(surveysensum.com,2023) Quality is the second most important factor, followed by vehicle features. Brand affiliation is the least important factor for American customers. (deloitte.com,2023)</a:t>
            </a:r>
          </a:p>
        </p:txBody>
      </p:sp>
      <p:sp>
        <p:nvSpPr>
          <p:cNvPr id="4" name="Slide Number Placeholder 3"/>
          <p:cNvSpPr>
            <a:spLocks noGrp="1"/>
          </p:cNvSpPr>
          <p:nvPr>
            <p:ph type="sldNum" sz="quarter" idx="5"/>
          </p:nvPr>
        </p:nvSpPr>
        <p:spPr/>
        <p:txBody>
          <a:bodyPr/>
          <a:lstStyle/>
          <a:p>
            <a:fld id="{BC0E3C92-F02E-7647-B93A-ACDEC4921F63}" type="slidenum">
              <a:rPr lang="en-US" smtClean="0"/>
              <a:t>4</a:t>
            </a:fld>
            <a:endParaRPr lang="en-US"/>
          </a:p>
        </p:txBody>
      </p:sp>
    </p:spTree>
    <p:extLst>
      <p:ext uri="{BB962C8B-B14F-4D97-AF65-F5344CB8AC3E}">
        <p14:creationId xmlns:p14="http://schemas.microsoft.com/office/powerpoint/2010/main" val="869234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beginning in 1970s, the government has introduced many laws and regulations concerning cars, engines, and their emissions. In 1970, the first clean air act required "90 percent reduction in emissions from new automobiles by 1975“, and again when President Joe Biden produced an executive order for "zero-emissions vehicles to make up half of new cars and trucks sold by 2030".(epa.gov,2023;apnews.com,2023)
</a:t>
            </a:r>
          </a:p>
        </p:txBody>
      </p:sp>
      <p:sp>
        <p:nvSpPr>
          <p:cNvPr id="4" name="Slide Number Placeholder 3"/>
          <p:cNvSpPr>
            <a:spLocks noGrp="1"/>
          </p:cNvSpPr>
          <p:nvPr>
            <p:ph type="sldNum" sz="quarter" idx="5"/>
          </p:nvPr>
        </p:nvSpPr>
        <p:spPr/>
        <p:txBody>
          <a:bodyPr/>
          <a:lstStyle/>
          <a:p>
            <a:fld id="{BC0E3C92-F02E-7647-B93A-ACDEC4921F63}" type="slidenum">
              <a:rPr lang="en-US" smtClean="0"/>
              <a:t>5</a:t>
            </a:fld>
            <a:endParaRPr lang="en-US"/>
          </a:p>
        </p:txBody>
      </p:sp>
    </p:spTree>
    <p:extLst>
      <p:ext uri="{BB962C8B-B14F-4D97-AF65-F5344CB8AC3E}">
        <p14:creationId xmlns:p14="http://schemas.microsoft.com/office/powerpoint/2010/main" val="749675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growing demand for electric vehicles and customer interest in the idea, numerous large players within the industry have been altering operations to capitalize on this trend. 
"In June 2021, Audi announced that it will stop manufacturing diesel &amp; petrol cars from 2033. Audi aims to have more than 20 e-models in its line-up by 2025."(Forbes.com,2021)
"German automobile giant Volkswagen has announced it would stop the production of engine run cars by 2023-2035 period in Europe."(Forbes.com,2021)
"Mercedes-Benz is planning to phase out the ICE vehicles by 2039."(Forbes.com,2021)
Sweden manufacturer Volvo is planning to have only EVs in its global product line-up by 2030.”(Forbes.com,2021)
</a:t>
            </a:r>
          </a:p>
        </p:txBody>
      </p:sp>
      <p:sp>
        <p:nvSpPr>
          <p:cNvPr id="4" name="Slide Number Placeholder 3"/>
          <p:cNvSpPr>
            <a:spLocks noGrp="1"/>
          </p:cNvSpPr>
          <p:nvPr>
            <p:ph type="sldNum" sz="quarter" idx="5"/>
          </p:nvPr>
        </p:nvSpPr>
        <p:spPr/>
        <p:txBody>
          <a:bodyPr/>
          <a:lstStyle/>
          <a:p>
            <a:fld id="{BC0E3C92-F02E-7647-B93A-ACDEC4921F63}" type="slidenum">
              <a:rPr lang="en-US" smtClean="0"/>
              <a:t>6</a:t>
            </a:fld>
            <a:endParaRPr lang="en-US"/>
          </a:p>
        </p:txBody>
      </p:sp>
    </p:spTree>
    <p:extLst>
      <p:ext uri="{BB962C8B-B14F-4D97-AF65-F5344CB8AC3E}">
        <p14:creationId xmlns:p14="http://schemas.microsoft.com/office/powerpoint/2010/main" val="708326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Engine manufacturer Cummins witnessed their segment shrink "by 2% to 32% in 2020", demonstrating a lower demand for large engine displacements, with it making 2.8 to 15L engines. (mobilityforesights.com)
"In US, the average size of engine is 3.5L among the top 10 selling vehicles“(mobilityforesights.com)
The average engine size “peaked at 4.8 liters all the way back in 1975“</a:t>
            </a:r>
            <a:r>
              <a:rPr lang="en-US" b="0" i="0" dirty="0">
                <a:solidFill>
                  <a:srgbClr val="333333"/>
                </a:solidFill>
                <a:effectLst/>
                <a:latin typeface="Roboto" panose="02000000000000000000" pitchFamily="2" charset="0"/>
              </a:rPr>
              <a:t>. In 2021, this displacement was 2.9 liters. (motortrend.co,2022)</a:t>
            </a:r>
            <a:r>
              <a:rPr lang="en-US" dirty="0"/>
              <a:t>
This difference in engine sizes demonstrates a “84 percent increase in horsepower and a 40 percent increase in displacement” for gas engines.</a:t>
            </a:r>
            <a:r>
              <a:rPr lang="en-US" b="0" i="0" dirty="0">
                <a:solidFill>
                  <a:srgbClr val="333333"/>
                </a:solidFill>
                <a:effectLst/>
                <a:latin typeface="Roboto" panose="02000000000000000000" pitchFamily="2" charset="0"/>
              </a:rPr>
              <a:t>(motortrend.co,2022)</a:t>
            </a:r>
            <a:r>
              <a:rPr lang="en-US" dirty="0"/>
              <a:t>
“The average car in 2021 was something with around 250 horsepower from a sub-3.0-liter engine.” (</a:t>
            </a:r>
            <a:r>
              <a:rPr lang="en-US" b="0" i="0" dirty="0">
                <a:solidFill>
                  <a:srgbClr val="333333"/>
                </a:solidFill>
                <a:effectLst/>
                <a:latin typeface="Roboto" panose="02000000000000000000" pitchFamily="2" charset="0"/>
              </a:rPr>
              <a:t>motortrend.co,2022)</a:t>
            </a:r>
            <a:r>
              <a:rPr lang="en-US" dirty="0"/>
              <a:t>
</a:t>
            </a:r>
          </a:p>
        </p:txBody>
      </p:sp>
      <p:sp>
        <p:nvSpPr>
          <p:cNvPr id="4" name="Slide Number Placeholder 3"/>
          <p:cNvSpPr>
            <a:spLocks noGrp="1"/>
          </p:cNvSpPr>
          <p:nvPr>
            <p:ph type="sldNum" sz="quarter" idx="5"/>
          </p:nvPr>
        </p:nvSpPr>
        <p:spPr/>
        <p:txBody>
          <a:bodyPr/>
          <a:lstStyle/>
          <a:p>
            <a:fld id="{BC0E3C92-F02E-7647-B93A-ACDEC4921F63}" type="slidenum">
              <a:rPr lang="en-US" smtClean="0"/>
              <a:t>7</a:t>
            </a:fld>
            <a:endParaRPr lang="en-US"/>
          </a:p>
        </p:txBody>
      </p:sp>
    </p:spTree>
    <p:extLst>
      <p:ext uri="{BB962C8B-B14F-4D97-AF65-F5344CB8AC3E}">
        <p14:creationId xmlns:p14="http://schemas.microsoft.com/office/powerpoint/2010/main" val="3853426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proposed diversity plan exists within landscaping manufacturing. Within a report by the national association of landscaping professionals, California, New York, and Florida were the "states with the most number of landscaping businesses in the U.S"(2023). The average landscaping company has 305 customers and generates $12,798 per customer.(landscapeprofessionals.org,2023) </a:t>
            </a:r>
          </a:p>
        </p:txBody>
      </p:sp>
      <p:sp>
        <p:nvSpPr>
          <p:cNvPr id="4" name="Slide Number Placeholder 3"/>
          <p:cNvSpPr>
            <a:spLocks noGrp="1"/>
          </p:cNvSpPr>
          <p:nvPr>
            <p:ph type="sldNum" sz="quarter" idx="5"/>
          </p:nvPr>
        </p:nvSpPr>
        <p:spPr/>
        <p:txBody>
          <a:bodyPr/>
          <a:lstStyle/>
          <a:p>
            <a:fld id="{BC0E3C92-F02E-7647-B93A-ACDEC4921F63}" type="slidenum">
              <a:rPr lang="en-US" smtClean="0"/>
              <a:t>8</a:t>
            </a:fld>
            <a:endParaRPr lang="en-US"/>
          </a:p>
        </p:txBody>
      </p:sp>
    </p:spTree>
    <p:extLst>
      <p:ext uri="{BB962C8B-B14F-4D97-AF65-F5344CB8AC3E}">
        <p14:creationId xmlns:p14="http://schemas.microsoft.com/office/powerpoint/2010/main" val="3494584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residential sector, which includes services like maintenance and overhauls of land and backyards, is the largest and fastest-growing segment of the industry “set to observe 5.5% growth between 2023 and 2032".(gminsights.com,2022) ) Lawnmowers are the most popular product, with a market size of $7.1 billion in 2021 and a projected size of $9.7 billion by 2027.(arizton.com,2022) The main factor affecting the industry growth is the preference of 80% of landscapers for gas-powered equipment over electric ones, due to performance, run-time, and cost. (timesofsandiego.com,2021)</a:t>
            </a:r>
          </a:p>
        </p:txBody>
      </p:sp>
      <p:sp>
        <p:nvSpPr>
          <p:cNvPr id="4" name="Slide Number Placeholder 3"/>
          <p:cNvSpPr>
            <a:spLocks noGrp="1"/>
          </p:cNvSpPr>
          <p:nvPr>
            <p:ph type="sldNum" sz="quarter" idx="5"/>
          </p:nvPr>
        </p:nvSpPr>
        <p:spPr/>
        <p:txBody>
          <a:bodyPr/>
          <a:lstStyle/>
          <a:p>
            <a:fld id="{BC0E3C92-F02E-7647-B93A-ACDEC4921F63}" type="slidenum">
              <a:rPr lang="en-US" smtClean="0"/>
              <a:t>9</a:t>
            </a:fld>
            <a:endParaRPr lang="en-US"/>
          </a:p>
        </p:txBody>
      </p:sp>
    </p:spTree>
    <p:extLst>
      <p:ext uri="{BB962C8B-B14F-4D97-AF65-F5344CB8AC3E}">
        <p14:creationId xmlns:p14="http://schemas.microsoft.com/office/powerpoint/2010/main" val="301010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D180-2A3A-AB44-929C-B97AFE012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DD1122-C62C-C241-809D-85EC3EC84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41019B-C5AC-9546-BE66-4780BDC36FC5}"/>
              </a:ext>
            </a:extLst>
          </p:cNvPr>
          <p:cNvSpPr>
            <a:spLocks noGrp="1"/>
          </p:cNvSpPr>
          <p:nvPr>
            <p:ph type="dt" sz="half" idx="10"/>
          </p:nvPr>
        </p:nvSpPr>
        <p:spPr/>
        <p:txBody>
          <a:bodyPr/>
          <a:lstStyle/>
          <a:p>
            <a:fld id="{9549CFB3-DE30-4146-AE1D-E949845C3654}" type="datetimeFigureOut">
              <a:rPr lang="en-US" smtClean="0"/>
              <a:t>7/28/2023</a:t>
            </a:fld>
            <a:endParaRPr lang="en-US"/>
          </a:p>
        </p:txBody>
      </p:sp>
      <p:sp>
        <p:nvSpPr>
          <p:cNvPr id="5" name="Footer Placeholder 4">
            <a:extLst>
              <a:ext uri="{FF2B5EF4-FFF2-40B4-BE49-F238E27FC236}">
                <a16:creationId xmlns:a16="http://schemas.microsoft.com/office/drawing/2014/main" id="{09AC0486-72AE-3A41-B501-9DB45ECE9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0298B-69F1-2A4F-8CD1-6B91977E3B60}"/>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356301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55EF-E47D-8947-AF01-1D12A26659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1B5763-AB75-3340-92B9-1109FA6BDE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EF1D7-1056-0249-A0E7-F3C4549F4D82}"/>
              </a:ext>
            </a:extLst>
          </p:cNvPr>
          <p:cNvSpPr>
            <a:spLocks noGrp="1"/>
          </p:cNvSpPr>
          <p:nvPr>
            <p:ph type="dt" sz="half" idx="10"/>
          </p:nvPr>
        </p:nvSpPr>
        <p:spPr/>
        <p:txBody>
          <a:bodyPr/>
          <a:lstStyle/>
          <a:p>
            <a:fld id="{9549CFB3-DE30-4146-AE1D-E949845C3654}" type="datetimeFigureOut">
              <a:rPr lang="en-US" smtClean="0"/>
              <a:t>7/28/2023</a:t>
            </a:fld>
            <a:endParaRPr lang="en-US"/>
          </a:p>
        </p:txBody>
      </p:sp>
      <p:sp>
        <p:nvSpPr>
          <p:cNvPr id="5" name="Footer Placeholder 4">
            <a:extLst>
              <a:ext uri="{FF2B5EF4-FFF2-40B4-BE49-F238E27FC236}">
                <a16:creationId xmlns:a16="http://schemas.microsoft.com/office/drawing/2014/main" id="{2FEB721D-E9CB-CC45-867E-A375A806A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0B1D3-A92B-D54C-80E4-31C7487FDA0E}"/>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382553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5F2027-8CC5-844D-859B-BFD7FFB07E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72B94-2CBA-9147-A83C-5B2F5FAFE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606BA-1019-4E45-BEF4-0885FED511E4}"/>
              </a:ext>
            </a:extLst>
          </p:cNvPr>
          <p:cNvSpPr>
            <a:spLocks noGrp="1"/>
          </p:cNvSpPr>
          <p:nvPr>
            <p:ph type="dt" sz="half" idx="10"/>
          </p:nvPr>
        </p:nvSpPr>
        <p:spPr/>
        <p:txBody>
          <a:bodyPr/>
          <a:lstStyle/>
          <a:p>
            <a:fld id="{9549CFB3-DE30-4146-AE1D-E949845C3654}" type="datetimeFigureOut">
              <a:rPr lang="en-US" smtClean="0"/>
              <a:t>7/28/2023</a:t>
            </a:fld>
            <a:endParaRPr lang="en-US"/>
          </a:p>
        </p:txBody>
      </p:sp>
      <p:sp>
        <p:nvSpPr>
          <p:cNvPr id="5" name="Footer Placeholder 4">
            <a:extLst>
              <a:ext uri="{FF2B5EF4-FFF2-40B4-BE49-F238E27FC236}">
                <a16:creationId xmlns:a16="http://schemas.microsoft.com/office/drawing/2014/main" id="{290B5834-8EF5-F442-B50C-FF1742A15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D4167-4566-724C-A9C7-6CBFEB280DCC}"/>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63626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94E0-DDDE-B44E-8414-BF9AF2B75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EDF4DC-47AB-8747-B610-D6031F35C4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58D7B-21FC-6442-A96A-81198529A31C}"/>
              </a:ext>
            </a:extLst>
          </p:cNvPr>
          <p:cNvSpPr>
            <a:spLocks noGrp="1"/>
          </p:cNvSpPr>
          <p:nvPr>
            <p:ph type="dt" sz="half" idx="10"/>
          </p:nvPr>
        </p:nvSpPr>
        <p:spPr/>
        <p:txBody>
          <a:bodyPr/>
          <a:lstStyle/>
          <a:p>
            <a:fld id="{9549CFB3-DE30-4146-AE1D-E949845C3654}" type="datetimeFigureOut">
              <a:rPr lang="en-US" smtClean="0"/>
              <a:t>7/28/2023</a:t>
            </a:fld>
            <a:endParaRPr lang="en-US"/>
          </a:p>
        </p:txBody>
      </p:sp>
      <p:sp>
        <p:nvSpPr>
          <p:cNvPr id="5" name="Footer Placeholder 4">
            <a:extLst>
              <a:ext uri="{FF2B5EF4-FFF2-40B4-BE49-F238E27FC236}">
                <a16:creationId xmlns:a16="http://schemas.microsoft.com/office/drawing/2014/main" id="{3984624F-B396-514D-9275-502C60D48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F286D-E7A2-8D4E-99D9-83578248A6A6}"/>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128553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FD50-8DA7-B043-91B4-21CE81521F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1D6A63-17C4-B54F-8CE0-93CF400A4E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3C651C-06CB-1E44-96C6-28D65081D6DB}"/>
              </a:ext>
            </a:extLst>
          </p:cNvPr>
          <p:cNvSpPr>
            <a:spLocks noGrp="1"/>
          </p:cNvSpPr>
          <p:nvPr>
            <p:ph type="dt" sz="half" idx="10"/>
          </p:nvPr>
        </p:nvSpPr>
        <p:spPr/>
        <p:txBody>
          <a:bodyPr/>
          <a:lstStyle/>
          <a:p>
            <a:fld id="{9549CFB3-DE30-4146-AE1D-E949845C3654}" type="datetimeFigureOut">
              <a:rPr lang="en-US" smtClean="0"/>
              <a:t>7/28/2023</a:t>
            </a:fld>
            <a:endParaRPr lang="en-US"/>
          </a:p>
        </p:txBody>
      </p:sp>
      <p:sp>
        <p:nvSpPr>
          <p:cNvPr id="5" name="Footer Placeholder 4">
            <a:extLst>
              <a:ext uri="{FF2B5EF4-FFF2-40B4-BE49-F238E27FC236}">
                <a16:creationId xmlns:a16="http://schemas.microsoft.com/office/drawing/2014/main" id="{A62CDAF4-5660-9647-A63A-9A9B7D718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FB80-4337-F249-85F0-45113EB37CA1}"/>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307508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8DE6-47AF-CB4E-94B9-444EB51FC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48E12B-360B-3347-AFFA-E036D03DE7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243FD8-2FAD-F042-A5BF-ADBF9A4D2A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F3BF13-091A-D741-B028-93CAED7523A4}"/>
              </a:ext>
            </a:extLst>
          </p:cNvPr>
          <p:cNvSpPr>
            <a:spLocks noGrp="1"/>
          </p:cNvSpPr>
          <p:nvPr>
            <p:ph type="dt" sz="half" idx="10"/>
          </p:nvPr>
        </p:nvSpPr>
        <p:spPr/>
        <p:txBody>
          <a:bodyPr/>
          <a:lstStyle/>
          <a:p>
            <a:fld id="{9549CFB3-DE30-4146-AE1D-E949845C3654}" type="datetimeFigureOut">
              <a:rPr lang="en-US" smtClean="0"/>
              <a:t>7/28/2023</a:t>
            </a:fld>
            <a:endParaRPr lang="en-US"/>
          </a:p>
        </p:txBody>
      </p:sp>
      <p:sp>
        <p:nvSpPr>
          <p:cNvPr id="6" name="Footer Placeholder 5">
            <a:extLst>
              <a:ext uri="{FF2B5EF4-FFF2-40B4-BE49-F238E27FC236}">
                <a16:creationId xmlns:a16="http://schemas.microsoft.com/office/drawing/2014/main" id="{6A9E9A51-43D3-AD49-97E1-1A42C0807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8B269-1B1C-9741-8CAE-1745FD5A4128}"/>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286736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8A51-1048-2D4D-AA6E-C8136F4118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BFE3B3-94F2-304C-84DA-EFF3E6C9DE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BEA76A-268F-BF4D-8179-C757E2B549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C685F2-53D4-8540-8DF8-2E4E3D5E5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6A2C87-25FE-DC48-AB02-CFC32A52A7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F9266A-7E28-6F46-8704-48CF440958D0}"/>
              </a:ext>
            </a:extLst>
          </p:cNvPr>
          <p:cNvSpPr>
            <a:spLocks noGrp="1"/>
          </p:cNvSpPr>
          <p:nvPr>
            <p:ph type="dt" sz="half" idx="10"/>
          </p:nvPr>
        </p:nvSpPr>
        <p:spPr/>
        <p:txBody>
          <a:bodyPr/>
          <a:lstStyle/>
          <a:p>
            <a:fld id="{9549CFB3-DE30-4146-AE1D-E949845C3654}" type="datetimeFigureOut">
              <a:rPr lang="en-US" smtClean="0"/>
              <a:t>7/28/2023</a:t>
            </a:fld>
            <a:endParaRPr lang="en-US"/>
          </a:p>
        </p:txBody>
      </p:sp>
      <p:sp>
        <p:nvSpPr>
          <p:cNvPr id="8" name="Footer Placeholder 7">
            <a:extLst>
              <a:ext uri="{FF2B5EF4-FFF2-40B4-BE49-F238E27FC236}">
                <a16:creationId xmlns:a16="http://schemas.microsoft.com/office/drawing/2014/main" id="{6C77B589-3F92-8A47-AAF5-792B254E26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8819B8-B444-6C49-845D-B57799584C64}"/>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77823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0227-3C2D-E846-B8B6-65B20014CC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191D-55DE-DE45-8286-3669F9ABA662}"/>
              </a:ext>
            </a:extLst>
          </p:cNvPr>
          <p:cNvSpPr>
            <a:spLocks noGrp="1"/>
          </p:cNvSpPr>
          <p:nvPr>
            <p:ph type="dt" sz="half" idx="10"/>
          </p:nvPr>
        </p:nvSpPr>
        <p:spPr/>
        <p:txBody>
          <a:bodyPr/>
          <a:lstStyle/>
          <a:p>
            <a:fld id="{9549CFB3-DE30-4146-AE1D-E949845C3654}" type="datetimeFigureOut">
              <a:rPr lang="en-US" smtClean="0"/>
              <a:t>7/28/2023</a:t>
            </a:fld>
            <a:endParaRPr lang="en-US"/>
          </a:p>
        </p:txBody>
      </p:sp>
      <p:sp>
        <p:nvSpPr>
          <p:cNvPr id="4" name="Footer Placeholder 3">
            <a:extLst>
              <a:ext uri="{FF2B5EF4-FFF2-40B4-BE49-F238E27FC236}">
                <a16:creationId xmlns:a16="http://schemas.microsoft.com/office/drawing/2014/main" id="{6D36BF02-062F-6540-A7E1-755464C1E6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49933-CE71-594F-A0CB-E7A08E4B15EA}"/>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54670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D18541-0F1B-F748-AC17-1B71E101BA5B}"/>
              </a:ext>
            </a:extLst>
          </p:cNvPr>
          <p:cNvSpPr>
            <a:spLocks noGrp="1"/>
          </p:cNvSpPr>
          <p:nvPr>
            <p:ph type="dt" sz="half" idx="10"/>
          </p:nvPr>
        </p:nvSpPr>
        <p:spPr/>
        <p:txBody>
          <a:bodyPr/>
          <a:lstStyle/>
          <a:p>
            <a:fld id="{9549CFB3-DE30-4146-AE1D-E949845C3654}" type="datetimeFigureOut">
              <a:rPr lang="en-US" smtClean="0"/>
              <a:t>7/28/2023</a:t>
            </a:fld>
            <a:endParaRPr lang="en-US"/>
          </a:p>
        </p:txBody>
      </p:sp>
      <p:sp>
        <p:nvSpPr>
          <p:cNvPr id="3" name="Footer Placeholder 2">
            <a:extLst>
              <a:ext uri="{FF2B5EF4-FFF2-40B4-BE49-F238E27FC236}">
                <a16:creationId xmlns:a16="http://schemas.microsoft.com/office/drawing/2014/main" id="{02B2B763-E8BE-6B4E-9F9F-E2F06DA60E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AAC0DB-FDF3-B84E-816C-B1872E25A1ED}"/>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334913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36E7-3AE3-D54F-B34C-63D6A2E0E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857FFD-EA57-BB48-924B-6D9E0AE373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CA221B-7570-7D4E-BDBE-7A506486D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4935E-92DF-CB41-A3C5-7C2CC10CC967}"/>
              </a:ext>
            </a:extLst>
          </p:cNvPr>
          <p:cNvSpPr>
            <a:spLocks noGrp="1"/>
          </p:cNvSpPr>
          <p:nvPr>
            <p:ph type="dt" sz="half" idx="10"/>
          </p:nvPr>
        </p:nvSpPr>
        <p:spPr/>
        <p:txBody>
          <a:bodyPr/>
          <a:lstStyle/>
          <a:p>
            <a:fld id="{9549CFB3-DE30-4146-AE1D-E949845C3654}" type="datetimeFigureOut">
              <a:rPr lang="en-US" smtClean="0"/>
              <a:t>7/28/2023</a:t>
            </a:fld>
            <a:endParaRPr lang="en-US"/>
          </a:p>
        </p:txBody>
      </p:sp>
      <p:sp>
        <p:nvSpPr>
          <p:cNvPr id="6" name="Footer Placeholder 5">
            <a:extLst>
              <a:ext uri="{FF2B5EF4-FFF2-40B4-BE49-F238E27FC236}">
                <a16:creationId xmlns:a16="http://schemas.microsoft.com/office/drawing/2014/main" id="{178F830F-52F0-BC42-B7DB-32FF7A5B3F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25724-ECCA-9B41-B1A0-237D4D8BF672}"/>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616750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7266-C2AC-144B-8A18-C76B1B194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FED9FC-A003-584F-A191-AE7E5B992B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CB42B4-9A4F-5348-8D30-8294A0AA4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BB403C-1AB4-B540-BF1A-EF98196717AF}"/>
              </a:ext>
            </a:extLst>
          </p:cNvPr>
          <p:cNvSpPr>
            <a:spLocks noGrp="1"/>
          </p:cNvSpPr>
          <p:nvPr>
            <p:ph type="dt" sz="half" idx="10"/>
          </p:nvPr>
        </p:nvSpPr>
        <p:spPr/>
        <p:txBody>
          <a:bodyPr/>
          <a:lstStyle/>
          <a:p>
            <a:fld id="{9549CFB3-DE30-4146-AE1D-E949845C3654}" type="datetimeFigureOut">
              <a:rPr lang="en-US" smtClean="0"/>
              <a:t>7/28/2023</a:t>
            </a:fld>
            <a:endParaRPr lang="en-US"/>
          </a:p>
        </p:txBody>
      </p:sp>
      <p:sp>
        <p:nvSpPr>
          <p:cNvPr id="6" name="Footer Placeholder 5">
            <a:extLst>
              <a:ext uri="{FF2B5EF4-FFF2-40B4-BE49-F238E27FC236}">
                <a16:creationId xmlns:a16="http://schemas.microsoft.com/office/drawing/2014/main" id="{5C93F6F2-C129-634D-B505-4BDF82B90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37A642-3F89-A949-90E4-DF1E02442C55}"/>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33672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374AB-7B69-C943-8DDB-A0CD4FC4C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43D3F0-2323-E740-92E4-436BAEB96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CB215-DBEC-2A4F-90F4-D013FD259E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9CFB3-DE30-4146-AE1D-E949845C3654}" type="datetimeFigureOut">
              <a:rPr lang="en-US" smtClean="0"/>
              <a:t>7/28/2023</a:t>
            </a:fld>
            <a:endParaRPr lang="en-US"/>
          </a:p>
        </p:txBody>
      </p:sp>
      <p:sp>
        <p:nvSpPr>
          <p:cNvPr id="5" name="Footer Placeholder 4">
            <a:extLst>
              <a:ext uri="{FF2B5EF4-FFF2-40B4-BE49-F238E27FC236}">
                <a16:creationId xmlns:a16="http://schemas.microsoft.com/office/drawing/2014/main" id="{FB650793-9D53-2F45-BCCD-41E9FAB76D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18BE7D-5B18-174E-9459-507E4F373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23257-33C7-C64C-9812-AC7C2C7B1063}" type="slidenum">
              <a:rPr lang="en-US" smtClean="0"/>
              <a:t>‹#›</a:t>
            </a:fld>
            <a:endParaRPr lang="en-US"/>
          </a:p>
        </p:txBody>
      </p:sp>
    </p:spTree>
    <p:extLst>
      <p:ext uri="{BB962C8B-B14F-4D97-AF65-F5344CB8AC3E}">
        <p14:creationId xmlns:p14="http://schemas.microsoft.com/office/powerpoint/2010/main" val="44175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obilityforesights.com/product/automotive-engine-mark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wheels/news/automaker-ev-plans/" TargetMode="External"/><Relationship Id="rId2" Type="http://schemas.openxmlformats.org/officeDocument/2006/relationships/hyperlink" Target="https://www.grandviewresearch.com/industry-analysis/gardening-equipment-market" TargetMode="External"/><Relationship Id="rId1" Type="http://schemas.openxmlformats.org/officeDocument/2006/relationships/slideLayout" Target="../slideLayouts/slideLayout1.xml"/><Relationship Id="rId6" Type="http://schemas.openxmlformats.org/officeDocument/2006/relationships/hyperlink" Target="https://www.wegnerautomotive.com/engine-packages/376-ci-whipple-2-9l-supercharged-ls3/" TargetMode="External"/><Relationship Id="rId5" Type="http://schemas.openxmlformats.org/officeDocument/2006/relationships/hyperlink" Target="https://www.sandjengines.com/promos/chevrolet-gm-vortec-4800-ly2-lr4-ls-silverado-long-block-crate-engine-sale" TargetMode="External"/><Relationship Id="rId4" Type="http://schemas.openxmlformats.org/officeDocument/2006/relationships/hyperlink" Target="https://www.motortrend.com/news/epa-new-car-record-high-horsepow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6E4E-C957-554F-AFBC-D6D1F5AF4D06}"/>
              </a:ext>
            </a:extLst>
          </p:cNvPr>
          <p:cNvSpPr>
            <a:spLocks noGrp="1"/>
          </p:cNvSpPr>
          <p:nvPr>
            <p:ph type="ctrTitle"/>
          </p:nvPr>
        </p:nvSpPr>
        <p:spPr/>
        <p:txBody>
          <a:bodyPr>
            <a:normAutofit fontScale="90000"/>
          </a:bodyPr>
          <a:lstStyle/>
          <a:p>
            <a:r>
              <a:rPr lang="en-US" dirty="0"/>
              <a:t>Diversification strategy for engine manufacturing company</a:t>
            </a:r>
          </a:p>
        </p:txBody>
      </p:sp>
      <p:sp>
        <p:nvSpPr>
          <p:cNvPr id="3" name="Subtitle 2">
            <a:extLst>
              <a:ext uri="{FF2B5EF4-FFF2-40B4-BE49-F238E27FC236}">
                <a16:creationId xmlns:a16="http://schemas.microsoft.com/office/drawing/2014/main" id="{77C07793-744E-9A43-BF4B-19249B0A0B86}"/>
              </a:ext>
            </a:extLst>
          </p:cNvPr>
          <p:cNvSpPr>
            <a:spLocks noGrp="1"/>
          </p:cNvSpPr>
          <p:nvPr>
            <p:ph type="subTitle" idx="1"/>
          </p:nvPr>
        </p:nvSpPr>
        <p:spPr/>
        <p:txBody>
          <a:bodyPr/>
          <a:lstStyle/>
          <a:p>
            <a:r>
              <a:rPr lang="en-US" dirty="0"/>
              <a:t>Michael Medina</a:t>
            </a:r>
          </a:p>
          <a:p>
            <a:r>
              <a:rPr lang="en-US" dirty="0"/>
              <a:t>Jennyfer Puentes</a:t>
            </a:r>
          </a:p>
        </p:txBody>
      </p:sp>
    </p:spTree>
    <p:extLst>
      <p:ext uri="{BB962C8B-B14F-4D97-AF65-F5344CB8AC3E}">
        <p14:creationId xmlns:p14="http://schemas.microsoft.com/office/powerpoint/2010/main" val="1609426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6ED6-2645-6448-A34C-BE8FDBA341A5}"/>
              </a:ext>
            </a:extLst>
          </p:cNvPr>
          <p:cNvSpPr>
            <a:spLocks noGrp="1"/>
          </p:cNvSpPr>
          <p:nvPr>
            <p:ph type="title"/>
          </p:nvPr>
        </p:nvSpPr>
        <p:spPr>
          <a:xfrm>
            <a:off x="3550772" y="110331"/>
            <a:ext cx="10515600" cy="1325563"/>
          </a:xfrm>
        </p:spPr>
        <p:txBody>
          <a:bodyPr/>
          <a:lstStyle/>
          <a:p>
            <a:r>
              <a:rPr lang="en-US" dirty="0"/>
              <a:t>Customer Demands</a:t>
            </a:r>
          </a:p>
        </p:txBody>
      </p:sp>
      <p:pic>
        <p:nvPicPr>
          <p:cNvPr id="16" name="Content Placeholder 15">
            <a:extLst>
              <a:ext uri="{FF2B5EF4-FFF2-40B4-BE49-F238E27FC236}">
                <a16:creationId xmlns:a16="http://schemas.microsoft.com/office/drawing/2014/main" id="{FCD6FC63-D966-BB3E-252B-5566D3954E3D}"/>
              </a:ext>
            </a:extLst>
          </p:cNvPr>
          <p:cNvPicPr>
            <a:picLocks noGrp="1" noChangeAspect="1"/>
          </p:cNvPicPr>
          <p:nvPr>
            <p:ph idx="1"/>
          </p:nvPr>
        </p:nvPicPr>
        <p:blipFill>
          <a:blip r:embed="rId3"/>
          <a:stretch>
            <a:fillRect/>
          </a:stretch>
        </p:blipFill>
        <p:spPr>
          <a:xfrm>
            <a:off x="221730" y="2506662"/>
            <a:ext cx="3532587" cy="4351338"/>
          </a:xfrm>
        </p:spPr>
      </p:pic>
      <p:sp>
        <p:nvSpPr>
          <p:cNvPr id="17" name="TextBox 16">
            <a:extLst>
              <a:ext uri="{FF2B5EF4-FFF2-40B4-BE49-F238E27FC236}">
                <a16:creationId xmlns:a16="http://schemas.microsoft.com/office/drawing/2014/main" id="{B4F5984C-0DBD-3768-681A-9795DA9F5439}"/>
              </a:ext>
            </a:extLst>
          </p:cNvPr>
          <p:cNvSpPr txBox="1"/>
          <p:nvPr/>
        </p:nvSpPr>
        <p:spPr>
          <a:xfrm>
            <a:off x="203545" y="1666398"/>
            <a:ext cx="3550772" cy="1477328"/>
          </a:xfrm>
          <a:prstGeom prst="rect">
            <a:avLst/>
          </a:prstGeom>
          <a:noFill/>
        </p:spPr>
        <p:txBody>
          <a:bodyPr wrap="square" rtlCol="0">
            <a:spAutoFit/>
          </a:bodyPr>
          <a:lstStyle/>
          <a:p>
            <a:r>
              <a:rPr lang="en-US" b="0" i="0" dirty="0">
                <a:solidFill>
                  <a:srgbClr val="13293D"/>
                </a:solidFill>
                <a:effectLst/>
                <a:latin typeface="regular_medium"/>
              </a:rPr>
              <a:t>“The Electric lawn mower market is projected to register a CAGR of 6.5% during the forecast period”</a:t>
            </a:r>
            <a:endParaRPr lang="en-US" dirty="0"/>
          </a:p>
          <a:p>
            <a:endParaRPr lang="en-US" dirty="0"/>
          </a:p>
        </p:txBody>
      </p:sp>
      <p:pic>
        <p:nvPicPr>
          <p:cNvPr id="19" name="Picture 18">
            <a:extLst>
              <a:ext uri="{FF2B5EF4-FFF2-40B4-BE49-F238E27FC236}">
                <a16:creationId xmlns:a16="http://schemas.microsoft.com/office/drawing/2014/main" id="{15A7F213-E36C-C55E-D4AA-E2E545041679}"/>
              </a:ext>
            </a:extLst>
          </p:cNvPr>
          <p:cNvPicPr>
            <a:picLocks noChangeAspect="1"/>
          </p:cNvPicPr>
          <p:nvPr/>
        </p:nvPicPr>
        <p:blipFill>
          <a:blip r:embed="rId4"/>
          <a:stretch>
            <a:fillRect/>
          </a:stretch>
        </p:blipFill>
        <p:spPr>
          <a:xfrm>
            <a:off x="5486400" y="3186783"/>
            <a:ext cx="6705600" cy="3671217"/>
          </a:xfrm>
          <a:prstGeom prst="rect">
            <a:avLst/>
          </a:prstGeom>
        </p:spPr>
      </p:pic>
      <p:sp>
        <p:nvSpPr>
          <p:cNvPr id="20" name="TextBox 19">
            <a:extLst>
              <a:ext uri="{FF2B5EF4-FFF2-40B4-BE49-F238E27FC236}">
                <a16:creationId xmlns:a16="http://schemas.microsoft.com/office/drawing/2014/main" id="{83064A23-FFC0-A49B-3D7A-9E0A2052C9BC}"/>
              </a:ext>
            </a:extLst>
          </p:cNvPr>
          <p:cNvSpPr txBox="1"/>
          <p:nvPr/>
        </p:nvSpPr>
        <p:spPr>
          <a:xfrm>
            <a:off x="3390900" y="6518572"/>
            <a:ext cx="2489200" cy="461665"/>
          </a:xfrm>
          <a:prstGeom prst="rect">
            <a:avLst/>
          </a:prstGeom>
          <a:noFill/>
        </p:spPr>
        <p:txBody>
          <a:bodyPr wrap="square" rtlCol="0">
            <a:spAutoFit/>
          </a:bodyPr>
          <a:lstStyle/>
          <a:p>
            <a:r>
              <a:rPr lang="en-US" sz="1200" dirty="0"/>
              <a:t>Source:mordorintelligence.com,2023</a:t>
            </a:r>
          </a:p>
          <a:p>
            <a:endParaRPr lang="en-US" sz="1200" dirty="0"/>
          </a:p>
        </p:txBody>
      </p:sp>
      <p:sp>
        <p:nvSpPr>
          <p:cNvPr id="21" name="TextBox 20">
            <a:extLst>
              <a:ext uri="{FF2B5EF4-FFF2-40B4-BE49-F238E27FC236}">
                <a16:creationId xmlns:a16="http://schemas.microsoft.com/office/drawing/2014/main" id="{9F50002E-8DF1-4D92-9267-AEC0A22D4B89}"/>
              </a:ext>
            </a:extLst>
          </p:cNvPr>
          <p:cNvSpPr txBox="1"/>
          <p:nvPr/>
        </p:nvSpPr>
        <p:spPr>
          <a:xfrm>
            <a:off x="9652000" y="6516836"/>
            <a:ext cx="3657600" cy="461665"/>
          </a:xfrm>
          <a:prstGeom prst="rect">
            <a:avLst/>
          </a:prstGeom>
          <a:noFill/>
        </p:spPr>
        <p:txBody>
          <a:bodyPr wrap="square" rtlCol="0">
            <a:spAutoFit/>
          </a:bodyPr>
          <a:lstStyle/>
          <a:p>
            <a:r>
              <a:rPr lang="en-US" sz="1200" dirty="0"/>
              <a:t>Source:mordorintelligence.com,2023</a:t>
            </a:r>
          </a:p>
          <a:p>
            <a:endParaRPr lang="en-US" sz="1200" dirty="0"/>
          </a:p>
        </p:txBody>
      </p:sp>
    </p:spTree>
    <p:extLst>
      <p:ext uri="{BB962C8B-B14F-4D97-AF65-F5344CB8AC3E}">
        <p14:creationId xmlns:p14="http://schemas.microsoft.com/office/powerpoint/2010/main" val="279724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6ED6-2645-6448-A34C-BE8FDBA341A5}"/>
              </a:ext>
            </a:extLst>
          </p:cNvPr>
          <p:cNvSpPr>
            <a:spLocks noGrp="1"/>
          </p:cNvSpPr>
          <p:nvPr>
            <p:ph type="title"/>
          </p:nvPr>
        </p:nvSpPr>
        <p:spPr>
          <a:xfrm>
            <a:off x="4316186" y="0"/>
            <a:ext cx="10515600" cy="1325563"/>
          </a:xfrm>
        </p:spPr>
        <p:txBody>
          <a:bodyPr/>
          <a:lstStyle/>
          <a:p>
            <a:r>
              <a:rPr lang="en-US" dirty="0"/>
              <a:t>Expected Growth</a:t>
            </a:r>
          </a:p>
        </p:txBody>
      </p:sp>
      <p:graphicFrame>
        <p:nvGraphicFramePr>
          <p:cNvPr id="4" name="Content Placeholder 3">
            <a:extLst>
              <a:ext uri="{FF2B5EF4-FFF2-40B4-BE49-F238E27FC236}">
                <a16:creationId xmlns:a16="http://schemas.microsoft.com/office/drawing/2014/main" id="{01DCE687-5357-0D65-0BDE-AE7C6E425CA0}"/>
              </a:ext>
            </a:extLst>
          </p:cNvPr>
          <p:cNvGraphicFramePr>
            <a:graphicFrameLocks noGrp="1"/>
          </p:cNvGraphicFramePr>
          <p:nvPr>
            <p:ph idx="1"/>
            <p:extLst>
              <p:ext uri="{D42A27DB-BD31-4B8C-83A1-F6EECF244321}">
                <p14:modId xmlns:p14="http://schemas.microsoft.com/office/powerpoint/2010/main" val="2917056072"/>
              </p:ext>
            </p:extLst>
          </p:nvPr>
        </p:nvGraphicFramePr>
        <p:xfrm>
          <a:off x="0" y="1325564"/>
          <a:ext cx="6645729" cy="55324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20864948-5110-675D-D1CD-10102AEDEC39}"/>
              </a:ext>
            </a:extLst>
          </p:cNvPr>
          <p:cNvGraphicFramePr>
            <a:graphicFrameLocks/>
          </p:cNvGraphicFramePr>
          <p:nvPr>
            <p:extLst>
              <p:ext uri="{D42A27DB-BD31-4B8C-83A1-F6EECF244321}">
                <p14:modId xmlns:p14="http://schemas.microsoft.com/office/powerpoint/2010/main" val="1738864452"/>
              </p:ext>
            </p:extLst>
          </p:nvPr>
        </p:nvGraphicFramePr>
        <p:xfrm>
          <a:off x="6645729" y="1325564"/>
          <a:ext cx="5444671" cy="5532436"/>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66C728C8-5D7D-FADA-5F3E-B63EA8392224}"/>
              </a:ext>
            </a:extLst>
          </p:cNvPr>
          <p:cNvSpPr txBox="1"/>
          <p:nvPr/>
        </p:nvSpPr>
        <p:spPr>
          <a:xfrm>
            <a:off x="5475769" y="1177473"/>
            <a:ext cx="3596640" cy="246221"/>
          </a:xfrm>
          <a:prstGeom prst="rect">
            <a:avLst/>
          </a:prstGeom>
          <a:noFill/>
        </p:spPr>
        <p:txBody>
          <a:bodyPr wrap="square" rtlCol="0">
            <a:spAutoFit/>
          </a:bodyPr>
          <a:lstStyle/>
          <a:p>
            <a:r>
              <a:rPr lang="en-US" sz="1000" dirty="0">
                <a:solidFill>
                  <a:srgbClr val="111111"/>
                </a:solidFill>
                <a:latin typeface="Times New Roman" panose="02020603050405020304" pitchFamily="18" charset="0"/>
                <a:ea typeface="Candara" panose="020E0502030303020204" pitchFamily="34" charset="0"/>
              </a:rPr>
              <a:t>Source:</a:t>
            </a:r>
            <a:r>
              <a:rPr lang="en-US" sz="1000" dirty="0">
                <a:solidFill>
                  <a:srgbClr val="111111"/>
                </a:solidFill>
                <a:effectLst/>
                <a:latin typeface="Times New Roman" panose="02020603050405020304" pitchFamily="18" charset="0"/>
                <a:ea typeface="Candara" panose="020E0502030303020204" pitchFamily="34" charset="0"/>
              </a:rPr>
              <a:t>grandviewresearch.com,2023</a:t>
            </a:r>
            <a:endParaRPr lang="en-US" sz="1000" dirty="0"/>
          </a:p>
        </p:txBody>
      </p:sp>
    </p:spTree>
    <p:extLst>
      <p:ext uri="{BB962C8B-B14F-4D97-AF65-F5344CB8AC3E}">
        <p14:creationId xmlns:p14="http://schemas.microsoft.com/office/powerpoint/2010/main" val="316134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6ED6-2645-6448-A34C-BE8FDBA341A5}"/>
              </a:ext>
            </a:extLst>
          </p:cNvPr>
          <p:cNvSpPr>
            <a:spLocks noGrp="1"/>
          </p:cNvSpPr>
          <p:nvPr>
            <p:ph type="title"/>
          </p:nvPr>
        </p:nvSpPr>
        <p:spPr/>
        <p:txBody>
          <a:bodyPr/>
          <a:lstStyle/>
          <a:p>
            <a:r>
              <a:rPr lang="en-US" dirty="0"/>
              <a:t>Summary of Data</a:t>
            </a:r>
          </a:p>
        </p:txBody>
      </p:sp>
      <p:sp>
        <p:nvSpPr>
          <p:cNvPr id="3" name="Content Placeholder 2">
            <a:extLst>
              <a:ext uri="{FF2B5EF4-FFF2-40B4-BE49-F238E27FC236}">
                <a16:creationId xmlns:a16="http://schemas.microsoft.com/office/drawing/2014/main" id="{3D6DA8D3-0839-2B4E-9656-6C1CC5B239C2}"/>
              </a:ext>
            </a:extLst>
          </p:cNvPr>
          <p:cNvSpPr>
            <a:spLocks noGrp="1"/>
          </p:cNvSpPr>
          <p:nvPr>
            <p:ph idx="1"/>
          </p:nvPr>
        </p:nvSpPr>
        <p:spPr/>
        <p:txBody>
          <a:bodyPr>
            <a:normAutofit lnSpcReduction="10000"/>
          </a:bodyPr>
          <a:lstStyle/>
          <a:p>
            <a:pPr marL="0" indent="0">
              <a:buNone/>
            </a:pPr>
            <a:r>
              <a:rPr lang="en-US" u="sng" dirty="0"/>
              <a:t>Most important points to reiterate:</a:t>
            </a:r>
          </a:p>
          <a:p>
            <a:r>
              <a:rPr lang="en-US" dirty="0"/>
              <a:t> high growth for landscaping engines</a:t>
            </a:r>
          </a:p>
          <a:p>
            <a:pPr marL="0" indent="0">
              <a:buNone/>
            </a:pPr>
            <a:endParaRPr lang="en-US" dirty="0"/>
          </a:p>
          <a:p>
            <a:r>
              <a:rPr lang="en-US" dirty="0"/>
              <a:t>66% increase in growth for the overall industry</a:t>
            </a:r>
          </a:p>
          <a:p>
            <a:pPr marL="0" indent="0">
              <a:buNone/>
            </a:pPr>
            <a:endParaRPr lang="en-US" dirty="0"/>
          </a:p>
          <a:p>
            <a:r>
              <a:rPr lang="en-US" dirty="0"/>
              <a:t> low desire for alternative technologies</a:t>
            </a:r>
          </a:p>
          <a:p>
            <a:pPr marL="0" indent="0">
              <a:buNone/>
            </a:pPr>
            <a:endParaRPr lang="en-US" dirty="0"/>
          </a:p>
          <a:p>
            <a:r>
              <a:rPr lang="en-US" dirty="0"/>
              <a:t>88.1 billion in 2022 compared to the current industry's 40.40 billion the same year.</a:t>
            </a:r>
          </a:p>
        </p:txBody>
      </p:sp>
    </p:spTree>
    <p:extLst>
      <p:ext uri="{BB962C8B-B14F-4D97-AF65-F5344CB8AC3E}">
        <p14:creationId xmlns:p14="http://schemas.microsoft.com/office/powerpoint/2010/main" val="2755893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6ED6-2645-6448-A34C-BE8FDBA341A5}"/>
              </a:ext>
            </a:extLst>
          </p:cNvPr>
          <p:cNvSpPr>
            <a:spLocks noGrp="1"/>
          </p:cNvSpPr>
          <p:nvPr>
            <p:ph type="title"/>
          </p:nvPr>
        </p:nvSpPr>
        <p:spPr/>
        <p:txBody>
          <a:bodyPr/>
          <a:lstStyle/>
          <a:p>
            <a:r>
              <a:rPr lang="en-US" dirty="0"/>
              <a:t>Decision-Making Model</a:t>
            </a:r>
          </a:p>
        </p:txBody>
      </p:sp>
      <p:sp>
        <p:nvSpPr>
          <p:cNvPr id="3" name="Content Placeholder 2">
            <a:extLst>
              <a:ext uri="{FF2B5EF4-FFF2-40B4-BE49-F238E27FC236}">
                <a16:creationId xmlns:a16="http://schemas.microsoft.com/office/drawing/2014/main" id="{3D6DA8D3-0839-2B4E-9656-6C1CC5B239C2}"/>
              </a:ext>
            </a:extLst>
          </p:cNvPr>
          <p:cNvSpPr>
            <a:spLocks noGrp="1"/>
          </p:cNvSpPr>
          <p:nvPr>
            <p:ph idx="1"/>
          </p:nvPr>
        </p:nvSpPr>
        <p:spPr/>
        <p:txBody>
          <a:bodyPr>
            <a:normAutofit lnSpcReduction="10000"/>
          </a:bodyPr>
          <a:lstStyle/>
          <a:p>
            <a:pPr marL="0" indent="0">
              <a:buNone/>
            </a:pPr>
            <a:r>
              <a:rPr lang="en-US" dirty="0"/>
              <a:t>Both models use past experience and quick thinking. </a:t>
            </a:r>
          </a:p>
          <a:p>
            <a:pPr marL="0" indent="0">
              <a:buNone/>
            </a:pPr>
            <a:endParaRPr lang="en-US" dirty="0"/>
          </a:p>
          <a:p>
            <a:pPr marL="0" indent="0">
              <a:buNone/>
            </a:pPr>
            <a:r>
              <a:rPr lang="en-US" dirty="0"/>
              <a:t>-intuitive model is more impulsive</a:t>
            </a:r>
          </a:p>
          <a:p>
            <a:pPr marL="0" indent="0">
              <a:buNone/>
            </a:pPr>
            <a:endParaRPr lang="en-US" dirty="0"/>
          </a:p>
          <a:p>
            <a:pPr marL="0" indent="0">
              <a:buNone/>
            </a:pPr>
            <a:r>
              <a:rPr lang="en-US" dirty="0"/>
              <a:t> -recognized prime model is more rational with research and analysis. </a:t>
            </a:r>
          </a:p>
          <a:p>
            <a:pPr marL="0" indent="0">
              <a:buNone/>
            </a:pPr>
            <a:endParaRPr lang="en-US" dirty="0"/>
          </a:p>
          <a:p>
            <a:pPr marL="0" indent="0">
              <a:buNone/>
            </a:pPr>
            <a:endParaRPr lang="en-US" dirty="0"/>
          </a:p>
          <a:p>
            <a:pPr marL="0" indent="0" algn="ctr">
              <a:buNone/>
            </a:pPr>
            <a:r>
              <a:rPr lang="en-US" dirty="0"/>
              <a:t>I chose recognized prime model because the company is </a:t>
            </a:r>
            <a:r>
              <a:rPr lang="en-US" u="sng" dirty="0"/>
              <a:t>losing money </a:t>
            </a:r>
            <a:r>
              <a:rPr lang="en-US" dirty="0"/>
              <a:t>and </a:t>
            </a:r>
            <a:r>
              <a:rPr lang="en-US" u="sng" dirty="0"/>
              <a:t>customers</a:t>
            </a:r>
            <a:r>
              <a:rPr lang="en-US" dirty="0"/>
              <a:t> fast. It needs to </a:t>
            </a:r>
            <a:r>
              <a:rPr lang="en-US" u="sng" dirty="0"/>
              <a:t>act</a:t>
            </a:r>
            <a:r>
              <a:rPr lang="en-US" dirty="0"/>
              <a:t> </a:t>
            </a:r>
            <a:r>
              <a:rPr lang="en-US" u="sng" dirty="0"/>
              <a:t>now</a:t>
            </a:r>
            <a:r>
              <a:rPr lang="en-US" dirty="0"/>
              <a:t> or face worse </a:t>
            </a:r>
            <a:r>
              <a:rPr lang="en-US" u="sng" dirty="0"/>
              <a:t>losses</a:t>
            </a:r>
            <a:r>
              <a:rPr lang="en-US" dirty="0"/>
              <a:t>.</a:t>
            </a:r>
          </a:p>
        </p:txBody>
      </p:sp>
    </p:spTree>
    <p:extLst>
      <p:ext uri="{BB962C8B-B14F-4D97-AF65-F5344CB8AC3E}">
        <p14:creationId xmlns:p14="http://schemas.microsoft.com/office/powerpoint/2010/main" val="4232320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97F6-7B10-8786-4E45-79C256749777}"/>
              </a:ext>
            </a:extLst>
          </p:cNvPr>
          <p:cNvSpPr>
            <a:spLocks noGrp="1"/>
          </p:cNvSpPr>
          <p:nvPr>
            <p:ph type="title"/>
          </p:nvPr>
        </p:nvSpPr>
        <p:spPr>
          <a:xfrm>
            <a:off x="0" y="26279"/>
            <a:ext cx="10515600" cy="485785"/>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933A336B-F50E-7C71-067C-C6401A454136}"/>
              </a:ext>
            </a:extLst>
          </p:cNvPr>
          <p:cNvSpPr>
            <a:spLocks noGrp="1"/>
          </p:cNvSpPr>
          <p:nvPr>
            <p:ph idx="1"/>
          </p:nvPr>
        </p:nvSpPr>
        <p:spPr>
          <a:xfrm>
            <a:off x="0" y="512064"/>
            <a:ext cx="12192000" cy="6345936"/>
          </a:xfrm>
        </p:spPr>
        <p:txBody>
          <a:bodyPr>
            <a:noAutofit/>
          </a:bodyPr>
          <a:lstStyle/>
          <a:p>
            <a:r>
              <a:rPr lang="en-US" sz="1400" dirty="0" err="1">
                <a:effectLst/>
                <a:latin typeface="+mj-lt"/>
                <a:ea typeface="Times New Roman" panose="02020603050405020304" pitchFamily="18" charset="0"/>
                <a:cs typeface="Candara" panose="020E0502030303020204" pitchFamily="34" charset="0"/>
              </a:rPr>
              <a:t>Arizton</a:t>
            </a:r>
            <a:r>
              <a:rPr lang="en-US" sz="1400" dirty="0">
                <a:effectLst/>
                <a:latin typeface="+mj-lt"/>
                <a:ea typeface="Times New Roman" panose="02020603050405020304" pitchFamily="18" charset="0"/>
                <a:cs typeface="Candara" panose="020E0502030303020204" pitchFamily="34" charset="0"/>
              </a:rPr>
              <a:t>. (2022). U.S. lawn mower market - industry outlook and forecast 2022-2027. https://www.arizton.com/market-reports/united-states-lawn-mower-market</a:t>
            </a:r>
            <a:endParaRPr lang="en-US" sz="1400" b="0" i="0" dirty="0">
              <a:effectLst/>
              <a:latin typeface="+mj-lt"/>
            </a:endParaRPr>
          </a:p>
          <a:p>
            <a:pPr algn="l"/>
            <a:r>
              <a:rPr lang="en-US" sz="1400" b="0" i="0" dirty="0" err="1">
                <a:effectLst/>
                <a:latin typeface="+mj-lt"/>
              </a:rPr>
              <a:t>Carlier</a:t>
            </a:r>
            <a:r>
              <a:rPr lang="en-US" sz="1400" b="0" i="0" dirty="0">
                <a:effectLst/>
                <a:latin typeface="+mj-lt"/>
              </a:rPr>
              <a:t>, M. (2023, April 25). U.S. light vehicle sales by Fuel Type 2022. Statista. https://www.statista.com/statistics/667282/united-states-light-vehicle-sales-by-technology-type/</a:t>
            </a:r>
          </a:p>
          <a:p>
            <a:pPr algn="l"/>
            <a:r>
              <a:rPr lang="en-US" sz="1400" b="0" i="0" dirty="0">
                <a:effectLst/>
                <a:latin typeface="+mj-lt"/>
              </a:rPr>
              <a:t>Daly, M., &amp; </a:t>
            </a:r>
            <a:r>
              <a:rPr lang="en-US" sz="1400" b="0" i="0" dirty="0" err="1">
                <a:effectLst/>
                <a:latin typeface="+mj-lt"/>
              </a:rPr>
              <a:t>Krisher</a:t>
            </a:r>
            <a:r>
              <a:rPr lang="en-US" sz="1400" b="0" i="0" dirty="0">
                <a:effectLst/>
                <a:latin typeface="+mj-lt"/>
              </a:rPr>
              <a:t>, T. (2023, April 10). AP sources: </a:t>
            </a:r>
            <a:r>
              <a:rPr lang="en-US" sz="1400" b="0" i="0" dirty="0" err="1">
                <a:effectLst/>
                <a:latin typeface="+mj-lt"/>
              </a:rPr>
              <a:t>Epa</a:t>
            </a:r>
            <a:r>
              <a:rPr lang="en-US" sz="1400" b="0" i="0" dirty="0">
                <a:effectLst/>
                <a:latin typeface="+mj-lt"/>
              </a:rPr>
              <a:t> Car Rule to push huge increase in EV sales. AP News. https://apnews.com/article/biden-electric-vehicles-epa-tailpipe-emissions-31bf8104f44d81b988249483f1a79117</a:t>
            </a:r>
          </a:p>
          <a:p>
            <a:pPr algn="l"/>
            <a:r>
              <a:rPr lang="en-US" sz="1400" b="0" i="0" dirty="0">
                <a:effectLst/>
                <a:latin typeface="+mj-lt"/>
              </a:rPr>
              <a:t>Environmental Protection Agency. (n.d.). Timeline of Major Accomplishments in Transportation, Air Pollution, and Climate Change. EPA. https://www.epa.gov/transportation-air-pollution-and-climate-change/timeline-major-accomplishments-transportation-air</a:t>
            </a:r>
          </a:p>
          <a:p>
            <a:pPr algn="l"/>
            <a:r>
              <a:rPr lang="en-US" sz="1400" b="0" i="0" dirty="0">
                <a:effectLst/>
                <a:latin typeface="+mj-lt"/>
              </a:rPr>
              <a:t>Environmental Protection Agency. (2022, December 12). Highlights of the Automotive Trends Report. EPA. https://www.epa.gov/automotive-trends/highlights-automotive-trends-report</a:t>
            </a:r>
          </a:p>
          <a:p>
            <a:pPr algn="l"/>
            <a:r>
              <a:rPr lang="en-US" sz="1400" b="0" i="0" dirty="0">
                <a:effectLst/>
                <a:latin typeface="+mj-lt"/>
              </a:rPr>
              <a:t>Global Automotive Engine market 2023-2030: July 2023 updated. Mobility Foresights. (2023, June 8). </a:t>
            </a:r>
            <a:r>
              <a:rPr lang="en-US" sz="1400" b="0" i="0" dirty="0">
                <a:effectLst/>
                <a:latin typeface="+mj-lt"/>
                <a:hlinkClick r:id="rId2">
                  <a:extLst>
                    <a:ext uri="{A12FA001-AC4F-418D-AE19-62706E023703}">
                      <ahyp:hlinkClr xmlns:ahyp="http://schemas.microsoft.com/office/drawing/2018/hyperlinkcolor" val="tx"/>
                    </a:ext>
                  </a:extLst>
                </a:hlinkClick>
              </a:rPr>
              <a:t>https://mobilityforesights.com/product/automotive-engine-market/</a:t>
            </a:r>
            <a:endParaRPr lang="en-US" sz="1400" b="0" i="0" dirty="0">
              <a:effectLst/>
              <a:latin typeface="+mj-lt"/>
            </a:endParaRPr>
          </a:p>
          <a:p>
            <a:r>
              <a:rPr lang="en-US" sz="1400" dirty="0">
                <a:effectLst/>
                <a:latin typeface="+mj-lt"/>
                <a:ea typeface="Times New Roman" panose="02020603050405020304" pitchFamily="18" charset="0"/>
                <a:cs typeface="Candara" panose="020E0502030303020204" pitchFamily="34" charset="0"/>
              </a:rPr>
              <a:t>Global Market Insights. (2022). Lawn &amp; garden equipment market size by power (manual, electric, gas), by product (hand tools, lawnmowers, trimmers &amp; edgers, water management equipment), by end-use sector (residential, commercial/government), industry analysis report, regional outlook, growth potential, price trends, competitive market share &amp; forecast, 2023 - 2032. https://www.gminsights.com/industry-analysis/lawn-and-garden-equipment-market</a:t>
            </a:r>
            <a:endParaRPr lang="en-US" sz="1400" b="0" i="0" dirty="0">
              <a:effectLst/>
              <a:latin typeface="+mj-lt"/>
            </a:endParaRPr>
          </a:p>
          <a:p>
            <a:pPr marL="0" indent="0" algn="l">
              <a:buNone/>
            </a:pPr>
            <a:endParaRPr lang="en-US" sz="1400" b="0" i="0" dirty="0">
              <a:effectLst/>
              <a:latin typeface="+mj-lt"/>
            </a:endParaRPr>
          </a:p>
        </p:txBody>
      </p:sp>
    </p:spTree>
    <p:extLst>
      <p:ext uri="{BB962C8B-B14F-4D97-AF65-F5344CB8AC3E}">
        <p14:creationId xmlns:p14="http://schemas.microsoft.com/office/powerpoint/2010/main" val="801547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1C-C9B8-BDE7-629E-9F77440CB5BC}"/>
              </a:ext>
            </a:extLst>
          </p:cNvPr>
          <p:cNvSpPr>
            <a:spLocks noGrp="1"/>
          </p:cNvSpPr>
          <p:nvPr>
            <p:ph type="ctrTitle"/>
          </p:nvPr>
        </p:nvSpPr>
        <p:spPr>
          <a:xfrm>
            <a:off x="128016" y="1121664"/>
            <a:ext cx="11935968" cy="3639311"/>
          </a:xfrm>
        </p:spPr>
        <p:txBody>
          <a:bodyPr>
            <a:normAutofit/>
          </a:bodyPr>
          <a:lstStyle/>
          <a:p>
            <a:pPr algn="l"/>
            <a:r>
              <a:rPr lang="en-US" sz="1200" b="0" i="0" dirty="0">
                <a:effectLst/>
                <a:latin typeface="+mj-lt"/>
              </a:rPr>
              <a:t>Grand View Research. (2023). Gardening equipment market size, share &amp; trends analysis report by product, by end user, by distribution channel, by region, and segment forecasts, 2023 - 2030. </a:t>
            </a:r>
            <a:r>
              <a:rPr lang="en-US" sz="1200" b="0" i="0" dirty="0">
                <a:effectLst/>
                <a:latin typeface="+mj-lt"/>
                <a:hlinkClick r:id="rId2">
                  <a:extLst>
                    <a:ext uri="{A12FA001-AC4F-418D-AE19-62706E023703}">
                      <ahyp:hlinkClr xmlns:ahyp="http://schemas.microsoft.com/office/drawing/2018/hyperlinkcolor" val="tx"/>
                    </a:ext>
                  </a:extLst>
                </a:hlinkClick>
              </a:rPr>
              <a:t>https://www.grandviewresearch.com/industry-analysis/gardening-equipment-market</a:t>
            </a:r>
            <a:br>
              <a:rPr lang="en-US" sz="1200" b="0" i="0" dirty="0">
                <a:effectLst/>
                <a:latin typeface="+mj-lt"/>
              </a:rPr>
            </a:br>
            <a:br>
              <a:rPr lang="en-US" sz="1200" dirty="0">
                <a:latin typeface="+mj-lt"/>
              </a:rPr>
            </a:br>
            <a:r>
              <a:rPr lang="en-US" sz="1200" dirty="0">
                <a:effectLst/>
                <a:latin typeface="+mj-lt"/>
                <a:ea typeface="Times New Roman" panose="02020603050405020304" pitchFamily="18" charset="0"/>
                <a:cs typeface="Candara" panose="020E0502030303020204" pitchFamily="34" charset="0"/>
              </a:rPr>
              <a:t>IBISWorld. (2023). Automotive engine &amp; parts manufacturing in the US - market research report. https://my-ibisworld-com.ezproxy.snhu.edu/us/en/industry/33631/industry-at-a-glance</a:t>
            </a:r>
            <a:br>
              <a:rPr lang="en-US" sz="1200" dirty="0">
                <a:effectLst/>
                <a:latin typeface="+mj-lt"/>
                <a:ea typeface="Candara" panose="020E0502030303020204" pitchFamily="34" charset="0"/>
                <a:cs typeface="Candara" panose="020E0502030303020204" pitchFamily="34" charset="0"/>
              </a:rPr>
            </a:br>
            <a:br>
              <a:rPr lang="en-US" sz="1200" b="0" i="0" dirty="0">
                <a:effectLst/>
                <a:latin typeface="+mj-lt"/>
              </a:rPr>
            </a:br>
            <a:r>
              <a:rPr lang="en-US" sz="1200" b="0" i="0" dirty="0">
                <a:effectLst/>
                <a:latin typeface="+mj-lt"/>
              </a:rPr>
              <a:t>Mordor Intelligence. (n.d.). Electric Lawn Mowers Market Size &amp; Share Analysis - Industry Research Report - Growth Trends. Retrieved from https://www.mordorintelligence.com/industry-reports/</a:t>
            </a:r>
            <a:r>
              <a:rPr lang="en-US" sz="1400" b="0" i="0" dirty="0">
                <a:effectLst/>
              </a:rPr>
              <a:t>electric-lawn-mowers-market</a:t>
            </a:r>
            <a:br>
              <a:rPr lang="en-US" sz="1200" b="0" i="0" dirty="0">
                <a:effectLst/>
                <a:latin typeface="+mj-lt"/>
              </a:rPr>
            </a:br>
            <a:r>
              <a:rPr lang="en-US" sz="1200" b="0" i="0" dirty="0" err="1">
                <a:effectLst/>
                <a:latin typeface="+mj-lt"/>
              </a:rPr>
              <a:t>Motavalli</a:t>
            </a:r>
            <a:r>
              <a:rPr lang="en-US" sz="1200" b="0" i="0" dirty="0">
                <a:effectLst/>
                <a:latin typeface="+mj-lt"/>
              </a:rPr>
              <a:t>, J. (2022, October 27). Every automaker’s EV plans through 2035 and beyond. Forbes. </a:t>
            </a:r>
            <a:r>
              <a:rPr lang="en-US" sz="1200" b="0" i="0" dirty="0">
                <a:effectLst/>
                <a:latin typeface="+mj-lt"/>
                <a:hlinkClick r:id="rId3">
                  <a:extLst>
                    <a:ext uri="{A12FA001-AC4F-418D-AE19-62706E023703}">
                      <ahyp:hlinkClr xmlns:ahyp="http://schemas.microsoft.com/office/drawing/2018/hyperlinkcolor" val="tx"/>
                    </a:ext>
                  </a:extLst>
                </a:hlinkClick>
              </a:rPr>
              <a:t>https://www.forbes.com/wheels/news/automaker-ev-plans/</a:t>
            </a:r>
            <a:br>
              <a:rPr lang="en-US" sz="1200" b="0" i="0" dirty="0">
                <a:effectLst/>
                <a:latin typeface="+mj-lt"/>
              </a:rPr>
            </a:br>
            <a:br>
              <a:rPr lang="en-US" sz="1200" b="0" i="0" dirty="0">
                <a:effectLst/>
                <a:latin typeface="+mj-lt"/>
              </a:rPr>
            </a:br>
            <a:r>
              <a:rPr lang="en-US" sz="1200" dirty="0">
                <a:effectLst/>
                <a:latin typeface="+mj-lt"/>
                <a:ea typeface="Times New Roman" panose="02020603050405020304" pitchFamily="18" charset="0"/>
                <a:cs typeface="Candara" panose="020E0502030303020204" pitchFamily="34" charset="0"/>
              </a:rPr>
              <a:t>Times of San Diego. (2021, October 8). Landscapers decry high cost of new California mandate to buy electric tools. https://timesofsandiego.com/business/2021/10/08/landscapers-decry-high-cost-of-new-california-mandate-to-buy-electric-tools/</a:t>
            </a:r>
            <a:br>
              <a:rPr lang="en-US" sz="1200" dirty="0">
                <a:effectLst/>
                <a:latin typeface="+mj-lt"/>
                <a:ea typeface="Candara" panose="020E0502030303020204" pitchFamily="34" charset="0"/>
                <a:cs typeface="Candara" panose="020E0502030303020204" pitchFamily="34" charset="0"/>
              </a:rPr>
            </a:br>
            <a:br>
              <a:rPr lang="en-US" sz="1200" b="0" i="0" dirty="0">
                <a:effectLst/>
                <a:latin typeface="+mj-lt"/>
              </a:rPr>
            </a:br>
            <a:r>
              <a:rPr lang="en-US" sz="1200" b="0" i="0" dirty="0">
                <a:effectLst/>
                <a:latin typeface="+mj-lt"/>
              </a:rPr>
              <a:t>Tucker, S. (2023, January 17). New car sales fell in 2022, but new electric car sales rose … Kelley Blue Book. https://www.kbb.com/car-news/new-car-sales-fell-in-2022-but-new-electric-car-sales-rose-dramatically/</a:t>
            </a:r>
            <a:br>
              <a:rPr lang="en-US" sz="1200" b="0" i="0" dirty="0">
                <a:effectLst/>
                <a:latin typeface="+mj-lt"/>
              </a:rPr>
            </a:br>
            <a:r>
              <a:rPr lang="en-US" sz="1200" b="0" i="0" dirty="0">
                <a:effectLst/>
                <a:latin typeface="+mj-lt"/>
              </a:rPr>
              <a:t>Westbrook, J. (2022, February 11). America’s new cars make more power than ever. </a:t>
            </a:r>
            <a:r>
              <a:rPr lang="en-US" sz="1200" b="0" i="0" dirty="0" err="1">
                <a:effectLst/>
                <a:latin typeface="+mj-lt"/>
              </a:rPr>
              <a:t>MotorTrend</a:t>
            </a:r>
            <a:r>
              <a:rPr lang="en-US" sz="1200" b="0" i="0" dirty="0">
                <a:effectLst/>
                <a:latin typeface="+mj-lt"/>
              </a:rPr>
              <a:t>. </a:t>
            </a:r>
            <a:r>
              <a:rPr lang="en-US" sz="1200" b="0" i="0" dirty="0">
                <a:effectLst/>
                <a:latin typeface="+mj-lt"/>
                <a:hlinkClick r:id="rId4">
                  <a:extLst>
                    <a:ext uri="{A12FA001-AC4F-418D-AE19-62706E023703}">
                      <ahyp:hlinkClr xmlns:ahyp="http://schemas.microsoft.com/office/drawing/2018/hyperlinkcolor" val="tx"/>
                    </a:ext>
                  </a:extLst>
                </a:hlinkClick>
              </a:rPr>
              <a:t>https://www.motortrend.com/news/epa-new-car-record-high-horsepower/</a:t>
            </a:r>
            <a:br>
              <a:rPr lang="en-US" sz="1200" b="0" i="0" dirty="0">
                <a:effectLst/>
                <a:latin typeface="+mj-lt"/>
              </a:rPr>
            </a:br>
            <a:br>
              <a:rPr lang="en-US" sz="1200" dirty="0">
                <a:latin typeface="+mj-lt"/>
              </a:rPr>
            </a:br>
            <a:r>
              <a:rPr lang="en-US" sz="1200" b="0" i="0" u="none" strike="noStrike" dirty="0">
                <a:effectLst/>
                <a:latin typeface="+mj-lt"/>
              </a:rPr>
              <a:t>Photo 1: </a:t>
            </a:r>
            <a:r>
              <a:rPr lang="en-US" sz="1200" b="0" i="0" u="sng" strike="noStrike" dirty="0">
                <a:effectLst/>
                <a:latin typeface="+mj-lt"/>
                <a:hlinkClick r:id="rId5">
                  <a:extLst>
                    <a:ext uri="{A12FA001-AC4F-418D-AE19-62706E023703}">
                      <ahyp:hlinkClr xmlns:ahyp="http://schemas.microsoft.com/office/drawing/2018/hyperlinkcolor" val="tx"/>
                    </a:ext>
                  </a:extLst>
                </a:hlinkClick>
              </a:rPr>
              <a:t>https://www.sandjengines.com/promos/chevrolet-gm-vortec-4800-ly2-lr4-ls-silverado-long-block-crate-engine-sale</a:t>
            </a:r>
            <a:br>
              <a:rPr lang="en-US" sz="1200" b="0" dirty="0">
                <a:effectLst/>
                <a:latin typeface="+mj-lt"/>
              </a:rPr>
            </a:br>
            <a:br>
              <a:rPr lang="en-US" sz="1200" b="0" dirty="0">
                <a:effectLst/>
                <a:latin typeface="+mj-lt"/>
              </a:rPr>
            </a:br>
            <a:r>
              <a:rPr lang="en-US" sz="1200" b="0" i="0" u="none" strike="noStrike" dirty="0">
                <a:effectLst/>
                <a:latin typeface="+mj-lt"/>
              </a:rPr>
              <a:t>Photo 2: </a:t>
            </a:r>
            <a:r>
              <a:rPr lang="en-US" sz="1200" b="0" i="0" u="sng" strike="noStrike" dirty="0">
                <a:effectLst/>
                <a:latin typeface="+mj-lt"/>
                <a:hlinkClick r:id="rId6">
                  <a:extLst>
                    <a:ext uri="{A12FA001-AC4F-418D-AE19-62706E023703}">
                      <ahyp:hlinkClr xmlns:ahyp="http://schemas.microsoft.com/office/drawing/2018/hyperlinkcolor" val="tx"/>
                    </a:ext>
                  </a:extLst>
                </a:hlinkClick>
              </a:rPr>
              <a:t>https://www.wegnerautomotive.com/engine-packages/376-ci-whipple-2-9l-supercharged-ls3/</a:t>
            </a:r>
            <a:br>
              <a:rPr lang="en-US" sz="1200" b="0" i="0" dirty="0">
                <a:effectLst/>
                <a:latin typeface="+mj-lt"/>
              </a:rPr>
            </a:br>
            <a:endParaRPr lang="en-US" sz="1200" dirty="0"/>
          </a:p>
        </p:txBody>
      </p:sp>
      <p:sp>
        <p:nvSpPr>
          <p:cNvPr id="5" name="TextBox 4">
            <a:extLst>
              <a:ext uri="{FF2B5EF4-FFF2-40B4-BE49-F238E27FC236}">
                <a16:creationId xmlns:a16="http://schemas.microsoft.com/office/drawing/2014/main" id="{7DBEC7E4-85E3-CB58-5548-AF23BFB6D404}"/>
              </a:ext>
            </a:extLst>
          </p:cNvPr>
          <p:cNvSpPr txBox="1"/>
          <p:nvPr/>
        </p:nvSpPr>
        <p:spPr>
          <a:xfrm>
            <a:off x="128016" y="138422"/>
            <a:ext cx="6096000" cy="707886"/>
          </a:xfrm>
          <a:prstGeom prst="rect">
            <a:avLst/>
          </a:prstGeom>
          <a:noFill/>
        </p:spPr>
        <p:txBody>
          <a:bodyPr wrap="square">
            <a:spAutoFit/>
          </a:bodyPr>
          <a:lstStyle/>
          <a:p>
            <a:r>
              <a:rPr lang="en-US" sz="4000" dirty="0">
                <a:latin typeface="+mj-lt"/>
              </a:rPr>
              <a:t>References</a:t>
            </a:r>
          </a:p>
        </p:txBody>
      </p:sp>
    </p:spTree>
    <p:extLst>
      <p:ext uri="{BB962C8B-B14F-4D97-AF65-F5344CB8AC3E}">
        <p14:creationId xmlns:p14="http://schemas.microsoft.com/office/powerpoint/2010/main" val="583007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BDE0-8EFA-E947-BB9E-E7513804C0CC}"/>
              </a:ext>
            </a:extLst>
          </p:cNvPr>
          <p:cNvSpPr>
            <a:spLocks noGrp="1"/>
          </p:cNvSpPr>
          <p:nvPr>
            <p:ph type="title"/>
          </p:nvPr>
        </p:nvSpPr>
        <p:spPr/>
        <p:txBody>
          <a:bodyPr/>
          <a:lstStyle/>
          <a:p>
            <a:r>
              <a:rPr lang="en-US" dirty="0"/>
              <a:t>Current State of automotive manufacturing industry</a:t>
            </a:r>
          </a:p>
        </p:txBody>
      </p:sp>
      <p:pic>
        <p:nvPicPr>
          <p:cNvPr id="10" name="Content Placeholder 9">
            <a:extLst>
              <a:ext uri="{FF2B5EF4-FFF2-40B4-BE49-F238E27FC236}">
                <a16:creationId xmlns:a16="http://schemas.microsoft.com/office/drawing/2014/main" id="{C74502B2-AE16-99F1-8C1C-8DEA0FFC2A12}"/>
              </a:ext>
            </a:extLst>
          </p:cNvPr>
          <p:cNvPicPr>
            <a:picLocks noGrp="1" noChangeAspect="1"/>
          </p:cNvPicPr>
          <p:nvPr>
            <p:ph idx="1"/>
          </p:nvPr>
        </p:nvPicPr>
        <p:blipFill>
          <a:blip r:embed="rId3"/>
          <a:stretch>
            <a:fillRect/>
          </a:stretch>
        </p:blipFill>
        <p:spPr>
          <a:xfrm>
            <a:off x="746775" y="1825625"/>
            <a:ext cx="3918088" cy="4351338"/>
          </a:xfrm>
        </p:spPr>
      </p:pic>
      <p:graphicFrame>
        <p:nvGraphicFramePr>
          <p:cNvPr id="19" name="Chart 18">
            <a:extLst>
              <a:ext uri="{FF2B5EF4-FFF2-40B4-BE49-F238E27FC236}">
                <a16:creationId xmlns:a16="http://schemas.microsoft.com/office/drawing/2014/main" id="{1A912F95-019E-D11B-E823-49532B313D26}"/>
              </a:ext>
            </a:extLst>
          </p:cNvPr>
          <p:cNvGraphicFramePr/>
          <p:nvPr>
            <p:extLst>
              <p:ext uri="{D42A27DB-BD31-4B8C-83A1-F6EECF244321}">
                <p14:modId xmlns:p14="http://schemas.microsoft.com/office/powerpoint/2010/main" val="531953799"/>
              </p:ext>
            </p:extLst>
          </p:nvPr>
        </p:nvGraphicFramePr>
        <p:xfrm>
          <a:off x="272212" y="1012874"/>
          <a:ext cx="4392651" cy="554815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a:extLst>
              <a:ext uri="{FF2B5EF4-FFF2-40B4-BE49-F238E27FC236}">
                <a16:creationId xmlns:a16="http://schemas.microsoft.com/office/drawing/2014/main" id="{6AA298BC-642A-5678-616B-3DBE6B512AD5}"/>
              </a:ext>
            </a:extLst>
          </p:cNvPr>
          <p:cNvGraphicFramePr>
            <a:graphicFrameLocks/>
          </p:cNvGraphicFramePr>
          <p:nvPr>
            <p:extLst>
              <p:ext uri="{D42A27DB-BD31-4B8C-83A1-F6EECF244321}">
                <p14:modId xmlns:p14="http://schemas.microsoft.com/office/powerpoint/2010/main" val="1845427065"/>
              </p:ext>
            </p:extLst>
          </p:nvPr>
        </p:nvGraphicFramePr>
        <p:xfrm>
          <a:off x="4664863" y="1690688"/>
          <a:ext cx="7254925" cy="44862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5489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FEFA5-FB71-5D40-A316-08CD8EF0DCAE}"/>
              </a:ext>
            </a:extLst>
          </p:cNvPr>
          <p:cNvSpPr>
            <a:spLocks noGrp="1"/>
          </p:cNvSpPr>
          <p:nvPr>
            <p:ph type="title"/>
          </p:nvPr>
        </p:nvSpPr>
        <p:spPr/>
        <p:txBody>
          <a:bodyPr/>
          <a:lstStyle/>
          <a:p>
            <a:r>
              <a:rPr lang="en-US" dirty="0"/>
              <a:t>Sales and trends within the nation</a:t>
            </a:r>
          </a:p>
        </p:txBody>
      </p:sp>
      <p:pic>
        <p:nvPicPr>
          <p:cNvPr id="5" name="Content Placeholder 4">
            <a:extLst>
              <a:ext uri="{FF2B5EF4-FFF2-40B4-BE49-F238E27FC236}">
                <a16:creationId xmlns:a16="http://schemas.microsoft.com/office/drawing/2014/main" id="{FC7730B7-3352-896B-7BF8-030CAA16D046}"/>
              </a:ext>
            </a:extLst>
          </p:cNvPr>
          <p:cNvPicPr>
            <a:picLocks noGrp="1" noChangeAspect="1"/>
          </p:cNvPicPr>
          <p:nvPr>
            <p:ph idx="1"/>
          </p:nvPr>
        </p:nvPicPr>
        <p:blipFill>
          <a:blip r:embed="rId3"/>
          <a:stretch>
            <a:fillRect/>
          </a:stretch>
        </p:blipFill>
        <p:spPr>
          <a:xfrm>
            <a:off x="703244" y="1561292"/>
            <a:ext cx="4319343" cy="4351338"/>
          </a:xfrm>
        </p:spPr>
      </p:pic>
      <p:sp>
        <p:nvSpPr>
          <p:cNvPr id="6" name="TextBox 5">
            <a:extLst>
              <a:ext uri="{FF2B5EF4-FFF2-40B4-BE49-F238E27FC236}">
                <a16:creationId xmlns:a16="http://schemas.microsoft.com/office/drawing/2014/main" id="{FE18D7BC-F10A-6F24-E013-3400B0B7B466}"/>
              </a:ext>
            </a:extLst>
          </p:cNvPr>
          <p:cNvSpPr txBox="1"/>
          <p:nvPr/>
        </p:nvSpPr>
        <p:spPr>
          <a:xfrm>
            <a:off x="703244" y="5978106"/>
            <a:ext cx="2294627" cy="369332"/>
          </a:xfrm>
          <a:prstGeom prst="rect">
            <a:avLst/>
          </a:prstGeom>
          <a:noFill/>
        </p:spPr>
        <p:txBody>
          <a:bodyPr wrap="square" rtlCol="0">
            <a:spAutoFit/>
          </a:bodyPr>
          <a:lstStyle/>
          <a:p>
            <a:r>
              <a:rPr lang="en-US" dirty="0"/>
              <a:t>Source:epa.gov,2023</a:t>
            </a:r>
          </a:p>
        </p:txBody>
      </p:sp>
      <p:pic>
        <p:nvPicPr>
          <p:cNvPr id="8" name="Picture 7">
            <a:extLst>
              <a:ext uri="{FF2B5EF4-FFF2-40B4-BE49-F238E27FC236}">
                <a16:creationId xmlns:a16="http://schemas.microsoft.com/office/drawing/2014/main" id="{169355CC-776B-BEBC-728F-727D38F6B648}"/>
              </a:ext>
            </a:extLst>
          </p:cNvPr>
          <p:cNvPicPr>
            <a:picLocks noChangeAspect="1"/>
          </p:cNvPicPr>
          <p:nvPr/>
        </p:nvPicPr>
        <p:blipFill>
          <a:blip r:embed="rId4"/>
          <a:stretch>
            <a:fillRect/>
          </a:stretch>
        </p:blipFill>
        <p:spPr>
          <a:xfrm>
            <a:off x="5292499" y="1846052"/>
            <a:ext cx="6899501" cy="4132053"/>
          </a:xfrm>
          <a:prstGeom prst="rect">
            <a:avLst/>
          </a:prstGeom>
        </p:spPr>
      </p:pic>
      <p:sp>
        <p:nvSpPr>
          <p:cNvPr id="9" name="TextBox 8">
            <a:extLst>
              <a:ext uri="{FF2B5EF4-FFF2-40B4-BE49-F238E27FC236}">
                <a16:creationId xmlns:a16="http://schemas.microsoft.com/office/drawing/2014/main" id="{BD59909D-8B57-8035-1422-DCBFB5486B52}"/>
              </a:ext>
            </a:extLst>
          </p:cNvPr>
          <p:cNvSpPr txBox="1"/>
          <p:nvPr/>
        </p:nvSpPr>
        <p:spPr>
          <a:xfrm>
            <a:off x="7384211" y="5898889"/>
            <a:ext cx="2562046" cy="369332"/>
          </a:xfrm>
          <a:prstGeom prst="rect">
            <a:avLst/>
          </a:prstGeom>
          <a:noFill/>
        </p:spPr>
        <p:txBody>
          <a:bodyPr wrap="square" rtlCol="0">
            <a:spAutoFit/>
          </a:bodyPr>
          <a:lstStyle/>
          <a:p>
            <a:r>
              <a:rPr lang="en-US" dirty="0"/>
              <a:t>Source:statista.com,2023</a:t>
            </a:r>
          </a:p>
        </p:txBody>
      </p:sp>
    </p:spTree>
    <p:extLst>
      <p:ext uri="{BB962C8B-B14F-4D97-AF65-F5344CB8AC3E}">
        <p14:creationId xmlns:p14="http://schemas.microsoft.com/office/powerpoint/2010/main" val="376368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6ED6-2645-6448-A34C-BE8FDBA341A5}"/>
              </a:ext>
            </a:extLst>
          </p:cNvPr>
          <p:cNvSpPr>
            <a:spLocks noGrp="1"/>
          </p:cNvSpPr>
          <p:nvPr>
            <p:ph type="title"/>
          </p:nvPr>
        </p:nvSpPr>
        <p:spPr/>
        <p:txBody>
          <a:bodyPr/>
          <a:lstStyle/>
          <a:p>
            <a:r>
              <a:rPr lang="en-US" dirty="0"/>
              <a:t>Trends continued</a:t>
            </a:r>
          </a:p>
        </p:txBody>
      </p:sp>
      <p:sp>
        <p:nvSpPr>
          <p:cNvPr id="6" name="TextBox 5">
            <a:extLst>
              <a:ext uri="{FF2B5EF4-FFF2-40B4-BE49-F238E27FC236}">
                <a16:creationId xmlns:a16="http://schemas.microsoft.com/office/drawing/2014/main" id="{2749AE55-FF0D-E224-F67F-496C3E4DDD29}"/>
              </a:ext>
            </a:extLst>
          </p:cNvPr>
          <p:cNvSpPr txBox="1"/>
          <p:nvPr/>
        </p:nvSpPr>
        <p:spPr>
          <a:xfrm>
            <a:off x="733759" y="5767958"/>
            <a:ext cx="1768415" cy="230832"/>
          </a:xfrm>
          <a:prstGeom prst="rect">
            <a:avLst/>
          </a:prstGeom>
          <a:noFill/>
        </p:spPr>
        <p:txBody>
          <a:bodyPr wrap="square" rtlCol="0">
            <a:spAutoFit/>
          </a:bodyPr>
          <a:lstStyle/>
          <a:p>
            <a:r>
              <a:rPr lang="en-US" sz="900" dirty="0"/>
              <a:t>Source:surveysensum.com,2023</a:t>
            </a:r>
          </a:p>
        </p:txBody>
      </p:sp>
      <p:graphicFrame>
        <p:nvGraphicFramePr>
          <p:cNvPr id="7" name="Chart 6">
            <a:extLst>
              <a:ext uri="{FF2B5EF4-FFF2-40B4-BE49-F238E27FC236}">
                <a16:creationId xmlns:a16="http://schemas.microsoft.com/office/drawing/2014/main" id="{4350744B-6318-6536-57FA-82F9466ED83D}"/>
              </a:ext>
            </a:extLst>
          </p:cNvPr>
          <p:cNvGraphicFramePr>
            <a:graphicFrameLocks/>
          </p:cNvGraphicFramePr>
          <p:nvPr>
            <p:extLst>
              <p:ext uri="{D42A27DB-BD31-4B8C-83A1-F6EECF244321}">
                <p14:modId xmlns:p14="http://schemas.microsoft.com/office/powerpoint/2010/main" val="4183637528"/>
              </p:ext>
            </p:extLst>
          </p:nvPr>
        </p:nvGraphicFramePr>
        <p:xfrm>
          <a:off x="6245526" y="1690688"/>
          <a:ext cx="5771070" cy="4308101"/>
        </p:xfrm>
        <a:graphic>
          <a:graphicData uri="http://schemas.openxmlformats.org/drawingml/2006/chart">
            <c:chart xmlns:c="http://schemas.openxmlformats.org/drawingml/2006/chart" xmlns:r="http://schemas.openxmlformats.org/officeDocument/2006/relationships" r:id="rId3"/>
          </a:graphicData>
        </a:graphic>
      </p:graphicFrame>
      <p:pic>
        <p:nvPicPr>
          <p:cNvPr id="11" name="Content Placeholder 10">
            <a:extLst>
              <a:ext uri="{FF2B5EF4-FFF2-40B4-BE49-F238E27FC236}">
                <a16:creationId xmlns:a16="http://schemas.microsoft.com/office/drawing/2014/main" id="{E6295213-4294-7412-9BE6-BA92BB53A8ED}"/>
              </a:ext>
            </a:extLst>
          </p:cNvPr>
          <p:cNvPicPr>
            <a:picLocks noGrp="1" noChangeAspect="1"/>
          </p:cNvPicPr>
          <p:nvPr>
            <p:ph idx="1"/>
          </p:nvPr>
        </p:nvPicPr>
        <p:blipFill>
          <a:blip r:embed="rId4"/>
          <a:stretch>
            <a:fillRect/>
          </a:stretch>
        </p:blipFill>
        <p:spPr>
          <a:xfrm>
            <a:off x="612989" y="1690688"/>
            <a:ext cx="4220164" cy="2038635"/>
          </a:xfrm>
        </p:spPr>
      </p:pic>
      <p:pic>
        <p:nvPicPr>
          <p:cNvPr id="13" name="Picture 12">
            <a:extLst>
              <a:ext uri="{FF2B5EF4-FFF2-40B4-BE49-F238E27FC236}">
                <a16:creationId xmlns:a16="http://schemas.microsoft.com/office/drawing/2014/main" id="{30986834-46D1-22CC-019B-3BBA0599E29D}"/>
              </a:ext>
            </a:extLst>
          </p:cNvPr>
          <p:cNvPicPr>
            <a:picLocks noChangeAspect="1"/>
          </p:cNvPicPr>
          <p:nvPr/>
        </p:nvPicPr>
        <p:blipFill>
          <a:blip r:embed="rId5"/>
          <a:stretch>
            <a:fillRect/>
          </a:stretch>
        </p:blipFill>
        <p:spPr>
          <a:xfrm>
            <a:off x="838200" y="3729323"/>
            <a:ext cx="3994953" cy="1876687"/>
          </a:xfrm>
          <a:prstGeom prst="rect">
            <a:avLst/>
          </a:prstGeom>
        </p:spPr>
      </p:pic>
      <p:sp>
        <p:nvSpPr>
          <p:cNvPr id="14" name="TextBox 13">
            <a:extLst>
              <a:ext uri="{FF2B5EF4-FFF2-40B4-BE49-F238E27FC236}">
                <a16:creationId xmlns:a16="http://schemas.microsoft.com/office/drawing/2014/main" id="{5BD7BF90-C7EA-BE7D-F916-EB3CCAB16C8F}"/>
              </a:ext>
            </a:extLst>
          </p:cNvPr>
          <p:cNvSpPr txBox="1"/>
          <p:nvPr/>
        </p:nvSpPr>
        <p:spPr>
          <a:xfrm>
            <a:off x="10849741" y="5998789"/>
            <a:ext cx="1217000" cy="230832"/>
          </a:xfrm>
          <a:prstGeom prst="rect">
            <a:avLst/>
          </a:prstGeom>
          <a:noFill/>
        </p:spPr>
        <p:txBody>
          <a:bodyPr wrap="square" rtlCol="0">
            <a:spAutoFit/>
          </a:bodyPr>
          <a:lstStyle/>
          <a:p>
            <a:r>
              <a:rPr lang="en-US" sz="900" dirty="0"/>
              <a:t>Source:pwc.com,2023</a:t>
            </a:r>
          </a:p>
        </p:txBody>
      </p:sp>
    </p:spTree>
    <p:extLst>
      <p:ext uri="{BB962C8B-B14F-4D97-AF65-F5344CB8AC3E}">
        <p14:creationId xmlns:p14="http://schemas.microsoft.com/office/powerpoint/2010/main" val="193640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6ED6-2645-6448-A34C-BE8FDBA341A5}"/>
              </a:ext>
            </a:extLst>
          </p:cNvPr>
          <p:cNvSpPr>
            <a:spLocks noGrp="1"/>
          </p:cNvSpPr>
          <p:nvPr>
            <p:ph type="title"/>
          </p:nvPr>
        </p:nvSpPr>
        <p:spPr/>
        <p:txBody>
          <a:bodyPr/>
          <a:lstStyle/>
          <a:p>
            <a:r>
              <a:rPr lang="en-US" dirty="0"/>
              <a:t>Government intervention within industry</a:t>
            </a:r>
          </a:p>
        </p:txBody>
      </p:sp>
      <p:graphicFrame>
        <p:nvGraphicFramePr>
          <p:cNvPr id="4" name="Content Placeholder 3">
            <a:extLst>
              <a:ext uri="{FF2B5EF4-FFF2-40B4-BE49-F238E27FC236}">
                <a16:creationId xmlns:a16="http://schemas.microsoft.com/office/drawing/2014/main" id="{251EDA40-9860-8409-79C0-031D45E405D5}"/>
              </a:ext>
            </a:extLst>
          </p:cNvPr>
          <p:cNvGraphicFramePr>
            <a:graphicFrameLocks noGrp="1"/>
          </p:cNvGraphicFramePr>
          <p:nvPr>
            <p:ph idx="1"/>
            <p:extLst>
              <p:ext uri="{D42A27DB-BD31-4B8C-83A1-F6EECF244321}">
                <p14:modId xmlns:p14="http://schemas.microsoft.com/office/powerpoint/2010/main" val="2026711404"/>
              </p:ext>
            </p:extLst>
          </p:nvPr>
        </p:nvGraphicFramePr>
        <p:xfrm>
          <a:off x="0" y="1895199"/>
          <a:ext cx="5753878"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1906694A-FA32-D147-A3AC-1B2D4111B640}"/>
              </a:ext>
            </a:extLst>
          </p:cNvPr>
          <p:cNvGraphicFramePr>
            <a:graphicFrameLocks/>
          </p:cNvGraphicFramePr>
          <p:nvPr>
            <p:extLst>
              <p:ext uri="{D42A27DB-BD31-4B8C-83A1-F6EECF244321}">
                <p14:modId xmlns:p14="http://schemas.microsoft.com/office/powerpoint/2010/main" val="2453947443"/>
              </p:ext>
            </p:extLst>
          </p:nvPr>
        </p:nvGraphicFramePr>
        <p:xfrm>
          <a:off x="6096000" y="1895199"/>
          <a:ext cx="6096000" cy="4351338"/>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5345B947-1DFB-1E3C-82E4-F5E01D33228E}"/>
              </a:ext>
            </a:extLst>
          </p:cNvPr>
          <p:cNvSpPr txBox="1"/>
          <p:nvPr/>
        </p:nvSpPr>
        <p:spPr>
          <a:xfrm>
            <a:off x="10127973" y="6472997"/>
            <a:ext cx="2312505" cy="230832"/>
          </a:xfrm>
          <a:prstGeom prst="rect">
            <a:avLst/>
          </a:prstGeom>
          <a:noFill/>
        </p:spPr>
        <p:txBody>
          <a:bodyPr wrap="square" rtlCol="0">
            <a:spAutoFit/>
          </a:bodyPr>
          <a:lstStyle/>
          <a:p>
            <a:r>
              <a:rPr lang="en-US" sz="900" dirty="0"/>
              <a:t>Source:kbb.com,2021;apnews.com,2023</a:t>
            </a:r>
          </a:p>
        </p:txBody>
      </p:sp>
    </p:spTree>
    <p:extLst>
      <p:ext uri="{BB962C8B-B14F-4D97-AF65-F5344CB8AC3E}">
        <p14:creationId xmlns:p14="http://schemas.microsoft.com/office/powerpoint/2010/main" val="96603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6ED6-2645-6448-A34C-BE8FDBA341A5}"/>
              </a:ext>
            </a:extLst>
          </p:cNvPr>
          <p:cNvSpPr>
            <a:spLocks noGrp="1"/>
          </p:cNvSpPr>
          <p:nvPr>
            <p:ph type="title"/>
          </p:nvPr>
        </p:nvSpPr>
        <p:spPr/>
        <p:txBody>
          <a:bodyPr/>
          <a:lstStyle/>
          <a:p>
            <a:r>
              <a:rPr lang="en-US" dirty="0"/>
              <a:t>Customer demands continued</a:t>
            </a:r>
          </a:p>
        </p:txBody>
      </p:sp>
      <p:graphicFrame>
        <p:nvGraphicFramePr>
          <p:cNvPr id="4" name="Content Placeholder 3">
            <a:extLst>
              <a:ext uri="{FF2B5EF4-FFF2-40B4-BE49-F238E27FC236}">
                <a16:creationId xmlns:a16="http://schemas.microsoft.com/office/drawing/2014/main" id="{9FBF5A09-3F5C-D79C-2D3F-7354B7CBFD89}"/>
              </a:ext>
            </a:extLst>
          </p:cNvPr>
          <p:cNvGraphicFramePr>
            <a:graphicFrameLocks noGrp="1"/>
          </p:cNvGraphicFramePr>
          <p:nvPr>
            <p:ph idx="1"/>
            <p:extLst>
              <p:ext uri="{D42A27DB-BD31-4B8C-83A1-F6EECF244321}">
                <p14:modId xmlns:p14="http://schemas.microsoft.com/office/powerpoint/2010/main" val="3521906146"/>
              </p:ext>
            </p:extLst>
          </p:nvPr>
        </p:nvGraphicFramePr>
        <p:xfrm>
          <a:off x="838200" y="1426464"/>
          <a:ext cx="11097768" cy="47504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170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6ED6-2645-6448-A34C-BE8FDBA341A5}"/>
              </a:ext>
            </a:extLst>
          </p:cNvPr>
          <p:cNvSpPr>
            <a:spLocks noGrp="1"/>
          </p:cNvSpPr>
          <p:nvPr>
            <p:ph type="title"/>
          </p:nvPr>
        </p:nvSpPr>
        <p:spPr>
          <a:xfrm>
            <a:off x="899629" y="36604"/>
            <a:ext cx="10515600" cy="1325563"/>
          </a:xfrm>
        </p:spPr>
        <p:txBody>
          <a:bodyPr/>
          <a:lstStyle/>
          <a:p>
            <a:r>
              <a:rPr lang="en-US" dirty="0"/>
              <a:t>Automotive engine manufacturing trends</a:t>
            </a:r>
          </a:p>
        </p:txBody>
      </p:sp>
      <p:pic>
        <p:nvPicPr>
          <p:cNvPr id="1026" name="Picture 2" descr="CHEVROLET 4.8L 293 C.I. VORTEC CRATE ENGINES">
            <a:extLst>
              <a:ext uri="{FF2B5EF4-FFF2-40B4-BE49-F238E27FC236}">
                <a16:creationId xmlns:a16="http://schemas.microsoft.com/office/drawing/2014/main" id="{B5721B25-8982-F6B6-9DCA-B419967F8F5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3319" y="4326782"/>
            <a:ext cx="2967634" cy="25312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F80072-01F6-1251-F2E5-255BA1BA48BF}"/>
              </a:ext>
            </a:extLst>
          </p:cNvPr>
          <p:cNvSpPr txBox="1"/>
          <p:nvPr/>
        </p:nvSpPr>
        <p:spPr>
          <a:xfrm>
            <a:off x="331978" y="6200487"/>
            <a:ext cx="1619250" cy="215444"/>
          </a:xfrm>
          <a:prstGeom prst="rect">
            <a:avLst/>
          </a:prstGeom>
          <a:noFill/>
        </p:spPr>
        <p:txBody>
          <a:bodyPr wrap="square" rtlCol="0">
            <a:spAutoFit/>
          </a:bodyPr>
          <a:lstStyle/>
          <a:p>
            <a:endParaRPr lang="en-US" sz="800" dirty="0"/>
          </a:p>
        </p:txBody>
      </p:sp>
      <p:sp>
        <p:nvSpPr>
          <p:cNvPr id="5" name="TextBox 4">
            <a:extLst>
              <a:ext uri="{FF2B5EF4-FFF2-40B4-BE49-F238E27FC236}">
                <a16:creationId xmlns:a16="http://schemas.microsoft.com/office/drawing/2014/main" id="{10F7E9D5-5BD6-CD7B-BC8C-70770D843FFD}"/>
              </a:ext>
            </a:extLst>
          </p:cNvPr>
          <p:cNvSpPr txBox="1"/>
          <p:nvPr/>
        </p:nvSpPr>
        <p:spPr>
          <a:xfrm>
            <a:off x="331978" y="6415931"/>
            <a:ext cx="1135302" cy="369332"/>
          </a:xfrm>
          <a:prstGeom prst="rect">
            <a:avLst/>
          </a:prstGeom>
          <a:noFill/>
        </p:spPr>
        <p:txBody>
          <a:bodyPr wrap="square" rtlCol="0">
            <a:spAutoFit/>
          </a:bodyPr>
          <a:lstStyle/>
          <a:p>
            <a:r>
              <a:rPr lang="en-US" dirty="0"/>
              <a:t>Photo 1</a:t>
            </a:r>
          </a:p>
        </p:txBody>
      </p:sp>
      <p:pic>
        <p:nvPicPr>
          <p:cNvPr id="1028" name="Picture 4" descr="376 CI Whipple 2.9L Supercharged LS3">
            <a:extLst>
              <a:ext uri="{FF2B5EF4-FFF2-40B4-BE49-F238E27FC236}">
                <a16:creationId xmlns:a16="http://schemas.microsoft.com/office/drawing/2014/main" id="{31627E09-322F-949A-F24A-65EFB98367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9261" y="4263960"/>
            <a:ext cx="2784760" cy="21664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039F99-FB29-3B8C-8C52-5B6E9E38DDA0}"/>
              </a:ext>
            </a:extLst>
          </p:cNvPr>
          <p:cNvSpPr txBox="1"/>
          <p:nvPr/>
        </p:nvSpPr>
        <p:spPr>
          <a:xfrm>
            <a:off x="9692640" y="6428944"/>
            <a:ext cx="1135302" cy="369332"/>
          </a:xfrm>
          <a:prstGeom prst="rect">
            <a:avLst/>
          </a:prstGeom>
          <a:noFill/>
        </p:spPr>
        <p:txBody>
          <a:bodyPr wrap="square" rtlCol="0">
            <a:spAutoFit/>
          </a:bodyPr>
          <a:lstStyle/>
          <a:p>
            <a:r>
              <a:rPr lang="en-US" dirty="0"/>
              <a:t>Photo 2</a:t>
            </a:r>
          </a:p>
        </p:txBody>
      </p:sp>
      <p:graphicFrame>
        <p:nvGraphicFramePr>
          <p:cNvPr id="10" name="Chart 9">
            <a:extLst>
              <a:ext uri="{FF2B5EF4-FFF2-40B4-BE49-F238E27FC236}">
                <a16:creationId xmlns:a16="http://schemas.microsoft.com/office/drawing/2014/main" id="{03B2A83B-4A31-B6F1-29C6-4767AF651B48}"/>
              </a:ext>
            </a:extLst>
          </p:cNvPr>
          <p:cNvGraphicFramePr>
            <a:graphicFrameLocks/>
          </p:cNvGraphicFramePr>
          <p:nvPr>
            <p:extLst>
              <p:ext uri="{D42A27DB-BD31-4B8C-83A1-F6EECF244321}">
                <p14:modId xmlns:p14="http://schemas.microsoft.com/office/powerpoint/2010/main" val="444946357"/>
              </p:ext>
            </p:extLst>
          </p:nvPr>
        </p:nvGraphicFramePr>
        <p:xfrm>
          <a:off x="2630659" y="1040212"/>
          <a:ext cx="6485206" cy="3716270"/>
        </p:xfrm>
        <a:graphic>
          <a:graphicData uri="http://schemas.openxmlformats.org/drawingml/2006/chart">
            <c:chart xmlns:c="http://schemas.openxmlformats.org/drawingml/2006/chart" xmlns:r="http://schemas.openxmlformats.org/officeDocument/2006/relationships" r:id="rId5"/>
          </a:graphicData>
        </a:graphic>
      </p:graphicFrame>
      <p:sp>
        <p:nvSpPr>
          <p:cNvPr id="11" name="TextBox 10">
            <a:extLst>
              <a:ext uri="{FF2B5EF4-FFF2-40B4-BE49-F238E27FC236}">
                <a16:creationId xmlns:a16="http://schemas.microsoft.com/office/drawing/2014/main" id="{D66E3135-0055-3018-3B46-0EF878549905}"/>
              </a:ext>
            </a:extLst>
          </p:cNvPr>
          <p:cNvSpPr txBox="1"/>
          <p:nvPr/>
        </p:nvSpPr>
        <p:spPr>
          <a:xfrm>
            <a:off x="-13839" y="3748683"/>
            <a:ext cx="2570737" cy="646331"/>
          </a:xfrm>
          <a:prstGeom prst="rect">
            <a:avLst/>
          </a:prstGeom>
          <a:noFill/>
          <a:ln>
            <a:solidFill>
              <a:schemeClr val="accent2"/>
            </a:solidFill>
          </a:ln>
        </p:spPr>
        <p:txBody>
          <a:bodyPr wrap="square" rtlCol="0">
            <a:spAutoFit/>
          </a:bodyPr>
          <a:lstStyle/>
          <a:p>
            <a:r>
              <a:rPr lang="en-US" dirty="0"/>
              <a:t>Average engine size in 1975: 4.8 Liter</a:t>
            </a:r>
          </a:p>
        </p:txBody>
      </p:sp>
      <p:sp>
        <p:nvSpPr>
          <p:cNvPr id="12" name="TextBox 11">
            <a:extLst>
              <a:ext uri="{FF2B5EF4-FFF2-40B4-BE49-F238E27FC236}">
                <a16:creationId xmlns:a16="http://schemas.microsoft.com/office/drawing/2014/main" id="{B5C908D5-AFB0-BF36-A285-43DA41066530}"/>
              </a:ext>
            </a:extLst>
          </p:cNvPr>
          <p:cNvSpPr txBox="1"/>
          <p:nvPr/>
        </p:nvSpPr>
        <p:spPr>
          <a:xfrm>
            <a:off x="9076388" y="3617629"/>
            <a:ext cx="2967634" cy="646331"/>
          </a:xfrm>
          <a:prstGeom prst="rect">
            <a:avLst/>
          </a:prstGeom>
          <a:noFill/>
          <a:ln>
            <a:solidFill>
              <a:schemeClr val="accent2"/>
            </a:solidFill>
          </a:ln>
        </p:spPr>
        <p:txBody>
          <a:bodyPr wrap="square" rtlCol="0">
            <a:spAutoFit/>
          </a:bodyPr>
          <a:lstStyle/>
          <a:p>
            <a:r>
              <a:rPr lang="en-US" dirty="0"/>
              <a:t>Average engine size in 2021: 2.9 Liter</a:t>
            </a:r>
          </a:p>
        </p:txBody>
      </p:sp>
      <p:sp>
        <p:nvSpPr>
          <p:cNvPr id="14" name="TextBox 13">
            <a:extLst>
              <a:ext uri="{FF2B5EF4-FFF2-40B4-BE49-F238E27FC236}">
                <a16:creationId xmlns:a16="http://schemas.microsoft.com/office/drawing/2014/main" id="{EE494737-9820-59AF-024A-FA31C3AA2C84}"/>
              </a:ext>
            </a:extLst>
          </p:cNvPr>
          <p:cNvSpPr txBox="1"/>
          <p:nvPr/>
        </p:nvSpPr>
        <p:spPr>
          <a:xfrm>
            <a:off x="4940099" y="4754744"/>
            <a:ext cx="3373395" cy="276999"/>
          </a:xfrm>
          <a:prstGeom prst="rect">
            <a:avLst/>
          </a:prstGeom>
          <a:noFill/>
        </p:spPr>
        <p:txBody>
          <a:bodyPr wrap="square" rtlCol="0">
            <a:spAutoFit/>
          </a:bodyPr>
          <a:lstStyle/>
          <a:p>
            <a:r>
              <a:rPr lang="en-US" sz="1200" dirty="0"/>
              <a:t>Source: motortrend.com,2022</a:t>
            </a:r>
          </a:p>
        </p:txBody>
      </p:sp>
    </p:spTree>
    <p:extLst>
      <p:ext uri="{BB962C8B-B14F-4D97-AF65-F5344CB8AC3E}">
        <p14:creationId xmlns:p14="http://schemas.microsoft.com/office/powerpoint/2010/main" val="272309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6ED6-2645-6448-A34C-BE8FDBA341A5}"/>
              </a:ext>
            </a:extLst>
          </p:cNvPr>
          <p:cNvSpPr>
            <a:spLocks noGrp="1"/>
          </p:cNvSpPr>
          <p:nvPr>
            <p:ph type="title"/>
          </p:nvPr>
        </p:nvSpPr>
        <p:spPr>
          <a:xfrm>
            <a:off x="1758462" y="202019"/>
            <a:ext cx="10515600" cy="1325563"/>
          </a:xfrm>
        </p:spPr>
        <p:txBody>
          <a:bodyPr/>
          <a:lstStyle/>
          <a:p>
            <a:r>
              <a:rPr lang="en-US" dirty="0"/>
              <a:t>Landscaping manufacturing sales</a:t>
            </a:r>
          </a:p>
        </p:txBody>
      </p:sp>
      <mc:AlternateContent xmlns:mc="http://schemas.openxmlformats.org/markup-compatibility/2006">
        <mc:Choice xmlns:cx4="http://schemas.microsoft.com/office/drawing/2016/5/10/chartex" Requires="cx4">
          <p:graphicFrame>
            <p:nvGraphicFramePr>
              <p:cNvPr id="4" name="Content Placeholder 3">
                <a:extLst>
                  <a:ext uri="{FF2B5EF4-FFF2-40B4-BE49-F238E27FC236}">
                    <a16:creationId xmlns:a16="http://schemas.microsoft.com/office/drawing/2014/main" id="{78079F1C-5D3C-899B-C0EB-7A0DFB46CDDA}"/>
                  </a:ext>
                </a:extLst>
              </p:cNvPr>
              <p:cNvGraphicFramePr>
                <a:graphicFrameLocks noGrp="1"/>
              </p:cNvGraphicFramePr>
              <p:nvPr>
                <p:ph idx="1"/>
                <p:extLst>
                  <p:ext uri="{D42A27DB-BD31-4B8C-83A1-F6EECF244321}">
                    <p14:modId xmlns:p14="http://schemas.microsoft.com/office/powerpoint/2010/main" val="247825403"/>
                  </p:ext>
                </p:extLst>
              </p:nvPr>
            </p:nvGraphicFramePr>
            <p:xfrm>
              <a:off x="1688124" y="2052490"/>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4" name="Content Placeholder 3">
                <a:extLst>
                  <a:ext uri="{FF2B5EF4-FFF2-40B4-BE49-F238E27FC236}">
                    <a16:creationId xmlns:a16="http://schemas.microsoft.com/office/drawing/2014/main" id="{78079F1C-5D3C-899B-C0EB-7A0DFB46CDDA}"/>
                  </a:ext>
                </a:extLst>
              </p:cNvPr>
              <p:cNvPicPr>
                <a:picLocks noGrp="1" noRot="1" noChangeAspect="1" noMove="1" noResize="1" noEditPoints="1" noAdjustHandles="1" noChangeArrowheads="1" noChangeShapeType="1"/>
              </p:cNvPicPr>
              <p:nvPr/>
            </p:nvPicPr>
            <p:blipFill>
              <a:blip r:embed="rId4"/>
              <a:stretch>
                <a:fillRect/>
              </a:stretch>
            </p:blipFill>
            <p:spPr>
              <a:xfrm>
                <a:off x="1688124" y="2052490"/>
                <a:ext cx="10515600" cy="4351338"/>
              </a:xfrm>
              <a:prstGeom prst="rect">
                <a:avLst/>
              </a:prstGeom>
            </p:spPr>
          </p:pic>
        </mc:Fallback>
      </mc:AlternateContent>
      <p:sp>
        <p:nvSpPr>
          <p:cNvPr id="6" name="TextBox 5">
            <a:extLst>
              <a:ext uri="{FF2B5EF4-FFF2-40B4-BE49-F238E27FC236}">
                <a16:creationId xmlns:a16="http://schemas.microsoft.com/office/drawing/2014/main" id="{FB5A4854-1411-F660-6051-155E59E2282A}"/>
              </a:ext>
            </a:extLst>
          </p:cNvPr>
          <p:cNvSpPr txBox="1"/>
          <p:nvPr/>
        </p:nvSpPr>
        <p:spPr>
          <a:xfrm>
            <a:off x="182881" y="2328236"/>
            <a:ext cx="3010486" cy="1138773"/>
          </a:xfrm>
          <a:prstGeom prst="rect">
            <a:avLst/>
          </a:prstGeom>
          <a:noFill/>
        </p:spPr>
        <p:txBody>
          <a:bodyPr wrap="square" rtlCol="0">
            <a:spAutoFit/>
          </a:bodyPr>
          <a:lstStyle/>
          <a:p>
            <a:r>
              <a:rPr lang="en-US" sz="2800" b="1" dirty="0"/>
              <a:t>88.10 billion USD market </a:t>
            </a:r>
            <a:r>
              <a:rPr lang="en-US" sz="1200" dirty="0"/>
              <a:t>for global gardening equipment in 2022</a:t>
            </a:r>
          </a:p>
        </p:txBody>
      </p:sp>
      <p:sp>
        <p:nvSpPr>
          <p:cNvPr id="7" name="TextBox 6">
            <a:extLst>
              <a:ext uri="{FF2B5EF4-FFF2-40B4-BE49-F238E27FC236}">
                <a16:creationId xmlns:a16="http://schemas.microsoft.com/office/drawing/2014/main" id="{8DB6F730-2322-ED96-2DF5-BFE74B89198B}"/>
              </a:ext>
            </a:extLst>
          </p:cNvPr>
          <p:cNvSpPr txBox="1"/>
          <p:nvPr/>
        </p:nvSpPr>
        <p:spPr>
          <a:xfrm>
            <a:off x="323557" y="4105048"/>
            <a:ext cx="2869810" cy="1384995"/>
          </a:xfrm>
          <a:prstGeom prst="rect">
            <a:avLst/>
          </a:prstGeom>
          <a:noFill/>
        </p:spPr>
        <p:txBody>
          <a:bodyPr wrap="square" rtlCol="0">
            <a:spAutoFit/>
          </a:bodyPr>
          <a:lstStyle/>
          <a:p>
            <a:r>
              <a:rPr lang="en-US" sz="2800" b="1" dirty="0"/>
              <a:t>6%</a:t>
            </a:r>
            <a:r>
              <a:rPr lang="en-US" sz="2800" dirty="0"/>
              <a:t> </a:t>
            </a:r>
            <a:r>
              <a:rPr lang="en-US" sz="2800" b="1" dirty="0"/>
              <a:t>growth rate </a:t>
            </a:r>
            <a:r>
              <a:rPr lang="en-US" sz="1200" dirty="0"/>
              <a:t>compared to </a:t>
            </a:r>
            <a:r>
              <a:rPr lang="en-US" sz="2800" b="1" dirty="0"/>
              <a:t>2% </a:t>
            </a:r>
            <a:r>
              <a:rPr lang="en-US" sz="1200" dirty="0"/>
              <a:t>for</a:t>
            </a:r>
            <a:r>
              <a:rPr lang="en-US" sz="2800" dirty="0"/>
              <a:t> </a:t>
            </a:r>
            <a:r>
              <a:rPr lang="en-US" sz="2800" b="1" dirty="0"/>
              <a:t>current industry</a:t>
            </a:r>
          </a:p>
        </p:txBody>
      </p:sp>
      <p:sp>
        <p:nvSpPr>
          <p:cNvPr id="8" name="TextBox 7">
            <a:extLst>
              <a:ext uri="{FF2B5EF4-FFF2-40B4-BE49-F238E27FC236}">
                <a16:creationId xmlns:a16="http://schemas.microsoft.com/office/drawing/2014/main" id="{342620EB-DB41-7E96-22E4-047CCE0E08F0}"/>
              </a:ext>
            </a:extLst>
          </p:cNvPr>
          <p:cNvSpPr txBox="1"/>
          <p:nvPr/>
        </p:nvSpPr>
        <p:spPr>
          <a:xfrm>
            <a:off x="0" y="5490043"/>
            <a:ext cx="3010486" cy="253916"/>
          </a:xfrm>
          <a:prstGeom prst="rect">
            <a:avLst/>
          </a:prstGeom>
          <a:noFill/>
        </p:spPr>
        <p:txBody>
          <a:bodyPr wrap="square" rtlCol="0">
            <a:spAutoFit/>
          </a:bodyPr>
          <a:lstStyle/>
          <a:p>
            <a:r>
              <a:rPr lang="en-US" sz="1050" dirty="0"/>
              <a:t>Source: grandviewresearch.com,2023</a:t>
            </a:r>
          </a:p>
        </p:txBody>
      </p:sp>
      <p:sp>
        <p:nvSpPr>
          <p:cNvPr id="9" name="TextBox 8">
            <a:extLst>
              <a:ext uri="{FF2B5EF4-FFF2-40B4-BE49-F238E27FC236}">
                <a16:creationId xmlns:a16="http://schemas.microsoft.com/office/drawing/2014/main" id="{885B848F-7B44-F510-5414-5CC7289CFF7A}"/>
              </a:ext>
            </a:extLst>
          </p:cNvPr>
          <p:cNvSpPr txBox="1"/>
          <p:nvPr/>
        </p:nvSpPr>
        <p:spPr>
          <a:xfrm>
            <a:off x="9631365" y="5386168"/>
            <a:ext cx="2642697" cy="461665"/>
          </a:xfrm>
          <a:prstGeom prst="rect">
            <a:avLst/>
          </a:prstGeom>
          <a:noFill/>
        </p:spPr>
        <p:txBody>
          <a:bodyPr wrap="square" rtlCol="0">
            <a:spAutoFit/>
          </a:bodyPr>
          <a:lstStyle/>
          <a:p>
            <a:r>
              <a:rPr lang="en-US" sz="1200" dirty="0"/>
              <a:t>Source: landscapeprofessionals.org,2023</a:t>
            </a:r>
          </a:p>
        </p:txBody>
      </p:sp>
    </p:spTree>
    <p:extLst>
      <p:ext uri="{BB962C8B-B14F-4D97-AF65-F5344CB8AC3E}">
        <p14:creationId xmlns:p14="http://schemas.microsoft.com/office/powerpoint/2010/main" val="134293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6ED6-2645-6448-A34C-BE8FDBA341A5}"/>
              </a:ext>
            </a:extLst>
          </p:cNvPr>
          <p:cNvSpPr>
            <a:spLocks noGrp="1"/>
          </p:cNvSpPr>
          <p:nvPr>
            <p:ph type="title"/>
          </p:nvPr>
        </p:nvSpPr>
        <p:spPr>
          <a:xfrm>
            <a:off x="2990557" y="-297657"/>
            <a:ext cx="10515600" cy="1325563"/>
          </a:xfrm>
        </p:spPr>
        <p:txBody>
          <a:bodyPr/>
          <a:lstStyle/>
          <a:p>
            <a:r>
              <a:rPr lang="en-US" dirty="0"/>
              <a:t>Sales by Type of Product</a:t>
            </a:r>
          </a:p>
        </p:txBody>
      </p:sp>
      <p:graphicFrame>
        <p:nvGraphicFramePr>
          <p:cNvPr id="4" name="Content Placeholder 3">
            <a:extLst>
              <a:ext uri="{FF2B5EF4-FFF2-40B4-BE49-F238E27FC236}">
                <a16:creationId xmlns:a16="http://schemas.microsoft.com/office/drawing/2014/main" id="{4A0A03BE-772B-9355-D0D4-52980A9C2437}"/>
              </a:ext>
            </a:extLst>
          </p:cNvPr>
          <p:cNvGraphicFramePr>
            <a:graphicFrameLocks noGrp="1"/>
          </p:cNvGraphicFramePr>
          <p:nvPr>
            <p:ph idx="1"/>
            <p:extLst>
              <p:ext uri="{D42A27DB-BD31-4B8C-83A1-F6EECF244321}">
                <p14:modId xmlns:p14="http://schemas.microsoft.com/office/powerpoint/2010/main" val="3951674491"/>
              </p:ext>
            </p:extLst>
          </p:nvPr>
        </p:nvGraphicFramePr>
        <p:xfrm>
          <a:off x="1054099" y="753762"/>
          <a:ext cx="9387360" cy="609888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A7E62D8-D766-BB5F-1761-5A1F88F1944A}"/>
              </a:ext>
            </a:extLst>
          </p:cNvPr>
          <p:cNvSpPr txBox="1"/>
          <p:nvPr/>
        </p:nvSpPr>
        <p:spPr>
          <a:xfrm>
            <a:off x="7702257" y="2292171"/>
            <a:ext cx="4533900" cy="1200329"/>
          </a:xfrm>
          <a:prstGeom prst="rect">
            <a:avLst/>
          </a:prstGeom>
          <a:noFill/>
        </p:spPr>
        <p:txBody>
          <a:bodyPr wrap="square" rtlCol="0">
            <a:spAutoFit/>
          </a:bodyPr>
          <a:lstStyle/>
          <a:p>
            <a:pPr algn="ctr"/>
            <a:r>
              <a:rPr lang="en-US" b="1" u="sng" dirty="0"/>
              <a:t>Main Factors Driving Trend</a:t>
            </a:r>
          </a:p>
          <a:p>
            <a:pPr algn="ctr"/>
            <a:r>
              <a:rPr lang="en-US" dirty="0"/>
              <a:t> “performance”</a:t>
            </a:r>
          </a:p>
          <a:p>
            <a:pPr algn="ctr"/>
            <a:r>
              <a:rPr lang="en-US" dirty="0"/>
              <a:t> “run-time”</a:t>
            </a:r>
          </a:p>
          <a:p>
            <a:pPr algn="ctr"/>
            <a:r>
              <a:rPr lang="en-US" dirty="0"/>
              <a:t> “cost”</a:t>
            </a:r>
          </a:p>
        </p:txBody>
      </p:sp>
      <p:sp>
        <p:nvSpPr>
          <p:cNvPr id="6" name="TextBox 5">
            <a:extLst>
              <a:ext uri="{FF2B5EF4-FFF2-40B4-BE49-F238E27FC236}">
                <a16:creationId xmlns:a16="http://schemas.microsoft.com/office/drawing/2014/main" id="{E1A9343A-02E5-A935-763E-870B9774D7D8}"/>
              </a:ext>
            </a:extLst>
          </p:cNvPr>
          <p:cNvSpPr txBox="1"/>
          <p:nvPr/>
        </p:nvSpPr>
        <p:spPr>
          <a:xfrm>
            <a:off x="8073768" y="6482162"/>
            <a:ext cx="2730500" cy="307777"/>
          </a:xfrm>
          <a:prstGeom prst="rect">
            <a:avLst/>
          </a:prstGeom>
          <a:noFill/>
        </p:spPr>
        <p:txBody>
          <a:bodyPr wrap="square" rtlCol="0">
            <a:spAutoFit/>
          </a:bodyPr>
          <a:lstStyle/>
          <a:p>
            <a:r>
              <a:rPr lang="en-US" sz="1400" dirty="0"/>
              <a:t>Source: timesofsandiego.com,2021</a:t>
            </a:r>
          </a:p>
        </p:txBody>
      </p:sp>
      <p:sp>
        <p:nvSpPr>
          <p:cNvPr id="8" name="TextBox 7">
            <a:extLst>
              <a:ext uri="{FF2B5EF4-FFF2-40B4-BE49-F238E27FC236}">
                <a16:creationId xmlns:a16="http://schemas.microsoft.com/office/drawing/2014/main" id="{45D3CF70-3910-C5EF-F241-03A5821224B5}"/>
              </a:ext>
            </a:extLst>
          </p:cNvPr>
          <p:cNvSpPr txBox="1"/>
          <p:nvPr/>
        </p:nvSpPr>
        <p:spPr>
          <a:xfrm>
            <a:off x="10441459" y="3545213"/>
            <a:ext cx="2222793" cy="646331"/>
          </a:xfrm>
          <a:prstGeom prst="rect">
            <a:avLst/>
          </a:prstGeom>
          <a:noFill/>
        </p:spPr>
        <p:txBody>
          <a:bodyPr wrap="square" rtlCol="0">
            <a:spAutoFit/>
          </a:bodyPr>
          <a:lstStyle/>
          <a:p>
            <a:r>
              <a:rPr lang="en-US" sz="1200" dirty="0"/>
              <a:t>Source: timesofsandiego.com,2021</a:t>
            </a:r>
          </a:p>
          <a:p>
            <a:endParaRPr lang="en-US" sz="1200" dirty="0"/>
          </a:p>
        </p:txBody>
      </p:sp>
    </p:spTree>
    <p:extLst>
      <p:ext uri="{BB962C8B-B14F-4D97-AF65-F5344CB8AC3E}">
        <p14:creationId xmlns:p14="http://schemas.microsoft.com/office/powerpoint/2010/main" val="1192200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B704A0E7FD10F46871B68AAB5037533" ma:contentTypeVersion="3" ma:contentTypeDescription="Create a new document." ma:contentTypeScope="" ma:versionID="ee736b5bdad2a20d4e4d87ee9cdaca9d">
  <xsd:schema xmlns:xsd="http://www.w3.org/2001/XMLSchema" xmlns:xs="http://www.w3.org/2001/XMLSchema" xmlns:p="http://schemas.microsoft.com/office/2006/metadata/properties" xmlns:ns3="1c8d50de-28d6-41f3-8dfb-771f68898fbf" targetNamespace="http://schemas.microsoft.com/office/2006/metadata/properties" ma:root="true" ma:fieldsID="f1c42be336429ebb9abf20d12741ea19" ns3:_="">
    <xsd:import namespace="1c8d50de-28d6-41f3-8dfb-771f68898fbf"/>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8d50de-28d6-41f3-8dfb-771f68898f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B6CF8B-8464-46CA-87CD-703AC113EF30}">
  <ds:schemaRefs>
    <ds:schemaRef ds:uri="http://schemas.microsoft.com/sharepoint/v3/contenttype/forms"/>
  </ds:schemaRefs>
</ds:datastoreItem>
</file>

<file path=customXml/itemProps2.xml><?xml version="1.0" encoding="utf-8"?>
<ds:datastoreItem xmlns:ds="http://schemas.openxmlformats.org/officeDocument/2006/customXml" ds:itemID="{F5DC311B-2537-4EE5-AF47-7DACE623E6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8d50de-28d6-41f3-8dfb-771f68898f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30AF91-4F7D-4D9A-BEFF-BA38C232D5CF}">
  <ds:schemaRefs>
    <ds:schemaRef ds:uri="http://schemas.microsoft.com/office/2006/metadata/properties"/>
    <ds:schemaRef ds:uri="http://purl.org/dc/elements/1.1/"/>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1c8d50de-28d6-41f3-8dfb-771f68898fb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3825</TotalTime>
  <Words>2780</Words>
  <Application>Microsoft Office PowerPoint</Application>
  <PresentationFormat>Widescreen</PresentationFormat>
  <Paragraphs>108</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regular_medium</vt:lpstr>
      <vt:lpstr>Roboto</vt:lpstr>
      <vt:lpstr>Times New Roman</vt:lpstr>
      <vt:lpstr>Office Theme</vt:lpstr>
      <vt:lpstr>Diversification strategy for engine manufacturing company</vt:lpstr>
      <vt:lpstr>Current State of automotive manufacturing industry</vt:lpstr>
      <vt:lpstr>Sales and trends within the nation</vt:lpstr>
      <vt:lpstr>Trends continued</vt:lpstr>
      <vt:lpstr>Government intervention within industry</vt:lpstr>
      <vt:lpstr>Customer demands continued</vt:lpstr>
      <vt:lpstr>Automotive engine manufacturing trends</vt:lpstr>
      <vt:lpstr>Landscaping manufacturing sales</vt:lpstr>
      <vt:lpstr>Sales by Type of Product</vt:lpstr>
      <vt:lpstr>Customer Demands</vt:lpstr>
      <vt:lpstr>Expected Growth</vt:lpstr>
      <vt:lpstr>Summary of Data</vt:lpstr>
      <vt:lpstr>Decision-Making Model</vt:lpstr>
      <vt:lpstr>References</vt:lpstr>
      <vt:lpstr>Grand View Research. (2023). Gardening equipment market size, share &amp; trends analysis report by product, by end user, by distribution channel, by region, and segment forecasts, 2023 - 2030. https://www.grandviewresearch.com/industry-analysis/gardening-equipment-market  IBISWorld. (2023). Automotive engine &amp; parts manufacturing in the US - market research report. https://my-ibisworld-com.ezproxy.snhu.edu/us/en/industry/33631/industry-at-a-glance  Mordor Intelligence. (n.d.). Electric Lawn Mowers Market Size &amp; Share Analysis - Industry Research Report - Growth Trends. Retrieved from https://www.mordorintelligence.com/industry-reports/electric-lawn-mowers-market Motavalli, J. (2022, October 27). Every automaker’s EV plans through 2035 and beyond. Forbes. https://www.forbes.com/wheels/news/automaker-ev-plans/  Times of San Diego. (2021, October 8). Landscapers decry high cost of new California mandate to buy electric tools. https://timesofsandiego.com/business/2021/10/08/landscapers-decry-high-cost-of-new-california-mandate-to-buy-electric-tools/  Tucker, S. (2023, January 17). New car sales fell in 2022, but new electric car sales rose … Kelley Blue Book. https://www.kbb.com/car-news/new-car-sales-fell-in-2022-but-new-electric-car-sales-rose-dramatically/ Westbrook, J. (2022, February 11). America’s new cars make more power than ever. MotorTrend. https://www.motortrend.com/news/epa-new-car-record-high-horsepower/  Photo 1: https://www.sandjengines.com/promos/chevrolet-gm-vortec-4800-ly2-lr4-ls-silverado-long-block-crate-engine-sale  Photo 2: https://www.wegnerautomotive.com/engine-packages/376-ci-whipple-2-9l-supercharged-ls3/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Two</dc:title>
  <dc:subject/>
  <dc:creator>Soomo Learning</dc:creator>
  <cp:keywords/>
  <dc:description/>
  <cp:lastModifiedBy>Ape Strong</cp:lastModifiedBy>
  <cp:revision>129</cp:revision>
  <dcterms:created xsi:type="dcterms:W3CDTF">2020-03-04T17:49:07Z</dcterms:created>
  <dcterms:modified xsi:type="dcterms:W3CDTF">2023-07-29T18:20:02Z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0x0101001B704A0E7FD10F46871B68AAB5037533</vt:lpwstr>
  </property>
</Properties>
</file>