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Ex1.xml" ContentType="application/vnd.ms-office.chartex+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sldIdLst>
    <p:sldId id="1021" r:id="rId5"/>
    <p:sldId id="1022" r:id="rId6"/>
    <p:sldId id="1023" r:id="rId7"/>
    <p:sldId id="1027" r:id="rId8"/>
    <p:sldId id="1026" r:id="rId9"/>
    <p:sldId id="1036" r:id="rId10"/>
    <p:sldId id="1024" r:id="rId11"/>
    <p:sldId id="1029" r:id="rId12"/>
    <p:sldId id="1031" r:id="rId13"/>
    <p:sldId id="1030" r:id="rId14"/>
    <p:sldId id="1033" r:id="rId15"/>
    <p:sldId id="1032" r:id="rId16"/>
    <p:sldId id="1035" r:id="rId17"/>
    <p:sldId id="103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4D5750-044B-4E20-BAB6-EAFA6A518AED}" v="74" dt="2023-08-10T20:39:45.7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59417" autoAdjust="0"/>
  </p:normalViewPr>
  <p:slideViewPr>
    <p:cSldViewPr snapToGrid="0">
      <p:cViewPr varScale="1">
        <p:scale>
          <a:sx n="69" d="100"/>
          <a:sy n="69" d="100"/>
        </p:scale>
        <p:origin x="367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oleObject" Target="https://snhu-my.sharepoint.com/personal/michael_medina5_snhu_edu/Documents/Homework.xlsx" TargetMode="External"/><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5.xml"/><Relationship Id="rId1" Type="http://schemas.microsoft.com/office/2011/relationships/chartStyle" Target="style5.xml"/></Relationships>
</file>

<file path=ppt/charts/_rels/chartEx1.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https://snhu-my.sharepoint.com/personal/michael_medina5_snhu_edu/Documents/Homework.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Percentage of new car sales 2021-2030</a:t>
            </a:r>
            <a:r>
              <a:rPr lang="en-US" baseline="0"/>
              <a:t> US</a:t>
            </a:r>
            <a:endParaRPr lang="en-US"/>
          </a:p>
        </c:rich>
      </c:tx>
      <c:layout>
        <c:manualLayout>
          <c:xMode val="edge"/>
          <c:yMode val="edge"/>
          <c:x val="0.25879792554980896"/>
          <c:y val="3.274214145636357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dPt>
            <c:idx val="1"/>
            <c:invertIfNegative val="0"/>
            <c:bubble3D val="0"/>
            <c:spPr>
              <a:solidFill>
                <a:schemeClr val="accent6"/>
              </a:solidFill>
              <a:ln>
                <a:noFill/>
              </a:ln>
              <a:effectLst/>
            </c:spPr>
            <c:extLst>
              <c:ext xmlns:c16="http://schemas.microsoft.com/office/drawing/2014/chart" uri="{C3380CC4-5D6E-409C-BE32-E72D297353CC}">
                <c16:uniqueId val="{00000001-3DEF-4D93-BB38-3E958C07B2B5}"/>
              </c:ext>
            </c:extLst>
          </c:dPt>
          <c:dPt>
            <c:idx val="2"/>
            <c:invertIfNegative val="0"/>
            <c:bubble3D val="0"/>
            <c:spPr>
              <a:solidFill>
                <a:schemeClr val="tx1"/>
              </a:solidFill>
              <a:ln>
                <a:noFill/>
              </a:ln>
              <a:effectLst/>
            </c:spPr>
            <c:extLst>
              <c:ext xmlns:c16="http://schemas.microsoft.com/office/drawing/2014/chart" uri="{C3380CC4-5D6E-409C-BE32-E72D297353CC}">
                <c16:uniqueId val="{00000003-3DEF-4D93-BB38-3E958C07B2B5}"/>
              </c:ext>
            </c:extLst>
          </c:dPt>
          <c:dPt>
            <c:idx val="5"/>
            <c:invertIfNegative val="0"/>
            <c:bubble3D val="0"/>
            <c:spPr>
              <a:solidFill>
                <a:schemeClr val="accent6"/>
              </a:solidFill>
              <a:ln>
                <a:noFill/>
              </a:ln>
              <a:effectLst/>
            </c:spPr>
            <c:extLst>
              <c:ext xmlns:c16="http://schemas.microsoft.com/office/drawing/2014/chart" uri="{C3380CC4-5D6E-409C-BE32-E72D297353CC}">
                <c16:uniqueId val="{00000005-3DEF-4D93-BB38-3E958C07B2B5}"/>
              </c:ext>
            </c:extLst>
          </c:dPt>
          <c:dPt>
            <c:idx val="6"/>
            <c:invertIfNegative val="0"/>
            <c:bubble3D val="0"/>
            <c:spPr>
              <a:solidFill>
                <a:schemeClr val="tx1"/>
              </a:solidFill>
              <a:ln>
                <a:noFill/>
              </a:ln>
              <a:effectLst/>
            </c:spPr>
            <c:extLst>
              <c:ext xmlns:c16="http://schemas.microsoft.com/office/drawing/2014/chart" uri="{C3380CC4-5D6E-409C-BE32-E72D297353CC}">
                <c16:uniqueId val="{00000007-3DEF-4D93-BB38-3E958C07B2B5}"/>
              </c:ext>
            </c:extLst>
          </c:dPt>
          <c:cat>
            <c:strRef>
              <c:f>Sheet1!$C$35:$C$41</c:f>
              <c:strCache>
                <c:ptCount val="7"/>
                <c:pt idx="0">
                  <c:v>2021</c:v>
                </c:pt>
                <c:pt idx="1">
                  <c:v>eletric</c:v>
                </c:pt>
                <c:pt idx="2">
                  <c:v>non eletric</c:v>
                </c:pt>
                <c:pt idx="4">
                  <c:v>2030</c:v>
                </c:pt>
                <c:pt idx="5">
                  <c:v>eletric</c:v>
                </c:pt>
                <c:pt idx="6">
                  <c:v>non eletric</c:v>
                </c:pt>
              </c:strCache>
            </c:strRef>
          </c:cat>
          <c:val>
            <c:numRef>
              <c:f>Sheet1!$D$35:$D$41</c:f>
              <c:numCache>
                <c:formatCode>0%</c:formatCode>
                <c:ptCount val="7"/>
                <c:pt idx="1">
                  <c:v>5.8000000000000003E-2</c:v>
                </c:pt>
                <c:pt idx="2">
                  <c:v>0.94199999999999995</c:v>
                </c:pt>
                <c:pt idx="5">
                  <c:v>0.5</c:v>
                </c:pt>
                <c:pt idx="6">
                  <c:v>0.5</c:v>
                </c:pt>
              </c:numCache>
            </c:numRef>
          </c:val>
          <c:extLst>
            <c:ext xmlns:c16="http://schemas.microsoft.com/office/drawing/2014/chart" uri="{C3380CC4-5D6E-409C-BE32-E72D297353CC}">
              <c16:uniqueId val="{00000008-3DEF-4D93-BB38-3E958C07B2B5}"/>
            </c:ext>
          </c:extLst>
        </c:ser>
        <c:dLbls>
          <c:showLegendKey val="0"/>
          <c:showVal val="0"/>
          <c:showCatName val="0"/>
          <c:showSerName val="0"/>
          <c:showPercent val="0"/>
          <c:showBubbleSize val="0"/>
        </c:dLbls>
        <c:gapWidth val="182"/>
        <c:axId val="475646991"/>
        <c:axId val="475647471"/>
      </c:barChart>
      <c:catAx>
        <c:axId val="47564699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5647471"/>
        <c:crosses val="autoZero"/>
        <c:auto val="1"/>
        <c:lblAlgn val="ctr"/>
        <c:lblOffset val="100"/>
        <c:noMultiLvlLbl val="0"/>
      </c:catAx>
      <c:valAx>
        <c:axId val="475647471"/>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564699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BF3-48FE-92BB-52A0D1DCD33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BF3-48FE-92BB-52A0D1DCD333}"/>
              </c:ext>
            </c:extLst>
          </c:dPt>
          <c:dLbls>
            <c:dLbl>
              <c:idx val="0"/>
              <c:layout>
                <c:manualLayout>
                  <c:x val="0.13333333333333333"/>
                  <c:y val="-0.10185185185185185"/>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ABF3-48FE-92BB-52A0D1DCD333}"/>
                </c:ext>
              </c:extLst>
            </c:dLbl>
            <c:dLbl>
              <c:idx val="1"/>
              <c:layout>
                <c:manualLayout>
                  <c:x val="-0.14166666666666669"/>
                  <c:y val="6.9444444444444448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ABF3-48FE-92BB-52A0D1DCD333}"/>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Sheet2!$K$8:$K$9</c:f>
              <c:strCache>
                <c:ptCount val="2"/>
                <c:pt idx="0">
                  <c:v>Not going fully eletric</c:v>
                </c:pt>
                <c:pt idx="1">
                  <c:v>Going fully eletric</c:v>
                </c:pt>
              </c:strCache>
            </c:strRef>
          </c:cat>
          <c:val>
            <c:numRef>
              <c:f>Sheet2!$L$8:$L$9</c:f>
              <c:numCache>
                <c:formatCode>0%</c:formatCode>
                <c:ptCount val="2"/>
                <c:pt idx="0">
                  <c:v>0.35294117647058826</c:v>
                </c:pt>
                <c:pt idx="1">
                  <c:v>0.65</c:v>
                </c:pt>
              </c:numCache>
            </c:numRef>
          </c:val>
          <c:extLst>
            <c:ext xmlns:c16="http://schemas.microsoft.com/office/drawing/2014/chart" uri="{C3380CC4-5D6E-409C-BE32-E72D297353CC}">
              <c16:uniqueId val="{00000004-ABF3-48FE-92BB-52A0D1DCD333}"/>
            </c:ext>
          </c:extLst>
        </c:ser>
        <c:dLbls>
          <c:showLegendKey val="0"/>
          <c:showVal val="0"/>
          <c:showCatName val="1"/>
          <c:showSerName val="0"/>
          <c:showPercent val="1"/>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Total value of Industry in Billions 2022</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5"/>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Sheet4!$A$28:$A$29</c:f>
              <c:strCache>
                <c:ptCount val="2"/>
                <c:pt idx="0">
                  <c:v>Automotive manufacturing</c:v>
                </c:pt>
                <c:pt idx="1">
                  <c:v>Landscaping manufacturing</c:v>
                </c:pt>
              </c:strCache>
            </c:strRef>
          </c:cat>
          <c:val>
            <c:numRef>
              <c:f>Sheet4!$B$28:$B$29</c:f>
              <c:numCache>
                <c:formatCode>"$"#,##0.00_);[Red]\("$"#,##0.00\)</c:formatCode>
                <c:ptCount val="2"/>
                <c:pt idx="0">
                  <c:v>40.4</c:v>
                </c:pt>
                <c:pt idx="1">
                  <c:v>88.1</c:v>
                </c:pt>
              </c:numCache>
            </c:numRef>
          </c:val>
          <c:extLst>
            <c:ext xmlns:c16="http://schemas.microsoft.com/office/drawing/2014/chart" uri="{C3380CC4-5D6E-409C-BE32-E72D297353CC}">
              <c16:uniqueId val="{00000000-785B-4BA1-A0AB-33EE1F73481A}"/>
            </c:ext>
          </c:extLst>
        </c:ser>
        <c:dLbls>
          <c:dLblPos val="outEnd"/>
          <c:showLegendKey val="0"/>
          <c:showVal val="1"/>
          <c:showCatName val="0"/>
          <c:showSerName val="0"/>
          <c:showPercent val="0"/>
          <c:showBubbleSize val="0"/>
        </c:dLbls>
        <c:gapWidth val="444"/>
        <c:overlap val="-90"/>
        <c:axId val="1441204991"/>
        <c:axId val="1441205471"/>
      </c:barChart>
      <c:catAx>
        <c:axId val="144120499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441205471"/>
        <c:crosses val="autoZero"/>
        <c:auto val="1"/>
        <c:lblAlgn val="ctr"/>
        <c:lblOffset val="100"/>
        <c:noMultiLvlLbl val="0"/>
      </c:catAx>
      <c:valAx>
        <c:axId val="1441205471"/>
        <c:scaling>
          <c:orientation val="minMax"/>
        </c:scaling>
        <c:delete val="1"/>
        <c:axPos val="l"/>
        <c:numFmt formatCode="&quot;$&quot;#,##0.00_);[Red]\(&quot;$&quot;#,##0.00\)" sourceLinked="1"/>
        <c:majorTickMark val="none"/>
        <c:minorTickMark val="none"/>
        <c:tickLblPos val="nextTo"/>
        <c:crossAx val="144120499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Expected</a:t>
            </a:r>
            <a:r>
              <a:rPr lang="en-US" baseline="0"/>
              <a:t> growth rate of industry</a:t>
            </a:r>
            <a:endParaRPr lang="en-US"/>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1278969251864285E-2"/>
          <c:y val="0.28017774043638149"/>
          <c:w val="0.90918623193069292"/>
          <c:h val="0.63370556134884937"/>
        </c:manualLayout>
      </c:layout>
      <c:barChart>
        <c:barDir val="col"/>
        <c:grouping val="clustered"/>
        <c:varyColors val="0"/>
        <c:ser>
          <c:idx val="0"/>
          <c:order val="0"/>
          <c:spPr>
            <a:solidFill>
              <a:schemeClr val="accent5"/>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Sheet4!$A$28:$A$29</c:f>
              <c:strCache>
                <c:ptCount val="2"/>
                <c:pt idx="0">
                  <c:v>Automotive manufacturing</c:v>
                </c:pt>
                <c:pt idx="1">
                  <c:v>Landscaping manufacturing</c:v>
                </c:pt>
              </c:strCache>
            </c:strRef>
          </c:cat>
          <c:val>
            <c:numRef>
              <c:f>Sheet4!$C$28:$C$29</c:f>
              <c:numCache>
                <c:formatCode>0%</c:formatCode>
                <c:ptCount val="2"/>
                <c:pt idx="0">
                  <c:v>0.02</c:v>
                </c:pt>
                <c:pt idx="1">
                  <c:v>0.06</c:v>
                </c:pt>
              </c:numCache>
            </c:numRef>
          </c:val>
          <c:extLst>
            <c:ext xmlns:c16="http://schemas.microsoft.com/office/drawing/2014/chart" uri="{C3380CC4-5D6E-409C-BE32-E72D297353CC}">
              <c16:uniqueId val="{00000000-ABE8-4821-B727-145D733488A1}"/>
            </c:ext>
          </c:extLst>
        </c:ser>
        <c:dLbls>
          <c:dLblPos val="outEnd"/>
          <c:showLegendKey val="0"/>
          <c:showVal val="1"/>
          <c:showCatName val="0"/>
          <c:showSerName val="0"/>
          <c:showPercent val="0"/>
          <c:showBubbleSize val="0"/>
        </c:dLbls>
        <c:gapWidth val="444"/>
        <c:overlap val="-90"/>
        <c:axId val="1134305183"/>
        <c:axId val="1134300383"/>
      </c:barChart>
      <c:catAx>
        <c:axId val="113430518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134300383"/>
        <c:crosses val="autoZero"/>
        <c:auto val="1"/>
        <c:lblAlgn val="ctr"/>
        <c:lblOffset val="100"/>
        <c:noMultiLvlLbl val="0"/>
      </c:catAx>
      <c:valAx>
        <c:axId val="1134300383"/>
        <c:scaling>
          <c:orientation val="minMax"/>
        </c:scaling>
        <c:delete val="1"/>
        <c:axPos val="l"/>
        <c:numFmt formatCode="0%" sourceLinked="1"/>
        <c:majorTickMark val="none"/>
        <c:minorTickMark val="none"/>
        <c:tickLblPos val="nextTo"/>
        <c:crossAx val="11343051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Sheet3!$B$6:$B$8</cx:f>
        <cx:lvl ptCount="3">
          <cx:pt idx="0">Florida</cx:pt>
          <cx:pt idx="1">California</cx:pt>
          <cx:pt idx="2">New York</cx:pt>
        </cx:lvl>
      </cx:strDim>
      <cx:numDim type="colorVal">
        <cx:f>Sheet3!$C$6:$C$8</cx:f>
        <cx:lvl ptCount="3" formatCode="#,##0">
          <cx:pt idx="0">8000</cx:pt>
          <cx:pt idx="1">8000</cx:pt>
          <cx:pt idx="2">8000</cx:pt>
        </cx:lvl>
      </cx:numDim>
    </cx:data>
  </cx:chartData>
  <cx:chart>
    <cx:title pos="t" align="ctr" overlay="0">
      <cx:tx>
        <cx:txData>
          <cx:v>States with most landscaping businesses</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States with most landscaping businesses</a:t>
          </a:r>
        </a:p>
      </cx:txPr>
    </cx:title>
    <cx:plotArea>
      <cx:plotAreaRegion>
        <cx:series layoutId="regionMap" uniqueId="{AA1F1090-7523-4D20-9615-34055B5C2664}">
          <cx:dataId val="0"/>
          <cx:layoutPr>
            <cx:geography cultureLanguage="en-US" cultureRegion="US" attribution="Powered by Bing">
              <cx:geoCache provider="{E9337A44-BEBE-4D9F-B70C-5C5E7DAFC167}">
                <cx:binary>1Htpb+Q4suBfKdTnVTV1UdRgeoAldaUynb7S5xfBV4nURYm69es3Uq7qdHm6+83DLrB4LoMOkkGK
DDIORkT982X6x0vx9qS+TGVRtf94mX7/yruu/sdvv7Uv/K18ar+V4kXJVn7vvr3I8jf5/bt4efvt
VT2Nokp/M5Bu/fbCn1T3Nn391z9htvRN7uTLUydkddm/qfnqre2Lrv2bvj/t+vL0WorKE22nxEun
//41KKQSr09fv7xVnejmw1y//f71F6SvX377PNW/ffZLASvr+lcYa5BvtmvbumG6X78Uskp/tGvE
+GYRx7QMYqL1x/z50f1TCQP/g5Ws63h6fVVvbQs7Wf9+GPjLsqF99/XLi+yr7kitFAj3+9ebSnRv
r1+uu6furf36RbSSvSMweVz7zfW62d9+pfe//vmpAbb/qeXDkXym1X/V9W8nwp4K8V2qSvw/PBTT
+WbYFsau7r7TXv/1bHTd/YZ1x3BcZLnrz69n85+t6c+P5+PYTyfE/vf/iBP6+0v0kXF+wfxvMo7p
frORaTvIxr8ejut+QzoxDZug97P5xDifLvVfr+fPz+fT8F+28D+DY/Zv45cHqfKfd/b/XohZxjfX
dA1TJ86vZ+HY37CBkEVs/f0soP+d4O9C7D9Zyp8fw2nkJybZP/z/YZK/FnF/iH/vqXvyV73xQcr9
fe9P8fhp6N+pn3f6bl5//2pa2ADm+EMfHSf5hfw33RP/eSAfBrw9td3vXzUdASfZiBCCsG4bpmV9
/TK+vXfp1jeEkeHaOkhAgiw410qqjv/+Fe4C0g2MCUYu1l3dAtnZyv7YBWL1KE5NZOuO7RDdsP9Q
1heymFNZ/UGMH/UvVV9eSFF1LWhKmwAn1++Ix9XC0izXNJFpIQx60sUmbLZ+eboCkwDw9f8lGym4
nMl8hnWN0yJPZUEdm9TxBxA7fVXQQfRN/A5+RrCK0Cyp0wdjmy8lk85yIbhNaOvKLqycnpV4dG8H
aY9BL61dOjcirGbtgjv6GKme7JTSxthKLOJr+vJ9kpq4qOZFMX2eRdhOeRZIpWGmWQuneEodZipj
DjMn3ZfL2Mcjzx64ttxzPXNokYwiqi0tp/k4hUbZN0HpuBZzLb0NiwbnXtnniLZitBe27oSUbiXP
V1DTJVmuV9Aql2LYkkWO3pB0LeVajX8MEH3xkxQfpllHfaDSirU2IkxC0S562Gd8QL6zJDLW8wYP
9yuY9GMRWBY/2MeOtWkt8tSQMaqq+k/brLHL4KyOQwor+Qla2pAXdB25dq3DT9W17fSZah241v8N
/Puvnxa4Qqmo7c0s1LTpRlXHiIg6XqHhWF2hU0ebox9tJ7zUrouCfhpy6l6HrFVeFJwhUSD2Z8i6
jZflvefDjO+t63A7deA7KygcOiwNf1/spzWdvnda+6et8OOl0Axr8E5j68kC6q91nhCDVfWQ0Hqe
k5xWaynmpYpHK4PbuYJFQaoYl01cpEqGa9M7YnXsOKG8z7FivyMdu0/VD915y+FrvZXL+B1csT5N
t1b/unv9xIdVpl2SUu4KOVK3qBqaaU0V58etrJhNqpGcuqNWe6rTB/pel634gbSir9VF41k8Xq1D
14bTTAvuYJK1XhynX6HTyKoc3ZyexhCtx7QvjYwqrp2btdbEnV6pgtonsE8qFZe60cRr/1SVuVfb
LqKjlqbM1nPTG3rH8kZNG7zcuixt297oVdnGCenbuBLtzpkHLXA6bY4WMbF6qWARRCRl/A7qelnF
NlAzp0gOP8G1lXfO1spSHq61tVgHrnin6ocp18a1e0U8jVvbEiMfmMwqHjTpQkAcl/J5mBvuLYna
Lr00QVIUFsW2I2hSdI/kKMTXwmwnEOpyFe342KqXqmYSdBGz+mmMR1dMseUkOKoW5OVzs1+s5iDt
YvaMQTlwsuVUxtjeqbKdNzyD3ZPjvlfoVKxtFTZrTxrLQLUjPRZlVgsrmwwEuzLvrKwpQE/oOOKq
McOUj1OcpFAUWG8CsegHUU5jSUnaojgZkoOL7ctWJD2rVdfFnVAmFWMjvLVaqoZaHezCGPqMzVO+
xJkxdiUVRJcsH7KeYVHLuDYmkKqqccPU7YNONONG729tc3gySa8HZZs2W1H19dZtVc5ctwMNgcwk
mPTlOikIw3WPoqZZ2thFTRvbmvMDaomyIsfomXmU0UQo7tu4FXRuO5DJR+Hd1kQUdAVPjWJA5+bI
l2A6ctBacBvY9VRdITVremCW1n44MtJa5Fy1oVPpG9cp5pJyjFCspecN6rQQK1x7Wj0CC8xlqzOc
ti3T0OBVqr8w3GF8v4jm8eRO12+F1ramUDN1BqvwCgdtNSmLkBy5oJ5N2LNyx4Ke6ivUGP0EH3PV
HBGz8DRnmOK8do4nbNYg8Cqe+WKtcwJdU5PAqYzGwCrL6Sy/TfrGm1G10J6Mms7QYk3xO9g1kdu3
xoYvS5CMyopTRRqa1gjTNAUG5JUb51In70XTb6xxBoXcZyTuVEvi1lwsT5BKUdmZaUGnxWw9Jw20
3OOTbwIjT1RNYNFE+nzZZsF8jSpq8k17PT0SHvYJJZKKii23RaR9lzxMTa8pGTIoXMX8VWQ0vxBD
WKf3fQlzeQpFc3/vv5j1vhmo1UYG9xD3h8lgvjMI32h9O+VsdqKKMLHsU3Shz35jvfbJ01Aep84U
M12mV34xed3tyD2l+Yg/leauF7QqYjJtexIVacArL3M9LO/5vCmXN8PwM3ukNY/FGNjpZsAMaSwn
dMzZQIZgtG6wFVn2xjS3Q3rnvOF6M9s3tuvL3ld6pLIziW+5GTbFLuE+MWg5b618V/EzhTY1iojy
2s6XA7N4uCx06TuvNsMWyGlotAWBY8GyxJnesN7daISZC9O+T3VLHaOiY3+vJk9ffJgxqc95Scsq
4Ihp/W4mV1URjv1dqbW0Ty/q7hUPoYrJ1sm9pqZkCG0RZzNzJq8qNlyzGSGR1cddGaf5lVOAimMJ
2qdDjEnUliwhkfk0pgutZIj6uM43Rr4r283QMIn23GXtQDnQ1zwI83YpaHkxp+FsgI0aIkm770bB
0L26JVo8ocj8nmGqg712rp+VracVUWL7mPsiodINi4UNt9l2cv3xPBWeftOdCc8kftqxPAmkSfNu
M+PNZIY135QZtdVb57Cl2KbyjORMF5FMArzsiPGcLWBSg5jsabvskHspNU/ikKiQL7FyLvJ+m4l4
WIAvTDoVGc3y7zK9tdqzFO7RtnaP9M4WitIwg71hqn2vUrDfPZBhGlzTicd1ylLTx3CAQ7jUW/s7
8Kxlv/LF55PXGB7pYh2cQ5dVvqkXZqIjwYBOWpPRpIvhdhpO1JBNpvllycyG4YHCZN2j7Lf2xMQU
yCqYO6Y11HZZlZ2J3q9cNlrMIVvURfrkoV19ZWu+bh3cIl5QZHGv3ZRdlChvagNHbovFHxWYDjtn
XGirvBrToqXWbsln6k+P0w1XNIt01y/sy87YjFyjw7Czu2DOgimEbaY4pXYR9d1mXLa4ovpb9og1
WOpExzY0kDcaV2O5c3CADobmWdoDqs6Ecy7u7YmaS4iHWMdggbPywTXjFlghDUv9olYZReJqmUq6
WJIC16psg0TNUu7pVmD11JlZUXrjuDVSb7BpolOVxwDrM5tN1ve003aZeu7KME8tmumHnpx3haey
qHTpMjP8WpfUvSEds31zjzlNOHVAN7s0UTFP/NoKxod8pNgJs5n2VVCXITyL5L02URcEZ01N7KHG
g1laLcw4cwsPaL6Hy+ycuXtzW4ZVJFtf6wLQ46SntEtpCwQz2eQwWInQqCn9obuBh5OZ0nrb39vm
fdNHTuF3UX9lvCamn6sIluYstE4sWpC9qkNYU9KGpNwZJsUmdVl6U9+1NrNEaLrbYot6P0GBNK6r
hHWIuSCK9XE3jDuMAv7ci/3ien2/0Z4KOK6mQ3TWwlbsB+oqgzoZEzfVXXnWxPzcOmh+t1xxESwO
NZpH0zznidfLnuIKbDgfZd7QhGZxpk87zTpTyTZtaFnfzDJoiO9oW7e4HDidclZeipLqVqQhqmo6
F1F34d6VQP8XeetsCyuaIstX1xWntbVJL5dtbtFF96c7t2VkDlHljbk/EFoCL2tedo/MGC++qAw6
uFFbgK5jiWAu9/KFamAFA/ftau1ga6xfDtYSz/PlCI/S9slFu06BYmA8o6YNh8wA3c6CVLF5oZa8
PvT8MC8xITbtOiayuC98B4dVf51m38f5YbDg+dAuVPC7sm3p0J0Z6fnAJ4agggJzYKgIC3KFFlo0
UZ7s8BQNIFlEXCNPNE9jvdO1bZuHQKEcVCGhTUPFRCtCC07bhrodXQDW6fBKnmCV5/xeWFuYPd/C
g4ab1Bxojik/YNaE45VsqW54S+dXGS16WsE72zMbv5lo96w7VIZchXnvHVBDMcOxwTSaBQ4DVn+x
M1bf1bOHL3JfbaxLMw+WIPOq7XyBlW8+JlGXMWkzx4eb5vj5yNBrDeLgNj1kgqFrZz9mPqxcZ8AM
/G5yvSSJ3JamN9YFea2j9Cw9e1N3vUbtfdZRPaUqYXPFNLixUNF8jXXUvmq9iSVRyYCmlDOd8sC+
eqFvtd+/tAH2NhxR48LcV5FxMYNQAAPgxhqPHFPdZXfIpHpJ1Z19NSTMdGhpeVPtJwdcU/jLizNA
HWXQDhvceXloSi+5SBx/MG4KEZAs7FpmJ8wuqe3QdGLcc8GEkl43BOnobwq4cTziHZOPbVifC3/q
KUJh2l7Bc0nSKllYqoLZF7HlDayAk7CZsoKh2i+x6bBS955d2rAlygy/NwL9bmP13viYpMzczX4a
OZK2e+0F3eoSLCLaPqXABmUsL+2ovEQ3aZyfuRmoBFpilmT7oaPyRoYZrCoUl+RBg5chSNy7Mvcb
yZZnB1bt57C0inK5kQxeWpyA2cagTdDME5dtTu2OOkD2OwQcBm4ieD3d6AcjZcO1cdvuK68Khgt7
N3E6XORbzEwPLnvQu8wCojF7Z+7a/XChNkn4qEm67JZdszcD0rA00qDqcv8M2LtcgNmgOg1UHboE
dAYNFjAQ5uoaMCTVKLx0dnbAH7qNPcDGZ5/ESfzYPk27cj95tqQkBOtjZ8TVjht0CVqgY840v/Bc
WtKeZmcJKymgePKsCNzAYNlFt8GE1Yd8Xx+0e3E1ef1TdnBpdnAo+t7cjn69sWnt4Zx2D+kdXqjt
uQczAxEPIsCDsuyo8vQAtMYdSDK4OkBhC/gKgZSFGzulRxk+XixXakc4qzf5Xotsz9nZh9pzvIRV
oXtRMRE4DxqM7Tx+hhVbHnpmsIlqDCQUYnZK8YNmRpIRUC4PJewqTEMwSjbFFq7DbXboduP3fE/C
Ydc8FWD1gOfrHn2/L/fiavaT7/yhei0jBJQAGWNv7W1/5mpsqSjIz+v+rDJY0D+iG3GJJcMgW2gL
TCXoAb1VHiCiic03Om0nenCf+8fOgJPNt81lGZEn60Y9zHsQhCAgrSf1kL1YbNxnqTdd59t8a9xg
Nlw0l9ZN7iMGRA2NMyjZ4mnwgec6ZyB9gpZVHvgK7Z0TYSZjfn+8dJF2N1VH8dbDm7ajzaMF4Jmg
ChonWl7qUXUOKjFu3uCuypuioptlmwXtzbJNQcZ0dzL35Rlop/xtvffdXXbOOYXfCbjIm7YlnFfm
dR3tcGwmTEhWI5pUDPhZvHWL191BHzCT6D2sbwm8UYA0FoVhJZBJoxJ0xvPynF1rCctyloxUHwId
UWsObUQ7AmyiPaMzkMuY2cG00RJg3eoCx2k0bSY4kHk/vaqHBl6g1AzgvleHEUzylxTTmclb7XwJ
9CCNJGikTI9aRdHtaN7nIdqkG7GZfNDFQxMsvhlrZ+ZZJ4XvXJVvM5h2rcfd13xmTUpLA1TmdJHf
EYdiN+CX8xUKnfNl18+X+ZnagklhTznwCnqQzPWHKLl4E5cjkHpiZU71xRvBVI6zc3G53E2rAFyl
RALWLSgii7Y38i2lQH3Yuf3cw8CGdhU4MKgANfg8nmEQBLfdpvKmjQ5PtafuvInd57LwNY2NV27O
yBNA6oHf27vhHE/HVS+7NGPt1dCxXjE49+HauUM36jyvWb6E5eXRPnjUn5tHWGJWe8L2mrdh3i13
oBCH5wWOMaNadRTGINjARBjPWhBLs69RQ9E5nv3nIQILD96aV+aeeClNQVZwlvrqHGQpqMnHpTwb
57C9Kc5B5BXn4xnQNY8Qa3xt26dUPzdiDhwKJhDTH9GmUBTvXJ9sgPGtGhprv/GqaAJxg0P3HIVo
L6Ou8+xDeqeC2pvBX0U5iLHbNHrmXu3b4cRBp02XeDdQCQovO4d1T42vg5BEbArgNXbXgMZ5dl6X
h25k9qv+YJ8T0N1Z4O6ru3qLN92Wt8y9MjJ/dPw+80GlGRdgDoIfBi7tzRSZIJ7VZmTK07b6NQmb
ECxUmDm8IJ59BTbF+EaOu0/jYSvDJerfBpATURm1rGF6lAXZtbjML+1tFYxXgTKYfmfAFcjppHnG
zQCceQk8m9yCbxEO0HozhVcJH93OT/NTfaEO+VW573YVSEHnxT3nB+daP1cFWzZJjMNyTy6Rn3nZ
w3PmaVfTdgB2NqPjPzxRPlKhGL41nooLzfazmo5F1LS0G5h2j4rIFDQHE4ppgt4TfgaaBt22yY50
AdjFMY5zX4QuuHc38F64zAJ9D2Ym3FrjxtVpEYCcluNmOqSxtXEXr8oCg/iL84ZmwUh6meMZTnHp
POfQHVzXS2MM90gBx8or9w4W8ZyGYOBn2RD0q7d1AMMKG44JbyN4H61uN+3oiJSj/qN4b2sTahID
g68A/E9kjQ4cIf3oolrb3r1RRO8DOWaX8AoBJ5R1dCevxeqJOlVXKJ1HQo3RtNjqhVrXQ1AR99yt
vdHRr/NxmTY8HWmTjPXGrEemd62z0UewBQexbbXHAZw5+jIEEFLxm8EQ0YxkGhPg6uPyhTZGupPL
CKH03ACffKiKFB7AxwKeLhhpeJM2WMbq6MpbobY1VbSYo2dMEGBos6NXXy+OcQXVlj/AvEMCtMAI
4rJo5abimBqCgAeT3KRElf6SmuAhqaoruTR2QSsTHrxLBvGk2WwulAW+QYHB46Afm6aRDzHneut1
c/6sdxi8LwaiGQeLup5SCFBN09EoL9mUF2dzjcEMOq4YvFoQEUAZcpidC5d2SS3CaZF7wzRB4Dba
OfhoI5WqAgQnrMlMTUVteTcNjsP6fC6Z7R5jKc4xPLKC/YTBpSGsGqTpMVq3+nhXv+4KOWuwbmya
bZmkZZiZ4P5ei/kYvzMUOMpPbbXWi0jxNEireQCXij6quGtsFQ/HYq2uBarBcTWM8AJb/aBrUWta
Y/griJPksuvLIVj9su++WmMxCnivCShHjrVI1EVNkWOCx/PoGZ7/gOw+Bd/nsW0tPlVXvHVYrtUQ
2Cir+VEnEhzd7VuO2jc0EQaxVRAAeQ+sikDPdLrc6p1hxK7aF10N+5rASRnPLlJxo5tTmMllXyab
sU8zz+hNkEQWeMXrY1RqaiGyt0I5cbdLxXMvW6YLiXCl+0kDXsay6Z1hq5v9ed8oPRg03MSLUTdx
A151OA186xik37zX1g4XEccTKfjsPzSu497rKzhMvls59dZcwOdqg8A3FDiRu1SB/7i1bQ6xsRVe
m9eiglhlXByLU/XU27QJeFyHIlzRTu3vs5i9Ugs7deGxuiS90wWycUw2IKGzYUb2mXAhCkqNds7B
yzDQZLIwkBd4MJFwtzVrMHxXnx5kYatQutbm1LdCaQ1YZFlgD+sAEzct8teutWgMDQ7NagtJZT0Y
3oq0DgLvdbcwfQ0jHr83OQVgvk91an2vrwPWoeukmZODGl7B03zvmGvjafhpzPv0n9EnO60CpYbr
T0PWD46OUmxU4NM+TXPC+7yyD/U/Xdnp042dF6HhZhB5PtJtnfLD6j/s7h1cRyYnGn/40ju4Irxv
0O3hnYkL8Nqe1vyXNFm/7LTi5+F9+PJpn582s077bys4fWJ5XDrrBsJ0D+0xqFEdhf9i2z+KT22f
qivepzaIAYBf69M0+hq0OqGv0AlnnUI2GF5gJ5xT95+1ff7MOsWnad9xHHO56iDeFvTH/ZE1Fptm
swybNou7oyLvj/p27f1UddYIJ8jn6h2RrFHVFf0dXPEl+JoMYvfhn02xYqzFaZr3r5xW85fjPi3s
L6dZ8U5fWuc7tU3HKNjHnMdf0lZeZD0rkfIfaaZ/VP91kCX8rkmQp8ZjluqpdvYzvfVvscI3ecyb
aj8jHXOP/pjrlG55zPf5I/fyUwbRe0LsX6QX/W3nf5h7BIk/6O9yj66POUFf2JOShaj+yN1cs5De
h/7IQnIgQRamcjDGCFIdIGfoZxISMb9B/h/Blum4hBiQT/RHEpJpfzMgy8gmYIhgywCsUxIS5CdZ
BNmObf/MavpJhV9OEzKI/ywJyTQgT/djEpLlOjZkSVkOTIpNHZJ1f01C6oWRVyoTMlKyS0M9GZyd
aPpDCZm9EP+5U+MAL7e2aZiahsHjlm7vsnk7LGVCextya86d0pWBRZJy7zSXiaMlnru4Syg1PTZl
OnkWTxI/Aa+CqlU0IPclywqHaksOHpdJE8y0Mk6FANfAiCfppXtSFtm1myMfqcq8mSEM7JWTqQX6
0ifehDvfnnMz7FAqPTslhBWKpIGlanCe6MPiI6eEiERVZZEhCzeoJzdwqtTeurZBMbw+c0PXfR0W
SiEhTPquqquNTASE+aZjNHFsIMEpdcOqFn4+W26QdGlC0xHvW2sI2rYurh0dHojlYOKoyZdIaIP0
GqHXWwTeLrMZyaYUsx0afLpxOeEQQszUTrPDfiJiW08GZrM7tuACmiaIuEAoPsvcQCuEtU+6rKQJ
3JcYjIJXlc/w3JXd7A3S0MM2722qgUKmOrYN3xLtfSHFDpIk+G1XVFGWCU5NAbF9t3E3BtyqbS8d
PS5G81m1Al7mbVNt9HTjCN0+uE1r+VI0m8oAh2VV8nKXTknUJ0Ya69aQssQv5TQ/LUO7K00IWtru
1tSk7mfJeGWirIqWwoKEMFSQM2eg6eAIz8XlVdIJm+Vaa52Ps1VuWhdCwDlPIF6YQmjb7rUtvL6K
mOed2GeDO/nIrW8GzLvA7OfGWyB3bVfUcgbPjl/0Q7JLWoiNj+COISYfA1VZ6nKR+l1VL80OKed2
kk7HTBtc3HOCnKsx77xi0MAyaPp5gyUemdsPmT+PDWe4Ay+pSOzbpAc/kZGYG0OlV9YszKApMkaa
mvtNWV2gBCdbMJgEmwyRezPHy3bOF3Apd/alcsz8CgjqaS6OlrEdD7XmFqx1UedrBQe3/5Bhb6nh
3ZbncmRanpoQXnjVYbvUcLBzYeWZS6X5UJd6/TQzM9sVyVBdagMEaS3UDkwZA77jwo7GbLajqobw
h3SKcwcXM8QM6hTuPYQCSTOfldzRLtrhgFNUb/lUXpHK8EXfXVuuAVEP0AeEp3xb6+DPaBPz+Nqz
I7AzncukbqPaKFNIukmj3mrUTkwTuNU7y4TYv77Jiqb3O0iuZBP89wKIa/btttOWy0YOebS4ebNd
XjNNLrEjUAsXqLzGUwfBLzFfyjR5LXtyDF8iiIj0ENpoUwig8Qae7FmJBdWFSbNmFJRYxgSZE9UY
QT6nvjWSra49OrN7aIRqzvPEK7PGDuGg+NgTb87ITnPb0Zd6q0FIrYVUBJXfoBKiOLbr7uaiOl+T
7gg8ESZjKs6rMN07Dt5KPEHQ2CTgg00R8q3MgBcWcX1Xa4fQ5TUE8CVY1lPdh5C8wv12MtQ5vKyZ
2zWBa1b8oIzbSmFWEgI+Z6SLfZo6Ostc8OzqmnMB1tcBRJBzMY79d96aNXWqpAU3ZCl9XM54hyA4
XA616bt9LxhHFg6zRlWM5LJiOm72UyqcnezcBKJH2shmASHnvuu1M4v0V2XdjHEmMPfICBGUMe1N
X8sa8ILVrgD6GI+6AzHUoskhpM771xbnQQrehlBLizzKzLainaXenH4u/GnMda9DGvfHjJQX3jzk
ZDsq7abIEiMQZt6xspbg68G6oHKWC+WpdrHwbPaXiQ8+N8l3y01ulckhA0OvwB+lYSuUdzO8aPcz
SVM42ySBdU/nQFrGxVxeNdVbWXT9jep1KifLyyzXjpCV9b5VQWQwh7c7GVn3f7g5kybHcS1L/yK2
ESDAYctBs1w+TxuYR7gHQZDgPAG/vo48872MzHpdZb3tDU0DJXdJJHjvOd+5uZr3PaE6c8BcxQt3
13SeKyhZuAjIEKZpYL5EWwNM7QKYZwQkzzh0LwpAWVLMPQxZ7BPV9WtfglAKg7xBg7k+1YHbpGYd
A/Rz4gQlgSaLW/+0YXeYGjKmTr381CTXCQU+MPVqzgIj4X1VVeaRYIh1RbbEhQs2eU6VFDDXBIET
MOZmQ02Bk1K6z61Zh6TxyjkubClh89Jug399t0Zy34VlcGLMWW9DIp14sfu1993DFDS4PFgsHF7P
+2zNF41lfmWJZdpkg/PCivzJDGuR8Tby9gZmaGuWH3zVa+J74bqN/EHvPdu90dz+CGUl7vp+769s
vh/MFJuS3wF+Lm7zgpA0GmcY+77iqWnwIQZW3PWywBJncGr22svTyTpZXbKzJ1Yez3UQbUiZt0nv
kcTxyuhQkZHFEYuGzFZ6TF33HM7cXsZA1Une1gBWavXDWp6nC+Ewg1jmYKXbNi6MjqAzh3zg9Y1m
rEtGjdY2r5XOtA+xIKgnCCy14pmRZoSz22UiYGYXlaxMrNe/eKMvd3QsSEzqos7UUn8YuHLrGKm9
tSWsWt/ylPIVRwkOsKqjWGCDIdo37a3vq/xp1c5OQ3+1Mre7wbJPEwTybBXs1MqDOUHGX0aH5LEe
dm6jX0mwtPca0E7T2Z/QpvLMjjhmtCngTPHh0sVt5Xh7dRUhHedApv4t9Mtu11X5kkbtMqeCK5UE
A5zjKLD6gdBxXwrgNgXW703HBb0V+ABeH5K7yPczVTvFqyn3ah3ELqS0zGhA3A2rV3Hgfj6+lDN7
CIv1bqiJfJ0pSWre0bhVE38MhfOEZQmsqxxfApJ/SjYPiV+Ww01QTH0WoYJJ8rFxd8Cem7Qcp+qB
FUuThlU/pp2LNc/tPHBQchCvq2/eqRnHG1LULI3Uyc8p+5jdPITauIjj6JObsCvco5QLQG5/DD64
DF9FKz6ka5e9yzR7BNAHBTavgpPsLXucg/5lZi7OF5LPmzDs8nvuRwvoUal31lQkGwuHJW2wloeJ
r/dMz/PZm/s6pdZpd36+y62QX53TLTH3e/VQimraziEhezF5/KIWfB+cNf4GBIPceZ3ct+XCQOso
LI3VaaHmS4buKZBBu+9WCU/FJRvbtfl2kTBWyoKIbW9IfQABjzN/Gk9+fV/qHqKqbA8RFKzHaMRB
zCNv/rnCUWj97r4IBxgIwh32rRFZ1TQP+KrcxAxFu59Gb9r4wuqTV/X5MezUR5EHfqK6cMKPwtOm
J13K1wIuvrq91lmzthtaCX8byJrDtOqecO3d+H1e7oMOntXk8vupHW7pshdNH76Hgnmod230YIPB
y2RjQdWgXMVaDfGmsgw4iPiiuPgnbATZ1NYeXLrrgVP2ocrKJndiJ9AwPmsAV8PCUzkyf6dr9zaU
qJKGF7bw/tObojdB2+LVBVMNXarFBU4xUBaIE3gSEE3ePK+hGtI6bynwN15kg1bw47iVb+K29oqz
CJb1K2+bo2TSvpnBe3AC/mMA9n9fe/PesOmM9QgrCEDGbcW6k7+ExYXgsIzXaRm3/vLKFwLLm6Mq
havVZo0l/ZcY8TtCIvEv4cyOVmpAe84vT0zy2IX1lCpXwXjx1yVbB3/IIHGzjXFg6VbgVJPaiuLW
Z6nOC+c5nNgBdZyEOda6l0Y4EvJ5+dmGZZkOCzFAxtaXDihP1zomiYyN3sq5P4sO/74KAnfHATSu
BXsWYTgmgUt/LXpcgQyFsBgmAHFeUdYbtAmfXr2C3aDTsR5mGrstoBhKi+dvaR+tB2CyBtQXv77m
+4UL66eDZHqJG419UaE/tIszpLYpwTBtG1XZ4+DK59ptAkBm62fIwYAp2rRYA0c/XkLxDAXfjVF4
zIcpz5c/NlifgVW0d84IQKuprDrIYh8GOOKo8m8aMs9bFGDnlU55Jlqr4m9Y+XvzTSwX8/JGmk7G
rCBgGVwe4dxgQWL6bPab5VDm8AmrmQLqyO0C/j63qRuMXYVzPugOYlF1WratF3eteiHGlptp7G6c
ISi2hK91IoFsJQWFprsM0zEPJlAakgFW5J2feu5kDjSszGFBbZl5GtQyMjY/xm4FKDepACSWLWIE
Rx671ah0CAv0dBZCO4XYqU0ww0eQdx0Hk8bzKdyjPLFdcN/MUxbIH345l6fxU85Rjv5BXTSfeDIW
S5QIMhybtcr3wuEMaMPB1IW7LUc/2uctk2fiCLmpS7WzPFSXMADYqsDh5loF4HeD6Dzb6rmRV6e5
ZMV9uVRb0sFRnyIUyLJU90QH25Z3X5Er3QdHiSZekFbIqhoIWCmUSQs7gyxwYEzY2t2UefhaU5iB
zbiwbcTjacEpOahBHsCqI9DhjQ9WRVHi5OGbWpud6We5A6r+OlXBG1P+dmwJwD/5Q/KoTkrNXpz+
LNkKKgy2uejInFCFi9Ys7GUazdtYRhsLEsldqhzth+OluS8O4XVlk66JI3feozE5lrWCoXVTFaDy
dHPsKpoy7prtgq64l/O8q9do2U0O3Q4mFAeBa1asLUe5ix4QFJ/yd1PXJhWsi02+uhfmr8FBwE/W
Czt4U/cxKzslU8HvnWFR+LOtm3Ghy2Mhn8sl/PBX7xbn7m09lS/Ca/1DBHCVrO4NQ4QqRWH//UaN
Xcmua8tdB96PDS0uHK0Ho8GFBxTYF5prehQNzmPZh2gL51EkSwPEgV8Pv6nUC7ogyAcyqo4iiuhe
9C7OUm22Rnu7qqv8Q79E1bYsncu8rMnIa5iRRndZoDsAjRSfaZgB9pGKzmkRhUPqmukBC89dMXmo
cTSKSC1okc492pHMW6yIF30pWNkfc8BH5tKuiuzbwXMOU5fnx57nYu+Mn0hnwBOOrtGvaXLQBPY3
4WrCTVGC5zV6HZFfwBepHdiQvAkf0VnxA/M6flAo3g6RnLwtx/u1LQsTlnPAucTRINvxXUTT8sCs
fqv88UKnAo7+spi0ca5YWh8+kq7RuzoKlo2btyOIyvwnqqEedX1exEzyrUv507IKL41m5x58oiLT
PQlJmZUj+Lw5gDEYVjeuHW2W21aBMh6eXd/I2PHlGfGhTx2CwAjnmm0cd+u4qJVpCXd2qUDKBaxs
D+W0btkMm9Z1xVOwFDKdiPla6rehW/UDpV++jZ71WuQbekW1Z/AJ5eSVsWdCuq3kRZvFxNQPlnR1
mv1UDamQKzmqADhdB0pFomSyNNiONLxVOXmfSDrUEwfY5b6N0AAPTQi6ytggHqdJ7ZoltmLIU6m8
KfXIRwRFIubdCPDM8Cwv0dv0pluTnH4hPBOdbyYTRe8USlkIb2zS11wf8PswP/oDXKxoMKAbKcwi
btxYmpyl+XiFarzlMq5SJoWr6IYLwFOFVieKUj+BK5tnbjUdinloDw3LuMaPYUQYG04+lxWZrqq/
9gBQRnBc+kfh5EFcqHDOGo90lwV7Kd48ue2oMgsKodPcphDaebKU85pUJAoyh+XyEgyaQqdZSmR7
6JSKsoCN3zQebHxQMRE64A6H9a6v1qy11W1Zd/txbb469LoANvNdEcxh4lTrpX2Swbhd1i7Rsn+O
HNYDjqxuh6gasqF4p/IKBPAKlqQtt1wHT0j8vLEGUoilNzivN8q0ByRnvtoRhwP1uiODgZjwfjlL
B2SyFmW6UpPa2YDIbusPt8+TrvMfOldViayACgoP2CFz15iz6cPUgDg9XOUib4B7bLFeoY0LfA66
156DgOO60KBm8WzcoP8o2Geo5Cd0w0iqhzXXU1aCnR3X/rX0y7fFv+ZU96zHL0e6dsOCacsFv5M5
PnA/Vx+NJOd5Ba9UA39GpjItpbMPRrHL3foz7Lv92qxAzkd+EPWQuArMOEOlHGsXePg8unsGq/uE
puroKue2bUQMteeS9+qxmNuHULbFdYXfKNQ3KI7ucY6MeXtXF/OXT8HMD8R/yef1pvHx5UCi6FV7
D4HpUFDnRyFAQbCKbdpSIb03AZDBMp+P+U642UA6DdQS0qrHvNt+9MGvrFhxZyZRtb7YqP9pF/al
7PCkmQ8GYM1UuADs8HdRvf4sRNmlpDdnp/B+OGv3YBedzKr4nF1yH9gldaN5b8v6ba7AfKoG+hEv
a7DM1cfqgPaKlvWTjE0s6IjTB78DGpUbRiGbok3YR4XfxDwnT56PuCQyChgigfMJ8Gg7vjUdf1zQ
BSyN2lRYzKum3A0zS4AExFY6W62DVAYNVFe+k3HjAMz2JA7uligY395nKKMU6qiNxwDRxmmsnrnf
4H8Uw32ALsSdOzwVOl1a0SE1YfsDMvCt3DP92XRe7PT92esXXFjdEkzlYnBSMXNuxu7HSNlRcLNv
FnCDaq2fYYwiMkGA2Zaoy0YXumdTfRm2rx2BI7y6djchaDS2XUn42Yvljc0ALBRB/djUISii+tIh
jOB4txXL4CU91/jsTQkgG8dUHiIxVqSiA6JnF/ywpaAxFxuWU3wADzouAl9A0grEGgLQqysDo9X1
AKH7CbW15A4YbnRBQrHn0nsqy/AQcegfiKXFFhr0CN8bYuj6q2Ul2qgyeuodZmId2jcZapDYwrN7
T7lA8KC2RIv8NdTezcgB+3dQtadwyug4qdSTtXvumi8DHcyv26zwkKOpp9DZ+dN9ZzXbu8hoQeMA
2luaDHld/CLT/RCtVVKFs9iPkTwLpDDRlVebygqkLoriomeBwhRiTt0V7aZwsPQSTvzYq5dtP7ve
nsgZQKdYf+SlfK+RlekLeQxkoRN04VVC9AJcvT84EE+PiK9Vcsfabt7OLkjETuSp0kOxdXrIUqzF
WedMNKGummIb4YoXDugxezkh/2QmSFWiMScHpxWtujAtdAdNlvBkCIDIM+LReNUTCk+NJGytPnww
QPvV7cDSRUXi4NC/ooBuEga8AHrD/dMK/HkNY0sB6HlcQ+APDroIUQMh5zTN/ClHdKJbbnxOPurq
Zydm7ymUcAj6YYqpcNVxMIQkNuDLXjWw56vcrbBc9xsyzX0sCooag0CX9FgmkTxP61l5m4EixaGm
BnI5G0ESQfzsihmdeu5kUoDf7Hm76+d+uuEXO/10W6BOi21AI2J9ZlySDXVMky7z/GioG8WOc29b
ZGGGAJKEG4AmlgpIeB1djZ0lLqsmj4u2XLe4LrIdXSdkTsZySCOOcIcn6mcDFa7P88c2qjhYruKl
HK/R1YVdZixaEenotvCjW7djj0SaMqahLIDxAkIu8spLxpnft4Pq90YytC3l/AMMz+PoIz3Chhzr
Tg5dtaF95g7DQ1gBHJ3GKAAdXHUIZRGzH02dJyEUILCOuEK0EOo3vcXZGUYRkDvmohbxZHTL6mHD
Cao1k3c4UoR76iM7I+hEd+VYo0YJw1+1inRSY63yLfJrc4dwZ9cAR1cvSDC2twzwKelxGI51nk1V
MWSuHjM5N0kRuc8ocPskaAOkZqCJoAKpfk6NQ+OGPuVl0O3LCE0Yj7R3cXP7PnDt47j2GqB2/UZX
3ZMWwbDxuKgSbio0eQsykFp8tJOtIABSsJteNEOVAlJR4W3LGf12N4MmRHe+TF9qMIfV05/LiBQ3
BWFqHf+N+fXF5nnmN+22m70mVrN9rYeyAO5aP6wB/in3LgwarDxQ9Xu+oB5+p8HyENaQMCKyuFnL
ISjkJc6B2nYbdBVddQ2lrH7KpgVfde4jt2xcAFHFRrG6Qkxq2BGQW2npOAi1GhIbgXzEg4CkU6xY
uAOFBs6l40Ev4s4RwcPgiQvKAkj/NsogY4KhV14aXGnjgS7oNRXMsBKCAnyIe9OzMo0CaOmDWyHQ
gRgKy39p88lNfw5cQVPSwvbzivaeFhmJFIpvttVG3bS6f++XEUds9cZR7vrreiok0tMrdHenNRDD
ggKrMkD9a2/g2QzlzHnUL/4K51CWPmout/u6cn+R1OhSIHd529Kd7ui6vMBdzPTgpT0NDk40/bL4
SmbOvsK16lO3xbss+U7j2Cu8D08MGS31JwINa46knAHYS2ibBNFyoi7iW70YMz37dz3ib3ZAkjcv
kZrJz10xvA8B4iXN8Iwqj22KKbyZ1uDs+CrNe3StsUuqx3kaX1suDtf36nl5rhskXqDxjchDRX0C
xwLN1noguLYWbNmKoj7m+tIF9WtEze3i+vfIrKaj2Pp2fqU0OOGXRGo2pabeciXSAekOVmD18TJT
EwymiIp4RWXSNzyrsEj147U/cS1CqxatTmvOXoulstDAao19LIb6dYXQMXoqXYP5pH3AYgsodfaI
by3FWbov3D6b4If0a3Thy3S5/l6TA0FXqwv+5I1bJm7j32FuwfvSQtWyCoi4P6HXXhcQ6AyxJbET
y7LzDEJ1tEJKqte4MjJo663Xd5Dpuzu/ml66sMfXPeAKQO+pHyJlwGPl21tf9VnvNRvY2W+Ke0Pc
qO5uiO5q4t90Ru770Gx8CSYNZXG8dPy5QCDF58h6T/W56ycvbkvnca17UPLLnVJQqpwANG0je7Wt
KvW8OusnXEWE7oYxacf81puA6Ia1Dy183q1jf2QVfIPBYaksEVZrZ3bpaL5Rk/xsKhiusmtDyGTP
0J7BcJN+Rk4V6QPMabn4N4K9Q9g6VgYoWr1CtJ7Vzo3ybb3QHWaaoNBPFyyPbLrN/TUbcYw4xJwL
RpBBlHvM9nikCoW3423saLbl0O6EcDa87BPhw3Vp64NoV7hKJBUhBipUfHoQEIHHa5gvqrcra+Db
IBxGAd5jptrD9cAfHfXRVFA9cE1r5pvFNMnsdWnvBa9VKY+9E91UJc+GMXyC0f66lE2qOJII64jl
qnNfyIIQmWt+1V6I7Ige7gxO+ZiAr4ubeQEvT2rkL8Wpm9meuv0W0fEyZuKRQn1oUb80mt6sRXFT
q/YD9vXbsIY7okZ441Rvg+VnzZDWge3JHJv2KFwcrKjh6PywZPicNHsyNHwaJHR3iBGf9eg/mtIH
p08Rheqe4WO+W9SKk3h3ubhjdvhVdvKprstNycs7eM77RdukNDBawVdEtbq489ZpukdfTilMqk0R
VT+oCx/Y9x4wGC4r+PQTMswOYLWZyo/ece/7anjTOOuduj1NUr3SdnlbRidIcob5D2WwK7W+tbBg
vQbed077TVfiAoREBubCHGSgUlxj9qGfP1GP3Db4Tbww/MT/GneLTOQA8lE/uXDSfFw/O6Jv1foI
f+lLmPCmy+nNUJXvVQszLlC7Suanwq43oQ/mxKnP1mPH3mu/irlM+nI+cmd69XBS+T4cKEN0WsAz
Ld27aijeak0PVY9UtUKDO2ExwQn2wh1+4kWBFE4Rt0EXy6K9kUG082aYKe64XDzbXhYKqtd6N44m
kJ9xvQzzwyDKE9DeR4hLDz2uKbGFI9KQKs6NzcYGhzZWT4wuik2I01PT2wlZZnFf88WJxyQHq5b4
03j0m2v31fdZBdI5uHBDEa3ggF+i2sjkerAIqm9FfktEv5FtuMYF9CusMw6kkgGgvqghWmG6kNCe
AT3RYtAP4jj5hc3VLhrrR4KZQLOHGHjDvXhsumx020s1mmwKHjy17LnxACdA4c/pKze1t9UrJKDA
PAT+VY1ZJihp/cXO7KwMvY2c7oe3yl2OCKvU9iTgog4WNHA5vOupuAeFFkkJgj4IXkz4LiKzX/n6
s3FaOCmE3oxDeS+Aoa5PC0GMctrM/XBahuFVMvMWTCTTZfQsr7nNGklZNow/DS3ODCo4bJFt6zZw
MSnKKa9v9utIEb/Nd2UQaFhjcDbAxYCNOy4RtDiErdeyOStpt6JEjYQVI/M9/EwLsr7BipwYmBsE
+ki96VBmYabCA3EMUsgBeYK7dY4QSwUdcECPsytY9cxmnPaLzfHu9uhCfmi9YVeTHocfhCfOblHz
fhk8L0iYRZHB9IuL3wHKq3pMP7hbbfEyLP2Dz/kmQhkBdwByuUyaFmSyajeOIyFQY6yAT9iv698t
jX/nIgosO3mWBLpwT4HqXP+gZuQh0LxICxmd1ny6j+SVlMSRIosnqulmnJHHTXpiz5zI/Aodow+R
87bi4dGR8J+vO626e5kCRA5k8UUHiTyh9h8b2t5NchPIBMEATIp8CIGUsMmmpY5+0EF0qGo5Ih0W
V/IotWjgAMIqKMPrABvRPgO+3io+bFpnQBoZkz8YRBGnh8iNYmcECA2BeSidM7DVJsYQm3RZMb8q
mC+RQDbSZXuxDBfjBGeTe3tQjltlvT17nSeI2OZxtkW6FhiWEU4XVrzlVylzab7UEv6A2rr3a3ig
yJn6efCji55g0exyUX0JFp6FFBhw4nf70B0+rPDvhUYgZ5L7sIaCMyFpTmDlOEOVGoslstXlFhJe
MpngvYablnI45FV1nTm14KssJ5ZZXLWSoA6cNICtmqhRA10ANgAHqk6YBwVg1fTtumTmw/rq665O
4P5gAtdw8cPRSyLldpi+sYsolkdQE2duJJK683yonfibafxz2NvfgMHfAczfecz/n/HPv00//H2S
HGUYFvc/DJ77+2DRv0bWfb/uT/LT9/9PFOA0w3yziBK02f8iP0mA2ahwwyI/4DTC4DcgmX9OnwsI
mFCGIJF35UHxij9Hz5EQEwrpdQohge8fYXTn/8voOY/g0/wGfTI/xLtf59t54M0iRJLAl/4+ea4i
qq/hNPCvzmvOvHa9p/Xq0rTSRlsy+/RpYR1Nte2j7fezbuiQP56lVybz+9mqAmv0f33t91t97/yf
Xksi+OGNTPO57Y7fm7CqoKb8dT9CvXsMrpt/PKbgC/xrR2eAUT+uu5zZ/vTXpmqj3+8WTDtH9MjA
Ir2XvK1gyvtRjqkZuNuZ2s2WRQZb6nfshQbjZ1nj0p2vMGaAIDZBrzYlFLl33nZJDd3tZc7XDY/U
iFSzG1iWVsKKozGdOH7f8ttIHGuRI1L21/1SEO8wz9ApjJtnmPdk4rH3kKsNF0uOa0WCboOrLXKp
1/vSny5OI1wEagu1M2hST8rK5lRdN1JgegTCViz5xxPfd783ftE3pxLl/BB/32x3Ub6Up+/nqhUm
aS5X2JK5mTerZ8MbNfRITLUivEFFhZwYQNi4j3iTtmTbDN7wjC7SuR2hiW5LR2J5ameoANeNcEps
gg6tKBg+DEwAmNbGTPs6bTtAtN4VJAGQcJO3Di6SDRQIOot80689f5B5u5zzdnjqtBaY2ePy+b4s
1XBAdhLS+nA/udV4j88Bw7AAqPT92Pfmeq7EUaHAsl738y3N7/+nF32/UcXnHa79zX5ZPViwMMrN
cQnL3zffj7U0WH974vuxmbVPf/7moXdjFPKmZKkuvVfIB/QZfDswnyD578uHFSJZPC/Dml4HYm27
cvSOhFBMxQmWeRcSSNJ8VX5WY7rhPV1DL+FOKV/KKoA8tEbzsa07ePKAFxO1DOr5+1b171vD4hR/
PPbXrcCjdKdgl2YAk4uEBDUH0wgSIvm+v9Qz3+Y6gjhFzJTOFhIxjFP5AN4GGG8/dzu4rCFULah4
s6PVpwQ1MXZSv4/CEDDfTnHmwGVPuVeyVIwGg3YmxiGqiJzEQMoRqo9Es2kr2txII5sbN+ibG3Pd
dAFU5BWQ9eb7CXShkuC8wTOOROcadu3PYFrPnajeqdIo6tuocw7Xu3U9zyhyAuvA823ecXriA/37
7jcIPNg98aw+Wj56iH+XDD5djeGZGMHTgKlb0M9/P/jH82ogP/wW8xyuFVDWSAy1nGZHhSgzfjqj
Xs9lILwbvUZJiEijfZ6rBenBDumxOg7zEXkgDs0l56W5jSxf/9gAksIrit8fyaEcNF2P4pFh17Va
k5VhYmYV5MVdIxoaU9PrnwXUlVVN6wsf+pug7rbldR353mDVE0cQf3/eRZYQi8lf9/EDXoRF4jjo
iTqNM9Fn2bMA8wu4fc2hE/oD9T9lYeHU8uJFh9GSocVTp8b2GrEyqJHfu861PSmmm5ffLoX/IVNA
yN/nmjI/ciMKfNNnINdwwXKvV5/f5poGRBeT9GX4VfpFtS+iayaMXpOUmOKJXF1Jcf/75j/v/3PX
3+7/t5v/fO0AiiRxxpVlzLPuExzx+46b9aKLQj0Bwxb6OqiquaJa15/5e0N8C+je0Zi5VY1/PK5p
c2UCr7uE11esTi+y7/3+etm/X/HX45wi0Bp/v+J//xtd3Z+7eqkfTNiX8TA3y11B+/4k0Dal3B/b
j7ycD/nq5c86cor9NVwB0yRsP+bjWOTlx6CbAcP0mnDnV+Xw7Dgao66Ay9oRZqOtbx1/5PdaTufc
BNOrQYRxZ32fZSQYp9d67pAR7wdY3RyCdZ8DYyY9DDUMk5PvsxhMol13Pc11aB502d0G18eHcJVQ
j63YdwWvX+yE+Q/Xx6dIBZhBpegWAIZ8JyO4/zV4FaZ2dvPUs+z74RwKx6ja4imPwvE4MlumYsmL
dw8l7P9y9IWIzfyttokC4OseZV7oocLBofj3o88qLxx81y8+FYZMQgbGpUu5pX2HvOcni6GoGVrh
3U82xKW8Me9uFaG2zsfhZAfj3YN1fjE4YTcEXmBqKvTqveeWJ932f976fswBOV3WFgrp3x//3ned
fHQ13/v99bTyEWxGtGT3n97u+zF3UJhaNt0FYBkxaWZaTu6o+ekb2NONzV9HX8Fjx8kNt/i285n7
8r0rlezPXWeLaQH/3hWZgeATXuWtQtLgxRemyUhLMN9OjjkaQge6UVvfhtOyxym5AdenwELgllux
EkMU0M39cevvz/5zPwdzJNAu4xV/368JB4J4LEbFhTWENcfY3zdRi4iB5/f7fzz+176laN3T912f
N6fxvyg7s63GkSZaP5HW0pzSLXgAbGMwRUHVjVbXpHme9fTny3T9mKL7dJ9zo1JEhgSUrVRmxN47
pjy4idMZWPMl5HKt8jllcTRHINfqUjWo/B8vy339pKUmCI8y3QRLNn/i5ZnAeDWaV3cmeRcD9vwG
gOWwpCG74CTtICgBbr/K4+qKnXZzoprawDkono1kSo5mpJvPb9bih9ZzHNfP5kDy15CWHFOWyZvq
Evn/dN0if8LbXS4/L+QnKOtt7PLz5NjFevvNUEulglLFqOcYcXTwKgo8k2OWq1zY4UH51NnlkKqB
MLOvXZhH57h/Co4mpJ/+/UkWiHC/f5DZO1mW7bE/IW9BKwPx4UGeolgzo8bS0HzUn7ql8Sj8JMmh
TYPhWj3RLAm+9yRXH1n6xIf6ze/hp2z828/Wf7wuqSbKJcT3ScT+u3jlt0LxPQv+ihv/5HfZ0l/x
cBv74O1bez6TPn1p6zU0DGDwUasTKL/Ualgd1LdNnalA3o5w5S2bOyrn+eaeIWvBS6QDGGBRXGdp
hVKDX+xquSjOS0vfRjpSG8rUCy977IzkbJUyAjR6hWAYwLrYgdKbUXmenR1wz5Zk41gBVUzz77UT
XSdkvr9S6UjWlwjX+RE44M4891bI5FNnuCyyLnZl/cdqwJEi5qVSQ5dkSFt+inKzC99MN33P+vgp
Vv1cCuYg7wdMFMkKcCiwrtXGsDS2WW9qn5SRpjcj8sGfKlAaT7HEQ4td0CbhwXUbVoVvZhXo/MIJ
SHQ16seiefTDeaXzvnGW2txbdhbetJVu7h15Bjni95nyXUbLKkD27i1OnY3xeDKKJd6P1JWvBdyk
TQe44Zgu4e+DGih7f2JT+D+fCoGRzOpUDlSOLIM08jpDOtVtVLQK9NPZP2dpyML8M4vT/fuTItgc
2p7p23BG2dP/+coLnSEGChdZP5wCqD+0cQPp0v8d3Dbmm6rsrrNZHVbh2uri9u7iqgs+mCweLHJT
jn2vxal9n7YkF62oPdhzb9+b8qD8cWJna382AJj/OaBGJx/6f0Mds+t9rbstl1gA5ysHtMfM/LWe
YuNWESjaqW+PlqRSSH9pu4CsVWya2OnR7tG6swfzeTFL/0GIeNeMlfVspbP3IMdq3Xs31krLtsmn
871cl6ZW37ZjlezUWTLOv8+yt7PL6OUsHEWyS00qCv8+ixlKxf/PBwDgtGujAqL7pIPsDwTbSERB
lsx684Oq/QLpUlT+polm7ZB59UOlTRCepHV2CSNYrpqin1eh5QGhPttv40kag3oWgA8KD5moPHKG
7eyX726jBtS9Yte0V105AsNETPMa4Q3ti2MiuFI14G1JkMyd4N/QepjMov46BqiVAhTQn/RomdZF
qQWHutKTWzMGpue5kXVIeWmujTFpnqy8ICnaRuFXeccoJZHJHe0AdVhoms3W1sB2d2Odf7eRy6un
cX6NBxAniybGOyNzgwcVkTXueJ8l4Dc69XWVX88JIOUeXD/f2bGeKyotYUa6+38jl8DS7FE6DIfi
uhit9tGHGJtB7niyaz96MseeDD+g2o3yvUV0U52ujCmAjwaRFJJCsTGDIAbCial8cSbyTe2z9hNq
xxm+2QU7Nfg3BCqf5ifJajGS9lENXO6Vq41rgZSS0WrdnV2DHu684r4PJ/bD8kyYeXlfOYWzM2qA
GX/6VYQalFeq0MtFjryykVe+3VZFKL8KM+PpfFvl+nD5n7elRcR/vLO9v832junSLsXxXLjupmN9
eGd3LvjTOS2C76ALVoYhgNz1S80OXWeb7hpevlMmBCiD2lCyrMqFPeGVGv4QmHiRlOGRV4NXI2iS
91CRl3B1S2WqW3qVc8xMK9/ElEnvY9uqTFR/sv6+2inPMlrzfarcokoCNB4BeGa81AH3yCvUOFlb
1GVFlm4XI57vz8O/72KQRbpqmtxZl+G6ajzK2oPWN3sjKet8pU7VodWyYJeHa2Xo0Dj274IvYbMc
iXTkbjSpYVpxO+U6nwY9Er+dQA49QKbl0BbFTHkEGrIg93ZQPnVwyCzASJQx3ij2lT5DAoy66Lfv
Ehj53e87KJ+PIP/df0x39ofNv4Drodtsv9j/M0NZ3ofpLvSXxPErqtBpm647chcS3uiB6yx7mL7y
zXJ5l3gQwO89+Ga8XOKiIlS9U+acKnu6LL/jlU9ducj67fCdmUTe9XKvP+9//qFxIn4JPtJUFt7B
PLSPgzhFul0/nNcMcuHAFvziCb08fagSalbgevhcHtMuc558bQhXrV3a2zDwnadicZOdW1NpVaOT
MTlP8gJ6ebTnC8i4cgFUnqxti61a22g+7HSemfJGmSEyRiszM5Dcksl0Wkb8HlWZ98uoyq2rUV0G
f7jWSPXiuYT7crtU069gptQb6VFxPmjh8GOpUgOSDy412HsZbCWz+ZUbbfGQ6eaymuiJxF+Sl0W/
SeB/DnLlmAzAd2Zzdo71rPc70TrI2bVBCIwHXb8gsl6XJViFYV1ug6mPVrxcoqehtqInI0VHKey0
o3JN8YT2rA7KcXQkqbcf0SvqJAtciwfEg0v/WNOb5yjkWQXfAGDEkt1eBqbUtw+1tkDgJeziVzfp
u2J4N0CucLmydI3FRhzYy26APJ47Kau5pCofkDD73s1iep0HBLOF4cxbt6rm16Avjy6q96c0iv5j
IhR/ymrYgqyYbtu67RiCso3lfsiB9WPgNXq9TN+mhky/DpJbK5CfmJwD67THEvgl6KnO/mUNEVpX
iY7QkYB8mqJEc61MdRiqTy4oNgCUBMD06Ve2EMFGmZFROIcwcR6VRb+N4WmIg1+phJ6ag1ZB06zs
c55rnrV1OY7aTuWwzrmqzPOjTTRk6EK8xVkqi+X3wbr2HZTX79QiLIfjuk2rTIcrykqr/NOEHZmv
kEjbUPZyDlZWPqnkvjpUaf4QDk11r6yAjwANeOGuz9WApHEv8aWBaPfAAvXOTiawIfIsd8ET1HOz
H2WeRvntObWh8wTep86rPvqtEYTKnCAsOBp6GPzXSs6RVbH3KznDcIXtWrrre7Zlk9/8c5nt1Wbb
za1bfmsR5VsVQdDcdnl/n0wzYulTEU2HsGymgzor06K9dZv2nv1c69ypYGkC90BN3LdOmZ4hE17G
+U3l+xGyQ2OOvOnirgUIrSfeLD7Y4jj/S+TTLoX5yQILAUwxpOYPMaODXOjOvUlO8EASvyDD5YFy
ZnsMOYWWWIjuzcVDgT4T7ONtD43oKhrMlHI9lc0V8BCIefLVczm4ER1XQLqSBXsbGApAkgZiisL0
jbXP8q6DJOfeFkFzk5uT9WIlEbT6ihYHDnTol8719oHpV6c+m8dT0gU7psD0cyWOQizpnl8l3asz
dfCWBlJIMnS7ss2MG+Vr/IEKkRmCdVTbZgpPn7KqDbaXjbbam1/MQO7S1b77LVa5VISrIQXtDN1t
W4Xz7nJYhmre5Vl+k+egaS0rrOqry+jZFhEFKyi8t04CNHhxx1Vf5PUB3It9VK6Otw4q+9NBWcwx
v/1DCbB0TnTUst98KoQazlejn9vtSI63+ZZYerEeu8m9tQr0Z7NqDr/kVmFdk7ucd+WcFy8GIvjK
XwZBCeA4SejmEEZfLHrxXOWu4R/tvHAfDbt7dqXfIUGySf0pQHlOoBlizhHsS4A2Boo90+g+FVYZ
P3flRiWe7NZQhsof2SjVyBFlgPIlVTu8CwvjTZ2Atf731QJE0L89UsyNAjqVZ7JyoO3an4/UZI1F
5ReL9S2PeF6ErXt7ddC8JQFck4EtefPZUQf5ySQRfo4pskzf8+Q5bxEq9oOp4mEfFldZzp8k6u6J
dmXzXTL4JEblYXb0a9tmJXJxuXEL+qo2i5vaLO1zWGShqeHqrXetfLCcjJVT+/VG9z3Z1QQlBmOq
/U+1q+nAhSoqutKsFrsBsO3RtkCaCTipnVFCjlMm1DvjOOj2QVlptJSfQud8ofLkLhq+wI8fQj/+
nuh5sctdks7gRoMrVQKb5Qbkg0+XvvTPuItPc6hcn2ttH67rLW/eOSPCG4sWfoHimH5uh4HuEWbE
K2UOg4O70NQmc1L9i76Et7rRuz/+DAU33u9sGerUyEVJSRk6akSCyssQ3XvyUOukc3Ud+F6cRZAN
6hyBXzmg7NGb7tns2bdaY6K+q3z+4ET3jYYuCZTzYv3uulqDiYdcSruvoygDcNd9Xeh6+jlB9GFn
5yTHlNlUo70VKTQpZbao1Kwtbwy25+AsiK7NbKCVk7w21OpX4UT90Q0b43OU0oDAcn72AWg227Gc
p9mp40PlGq/qLaZc1OZ27G/joyh9sQ9TG00hOFyQrNjsGTkKxpVBLumyU7tsy9SoWZM3+rBfA/AP
Ts2IIdCAOhpXXT8nd3Vs30YT0NDE9KgIzu3Okocwr1oKhpxBDC+Z7dC0fXOpMxWmIpSpDnon2l0A
qRmOaoI8fNh7WzMQ1ros4/jVLRFhilGoPaRjGHz252NEO51XPXCCHXQZONrSNH0E94Wr57fKLLti
NxRGcEqa5EvQun+lxiwkSXi68yOgml2U7ZpsmL8qfyz9cOz+0S/IqSNXBKNOlUMn10fzV5qqRKqq
oWrgUja9+Pqlu6kW/VZrdesQ6FG54eWnU/TGvBz8NzPQHRoA1DTQUKMhuY/5HN3UZnJY4tugqq1D
4if1OpxsOOeL5R0mtuEIg431FxIHy3UcIRo1kJl8rtApM6a4/mKnmr1NzKzbtODEv9SmfYh5sz95
duSfL19k2IfLcygrys9SCbJmnCDIhnDRBf5glRV63bmw7pSPlYBxpMMhnwNgiLlAD8tZWCV6fZge
Rf8cT4GA6ymXCRHFRnBwGjR9Kf2jfI5rUMEQzz5qYe/DCuc1Hdn5XEXoWz3aM71Y/Ky8NvxCW0HO
ijeO1UdPul8DHp5PtcQ+BIN7/Pc3BI06P7whTLbwQKRgzlqOi8zYh9ymyLWiHoqh+koDlAEFltYF
QhnT08SKDY7nczdwnN0gKv3ajFxIK2roHKCGzofGqbbJCNeU4me9HfIiOyeiK2l6fDfXasuFlFOF
fB1dRdSGzB3K36MJfd8efR5VhV9QeAZ11rfoGok+vr34L1AIBAzOgypeYSIuYb4+PsOGPJVAi5ci
jZ/TZFoLtEBeTSPjmYpzjRRXM7/6aFFB5pii+9Qfz2HaIoZDPmkmOF7WQKwu9E3ggA+9VCEuK6EP
FY1L8Ifl1AfzcmfeU/S2kz/oclNzGvZQIryjj/KXqkvm8fhoaOn4YjdOjcpW1u19LfX3WjhHIM+T
/LW1mvu4JcHfqwRxAXP0FPAuvTKqrj7aDmvf0dTp48MfbcE5umnnhnqBNFWYCZRpXxmIk5cBIu5k
SPKHy3c5nPPnoZr0u/OX2XIrVNJziYuWX3d16ORZ5JbP/Vjqdxf/JVbd8/zQaNCe1f2SEunwdonQ
LF+y9EQmGiZMC+a28p3kpA5mHqMzb890hsIVjIb3EKSvylDXRCIwb60O4ubF9+E+U4Hq4b8/QI5E
Df6xazEBE/pkZQAZWTIt92HXkk5pmwdRWX3toA2ADaa9WGb74WFqEbhO2XysHHSZ2pVy/tOwGugq
B91YmyZFcqPZ+cfeDYeTMtKmaVdmoJq3MaZNvXHQg+l03uSmqf6zLkW4HxrPuZkNJ74OpskZaaXW
hyurruD2NTNSikn/ErP1QZQwAsCzLPBo7JEONv1ivXiFjYSr9LkyXZDQnm+vB/VWWQsSMhJrB7Zp
HCpmwLJsbXqz+PajR6st9TvmJpkHPaWNmNotB2UfPVLIvnbLcHxSEQ1M1uuyyOD8y7+wFq53N8pE
jzINC+HeOo1HFGqWYl/ZtIpjtXTv0v3zfqk78oxGpI/rsNc6eq70hbtSQ62mf/Urz76Z/ZBeMWEY
3ZRzMazCaTJOkWiH1UJy5xSm87Ca5FkifSX9Sw+aWraL1PB5R8aU0rPowYlMyiby0Mr6kvKz6XtQ
1hLTEyRK/B1SVOJh0YYvaupoy3DZDJWWb41mDHd9l7i3URE8dtnUHhRkrTNpQBb5TUCxkildHWDy
PaapaA/KukQoyJu66u0eKiIOpxnWN8iey7yoJjvTaKNDF/z44FamGExUHYbz2GXKVPOjGgv6H5fJ
Up3V9mFovQaRGl5WlZeke4ta3R37RsAwiTMedKMELONlE/m+CNC37iSfexSx6O1Sl3/Veffg07L3
l9t9G4oZXRXNQFAIBOGPtjO+FrAMv4SpG14juWLdVSYbalOzAJWbiTigASEOsSPl7I300UulpBI6
Bb8HCu/JjVgDDromN+Do0l8Xg0lnl7fU3FRkm9IfDnwLHqGJ2t/fTrIwOXuS/53Ioc4QRy0a6MIj
VTa1qO2Xq7EhtdhLYLxy+gYIzlUN3X9TjCJ+jBPHodHUFF9FfQc7t7VRY9N0dFvU4oDZp3lM5mOm
edsaENv+Mv8J/jdoA8qccJ76kH3tIk9bCwOY5Rin2SfiX43A7r/1sZtfwZhITw5icHcCzu4aKcP6
q4CLrCIQQYhXXdOkByRIxL0boJif1sKkS2HJS9fznV3FznXXyIMyL4em1rejlUW3F1fvpuPWQr14
+WxARt6S8F6TfIvuTaqRDxOV7AdPS+C6TovYDsKmN0vp0b0hql3kK+WwLQPjKUrYeYQUMutk68WZ
fwVXx98mWbPQmLUo9lnaGZveaPjy2MgpIhYoXmrhfJ8Wp/hZpXTB8oHxXS3hfKPVzfQt1cBSmH0b
0EwTPS5vKJsnxFCufNN0IQ559VOZ9LTM6NN0owatuBPHQPM3alC5QgPYfkdC8laZmp6NOyeEtJ2j
ZVqRp8kQZqTHGnplxapywONuUHLP13FOOSTKKI/otkt5RJ0qpzqkcvh8huhKeUUXgd/hyqlMplsa
HtqTdpcGkSlg8zcxSlDJK/oS/jGoc/84yLPajOkblFbzWg1AdJvoIIiCGLsXQd/FmGnFm+ZX06Ry
NokX9ORpBTdVdAIixVPndrJ8RrBI54trJid1CLXnPqiDB42k8wltnGlnzM3Xy7jVQD4aUctdKZ8J
+cIrp4SFghjnaZvNtHodw+qvDloywrNmuY9HXdwbxgz/VuIr/yGiCmH8jZX9arE9O4XkPy02Gc/K
SpzwnSXHWGlQcpaRpaGtL5Ycm1Ew/5mTxN1lZZ889GDmzs9bnZH0n8iEnpfrCniM1tcusAHsBVV+
P3eG9tlB24UmAMMnFAGHk27Q2yYrtc924Uz72kLgZpRRSTXSehAFurUazdDnW0VtBbq4AkKgbo3C
cfZgdP27zcEwDuW2CZLfv0ESWvm2C1NUPVLP2k+LeepzsWR8MnT0GVxKvdAU25M6UC+9nyo4sV3Q
Hh2VgWtaKmRR3JG8l4u/szObnXI7mJRSAwQ7V4uLSJXUkYbINBRAYbXxCClTeS7uS2hkOPmDGshy
Y5KhutD87VDBjbiJS91ckyOHu+y62c8WcJlRBj9F7iEb63bds5P5QPaNnuZilWHsEBuZ+msWifTY
kyAfK4vvfGjAz3oo6KUReu/89mTRc3Upv+Vhbp14+dCrz/I/qUxL6QXXfjxWJ2UlgXg1BkRMlWWS
BEWmq4bFI3M4Q9j5KwpxyHdJM7Zc2EaxMFfqbu7czHd0aIUk6AXtZjDKhJSmT604aJy9blNZaWjD
jKZxF33j2XscUNl8ti1eYJWZWxs9LuvDLCtc7Ka3baPFP0Rm0cUKnaOnYAm1bR/N8w0opOGULfSV
VCFJSrYFFMjXbKSh9jJEgNfMfPiPHLj9D4tJoQtheJbNC8MyPuzGLHCdoeFX2dc4Tq/coe4fDEuj
G15npndVm9ZXoJa6k/JVokVssIbFrUw1sNCh78NVk2bczKXfaU+OS9MsGk1MPn2g7P5yArYif7T0
0FyTjQISIKyu3alDkDs1Ukj6X4sGebgIxUTzDmG2O10eVIgy7aLjOnV6ufjdNeo+09x8+ffFt6HA
HeU79JOJ6q4O+wccNLjov/1/tY3eRmNujV/Mocg3eWjQdVKuJwx5UGeQ+Hitx3p3amKR3CpfLBcV
cLQZoA5A22mNJnXK2aexd8hNS+zTgeaOQRmyGXUNRAv/OBvMzDz7prez//+4ET5u54TLVtUpHQDB
VxECsju1LVZmaCd0hZNVTGWmNirLF1ONXoIv13blgDj2n8EXM2wbflBGHzZ9MsTeK8vy6M3pTS7R
HepAvt5C5sRCp0yCPbLFL44uzVNs6MjfGklZBqPcPcLTMG+qlE1k5Nkp+wIL1elpcH+k9G7j0/7h
pr2Gtu+U3FUGU7JbtTQ/nrLiNZyZ8jV0v7bKLCbxSStF8VjQIIkisnVv+Vb+GmdlexNpPVQDZSKf
duWOwXwYk2H+bBU/k3wpXsesKHaW7clvNreGaRCvSsiEd2p0trVrSJgNgFF9YjvBb6BupucolKnf
4Gza/qcS2bPH3i/qUzs493kYOWvHSeLbHmDdqpkQocqzKniIE4mRTev4Gw/Hl9grrScLeYpbNzai
TeskzVdPfNM6QSvYPy8MeuPl37//piur/e+//6SoaIwFFsQxddP2FDjqHRVgsZg10UnPP7vokS2f
bcOzN22UuDPq1Kt+6IOdBrN2Fw016lfIXihL+amsiQbZN0aVDZuGzDswsJtxRFh+dhP2eJFd5tfC
ROpJBEt7aw2ox9a1Wz2Ubn9NX6f5pFxFOQ10Cyq6lTLVgG36T27TAxiUFwnIOfs2Wp6VpQ5TYFSQ
u8iqDJJcm5jwlsTSim3ZB8t6SoBKssiMrhu9y+CBpzYN9UAlePn8DJIuvK0TuhWiduh0Eg61XJu2
QMVHPtnnR149ynFXbm0bQb+eBudwt2ka5S/t0abodT5UqW1e2ZmTvRuIZIi6glYH+VYFF5X7zbCg
wlZ+BT9uCHuKUz4q7d3bWaNGlE2hl8YJaFJ+nyofwLcM1BBI7HQXVSiSA5c8gDIvvni+WkCx7ZWn
5HX0LrQzw5oqG9oPkVdEdzBAtM9hEny1mfuPyuq7Y2aX3nNuBvQ3FXQYljFmH007HaHq68bptc+Q
lOKtS6oV7VXecRBwihNzdfLY8oFEqe4gjcmhjkb0u6qk3ilfXqE03SG/GCTVsIPk3u+0ch5oQWx6
lSS9/7bV2SXGk9HKZNtHq3KElwcDsTe1iYtIXtAKGjU6CaNQwAl1Zkc9Gp6lD9J8rtjshaSSL3FO
CQOs1ZKF5YFhH43Yca7dhhWUJU110LvQORZ29SgRvSg0OgibdEMaHBpa/H4IS2oUH87sOH0J7F3a
NtFRHdDJoE3o/KAMsoGkncksfy57c7kt0E6zr9SIiGXxyTZI28pLkT3Kdl5Ht3CwWqepFVdZOWYP
yqrclD4Q5CGVpQ55RolrgV/F8oJ4dUC7irV8hVZYOkSHopl/tMGA2pdbecqq4sR6TrTlnUXN7Wwh
EWiiCxa8GxsgRa1IvearsHKXOydK9Dt11o3Tcj5TPniY1hXaowD0e1qFCceraDFioJDlih4dg/O5
YcNTzBO6AQpq3rd0SUBIIO+zvekF8PG0ObjvUbZYa5Q6ER2o4pWNqOMzetriKhipW0xD/DNhP/nd
KQy+zhNC7wmaLPYQs+loG3ohwEkPoXf0+7zWvG9u1P4K3A4tVp/m4XZl5M8lLDGERiAj/fuE+jfm
rmeBqGLzyKTKZMrwB3hVis5UMdatVDwMECiUr96x6uvrbEyyO5W+Rgqvvq50egSqV68azeP29yhq
O79HL9eqUcTTb3uEgx//6Xp1O3VBZIIwdprGnHdFPYFr6SDyf2AEuD2QezbDkhevklhegk6QbcYt
QpD9+Fw1QXMd+u74jAbtVQ/YFVGSo23H1cvixQsNx0pZkcUkU6ivvdCamSQxoecDpa+7+rDQaO7F
cVD3n+ts2zsdOkxd5N7A/am3zmC6z/3inNRGcO5oRusBeH5KRse5aUO9RhssEc/aYJ3oXNDdhGgL
31hTfae3ZYHSEtD8mGXuwbYKcxf5prNGtXP4nLfuZ5XlfgvNWwj+KlQMAbxdGer500s5VtoKxqSg
BwK05JWRwZ1Kyn6H6hxrun4OvYNJCfZgdQgQmPlycnkov+lW/VNEk/vFqvL+ys+D5QXWGpRI1x2e
6SJms+Yx+6csKeZV3ZOk0LVuWHt1ZB+LQqOdomii+6Cp9O3U22iYj7a4MbXJv/M9kd/RvWW6FeOo
I0deowXsQgb04zKmL00l7qvE0dYuYkcPJrBgSoBjfyqSkn6ksdd9ahuTvbxZjJ+ZuOiCkE/Gayw0
2uNVI/06luWVv6T5zgLgIJZa/HTGfGP3ZXQXUrS5qUf+nAGpreNcomJUVPW3KbGML0Zo66s2NFAz
aCFCGoiIKT8COmLbgG3bTDSN+RKFaC5mXvQJWSV0etLbxZ+TmwqqNEypll4a7ZB+t+segaG0p2Mu
Yju921fPcZAh8upo1q6ri/DghU6+zvQ6fElH9zNSHP1P2hNs+t6xN+g8mzczexrZwKE/5WVgbaxe
H3YCNCsTYlht+iaqntA2Z7qMrPybUy8bo2q6XVrG2bVIK29H4V+cD8p0qcaxBnGilRowBA0er9Sp
niecqqDzqS8vt7ql2KXxu9uoYC+mPSztK7Jbk9Ynq2nUm/tAj+lf4hbmJgS1+AnAI8Jxml38tKIv
4xLRsoAX8/XUFPqjWS/FjZbY3o2theaDFnk8erWov7Vhc62uKdCR6029fK5yKWjHV2/nWDCzNaMQ
QHijiXR0gwjhkOR3zIZPsVp9yIMlVynK3/TLE8jP366Ln6rkk7LGwIQUgQLd+R7/V5+6ifoJ05C9
5hYwATf2aLGtW+Gnfqjb+y73HkwNvSflcp3urqWYfNSly/Mb1NPBIG/VYIIQJnAyigHK9M2ZfJy7
tYWetOjjDGvodfdWtnRHt9O6py6Kd3RLIY1lIIBTG461HmRWC+p0cjWYPm0fLKt/QhP9XVg/g7TM
/RcrFfNNRZou90dQvCYyXfsJuafzQZkIUfL5OU6xIn1kPQRGGT4k8R3UXPKVykVznq+W7ne/fYvL
gw4MoF6rUVYZ1e7f3yfkGf5coHsQRjxQnpRWeTgNQ/8AwKmtIl/KpDCfqX9SjNkw11Z34+JtXfJu
j7V8kaPXsoW2+duSYxdLjqnITr7Wpz8i/36dimzlPd9+wtt1cao127EplqtgCCinBP1IecXf6+0A
ZtJz53vlUYcZUNRWS1Bz/zDQ0mz29pwo9rxcX/lNQaspByaDrMnxgJf3ThPcKEsd7DZ2tkwUzbXh
RGMKAtHrrwffm7dRgdQluCU4gL1/FHMc3MVW8hgjuXhULnWmxZRr+nDReA38b4DsVkNDpHC+T2iV
QhNP8yGUq1a0v2Xvea0GdlI4T5GR6DvWDynK2ua3hjzvp9jwfi6dGT03xjBu5iIw7owgde5t24pA
DIe0mihHf002CvZW55xElVdPaVVs09wtX9xiTPYO4jNXypzAKzJrOd2mmYrqZV5MJBGNO5QV+3v6
LdCdyUd+h2yYy2M+OuV92KxRDgMy2mraLUuJbj3kkGC387L85ZgIWc/p0K3JTHvPfWWeLIqt33Na
d7EShhICNIjGxxaV9H+IILtZIs9nmFuIPLTeqDqKGmaeH9gDV+scsbPPvMt+QBShZ4X5pe/69iGD
WWzfBAJlZtOuHLI3mfMwZqVxl5ApWUO6cF71SttEk5N/NzTEPFUEvz2NdSCdoT9I+aqt7PY6ylOW
4BLyS0q9R+2avTJNLeJXMKex5o27M0QuiHokwuZpP+khsuD03bnqtBY+aJs4KHeM5q/QsO9JM6ff
GnjBVwNQ2BevQp+HRWn6aR5i1OX4Yx6y2O82BdDxgxPlM9p4QFnmeIh2NNYpb0qv9A6kG7NN0iAJ
wCeGKINFQXkOcxcBJDddDlaNwlFplkgZ6dr8mk68A6rJJ2ce0JYB/sGV8ttBu6ysaCJMTlwTQuKX
MD2taYwjZzBtLrhb5/wOS+l5gljWL17t6YvNfyEiCs2XELmDdeZ60b6jMdV9ZqTBdQhB75uB8kio
u99jXacxCD0AQEb55h1dwWJ+WbN+Scv8PndT93ueZT8LbWw+ibqu/mvp63xgFjBV+YZlmwbpNJ2e
ivaHqaqbUkNkfTk/g9bxT4392aM7yYuFXMadM/gwBrK0/pLHSXXlal2P6H6NdpZpIK2BP11S1DHH
VQQP49qqpvRWbUSUGbfOe1ONumW3QwP40V88Wowb8biJmqk6ZfSVoimcY36x8gWhfonL9b3byhH1
r9at/rLmzHvRoHhe5whV3VL8+dV1rb7T9JbiTV/NXyNRnFoUg54a6acVVbFCDG/+OuxrGj4cR53U
u9rRl+mib1DCDa/Vfl/lBShwTYfYrJxbNxN2t3VKekzUjpVsRTawsoQ4Tq3SK5rfyXQxyr5PwbCn
RVPIAkmfxr2yg7Acafjn9FQlpuTjgApxK5dLVGDnN9M696ZnWsQ8KCShwh7Ccs/20qVBGniMKpEh
MeGNK0iVtIYSHa0OdLkZ0nU65/nx9KOLYa6aofNLePUpCTztFUEB2gUmjfGwQFZn/jfIxb1dHgdg
xtTl/M+dL3cRR/3VxMNpsebw2NvBeCPiqTi20ApoOeTS+auJu40n3BydZXQ7I+F+6QN7fIjrJX7y
oc0q9+wX3g3iCUj8yIuKmd2fbTbB3o707iUub/4Pbee1HDfOre0rYhVzOO0clWVZc8KyxzZzDiB5
9fshWqPW1oRvvtr/f8IigAWwLXeT4FpvMA0/++oVpX2kSlyjy0VzUMZH+De38SwIlNf+jRNb1VOA
uPRRaEaPXTX9QR7cAqqrngycG3Nv0hZqisZ7iweFwU7+BHj84+HapzqtWJtFja/PHHIdkE2QomIN
Z8lZ5aIZUa/P0nuvyr012w2VB2XUo4SZVaegGos9ziDZIQO5cDT4ge6MuOvQCEGCUA16uBTxlK3H
LB4e0tTzl6WbN89Ji0r8oGndVzVs0NWPR+Ob7s814LL4WZfNZkx8JI4na+taYFGxS8D/MwmiYIGw
3tHxnfb3LogejX7K4189YIq9rJgNDXUBv0vu0fI0ngs3QobTTu7lGBWdy5gxk+Lfx2RN7s/zvKQO
V73A3jCYtYQ8E0U0v/DCnURgwo01DgjiQc6aOdJt4CgbU6QlUFe+kd2jpwZ7tvHBL5iK+9Avoldy
IXjTK0Nyk3qpcVCRttlkse48ujVV7Ahplp+xveTX7/yotUpdTHquPLjaVGxbNgOHIUAuKajYb1Z6
OqIfHxzRw2zPjZoYW2dWYSTxGfwCcprlpvFLmTXmKS6/OF1SrnCBmm4Npxx3k6GXe0yLzE2Cd+QR
pZRok4aNdjRqLTqrOOasAX0lL4ZIv6AD0P0E5YLotBl+GxN0O0p7DO8gRnCnqfJZWrE37p0wCXkt
1q3vjviNLTN0gzQ3xDmSNAV7KMVxrk+Kma8gB0AEvZ2Z2jigb4Djnzpa9l0v2te69IavvTuOmKia
5BpnIFarmSu1U7wnZJ+rE7ymaKm2ZvS1K2Lganw9drLpTfW5awLxgDhwey+K5FGfo7zCSHdZOyJK
MzdJ3pH5VMLfkbfsbqgn8KcoISNdQVJTNDpUmiNy+e9gq7HrV7Nt5K3sQkwvwlUi3FIrMI5pMkC4
CBxva5YNdwY1VVaN1nVPiT1gC1L34rfZ7iDm2xEsSmWdYNOJPGJcHkejD763kwaxP4jMZ3W6uWwM
lOR3btRf/NY0XspWm3Zdlodr2fS8vlsqCr+0yyj/LJEH9s0/79PtPz37bMMgQayD4Nc89U8Mb01M
UKTtSnlCBFcD22QYy7Ga+ltVZMkBcUh/A12yePILtiWmnjk/SnCBQcuP+Bo7wmvcj8kN2wLCozJ/
KisUJMvCsK/hmYoilVw6heB6uMTOS1szm6TxEey9ELXzqQNSn6bHlozvz7rVDkNXJL+1Da4JURvn
d/jUIN3Le8cuKLT4LoA1urSVIvgNaetjwKZcTuqFk5AFBacxgZvQ5ztBiT/JE64JC32uzocIXj0l
WD1IZoIce2/hyfp5bJ4HysX5D7Iyn32STRfij2mgYaACp1ORVvkEoyN945vACZ0ng9LuKunGpHxJ
LX8BxCzZAhRrji4GXiWkZU7rjnIk3p3N8TKSm0hCyk6RNlQip9FFx9UCSWpPZ4lzkXAYefYJE/Op
KYSFSP/U2uYOihTaQB060gP1NFyJsYXJ3b47akrlnNrE7tcN0hrPSJUEqIHzB8/KE2IM1g85KVMi
Jjlxt1EN3vnlpCYJ+FmGrvHspCVb/fRW18vwRyfE2tUbfiUVzgX2CBgGdt83B9fFr57WNku4LGh7
4je5LpLIPrexqezgH6r7RE1C9CktHKInoRy80PwS+mTJUkA2J1J03hF8aLxRskk85XDieFYKHD6B
N7cmXxDweOA9+vhZJJ61jrz6bRKJ8OgyidfW6n3SKJECNVJddapHl0nxfKX5telyJV9XxBP+vpRI
AABte9PL1jnAzujL1AbfsOTWTsLA2gTzIY/NLllGpEvLdTMMwc6cc5CVoWIjUo3eJQeJvNRiBiY9
l6m1Eir4TUXR7K9l/6uZce5t1w4omhvlzrViZ+6ujLi4C8zka+ZkPvJocHWbRn9BxtC/kV3yIJte
lm5IvMenT/1mo+vLLhP1Oh8fMC8asdZDAJEKCGTi+ex6kH1J0Je7JD9xh3J73tvUxzyZAcepb520
OYPs2OBpdaS8T3pv689ydOxU61R7j5h1NHs9S4yXZPI2FOnsR3VwQrxDxWM6k8AKs/F2WpbYK2XS
Ucru0AMqyjrfCfLvK/mr1dwx33mj212achQN9b2vjVurbH9Z86vZAFB/QxrHpoumEmvnCvzng49t
3ugop8YbnbPc4OIJETlqdb7seXXXRh7W7HHRIjnNdiZB3U2oMeppTQi6mi0Zb5nBCrmC8FTGYfZo
TfHH/om3viG3ssc53uoy79XUT+kIwj9r4dgmXbg25SeKsnLP1t9dCaNXsVzAshXjbLTJ29Y9t0lY
PCst1gVz7IgF5j4jP7wUid49jkNYbkvXiDeyUOgnmbHIEtM7JfzJXvL4rlS18Qvos6cLCAasl4FG
roLHW1zj0uFjA+z2La+XcVt9tdrkLphznX1cHuwst15FMuCJwr7stvIjf+8pTbONAs98SPMURyaw
Kj9afWMmza8crsMr1oskgwtIhH+c4KrxqefjUA56IZ6dN95j8qp1XlXIfbLkAPZlrhE5pFvnr1Pe
UDLScQbcyNEemiSuFN9dByNA3tV9/jux6CtaHOIclLAtJNdTrFJfuwyns7TVfs9mZWtPS6b7lE0S
QEDb3aQ48D1nbf8kI+os4oU1Sp/bMq22nZtHey3tqoduTr7JCAfhidLqx3PJPW3Vznoj9XzALAAj
oRAnA6x4R97r7ZhOxzaWaefEzziD3Rh6Wt3Jh09Biwnlnfwaz2PXVmsEH1rv83yfL+I/P/091fnz
83+G21D50SjU/VkLybCURgnUYXyavEOtaKLbRxmYJM8z+1VfxPZREiPkWdD5vACZcJxWceNjNtz2
/qbLkf2BnAIPn9zEEU9kl+q5+pQ4CbrR3Kq2o9nGCG3nZIVnaLEEGcezxk2LmSRON0hgIWp0tLmz
fnFM70vuJuj2zy01GDDIiZ+SiKyNZuf+gft2vQpyx3qFcf3DASh3X3qNcpNMs/cWDLObETVwchDD
fYgrMeS/7oeFUu1rTWYN7EI/vmCXFi2jGpOwMRA3RQwLPXLd4gZfO38Xa6LZ17ydZrxDrseu6h8H
XZ1OadT9pk16/zhWuY6wch9sbI+qQsmz7gdeyWh/gzZKtFjB9K/9PtbowGVmVvL3CIyV0Lz6m8av
PddL58UcTX8LHTjf2lXZ3Yd2eU6B8r6mmbGSdSUU3sPlKIrwzomre6GE8X4YIvvo53BR5IHHJwhF
bDLZZ8ITmnlV/S+h87ylQhNV3tew8BHaNNT66Dpje0tJjEdph5+0YQ3VpsZF4bbm7rQUfuVuXAGi
YAFrG9WmLnEeXF+9NYDBfdMAzCyKskBQ2ylLXnjGDZbLL6GV999dF5OrStTNGsvEeGvXqoZYtiVe
PBsb9toM+98D6PB1gJ7+ojOeMNbzflm9cs9L8a6lOr8aHRgLY6Iv21ZrFyIL3W1ith6GZ82ws13l
4E9FvtZGWOxp0y9U0NUvU94Nmx5c3KbwO97A8/ZWL8HvNYAOv3eJuHMptv6k5ETOxvGWgR+6G+SC
2kMKLEay/Qj4gxaYj1MPbSFFrzyM7+WhqvCKVxIgfHNXoij1Mspca11ahXYWzgj/QJRfB7e8q+y8
fAKV+6TVXnqLiJL6XCjalyLQnBs9LpvzaNWzoy2Q/iyOeYX7GatdflKj4MGD170PnCwyIWIX5kkh
Ae1hIG1nGLiRNS47td7IpjJiQlvyemjrvbjpbMTFAyXPX00FH5haxZFW97ozME0X/DMqYpJBE3qc
VWg2JWUYYPci3vrlYEISk3TNHCLbqI39pjhFvur98ZnKCBZeafzM7qS5GYeYX9IktIMQTf8FQ454
ATQ825Ik+cFzV9xnbm+ch8HZWakZRksEtUjomUDQ50F19MV9Pzio1U/Jd2qMRAgUErBLQ5fs0o5Q
xF2MsCbRg8/7Nc4o1Re2Md0a6D2PtblpGxi+qp7W7XP0mbGGKMelaBts+jrbyI+XU8fseE1ix+Uu
xdyLyetD6urKMhQ3pQi9Q96Md9UYW7du1m55+1ybnvGjEBo7vLj9Lkyrv5varFzqBSYodfQ61QB9
Y950xi5ufgnzUbiOeG4SxO0rf4I7XKXQKhK8tLqYWzoSfv5OFVhFlPyc7zKlK+/y+cwxtbuMm/5R
dsnBvmiyrRBGsJRNwE3ZjaLV3xNKwkXjWE91gtupaOx6KZtOFExk3pJvsZLbT2gLi4esK5bp3CoL
GJtRgL3soA7KaZoPoMneztLEwCAstL9du65h11gPRjGlDa7+PtOxmyMo3l+VX7qHoWrivdv5HpTQ
IcN3QAvOIoqabVgbyQ2lxHFj4Jt1O7m1s/YypD2ECO48nsw7/DayI3rE7SHk57/rosI9GSilbvRR
nW6Hqi3WPriPh25KkJ42hfpUphjNW6AO3Cm7R9c63vUmzvNx4LW3Y9RF5L3S+lX387Na8UvH5XKP
W0LzW1wjmA9SL7szKLvuAFKpu77skiUGcdDtyKLuNZvVhKXMjwxRYV+GaabNiwUGKfZPt8RKnT3E
siEreCcMZY24SPnLhFQWci98DfAUWeLpXdxZedTt6rG9cfkpbRPdFdvBAiujOi65BTvUX1Sr+a7b
Wfwrt8+gNEnk8mO+s6k9vzqhUS6rXmsekHvpNlXaFid3qI8exjprP1CaOxhG3TJvqARUxbAMizr9
qYa8Znk5exLbNfMN9MLiOE2GddbBkaxCT2hfTTGeyYG4FCo9jVv2plHt6lsUWtNauIj6k6Z0HvJG
/IRbwY2Sqj1vxI19nzVdfDSiACW/rB9vMm9+fbGs77FWBtAy2nGnhW23tQO2SEgW3XdjjvEqMLmF
lmfjw5iZAoR5rW7qvO9eSE9QICEimjfOLpat97poCnAAzU51gnTvTJ6916a4OPF/mWxHtbVvPbPy
VpGY5aqG2NthrTGe8hI4/hB5/pNlms2dUw+HBGaqMMTCqCj3BkObniME+LZUkNu1BHcF/C1Xtoiq
vYR+dQibgxRxW0StgH41HXZpaJo+qWqfP6h+Qcq0tY4WpphLw+zFvuu0AItYLX+FiPGTqstwV3lQ
Owoj/BHN91wLY+yyx5Qj0snDjp5q7/uoH7dDn+QPgS7wmyq65nfbqxHz7LSfCiWLSo2c50o1p7Wm
Ja/495WrIje8u2w+QLAXCz3mi+rbiq4sSARpq6l2Stzrau9OBnqebW7deHZff+9D2W02KOPGMq8i
w1JrsO/cy9qXxVJb2wagGnoxvYwKznFuUebYv5AAhDPI/rnHvt6Lvd+cxPDOkcH7ddg8ToYRLfVJ
R7DWg+Ve+wfHc7VzCUFlOaGvDfQEUXy8UvV93qfjbTkfol0+Zpi8tmm0K3lTWJl2p78gd/rNqIfh
F/W5CaQyGxXetmslzRZNi72xIPfN7TINJrzfuFGbinU/cB/ZqaMSY2lna892HDg7P1FyRBpzfq9a
+hUgTLqaXFwhDbUcT5MPeiQzLGcT28aAHlBSbFx1dE5F1XU9Skrdo1U42U72XQ9a4/4R0rg6eTUH
+Be7ERQJm+bFbUSzyB0z+tIj6r7qM8u4S7yQV1SwEOC5t7ExQRGAkAC+ByFIoVdY8UbtWdQGr4Bk
qB4z6kwLSNnDXvZpGdam/dRCKlbw9jUi5ye1KFwQlq0fuA+BwS450tVvqqKMmLIX08FUYJosfLST
o3FOTVSKYCOYfFWaKH0VKh4xPXCgGbjskgAPD6DSewTQDHuZDG69tsHQW2FEQTLIopNaDvk+mjDu
xoVeWVXOpFPa8/yH0REPAV5qcKODEHEghQRL0m19rS7uyadBSVawFlS0Ftq4za4JSm39bBdjfB7I
a5AKaevnpCzcGy8xn/j+2E/TCJsHOvgfDHFnVou5UsEq3uJw6qMALAniciCuGv+mLX+XDTsM1XXh
4PPrOPV0lyCNtTC0doCZYEx3lz7UPvD9c8FezCFygLcFNFIUNGDoKUWMJZqVswGeBdQGz6lOOLm+
naVGmayRjbSQ+RJNSx2WmMspdyK+V6nab5DMRzfRQnJSUaF2Z5rnn+WBr4G372BaGWiLnK3a5gGQ
xfdtpeDUV3BbZAfr3GsT1ms+f5m9VVvOvexr3eKgJ820K2JXR2AKZleHk7fmY545qTmaKtV4Q9XJ
uFPH0cJPMgzuQz71dnTGdKfwaonl2QQbbZxTCLcgWFe9pZo8pkFueiW+XeTGXntIfeew/zEaBYXW
biw3nkvitowSB3Oohr3YfKYlyOdcOmVbHlrnhirvuOkx316TNqVEUcKEFFgE+kmY/IaZwKyIorRf
uN9ryzb2g0ewKNHajGv/1lb5UkTJN16uKMB3NeD9zuLRMjflQXg6qFrLIzsAr40hfXDsQy5Wikj1
O6N5iDC5jJGoQXrF5w+MJALKyapXp3vf1jGBnDQlWpYT+QAzsVIM6xXjXh6qEEogu61uowXqW1/d
dh0FGx1D47Q2L3FC024o6NmnpLC8TRnPOHFHMw9tRKbFQ8MaV067eRCNWKiI4D6ZTr/2ElW5nzfq
ftdoLwaI1RMJAlyP56ZV4ucUjyLeZHoZ12jt4oBRIv+/RYIppRZb/O76cYFzgBAHfmsRb8zmcG+h
pLEcvXTaWp7vHpNa+RLGRfIgYEiaXd08BeNYPxWgkUqj1W7KQKmfPENYyx6Nau6wNHFh8bdaT2rG
b/0bqwBUBXXLx8/N/qFNU/wSZPiIRmpIRcgLkhcbtszaFE20k6MwImYLdbMEvcIoNhOo3CbKo+qa
6gPPD2AsdA9OD28xLGws58L26CgTgMHeMnaWgScRKiI2jKmkQbAJ9Bg8cPs5I5WAf4WrrsjrMzqq
2rYseLwriWORYgnR7wQmilkec3WvD7alVnbry9wO0BlPe/J8czA7vGZTTCDj5WjSk/szR2w3ZROY
Fg+scVA3MjgXKfXNwUTOcL6uGiT5uu5IjF3mDoO/cihob2Ww0WPRVYeufxlN7aZD3yKrcKqa50aC
wltPSUj+ExIsmpdUWJMtZjw7y/H62x7p+00WTeXJTY6gT6InpcHlSxVPiub0T1k9fIFF5Z0LE2vv
CufXhWIM4hbn5r0V9R7cISWyL32t9q2a0FO7dPWIFdyYFJt9tUTnNuaNGaB5eHCFK27lGnkdpWie
5NHWzYdl5uSCLV7krIBPp8cggPgN6+33nOTUt7LEVhaUh3Wb+Va8iwb30LZTdtdZyXOnJsELfGT9
gK8FitfeELzUSdtuyLWPGzkKeKBZUiP0DnK0MOvHrCn6uyByjS/dt6bKgp0eFuqqFFaNYohdrxp4
q9smpsiJpwUySF6JO8g6xmD57TSdT00tq/Tlh4APp2amlRssxiKsMB58SJhfbP55FGSB8Q5e8MXg
23bv43glW8psrBsH44NsxVOOBGoufpetmn809O2ootxahV+mGu0gd6BGJ1eN28nYYAddr2JbMW5H
X307mHihKyK4vXaz4S8PqR88y6Brf2piCxeOVIo/DRRBrC4qH7bANViGkI/gXQcdM/F+Ob/nhdGq
Ne0ZPvwmEu346k62v5paQM2jlqtnVSfdBXZ65aL1Av+9DpfR7IIiD/gqvZ2lhuXy8855hjv4n8hR
7f0sLTJvPfQQSj4NyGA5Kjol+DAK2Qf7FVs0ZCXIvV5WbRp3kTYTwL0OUjEJlnHKD8iFvR1itgqH
dD7Is+vANe468CnuX4Rcl58AxCcLuf51nmxeY65X+hchn5a6zv3bT/m3V7t+gmvIp+WbYAbmfRr+
dKXrMtcP82mZa8h/9/f422X++UpymvyUWj9Wmy7EVXH+r79+jGvzby/xtyHXgU9/iP9+qes/49NS
f/VJP4X81dU+9f0//KR/u9Q/f1LkHWp2h0axRCCErV00/wzl4R/aH4YoRTErT923WZd2ZybFZZVL
+zLhw7S/vILslEt9nPX3n+h61WuMSt15Wl9HPq70f70+LzO8egszZnd+veJl1ct1rtf92Pt/ve7l
ih//JfLqLRwIqxL95nrV66f61Hdtfv6gfztFDnz46Ncl5Eg6/5d/6pMD/6LvX4T890uBqe9WIw4/
WFGPDd7dobOuQcQvZTPsZ8kArOpB7jAKRstaqpXrrxS3KfRt2mDq19QeO8p5WAYOYwAmDvDKCZJ6
fdBxwTVXcjjo16aZemcwvzDoZFc/eemx8tgFlnqpb/XRcFYmRaUlvL8lZQagl7Nd28XMTfq6SUs3
OHtIespTa5gSrJbfjd50523itetqBef7RozKcZN+86NG2ZtIPi/zDEtPalLko9SseACVuTOrvL1B
bCl/UMi+nCyvvZNjMqril7vx7HpYQQvPH2SYnmAlFpJsOcgQ3VfZIuVsTVlVBqRlAYbLjAELzheR
A//y6rrb3zmW7pNE/YsreyPKS7r/PcgNMnC5K84TSKxxYaP9cZZtzCbD5ZB6b8PXAfM9xDYVQoqB
kEK8TZNz5UHGee+rWFUSbgoT8q5Wwmgx6pgqgDyVB7KEiJRe2x+CEtc9g74ctx/mgDz9I/xDL+KK
qbscDFUg04eGPy5v9k2PPfyNPEvxruj7vDt/6mdDFK3Yn/Id+jRhaMNTnwSoNfyxhoyQh5LXW1Sg
7H577ZNnYer0O2iQPz/1y0XKxj3W5WQf5KDsclKxydRR7Cvw9mAmqRNi5GTxJ3KWuV17l345KPvl
2fUAvM4+yuYkBfDkqUsxxa/jt7lyWmNG/ioy6hbPs2zYAAHol1E86d4Cfb3mbvbJ1jxMjRS+tUCo
SdvZwyb2ivZOBGp7V2ulc3B690l2XfuR33qystblXYNQeciAI29sM8Bhd54p+y7XkCtdO+V1XCcY
L9eRA2o5fc2KusFTHJquPEMU6v6Nr/uJuosIn1cuLmOXc8nZlexdZGFBO7QrD11O7I7rg9oaRoqu
eZU1B6VSbM59Ra3/13mrGbW6lOF+W/fDsdV0exE0fbZqYuONO50oneeS3YAdfT0YZYNYJ9l82fUh
5DPzWo4HsQsd+0OoofhCTpdEbOQLFhE6/xinkbM2DYjSTerax3AGReAQqf6WFagDzU4a14jQ1jRE
g0W21PefQD9JBvh8Izud2S0U/qtFAmRVvGOD0DQ65ljQH2Vuj1/KQ0QVFeHKPwTyEGTP8JVr+4to
Xin1pOe4lmrYJQ6ohVijetIgHVc297NCwSZq63gVIvUeLkEK5sBBsnglfK++L8VY38s+be7rIHVj
OUSOdiPbcvjTOoMa3zadH+x7uxGnXrX6kyeoEC9kO0aF/ujqN0VXDPnqMkDyCTzA4HTfQ8xtKNzr
PfrLQbm6rtDl8dtan/rCeT1fv/nUbauRslX04b57f3h8eK68uYjW/rQkh6B9eMJcHjuUAI+XGNn+
MPPykBF+pC4DQE9LGH7o4ypUTLM0ehHwwrb5bConD+n72ShN5a5tOdyL5DLjU79s8gbdb0H+f21E
504LEp+wpjxIzJkZKefrIfebt6YZtIsOmMhJDsr+y9weNs4ymOppfZ1GVt1f9WWlLS9qtyaEQ2hQ
AjFA04giQMBatVac5tUYuyw4tLkjTnmc82IaNdU+ntJqnxipqz4Ii9yBOrj5UsbUc2AiqQqjBzK6
o+pGHvJGdrmhXizZjArkQRpNzZaebqNXPDjTjsecdguZVb+VZxk+oPoUdedrv4512ynTLbSLCPVU
QLULbSitrcPHhuJH5/VAWo9/CajvVaR4c2VgHo5MD6nK96vJvma+5FAolGS42vUDhHXenPrGvFzt
Q3+eVqBj8MUTk76f0qjakqdWH70uQ6hS8e0fOnYeYZeJ726bi2UNqf/Of4+NDGf6FCucrzWXSSv0
lAONEkDXII6Weg3ppDzYGeg1ictwZUdkJEE6vPUVEKuKocJhZ55xmSzXEeGc1KtCd9HMIzU6ZtpK
rmgP4U6GfJ4yrw21NkL1nRlytLCqVao7zmDfglnP126D0DD/dfYPO4QnoiXVt9CO0fWwmvS2qhO8
fzEz3FjwXJ5krJRr+d+xaj9ZlGmAPih6rSwcjUeS5Aw0uB5AhklozjBi1UBXTY5KtoEcdVyADnJU
zi066pCqZ5hevfRZZ2lSJ1/Us8sB+Xoy8BX4qWtTjlazE5UczQpcZWoTQFOjofLrdQvTT5tbhEpg
8Mxn14FrXziPguDQtnYMW0HGyYNAjfkyAHfjx0SFbxKCIup1grzEp5XkJUbUTlCEZmEZfL12On8o
0FfNuQLWZDhmubZH4HiRPcSv8KCwg1FfA/4AFAsjpIZFp71WlgbIqhwfx0LAz1OSlEp4oL06uepQ
/FT9c5BOKgaIfGHn6XLVvM3r/UC+99+t6g862hiKgr8Pm8e9JVxrq/k9zGzwWQv0w/pTpEfBS1hO
+6Ai29+68fRUVMVymIXR4M8VN3qHbVQwR0FaZO9s4zEjR71Er/insKQclUvCyhMnORqZ6ocl8zGn
UMwablv8oKSQUmHwChD0TvegIji+79zQ3mB2ZX9RpuhGPoevESnAz30ZOdYmbCxEl03UqcSinqxq
K/fJUxwZR9PJl5/2ypAq2YFPqmocrfht9K1PjkRN/WFkHHj8LC5bdQo+O6NoHpPZvtFIU1R0zObQ
qkIRN+9NiqLBWR6m3NlDji7PtoKfHQsVu0Zzowd58AB4lAlYPNlC20I/V2Z7NHoTA5hszIZt1ome
mywTJn7/D06WtsvZf2tbIEWHSUyrHsq2c84yZNR9cWO70/Y6QbenZMcdFFa9nOCrhbVskU+/xFyu
OyW3ZVGEl0UM5B1vw5HCp/wUDjB8bNt9ayFj5QHUdLoC2yQ25rz8pLjlcsAV4VFJV2qMTUrRNeJx
DGp9GQmMb2XfAOL2BCrqhzfrvcquqjCRCsrUszN3CdDpm6S22UXOzZKXvgfD+irHZLgZwyP1Mig7
reqbhzHzX9EOEUcvCMRx9AdQ6PJUHri9Kwq+Fu8Bn6Oq9xEZI5t+0QbVQraROovWujX1lzWvMVkR
j/7yOluua9Xj2+e4LCHbZeY8qaIOtp9C7EbliRp4z6FV46TSeebB7ZUI7OCkcioP17Ycl5Fy2EEq
6y1Stu1r5GVIhlKQGJdagM6IDJJryLPrJfEmUIzlX15NRvKOGqI6CDJR1Zvh1kFgcBUPWrKWzd4L
6euN4bZ3J2ch0KDYfBrwRfojpN6y/9xfDIewzLRjndepjZ0Kiwzuoz6W4ibQgxZwUuZsPN4s7xG1
rxd+PYm9bMpD0rkPqtnHJ9mq4li776xhlWMgdFvMLc8MgnuImdcpFSoc566zdv7YTNHS61pUBrzs
mwb9O1qi8TLxE9ER+5PT5wsPZig2TZSBU6rqJfAecV87avgIEQBcpf8oD0ZstyCILP+Qzn1uA1B1
mhTMXeYm1fruNg/0Q2V6bxP0HgiDhdGg7IKKlq2dqUc2do4He5uf+sL5dY2HGgi8y8bdbg6o+mpc
Bn047mRzassOMJodLWVTcVPjIS+/ZEn6djVUkSrSl7azN9I2AXVTGCRt3Nm3DC3RmH9ZHKyQWMex
bO6LCgsQ8bVt7g2Icmj1E+DPATJKNuXBiOwYHE0RrD4NXJt4t5ib0LLBCH4xNBefnNEIsEpxKTYN
6NhbAB9XrWimDVV4pOvdKLxXI3cRj2X2p1E518SSR8amhhs8yvmQ+z/PlxEh4rSXiOsV3q8vB69r
AApGyxcQuofU/8YK0fBKaiz0FjbknbOrtGuYGQFCApb4vW7j4BDPGOuFjO7syFmOoTHcyUOLauq5
9Btk7dvxLrcheWSxn23lZ0JiGksGqz5dWi5ltEaxhkUi/xzvo/LTZX8xmpIS+zC3m+eK+U+Xq4m1
o1YdwHBKod4kZX0ALoi2FADYhyFcptFc8J97CjX2DvaQ/5JDl6Da79Zp5Ubr65xAFOli7IO3deQA
Ysb/H9e5Xnv4z5+n6yd1aVgolFWpZZyKRt/2sW7tW99gv5X2vXEaK5Zh65Uap9Q24sMABRhbSOMk
u4QcvcTI8ApSzlprPbgk8xQZKdeWTWXAPWJVBQg+tUk1rmWnHL5cUYYPkJDWkK/qReRGydtduhzB
+SxK0xh3eGKscb+LzCVJDfMQVZkFdJt7fhvwyMNigrYn7+9ynFzO6K7Lqm13b/saf4j2ZPmUG34g
wa3bpe5mKFoDreM/+tR5AP87mDm1funPUd7BLHkOwZb8a69b5V7Ol11ygsbXZ8U3BVmUeb4cEH3m
nmx9VDZxNsDnEOUJrER1mjSrPP1VUw7IkBFVa7ueoNb+51i5UhoF3xwbRbTafiwVQ1nKMxPQyuUs
n/vKVMH87330n+Pwg1VABZPMdNP1J20s2dSB8Sp5BGB23sfJLnmowz74YMOdAi1IfQPZtiw4a04A
+Yz6smlmYJwH0wDAHD8ac7efdclh5F16KZtWBfUejSQFAPNUvOgaSXiyQAiOzsHs6C9rTOxp7mIn
fAwgK71wSPjZmuxjcLiwM/zetkXpPDS+jZvktQk5ZN8HCJpslca7jAaIld3HtmmdkAgf7iZkUqzR
6I6IoI13vsmhiRRUsKtIXzl9yc1riO3kNLlvE+QseXCN9DJVtuT8wUritQOUZlW6VUqusxu3hRYZ
9yVEq3VXkiczLQtLvbnPV8x2WRZ2cwmRAyMLLFBmyw+lPv7sAks7kBo27hE1PahxqJ61rnWjZfEy
whW7b+ehsWuVs2YPu9ZwvAgj7Ww8JIr+639Ye7PmtnUmWvQXsYoA51dJ1DxYtmM7fmFl2pxHcAJ/
/VloeluOk/3de6rOC4voboCKI5FE9+q15kgTzVpAp5vlkq55+zBZCK7vBLCYChj2A9mz1muXNSQ+
NvNStw9DbvqAiZPNH+S2XPnMvNTZFQkPQZiAjZ2h9pNurPVbQP3Rt6VhS7+4GZmcgLul/SKFA/ON
SJDWzzG3JW6Om+22DNR+ksWE3ym07scnpNCe0VCpPbaltDZlZ1bbNm+yRzD5fecAPv74PWCMIXjR
hEjLEBWQ1NEnY4DIi8gA9cg2VnadfxyaakjB5KXg25C8n+aWNuDpLTDWy6GzjFOeAg80Bu4L8K0s
2IcMdOlo4gHLV1NpEmmaxDwht2ucKFqM7SptjOFQtv9kpWXuI1A8HdBJiv+qWoNOJTpDywYkYrBC
x3w8ICVEXqlC6IwOjUCT1Oz5PLbj1tjb/Q9Imtnoi1ZxtByNkUTq0Apd7xMZgq49TPscbdA4GBOL
tO1YI2E/4Tmy7K26cP/JMjM/AA1cIfUZ5/lBABG1TJ2ALWmScDPPj7suxrtV4WjmCVrN6FofJDoA
lUK6GoI1Sl68KOggQu69eS29b64TpAFOaMB7xq6zfOnyZFqwMg6euw5wJNaX8jmoY2vhtaJ4DhzI
DpZl6EFFQWgLzULPbmegowllA2/PoE4792mbSRLMQ0ZUD2Cr+TC8eamv7v/v3CwL46UzYEvequ5P
owM8xmhihncFzznZiu0E5TOg2CVqhochrH2yjYBcTqvZrabkfcn8Rq1goqHL9xhvfLfRqi3oU1w/
RdvuV54mTwItBle9r/llyOtsQfYi781VrgNG7ilQL9qf8WrGXoKpbqFPCUgd4FrpV3S3iYUIveAM
LOB0X2ntlewhz+t1FpgWEmO4SCzadWcCTtSCZ/M5fjWiZPw5TCHkCnBbu/ZVO22hflJvdTMP77Ed
BIbeLuyf8StvwX9CkaA3k1c7AS3M25s1+CbR+QRNxxUoLDL0QL3Lz5MRrQaZL6WTnYDGcy5FrWlL
LbTwNHs/CwukSskWv5/dvPNZMpanrgA5Vhza1whvrzt8F40zHdDEbp6tJIBqI5QDF58cNJRJcK2q
3N1R7C0CPO/IhFnAnPZZeA9yv+KBNVniBzpg/6VA41iiVdXS6p3sRzsmy8mU42sIdTF/atKPEUKV
SP5nBPFEZUm8zOMIaqKhhoaPAlSbG7Db5PgVaXp0CdSGQ0Ses7J0cILNIsoRbU4ctQ0hfxCiv0GL
rYMHztBu5SkHeb3MxY8ma05Sqxo0hag9zYdpam3UgMeDaE6tktrlPRK+Ru1V9xLAxN3ganw9TpX2
hAzWHGGg6WeRSxAP2QlaogrUh5niW4cK+DeUntkBzLrtPXgU5Rnc51ujwMde6qUs15bkw4pi6WDo
2TdQ2LEDjeountBT2W/B5y7usLlc9lODsmQAMTcSym0F8nClgezIJFr5xeHFilqgQY+K7TDkVFbU
5exyhy1c29ZPaFBcZhHrtYc4kNIH635po1MGtLh0iGxd32uWOgBrnuMuglNga02OloLue457IyoF
ykPhqqf9v06LECKQDdph0fday/Eaq/s1yL4s1HAyC9t6NC4Uv6agLdY3Sc8JuFuo+9XQCpTOluyf
VT8ppEiM8ZDJyFxMYOFYUSA5bkvRWZiKTfK+1Kew1L1oHstFvAHlCk9WbW6t2tYu7qwqw0bTTJNN
w9tsJXiMnaaeoXG+06Ezajbfhyr31rzXJ0gROFCgVrLVZGu9flqO2iiu5PhPm67mosMPram3GJqS
NWJYdnJkKyo83gii57LlhzpmBPWidTAMX6hqObtn7ug/z+fypmlAkm7mnO7Kzl73ZffFjVcgv1xY
fMxOg+z7yE81tHo6xR/DVHUZFwMydFnfbmj0HtqqXuRGHd7ttCKNyE4R7/FkN5VA0ns8XZJCvVe7
BgFTpVir6VBWge2LvpkWNxudKf7MEy890NhSjOWClxD9+m/zWndAUxBFDmkNKa0hdfyyTj/G3FZs
Qby2QTXqJ5QP7H1dW+f570FDsF6hLRp/gNu/CFW2OYxMbuGgCvA+dR6S55MNGd9vQdjUC8YH3Rct
7mzELlAJ4ycA9f0lBLQYGFa2IA4CEdb50TTBE0pRNMkJe7AvKCrzPye1Ij29lUpYzKD0bRZod6tS
CQ0pyDMv0soeTzQOIY+z7iVKiWTTVMzHQHRd+7hbOfNsciMnzFBZRP4N2GsDxEPJLxOVt51WSOOO
DlPbOytnEKF/szVor0MJUQ8XeaGb2BZDqn1QImF0QLYafKsNct7FGIDBUQmHRXZqQIz6lQI+mLue
rUFnmy/JdlsDOTngnoTjzGuQwy6Yd+IhXjXVpbr36wEFlK2nyRw+O/DO8QOl1353W7z28DOozA5f
Po9vwaAEShgl2gpSw+Zq8BJ91o55EQVU6CEO2VxVAJkogA6J89FEoWoiwMrWPPH3tW7L/76WLNsX
L07Y3uXRwrEtcU+HhJVQvGdB96Zr05YgReKTZ+46PWvv+z737vo8UjkqaMkMIfRVAx3R8xiJK9Ti
C/YW7aAd567EVuZz9O16NENX65NNmqN3N2J9GnUVe47z6HlMY+c6Dnjdq1Mj2tGQWne8yTmgC02c
qIcnT7zwmrADDSgoAjM9ehnNx1j1/ZAd0cEm7YGaaiw0gy07SOetmMAvh2ZQDDqQ3y51W0pdykES
F7Lb+DCsLaNr0KDPT62ho/PqOOAyuacqW3pQrENFHJ8Bp38X5f25mTJ5IBMdKrA6bSCKzUHmiDBk
HsElnyBOtwAeSDWn3tejmThQEobs9pa2Eik94uiUDuBwDFYtY2xB2xSy0baEzm6224xPNlrARNVv
obtl50doAAVkCHxhH0jD0Czq7Bo9gxKDohNDu+sbYVgpG9+yOCgye4gLrjX0T64bVSCd0ipfo80g
XdeqmnrzypD/GBkQNCjpxUv0KTn+J5g8DclboeQ4e28weYLTo0obzXM/OeallDed8E2GtiGyW+gi
gqbR01SBqStgYPR3e2Y9BR1/DcC6dCFn1/IFSPL4Y5033r3k0YbMUQ4hPmNAH+7IY/tpLHWxK/Qq
XZHXCoXmh16COpq6QADt4/kC85Kj8+kCKCZ+uEDsCncNKlOgXtHm0h6tKF1iiLQLDXMLgD7J+DJL
+z0IPN1jF8h4Jaw4/l6jkWPi4D+FEJy5Hnhpg9SiTL+MWnOlAAAoHZBdhMblNhPygNH3mmET7AXm
Szbl1hriLvhaWWCtz8Yc/DAKs9IrsMvtQLYCwiugty02N7sXN8O6BlASeS6Ig32aSkONwJRqLvp0
oRf1vrC8T2J8mawubKpFp/Qp6GCXHRJVdNokgGC16nBzk01OYbSaBiSCyPF5iXmdqkGhGFnolcEb
8Ci+H4auF/u+AnTp3RQCjXQ0RhDtrf49RcthP4kPMWUbj5u09b734ViewZXMT422pgGooSHzbON1
fLbX+YbsZKGzVs0ZUsFPeLe5mUMISoLTDkXW3xb9sN7N/tuiIQSx+kLErrPk6JxSewragFiBa2/G
MX2dtyhUOFGHT/sPNAq/QPQLeFrlBL6Mr+NkRLb491hHrVZH8eu8AyLvvJ/p62EFQJN7SIy8Rkqn
aB5EhgY+XZvQjJLXDniEa+dR2uhMB2HNP5Cwc78w3D+Rw2PBcUqa5sANACGhX2Q84G8+LCKt1X9q
7YV0vtQcq+ZvcwKmBUcRxpDmTkvps0EuZV5iV4yM9muL+/OiB4nLpRE96Dz0ELuvKJ9ehQPuB/BF
ymUmwOXoDLJcoaKSXAA9Hne2K7UNd0R5dZlXY+eDPizDA92yIg+T8XA39oK/fJrE2kYD26pZXtsG
vAeu5M7OHDyZQ3UCL5DoD2qcdWoVxlPajOdMutmP1EjRSYm3t3vwazboMUVEpOnGUzP0Z8qf/S3i
fY3/jEATm7ss0AW8crv0C3gp8jsCOnS+jurWkyVFgwaw6JEAFWWk2/sRHFszzCGvDEA9oYaxNkaw
V3Xg291URtEvy9KE2rZCQiRFPC9K89sVLSqBlqRFCUOBxk5nXrRjsvMTiJYAWozXFN0Z7kK9Lo7Q
NsAOBOJk85BE6ok3lsGE3AkYVtTrDtmVqUn04khLvK9DJgh6Lp1EY/gzg77fBugRjVcg+QiPk83T
i1BCel0UFT+6CIip1vNe5aQHqwwbrTnCavV+EQGk4wFpt7ZFggaq93wq6ADEpawyBgdk5CTlT29G
CzzYkLnUsHWh2Sja1AsOzgf1QA7tVTlOSK/JPL/kFbhESde8q5MRgKo/HY2tYS+hHCEyavOMtPfw
LVaOMKnMIzfAQ3wakarKS6GLh7f8zmA4+XpEgZr07lZBL/VvbfoMpdD8BzJ9+jL25HRmwDcd0cAO
irC3gKKP/SbTgOfTEncj225t6a1zsGVgOSukS9J1ASJFoIygMU/uWOPOIca/B/RD0KvM0Hq3yzia
2OlfBpi1bwD9/9yNYPq42cGN45tZGj3/Jd5Wdh57JZCNAlxkJeg9srTBr1TlJGmsu2GzQNnYgqAd
chdexcaFaectJGNr41mg8tK0SEIiOXCOmq5aEMsmeFZAaaWB75CGpm3+70k1MwHOK+QJSaoS9Lfq
oIGnEvBC6Ge007825UggUwZFmAGwJ932JdiNK+bWx0RIeY3UoRgtX1Ql2N3ViA4A/JuxwEunsnh5
p1861IppBEpH8HEA2QdJ5PBwMyVjkx+GXv9KJjrYnVfuXJ2380wRN9GuaKxfkOjpDuD+hIxRN6Y9
xEHLbgkidAs1pqFCvl0ZyUORdDaH09gM819FpuvAy6TjEVsm5tdTPywIa8kGdN/gvRweGlMMndEB
LGngLUiPNzPoewHgrLrubUIjILFdT/ol5Q6kjLTWc3BP1jj+cl0T+LIO3VWSGvJR9BHyqJZ35Tqw
XNFYgT3UZtqBnNOg62iohNA6eV3QP20hWh0syeviUXOypfMNncXy0QIX9APkAMqmabpl2WiXegC3
GEWWFrqza1noO1qHN/jpCGuQPnm56IY9Q78r2DDxiYDjSO4SXu1pWYoAEhKEfVp9T6O4ABEltpz1
kVZDzqoDiX0tQaNlQ2/UhB6exXpsw6aIfwnQzIqCRwyaKCiRbgd8kXcGaHRP6MrGrbkJq8ca5BgL
fYAyW4k/WoCETwi5ILHSw2TcdmEBwIXKqWI7zZZxHNVgxcMw52VkLIBmSE94KIGvpTLRbKOZzipp
E7bMgvy3wMiBCEBQ52u9qKECrEpwmirBBao0lyEH5PVjeyYTOW0BAhvdM4c1RZDD7kDkRPPJdluE
WR0wunl3JrsutAGSNNDMQr8+OzZdXWyrKLgGk2aC+osorcKcg8iKgSN1CpIfOZ7lIFdRnkh4OIUW
TLq2oR28ICO4mxFOp3MoqCsLv+tQloI89crznqOylZdbCkBqJtoCgljbUuKAHLEwRwhhi2aFG6xx
R46MC9S8S/YMgoxs75RlgRufxzdm3nnnqoWuQW7FEFQIpmmpN07y3A5uuXCmPPhWu/V5GJCQX4zT
a4UNH/6qZYsOkr7+lZr5kzWkxWun4b8W/cvyC/YD+SoqMnHt+hIJAdNiJzcap60MnW5f694AVV7+
x5XL0fx4ZUtdWYuqcyVL5FnK7BVF+49X7rv0KalyfZkUZn+Z4mINEjOwcU+mtjFLqX0zBnzPvS7l
IMNuXB8U/94RPf/9HnV0tjGGRL9LQWi2dERdvViie1agbcz/B9RGqHRO6TeNafpz2DvpiuNHfxdm
gbZB/3ayj9NEnMY2mXzLm8pHJwpAGB2Z7DuENN4+BsPH0IIw/N4ZSAJ++hhy8v74GLHplr99jAYv
NicD78nLbsTvuR4gX4EiRP4IKtjyarS4raiR6ek4AMtXOLI4kwlvW2LlCaPb0JCmRxOwSjRsjXGe
jr5uRyzVVDQGoMccpMjOZMar3oish6Bk+RVbLQATWusBegLWQx+qJAxEkA5ka8JQoX4V1xVIjh+A
MMqvdvA2HZJgqCfGFrIJZqcfu9Z8Owh1lgL+bms90KVqZMf9hNxKZiBxqjwg54FqD9N3OlgqV6Tr
YDJkF1ACmY5gg4Wmnv6DzFAXhVSMiiKdGooqJimPVa1f8d4SLOOqAh+mHMzm2CsGFTrwtu/xfgwy
6Bj0j7ubA9IIiNbfo+XY+GUbbCHX2S0N5M92VLzLUnBfgWHCBRkqcNbkBee1t6PCX84nyPG6oJe1
g8CfgQPTEEWLIBjcTRmzxliR+DtTRmgquBsSdiexeDojLweL26JV3roFdqYbWqiugyTsMkXGIyeW
WjWStv5IFLbkU6ObT0Xq75G/z4PA8BxZGY2BRjLAwoLBkn7agkOJXgHnt0EyjnEFnRD1skilcjrM
0WZroMsXpfnbwZOa9GWFt98hsreJqRkAKcTyFcCuVZV56bOMmwqtfrATN20ae2CyqLPZ7krFMOYG
8lXZb/GMm7/w+jbgHobcy6gY2+nQphzdIkMXI90G280bqrjcaSeAHWi3WGR5dA4ZHlxtO6DTQjrj
i+cF4Wo0cr6n6o5T3k2TFM+fogYnUbXFfYYd/FXDf1pn2ChcuLFjrtwiQoFTCbMOhhivtcR/KZU1
eo49G5XXRkNzrpmpGw9g2fE1PG+gmWJ1Ry3Dfo2UanjG8DrHIzQRKR0byL4UgKZH4kDeNrP2ErQV
92EYmbQGmXtIix6jHGvQkgbyYMAjpfkij8oUClZd9FDJugb9DoBKtRFHDyWI+0HW4i6nEeyzy9ro
oWkYBM66Nu03b4ptNU0l09/mqwhyOmiw8y1o0qB3oHHaSv1TxExg7pRmfcQ/Rcyc5boVNUfyTqoy
Tl5UxxEcgd/85qVfEw0jh3+c+7dg+q3hrpYeh0MRO+OysD3tUQvlH2dy5G+24f3sU5yWQMt9FM24
EUVqHKLRBemO+tICB3Evq1E+WH1rHKpOZlA1xJezAd23gd3LBzt9mYN/44cEXKBTXw627le2gwQR
SEwOk4j4QfLWXkES3liQ7eb42xC5BF4vaN7NbRSTvWojKGR/cjC1foYn7qp1DUh8aSy60CEvs0f0
rzpAPP5rojPwunlLcMpnfkl6mWSsEgHaFNsFBdrv0XEEsHtmf7+ZDRnGtyvkTvl2BccCdkuxxnlL
HkaZTzNuwbaWP4RDvtM0sGyieylZ1PmYrFuofEJLzuW7dtLrs64qvVqUewe9A8RAVXrxpBX3Ajkn
yCzU0G1VEeTIhblj6CGbJ6G9uFsJiJtJNgVnyJG2Cy3zqq9thXKkxfPokAd99Qw9stneSKgUQZDI
9Ou0qb9WeFdlrCzvjSIAW1EugTRW9l5NRwdUeJteQ3L1IbS7J4hclCto76UPg450C52RbVA2qWx0
9v8mTiuRXih0cE2PY8SWnjGBbl/d0azN1Mv2xeSRPEgdmGWyplnOluOAO0oVGdCv8LsJJNgeRHg0
EOStG5GwDQldTI5xtlip36f5mN7Fgv8kM0W5satvCtOULypK95yNkQMPU2rmA941iwOzcBNAPd56
IFsZRasRTY5XwzKshwRCzSsHqOsNRdAEUyLdqQRgH8imJvQ22FvnPIDLwxggvtQHa3f0DLh0swv6
hvuRSn05sFut9dFeYlv0quL/Zh+mDOqzdbCIxqg7p8XgrlPel35ZRPkXUBYaW+hSessoaPMvQ9Sg
adkJnYXmYZhMAZISSueIgpkBPp8+H87kTKtkuk9BQhbi1WmAztYqD0v+yLshvg5OO2z71HZ1pOHs
dl/hYZktBhYGO9PYMEuI/ic5tBJ0V4ecj+1+DodsH/RmIEIF9FQNFpapGs9mXHbP7coezeFZ10QL
wakxW9AwrDrFMKlBBlZ5oUpaQVwBrSw0zEcomIXW8IDKtHd1O/tEZvx1wVAUAuRepQ2WdKGClkMI
Zkteh8nXwJTtOs2wv7s9bpEdyeQiRoYEWgAfHsP0tL09fIPRV029HwLIF5ECC5wTZF7mZzVN5MhB
xyBDOppgd8cekg3rXlXZ8m5s7+MpWLddFF7I1Oku9I6j5if5yHSbdLP9Pqkdp/rAuuEnxf/fToo7
oMXA9oCP1gkXeVJnvHhJCKhHJQaj/i6b8KAleNt8KIK2fCzS4B+m3rpqp4kXLl4mT6ATNOah/fuQ
vLdgZKzE6TYcUnScsSysV562C0zVWTwa7nSHUUh9xv1fR4ZTFIshs+t7QEL40sojfnU5k2vISjdH
EMH1+0FALMdzXHFBftlYaQBMfJlqCGnIsm6+u3W0Ewx420UJODf4CSAUmhvfobwTvdjc4csU5bZ5
yV5TtI9O8bbkMAGw1A3W25JoKT+G+O7GrRhetJL3oGbEmUQP3gI6B8NLIXBNOhuU7a9xpTGBJtYD
YelybPNoTdpgAdIqJ9sBxUUN4mSfhk3XQCgcipykFEaaYVXOndO7naTFbCQw8DBOE7wLntwCssEL
nJgBnj8LSHXMJx9d/yNGB+Bn30+xsQ47o1tFkxPsYs+TLw7krLuhrJ4EK5NTBoboxQhdjxcKi+NU
24EjGDqbprOoeO9tk5QHmwjNiis0Jpt+PFT4v66yqVsZZQbdDxrL1uxAK2Ka/ghRIeiC2pNv6M4G
WKafgSXDHfHWA3TVXujs3X4zkX2y2BxPFPdkshRgZIQdT9VwR3YykfP/0/5pfXzHP3ye39enz+kR
ouN97YFbaw9dbWum2Sa+kP8eehDZSt5duiIF73s9uChdFMn3xnCC1Ae2HfmfpgPJiJowxxhTAqGX
xIEqTIK79J9L3Szvy83TE1D62mMOhXClhmCWlvoWiWrpMTdbk420Ezown56HTF8YPQcvNh6lhhmy
HUqj+owbG9zMXFjC7U4OWOa/xLXx9gBOqrewGUamwry27E5gDbG/pP+GTe34x2q/h9H0MgjxX2zj
229M2BhDgenSVhY06Y3aucYiNq9Aew7oH8YXvdSPWQtmC4oUptFubdtwwZXIsSlR8c0Ug+owasB1
SzFSs+xFI4Cm46ixzDHqCmBftj5cQV/N4dkQTEfQRtxRNC07erhvGXNxSBfjfnSAWjEDLd9m0MF8
0iuUJAInCE80BNXfpsnb+EGDIt1DLo2VVD2uaWZwdD2JckHDaWLGFmTM+uzNxghAmLEotuSlJSMI
bpxoqJaUGTj5aMkC9DpZF7YnKwxAi6J5SFZES055E3UQTQ6YOOTgjpRL6cJqgiZeHK5pyNJoOHAd
mkV9HRWPIepGD2Y2p1IooKlB+XybLkStLz2n81lrQKUwTLzrWKNVjSu10GroQTvhtAAadz3YH/6M
GNz20Ix41H+KAHIKaXFV8vjLGg7276sxNqAPj3eWnPtA4iClYhsmjpOi3e8TbU1E+rNt9oNUHyT7
dQMWWKvQ2MaqTVQlOFhNUQerjw4NUTKZh4SwIUxNNFiz6YapeZ9EaB2KejfRiELfJ3K0IxyjEK3U
CS8vXZYeID/oPAAa7Dw4nD+hjas5gSTWgWR57frIb48+OVtH804SKatWOclUFNm5dDIOVlrMTmMr
8dFS36xpuqsLhp1o832erSZBSmMDeH98Rybd7fFSBeLnDX2CsXe7QwQ94AV5aQ2OGlyh8/5KpqHS
0EE0OOmWPgLUteu9xW0dAJB/PxFIf6D6pd2TpdVzqD5N34Mk7neUgBMgyN1MdVfNCbwhNtozHrRX
ctKXDNVYiL4n0ZW+YFHaou3j9+kir6pVZHPQNxepu4vxHAB21921Xp0/WjwpHnO8JxljOl7C2sB3
3OLm0uKR2JITCOlpa4AoYUkT3qfjfpWDxFU6vmuXydkwHgg0wfEQWgHSO4F9B3z3aY2icjOM8XfQ
4H6zO+j7gGjE2+UR1BidLGOvmEh+migrzV1ZCUAzxUrTE76zFASfabXcoizOFPRCXFEXthZB1WRr
F6wFA2SQXro0NsB2mqGCkSklKSXlouxA1vIP9t/jUTM8ca+Juh1al0dAWFMgFVTm71MOsHLiamnE
KGjcHB+ShQ1lAp0BrJpFjHt435fg0hiCK1S8gqvNUGXB67G36SFjewVHAHL+Nlq/Btc7UgQPEnY3
dt8maVnJMvMiW9GH/wqcwU6WlmIHbtSSFEtr0JJW3UCzT12h7jmStx3Uu4MeTW9qZ4f7kg0Zv7Dd
0bDh+ioCK+yXGDsPvLb8GUaPit6CgraXt38Nq9VqBGR+D1P7mHk1stNFtc4Ut4vSal0PRuU+HQCc
gDDZpp3S9ABdsOyQM83cSKAQLtFQAsZeMvehC5C6rrlVfuVx9DWOhupXnUDvLnXGaGGMgEA3Ufmr
8+qvUouKr3ldJJDGSZ0HyfFjrrQou0Cg4u0qNRs/XsU248RHHawB/fFrbehvrDFQmh4OwGwRR8wH
M7QhZ1qZv9lokqLgcEMGiQ3P9TPk3h4gElPuLZRsIMxjmQ9kC8VLO5j9/cDwOPAsyA43E7iwbvGQ
vgKkUeh4S21Yc50Pz307QbS0NO8sOdp7Q72s2sBurFkqE5SxJ3FBsX0E2vV34yweT0ZDRSa+uR+F
6/4sU/2og+XkduLYbLZ4/578FlMmnnyK2/qV3pHpbZlelGUPsXkR6DuyD557iQwX2Ids+tqFkB24
pXcpDazsJofYuWmHa+o8kMNTFUKpAlIRbBWjzgjJuWQ6G4HQlxRgeU9pW5vLqECzeiPCbCkmPVxP
sWWeNSBu5wPzeHT0hOn3eYD0FjkoZIDc0rLAj2xNth79fyvdikMI03Xi0g+gC2mtdFyXhcDfry41
JCCF3OOlUb6APdeBRKWl7Ts15Hxde6PzXIG85mC5UO+LlHY0yydn2QlQ+E+OVoAJq/pVSUN7VSdu
Wr2dMPDjpgKCIBZDdbFgGXuq3bZdRZ0wLwODtkDaxPkeBQMwOgST51ccqggJC4plVoF8J1TydIU6
61ygvQHkwVhnKPolo878/46hQDokCdhOIhV9W4zOovxbUbQetlvGkbacfRlNd1ybjiRDliZc3ikf
7TDJ13B8W9Tm9N33v+aBDwUs96P52kCWYQHio+ghMgJ3LV1gbAbQGJ544sV+Vwv2VGrdt7wcoWYe
gwcPb3U/QPdsLEY1SeP/TgL4djyhoScBs6amP03jOE+CrOo8qSmR0ALcRAv69BDXlrbMpiFZIueU
HsJgBEk7edogkW+n5JpSHQkUK5/2xogCWqHaKksNjeAxg/A6tMDioxeAQUPLRXOvmUm1LCsRvcp8
uDgWer0W/fCtF277Cy1T/0Su5T45mQEeZnc0L6mjp9B9EtEef9nqlEqD+8J0nQeeiOc4CDeTqh/R
YSilB2xNhL5xGmcGysWpNe4ZVaA+xLy7IzeSexq1OhTnW+lNG4IElSN0yvsGGb0ZIaTgQ6Bk+btN
2GCgIFFqCqa48X0uoY5oPYr7z/WsBu/obtoewb+B9hTd0Va3DEtv6o9gSQfmRiVpChOgwNKyQVWm
0NHqQJMCaDv5N9uUeGemvdbYdu9j16uwS9a1EX/DcDUPxyG3L3LIE3Tuxh7SBSBOitWBHGCyCxaG
VUSbD9F4W141MutPt2DLUcTeafXwIQxC7rE/WnkDLvBnEMR4J1FWlrFokQ/YeUbwXHEenKXAvmUF
+P3aNsBANoeg52paJHGg4e4i8xXwRBA1uN2fRp5VILP26cbUkt2UnXkusjZfDSqYPEGGCtxCFwAI
JmIO/nTzo9VzbjCQLaItXbEd2ooeMeQF+jLpVCfiw5uLjANLTKD6gM1QU0gD70Nc1LMyWlGgFTO0
BxmVY+y4Ocy2eQVDVtsGMm1mtMirHHITjJl3cTrVWytus11hWPIyQQgSGnFJ/XWE3KOjhdovd6i3
dsmd19bJxyVNyu2k3g4ZA/OI18mLgSXnSblun+iOYBbtFjkie54UANd25yXS51DoW+SqU8FWnQp0
qMZ6iaSVdzLMgQFXo7b24NqIQH+F1gMQMr7FYdcE5hJR1cCbI+WzeJ+sl/GwgT4a5I1RzrkAMzxe
8nSoT9yGQr3guQ3xHVCg6HEj96WnX2lkKxOdgbck23a2ak9QU2kRchRamK71CvA7J2iKt1W8LGtX
vEMmNWZuEPuFiY3mmHIQEt4uhdoSPg0QNFtabZTJNkgScRYgVfBdd4h9+kWV6melx8UDlNz4kUZN
4LWnou7A+wcfHbxaH3wbiAs/Kb03GzpXr0GpufNvEV21xamajAvF008R5PHCD6Oh9m8LDYG4MyBb
fKJ1kBwG/YZ0EiSZQKlSKf4rlsb/iCFx7qwe4t0iAGs92YVtOUvWMH5owmL8wpNo00qXfc0GBiXr
opEbCktRQs8YNvbN1PP9fy07ca1a2ANouGjZPBiKvUGwwEbrjC26BgM/t6Z2TSxkNEyQW/8wjNSQ
KMv0pg78mzcYkJTQi39CPBa+9NAU2osU/0oamhGy5aXtohFBeRNLcURGFXCJaqgnwB4KRdNPQ5QM
4lNatek8DOWgn8JK+zWvhIrHOQmLbzQKhWWd+1Z/cqZp+tIWor1o0BEjX8SM6K7JvDP5RiAX7xpp
gDMAVwSjRn3FC9Y2AMHKl1ibNGCK5Jp8ec/ZvQ3CQJrXWV3zINt4Sb5qCuNHO/+nwjdvMyTAundB
0T8MeZGClivrD7YidwJs2Ngm3KygpQO+qDkE3TS1YVlXGiVFxoEBjNmahj0DhrtIvTONaFKBF/QF
EgT9gYa0pON2VydNHqWiPcn6Jr3XVNa2qCJzgxeMHnI3UbUb0bt/phAUZaIzNCh2twltLvQNGgGA
oFCL0KHLYzEvEuZ1vzMAXV6AYcJDKbuyF0ntAc1cmaa24JoVQWRLeCuzm4K7KiuDO3RLZtsY8kYL
nWJqjja7ourO5KUDBct94YX23RyUNri5NPgOzOumHpiSdCsN/w9rX7YcN6xk+Ss37vMwhhtAcmJ6
HmrfVdotvzAsy+YOruD29XOQlEXZ1903OqJfGEQiAZZKRRLIPHnObh40X0uoyxgxKGy9RLAVCq6A
IfEC3TwyfDkfa4Gsi4DWpvant38fDelaOgiCF42+jWXa7jiqhe6DkL2F8Zh9F7qHzIGTP2agS/ub
Q1I5j96QF5MDXrztrhiw6VIzpNgs3TngkVlEHJr2wgiKs5Nq1rNZb0Y/i56Lsi8vfRQAp63MUnTh
NgFwfINklPU8D3pvYrUeI5I1jvlxejP2pod7JApzlPdBHunTQfoAvIXtAJVfdFTq3UpnkHl3Ltjw
RFbvrcjimSbWOUmeb/1UQA2P2R5kXdN6zWozfqwzLAWjJmjecsSqNNO2f9ZIYxXOEL+wBkGNFPhs
7LQltodYfh+MokKxnRruQ+xmGj66evWIlEe7jlOs9iuFheAKH1FXNl6XjrxQy9HBpjA2Sb00BgP4
DtUr3e69NwhQLl+yHIgpNfRjvOf2YqN7YDCNQGGNWAAK4VtVo5JaoFXBDXKPvL0LrijsBVrH1L/K
7oH6fXC7rUzLG480MFUDGypuGfuHMo2Gg6PKKsrGFRemzqgZcB/3qd+ejBFa22DhAD9jmXcnciOP
UQvybSNBFrsH+EguXZaVyHgO2lQb4KdxvogMvbsarVtcgH3RgGZF6pR3RY7fZ6HESX+NsILEuwUh
IDjMU/u7U7v1kV5Osoq8C2TQtk2IN/2yMoN2Aya9ajUv9dQA3qXNkUwdaPo2umsBJI3waB3z/quf
FnsQ72g/DGacIFw6vtRgFlg6qPe/AW+WtmNSb3coLwVqUw1yGOoWY73cj32Y34y+LRbJIMJzqqpS
kwjw6A6SQFPrw85qJupV1mUHYYFLcSaZASwUuj6adMCuqosDdaT4ea3z1EaO3/Sh5Cr14VyCIe1Z
/iw6Qz4HZh+AIxesaF7pWc81+L82sdH1G3ICa+v7GJOX9rPx3Q7SXVeK6FaWVnhvZhaA8akO+qoq
ju7TOq9OeOK8UOcYhsUZFNVn0fP0ZA1JuoIyLgQWVdOTeAMu6JQOvhbjEaZ6hj5BjwPhTiXUw9dk
bNkrIHHprT045SUFfnTRtJ7+Jax6bZWXpthTM0HGAuqY3WNiqC0YcLaLEMwwX/y47IGt0N29E7rx
EVWnfInl0EImdf00ZkF41rXBA4EuYAAQkm1WWu4Gh1w1lVut3PSgDM+IV0ITLaiQDAMKawUqm/BA
zQ83Q80GsBi40QhUMFavqOwAw1aRf/M4YuoqYh7rVQeklXQvvSfyEyri+OrDAykJlADEXbfkysNv
QClPHtAkyr8F5fsc5KFBcQ5cROBIxgNJv2uQTFuPJWpA+rw07lBKb9yltbepEKW8IY8sii0gDrx+
gegUeHadmI8LPG2GPTnbFmqy66EC5gpDaUSl5kQ4slrbeTdmy4Jrm75lLyY0tfYJ6JgWjWKGYaNf
HKkJkRrrkcn6vRn0Q7SJUKq86sua7woBwTDaq3P81bs676IVbeSpl5q0W5+d7abzjwjqxAvKajV2
A6rgWLSbqHI1gJQzeahtyz3qQG1N2bHEByVXjwwrDSA7pc6qoY+2AzBA00zzgD/nRKQIqoSrJMSy
x0wBdAuzNrl6Cd5o/ejclr6ACRiCY2+6X2dTG3NIIthZtwyaVMZLJ8zqVaw1yWZqF8GoOMsjaz+1
DR8v3zIXF5oiz3hyHXqJ/aEaDLzdNH+KEluQ1PWHNDpmQZecsNp5P4xuDLDPn+0wL8C8Xh3JTiMa
37NAo6oT1Yx1cRTYfGx9CAY7qKW0fM1ckI2pDvz786UAKGo904DQGcLoSKMCaRdG2f3IBvbQ14DJ
DNGNrDX2QBZLG/egj5DXWplaSy8XcSGdI3kIZCRWVQ0ltEqrOFZUKJWsS3BI0dAQUrIHFGN5C2qi
JNa4/JsrOVYprxEgLhWy8J5MGSqlxzI7NuoQ9RbacggzYIbG7Ehn1J3bsgc5sdWDt/FjTEDu1E+e
xViAz+fPU+rXqrZcQ0or2tppkKxIN3yfqeqwAr+TlVnp3VkCgH9maZqsUt20jj3Pf9R+Ik9GJ98P
QWzLE9m4C349ZqdH6hyVhwRbA+JoHy7U06OCDpTO4FXLtNs5TTW2TnjUh/Kl/qgst5FmIBOlqeig
NaCoVF7UIlcaOIbNNHDKaP2aa57+97nI/nHFeS7z1xVpZlMI64habDw+8TAqE1TeEoLX/Whiu2M+
xg0eK3MvlhOfm9SLhHiYmtXZZlp37s3a3+PVdmjMGIgdsk2nLgAq+9gwDmSjg+AF6pnVAWUGICl9
DhvsIMDbVTvDowb4vRtrz0VT5q/Ccp9d/BBeQQU9nQBPOp381qX7vfMEqYyD6hZq5L+Z4n/cBxJg
qPICf/eaScZOZc/tBRE9ZGEabiro1E7sEJYDZZei0NmlwZ/8ZLoP0Whaz38b5LtmNbFD/OugPi6s
58Cyo1MnUHwpM62/0qGJnBRamcvZMiIQd+WRWpAnoRJ91RWbpSiMrRFhj8o7Y/g0NJVLzS9zf5qy
NcDVofcqKKGuoGJ619IPjW3igwiWbDYylIuqcQSoQUWxblFTv/edOn0atHErShOgVmXXrcSb7V2Q
v9sdMLbtS+DrnliOPeSHffb/3Z6XqF+j7NWU+FLZK1BeQpN5mJJlJWhrT9KrHub8Wdqa5bZlbr+c
82cdUpiIwkbuZk6KSTt4SQO7P5JpsofL3EdFGeXcRs1PTqFVPMyXlnjgbMsyHJbzNJXffp6aOgYj
naamiXRQOV8lN5ejgQrBmo8IDKaApFzSgvOlVtUZ6gB6/zL14Ak17FHX8pgpG/lVpg8FRSBItjTD
NJYm+JilA7sPCprUpB8HLE+nmWbTPGcZJVu8b5wjdQIHdhezVJ5alPGv+szBilstZKaVB158xWAj
NatMLnimd3k6gKpLNWm5wkSAXFvnJ0eycRcEBwCF31Dn5Kbm5UiFb2abMH/O02qD+3laGuRpCGbF
XZ1gH4VlEE3bgtGaOunQfEzr19gqDAVWVX2jsX3RYGVH6xk3AA6CmrSeoSZ32w6FSEhNzE3qRS0b
7pfk5AbY9bSoIN76/fjNa7AlChy9PYFQHGs8ajvKSGd0iHwBidik2tJQHyzreG2oIdSeZ/BzEPxb
bXX3h32a+dNFhtSLFo4rug1CHO2+d4J70271rw6EWD2fRd8zGbfLqo/dCwR/mxNoPFBOOOTeN6M8
kwODKvEyd8ApX/ZFcRbQEVlRB99a0Jh6hbJzueJlF529MMgu4QjsAVJb0XduPrSFMX6zUJS+go6t
UMtmf4sUMWIPNYQ78c4dvma6XS+ixAquQnD7Qh3YAqC2QnVoKLGbOgoN/Mu+iTqKvjw4RghqRaYg
UH3d3ZGtaxhQdkM73JWIDG6sQOtu/DQ0b4xKv63VojZGKolaXaOFGw2M+VAEhshj4DjmAVGVPRW1
zIUu1IS6MzuA/HzqJH+y02FAaunAIr77066mBTu0dsiNZvfJX9npAsmohUcU5EydfwxH9S7yx3o3
fby53obcAIkUx7FIt/O0JjD159jtlqVW92fOkdDpgcm/aX28rlFoFt3ViQfYbw7Fhr7yxNKwjeLZ
qSuU8XVV+tV1gQLoOvHdS0CeJLj8KW2xSpLMgX7oHZJBMXYpab0sPMv/idQZYNxp8tpHb6jRKx9t
KYd1iEfjqdRFfjSQXd2Mro1FJcgHFkHmNt8tM1hqY5r9BAf3k2SD/expPYL7iLxfuKbr+9xG6b6D
PdltLNx22TW68XWw233HjfSn7owHOXjlV4A2IdAF9kNH1ouwa8d73RTx1rfL5FA6dXJju2GwMry2
+wok/XYokvSHPoRfZBoPT23XD9h9GuLkGdI+4c7O107r5M+ORDhQuVrNuI8cNzyWVcSWRRBLUGCz
+hi5xnjf1MY9eDrYV2g0Q83Jt5sT9MOKO9C0vZIdfwyiMm3ZnQVo626rOgSQOnJXmofiOhBgBhct
E9G5NEJs9i2rfa3YmseR+A5wDWSylINZ82GLGspwHZuJuKL4RVxzHwVeCDgUiNez7GpAe81dFBk+
8ZjekAk1XBoy051nhYtey3eB1sSbToE+8K/Wbk03jRYIG3cHS733pg4f1QKjn1+pFXI/P2dmeJ4H
pTne+kMYgcTzYyKBhPEKN1O80QgiggX1+8Tk44RGvcjc6juRvY2Kj7NI5HBssoVgivJtIn6bjuRD
h0/tog/GYw2sqzTcAyRsFoyDxSNPrcuEWRghjYHgQLwhjEMgzPqMAo0n6iQTD42zabXv/jUQ7kiT
BeyoVS5bEh2FnVdf8sg27kwEzU5/sbel+GyPzeYLS+t3/xIAoCWxV+B388XzY/OuD1BNNUWyhN/W
7/yuSIKcHA5uUMIkUKlaBv6FpmrAPeHbV3wx+WMLSaZdgxLuTTNYxpcRD95AOuErXmGgT6kT7TRI
Nt5ApdoFUQYKktVI5HTzx16NrHMEhgJeTCPJgfkoAqORFhAVNzKG6LjzayRdU3cAUaSRLHT1LzXA
R+SAlR5qL4J1FlT2HRDi8Qb/DO/UJRH4hiFevbNqq0BeILSgFi516FFboFe1zOQ7pIs2Q+GMAWoS
wzU4uozvsY3KQiBm4yc26t3KMzvzJu8CbduObXPgZTOckGeH+LiTl3clHvMoz2vFC5YRD34CcO8i
vBtlBcawwimUqoj9Umu6WP7ts43S+pfPFhT6p88WaRpEdlXtF5VuhX2dLWsrbA5TcZZqAjXfHKjs
qza1O9SR1PuiS5JugcgqKOQoXOdWTrm2IjAGTEaOtO3a7UNtgTS2wK61cTY9xMyWYe/jWydjnUd4
RwfsNCZCXHt1EFJ3NnUAsXOn6LdW74iDBkjIueOyP9MZHWScg6HM53w1d5Sl/xrVur/IKqffWHFg
7V2nCO/cQZW0DaD6BfLkhBLP4pk8Btsykd+0HlH90y2hxx4cejxKrDmt/ynGP52S0wgnSgE4ccQ2
XR9i2w82ugHBXea4qEHx03WpYMW1VTcLowEysAUs6IEzQKTtZPxCbr4OmlNWFIjAtdhrRFHTXBrl
1gao5VPD/+bW487fCkARIWPlyMcqy7Yo5UZeD3fexmThuM1Us0uLZQzdkOdElPohMTlkx7VRf9FZ
/2OIPfeKRHN/AzZtVKwrf8vw+LKWDjJXatpMii35D7HzPm2OuPFuzFDZDmptMOxuXGDGlsguRnva
2lKz0ON4P218VS8qNqJPTcQyo31c6shEl6gudQm4GkSsXRhGy9ae8PQTI7QrXhIt36A84/p+RajT
HIMGcZp0NJsTikxAL5GBqPoEgU7f3AQFispzp+821E8HzYm+xbwwt70wJWpYcIhE0J7zusxRyp8y
MMi4vF+QMcrrdx+LS7ks6hrZX+VNHdIJevBfQmkhKZC8hda6PMvOB5gQ+lLLJodEY5cAzY/UPU6x
8mo2YHxrFi5Ck/2CjJXqoTMXSJl9Xjo3s70wTFB/TL3SWhkFgIY9VgYMr/FjTTcabqHw3CQ27jk6
Dd37wkpjKJwhbk4H5KjSDiHdX+0G/EICvP5k+TSS2mMSGdAsX9Jc8xgICSEUrw5m5lhru095egE9
WLPRwQV+KQzfOuvy0VBwLzqQmc7GsLOWPB7EOsJKxcEexHdPY5AtySUh2+CJCvo9ob2eZ6gi/RG7
kxA0fa4UCw2qZAdPHegsSFgjwKTAYcR+zluTtRkrG/Bd5cUcG0rn9bAjHzLZLP81mqac2+RDzTzP
mL2ce7jh5CuDQ1Cy6pAw6kT0fogRjaxQL4922rslCIeCH5MtpR5yZ5WTb9pM+0kRyE9ByiSKoPIT
gjy9AZr9hL3j52jmH8FNGuyy4FGLtCegoK2zqYEfsLPCAUrxQ3wuh1SAe0lqtyhCM5dlE5qI8aTB
AoyR4q0PkjVAigLYjwjCNcwPf8i4fM0D3nypBuTtNR7qd1jwuOCerHX8H/Nkj5dWCxacCtX8TrLm
eLnifmAC30XcDafpVLOkdjAqrKlEUqKSSPXQgXdAZg2gxeuxG2wiE0V7oMN4AfDyFmKd1b07Ft4J
xYLVkuyaBPliXoXlTeJb49VjPdYvakAIrgBkjHJ2tFFf/ODmkNPtdPEY5GO16MHId6LD0GnZSVeH
2UZN2cl6yVJzk48AhHeiPtc8yB89oGDvatdf6mYVAteyqrhIH1nf5I+IvALeWMg7cgzy9AKUlHtD
rSqu3npRDtMk0KsDrWoa4j5Uc+ZqQ4sHUbenZjqycQUskL2lZuMWSA8iwL2h5hD5NXZjlbuy1EXB
FRrtkd2wltSLTLx2KHPQW1Cvy9vo3DRYoVKv3pvVDUIGt9SJpWu0KNig7zJNs0awLScVCjKqQ4PF
AUJJWeKf8dvyz3SmdcUX8GV3O9PI2bgwS79FAH4AE7yRYWOYQZlZndEhgCrAwY9wmJt/85uH0Qhy
oWFz878/1XzJP6b64xPM1/jDjzqcupP71rj3Q4gsa1AJyRd0Oh9A/MFWuVX0CwglpMe5w4lASV/m
2a8h1J67XTXj3KSzPy+QNshIGg5YDv/racLy44PRVeiTTMb5qmTkVWnnC24bt6OMsHdTH2IeQs3J
hU5pSFHEz1DeLPeaFeXXBtKQDKmgk1CMnXQoBgYUiOYXy8G03m0dncXJRoOo0XlQdwCw0bLeVDJB
rcTHWBqRx0DL9Y55nu2jjtrtMcWTiK46dwyg1+l4l1yEG2JlLsOWr5Mi8pbTFT8mRpQKhdvg8O7o
2qkU2CWXRryapqLBoXxJnS68maZKpVGsw0grJxdP8y4WSIi2YJiQBy51eZjOnLR9P/uLjVx613ZS
3NgYRwfxcTbbuJpmnpU6ZlsJltBlbOOOB72bd1e0DripQjCpU9NniXcnTUhod4l5EyqPEvJqu7Bh
7ZI6S9v17nLEW7Ky08/ToE5CKRBFPIh8ASIqZC1uXMu6gCalfCtGdtG4XrzZ0rmEDk4ELK4f1ycn
SsHN5On+3qn6RwKkEww9UFh0RAIm+2wiD7Jn5XiDKvOFPmBDkLL4CgI9+zaOYueCB9KaWnTQRrA5
p1bz1g5BgkxfA0Re4ZX10uU+WAycLDhWqa328yV/aT7Okth4t9FZm9r8JQyHdKHnmfMy9QZb3fDu
EymTW8ZYcgvea36qm/FIJohDJLcNgPg3Pp5lUM3rgyW5te1tCDKmK3nRoanqXWLl3ZlafRQnt5XI
n3NHgElDzUymvgZnBdfMYD/b2tyqlm6sJ1tyoY5UZii6yFHEQzaaMywhJxo0drKarxo40tomPRio
5/kCKzX3jtEDr2W4+MBxPrpHmze3NIz+JOAiSiiVFp9mN0rQ8MbTR5j/hAQ7yg7sX5fZJPzq2ntO
eJo/mXT8aGGAJhE1qfjCyLfmlb/QNO58+qtK0weM1ARdFbnQwRvBAVIbtTH9VTSp03oQ3csyuZwv
qzfC3WklcOvzX9pWrXbQ3e7L/MUhQAref5nu50/XC+bd5MELzTX9D72+UFHX4WZqjoV9AMNGp4pp
ur1jQiRBy7P+W1w3D2aaJQ8xJBsPjq4Doavs0LOztLy5jFiHA/zp1psGVEZ7NyvsRwmiO3LSuWks
G65X58hi2kpjebaQEOC7b3vjqWsGce5UixfeuAFWBMzJpWfcV7yvri5Irxo3Me7J1Bqg9gqyIDqS
rW+DYpdFub6cBjAzuO+NjS+lASZOQPSwrm7jPU0OTtzkgKiIsaAmDfDwY9G40d+SqR0RSkz7ttrS
5Kg2yU6xJX5QJ31cLTKOSOEGN9PVG6sD2izia5rMdZLuotvFhfzp4MXxtzxxjBO1eiwPt75jtqAT
wR80an1wC6TKijrJlEMic2FXfn+gZjIW1s6JEKwjF/oIHSrj9PGeDJoDjRevHPUdfQDQeuiHQPbY
SmJP1UXPemS1t6PtyGsxdm9+53lfIO0+rKEIOOyCHs1QaiuQbgGjGXveqagyKPChgvoLeAptUOJm
zbFoI0DXzNvJ3EKBT5Yl+EIQo1m+77hBobabcHozNj9B6uPYimLxCahnxTXExA3rTsPHLgL/mfLX
gS5eZS3zhwJJtp2sIfGDKK33oBwotY014Ktdf9UQ5HyNGQCQSWf/TKz0pkkH80XGzQA9UFPccitq
t25p9ge/5AniFIkO1kC7f0gGKOMKCHR+V8OhUWr/jDDcyRAMxk/U3/hWip9GqqMkQdWRR64GZgsj
QfFZGvZP0KgAlzPss1unqs9Tz0EaEQG1yY2j9p7cUB3xPtug3ObZovi7T0QHkDweQPON8g5tkQ1v
mRMCXeqZz5AdLgFKNLJd3TfJU9naJ6cwwlfU86TLAvDoi3RM/ZwbA1Jr1hC9fozsUohR0MicB4Bt
W5a+0uIYCaJApE90JgKeTGfdX2x/8wt0Q8dzs0g/5dk0bg1HMIPtPmX1phwbG+41NvI9pdemXgdZ
sjXTSpSZfOToyJlmSct6R/Y+ThdiRGL3UrRFseWgH3g2s2Lis+Kpa6wTy632QCFBnDfNJz4rrKVh
jxsQaJue9qT8XcTJUKUGmAIbcvAom0VnrhV2fhlyDzzYZZj8J+1uGcuFH0n/6CWQHQFUJskv2ciQ
cDG6FXUgT5hfImgIWqt47FfAUPnH2c0fWLgZgtRZ9jaqOTsANY4ya9uHsDPFGixl/WZqjiBis3mF
j2Q67YPsjBEErumJOunQOSAMQ1HXLbVotj4x3mezje59tsDSgk0rRYOIl2smC+LMgvzQqXON6kKt
Wk/rXexl1ZKadECQF8ScQX2xSw+ATeVRg0BsaSspEbL9ZY7JQw34fY6/XcUqof1atOCeDAe7uNcS
40jcDD7USXcJaq3WvbopoNEXqVh0d1NCtPve7sajDvHXNR6OzjGsg3DZuKN9qpPcetJBlz7R1kmR
H8BCWawCoOa+kJuflvbJ0IOta+Ytiur5K90xdQ3hihIxi9tG15tjE7TuSg+S6FVm57y0vK9tAtrV
sRmjg56l4l4NpP4qyaGhYwIuZEUJ3ycp5uG1yd8CBHzCsOlekS3tlq3thdfENQyIuY5gGbXyESLK
ybsvgyKLhByjWBlInrZg6AX3h62vejqzsFXthHQRLsDZ1KvOrPAba3qouLsoE1IHkGLKYFsD0Ltl
jY2krMSTqMEyAvz+zrj18Jy5LR2k1hVf2vTPCJthVXMEXel/mYZtfAtlOaXBdWWezr6m4NqFmGL3
1Rx7fSmTuIOWXtDtGt5qOx2ZzpsOJeFL5OXGl7LvT8Sh7Qmwd0Z591UvU8hBov5C6+LsQaD0HqXb
OAuqArKheCQ/aLF8t829dCZ0vV53ogIzkI0HJUo0sgN9ZJ+n6YmX1bfpE6s/hRcg+yKPLJQ7KBbE
j15WnPJc8x5iED4d8ERRd2E3fFX2VMfbwgxD+8AdUKX8bh+RyFjkRl3u8Pjrz1jw9+eR8Q760Ha+
TcwiWpR6DxEC6nHCaFw0JQu3eTdA10yDDoLrqaCWas42J0mHHbBt1W2rDjWI9ZG9gI2a1DHb8tqp
N6VvtktCuRHeDXvgW8fm/p7wbbNdc+JxqwM7vEiJpnVWtvKs6ha5tXotJJ4egWaYNyJh2jpSZwEf
3s/I9rdeAEtBnwOs5DbGr+fgInWwqUeneKwq8WYhyvgWlfUGgbjuq5H5yQr4qeEiXReRPSOvNyJ1
+NIUo7bw3cw4ucSIQIFiajNE5LDOCQ5kooOjosh0hjQFtFyLEUK0AK9uYkeiWlkV3BGIi2wgAID+
jcXPCOTkF089foU0X8yx0XexzfBILrQ+2du6hrdEmUADva0DG2I6Rvzm465wTc6+FV4YrwzGsouX
6O4xHPN63UshUeuNenGoeb7ZdfZzyNvmwQ2jZuv7ebYPMgalNDUZeYwWFNejmn1DaD9e+c4oVo7u
DjtQCBJGnQ6eEOXad5i5pmaH4r07/u5gW2zLswxw8aG5H4WP0v4kyvbIaaDAEAoPt1AGebeVzlnz
470I+fpvmhW+hVet6hxVKt4Rob4CZLHT7hFdw7fQRUGxotr/BKmrHXK9Jl5hUHkCkWJ1GyIYM9mo
SR1Atzc7a6k5IEBo7dZ8RBl4e7DNQnFTuwgfVpCGmJscBIr4Xq1zbAVASLvcWyaKYRxSrU+8roJ7
hzXpqR0Sf0mM3vyXXeZWesotJc+ECPwaXL4pRAmLBW5b4xV8GxKYfzO9OpIP4HrBPyJlUXuvuxUI
h9SjdgjffdsQjMaWKcO70AB5tfSRyMLecPxq61Dm6eXwDLmYdzsBMcCROdnJfxSxvw60ETUGTZPs
7C4KN0hyIK/njnguIlcOdhsUhSRpujOSrPlCHmET2dsY4nwLLLay5UQ932h6v/1rm4jnkS9DlQxz
vZ3JQQ0X8hrqZ/SVyupzk3oR8e/29P2XUfcvvX+MnZ1bNVXpanI7BuOhG5B0hRR6eewRAdiIyrDu
BSBhkDkW41vu3xR95/+wxvKnxVz3UaYGdpZB75+AAq+mMTIrtLUYUKlE95s+2NU21sIcsSe1BpJq
wdOpQ+qN1lLXv80103NddQEyiX1WQtzHRuV1x7MaAsWDfK/Env2gyYC1eZs92nqt43faVeCmyaxN
ygAujpKyOKMIXqwBeyqfKsf4TqWNGv+Ox1byNo/RozFcaT57kRz/TKpaA8K43MxNr+7LDeSRw03q
BMGJDSi9Yv0zod/zvIU0XegPF9d2u5MpsZGJSt/4VieTg9Xf672xQLagBEIEt0SOFSbCwnZxIhma
TDWZalKv1aK2k3qxVzQfqfdvYxMeInORCRCoauKCZQLWlRCgNcvePZZSx1JT2buKgzBgaF5K6ebW
T5k47h30aFdguA2y2zBQBQwyOoGpm9nfBWqIV6DVsG+0Aqp/g+Ykj0GaV2soSY1nlHylB14kfDsW
uXW14oItW8bDl9YUd1ma2z9R2A98oyffwvLXcCeUgG+0iQkif7wrwI/gIRTjZSfWtD7QA/0T3f5k
N23Bt05RTepD3mBmV9R2H4WAMNIsSJQVYbNlMgQZ7ghBornDKGwIfmhXMNiAiaoAah/BlUXJou5I
zWbI35tUeoi3w+fe4fcm9cY6ysP+07H5CIxOKbIVqG1PrHbE3lMLLKARocjmlll4pjYdlIufj2If
J050MrD4JD6DWHY/fJaHV9719p0+JhciQ7BEZ20BG4035DVk4w9U6QVXrG0nLzKbgwWvPoWXWrl+
zAX+islL1AXfSLe21ohQAiDcV/pzZIEbDve1fyvCGnzcePifUSODHJTfhgi6dNZ5BFQc4oi1ddfk
dbPMDdF/iT3rW+s5yQ+zbDBc5aFYWmKrpCdv3IPQah8wHYJsAe7poAY3SjcgTdIa0dk3tG+p5tvT
grJNjOyUx+E3WqbRBsFFlevCtdrkQIs1z8ZvEMXwxZrYvIjXS/Z+etYqvCoU8xfZm16itEPZ7c5d
zq5kh0xniheDVy5A2DtuUTSTPTuQFxeGG75mPsqgHXCxXeI07C4uCqgBNWjC1xjSAEwH94bpRP72
95GJEY1XkVnPAiubMyiYxBmrXnHGDiTesV57cq0oOlpxtAnMrLxP07i98sQBoKWDMmiPmMuy8nV9
R71ay5pTELhfp1594G81ij+OWBxh18JtDZKXiJCRLx1AXLdhndBuqBWVHl/98x//+//93+/9/wl+
5FfASINc/EPI7JpHoqn/459c/+c/ism8f/uPf9qea7mM2eCwYB7YRzh30f/92x2S4PA2/lfYgG8M
akTmvV3n9X1jriBAkL3Fwg9QmxaUCN169s7yFKsCKunvmmRAGa6UzhtS50ifi++ttpr2sUEXJkdU
rGwTWmF1jLU7QM1YeuFjmG1d4pWDXKq9CIcy2k4qg0nU/NZGHfElBBBmXmbECYtXyMZkEAgBMxEd
gsT/bCPnMktXOn7jB8gTAz2rDkxk/dlShz5uqk2Ohx4YmX71ppX8AjL9bMdaHSt2lvEKeCS3nVxo
LDnTBFBT0Bf/9Vdvm//61XNuc/yyGEMOmtu/f/Wgx8u1rnb4fdNFww5J4ACoKWNcZ7ZWvlQJkiZq
OdGNqIMuXbu6kgdHzRNKtXXAxP7uVQlfO2Sh+2meTlc0G1YvIVasHRirw5c0qsxVbCXd2YEk5rEs
wJMxIDf1NIL0GV8vf1Ou4J8Gxlu56j6URoJ0ONFtZlTDjQxj62DbJp65KGlw/s3v0rP+/HJsHVFf
fDs2oCGccfb7l9O5SekCOi/up0U6Lxjq8nP7CRmK/BaKsu0tSvUf6XEY1ULb0COPmsoLcC1xOxTQ
KjZD7xtiwHLNWSbAmoYHUyhqiDUw1nwxZXV21BoRL8U7Eev5M9MKSAYVHVyH3D7WzjXU8uoKoP0G
CXt2nys2/RLctqA7SPwj2UAZlmybAvyP1EsDqqjfMMXLj6gZVGuryEbdnpUtEZyK96MjwNrvC5Q8
9j44M6wuqZa1jyrCsLmHdj27/8PXNq41N/culDv+WNqTwpwpmXdQnf+fsfNactvo2vUVoaqRgVNm
ckhO1mh0gpJsCzlnXP3/oDE2x7K3v+1yodAREIcEutd6g7SfmzofdlJP0IPlrzirRvhH1bvpSzMf
iBQWlRkhAEYhDa1u1UE9PKVukb1orVrtFHXKt7JVju77ZBmdI957v8QbjUITW81o4k/i8l1jz09l
tdnJhlITwf/4Rhju374RphCOyv8mjtk2NGRbn39On55UPFm0ESkZ/9nkFYV9nBiuvYq8suQZhuUX
1a2173IRZijdcPZNb7gqgcsSTamwgozii3SVXVxipXnsYg8rTyu3KIpVM7u9hYAA8d4pI8xl4vJO
DpINsvj/rFsm80Xs7evaAWUz6k5ysPtJvROGo97JM2OI9XKVhSNoKxJF4mA40fHW/I8+S4VRtfv/
8ez5+2N//jARgLIMYTmuhhCda/39w4yDSqhJKrwne6hHUrGpu1LhLzxooeIC+k7VbZe42XsuzK1c
68oeVRXA0uuNHoVbhGdJIxYO3OOuONTkGebnbDU/XT8dIBlduhYvNzrIajw+CDqpAeE0f8rWVawi
76qJ9FF143Algy2yQaTKRwPZmZAoAbLuitFm66go0LLx3OTRAufy35+Ka//jK6YbtjBtVUNyVxj6
L58KKyrDz5rEehLY5V702TADaZMYCNvscis1UX0rijZD8RhaU7L5JL2cY2gg5ZJlHfp5EGMdpOSl
tLJnj+DgBqvZ1FWkoMWd1msJBcxN5DmwQvbvzBkxGPl7uy3st1uv2gKdZgusG/s5NFR4EaIYoeIf
ZLGd63oHhlIw6v+ok/2KOdS0dJ77ybqxdlhqG8p7Nct7r2x/Mp55DOMrovkRSl1WeZQtYYnHlldh
wyVbP/V2jbrGINdwz0GrzV+B8Rtfp2IXafV0yEyAKnO9yAeLZwRBRVRT2PEj2O8AxjedVVe7w7M2
E0gKiMikbtkpzaW5rR9xUEoawnJYhAV+hrxzr3pHzL2La9uEyMxPjXfnpPbXJGubJ1mV8+raJOQw
drIoG9QECpVQv//3d0Qz//HTcfHbcFXMBVzTYBc+t396Do2u4HU36uVTEKhz1Dl7i+oq/JH1gA69
wRIPZH5C4HkAgNHXC34UKGKQ3/feC9JKO3xTUcmwrfDl7yPdqhNsYMazmyohHFe0WKw+qohJIVcr
i044bYOinZ67wEZVxM924eyIV+RKfkEmFqjpXGSH0Rwce1a5mYtphfho6ZjDQRYhGn1MKYtYIW9D
oGZbR+dbLhlBoafV23Cymk/Ua9jirIyqaiEOEaiajokB1W2hXpspQhI4gakL9Rq3ufze081P1OvC
H+pt26ftcgl5nRFiDrhvLbbfNc1uHy3N9e/jDv7rAInnXW81nMKFSM8gFOwX1S+PXlCo76iKNDue
qd5edosi9M8Lcl1944B36thByHrLaL7fptX9iQjwPFxOW7S5Tyi+ONetMYEbxbpxLLvgBc11A3wO
0brKro9jTUYAWoG9Rv0i/J3lU7ZKp9J7jbtJ23jKkNxnYEMPbd5pRzmT2ZABvM3Ui9R/cosBcjI+
WZ03rDVM4whOw0125oOsN6tm3Nam3q5Va/qokw2y38AoXQh9mcMJ95hY1feOTwQlM9r0GwLwJ+kM
2UTNnTlM7jsgRmsd2WMAfwL7VLup1MMQErBXNV3nDpz0mxPWp9rLXiEzxPeCx+HjyMYIzwsMrs28
eyHP5WNn5+cveTrV2AQU3V4WrTJpj3UHcFwWMWHWH+pa7KJWzx+JsKubXCT2k1bmyb0o7b06DvaT
rBpCr9l4mjft9LlOM8oa546lu9cn2VUrsqMM1mIahLphYh1lwCiQGbK5rhlssNGdgBDOYslBuu1d
ydTHsDIJ6uX1Ufeq8menxd/1aHLgvNbemm268VCqer03kloBDzQh1wCLc1eEbf70b/Mk8XFIi3JP
wKLblh2WeFlYPBUzGwUYJC7JMxElU3JMG+sk4ydFnTyYGAfIvtbEU8oJS3Lyw/jVyfPNNObjaxRD
0HBKSyXXwo6d1a0BQSPnRTqLG5pJsYFYNJz6qqnIwPVdH1/qKC/XtSrcR/RJg73uFCGOM/l4jjWi
80AS7WdLI1Fg5YHzA07VNkl946ffunddQ0ZGDgcO4D4afhDuATRNu/9+Euq/vi1ZNRhCF7wYLFVV
eab8/UFIGKpstEHpMIxXCbH2HuklSRlAburBDVr1gFQYERFZ1+EdFTTdy9RYJYY3qORbdqE+Rl3G
eqAv099yvpWAy4y3Ww8w/D6Jai882LPEitRZaRFZZf/TuVspqtLOBrbyDAtHjHHXfl2nyzpCB328
bo0xvrZBoz3IBkEG5OG/Pwb113Xp/DGYgnXD/J9lyR32p/eBPQzgvB3RXj8w7bY7M0n5yQucjxHx
IgygaxN6mbcffeLrG2PQy18fBnJEkQDyl7/+oEDPjkxZtP7vWzbUX9Y5tuqojsNfzuHhYfxj5wnT
VMVoMIyuy4J+8uwKJXQ//EZMOJmD8qjtxPvS9cT+z2r5jq9UoFT/rPbRbVyqhd6G37DauPWuo8be
mGGZodG0lWHO1HbDV81EyyVPtmNQIxxMymOTxWrwpPjlxxlGCMamb6F5ZL5qbMb57NYvwyLvf2zH
5f7hFgkxeaezDTbYWOiWawjKf/869+M0hNVkxofRg+plrnVMWboJq22bhSYBJPupn3oMdWfCSd/G
D4Deqi+3Hp5iTOSHtGHV+x6ujRpUhnAYsHIKEJhOeOfAAs2DZ1Ok5amfW2VRHnwSwaM1+OfAEHhV
/TU+680YnrCq/hD93X9/B7Q5uvD3fy4/XsdGJcTQbBtO1t//uVAt0pFMln9YOFx6sV4iMsT23Yvm
ZyQu0VCp5kM8+TU64NR3YwanDYHqVWyh4ui3HcJ8wiZs7Wv6fkTLOWC/AHX3U/nWLjlhTvU/vs38
kfQ5GvDpH2MKjX+J6+oaER7DcX6NYglcfXM7DOp90sbGqcUufA1SCARbb/pfw9RFAg/guWNXMCWN
IVzJehBA9g4tRhLQYRZ8dUWeYHZkWleVnMNrSl5UdstyM7vzA8IuspibyFLXUS8QdQxZLQ9NcSJj
9gOwVfQzLa4sGnkjZb5ORspz3mep4TWRwfbJ8JJml4qyPDdJZ59IIvf7pjKmB7jZ/oZHufY2z9M1
Xvhzmj7m0RSUHi2SiUVxVf2AFwgKkt0VoP3F8eP8pPHrVufwUIsCld9eJuW1QnfjKnvJalkc23I6
wH7+LutllWyUh7ErvY3Ksn+9XEFW1vOUtTp0qzbL/L2s+3Qxx2727RjVd5/q0i5Lz40oN2Zf4jcp
h8hLmZC/9lpSpZ/rZB/FrPLZA60jYPHPu8aKmj2hI9w9K63y6AtUEBOYY7g4qvAznSTbwPbTzHNU
aITrY9VDJq9VujtZzp3cXze+GrK6HbeJV1u4qk3xuEZAmTeK1aTPdhvYl8nw7i0joDRXtYmnrupG
mHiFmCn5G9+4U4z0561Hb4qfiGDbPNqNmPUiI0nE2cfGxmZZzuHOEyGcjmhBa15kDyMp4wOxcQLQ
c6Os02NjS+gqeFiulLrjLh3HabPMEbLijabo3q72YR2jFDeP02on26quam+XGXKvfNTxt7xNaqtT
uIHoWezlrMZUeNcw8U+OKcx8DR0QR4rCGw+JWK7T+J5xxrrlTXaX8wyk9VcNQponWfQCx5hZO+A6
51uQh9JHTyOxtLMc5Tu+cqgK/ibyrmSdrkFHINd9lf1DI0Scw1ODjfxsxsH7pud1eHbQhuMZ0+20
wDCeEHo0nvQJKSz8JNxtY5lBth6UeIVjS/oou4Ax0KGw4UYaalq+1SKj2bsdasJ18j3pk2Q3TEZ4
NBSt+JJMHgsQO/kOArLeWE2u3eE6OjwpXfdDLb34O7golhJZo14d343vWZ1aK9mQWcPPrrSVx9DL
4/NUN8lGXoDI+J0zwxnzbrwi1YeM/cCfQl4k8V7ywtVRXx2SfVL07r42lOIr1tvrUVTeTktqqKUu
aRylueujktxDSzBwzdMlOqqxLeBY85EReRSrYghFufZ4iHmqnz3KVtUKu43Fzn8vi4HigmfCeHWZ
quI7XBKjuTpuK54xxAh3nkYgTxbLrBL3UBoPS99mgJ+NVUC+82r9NzmbXdjKHpNdc80uXH3WlMF4
SvU72bbUZDAhUhBvy606SpOd2LNgtTLfuZ6wv0JEBNpQzUuTeOzHPc8x0Yhk3V7eR5sL46wb2cc9
95ZzD5w4W+55/jrs0DbIt/KqiQmCfbJtMunzBeaDvG/izf1yX/91z3LQUCv/uGc/rhDsJ+9232TD
rldic99W7rEgNwcHrS0AdigdSwt5OiZtBWyVnEgR2ubBlS2OksNWzBJs3ZaeDaSOyHR8XNtmXMg8
Rw+ieueFzlusBxhJyzqBvGhwlqdLbdFpYgXUzsuUeBOEvAD0+DmqS/gcFSpvLEGSZ3iXyXOZ4kjZ
u4+yA6ABfSugUm1lsRCx9sRg2VEOwQHM2fRBn+1kXe2QLG7DNVao4zHvkvXHMOatgwZcTluiu611
ybPwzeZ+VK39rUdaji3/zDY/yLnaqXEvfCJZty6L4k72k0Mrf8COTQz1UdZlg+jPoxG9T+XUHh29
TDZEdqO90QzmScRZevGHipX6sPGy4ujEOfZWIktXSVCMfwTTLsns+ueYTL+xg9a+ODnJhajyMjDh
CN9NtcHGUmv8x8FDRybrtPSbpjrkihkEYJadTqN9j0wdIf5mSp/klYcxN09RNFhHpAH3hWMhL6RN
9l0TBX/ovVaSJlUQt7Qc8xLy1tgZha/CpsMye4xLdy08MA9KvS0NhDkSUBbfHV9ckdCe059EbZyB
DzkCKBCEWv670vq/lTi7frUGEa+NfvSea/QpN9gwCGgf08e1YfEXp1+uG7a+8wgfAtpcEPRfQAlD
cFZBFPztelh0w+fL62LnjgUK5qif7yo0QDZegoVO1qksuMdO/Q4xb+V1Wv3u1lDtA1TjDoJYxhfX
sE5lOs9aueramTA60odOvc/CmFyOHEks0gvK8dlz1eJkYya9lQPSbD9pkfMNakmCQU5fH4HpOy+T
az3I9smKiOmqZX8NCsLzsBvxO5+vlLo+Ql+G/cLPrjkOIoh3pVZ537xqtwzUnW6rtVN+UgURLkz+
vi43Amp2pWR8cDEbgotG/madzxMCXDrlYZt9mZxgPGhQwXdp07bvcTGuZAdFh5+Hd196h/hS+eQ6
mE/JS9Um5O2aVcODDwbibKGAuZENilnvXJ6ab62jG3sHqdJ9EA/KW27wl5+vicRduZkCJyGFC+IH
j+Ry+bhyjNVX4F38J0vBocabTYTliCoC8UMg6b2ZLH8/TEV1wIVk/DLl+KzMH3ScoquAAGZ6sSbF
BYIXaauJV9IryarXcsTBIwRPcMj9GNuwJfFN9ttEO4F4lkXqchaCkQ2qbz8rA+ac89u0UiLzqZgP
TsLartQjZStfn6Hb0eD8FlhDvbxQizSc9jm6P2s5SPbqQO+OLCcvsmQNrYvrRs9rOM+1Pctc9QSD
amWDinlNDEV5jP3iTvU6/22wcz4cyJ5LLLKqVGBOIh22stVK/WSjkLo7yuAjSNKfSeGIqyzNM2qg
KF6zeUbk6RBWJ35pllz3T7J4EuA3CSnkDPbUObdmx+q0Kwft0NvtvTY3wHWDRPapWRmKAw996zgV
ER524LKcs2dqf56OgYXLzjT87qvfesNH7LvtUoJgrh6vAzto1g7vyH2pCyNeY8e41zpHv9bwTZ6m
SgQXPRX3H50zhYTf0KabpawRL4ShWTY43cyT1Rk+pCJ6TEI3eSI1TsA/cP9orYQ2rXXSrdbUfM3k
hWoj/60tGnULEl1swTvrKHFZ0VviK9Y2VdwcYxuKZY8kuxfExVkWB107gEFjFZV75nM2Fdt8zOI3
P6jIZMymXiyk4zfcEpx9JbyP1igZ4g2KTeNRtnbC/m7kQXUvhyr+dtIFjIWkLB4IvrzK66SZUZ7k
TaXz/FDG//2mZGtK9FHelILCJ4uFuNx74yTOEuW54D3nYkYCfOWxk1nEAmSXRUbgEzLUVzwC7HMn
W4oJ3CZaOsk5w7mTmabTpmz8LVv6NbCk6BkcyPSqg3aPG9jBsiT6nCUaauyy5Kj6UZ9EvJSSYjzr
ft4/yDavce/R63LuZUnzxXOJtORSAlX51g62epVtmZ/+UAMzXFTDBQ7z5EaM/rJcQlTJit+Gd5ba
4AisVqvMHQGEzDfntTmaBWri3MnWjPf8Sk0N8jSyFf93flMJSNvWF6+W7SbrVFwaq4qPpMbyl8my
o32sCHUji34imotTeV9tYYV8i/Ep9UfUxmSjaLhUrtfuKauV/GWIu3yXRYToZWvv6em5HnmiLWMb
dFKc5EV2TTOkygnUs3CfLxq0fbfF8SEh+85ELgoMJ9D/SdXX10THWiCJU3VDfr2+miU+v4ByOI0C
MBYjjg27pbIMXJrKWn2I0s44EnoYsYSb5xAAQVI9/Vr1wXGYwKgjjpg9q26fXsswuApFVXLAohMb
NlXHTmhuNcO6ufNGEGdeWubPsg6jq29mqgHEmqtCt8c0ft4IjXKCUYW1oOU1T1/GDyrQKS/A3FEW
5Qit2AVxJ55kjRqw1hvNJN7JtmCM+wfCIEt32aMfMLxuCyJJsugQ9kS4v3ua7OEbUjnNWVY3CrBG
vqDdSRb9ujRgGkEXkEV56CvtRW+S5CKv5E7QK0LeXlCWuFF5EOYG740NX5TkoTcGsdVF22150pS7
rMntjRzY5ary1P+x/Gvr0p02I2RzYHnMMkW6dh8n0V4LxuxZdjczErOamLSP23d8gz2Q+ebG+E2t
4YvCx/fXODuh7G3r+kNsz8hsxTndquRZPNg7kHzDRZaWKgw3SBsOwx5C7cdwdP51oONjt0bp4BgU
g71NDHgOIyjYhy5y0uXg1c5suOCd3DZHZiatkbsbhuyjn+62/a61MfZzgyLc9LGvXshnNxeQgOkm
HpLgN+8ow8y3dmF0/9kux/NqTtn8JfmOLJe9KUkR3bUN3Hzpjn4rShGdWxHqEPIzc2doinRm+f16
a5Vja2CZm8oVw9Ehg3Vf6+pPmRK2nACJtqqy9jIlzKrtMmJE8NSwCpW9vMh+HXv0iv20d3eLh5Km
vnZt2Dy6hls+JnryRSJhish3dnZRuLuWVycp2dVoQauEZJzvbzpbiVKl54BtSxyHQQEK6M8uUmMr
HoJygxTOsB37PB5Xtps9oHsYHSVAaqmTMClraOrNYu6G5zcAkWJAAd0SDh8aQsrBZADZzSDOoPun
v8pWLMYwOMbXIYl7fzf4xOkKpUdNU9VycQlid6uSHXvQ58OI+sWDnxY/Rq2KT7Ik651W+xgq6+RB
WMqwGdm03Zs6Wsch4tR3o113L2bc1tumDOpdPxcNRbWPVuSHa9maG5F7X1bGSTbKqqLrNq4u1EdZ
wi8Hed4xze/wYP88m1B3oV9ZjzhlN09KfGm1rH9UZ/vzPiWF7nqNWMk2WWf5CjZWYU9AaO4v69z4
0lStdu6i9HobaI2DWMniLwP1zCQtziD4YD1hiunjSnJAlGbeIdccJ7lmrBMQXVAJYfn2QVEy7S7z
eusfZ6zwd6rtgf5qiB4RSSNKMbMQgAf0ZWeeZakdFPMOY4zvsiQPQP7HdYTT+V5Pe4S6O8d/6oin
zoPlNF7YKPOvO9x0dYzq9jxjE5jmue+V4MkKAEklGR6Q0xdN/pMiZK03RmA5SKDy8clDVFV3ia4r
F1kae3i0Q69+kaXK7rtzlTvTPiFzdg79AEfJ+RD/dWaGbrtv4vJd9kjU8qOHLI5JsjaNIsKW0GiQ
oIUENGFZu3JRy772ZeLei7khnRtyAzArgrDQ9PPevYds/DECtuvPqdCg65jJsZshCro6GY8G6peT
Vj+lM0zB5tF+qAvCKLKDrOtnMSAFLOwyqM4V49F2d5l9scxhbcVaCFg6M67y0LsDNmx46O46DJXY
0NMQODPQeZxbDPiLg05ITfaTrYALXzpc2Q5SWStzLSxRLOdOCmu5Khr7K9kgy3Or4vm/gfmEfx/g
JZS5vfZ8O/OVMdgUc53i02rE7ufWW78hN8+Y3fwI+r58JzhLOoQ//5W8q/ZUko2U9RUe9ITN6uIg
hrB8D9gmpUNhfelaFjxIcLLlnutvwzNcau4qoNkPjYZizYSP0xsbCQTQ57NqrpNnsk62yn59VwW/
tjpu/zE2r7xq7faBtlcmHZJcEyCShBL/CQDKVlbd6uVZbjX+pXWMeu+a8fRiJN5FwaTj9/kEyGQv
TzCFX2rsCiffxYrc4y/RRm1wUir1IfHYQ4TyLydPa3fCrMcZewIk/E2t+SAb9EkLTu6fIxz+pdeF
CmRj3ALGQ582Wj40+94p1Rf+lMq+T/xsI4tJDdLYJGyzksV6iNmmsVLwq1Br17qi7fo+isAOMdQF
4bgq+eXdKY2uvsiJq6gksDoXA4uJ3YxYu0eEF53g0XlAYGxbBNpwdWdyUDxgESpMf9PBeiKV7TWG
/oZiGJKGcVqsVTcx3hQrI1qrZCU8t1J/q4r6fTT15MEn/vnyL4MUdRSbLNesS4attqJEMWulje+D
uuQXswnlST9teGNZB0u3zF2qaNl+BONNfJyXryzqtcHOan75ymKDn+p6SoPycRwT46QlrrJGBmr8
KhBNWnetmZ4JuXRvYNIyA88E2SsoDAW6mTt8dR1EexF8Ss96p8hecvC/9dIVuCCZagVEQ+LuzVAu
coaiaT8uK4u/XJZeddLnu1Lp1Q35w/R6O0Q6enCFuNxqUpX3+ApM1rqqzOIsG3AXya6Q39uzQNj3
a5byW+Y984pLmHVIx9LcxWQ+v3ZVvUlmzFJkY2LgF41zjlCCvR86LM8XMBMjvSqKX5Oy+Ripeuky
UnZI/hpZaqm+jJRoJywmH8e8OYR4VXyvs/2AYNXPCifKVVl01quJSsc27/rwUpVKfFcpg7ZzTSt/
JtJCbsvujN/aqV3JUXE+vrfBFL41BOM3oMqCa2CQWlVN4neQYOOnqPaCtZ8m5Y+wd1B5IHMWe7xR
laL+OoVuiWZLHdwjF9kdnSp/Z9GfbsrBIBaF8RJ6T6PzjQUnmNo2/DkbncSw3t6zVLXXXm6GD2rj
aQfHia1DrqskicDfY9PbD++GlWNjw7tVVbz3lhdCq5ru1SvV/KWDQrAu8Ag5qG6evwhSVdA93Wld
GEHx0o+9uG9wS+R3l7/IHubgHPxpTB5klVW59TpynOAo+09+Z+7LVE02spUgfnNFHu1RXkpWOcGw
wWqnfZSlJtBd+Eb4mMi5w7BSdhaeykjDcjOWr+eAYItvsu+Qp9U1DU0Y36GiY6YTpi+Erq5dkuXf
9BCMtIGkz6lyHLC1E6SOWs2/jd6Immdr8KXAy+NrIX7I7ooKNmlwWNjLIroMdt7077nelgec9eqd
rMbHdNMYUQqXItWOuRaUWzlpp5innB/ji5U1UPJ04wiGLH6KcwPfHgNwd213+FPlncersORdTTT5
qWhAGQVjB8kr6+O15VftARUvhQTpXP7/HLxMNV/tXydQfVxAoyZHfWVWbGhg9qNn8RqpiJG1amGu
ZH2mDtOm8Ht96VZlw6dujZN87maxWDoK1smXMZSW4CQRfw/jxl3VtopfQjMZbwLn3Qw96C9CuMG9
ZZXBapofoqwPur0LN2Mri1ZpkocnUHCWRU9/7Xyr+RLolXEdUj8mjclknWVCJm6ROIy6lUXO/zfY
7BuhZQQnADbdRarrfjN03OSwThRPiLV0uyFulDvPLds7yN3OTg8L5TEaEXwL4Hh/M7v2qsnxU4wM
VB9WvxcZFhWD3fQotOI9XHhudrWLsT0iYz0eIq9u7tNRQVUYK5IvJIj+SKMu+OmLg6np3Eepaq9O
4gy40fDbU2aSWRSV6h5mQHtqggm31i4ztyHany9iflCwex9+KFaNljUxMfwiu0OsC+8wKpW/aWpN
f83CxjkUJUEIWRyBlB1iJY6WIian+kFz63gp9j6/0hTrs43II+M1EQPZcj3LeL9SbMxooGjlS2eb
dPWhxEhxabUqvznYRISWsUFus85LAqwG57GFRfakHlXsH+e7gt6TYhundEtrakIkbR2BCuXc6rpF
ePBVZVxaE9dT9n6niqV1SiJvT4odMsY8c2WTCMESXF9aTRWnZ1NDcFxOFYRC34sGHVVZ5N2m7qe2
RrZgHpsN/bTXTA/TlPm6aqcNe+zboGqN9bF2iubgjdkr3kPDsIJlWV/kgT/vx1mk39v1NJx/7SG7
BVBeVyTykr0s1gUmw1lgYpo020emhuZc3KkBZ1R497x8dRtxFCvclT7ip7JS9pMHP49+2CHIUlmS
jZaC/mSb9rtoHn/rGiXEopKIXNitTp41mnjRMixNb3PXOLPeOYF5qkOPN57s5kVwbku0cjZyYjXl
4bMKYY+nsKzvbhfzcuxHSiV/iNmQf7o+FI4akaMs2sq+t4vZWnw0nbo43+pbX0lPaFd/kVe+zR1m
mrMmMKYuc9jPnq1CFZ3tVuRBCXFaCVxcsseZVfZndZIEZrOSZQ2rjL9OTVJp6LcgOaAr6UYAsDgv
p7JrUyTKKmjw45Mt/zFdk4R7zfNJLcyXHOd5LL9lVyTLxqg4SIy42laNHNZm6OC6veoeS59vuSxa
ZmyzbwryizBd/0uFh5usVwdHP5aVYBkL+OqrWkMFs2rgzqCcjdeUaICsj1N3OE7BADlQTo4tDzkS
cIXEQFjQqqQC5KFoIvdczQdZbBqz3AkPoris68uSJDU5/mIlNGEQmYrsS2Q39iVO6k3r6tMdL2GD
2NjcYHl2tyXwxXslzlhny46yRQ2xbZx7B/PYW708cz31Y5gsLmMr3zwZOZqrP8qk3o+jppyBNCSO
kV7kYTRCBKvmgzyTdSEJow046Gr9SwNS4xAQ57Gyc6R0+1EU+emXetlDDiVN7u0qlsvLFf/tYnKs
Wrk/CCDOkTlCv0nvjTsx2yOO8wFc18ehkAaKCbSSo+WLbSWLtz697ou1cJV+r9V2tDJVM8RQuvKP
dpEm+z7wky+hFz9KSslUexFfi+ZzDxcw+n/38JSy2YxTgzysi4Ko2zYErxo/O2vC3ho6Xru3KjuJ
EEe4lW8jKi1uD3peXqDHpGdZv3S2R2FvuhRHO7Ntmwe05mG2GDh2DMROXNJ9lX3AlipflaPZPCyV
RVbvAfTNQq7U5fOhrpJwyx5bbOQ0S4Nq4x8To6Y9idnGafZ2GpRRrJPEa9e3usgJbHsp59K76dak
qsipruRIWfmpXZbrGi2MX6b7147DfAeyRR7kjJbqfNTdivzqeLHLPk5W4giziyGgbVwyLsOq8Mfi
MuDGSGYnL8VdCTdF6AFF2dJ6tdZu/KaCW8lfeScrrcqaTUFGPdrEFdqnel8/laHgWaKF9tFxY8Il
fRU/as5X2SZrQJxGB5vI4/pWZ5n4eIQZbDo1NqunAKzAU/4ku8tDorss24VjL9eQdUYgIkRDgvqg
5U5/UFMBBiZNkwvBuORSE/s4BKhAlF6u9nx3HY6yRfYBy9mAx+7QcZ57ywa4k+ou73Qkw9JEO+Vm
3NUvXorhr1lihec6/nNqhsO7moJZr8y0IQ9dYkqX+AAksno8jSWkehaO/gNCmhg0KjAwY7bOqz41
xt8h2q8hofT+Kml7sEa6C2bJQFAgCdsXxSOJ1+kV0h020tsiiaOjMq+74C7lW30Yh5eiBkweWijr
q058XGbC6JTgiofgY8vPL0mzqzeliKg2xZ1uauRx7TEpyA79WZZn8lCHdX4wah2xJ9+/WH8dCK3B
fR94rKWho+2FU7/Lxlv9L32noQxmbNu/znEbGsROd8KTbyvnvtXLs1vdVDjhOUQ2e76DX650q5M3
E09ILzu4EP7V1cmMcF9aGUJbvllfEIbFqN729d3gpPW2iibw++mja0PkVPLGeSky7aHAfulekEh9
qVt1Wk12k9x1feq+TF5bb4i72HwGtBp1b+10lv9bbS66s5fupADBkTNFXaXiGxN8l40mUkFPHj8X
1tznKjYLbNh8fup4r3P0ZjlbMlBgGWRZniKT3p9AtM68j8F9TT18vpOhv8oSVM7nNBP9/VIKDAJb
zvCwlCz7kE65eJQlNyZCYqEbkOn2G/hzaMN9M93LgwYQdpt5ugCiQF1WGh8NFYhKLFccZ9sIs7Vg
+M8tiKqsfJ5Qh9sMJToB95Ef7LMkxIz+r5khx7vbTAd96WLCCd0pNbZoj1kPDaCbByO3o8No2DDL
ugJoyXzQiYpcUqznNY/dCKtS6lrd3+vVNLA8pST7RqGhrSorhK6Ovc9Di2lSpAxnEY79JiWy9QMV
nlK1flQo7W1EnGpnXSns69iRVpMNJWxzfDvFe9ebcDin5g8IWc5+rJv8lGLWgAjg7TQCnn0irVtP
68jX8lOjWnh3DYp3xNKBmDOESsusipegAwbOG746EtwrXlIWOPsKK+yNbE0hF16qPv1CMDpp1m0/
rZz2/yg7r+VWlbVdXxFV5HAKQtGWnIc9TqgRaTJNhqvfD3iu5Vmr/pN9QqkbJMuS6PB+b0jap3ot
quIys/iWQ4rjEHuEAqCQIlakL9Vzq0XL5yErx383fyqLXWD0q8QXUCF0KeujaKnEv5rbif/py9fr
arckgnZ7irZ0IWOLdWygA01CUPGYCxE6Qm1QxSbpo2Y1KGFkK3+2g/3iTarxkvWTecwcM9rn9RB9
U5ARTFBpfsoFy9FymLtrqhbG/US1M5DNVN6mRKjtIY5RopWwvPDDGKOT1mZkRbZ69KCvB3ZN8jqu
QrYUuD+EA8sivR1JjeHkdhlT9B/g6/S8vcZ2EHYCCTzeI0uFlybMhWxzrAxNY/5u1DVOmxTSSYXq
00MywAiPBktcU3wcrpUUeL62kQ0SQfPrhFibhdlBfTIIYfo6odiWvFcgbjqyxDm3bJ13I47wWhaN
c7ERFn8b+5/22h2RAXXqV3CQKoH0YTDHRw2tKw5Yo0I6qq3cIR42wzEuKPysJ7a+7aylsc3FrJ1r
oMPKAA9CXykW5+Z1MMRdx0x+qnP+1EqpvNRQu47tYur7XJbKe2kpwXbBTML2rpeZebc9Myqh6mzR
K8SMPBWaSn33nyiIzsqZ7TLjltqWfgORHPdxoZAg8t++7VGTChmscMZ+9uYBDSE7o2GeXH6YPHc7
WE2uX73qZWsYFQOEX0D6O02V89tp5j4LWXfnoYmCb/f1LLk+PzbqwW/nyDlsJ7a3EsF9IMInxmR+
TcV2kOIrfSveZjLfb0OtxT4FfQDnZpkPjmydcLvMjSgR2KbHvLue/f9+ljUk8rUnfEkx9OEBc6Lh
ATUCVh8GOclUku6++vukpFC8LC7bQS7bTmS5qt4BsZ62J239/L+YPnTjCnE5xo1qNwj76NrfVEt9
30x1Uu+A74DzR4lb7Ps1t35zWsXeDR78OiMW3aklMeoIM8u4WXX7z7P5RN9hD/814v4PLxfff/r8
bQ6AzmpNIyxSnJKIQM8va8DtRDdMtzLP1J2ea5CBW/d+1nBV2xyp0kE/xGri3m+trX/t2q7yFhEd
Pgu/ellB+DNt8VzPevSoFE+QhJG8rIeFSKZdKqdkvzWhi64xynI+yHTB2NLt71qtm2/WUmBkSdU9
QFK1nLaTiTPNe1KYy3A7S97tdClKcni2s02Bo9cMj2s7uXWhtIBqa863rWVFYAxRexexvSn13Zo3
na9xGgOE0l0OIT3Yml951Z9BN1t7Wq9ppdIFW6a16rgT2mhtfnZdbDt1hSBTlrzLs4Kqh83E9Dqv
ra1L1fU3bGLz++36lp/sgZh4Zp31Chca0eMgTAB8XsxDTIHJBkwxnRgdPbkSj8UScGL0qfPHWbVZ
PZrJPXUpdccbGh+xtdNZ2PqMm49TM9SQK/UsmIuZvD1lICWgf487y3vIzjaDzaODtjufZ6qteeEc
TND1vet49t6s8vc6rRVI+rYSCMqTR8qxJ4yAk0cvYnDX0Ch+dwG6zQ6HZk03DTwuzOm6PVIs6Eay
xsBRt/laU2UsiG+vV9NjLwB/YpYGigU5Y0oe1Yi04zYyd26lg+JmK5P86EyPs7euiDysfWP+PhYY
c3U29GYJXvUElTf2GWfu/8mHxvarwmLvqVaN+BS7xYc3xD9EGnuHKNG8YxYpYFtsh5klE35Fy6uV
zPnBXtkMbjud0qbmf8U/x02IKTYtf8ZO6qFGibgX2B5kEexzqb30hvbd03TXV2GE7cw+Au1UHL8x
KBCpM8SfMe6DYeTuASUoyZzqiO3CM0R98DwV+3PqhL6+CARAFCJCSM8OwtN6andUOsJx7JmX1Ty9
TNAWfVF19z1wfAxi/zuzSixmpdGFcaXJfd0phT+aEEz1fAjwlYTolHxodr/86GR/IL/w1C7Wzagb
9eK1cFuZnIbQS5rS15L5b9T/aErcl9n7/sEKm8+i/cBl8JB65behgEyi1z1S3OpJh63mjw3h8rry
LS6zwGok04rsiB8T5o+8fMf3a2/wyZQeoXmT0/5RWSbsLPMNNYA8Qzlmd0LYi2+mA5CBooyBvpQ5
BCvru57oC4Rv1pReUomACz4Qk4Z1yQQ7F4RNyTq7JjbM6iWmbmdlZBRMVX+ALfpDGcvypY/+Six0
D4jQXhXQUdYJy7WeAJCKZDWcmnImj8XZqZp+hY/Jf7JIXJmAF6BIjn/yNG6u2mwQhpa/9MOgvRrO
eYBBGSiReNHQhewqnA12E2MAiKd5Il78ai7TuRIqSVxZcR07Mp80JDLhkvFlUOgdDgl80nMSnzzZ
hY5OeGJUNUTkmONjryUNi89OHhIb08Fh6B+gfuzMZh5hIZtnrXIVX02SAqZd/+wsFQXLuVp2fVQ2
Z5GOp6aHm4vVEqVZ6OtKrx7HEY1ZZZYQX+F1YVtPtT9xiFCpKRN1PWlxA6kMSWRfXQeaM6k5opf2
oesTvDMTNbBhQAqsF47Lgo7BJALI16JSO7Mtd4OxV1i6R80JDNs3ZTfD4lDPqSfQh0uZ6KGcZXvu
M4zTb9tDie4t9/91btFVOsrKHg6t2p+qGqALdiTP2l5F205/vkBMRlAa6X4xLeMBsUeJ2tlsfKLe
J3w0lvYsvETfW716U/VaniGSL9xhiUtcCvvjXTtDMun1+Q9zlY1MZvEeW7G6ybMy8Jn94rOtY65Q
xkFUO2RQ5e7vJ/KcPlKXDdzsyMQv9Z+67TyLqPd1anqnGK1q6KTDr7rl6xHe8lCbNga+Nd7NVOCr
cjXJHrxbk2cJ/sEEr9ripUwWGeY9ROSm/1M4eJZA1HWwTa3rcFES9zY00alYXOU5wuA3mpOLZvSv
pdVVe5xLProyV0InavnyMHbE/We4V20xUMKnUK211XObDN/jxuxwMkzsQ2ZTUKnHfh8NTRnwfrNL
UUwHL+EDKWo8W/TCGu5lxYel5eKlGKnr65KtSyQOWVrsFwDloy3au6KosPbJqtexVgOxZsOQU0lM
FJlpVDSzfVdFd02Nq0TGzahqw0Mdae+J7gDVtM1FZb8R9MswhCgXrbOiKwLMPjNPucDkounkX6FV
lU8mtaE2f3HpSf3JTIkmb3MCU+PHrjS0Iw69TdxbOxyQK6d9VnPxJk018T1jYuvrFtfEseN9Y4z4
C8dwUxuvOOkai4TMzd67xlv8PnPnwGnv6i73XXu2feGVBL4XtbuvKPdceyiLTdx219LqQXOxI8FM
DR1WJ1Q8Kdv+FUw/9cVgvRtVjCILyOkmVO845nieuO25UuY/noP/leV9WGNB/KcxnkoqT34iKBcz
OU/BbEHnq3TPDYChpyM7r5zqGm42eSEv6dgxBruTuSc8Q/f7NenTyLU3BN0T3NXmzpxdb5fWA9kZ
GeJUMaaX7TAIK71QHb3kRWMjHbYLaLzDs5shsABZ8gtb8fuu+Zsa1ps1zr8avaMGlph3kLEvNSpE
ZwZHNG1X7vBB+NYSNho6Zf6Crbh1nZju/a7Jm2Mdt8VDMcPDU5L+UfSLb/ZFHhYs6nY6wixMsVIS
vrQRLm1hB71GsrLUhYEhkJsdm8KN74iliXD7MZLL4hXWKWKldhZJpp3T0UChmZTLpUqz8VhignwH
Ndw4aELM90NSxCxmkbVCj5H7YSQYkVqTFtZp5jwUXZyEcXMve2Q9prApphIAiXcGS+JSknOYYP4b
rCzIoMtU6uYmlHhLCOvFNjziAhchX9v2OCg2eQNl6r52FO2DxrF63PYTPIZ7aEDGTCQTFvnqt0Wy
c9LkUL0rkpqol3XTqbZMa4fktfU7hsv3yULpk6BreUdW3EFOhvsAT5XUv14Y70xgJCsi1Xqf7L4n
w1eoZGta5GeAi7zHGKL4DOvjO3g6G7ZMDu+aFw1+AUvq3bOwQrIWt3mPK4YIfAzlOxKyCVNtLN5i
xTgTOKhf8Z/0ACScaLc1U7Ho11JBRTQl70uX1QG6JBNOd9ztpTkxyZrmObHZE0exOVw7TFyvLf/r
ZXKbPYQz9spMQLvaK5Ba5o51z1obRMl7UJZGeekyPrLRDAabd4nFUIaV9zTikYwpTB8bKwqKmw/U
KGi/MQl69mRqgQ1lfK+qSktwSvvDHXJKzHiDoPGvnqnpzPsBP5EdTCE7IA3L8AfNyG/SGh1/FpkR
ZkDAvmENB73KPDLJ03G/1Nchk/Oxb9PouvC/KKl9B2fxNU8i8QCQ2vt4UjFlNYp6wwodR79yebDN
mQm7auYAIAF2Hc7dFKbYyapD2geIGbq9sYag9mUaoIjPbvbYVydvIWkVa0cyWOrle9VX5IxUy0GS
yhfOtfcGOXjXN2OK8IX7P1pg/M7SFfwrNtwQAoe7Bba2Y4dRlsR+lAO0tg0+OIKH+zRFMiQiPL60
MX+wleyqr0N3nANc2UXf7Hq8QxV82Ji4BcIHAAG8WCMr6L3C8dWiohDJ9NClkf001h6gulXs296o
/bEC1Ki82N1lBMD5LZXlsE1qeze7zXDGqMO+T4WW8qNb4C20wGWayYBasoS+OVV6VxoSkq5xN2NN
Fw7WnF7QdsgDC3+Ld3bDN00eNRwzhNJGl45bFXOo+pfpLD1BbMI6DljRJEkKhDw7Wth1UXWoYpEH
Zvra2pp8iOdJ90HUvjN6U2EexXwuLX+Yh9pP2li52XXbXyd7UvyScv19K0YR4NnMP65654TojbIC
5sm65gG0G3JDD/GnanCgLC0CtB1Nw5kez0sfU1pX1bIr8sY9P4np2rVUG4lR9M5x5JKYWrj3GLkf
hljJ/cFVbyaATmjY8+xrnXLuvOpVCNu5KzvlTzPxRU2WZtybtSzDds5+twb8nQZTcZJzHqq+Se/y
YZx8JZ0dfyJloGPexxWCaUW1izNB3lE4R6QHiQGldB9FhK5h3SEc5Y85mePFjKBvTXUSJP1kBa3g
d9LXenFWxIAE1AAYnafq5M4DySBuJe/wHLuqDVsqA6qIQSSiTuQGZFlWZKKwL83kkegysXjSmqE9
ILINk0lBsibFciysvIVaWb90bfWoqBDeMNhuD07bfmgi1wOj0UzusJybzzNvSz+hklvikxuTWrRi
ov2QZCF20KzgY23eqew+ai8RZzRKKtWr5XvbGnDlWBbsuCnQUJCzHizTRPpQ733kUWn6nTOAdWDT
NOV4Q7f2jVLpdJ0gGeJZ1O5zN35zMKsJJ08nzVTk4TLFNpvhgQ9oGMTejiM1FE7+RiDQtJNAZiGW
q2qYJ7AJKyXGaEWv78oJP6w2YooqbNPwHSzh9ko6OEFXpF0gouQABpefM6x3bVW3L6zx7wi77LAx
Tx8MTVMONTeSH80POQSOsUjFY8t+NrYoNBsudROBrqSTLTtWtdFZ6bOzq414OhS1re1SCDa+cLGT
TW+xmCyWN+0QFDAkd5aTPSaeuNiW24QdFrnUrQt1PyDHOy6O6qH4xeSEMRwpzZAV+x7j96W3K+y8
UrIY8FPfR7Mato7b+MiV833kWYwkkYhDXJ4+NHx3Qtm347NWAAsVqG+krhP15XlklhoYf8konXaE
Pz7zVblgLO4P4M98LxSSLmZj5+RwZGJAOdj6TkOiSYOhnR4V0Hwm8ZaAz6BzDRS4gZDauyYYWFLs
pYWDucQJAnZ41T3JHAmXQSHQo+bfTDDo88mcfZWVtNkTDcb48xObhfEi0vxRieQSDKoW3YvW+LBN
6vDLUJ/TPhOncma4NhXoXBXVjNq5OOwykZ5eyN7daaTQBVJqOCJVEdK5CJ5S1p47vYTkNeV4OsbS
jzBYPagKe5ZBWs3nwVpgQZhVQTSSbT1GXrbs0WgShpEhSO0XhZ36VKQQATx5IvKyP0+jGM7bo69D
bJv9uUihTqGpYaZ2gNvhtx/mMncPfLn12cjV+myDd+27pbrOmP2esURazmnBps1DlxRsr+Z2FAP6
fDpICozY0FxAL1wfqP8qNK85Z7J8a9wCAKU0x+a4JAVbZA9Vs5vP2BL383k0erzMnZYsXFsrCt+y
cGfRS/M0KGsgXn2Y5qU8M4uUbIKmKLT66s1OYAV0Q1zx+kAtLTm7hVkFSlIl7KXc6LwdWL6yDk2y
qwXsvo8UtTkvfYNf1mgdGobDc6NmcBcTlqW+bKqXNOt+tV3Zf35W26PtY0oWC+/zOVpcnF96cYjW
NMptn7E9ctfmGs3H971r6nLiTXOwp2g82/EroqaagS7UsPpnd0FV1nPSN6OMSy1oVZmdum6h4L7s
tDF71BQvJc2ef4zim4UNJU4QrODbNooCBqn1DcjbULXXTGG4wEI3SLI5KvxEjaLDksvj2EqMFUpS
EdPkNHboEhUWa9BgJ+O8vQPMPKgLO8srZbuavArDXYLtYaslNdvfyPCTDhIlViHIv1+q0mNrNZrg
NQRSnSE66GeBxjyoHXRs8qe75D/BXVw+2QgPuUG3XHbHtMnAIgY1Eaftu6r1qTo362FrbgcTMw9+
5utX+X+djgii/9fVo+O1+3kUgIvlQavHgLDlDzYnfdCauMKFtmJiMFJmx0EWHkUdLohr8r8rN8Us
ffYbr4GfKRwJ5Y7DAONvP/8WZEpQAZw0pbuL8j455UqBnfutJyZw3yfDYxnVdxnjwBmXbBLS6uIH
dnIxQHmLTKsnY3bRby3e8MDhihs6WaP4EKMpJ8Tp8hTJomTsXoq9NsaPDlWxqHgmd/21UV3jMKww
gWpZxXmKsYlsGv0ya0TbHBAiOM99wz3sDS58yaJ68TYZJPEDZYyQchhPSmVn3DrufBUzhmyWo7Ss
msAZPcwb5JCfI1Xgy90pLKsQY134aE54wSiWv1B19pUJkpZr6H7mxeYzjkdlXWdnr1p+82WTTwNp
9WSOJdmaetrtEkpk+th511EsxgFQuUY1FqRsIXZW01Y3tUDUOLCNCkRep36fx9XNSqk4Y2SFaX95
QGi/7KjCeFyF4bMx4WxLxo3uLtk7rP/mEpWpGRCJXO5aZZF3GcYZhlYpbzXD7N6ZGveUk0v0SHYm
NWlr6X5NmTg4S0f2fGc+O46oDtwC5TECR3+rygjHhFT50UdmHWBPO8AYFflVUdn3tN4Q1nkifsR1
8gqSFJDAbX4MsXjEENX5UwjwNOYFvVTsWx6xfCnjVPqNSmyb2do/QeZdsADGKEft+iNgyROlQTQu
vURoBVqyq+I2O+k4zu+cwlyOuJguh4XSwQ6WprFblK4NWT7uqnpMD6pc8Q4PRKoEae1Eb18h+hNX
KIanEj2JkVbJR6TUNkpwign6c1ar1SpeSULVsJendlQ/ulZ7L8dO4k6OYJJqP3UYslpSN/XwARrL
HZ7L2aNIswJxazYzSIXdXOQXWdTjxVrRuxmq72g08ugNjfJK9HUoPANIFcXeLurzcIrT+BWm4E9B
0NS92ejKi6FaCvEZ6hi6fQGz0aqSfd5M7kcDft14Ltz6NpovAJ/xLjexUxqoIB9x5N+5OLn/aL3R
CJzM0W7sAIxTUyftoUV79pyYHap3KuF/GuyDLS/93RBIzHpaMx69Kq/X7BHz6BmDeDRkBLShiPJX
Xv/BViChRprU/tLY3jNs42gfJw6CYbmQsbVkyw2I4fesd6dlFt3z2HbuY4+xRVLCZyZoujngBM5w
tNW/c97seat5Z9TScv+r/Xl6u3Lr3NrbYbv869lfff/nS2yn7SXaxnnMypRTDPKJ+mMNNf58WI3E
HW/t7dE23wyJykVb+18Pv85/Xb71bYf/6dteZ+ubta7cGWo9+eztcrzfyrJmUl0fqg5LGODU//Qa
g8mCYD2fK1B2Q/LY/ml/PvXzKGbKgIql7ONMyPN2qNdpdjQrzMe2ttnO/2njXs0qckjvqlmPnyxN
5XZwCyOARBQ/bX11YTO6p+Z42Pq2g4o2XU3G6O6zq7Czh5hh7OtJHcmNJxM3/8++7UTZLg31ndXr
eH3xz75UaX1NG9TTVx87zgAze+NWmbkWJm4dH6waq/FKkdZVrU31GhVewtQ3dT8aV3srICI/66oy
nZdIFKFNANFjNS9sn+LZx+Kt+khgXBxSAiCPFEZQLaNOJGRvp+nesBuaHCwlKu/tamjvzDQ/uMyx
F5I8WSItWX5COXbI2PJfSixbD5i7vJZN7lyRH6qhwraLYSW278duSlnhq/fZ1J0xQykupPcKInUg
csOiWkLD02xCTwr846rlh3CwneSD9p4B9O/LrlE/8Fsrd2K0y1BdtAfKzT1bzB6bxiqbghZ3w4PZ
VFR6VAyZNB2hHEvvXTYM6qt0RgijXbaqKUCScvKhiKCKjfe0/m20fctOGUJjH1tvy2jWuwLt3FOe
YFJQT9VPsPz5snU1sd5fvbw4ba3tgFA43rdIv3fb9Vtf1+uvnjU0d1trSKqFCtN033WzB0+tE7uq
yManUkQlMthkDJV4HJ+2vqRisQs56rq1PFI5L4ks/mBD888Fy4RVNagkHJT1NbZDof9NRks8bi/j
1UtyUoku9L8uGHriHkylyU9bn+S+veuU6Oq11PDnaodfYvygLYVKiGc27x03XuEJhu2tL7aSx6Kk
grp1WdUA6zavfm3j+taVjMscqLWmH7ZmOrfV0wwq/vkKJRHYOkSljfO6kVyhgz6kdeoc05bxFcuW
/5BuPy9pF9bnWvTtq/9/rwPiL6FDGvp+e72vCwcteZ6oxrGzKcYAB6fqHstA82RMq3+OTCZ/69sO
Q6VW9916iFMFOqc+L6vnE9Kc/574uljLFudY6+rDV9f2aM6j6v6rz02LP6rXsPppEs93mza9r3RK
xoKw3s9HX3220kEiaLzzdoVChenzsjKW+VHRIcN0Oq7jaW0ShqIW3WsMEBRGrBn2W1MTVUEaQo/u
2rHaVxFFK8lnxQrXi5NRFMdUCEjVa3MUfU1iMDwTrJrYewn71fBy+G2VCcK8Nk2K6ke9hbnfjb39
OpXNeBQKK7btbD612bFr6nkXm2jlh852zlHDosTOQOdURROYpOX2izOUbME88ba1rELLntc6wdZK
3Mh+MUwLl6SueNy6qj5mNVHUy93WhDFlBmQ4fkh8Hnb6JL0XKxkULMESJbQ8z33RWBod1ZJF3das
sHrBf41FznaxwXDxgILhsp2MYHS8fNP5WQ/BOBvcV3X9oK4vmnUsdzvPK++2C4klZk039yQjEVzo
b30jM08oWlyoPPb3XlIPiGiY8qZtYtvmJld3IuDOtYzTDchFAsPWl6OTt3vhDDnczzg5lLiFvMTj
Y103xd5TCIbOx9X3crSfAQksir9aH1awsl6VbACdytVvfZwxu89l8Wpp08w6n1GO0JictbjhXJYE
uTM+ovnroEwUW7zoDTtoIjgmzJ+93jxsLVmPzYtjnBgdk9Amy9KBFXR2dN1DvpVhRV1G4rWdQLJy
SUkKGY1+1MrYCQQ1gRXlc4IBpkuY5Ga/B8ZasTGX5XzxPPdGGZh6ER89fYf5qPtgr3kw20HPj4ap
3Iyy+dbrClE8rpxvvGlsOKoJvDpn76IYyCJTisdBbNdIDXU8BHHNqn505fAQRVJ9IclwY9z4jelF
zwW4ViZZq6uK5POZNdhF62F7JNY1hl2Z93EZ559d2hQlZ8UYntI2/1XbrnFsibG4Cgt/uJkl7qWQ
xTtr7/aXa4rrMBXaH2I29pnXWmyWbu28+CzIS2rYXQddwsp8D3Plb/HKvxZl48dkY7yaaXtKIPL+
0gqM4ZSHnBiTJ92uLjjzlvtKA6ctlbQM3TGtKXon31j0ycPgImQQnSfwp8+6B3OoGoAAO/nViB9q
vNgHr9VWdn7p7mYVjLBMRUVwtgtoq8KMtRf9cUnH8mXs01VdmIvz1swlfqOQJu5Q3tsPUT9Th+pH
iVbDmB6Sxlz1ZWm7hxWcHluJR4illEfinghxyO3mCOjXhOYqK2dnbjyx9OfPL9QgKVDsIEGFqUKh
n6JW7qd6lwDe2L6pP5I6+BQvjEAGQ+0+jvSKtO8S1pei1a+60+FZW5SPFru112Fxtceu1ffbOaxP
vUtPhrY/2b97BudXUzjec1Fjz09ExutgGTMp2oQwr+cmjODAmkk1XVsqfotPcgC5X1sDxeKnkiTe
rYUfcP3UetleRLX12lWSsN2yOGznes9SH52oOX62alM+duNyMtVMxdZCP2YyX67FeujU8bKknQ5c
Q6vu22E/uIqNl5FuXyddc9jzzoUPooNnwNZprGdSizlmnotLoTf2VR01zkZzt4RmkgwY1q7t7dR2
oIBJzNNw3RqfL1XI1qKoWgGjFqM4jkMBLNkKAtNcqxEIhnAO25rV+gcoAtg8e6U9U7WATkRz6nSu
Xlx1OfVifvlsbme0ph7OiZVdi3x4N6u0OhUgXtdhkP8ccMB0QnLlZPA/J0bVm+513srXtZ3haIbf
Tpr0IZBjLbK+StIBBk16imGAGcU3I3OnvRgQU2q5Gt+4kxAJ2MMy360ZRlvfdp1LNNBta7rSfEBx
B8qwPv+rf5Et9kWNreDLGDcs5SJtJ+ZIoDjlUKZdCcEYieWY1xSR177EZPTECCiGzmF3L4VVvtaR
FNet5XlztFIrSSRfT45dqhyU0U7ZSJf9i2qX+r1N7geMkQ7SC1dIaKlsjp+3hmioMeFXv9xtTa2D
yoEYLz9szXou01M0ejCH12di41ncljH5/MNbl23NQdLk8dPWsooRiHXEE2VrJmS/h7a5AtHr04Vt
1We0GLa/NXPdsR4aJLhba3t/Xawfc7toHrb3Xqw8r8lKFfI01/e9EotmXavDrVkTLs9PsyTtZntv
doENUooR1NraXi2Jhoe8BuKlsExpzdJKNVBk25xtigUAybNkrDar9qjaVIZiwj9fnama/TSOnR8Q
iC8Nj8ik435qreUvuMXbDBL6UffIRSjKi2dyvpnqWRr6ZHTWVxgc+bGu7OjcGYu4RJGSHKlDlscK
E8+bXqRvOfZsv7vZeTJn8todt/5dFpVN5HI2nbWaUGM3hX0D9pP8PlGIb0Hw2RhosZte86lMYeLE
8YUS6SGdlhd7KQ0fO07oG3Vu33dLXy1+ITV+3typQ17ctoNi2/kNNBSL7OiHg8NjMGQo0N1RUk+L
5QDhCuo5GjoVj80eFYvXTRfI8supaeVPYjOVk6UV84vVS35204NGHvwbuWu/ysUNKNDj3F1He2GL
P7IvsluSJvjW5o6yR6avvtVWqrFo7faaq9uvwj5QEsu/Gcsy7g0lSUNXyS+x4v1iua6ezSb5YybV
z34SJuUd6Rw1GKNU2VyCszAam5o0x4EJ8YMnjOz7SJEony0XKpKkWOlwY2dy8na6oLwkIQI8VdUB
RD6l5EfoeVemhL/gTkyVQPsml9g7Wh6VT4jveSgF9pimA1lphAvftkN0Z313UX1fx1J7MtT2jBBd
+lSh4r1agYhZ2F0CvEzgvSpr88YxbtP0XSfxxHisOts9zkWP/eEEQbkJwBmVo6ZQV0PTJPdo53Xs
QSLj/Auqh3rNQcB2+CvZu9Iu1xzZ5cT0iMWmHX/Iwm2eF51Jmy795lC4h9ztCBBTDoo5ibvJS3/N
JaGL04h3LlGLfxdkMHWne6QBxm1gDaJ7pHirHSxpiXNslaDySe3u4lI13mB+/hyttP5r4oJJLehP
0vcS8bcArK9qzCHGrvdVTOpOJPeNT2qlJQ8SlsrW2g7S6rQ9wnnAsfWK7RDVOkyXybtEiFWesFHR
oP2lR7gRYUoWw23QTPV5prQaejq17q1pYaR4LVK84NeTA+zC59FAjD3Zw93WZaA+ODiJLXetm2nP
3mB0sDwhEK2trUszLAzfujw7b09YZ5+TwczM2iU5Vlq0un3W/fMcQWk1k/pxa5FJFYe5GxGhs56c
2NlQr+7OW8vTtf45UXIYAg6W9FufTkbIafBKGxUNT9gOLEr23BrEi65PiF1lDjOZqbARuIJVdfrQ
61Qf1pPKephGgD8F0cBpuwKoezxHFS5QXy8Zu/kZ89Xs8z0XyVgFiTc/zylwx2xp+nMbEY1WNuKc
F4KZrurSv3Zn4yvN2unJEfZTPv6uycR9AdMMZsOaiCYpjZd6qn+JDKOJ7RwQrRpgTukdYYyaL7ZG
nqEyeGO4XVsaenyWxNQE29lRpdJD/Lp1iMwH5vsaMkwzF2dPsIJAipY8bQfMUapQZlEVZv/t0/8f
Y+e1XCmvrusrooocTkfO9nBqd59QHck5c/XrQfSceHn//651QiEhGDYIIX3fG4YgWXmFg3i3qQZP
g9eD8nIdtL/1fewH2rOdNdpzNEoM+mBajqIYSk5zVEbgIaKJ0pnaMx+wwUqCuX1akUbuUWk9mNPp
hVfugLu7CKLDbSukxnoSmyisGO2qrj9aXmg91Wij3/pQgmauAkDLdA92NI40e9GYiKB/R0uONY1b
p2tQv9WWG9RvATb/vV7Z/MkSyd3C7AcYhW3KE1w6FYu7qpmLoq7Wy02p8D0TJUxMs/1YALCbi6rL
WWOydwFuPIiqXhtJ5zWhjK1H4T2LumF0T0rKiyFKZS21h9ooM1rwo2LTmsNDDjjkOlfBgsTRqnNW
mpUGj5bNa16jnWUOqr4it0umWOu8J7FxZH8vZ9p4E6XetatbUNr7TI2DaD1WUxS4LKyVOJoFfOVj
QyV0VkXhbqnTnOi3I8t89Nq8uisBrLLfFt6ifSU/iQ39CAWPlmz1Uufq3WsZyP0FRR/5qfXc8FIq
5vvSIGKdgvJGVe2XOhu7srqfL1q1HYIVyAitjd4cLmoQPta9k9z4BiY3UuinFhLESZQwyjTlldh1
Yv9JqfX6+KFOnGZU2Y+ydr2NkhcJIJ/UuouNXRIltCAEwFCnLpclQLrkYspuE8FRfS5DN392o5zw
mhMGe1GXBCmxyhCIuZ9m+XooXHlF33ePorGu4dGaoVKs6cB/chk7rJhhdus1QflcjvlTTaDwit5r
+ZxFiNzqvuSuZeigeD10Z6vRW24AB33gUxsSqSClFLN8locyfKhC+ygOiip8xhSC95VzVIYuvw16
fzZLv+V5dtprpXf5yenLBlTQ4CXX0su3ab6V5C7fVJVVbhTDGwEeudVOlzTr2kZQNMLWjSb7sS0+
bl8qzc3gw7cXN2+vRuuh2O6Tk4KX8MNtwp3hI3gQGax0MmYATq4Uhz4wf412CoKtPMqtB3NC8sF0
y626qZmDrCtmH6mDv5CarEZQwus+kCCSunzNRbYPfAzseh0Muix1JxATr0ppBXuPDwIBbhlIOiDl
tlXP8ojWXK1IGskF2Em2tI979Y11F4MN6IVNrsm3pImPmFFLl6LJoce2nX1MWghwmvYaVl3I8s9m
nQzaM2l9+3lMDOU0kNEm3lETTNSyVZIONZypldzjpIs6MenbATcAJ2+jVT3yjWQxfJXbu+JXzuMk
wjdAYjCHQof36GkXvQrlnYQxyioL3sZxfCEjtAlqJd9lZm2f2wQ3GAIB7C6boUMB3tSKM6JlX0BY
9LjQ1e0ut3x8XFXVvbXpLy7jn5Bb0VboPndrS9fI3GaSckmYqyZGL9+1mCt3RTKeDQRnPR+QSCJh
uRipcPKG6FApXXkqG7fcYh/ZbSrL8i6xXY4buVa/eD3+ASCmmq03QtGQx/xuAP+4F6r+KoVBcUhQ
a7wgkwiuhG/KNq6s+pJnGVEStYO/NbprrxjaC0CCQ1MiyFiX0Tot872T9M4x1YZiEzNvYGml+ysN
N6112TYHo5gQgV6jbPXOjHYAhH8g1fR9MhM96GTJ19ytdg0crlmjzkYEj35jVhJwvaiuzwpbdBKA
a6ElwYq90fjaayZsG/lHEakDvDq9PHcADY7SFPDQqruYUSvTtJopCt2oIQ8S+wizpBGSEUFXy69q
8r01pVscw/NFHGUdh3fQy39GWytO5N9kvoRRieaafBqyQnnSYXjodHvSvWbZReBvrGKtpX5wadLC
O3k9M4xE4f0dfHx54iZHbq+bem+eELKyWjQprOAVo14mmBExVLMoy71vDj9sXbYvvR3Va0KBtU8o
dAY74K1Gbsm0jl7r4wjhQaZRUkzLsnKKlHyBCJCuuzD4VSU5LtmBfuBb3kYgVpC3Knfc0D9ljEVM
Txie7AOmHHVhPBIYUVch6LKNG1bPjl3BMbMr3N9kLTv6JeNgKOnrsWurdd4QEyjTRzRN5UsbBMql
njaWjmGlBQkzTle+6rlbvQGp5ysqKxTJahh7jWrrRZG9BpS1CzLvl0TmASWGAEUhQhk/W6PL32pk
zfloH5oUGzvLhtOkeuRA5B56qsP0+OpVAHnGOyuSek3es8j1G7bmyQo3gNc4lH1+3jImCPVmgFz8
0DsE2Eu1GcgKe08Iq/D5rAsQSq7cgMPXw0sP8nKFbRazChaFTSTD4dFrgtdj7O1MZ1KfLdpfnu0m
CJRpwBttNQbEoKcAD929P2LVqEKYXzUKVKb6dwdpMAD2u60c4HylaRF1tlZ6WstrhKazrZw1IJQb
CQMWRZaQj0QvxvNcEgu5/TwUw1Pvm9WFUGOyHpsBUbSkfoC9/ESkuVoZ6MkfnUEFBaq6xtEy7ZPk
ts5Jilz7ZEw4nSJsvle2c8kDhlm9khjG4qI4jCgsYaH6rQOIui+a5hveBxqcYNPbSnk0XDu8ii4W
weNsIhB7sfocW/YZ/MPALLt3uYPdt55VO9END/hSGG5VrXFXVQaJIgkLAhW1p5N1y41DYRfZyojM
eg90PQMU5xiAbvgY7CAzn6yUpJSaobmFdOxzbjQ2UZ5M2URhuM+HWt+3ZeG8x84LXKZGrt2fo1lu
4LzzLXUmiIz0M9DadWok3kntPfwRC7nasFJ3Di3As70BDhTcCSkpyWXx1kC4t4yMoIesb5gzXp3e
6B7jDo0iixJiMtG21r2XNJHM87IpusyaiyYz/6NZQhHD5utmuMwdnc4Ax2gnAD0Lx9m5nuusfQf1
NYWhb82SeaXKHq+iq2vnsQxJmzL7+BWn6jb1ouEkj8g3IRR1V0LvtzE5REHVuaBbLDojqzM+xNNm
Es/R0165yHpZ37u2Hm51OI3clJzcq+9lwFS3KON97lmyv44tHiOYsKNUs/5o2piZhxG8RbGKzqGe
PRpab+76NGD9PW1c+zo6DTy0Wgm3VXOPrSo6+SwPTrFrBRstgwAAGzs4G6Z+Vz0N9obT06Owe+xA
XBHfC7edVN5HDCoJ7LE4ayaBMyU5CAyYOWWkoQoDS9SNyesKBOZ/N1JDvqhF2zRzsMvQfCS13Byk
Rp84NWEW/BosZM+nRIA0qlvVxdYVwy04EpiBOnCsvRY01uB1AytOl3MJjVwQlD7SUbNzpQ+Psj/2
UDtcc9OjSrMepiIyBcO61XlYemwDNLP8GF5Jg/TkqIAucvTsDCLj0A0wUoAr3Rq9uUs1/k+pHkYb
FRPNcS0wc/5E4DfAn22tbkjhFIz2rY8Vhalgkzw4pOZOYVW8jcCNXvHaAG2Yffe7IH6VU1xinPqX
nbl0bhElsKZQQTmqrHRiOpTl2MpVbAY+YQCsHGnjitZogGOvloutBNjTBSkwlKl+EpfBtfIlKL30
mIQ5Q3bfWBsMu4GHkFIABJeN6wzFtMDKTN4Lc60z5F07BUpvCVAA/7VuF1X8HpIj7jUkwHqIRv/N
RwoO8dHdgLXcxrJ6CO4T3giA9iZSeLro/8bSOm7LP6xr6nPdJfuyL/lMggqMLCyt5QiSUA2PsyyP
lv81S3PtCxLyKHL2T2rkGYe4k55GggATvVXeF/pkPBB+kxvtEDq9T7Z+44Sjc/QD4xaSSlvHKrJK
tZwi/KeBGDfPtq4OFyUOX3qZVapfeMgo+lCGJ5OmwkXXJqr4PaBAb7MChJeUzc4k4Q2WKzdn4Yh4
+NN0lvIMbNdGGlsaWAjojNPKhKtP47baZLHpPMICsB7k4WUEwfeoAUYwU6/aFWH0JWdigHxlALQy
J5kqimOsJsz58gSApiTto8b2mT9pMfAXY5N6jbYu8qw9wI7IXhq9rA49bJG1KKqRVYE3Lg38QqXq
ynSZ/6duzI2ae78GUxr2WRiPZ4Q/HtsRsLdum9GDh5TLg1cpJZlhpDCt1oq3RmkW+xwauObBzpAi
JOYS/ryJqWF3SAVbPknGzFtZY59sWUU/aMQ5GMU3SfLQ+IDFvqfmC6Zl9TGZMDP5hKvzQVgcdesh
mHCjpTbIR4AR/oQkFZtBDd4kSXO34X+rRL1onkyvXXnKPe6rU0OnWyVZzFYAPSsV5LRSFt7G3Q04
Qh4M/yWsQAq4z33lxTsPOq9Za3CLuv4ZoXLUDfG8m3U1BEZI4IYSnQWDHVooeU+CG+JA48aQJPsf
g115J3BZxrhlsspfInbFG20UcMkOYjcaiSDBwuLf68oMtK9dqygI5dJ+mCCFzGWTU9YCt/YqvB7c
VSQpUxyBWg8s1pasyldLSjeR7OGQ+0tvO1DM042rpiuKvQWfaCqRPG4FVFFU9mMyJAfRMrBq7gyy
iN7f8+vpIqKV4svDyrSSeCP+ygitaRKwCJ9Nrn57r5L3QmHEctaQ3LsjGM6fzfT8ej2wDilq1CIH
LDaRuP9iN2SJTEoL4ztRTJJi7+eSiv/M9Del4D49vDMO4ifFn4Hzsh8UHeIkbbF18vyXOC/uPTjm
02Ocn7CoFHip1CXrYkyk0aWuz9Vmj9QKnkyAPmbsr+gN0G7JUPdD3G9ltfwu8MBi0wGjbkr4dcRT
kRxJis7EjKiwYsZ4u9qKpPeM8/Jl71sLc3HrVD5P1ERCdFdH1bN49mZkP3TEfXZjqTGsG12A3h5T
d9Jb2Sm2WP7VPppty0MDO6wCoa68jXhc4mmIvRyPz2gldkUvMHzVJa/crJysTU/4Ojqgz8TutIGI
QN+Q9gVe74wtXTQCRADmjNUwRqAfdsXZFo4UIJFtLT3Nu2PcgoYyg4P4vb6qiFFXm7COvoy9ehJ3
br5LUEtXmREPG3GvxV2J6oz1f60gvjJhAMQzEWeIPVE3dwdRFhstxjGkanwgmog+ds2TePBz1xS3
ZukN4khJ5HNVgGHfiFsh/ki1Lbk/tZepayLozHKN4kc92YYgdznfXz212hHglbZLmA3Q656VIq1h
2vq7dIToXKvDkzoNHeKznYSmtR+9ESQwdnwrGTonSrgVekJGlGb/zw9/+BvELrZXkN1VX51bzk8P
NRkcSltN3YghQHzfG+TGDyaArP4phss739wZTvHhrfkAqvh8BzXSeFkAa3KsdpqfKuM2tP1vUpPI
2+UOMwieVMuG0r0MLnL7mGBiuRN/S+sWD7E5yjs0GttxXSX+pe5UCZjHNA5Nr7U4U+z9a53T5CPC
AX60ET2hDeMdUxiWLlNHUHuknXQ41kv3mRqYxUgDXV13SLAdRA/uG6M7DKnBsqTYplaH8ZE9gSv/
9XfNLD66PlhhJ9WAK0yAlKXvjeHVVicAo5aZ5SRvw/A2DcuiJ4niUpcR/ZlGJEMdra1rFR2YlfjR
8iTGSNFebJa39UMXnXfF8bFwuoNT6WvRE+ZTsBXYS291RYJAjIUs2Ks9Ct3H5Q1f+rKoE0Vv6oVy
2+4qQHp73wp24pguOrtosZz/uQuKsnhqYm8+R5Tn3U/HRfFT3dxt88I0/w492MqR4I/1owdXbhUD
j8liQG6tCcJ5+nCoDkRTT2WhOqg7fCjI0zMvEE+8M1WMQa2HdKzvFnMD1ocXlYjFKGd4bEf3FFBK
VzZnY8Kqjn1+Tzu72en6yFSiUuWN7GXEbloEZlYkeHeCdzCkk12kPnblxgvyBwvz4uXBi18Vxfl1
Wsqicukmn07Jurg+tNgPis4oNuU0XIs9NYK+pIdwnsTdFxfJwDMOYFbodq0LrX4t3hJY7dSK3Q+1
na29pwYiSmLdMuAavIVU99UUXAqfG9aEUnwkDg41JJzwDX2kvgYtcHdkTLbiHouNeOzhND1BKJc1
8hD/SAf15IRaspPH/hzpOQJlTnMQg4zCqF3D2c1Rz934mTd/AbT6F6T85CguKJ682GOkryc2jBl0
v8bOecQszp4xy25kPrt4nu1S0SOWwUBWZOvIecvfp9a9smkHiPfLXcwTi5E0mj4ziZ0YG9eALiRI
JfAC3sEla8zEHeRHRRNya1BONHRResXYzjpmYrIFXrfYD7Z1HADmkM/dQ49Eozgw1wmOYfPsal5F
BYqXkXNTlXkQhkt9K7VI24nri7/LNYP+WKsPo5bWO1nX7uKpLo9W7KVN8zPUhmDVZxlK/1DI/y7Q
loFDEt9+UZ4ndixPcxxpWD6A8d8qiZnCzq/T7oogu34AmlacBGunC5riRF/4k/tJMj9f8SSWMWZ5
MHygf8fQM/XBKTcGBGlkMSwNh5OMl8BmBN+gELjNuWXiyYhu7cnEHg3gwW6Gb8h/B3PRYBnRlyc5
d+hpvF9uwnJU7Ikm//9LMVfrYS9dl6Fe/DGiOM/Fl7LYmyvHANsPJrQIM4iJrtSYBxmPRdFE/Ow8
5RK7OGzyqs275LX/wurnD6X4Oz/MMuZz89ReAwu4kBDEHoMPvZi/khwhdC1ekzFDDmbtDfo3tFaI
J/ttdMgq35e3ovm8605f0AAwSOPF8zxO9FQxo1s2S90wJqQcFJQiFWBi0yRM/DvLZkZJivKHuez8
1+djDxPn2mfourXsV8DTdyZZqnGNXm9GEuqHLf4QvTyptiofxbRMTOrEntjMl56mhaJIIgjNaw8C
yNJYNFmKYm/ZLI9xqVt+49O5QfraINTBGMaYKQbOBiBAehBl8eZxxyOW8dPx+Y8fcyVbBVInf5hG
ikc497zxuwfR/ii6a4CSLqDp6Rn4TYPkhugp/7wrzp6HKkA51cHO481nKogHU2RZwn3ihAiChzi6
HFjWgOKA2CztRLFzf3ZKmR7nv37qyTPZY3ln5vnM3JlFraOmDfmT/753Ym9uJXY/l8VJ81U/tPr8
A5/PkhQSG7X5ooxIzYpxZZk9iHP/qW5pIo7O82yxu2zE81iKYk+c969X/bCcEa1Fw08/9U91n676
6Ze8acDHaK5sfBh90yuOhzO5imKc16rihRcbQimQM6ERsXifwmzLZqkbEzxBod/Rpqg1dudGYrgV
F1+afjgidl3dAyFECn7u0eJlEe/J8rIsL9W/1i2nifdOtPunuv/rpdwxncj9WQjar9/YOLQxrZ3m
wuLDtWzmlexS/hCr+Kfmn+rm9cR02fkXxHU+tZl/oYuciyJ1f+TG8ddiaBBrULG3fKPFGLIUxd4y
IVsaf6r7VBTt3BbBgPanUiKJEGUmRD5eTnLvTG9FF553Ra0oj4SyWVYnRbJTnex5Gd4BU0EbX8rS
ONHIRVmM/MyFPCJKRmLYc+jI9Yx6XIvhgeg/kqwVysB/6WrzoGHKxBDE6JLlIyRMxN82/zTcLl3B
Eov+pc3SDZa6T91FFMXR3qtiQhY2TK9OHvVNY6nxuBbr3wiAAeGiqH/x6i7YzW+8uCnLZh5Wl7K4
Xf9aFAeWV1cUPQIpf4dvUf50BVE3JhHYCSXiNVoG+3liPR8Xz2c5s8KrhMVbcjQIjGhThOTDynFp
Js4VGzExWIpi71M7MYgudR/+cXHk0ymdU0jbUbuCCnwsoVLgGiBaECnXFJAc04crxxGvfhZDl5tE
SXIQdyaP2jQ5jLK1qhLLOIiXfXmi87v/IZj5YaqwNBV74vEGWUtEb240B7lSC9ETLQyQSVHRyu5G
Jycdg5qLMtzEKzrHKUUP6Ec1rN7Fi/w3qlXK3hbrbFInFcnBNE2OERLBsMQhrYlNWZGtXC1l1/Ak
9M98Y5VPusPWaGBAxoC8RD4MVfH2uuqeBWfbIAEQyGjXiLsqnkuZQGVSi+wlD+GZCD65Oj3gsUZ0
p57jmZ9uv7ipHx7RvHSd77pYs4jd+TUPSE6Ojj5sxV0WP7tsxB+wFMWN/VQ3r+rEkc9kzqWlOLz8
S6rvq2sTa70VNoZYxXmp+9ZkYb/XEALcqjBmKUI9Q4A0O+IzyVFDJXemWcj0TEcdB5inGkV4N5Xe
c6Ake2W6hhyVyTX3ynolWo1N0h+kMdc3cpsA0uu6bFUFvOpi4yS2vjYdAJ4KmKJLHNk7OfCNdItk
EIbLrOy3RCVBDQ/WsVK96gFOFrlmRGMhnicW7kWhfInd/mVCtD95yMA+wb8pN6jG9ahyUBR1CYJH
SUR6ouxRgQjNIn4KHQtlQb25DiFaCBawhZ1Kbn/vGO74GBfVT/iOh1ZX8rc+1XHVit1vac6UvMQH
/uR6MkjxpHppndH47hCtJ7PreiQclBp1nK5beVVZfilHML0syfNXVY7NNYo6wKsCZLvkbLIF0Akl
j6lRoN8ky5sCiWCUoXJw3BgxFrd+OkIoCTOBDkcBP1L2VWbmt3GIipvYE5skyyx0z9IUYWGC8EYW
epu8QH7IHbqvOsmzfS1PUn6JXGjYkaDEsZkCwCvbZeUWZiGq1zKET83FSFRGwXBTJxmYIKfuWA9X
mX0CqUF6zSHYXqP6NbRD8NhNG4guwaMrR9+Q1ZSOoipPMOlGdxFVrgzhM80gW2N5jxVq2I8ymdDH
WFKU9dD3HisIDoSmA7QqNrmXKZaieMiuhq5rbkrUOA/jtCkTYHsmfQt2NS2WA76axGslt3BF68jO
6ANmc32vogvj/h6iYLzNJdAcKP9a9Lnl/CIwnAdUZoJ14dcrdE+1raUY+mYYqhSNN8D0maboJ9MC
6gysVdmophrVK6zgkcHAATx3/PxSQLW7VNNmKdI/91FGDLVD2siEm5arp3TUY22t6JpyEpts8P5T
mbWFtB4cWO6OHxNsRtTgpXUBjNpm336NuvRdI5UOLhy6P++WDp8ZZCJohaxAJaYdf5Pu/OKnkfp1
qCLQCgjivHh9AuwaHayHUSGXbAyRcS7stD2pbVgf4jjMbjwCBcp/LT9VvUTnSmL9KmvtS4lq0NUO
oofOLCqor1L5FLYkjizEHreiKA6QCn1Ffj3dlv2qxbhjNUzNQyXGlC8EyzWdRwabKkuCdsuYsflw
spF+s+JRP4tLlZWu3CzHP0AOw6kzQRZtxwen2Cx/Qe1Ff3x/jObrltpYP1RNvU1lZG3WLhbLrZc8
Y1Q4ErTPKtbKpn6GaFE9wT1vb4SOj6KE0W79hGkdZKikR6xpaiHqLC3/fFJkv8g2ely4BgLUhvZD
xGLalWDQXdBPay9lR1g5j1E7EQcslCyOyGBGoNm4Faou1XvENpW1KIrbk8Ty9KmywIRN98fse4Au
xTTRC/dm/2f+d+IodfdmVsI5m+4fqtMg8pLBwZ+ePtN3OsopYldsCm+E4b6URW/rayQkP1SKw+JI
A7lj0z0AnAGB53UrcF1YKuQFg5Javpel5x9as/PQePeLb3m+E8fDzi93sYpqUzFKFgFrycYtnHjg
sfIC79JMmy5C98TW3P2HA20bYyfz5rlmuIXCEJ7zPsHDcNqIPVGns8rGssFEUS1Uggq/wX9pKE6Z
Wy9nNz3mgP+XU2K7A18hK/vPl6mbDJHbe3/LZaKB609/nWgtfmTIcrW6xPXEoyDtqBs1DFgUKa/B
tEkRmLiK4uC6KBYGbgd5XQ4Jrk+Hcxnl8tXSSOzhoHfmw9eQR+bk0Caq4ueFgyfGIEkn680Aio+y
lDj66VRRFD9cozp6sBACn08Vv/bhjETVt00OQOPzgemvGvIQsuN9zMz3GHtSkEujHZ/roYjPdh8A
OFFQ3mwS8owy2YptlPnKs5z73cVWyx+pr8jPnZnJz6pf3hoG2Bu5aZguiA7y9Ws19L+sslbPJtCS
NzvhUiRz8muMmsFbUEhf4CN7D+KgnntXNwvNR3EMpPA2hlD3lE4t+/It6hT9RXGD7FWJjqIJ35zk
Wa4q6Jc3v4yHS+sp8bWfNoj7qd1Kj0p2zWpcMWaDxpuKog1EUxI5rv1bjjrcS21ilzCX4rfEKdHR
VrR6LYpaW3UHDdfUTa4bKOKvTKNpn7CxQrrI6NVtAKHyrWqxRZDh6+0nfuUbULB8YyaufuixzHzM
zf4FCE3z1ci/j3ZlfzEkuz4leYB0kqk2X6sRIIVsGekjIjpo6frtH88y669AttTNGOIiblbuiwL4
DA3bugPvyV7o19sRa1j4wv+pghb59+CnOtWwQMUm4yXvnHKLX1uOwpyVvSSSYZ6quBnQ3G6zFxXG
9BPW7ytxUALG9gIC4wtMXvkqqky3Ir9gd/leFHvUJI6KM0RrUSxDW38cydKJkrhi08lXGa03FUb0
2RtGcAmZ4WvnEq0YaNGliwqbmV4JuofNBiwesp5Iy24Lt7NO4khbu85WVzqDfofbyegy8iAYE7y1
ctGu4fgEJ1G0AtkEphC0Z1E0MSLCB1J1L6I4SsN3m2/+TZSGNnlkvE4ftRB8j9t7Bz/opHuc1PI1
cKER+y52VV1aPAL02SI70d5zp36Nwlo+A1bo7qpa86qEqMoXkX0RDUQ9uoi7XCqTm6gSGx2Vo8CE
wFA2KoarGe6xiendRfMQOtpjqt+rKtvZjV1gWFhukTHPz+ZgZeeggSw3iQXnZ0lmUzWFjcysPGxC
p0V03AyqB1+xsAIfjBcUwuKvslE4W3Qz84MowtEBUq9mb7neI0mptWAJpmZKO7grNP1A1aQ97spy
DVC8iL+Cok720PGtnUru46tpaOfUloxn3U+sax4ZACymZvUg/x5ASx75tClXpnUKbkTs2dNmVGJ3
TQSvAr/7n7qlidgzpPp30arK/p/OV2sAMI0ZPpT9WN16qQAundlI34Hq0vkS/U5l91XvO/Otsnr0
gVI1uyS+ZqJsXMQg4rrxS1vYd9G01+JLGWjOe1ml8sYuQ+Ma5w4GLGWJWgq6sK/QkX5KiF9tw2xt
Axu6yDkvld2H3xsFgJih2dWDozfeSTKtaB/EvvyMqkq5Epe3xnc5d6qfDXkjYER6iA7joB2I2eao
7ubG3THRHOd1txC2VNJVlJQZyrhoVF1yxtSLmfub1lXDU4k4+d8DcxtxOF9q4ZEAfkbGfyOPnhxu
xHEf3ONFXC20bCrNAjphYenHuSgOq44S9Tte7WBu6Snq3dAjYy+bHdzt5RKGpZ9N4OUnyzekbaxk
KrZUnXUwwPse8bqpLoqmWzszSobHAR+XTVvL1Stvowz0x7a+MXe+o80j/amcF7uLmJL2mbG7P5t1
pv+Ek4hYpM44T+/jpU0iC5KKN27LoihvoVqXB10rulNg1wbuvm6OLUFjoY8FWJWBD2ammiOL5bbu
19DrX6NAl35LIC3nH0pSBam4zPg1xN13X5Ksd8WsEtSOlfHZN9EGZ4riPUChtvfJJCouS258buPQ
2BMOiB9sqEBgnCuD+BkDmemO/lcG4G+QD6VfqocPMugkZthMwiPP1n8nKCOrTfviYc1R1U9tA2YZ
neLqxalZEzZtoTyA22iA5+CwBO/K2hBcc92Dqmp4UPXWJGkgx7jFKU1yFnuWVZICRALh2kTIuuBf
86RYnfOSxs67MoTSVW8dh3uAfG/px+VJFBsN5bnUCpujGrYIUynMy45NDtQtq2zn1YOQvio6X762
Re6+BuX4VTU89SZK44QAt1TjQTR1FOscKIb7KEp+6+3rOI+f9Ex1X92RXGJmVM+5Zlmv7r53E+tr
yKdyX/dyvbfqzvuWqfuyK81vOYgsLHOK8tB5XfaOzd26NQL7iXXkBZOH7Fa6EuL5HuSNpvWV1Vw3
HQgyMs44605Mln6P2NHAS4TwmhZov4XdoYGYmm95zevSoNJKbVOYjbHrsBS8NdOGjjFsKryRN6Io
DpCwzW7ViNsWltVnwE78stcUoBswHF0Ru8tu2rQxkeI925J2Ta1ifCIK8N7kwfBtCCagRw2fAx0o
JPdi9T0cu+FbXwbGup/qg6n+f7e3kVxa2ru2y3WAp60rz0bw7T/XX+r/7fr/u734XbXoYG47+lZP
jXDdsWC/591Q3lVLV/fmVIdcRnkXB1IWv3OdaIJQZHXPp7pP5/LlRM5KcvahyjdRbIyJbekUlbyj
ZyR/62Tso51U3y3NxME+dJxVWcI38PIHKakNCJNwvnql7Lytxbu+adGx2SS9kj2ITa/zvLL2TV0p
VbFV/Ui+eAVEPAYpUUChXb7U00YUTU2CdD+Xk2LTslxD6/E/R0X9UhRniDq07c5pAKBtqZqvtJRj
Br2xtx9ybtf3FvsPFMmcrxF8JjpVnh4dFy6p2ltPg9k63zUE6IgWOt2DYdsYjkborWSxHJB9hU0M
8fhY5dJOU53xC4oM3b7hqkLw9A1a1lH8hp8A52uL2rjihO3c3EYh0TVdG/OKB5W79gpuxMB1QNN2
alX3J7X00eyeDHeEo85srmP4GeRcFl/igNi0aHVvbUBWMNFb66jHeo64Tu3eEyuS7ghENxv14GAj
Fo0jmi4a2jGIkFv6iikIvJiwL/dSkbR7Fn/I4mt/Cr3+hsRI9yUIcYKPmrp9CKpWOchhnRzdPtZv
vqfiiSHl41vsx38AHSZ/ONnHDv4k6TrqWFj/3vGT2Wt9492KrKru2bTRZKaHfoZc4tRAUycqUgVk
w6jzmxLDi0cyWd52TtbcRHvRDIOnLaaRAwZoiNNEkyc7kHm8ZNvo7iHWga9aFT8iOoRBhIExmtbI
/Q4ftPJmeE20L6DWXKMEUoXW6+PFskEWw443z1bSBccMKeOzowfGkbBHdnKGsTslRd8fJTnIz4mW
YezjtsElqlwknjrLvkT5gNdrSZAkaCJ3F9a1jAODXO5sJ+shuiK6jABU+0h+It/GodXcXdSe0A0G
O8iIAxqoaNvnscHqB3Pn/iUwkEdu9FXb+ASlvEx+rchBr/1e1t5620bLG93TL3jPtKsiGPqriw8V
EtRpvCkGP0AJC/04vk0QPtx4/BFV9tbFj+yd7HWFrk0wce3H4Bks6Z/AlMcfUqT9IPALvdzwCJR7
trpLaj7Obqfv2+kKdoh/BziwHIuHngWVOSDSCcTkRwYuUW307w5YA5aASXdGG7V/LDFSn9T4R0TX
yqtjDA1SyLwBrIzyQ1IpCMkg3tffQtRamJT3h1SXghdXcqybpcCmFUbwvt5CuTPc7tDG3fCum6yd
FMV7sTPeFGVIM2QD5P49AAC49fKuPYiz1DA6llqnnFJL6TbEErMTjKCQpeqEDDYcDDncejVX6QOC
iKKJ2PtQaU5HROXnI0vzPhH6hPzAch1RVxQ2PDQSeOsEx8Cbkdf/w9h5LEkKLG32icIMEagtkKoy
s0SXrg1WXdWN1pqnnwN95687Y7OYDZYJpCIh8HD373xYOXaif+kxsLyZAiUHX8EhyeFtk7ccUXqs
TyHaObu5K/G5XJ9qcka0JI3ytD0NskZ1UScmLiYPiORMi0nButCKCL+nSs7VeXLSGgcLHm2Ln322
R9s6nMbZu9VoURoLurH+P163AIyqEKj/H++9Pf2vj7bwETgRCbn/te7nJdvnT3G13OTZWztH0RNj
buCWiWWctABtxVDoj4pjBQd9jIS3FPzNllMm92ZdHrdn24uk7jx2fe5cDUMcQRctt07fIinsiu51
mKza1Ucr/OxC8YSgyPmWqrovbIYDOOBeqBZazA5Aefs8+Usy4w46SPK7jpuE207bva12915q9NWV
PPdZAeJ+RShQXwu1jvbgTBc3lUp9/dmwbSXA+s9+EkuesrM8pX+hRQbn5vUdtpdsO/48HczJcq2x
oWb5Px/yf721mFL0QlrwktGjCjBz/ZCfN9ieZqNypPiV3Pj2KKxLP4UYEGEdiuOLGCIkJJp1LyE5
3mfmOvqqJR0GMrL/rUPpi6VSZh8tUgVXS8G4JFFA/f97uq7DqXu8xutiW0cLprrDF40qyLr1Z8O2
37aubpR8L0dcAbannakXuxgsjN8nM+n9uvkdI1xwSqV5V8MZ+dtQzS9WxaS9mdvgsViKwadVbHjQ
+gQapjXld7YOVCUB4nadjWE8lnTVQnCM6dnHtupkZA5MkHUUHy0lvi0ypd7nzHXvFVi7ZAzIXmdG
I0isl/kz3y7yyHnbr6kJAcVYpPzAU/QtaDPzqzKCG4VEZggJB11T2qSE0s9l1Zng+0gyUNDo/06z
cwmKovzS2+RTSLLUjJY00NM1ZBgDblgS1IIB0jNf8vE5aMYWpjkTiG3rZEXVOcqRAm5bCyw8L8Gw
tO62NcmiHM9LmHLb1rkzs9tGyI90fScqHsVd1tSP27ZE2uScAC0Rk8d3VaeI2wQnIR6HxhLfbY+2
hZKH74um1KefVdsj3FAjP8HH59+rfrYqVm4dEgpR7rbOaiNwk3aL7hQ4qPez38/nKGN+bWVp3gSL
xr5LgisVSqTHKXUqSkQBxRM1U8+O3atnBR0VmvVYPWQLqJhtw7aYbKhBnlj3aYSY6/3Pa9RAfFVL
Bdnuf97mv3YxrAQN2fbmP+82YNPhDdZc+f/ed9scZAkf8V97LqYQHnZY0tdNByHY+vZibJAIomD9
rxduG/595PYFo1wJ9o6UL//W6ds3+Pnw2Uk5BQOrV05t1Pn/z9/0s/d/3lf9zkO4Df++w3oUtkf/
9WXXL/fvO21b/n1oX+V3CWBXpOIHo7OVc7nutu0QyIY0z/Zw27It5u3wbw+l3YNuGH87VISuoh/3
RBvYqU3ttU3j2mswsAhjpGZhW3waZTvD0KOncVBOZhQsB8vp/9CWO/sZYEUl/hq0FOtIaeJH4cAH
c8b+FGXdd5MHzp6Y6WyDMI1rLfZVc15Rts6XKbDITnpXNAzkgGYlOHzbIcfY4m5lN+kL88wjIrxn
2Q6OO3DZwfWYn5qgprm4f1bDiTdD5gcRO70dlPZiJegva7qeSOjsMrJbpdQ+o3K8CKqec4kl4gyC
oVoLfqWg6JCi9z2iI2aa6qTnWKgPTZeKeyVhylvhZ3RfB2dJLIK93LpqnAZkUll6/bdOxcTFXcox
P/28KiST5+cNyCV8U8X9tgEN2me3oLiquwEp5/LY1o9tJsf7kUCosxpY6AVT8nGhZQR4WcIXCZ9F
hckKDjnYHtS9Bdmhm9wJqal06Dc0sttBnXAAWxdzFjw0Izr+vDxb4WjQ9c+iJFvsoTGb9loJa2xb
V0BgOCy4rJEw/d/r+oVAAqSpdqhx0SttI7jL1wU4Cqey6vvOBNeUdXBxJmKY+2VdxJleHe3Zmt3t
KSOIfp9Ao0Aw1P5b9bO+NeVrbHT6zbbKFrUGl2xasAtty922blvoWqBRJoLZuO3yXxsg5ulz+++D
t9WGVlLfncvitH3wti6IRtd0Ot3v5oaK9folt41xqhRnwwRAuK4ySKvfWpbwxzBKHspqVyIIvu9U
NX6gZv53iuvgNKr6FRB5dpkwq7rfFvYC6x+slbH/WZfNQ4GJG2T+VBGJQNIY6Hhe9zepkRr3JPuN
f6/tY3O3lAHuR1HX4qJlM2kLMjyGFqOyD/+e45BU75sykx59vmyPKkM7r8Fz0tp3i0N0MCw1taK6
l/eOk4o7Iz6H6xM9Tv6zmIzmvSdreTPLbJ0WovfB/Y/GjJ/9phTKUbYw9G5vZCmliXdFfI/hXX9b
lbP/74xaqjik17hzoSK3d2WThw+SJNmDlpSPVRBO5223bUFIprnYAlXH7em2rwpl3TdqOse3V23r
UFRkSBLSK3O4yXOU0LnPCt25h8u93Oh6/xEGDZSQdb1m5QNOUokbJDbK/203CJgnKvfRdduDyO9e
iVX9HC+cf+Ucd0cROuY9YlHrHgexeqdGNl4G02LdbxvUDrinUlGc2Z5uGwCmyNs6I2DEeUNAjo06
Ssm67g0x4286GJeffSNyp5iZtdYh0+pkb890TICzjB4q1BA+9izpTrcgo3lWVwd73dEhh8NveQD1
HD/IrkUbqqfkDybyobaeYSq0eplsC2KXBbcs3Dy1ZSLaqELs8ARmIcFK6gsAD//n0foUvt5r0eHl
h7eGQ//daq0SYA59sz3Crjmnfn3TrSqhfm1h3B5ti3FrlFwXTGppnNxWgq7tD45GxXtKAL6U81P0
r/Fq7fNWCLubN0VbSLN0zGJX4cPPghgZqcP2PN9UD4PMX+UqPOpXJU2zfgW8iVAemZv+yKgBu0GD
JCkAd/dmW2h1Ny0YHDUrf+N/HmqZ8xWnGgyMtgD7uG0ehgWF6PYwATsD8j9NKHMAzqdoB2Xv3xGz
ZyxIUjgjiW1SQtyO4r/NwF7Oa1bmAPsEuwMUZsgX5E7MukBi1/+Ze/kdQIvIyvowYf/lG+pjiK/j
TdkPbxaH9RxjB7bvVPkRzdLZTWtXbcrblM6ZESffbb/352hvj7Z/gBpWtJMhx0rgknZWes1v0lAe
O4zabky9rE4mk4S0ThpXKP1hlOZzxq82jAmFPqIOhX+YU0BtiMltgPSLMPykQcS8itKKtePaWv+s
7VEOtGFXgwXhvjuoNy1ki7A2KXTpFSS+NJsu/3VgkChz3EynBaFoqZ4QeUC+n4RbHRlfMo/ETjcu
5dhMN21kjv8Wuoynm0Bbj1w+f+SqVt8g+a1vnKIGOr49LGxnUHfbw816dXu0LVIrqOl2cqBhrL3z
5WrHUuk1Ah2Cjv/niVU5VnGKc0AAq0Z0/ZnbYvvBP0/7XIcso+KbGawapmXtUdwOR7lpTreH3ULC
q8it2f/5Z7bz9Ofp9shRR+ytEPAyeJdwAlnoa9vfz8LoZXTopXFO19777TzYFvH6dKTEsV/i9rKt
qgIDc4fQJhrZbA2GzdHAFAP/71CWvzK1bXAf1Qs0YKtq7N9Dq9fGUwrkC5E8x3TlQ9QSG4NtsT1N
YijEaiz+NoSU4xljyM5dWmvAFUUk09myS1/Hpqsrp9kNc6x1I/ypfcWumcVoSnAg9/PtZNOTWq1g
XeIRfGNLDOeQ0s+UzndaPqAbTa95WUcujDIKpUsVXUx6Ya5h0HvU21t3nPPbXOUWUTi14TtQVs9K
3XkMGRUldDKLVd2fwA2sU9tFeUB9rx2XEQch08aT1nrtmq7YS4owdLH3A14sbbiPO4woZeGKIac+
Qpugzw2XQSO5k5pqerM6i10gOmxhBm0P+x883fKsy+xUVBX5OyyJ4la+12ONZ+Gc7cEvxTsDoV/Z
9ZcobBSXmyPK5Kgs/RZBRtRfAL/ST5JQ0hUKpdcwIamClsoDyhbvx3r1iO50unBJUVCc9pZKG/E3
tlu/AlHR2uQah+lva3Fg7MHBKoXXL4NzCec08WIMtoIiUeCaYlEaq6SrBwXwrZ5Ax8c0sx7+JgGK
bIVOKm9aDPsQwLoRVXfstIiDAIculiZHWkZoxdtR0hczvjj2mrrECJJ4rP22uHWvY4uqwo6xzFOR
HnQxIwQW9Pv3ozgQUSwe9ccPgudoZ8/o9ythprCJaNOxF2JPiTbHBo9G+yY/PCyc+ZjaDxMIpCMV
T+VCMy3uGTYODErBH12h0kUz34cAg+3QVvDa6iXMKVRPkfjbBXjLNNN1PYO0xOyuWbT8MdjoFS03
yppJtrCC21Lrv+ocOpLGJeqp44BZ0zxSb4wsHHOURPokRC9l2uKAa6ITQ8HtZ6QTdIkofEmVzDO7
FSkCa9mdtO414H7hQ3l18WXGHzSnhGPzWWbtxDAhlsGjK2eG6GVc+1rs87ANHmaI60tt/64yXPVC
JfycB7HvbCaCozr4awA4mHp0pldubzjRt4DD6pYT3sTqtLw5NQkLEpCq+GNhkQjXSI9Pukomz0mU
B4gLtqfPmR9Ew9Os2nuMcGkfiWjFElKh2soMSaRfaa32+6Ween+Osmov7JdIFIVrJHmwa7KC/MxQ
7A1TlJcl4g3HjsxgrKp34ZR0oCnnU698MvOPPGe2hl3fPLYpVq0Nfl3k83emU72r3QCeBUCSrWN6
3A0vdOTqwI6SyMPFM3eJBlVvgb/qOhimut085W5iRUdDCsUdQHaZiXwBJFZLmiTBfGXER7XiFwnu
KzbEUEXtj6oeGmybX0Nn+AzCugHqVH4ny9uipcDXsuiL5tzcb7VnLBSfB/olqbpASx3PDsjUtbbR
Tb3tk2ub5t4iZUYTsBlof0nfgDAx35PRuC0nivaZc5Eau+XqeNUVon/G9GQ34DrcVe0lWHoMZIv5
gD2vibtsER3n3zhnk69+Sov+Q+0xlFe6+V4mRP79suJ6SxKBWKNT6JOM0AWQyZ6eYcCGIeeE15Q9
QLDkc+AguU2FKbDQxamaCLIiqdZed+DYK35mkfDHUuCsV/smN4IHvA27HaWdxJtq69mccl8vegYC
AYY2y97wuM981aHg3TZd7LZt/kq/KCLHjjn0lMb4JdG9aTYYCa8+sXRGT7tWZC/A/B9Ap9lu+zqY
EOjqOEV3P57sWPsuRfqdx9pXW+uYBTaQ+RXmUGS4D8XYz3s7p1gQq/Sy2xl9RNEcvqlkQacc2N84
l49KUt/Wa6KqmNdC7B+9tbBeGPnCEa2y7SBduHfNbhLmKneu7oYocePSJFuyNurW4XQqVW4KOT1C
JvA+WC+MmmboJeqpyeM7i0YMt8rK2zwt/+a6dapr87ONmXhN8j6ys9yXSnakUYV8UNDh1zIG6Ort
8abDzSwEVe3XdKDvej2ByDMOqW8K3Og10c2uMIrJD3TxZUM2ioKBRvRY30lMpbTOMg/z1Dxh80YZ
OpcHsgAHYyGTGRXPxaTsJa7eezsy6R+mZyU2OM1E+eYoZXIzeGFkrwyxX4MeQRvPXualy3z4M09R
s3yVk/mqlfPDYHpabtZ7M5yuC2jO1IQ81+I/qZrmtQRjbZctnMFSo6Im21MaBLRpm4cxFr4d43X/
PsfVhxNmT2bVXyaTnkZlfIm67NjSg5NOnBNJ1+5BsoGmGS4R4EAa2gCjNZnhpxUzcNH4esP1CVXe
yI51W44kcWeYcfChgQbgXREaH3M3feBNnbtWJp5bG5BNF2vvbZ5+jeD09Hp6R1/2h7Zd+mL1wzLE
p17mTzMyci9Tyl9VD7w8hsM0pHRUczweJSZih5IyAD1/OrmjdjlQgASm1p7Cvn/A0wgPQZv8+NhZ
f1rZgqbgDovHNlbvhQT5C0DZFXLE8lIpwDZlF60rHlLQPK66jMZOOs5hMp3Te94C6IM2dCono4O3
n9IsP9MeEeGjiRv7GVOM8hbdMC18Fth0jSuyCsjskBXujC8l7y6pMr71fCmmfq8xTRiQPrMXpxFn
Rr5Hmssqt+8tDn14q+JMXxraoUvG41QG+/bYjsW+5bAwSDDzp3Y4udT2YuL/ERSwVd3GZKmOHX5q
Soux2ORc0hLWZ6+n1FOK/Rhz9Y528CfLsFBO6U8rpubV7LuL5nT3vZ15+Dk8VF34YeTMG5GQYd0w
Zu8Wmnr4pOXgUZrB5UFi/blwblARABtfEDY06khEM+1sXaHBuD9I5hknh9lymd9iPdoQB8QKuSou
l/7V7EgqL5k9uXB47rJkat3aggioSBqO9Dx8Ks3sT9VNjZt32ejXTo9jJKLDJlJOg+L8snSCyDmC
nF2Ew1lvibKrPvjoO667pdf2JjBvqx2uOtk7yCmpD+LOFBnV0DoAJUrvFMjdVxiENDqFpNB0cofN
oHOQLQ4jlicLA7qa+71mOQj+bdsdkjH388c2hxE1pELZazrMhraJf2EA3wWw7bnBEUk+ON/K1PcX
FRAZszHjaAfdk5Az2E2n/5AdpPFZxPS99B9N6+zDAaRoG+NR7KSOn5EiaChwZDTG+4UiuHgIwmqZ
eHVIRqBXlJyMdXrMl8E+YTL5asXAe7iD90P1rXbExvPI5VnC10niixQlDnMjDMWE06WOf6kMPz7q
JLqa8O9Z4voSxuVfTEYjV6o9ZSX9OWhtjEqK3yrkOntpUEmoOIIFsY0/Z3Htw/psEiyGXXE7OBQN
8RcBdXVFQPRCrP1iU7TwjHD1itCmr9lgBpDaw3RrO9xqzNlP7X51GORubmIglbRwVOvXVKu5OkbP
bBblzhjyiWA8S11pE4OZGX0bYfx3IJ/dnY1yJWQZE7y3aXw2ynGnasZEYIVpRmzBdjD7ezFO1SkW
6b0eEpDjSVtoRnHQyUzV9TIS0EbDAZG23pq5T0Lo2YzC3/CtYKem9OxFas0VwEkj/pL0+4zL9BSY
+oQzcEe18javwJiBuJduRrftcTHCxm8hYjpj4iWLcW16h97U/o8hbrBavsQYsxYkoQE+0nuXVjuk
jPfJIOVeKep3IAs3fbFAfC5XRPNHLTGunhwVsX4ZPVfSIhKiB8omSeDWSkjcWcZgJmlBL+wDTUsG
1pDW6CUm4h5zRhVifCY9CMhhnPFsN7W91OcnTTEvdcIVGHGEU4mpBFXJP4YVDH7WQRzOd5FqHmJz
+limGzpnnjM6Ul18QepdrnKcsBK/RYlB28jCfN1Eq9TNawreeBWQ+dbeNg96yJvWnoW6NzE8ch1D
PMpS7gcAt+sgVbpwUJFCzTRQH1a6HO4fKQOb0M+gA9+HSP+tmWLeB9oALBkJKURDpqdZBt6OiNBw
OPtLgXaAwATbxAj9CjF+F0cwklL9r252hWtOpPsNqEmMm6QQDfCCmvIQ24oGVc7yU1xOXeFwlliG
9knC5Q8eytV5SKlaaxTuZ6yKUk39BbAv92mVQUCpq76Slsb6gl1MjtjXNAr7dnqQBlxadZqOljrY
xAFJ5YGaa6GndG+JWoOj7s4i5mwrG+m2WfWcZAVyJPMGMKa/lMTPY+fg6kuSwjWz6DDiOA61c7k1
aWGv5PesOl9VviQ+jWwVp2n/YBXju9WOX5BEj8s8e6amfpRTbEBLHkH0Ir4IpsaATzIWHnUQpZKP
Q2o99K2NLCPJr4PdU0CpFQrZzntidDja5/pT0P3qpQKqG4YoDmI47ihW4E9Rcc0MeZGqyaUbdvg5
UcdoFOuuYtYxlMXoR7Fyj+HIszbgiun0xT6M5l9RYAz0AloPFFQwcEkCmM3Lm+38sk1Bk4i2svjy
bvK6LiHAJsAEXxf6iVb6MxRbbM7doempN0QHURXXInsGm+dQ7AyOnJNeU0X6bkpUZmKDyq5aXOyE
ZuqefdOGADtJ+tG7gDe409NzUli7sVbeRJZRaum1QzDB3JsCzPAyMGi11Xvh0H1FNa33hn4ivmiL
jABjtFyDqJLZ13inpCciaQPqcIZLVex4ajmYfAx+CJkjvIDe3KLWVc+2k+/Zit4i6pTz3OeeGGAD
Jo42n6z5tZRxtgu0QyYpSBfoUNGghjsTH5hS9m9pEa4Zamb+QcK/5piNxw2BWkmjkmnFr04cEkSk
s5k+TxN3bwNX7301EnIMZkeZsKU8HGES7VgODOXvKsAjI42q2y6M9jpGIntnns5Vqv3OBILdKIH8
vvKG6u6LjqRnCuLlXtCj4tZc8TtHWMwNHS6lcWxvi3nvQAGeZ9Lt9HPVfpCG0NlKZIE1SoSMqlbS
ov3LAnIhcfxdBtlFsQRQ86TCWSgwKD3F7TECsOHStGS5Tal9jzrYqexZNa3iEJbqh6WKo7VM5E8c
unn06rssQZ3C6/6GN/NJRD3uay26XUAOQ/ZNUw83WCgEy10TYeF6P3E35VJEcFh80hJD6/fwF3/L
28DBYjlmjFIxOs8H68VRp/PcACOBM4eXvN7cDY38LPizQKI8xKmjHcRquRxV8yUzFKjvcdHv45h5
mkLsX1XjC9cobSA01a/DoblrwvnA66iC9yHg2+iErdBzqmrCxwHr8IKQNHDHOqB76NuZXmtbfyW3
/WTlPdEmjanGQscZ1tVIJ85Z6jBNZYgKdAJerk2abMn11g3tNe+KqX3UKr1UOT0TJGx/lRw8txj1
B5GlpAyl/jZQt1TDcfBx/1l5Kk54iQz5FC7mUc0I0GWIKR+jExEApD3msLYGu7XudRqNIQmTsLp3
ovCh+sPAG1D5GVFWTtHwkElmamaDniYZsUWRylvUYNQwayV+UOMTANJsTw/XfWINF8oKCP1Ediuz
sPOZBF7Gldw664/qZ1jYn1bfvrQKJ2ZqvOB98aiZhS9DfAqxAIYCjpHsfNM2XC3IuugQP7a68tZ3
xm9hDeSV6XRrdbzrEoVkTML931piHcXEcKr727SGA84AQBvcCm9W34N18mqL8LJAKgSpfUk1cyFx
135V9bSvLfGSYUnsWpE+emNJ4K0YdDMEnC1EMX1ROkjFpeIaMrspg+53IZFQRP0ClJL2p6Z/tDJ5
1nOz9TTRE1MVtN8rAKqnRAhfrv68vaPukIJjRZ+UX1EeHQFX3DRxtFdS4zuyG/JUDVVAnFSxUowP
2lzdpiaGok2dnaoBy9ReqXZ0hX+maku7qIZDtxHvkpTCc9LR/xYUgIONHV/h3Ed3VlzQJDxeCqHC
dzLVyEX0GIz6r6BDQhEEf5dCPGlYCU1mGT2J9ANmYmEsmidChW6sUbudYY/5eqd+WX130pz4sRyp
rKMA/O6C9WBH2cesDq9pga4atwXoVyW/OR5v53S8lgnteUH4SQjxibFq5FrlsDeq+aOvVl2ewo1c
5A4dgUsJe1yj247YfM1UTgeqeJGvz6RmlVjDAF4jmxB9OAaOFGlbXPIMO6XS+JXbo6SCLt6XcLwo
NQhpp7hqDOHSsg9dWdpePgK5K7pdPMZvcdZI729tVF+Gnv0OqopeS618yKE1dlbO4GI2uC0ZHXi8
81KMuwD/eLqc0Gqr1Rmd0aMmBprTUf6isjjOI1jCCG/QJFFI6vXFwNlIz/kidV+hpgqDK0QLUoye
4nXLlOCUGKf7JbTOKCg/TVl/ZMtyN8D5oqxmXrlCXs0UWpvofaco6cG0w4PWJJ419jQcC9yikuUW
8dIN1NrlUBv6zgBvwP1HxY8y82yNq2tYlOGIpwMUfdrAJ7sHss6PqnTn12SRvLHIp7g6ER1ncXHV
s5depj4GqvdN1L1FAyXw9RRcZiymaCxR9qHJiYJ+4nbJggMZ8bfA6m7J3N4FgPKZJaBDy2p1hwvR
OZP5Yxdp7/lkSiZ6EWEteirbgfIkO26MRfy4tQqECkkZksfVkdnYI6bab1WXfDH7fUIF2p3A5uOp
vAQ+upc3o7o0VfBOeEA/RkSIEpCovwgKOY2K2Uo/G+nOzrUjXUak9ZJZJ2SoQ/whxaW0KnHLXPN1
ysntLr21xy+78EvDHJnTT84+X0DRLDJLj0VzLUpBgYA32Nmp+GLe685oIWQc2MdpEegmc5CVmGSF
kx3eDPHIpBFyArV94VWJgW3xbBzmNldvREYFq0aJQCXCYqJmRwryDPUwz059Qh4Xu82MB9Ok6vkv
MbdA4620PWxP/60DQ59wXbZZ4FtIOADxVxr3qg6zcSsv8TJY3Z+mN1vGwLgxsDCtafZqZz6VFpJ0
RE4fJnlkVdJ/aum9OPJ79otKoNrLgEwfEHumNi9L1rSHgQi9GbmHDQ0JyLh7xF/4s++yVdnF3WcR
40mqg3Owgr8Wnp3enKmf9JFxr2lpd0sUGeJznL2LHqBqqRPam6P6JyhsLhoi7DwIfuuJ7D1SRLYP
NkA6OhBnpeA3mQxLdn0Tj2vIFolzZNHDF1hfkaN9DS3t2zODcNAHJ0jMANLJWHWO9uqkQL+NfTWL
a71+XLxWYHST9qkR8r1jv8DPA3tY4CyxFN4wJ5dFMX/l1V2VyMFNsvGxCKk+Z7Z9aipJStO6SzXU
5Jb93UwGEP+wvp+N7CFZSweOyEkbTs1ZKuHotY3OFeHgAo+q7AZ/jMKvw3qiht/5BNcjl7V+KgaJ
oY7B7O2oh5EENkFnh2JCJFCtCiZqqlsQGsNmlxjVXZMMb1O+Gi1OyXAI9PzvGC/ttYO0EZLeVgxm
ynrocIOddeoDur5zIuUtnq2rE/7VWp2abIMfms2Es4rtguExeczHl0CPoQvZzNGiUA9dJNbu1MFy
mMrJs52EubNljC411UMSK+pr6jBaw45ldkuKZcrxh1Ljs+zJvpiDvGWO/WQq+Wub29lONDKm0SJ8
gzGChN3WDqiZFI9GD4bBtenQwnaIzCFJqt5b0567QUOsrvEfa2u1dREYQxppesDIlFdpZ51a2F6x
zc8FJX8+kqoMBoorIFSQuFNxH7uJOZzAd8kuMttLTVNF0TQ8qRlAQEUH+TKUFW1VJKyM6jtNatgv
xXjMZvLMamY4J02eurzr3TmkMNUuJJ8sK/3sSfJxtymFW9D00GZldAqTYQ2gtXcDiYtLtjIEdzI1
90qeU1jRjN/lWnoKPmoyLJ6aCmLX7tKSs6RNtrkJkQb2BCMPgclZWZQkO3sF3clwO6Cv8+hRqXZO
YUBJnyl7mKtjTV+T8YuXfqRexgkDGSE9NBGUCsI7d2rS/qHGM91vsTdagfxn8vLX0Ki9rCdvM0HU
UEfSmsRS1SkZaogf3BGiWgZe3cfKtRuVfU5M6c4Wyul4wbFcKndOJfWDVPp6DyHytNSJ5ZppsYs0
DFuWkJtDGMr2PJJvT20a3JN0ejELmkyV7pmqGf9/sdD6Q0Y2iNvkJitJqzNvhVObmFivDHtYDFAk
6iK+dBb107ohaV/pk0AUCw8yc/Ld0uncjMf2DUTPrjDW+LNEGrcMJyNlJM3i8qUwF/1oaSXdzLKc
b2S71oQa2mmw36CHz0ob4toMP3G0GzsZcVqIUSLAbkkEcqExzTKNlzxrcs9Si8ADuVLQy4nqtUo8
LNsKAFDrJXmXTXxEOnMJ61ljeFLK1U+hvhgyee1Mjm2gduYxiVMamLjskfm8NCa/uDb4SPREZGJC
k2GNkoxpD6+GY9BYnOYXUJ/TOSwfFFIonFGFG/Cv7KK0BffdNkz3+Gy1mvcYjQxUnYmyLGo9O9Ou
Si8Jh6Nk4o69cI7Fai+LA8ViHUbM3hmuZYR5C1rZT8WU3a9cC3ZDMr/qI6rLwRqe2wCtJ21AzaHA
iIYhurub4oWdxF+JSxBpnfB3pZu9b9n9TUgNlcShowFGCWfS5mb1Db+ZQzQn94PSC8ynbRQwg43t
RoEwoa7op9XI0GmYjfQ4bBacyUYAbo0LCdV/dZVzx3AzFdoJUEm5EFYYnHOyUr+n0PhUtL/DtHyD
nsHcAlC4Ud8vralAxgnIQwefwLd4tdTMvZKhoKBkCL2mRWRC3kOMw+1IjdnExSeJhl0biXenkfau
VxsM1+K0vFL5s3bZYuOOJ6npUPbyFJVIh3kO4l4iVua1B8A+0oOJkfrctk+JHsw3ZqBQ22DqIwta
cqywnPYCFjx9yI+dyJR9Y9/DuCAwVOaXYVKPS6uQFZ6a526gImKOnaeFRetNo6MSKGYL3z68Rm33
npmUyPS/2hDf28z2mQRzVxyGiVYjpgP9RAE6cgQx+7FBN34X4kciSsysMXfyx1Z8N+Xwrof4emXB
Ne3prZT992iT0K8SUvB0Vz51JAXwe3Pg/hYmyQ/9eQiYHibQG3YIdD7Fql6LrPk8WVgX5EnyIGQF
Pd+YOeWWqnRLWlF8dWDOZ61M/LYq/ij6+LsbFCIWczyqjD2HFbo9ltlvejdwr4R+Sr2XmbFmNb/4
RQlnVZSQfjGyQwQCl2ZDPxXJMVcwdG4C/b5uneSmbDm39doPOcjuXDm0B1IEV2vH2EXdON5W9k6n
e9a3J4nbRv85z+Udd9iEKFh3ZYV8rikL+kCq/Zysgt2OeQembTTIL9V3gsiKqULyqClO4EU1qdeo
NP4XY2e23DaSpu1b6fDxoAdbYpmY6gPuEkmR2m2fIGRJxr7vuPr/Qcpl2er6qyeiCmYuAEQQSGR+
37uEfCJwkvh5e8osmLnKM7H2/qvi78i+qkg7mVddTZptGrJn2561WUyWRlUNsK7jV9HUaeu7U30K
540g+paCpL2UVVZSYmVE5KGILb5tPVvQeMMuBf4IJldnLMVY3VFcVPyrblwVJeOwV2h3URtG3Afq
Y428xErTdXvpGzvHssTKnNxHPwxMWG7EtPM67deVx0Im7eFBRItqyMuLcqjvOruYtnpkhOuuSq4G
IGPkjsnOGVVSbnl4MDZ22hgd4YFcLZk4pnCMsbD0kakgOrw2qrq96grnJsm4oNmULNJCq64atynw
8N44vPSdAk2WhvQGqmOnyhsJ8hNmbILhW99qqIjbpOWjVnswLJCFRf21KFFygdHFVChdu5V9SsmI
rYrJrJdMWtce1MGOFCuaObPRRv8aVePKs7oG+8LLuGqHDcLfIBe9K3fyj77FWoVl2SbWi2DZKzHx
GK2/1PAfYJIzvDLkIh5lO2fNqK7LNiYMY/kPyUj+0+S95KMgXSnj9wH/4MgztKtQGN2qyVJ/oyQ4
I5Sa890WYDTT5mFoOm9hIoO8tEd1adcj47MxvZiDs6sMbLKj77bFDTqlyXM5wK1V7Ya5n4KJUTb6
+94o7qsYMEXDzaXXd/A49m4Fwsf3grUXVqh4tPrCds3nmXHCRBx1ktrVjaWn2wcd5HVC/mXd+daF
C+TnEqLivTbbjPuFQrY95wLY5kudQLaER5QTfN0MnoOoTZTcuRZ5at3GowgtkEsrH0+dQfZAmN6X
4AwChVFl6fXTutWB7nfVcWzjZAss42LsvBN2IVBfiEXE2gBUx+aY/jg+ppl4rabhaJrtiVkqssXB
Pvbowd2pAAiqN7HZcnfPszPyKCcrCkyms3VK5MTYlaK50AZ80NPhVhkn7diCBdLBAW/ycJdWTHEb
13jVY6NdZFb9qOTNRJwr5mXAddNhZpaAnion2Dfk0oi5Pelm0xw0zGKjwBk3StO4q3rKl64ZcLeE
1wnKDEufsT6vtsgqXYCZ5FUeqzr8/uJrYmEn5g0GjtPKqy/ap9iMvzVVMHH369u+5HcxQ8wL8Vvf
WFP91TcIQkbRTKePyKAZeDzpueMvTSTKiDCQsRVc5q7qNgCfGGEvoya65/e/sb9VReWufOIFhGkJ
+teuulB6llXCfx3q4abW7dciaR6dsb4lC+Et9UhBJ9/GOMtFUar0WA6Y2ozeIY+q4BpsmUCysTxw
Fm06lSz5VbLOtmfsEUr7pnm9sywzcGJzNitroOezUktW2O5cdIOF+MPlaIxbmyco8/NtysDtWcpn
ow2/I26WEXkuh22uAmuD/h5Ur5ldP+IzRTQ6y0+ludE83pyM6agru7vU7FA/zr7psQM2fVi3Tgik
TjULfBngnRaz/YwyArDztBdbfyWh6ayDyT0OQNJWmYY0AtDrsFTB9LrB5SAmbRGFwbHIFVwrjfRg
wVaLszLdNqNQ18DmBLOLftlm1lbrBx+1saLEgqW80TkwCms8/rF5WbEo9WF04u4YQLx2y4YRfjsW
0WuQl7PoVHNhZArfG1dO0yKKw/SWRdjsgTb2D9oUuHsiG8uhxnvcEaG2HuzsLiiqs9FiBIFMNX9G
uOpTsK4O0XL43uJoxSyFStLly3BUMa4y4gOaetfAvxH9GwoyVgNJjAFzJ5BT27JRinVfnJpJ1fZZ
2m36TPFXZcykrKh3eaYxbyUmHGYhv96QrZ1gOoYpA5AXlNlaLZpL38G43VexXQBxpLlKvXYTBbpy
9zkZqnXV1UwBGv+saEz6+yx/8UnolRFmlK6vhCtl1J+spjyZarNL3WRcNxrz3aSJLeJBBmShBEUW
rz83vvGtMPe+waiJT6BNOuy7C8YhNwU09859xSPlieCXWToPZFC2AzZwcFr2BovSwGcaMfj6CcLK
KejVU9i3oD20i8JP0o1GeMBKrfOguzOUh+loUWKkOIJ1LSr9sR7COxCWTEfRoRJNB1Ejs66yybj1
jOjGZEzZOHa7jatp6xbapcebHLLoss1JkGFNuY4iopE4dkZhtdDLwVgBo6Tk+Ex2CnAxdUrUHC53
mAfbsdM2dtMwKyHY6OJZsCiU5GAO1YsXdS9xTa4imhZaeZOUbctDA+XPyz/rgfUSDuK17XL0+vWV
oSbFFvF78mUjwgolq3Yr+EZIloR9kVUEz5STkU93gbAfInvYqbpxUQZMVZVGPyC/A93DBKPT8kIU
tdMuDt81U1mXasELA2mIzjU3ouQNq/bfqgzZwPibaZj4sMUXBHWvLZtIXNLkj5PnrqpxMrdBo927
+LCWpfslaGdEfBgclB4gBUA7XCDS4SBSfE9znQB36tyrqLi1Xn5C8KgDedXdlh2xmMaHDJvb1hHi
GIZ2XnGTQmRYuNN4yFp3FU4CFyW6kDE5GOikkGZ1NsKpbgyRPlU1XmWKaqO1DyBN7e5ck/Cy4UIr
EM5t32hM2MSKIZcMNBoJwHDN+xiDTugmyIsJo3rK1HalgFItcQ0dQv1kaTaeoegGRsTc28Lbza88
8gKPUxaLhRlkcNOh+niluC6N+kpUg7Mk18iyG9O6hVIa56S16nUGpqd3QD4OzV5vyQb7pFMq5Rkl
B6weia0u+goFSXCpus1P25MvTxKNdal9QQiesTHUCt5r07bV2odUJQSGKtLMSN8qELtr12JSwkSx
h60ypwHRkwqRnVD9keAAs1+v/lo62qatzENr2+ihFDhDxozZCFrYOQHNtjn2hdkctTxsjwQgJtJ6
vbIDPtIvaqUYLtLaLG4iU4lvWFbPn2VFXsN/RKeI16bloQXpBb62rIRab38001EZujW2huVJVgEH
IA8hzC/vB4l6P2Icd4a1mOrihjhMeQNc7LZQEe+QVQb2rlelq+7eOsy9EgxMN/y1wer9QATSYen3
unIh+wG2Hq6HEvv6+ahyA7dkF0CoJG3NXybraqtuliDsBDIuf9YlobPUEPU5yR5od42gXSIC2iLu
T+bQ/diwtrt2zKy//FBvMjdASqcnofVnf620ULEwD+RJ9av36gRrtSsfhJE8qKxP8hHrqUCcWYts
Cr30zhGennelB3AqL/rmUhYtN49nD7hpHQ5Re+dWfrLXS2KJmd+3vDka5xoPhGUC/aZZZvZw7FUG
X7nrWLn10gesdyGLUeJGW4gN5urtwL7XH/AqJGg2n7ZKUJ2Ltbeu8lSOWzySdTGP8kx9iGXj5Dk+
AQm6922Z7lhOK0tZDGGeHntXv09Lhb9DVU9GqdW38jgaexLKqMqDPJDIAPWVmettZGsTieUIphdW
TZJfy41IymoTVzxaSGUFwbK1crQu+rReymYQzfk1Jwx3FR7MjOJznzScAlBXJLXejxPX48B6INsS
pNA3TWOEJ0LswSbvh+RMCn5GDhTFNRJ19ir3w+4mRlJzVaOqcDtWpbX0YN/cMfeqln5vJQ8N0Tee
O9E/BhN6dnYi7M/ZILJForT5V7MqXjGVhS5ZZY9OF6XPQ5FBG4yMl2wCyJ44+fdmYEaRklMhw5Ev
O7Vg4JjUszcwo1lUB6JVQHJTVGhMKwJ+gDUx052O3lO+DciFvJKI2BvNVL4klX1tg/D/FvbRFycL
qieVNQGzt9r9opO7XcRRMm7CwscaxdXKa8zk0dVMbIag2XBZ1vlxAaVyUpj8dGV5LRs0X7MZJLxi
LYuyoQoJDkV+ojDd4VBv/Qp/WFtAzFay2MwHyG3dWXeDg6Lez3Pg9ZwDnyaPJvoyD5ZTZasbxdBQ
IZ77yOO75AS3Qym6tz9VNmS1126zmpyW7CKPPygqOP8uIN+fl+DZYKTvpi7GLpIU6Am3oHTXliLC
ErQIjjxmyrpRhugWEYNwWWmi+ZomypUuit4nR3w9OV7wvUzFEwBv97G3dAcL5AbabG8nRFXccq9k
ubG39d7ZsHjteP5Tnby40X3uve6zyJFyCcQa9gA/0BRP15ldWF8GS8+Xvt9PN64W5hvXSpHbSevu
EnS/s8W12Ttha1qvjDJWH0AURggmBedSjW+ySdevjCJFaMGwelIT5ALbOCivuHFIFPl5fBWzdNoa
aC0c49hMtm2JSkqSkeBK4348xsJotkYGqiAzSf63ppYetXbUtyjb+EfN1a0tD4p9iGOIADkDLk/Z
ZQboZFtA7d8ZIgqumY0wpdNs69lPLtGVsF4a1uGLuvHHG9k1FJNCVObPrkNXf+hqQHO+UfH43naN
YPRt41vQU9EB77Nt76Ftitoy4QxZR8Bz25VFH6x77EJXRaWS9fP661SvcVaOvGmth1N/LTfYy9pL
AzmJjSxqcz+tg4nrG4XYFgxtGHdHxLJR9fEv9LAc3vYLIoLKju5VlyTBXybc/BCqItIP1v/cFC6y
N/CUWA06uxwXFTCWPWRgeAnXBqrCK0A7w1rW9bnjXTO7B6OP4iY5IfrJOrs3Vv2IPJMs9YGXXiFR
tpMleSD4ae4uwj0PODPHkBthCg/jZp6h9zrwnBWpXEu/aH/2I/+x0pG2O8mqwnUyJN2qXV5hoT4k
SbNS9R50BQGUZqNEJr8ddpDBGjYifExlioll6fXJ5rUAEGCuJDYZL9/KdVkhwEcc962nLCKcT6hp
3rwfQjbkwm9OFil1NKcdZGD6+qR5o7qTgftMSfgjuDH/P5W+sNSdohHilzvKjnIjG+Chkg6ed56m
Avh47FoX/rwALYPKuOqI/5z8tATWgmrgV6KGNUkekZ/1AqEKMcHHyVsSjoadvWZ67l6HPsQbtySe
LutT271F7kO9defpbllCi1GClv5Zvs8LVKHEiNu0N2blWta3ASuivi0eyeLYiBMN2KtGpC5TgeWs
FvTKvra5mxbyYzPiXJoNHVLmQtnLqiqKaZXlt4+y9r29cyGuJany/UO9LH6oE7qjXaRlvO4dYqj4
Xo37QB9/bFS1vg5bvutkghdPA1t81iLIB2oRF19J2r0Is7CeFDt7aDStuTAtw9w6WhSs3dRA9QMN
+Acz10ifwfDIdIfx1NfQZaqS8BHHS0yNGTBBZSjr2hj3Dipb3hgZK1DhjH/ZcDWWZfo6Foh6trX+
2Re1CoI0d1ix98pl/7jTtQ5ZUZXU/ULtDX/npRlL6wZql6OnT4WrfcGfXLlBMDvfZzoyg6E9AUgY
2k2ZFsljp5JEG5VE2yhQuL5a3pIDpOv2sav84lIrq2SjQhC7yFs/fXDG8YJgZPak9UYO68nz9mnQ
RTee6X+Xp5t0h1+wHPKTnafdleeTZRjmHea/AwQlOa0IbGBm+eYWOclvEZKkR7kxsqE9lmYLvFY4
SBworNJLAJJHQw/NYSH7wOWcPwLThgNn7n8Ufx5Cdk+L4jFNk3z3fujEABZsKl2zbkuoAcMwXaDb
4l7JUhZDQLM7ZO9lMapAsQBPveid+somIdhc1ERAQIep4TIvlepx7MirRplZfrEn8tbhkNRPeZI+
AvPon7FoPrbMR1/rzoKSlfk42OfTInegCSwUFvJzONr14bekAwgZxzdnun0KT7yBpzyLy+V2icKc
rhWLEGvprSy+N8SJkuKDDM6yI9x9Ch+UDhtxA0Hqg2MFpbupCyC+/WDVF4HRXsqS3MguYu4ni+XM
LjJ7n3hZY1+Hg6pcZA68rhSWOqv0DhEFHfLVKpybZZ9K8dRlkhATrYSgD6/VZ5b0yuXbLrqWLCvd
F6e3zvxOVxrOEqIS9jWEIQ7y8xxv+/deWnFncY4aSMF+KJp+s2zAYd/4cZrdePOSI1QrsDo/65y6
bVYxITCgO0jCwVzRz5XqOIdSj6oDXJZH1sTiToVWhd6YdS5qG0nZCDy5zY14kI0CVfsVOJBipxbg
BJvOKLaZDd41aQz/PvRye110iCPo0QCPCnon5jkdVLchte6mBJSNm/vK64b8mveadUxJjaoRdynH
WgOQjQ+DMIJVESUQiEAK3BLNXA8c62wIQ9xOlUfg1NZZYUKyY22OqLthNtFCttoGmc6xsb0D6XkE
RsMwuSpqq7qyQayRQq/Cb6WdXlZZJB4qo7DhVPjIgUxp+FgoBBDmDvbve5JLrQmqO8E38CJve1qM
WMtirPUzuSUi7naZ3PUJDCUEPMPryPPQjdKanBRJYm/70dL3Ee8I4DBpS0Y7yg+Mb812TFX7yuT6
rO04Nq7zBPu7UFXsu2GWLEKPd1GWprOtW28aF+nswdDao3Yk1ZkQuER1a67KQPAfi3nz1q+pzBxv
C+XHHrKlGUccknvTw4IQcjs57jWIxPbGMtrgtrDQrAgRelvLotzQwbSt9oaZ/cwCQnjovYOso4Nm
Eg4kAtJfeG5r4kzb+XsrS6pjH/TpOk6T5kEPo2f5U2vG91D0wUvEvUowfcToYt7HQapob877JDYx
hSoy64fJmNMHvfdqZm/7ZG6iLXQn/bFPaYFLiZNsD6XK3WvN6O5JeZLf6nUSEmWU+ZuYd0OFGzZN
mWz6+JFJsLFS2nCTDGXaYlJgwuPDVXdR8+1RecZHffQRYVgI1WGbzRXvmyYJMQAG9Xo3QaRdtwOO
63U4GIc80+N1KCLlEZL8qecufBFhdzbr3niEt5CRFq//rauXtic5dTWD4Vy44Y+uH45qTioe63kZ
E0Z80qvMuFe9qrjzu18KYfekdZb+1qK5v7R83Kdwi35bVx4glKnscBav1YF3LIx/EqKquZYfYw1B
gHDeFG6EwqRzUtHt2lfxvF6THzM0aBU8VX+vlWWU4avLySBk7Y7KZSb8PZQRc5uQKr4kK69cynqI
7wRPZaWWDg66yHNvkn5utpC9WktrxU52qGWt/Cg3pSPIldlttChQzvjRX7aMmv+1datgPzLOn30e
jV0yEJjT0jI7e5mWneUnZqEPDcnUy/f6wfO1nWOQuJe7/t4XtOmPvg3avQs0Dlpkhx3/KDcCoU/u
o9Rc22WKdknTwv2WH9/71CPpjo99ZLOlCsRaOoxlQmCG/p2C+Ps+yxqV+PT8UVdAfMlPclP7vLuA
JwWL97pOd8by+F6OrSneRCk6ZnJnKI4oNX04DuFKkjR1bTFcOeTIfjkGEyd7mY2DCr6mgKuFXF/n
hmeEDLKzrwbZuUxGG464Z6zcUU9/bdg1HQJ+77WFYdgrMq3GSu4oN0grZ+d6V809ZUXdgw+zmHJs
4WmkOM08TqQbj5ghlAtZhMqUb2sDpSVZ1E0oowpczYMshla44gWp3xWurp/j1LyT1X2Idmtj4iEX
jdn4WGukellC2BeyVRHqCSfN6RqjbPO2zqa3Q7uJ2e77qC3QU2InMh7jGl0h1qPzn6UlqAnmQjGu
enyVHnUPZ5J//2vN+a9lGhZsyCQNj+9/rTxkzF+b1gg0l7D0t1IJPeV1sWlyH1z0LJb+po4+66m/
F8s6gInmAqGRrbJhGhJGdllO1OxLoiXZTpbGtNwzVELxSbS1GzHXhRYYhme03YZVTTx7PdT2CJQp
SJceQgVXOVMhrJM8QfqhQj5L9n7b0TYCsNOlM/t6hGeh1OEZvJnP0qK/jvG/OCAgv2+VwXlUdU4/
ugOsI9c9l118X8/VmQvPpopJpzdt7DwOjREtCcSHB9naWBGeGGP84GugpxsTi52hV5zHCtLYJqui
YSP30vWecGQbRVeukrgPU3SQp3SUTj2g9EoGcD6VF0UkcqtM2criGI9fJnxn0bCqi7va99bylG5D
bkybcL5uu0R/MGGNxaFzbBKDjIeqQi7GyOqIU7Z97EtB7iXSLA9cqHk7jomJ3NDP5kEBw/C+yzRN
I4MoEvuCV6shYJ0E3a0ftN0tRkuEDhPAoZ5PEckbDGT68em9h9Z6931kJEfZH9eTemt0EC1lsZoP
OGdx52PJffoqFUs0Rdyta4ht047Vacjg2zMBAGpfKTytKiKZrWH5L8F1G3T5Cx5OKThBf/YaMGHb
To0D0b+P7oVVf3MNJXuJPR34i1V+NnRRrhuUCQ9EI61jMWklHkiu/TVSypXsWjrk+fRedW6mBG+4
UQ15k4iqv5kKt1vI81mQFJPOKp+8AqiiUg5MxpRY7GtIles8tJxHgANH2bWJ9C+do8JB1C2NP4qI
jvwOudeXS5t11J/fIWYN9fYd8pQ5lfwOFayh+zArvwHf7TZeGZubRI2nHeCAdKUj7HEvi10VZys9
UPV7s6l/tE6ub/xSVGO93JE0SjewncmTGEr0oOKTvlJHtboCDN9flFpc75BNRkdUCZOVjW7e53Hs
HoFAm9+del8nyvTalAwTiJBHEMrZe3K96qomnpm3CC70RvbUp2WwRS8rRf4u6YsDkTkso+ZPH4ot
Is/YDJvNknUAvcuyH2FHYAPtNal1lWjG2huU8EDayFkmxF3Xsr50dLBAEJ2zgyHydd70WEb4LXsY
bojxizs4bwfoLwzbxFVLm+31bFs9mCZY0LlURj4onrwa3xq7KtDWVdWhSDA3yC6y1e30fE8CARX9
iAQVSmCbpPLF0SS+ebTmjSwGSW/tJ8wlZUnWyx5aSv6IpI+NMnUWQX2f9+1zPI4CkW4CXG+WUoAd
put9gdD/begDmKw1cBZSCN2e6nvLdeJb0unBW32R2MtW0+uvqG3ANu9eUBvnHQb85dovTG/nIx20
dYIku417khyNonYvRq8uEYBun1RUm1bIOGpXSKfigNYm4WYolfqhUrV7v4p7JHUwyhoz91FEeKhE
mh0f2qLs8QAxRlT7R//MGgMyduZfQyvvD4beWNdi3pg6uEWRX49RaM2KYu0RCOYe/h9Yy8qMqwt9
Ylrx3r+t63CjNizZZJ3crQtA4Y9hm25lUTaoYfWKbL24fO9mg6Sy6zw9Qd60rpPSq09OpyzfO6As
w9QsGp/fD1MbdrltJkh9cifZ0LbhsIqTwINywYFkndZkA2bXYXohi13uWZssLEBDqHjjuL54dFjS
7XsXEIAs1uMYrFGqUXeyaMf5fUO66wyZyruFob6pm1Y8FqMPgc290YbIPJK6QILfV78Dw1K3UVWw
pJF1chOGWX2AcwVtmb7qlBsbb6qKi6bLvoAFhnruevpKU53oph8zcTb1by2xBYgz2FVcIGMG5XVu
zKs8vlHNUF2pZIfWsu6twSu+GKOu7WUJKUVxdrNvsrusCYWmXjBp/fU4UZKroCIaZV3ZXQeRtKm/
+HCo3o7B4gK4djl9gfziLCuXzHRE6l+bB6AQvdfb95LnvZXkWDWgcvHe1v1W+rmfHOR+9pT7kXPq
b/WeXPU8AP7s+Xa+uW0W3PmL/dzBB/3o9xd+P8ZHmI3xUcTeTZuO3Q45lvj4Xi8/vdWVAwmzHmQD
3d+rs4qRfiHL9dQ9Jz7AfPwZjl4q8qP8JDd1OaKpoictBmJ/NniaGg6/lE073OWqn15GPT6Ub4d5
P0JXK+Nai2btvvn4ciOPxaSgW3z6x3//63+fh//xX/Nznox+nv0DtuI5R0+r/uOTpX36R/FWffHy
xycbdKNruaajG6oKiVRoFu3PTzdh5tNb+69MbQIvGgr3WY10YX0dvAG+wrz06lZV2aj3Alz3/QgB
jc9ysUZczB1OuhXDFAd68cWbp8zBPI1O5wk1NLM7l9DfZSzn2pnedbxggNfKLnLjpKWzzCrwvuVC
CXuXiQomAcnGj2LzqpqE8bZJJ+3KZGi9JDfMtUYtybwClV9sFc1vF+/9ZAM5Nww08xDJ5CIkKCqy
XZk5/VFk6XCUn4yfn+YeKKdkTOPAnQYsTY6erl00YZtfFyFQWs8cfym5mXohAnfc/P2VF+7HK2+b
hmWZjisMx9YNx/n9yodiBMfnh/ZLhY3r0dLT/Kpv1eQKd4v5M+ztmvzGXFOuxYgzGbCNAemQefOj
OqpcZAPL2jsqJDdXqakKBG+G+toN7QoJBeoGzxLASdUugNX3Z7loq+cyqVrcZ4KHErj+KSQb/qDq
D0nctPcGpKmbGCy3rHXaJjpqHhRDWUw0kiqDoSCeP+8j4B6s/aSuIO+34gGsRbKc7CzZy9Ysj385
/lD8cnzFUC/6toJo6Wm4nnpeg1hH3R2JPv/9hXaNf7vQlqZyn9umo0H5Ms3fL3TrZA4TVj97JSLS
oxfD9ZNX2E9dLqpAygJiH2p58hq/N/c5sqh1ll2+9QvqFqYwOqKXgTlVB8I68GFjbrjUGltMM+fK
zpnxw/Kj55nzR1v/0asQ1mtXMu8q/cK9QLPKWHdOMz01zWKsiYdPGMRs1FRvL9rUdO6Ep51le8oq
h4i5XsDk9KyrCnnjZd0505NXx3cDMeY7xoAPB0yAH9yorgHQcDkk6JZOYjh3th0c2r44yhIigeP5
R313xucZBb6uyLxFZ6D8CMzFWHnmexd2bczsbVddMavVxPxkl0egPAKkQ5CwD4cb1SvvxkHTMHjr
iCU5zfxdfOWzba/HVqhfVNT/d4CFrLeiNYZXGRzWW8PBJCjMRYphKnv/1VHn3SsDLQR5a/z3b8Nf
LYfD57wYq9APmg/Ff93lKf/977zPzz6/7/GvY/hc5TUggb/ttX3Nr57S1/pjp9+OzNl//HWrp+bp
t8I6a8JmvG5fq/HmtW6T5s9hfO75f238x6s8yt1YvP7x6Qn9LMKsmLOGz82nH03zsK9pqqH/8hTN
Z/jRPH+FPz5tkrwKX57+Yp/Xp7r545PiqP9UDc2xVENowtLFp3/0r28N9j8tQ7eE62q6xj1m05Qh
fxb88cnQ/qmqhuMimqgSBTItRsQapg5NuvlPoRvMbB3Vsi0dbPWnP7/9j5fY28/21y81fX6i319q
glca6CbD1IQw+KhqfNdfX2p+jxAAlBrWcDCjV2VahSdldgCui/LUDJ22Qloj2MILiA8hHJBli+E1
yZx4Ba3ALKYA+Fh7pTQxfNiCEQq4dXYQjb4sE/I3iFrUF43WHWtRAhdHq2XrQpV5uzV/uzN/fTH/
/nYQQtV5KTukROBscoH1D2+HEtdTt5sGkPL8VMuaAG+spFhBe4QUMl2HbAw0sHXtFxs58P9wbk39
/fq9ndx1hMqwafKTfDh5ZUSdpqWi2Va4Rjhdvi0TWFQV895ER8ep9fxTYRVYh5UZahdhu/zlXvuL
Sclfnp+fzTUsm3uM1+Tvvx/ifnExmmazTZ36bJh9vILwBg0Tu9DU9pVlhQAHLpNqmMKrhBT+HyZF
2of7R35/g29vcnvrhvj4ah46ojQJMMItma1gCXTyxq8yUuWj0BYq/hOQBYAXoqv1XDHkL7GLwBKB
JK+6zlJkbYwCw4a/vyR//RdhRjc/XJorPlyRZgg8zyiahkSRidRINARrgNbl4e/PovFw/vrg8MWF
zuNiO45pMSWxP5wGay6j7koAQMOkIb7i5BGZLit6KDzkgazGv1QxPr+aoCU6OsZJaHX2Z7uqhmUC
UvVQGKjMJoNl7aOQZM/f/23zPffLMy3/NI3xQTcw6IDkNl+hXyaqAm9FI9CwoKvLF9J3xgJBvWck
tdEh8e6QoEAV2IuK/3An/PtlF7quu7pg6mBqjFq/n9QL4qh3jLzdRirR/cxjclOobr7++6/2V1cd
pX7XdWwVnLUxt//y1UjM6JEWI2pd+4OzQtW+WFQ5nMbEQLHx70/1V1fx11N9+IEt6MylL5J264yh
u2iTjjhK9FJEMWJCtomeF9nKMBiPf39Ww/6LH8+xHYuprgXc6eOAPAYx0og9D7Ruq9A0lSbDt0vd
N6GdbqZCxyTKPcG/b49F0d81NhKZY9nBjjJdUNt2vOoS9A56NG8U4GK7OEGLyEfHrbMYd522g+o6
xIdSDAiAYp+F3C60B9+YtoqnH72R5GlW+d8Js0y7MT5XDiKDfiwgmY56eAAh7zfXWqt8NUsR7v7D
N58v6IfblimnrWrQ3JnsfbxtEQgGl9bw4KL0F2+0IbzG6Qfxap9vpSCl0qjoqvaAPezOvatRK11E
5njus85eIdnfra3sNkFjB1Koi4MoNJHCyXvYBhG6vyidZB03C2ssdVFXE2AKkV859rQryKeUiJ5q
k24chG5Gx6FGISrDQsjBcsf7PFrgD/SoPSh69Pj3X1nT/v3dJQyVd9c8WAn+//CoRm4Cb0Ik6C0S
O1q37bTvy+h1yKGM1P39FEGnnlrsPXr0wnfZyOVQxPfRra/UJtwUU6Qc/Pwli/lXVb/ooQWypNC+
YNyBo46Rh0tXICbWCmiFjbXxjcS+c1ukoNRvERHs+xRyF1Rh3pNIIOronKAc1aWInnkqAoNNuk/d
uiHCTpsZpddDhyhfXtyjtqzhmGNmaPE5RMz1RtUusEk0h300kSJHQFhfhH152bcdkbf+3ukwvmSG
nadtuMrNW8Ri7h2R3GLIKnaupRR40bEm7aB+5tklnucBYTHF3kx2Yaxyvec9auITvawcsB1OM2wm
x783ovAMmfxUYV6YhF20QOT4eSz0YonyFVEBv8RPvV0kdnypO2d7NVqpsuuK/0fZeS23jbTR9olQ
hdRo4JYEM5WsaN+gHCSgkWMjPP1ZpM+p+e1xjevcsCiOR6IosvGFvdcenmj9ejxz/V08qlPWMfSd
6ucGaQ9bupzhqc6PLnSnVbogLJkFqJZcG5+sCtNVFXxPWvG9ku29cJ+8qrsodsQX2/Ke3MV9kwXu
fiNAng4hdBVJx1v1Pt+k1cOzF/s6TEWrdoBinBXnlYIW1t/lyfyXd9W/Dy6fosixOYop76T8raSb
CNhA/8vnaEA2VxcTcKKMVCQ1PYE3Yxqc4KLB1/iX8/+PP1Vw1RWmkJcLwa8nM0YtDcIEKINhvnTO
+DBU+cfQAjJYjGdmnAAUvLe/fHr+XXv5QnIlsAIrQANo/3bJ6SASo+obqL0uDWSZQXpFStsaIDvb
r0LSbQcEeyG1XtViuf/vH/7vD64vfPtSngeB6Tjebx/ceBBwLHXFryurNww7W/YlxsFdgIjUvX3E
ViSNH4QFFn95ma1fW/RLtcsPduED2r7jOLzUv77OJBIRsTnyOruDvA34hG3wJul1Hs/TISvV14Ke
YS00zTJo7tuOwxNKTP7V0y+pGKy/PZt/X/V5Nr5l+baQlqQk+vXZZMpYLI8M5N2EACtkcLYijCvb
BHEHDcrHQZ2PncUKxNSr2K3uQOSGOSFmmyIZIZOi5hFgoP/7L2P/6U9DPWwJ3xL4Rd3f3hZNU7nA
a0kash300uiuNrXHrFkr/VLH84fuRjznDTxsZKwx1738lYzHT7OMTJYwSO0mK16B6O2Pic/wORss
wElejeKgtyFWx09Wat/0ChEPpYjeTZiW0U3fNEvykbgRrpGMb/3fv9K1rPn10uiLQMpLR+gE9Gq/
1SKxaxiEkTjdTuKA3pVhH7O6kbCtSz1wUbYyhPqpwh/suBC+wUxjwMc1lIvLBx9xZtiZ3ld7oXTx
NDb8rAtHdOShF3QBzl0nlGOOVpEBZpjFkQMg2H8ybfRcsZcs1/QTButnqIQ9a2Z+YSbFscNlFXXv
/qI5wvdS/KX6cn+dtv58n9MZW8gEHJfj7PLf/6fSw4oRFLN/cYliQOuTZJ/IHIqWMe8XWNC6b9ax
SNwDYtcczSaLiSr5SCEvi4SCXw+usac8hyAdTV5IAwg52XGhqYKoXI9p9VZMzUD4Kc1sT2Z7n38z
/PEZZYt/zEur2wzjpf7xnBCthMO4/EI9sWsHJkl29GNybeuoWwAVz1+XrgA8l5EGmEdMIW2zexwr
78d/vwGuVd+/3gD/82r89jkD+TK6qJ27XTxYGfvkmeS1i/wJbdoY1plfbDgXagaExLFYF7Og3dnQ
d8WzTvu7/34u4k8nPQU4F2lOIUv+fvT5s3bRcw/dLiik3o3Yi06Q+l7JHd54jTWflUBEUit8KG0c
cyDkFrG/VXYng/oQuPl+4YmfowrrJopC2L7lfJLofZlT4/MqLjVOWmI+xY0sbL6JaqqvvTXoQxCT
8RE1KCF4MZ74tk+tP6ThIqMLWxKCiOVDaSl89ZGX/byOpE08noi2ovDeCuwDpI6BFHfILAciT7YO
U9UEbBwljF+EaL6CLShEXIjmq+NGXy1ZPXtDyrW9Djayb14HtloOSbJn1cDYZzONUDk//uW15U39
25/ZM03LZbInPJORxq9verTUMotSjlPfzb4CS68QAhGlXjHp/0sj9YdD0qOFdRlt4niR5uWP/D8f
ry7PPPYKVrer4/IjrTGXy3rP0Xnvj1CQkzpB/wa5xC3dp//+Ff9Q8jILs4F5EJznSfP3xrlBB1FD
tuR4LsVm0Gm3YqTqHrK++247kOTxvITSZk7sgZtfiZiA5WKmk4+o69dZXoU1GCpXDGq31BfoZUIK
XKW2EQadvxy7f3ijeyY0COk4FBc0tr++Rn2sGqJkcQ+WCbbZsTlVJEFqM7+fDIGXSxEMUv1tmHUt
Wv71FhB24FtwVwX8r19/aKANrL/o1XeWHm5Nxww5+xGYYmvz5DmGgb22vY40icDZM2X4ZEf+Adc6
iRYBsEyncu8ndrBhkvR6C/8csoWan5Q1nnrjbyXQv/s1/pCCSycrGemav5dfaui1SAh8wElaYfKo
pcc5iE3CMxm8gzv5+O83zh/fsbRIfmAxbmPS9+sL4wVpxlZmQh1T3iDbhMHATwXpcsvh7ICRhkka
IIwKjb+9Yf/dkfuexZSUtyt/ENd3f/3BaWdBWXVrTKRL/zrO7oMl6Q6jBBl1MrV3tCvwieg/swkG
hRf30SoVXZhogz48QrWCgN1bO6aG4JUdl8Wr/3Kp/MMoiicoaR5NPsy++P3UGFkZLEkHHY99w1dO
FcBcKKO3OLFu6BvfCb/uV9rFIcYWEX/GY+2CysWKtpGtja87zT+cmZfwv/9c7p/+XlTI/KXobn1o
zr++bH2sI9spzXY3D3HKvmZODkYpDnmH1O8SBXLb9UGAMTMGnqhNYnvi+lDbDBGH1C/uZ7ItbKEe
nWl6x0U8Pg5W/JBEXXcbl6fAcJZT48O05aQ5N0EzhF4EnFxRaN6WXBeC1LrpfQj4KkiCm6XmMlFq
Sjhlzt4m8QL92hH0W9Mh4EEYdoeu77/mk3hbhrw6GE4qX6Aj/sCjsCEcBLR0mUw3ucVlzWmXGrl8
2DXUAP/9gv3h9fIDz/M4jCW19O/r5QTkIZx3r4E0L9bg/DAhu4smtnlIcAmJJ5UMD57RfhAiEP73
T7b+UGsFXHVkYEpUDP7vQ2yVWoz78f3tQDPBSzYHd6+MKNrZkXOxCnjWYWzbo9bFeMyREGBxa8Qx
mZ3//56KXgralXfZRvzrylCX9dLXvtuAWJzvWrcg7TwzTYCk0GFlYn1FK2zBWS3PqWt3f3m7/mGQ
7vPDmebSxLDq/336hAInToEPIISR+MSGONnZfvUtrWMomXEDu9wIyjU2eTBy8bZOmuQvn+I/nDIB
CL/A9SzPchF0/vpxoVIqQYCIZpcPS4F85uBE69TvupVKCyLlzL/+xrRCf+glqSnNALK19B3O8V9/
JspGrElI/Ha5LoJv5Jik67HuYVIwtCGsq33MSw0gaWqCJ0P4CKWG6Icjk+Qkp6jZxVMU3KfGVyKw
kg06kRiXv0rWGU6q+8EG+2c1JC8hfVv3MlFhLh3jGes/DgqCyKiTs7OBpPqlY8TUmVH9aCf5a0f0
MpChNv16IY+CDc0fuhwulOMASuDTTttbTuq57Otxo+oi3hMy5bxmrvtNexhdR3sq+aQP/k1sXb6R
a0VfMwn/G4ScbZqfmOYYTy6xIJEcxYsKsvTA+Cu6iRQGzKpyjXth6vZhsaG7DOChWWw0z/2HU8Gj
UJP2EDi9DIuVvmvm+u0IVHhQT5IO4qEaBd7yNtLrugB8u/KTKPiUSuBWcYwZblD3aEStl660AMTM
YM+jLiVNQbIW7m3XvcPv8EIlMxzai8puss2TqAfriAnmC01QdlOjeAIxlZvIxPzyZZrTJ7ONETKM
S7AFBD9/RtNL9dxD/K5Eztlhw7daCMggTWtcw1SvHlMlv9vIyL6bmfVQ+vnnvlDGtrQhpM5yUDfD
1P/A3kJC3jDmSJKLatgQprrQ7+X6qKqSDqzPlzYEADYjjgVgu1EaMFTudMelqqnqh/y1N9JhZ12+
uj4kk8VfL5FLTJIpMUNebuAN98eZMcn1IcuvxbGHkpmXajwDxhnPAOj0z3vXx6Lsol5uo51Cvphm
5BYyevTO13v/3IxFrDf1yEzOF3WxnRHyom2v1E00zuomdidmnfHc4F7JqhMkLqOCXdpXp0a2X8A6
070sUX9U8Tgcr/cgOOabPLdNeE7xcmdU7XI3gJSqooZYOB5h8zffqTx19/6S4Xf1zn0Zift/bhqC
oRS1Cm64DnN5l00wB2nOAaRgGrJr93nKnGQPUhl+IXrjfozcaIWg1D8GunlBJl5tEyljeE0ienT9
amvNpfVqEHB36hJ6GYMy2axr41NfW8Yn6GcPOpc9OOnSuLdaZseB6sH2G04oYhE9xUnWHJOui4kW
4UvMiu7NvOTh0E2HVsNSXE0yG+8pE9oRL8SqT9Vw32WhNNMTjvDoockDAYBjyg+6JggGjES1TU0v
fXArnT4wYNKbaVZQhGeP8bunk5NjKn2KFoSOvSMDEGRpvqurWiIyJu7eS6FZlm5fUFthefKm5WV2
YUoCeFxuSiNaXuysOBquFTwUZtu+FF9g8C8vbpfkh2ko+TDg5WpoX55jUlIfLwkWrbSa5wY0Anki
ccmM3Ek3XjWwoqMlvvM65dxd71G6jvQaK+mjtbTGnhoJgGx7ls0it7LJvji5L47S771jkeQe7293
5fYRqqKpiNes19qdsEiB5nd5vswoVyCg5CoRsd6mpWM9mkVJJCiCEcx1m2Dh1w50FDzrpPQQHfqS
JBV+sFakhU0WWhOIRAtWvm4L79VqyUJiew75XmuScyf3TQ/jyVrKktxc27mFDQJH3yZp0WiL/qYb
yQbx6uQHaVfzynZjwQyCaPIqFsVGd+DHEA4XxCMPD7M/eZ+L9MLB1XBUjMno3sT0IoQsXhzlbkjy
ZHBcXki7aM8+D8mxsWfvC/vfaTu1S79HR569CTIWusvjHpr4TV4j79UTx6pDItaz5xrz2m7teT8k
gE3bJX0pZ/WFgyT/UjoR/zx7xJrQ3vtW5r0k6daJVfEyDePw4PjQ7OeX2m2sJx8a6p1fTM/x0EbP
Qi3Zbdob369f5a4C1YoYCOR8BZ+mNPhrMHt94CIDndKLHoPLzdy7GXOhxT3lrEDxFmJLJ6ytDxeG
S/vatubnICLnTKnaYd9Wzc/g+rNNLs1v0zgV66ZKu8cBqt0NXPxPLQaKx/5yY03MD6bKt6EokLVU
acHYuQzG41gSWNhcvkyRgj2qsg690fwSFK3eNf4k96MXvE1OmdGveXwWicCEsCj3Vpypb907f2hC
VIxx4OLju/eRJ+nHAQTlnUD/ExPANmVkDTQ4FgD0ECwTa+8MK7veCOBGAIJibOh+MwM05Z5OKGSq
LIcHYaTbmeiL+3bqsntcUckdqJCgieNtoQU5I05Muqd2rFNtM7GRjSShzvDsI3xXiFBNsOyDuZAn
h/laVie3yOCqU2xl9cmtC3PTdWmwG2foUxkEVla0HVgDMyOe2ZWnxvbrU4H95qaTS3J3vdhVMOXC
JB1p9CNzub3eCPYGVhaYO7Nr47MbNBs/tuyDG0VfF9WfvARcZ9q8V4b+7kXwxXLmbPwCp0B3hyEn
7JKOOggrOW2U28dob2NCfkuLSNSqONokvra0ESvhqo2BGcMhJkNl2acsixx2uwB1FvVuzO2urTFR
Q8oFkeTyLKj79NRtKunvFxvGpI7SM2iM156s1chuf6T67HIdp4FZT737GdjpJ9MgGZLx1wPlfFhO
SFJkBuxy1gLAGTWkUbhnhIKv9tzfLwROMA65g3lyueqyWYpclCTwYmT2ChBi7y7iu20nOxeL2GST
IAvhLzM+Sq1uZ9v/sfTTRJpAhWAxomiV/rhuc2s9mX29ZhWKCyyu9EYOC6xKcmZphtKjVS0vw0yW
tqeX0MrrAwyxA0y2B11itKFlyuvxgLy6vJiqtxDmd50yNrO2d1nshSJn5SjndzrOh9phv0qgIrDY
2mUCWUCFLztKVsGvVZfUymZ20r0ez179DEZJA78QUJvMZT10hENYOqIqEMxro8IMO+V/960cWrkC
1bbk/QP4nU8eRorQmGZr16VUJoZZXIaMcj0yjWsqn8Szwd8sC4BZ7EaHviuPhYNX1C2NOzVNX9WC
l7xayCBqgZKljvWlrM1bRiWayJldadqhXOg9g275kZDbx/LPRkzO+4trEnlhBuTPtm397Ww0N3Zm
puBIZbVuaufebMnj6QQmfU06Q26/QeC7nTuEP6SPXJ2wJK5maUfccnM7kkqwNSerxaaj9SoiIjiM
K/tWGPQRJbz9baft4DR7HAmufDdIsQor3/kwSsdc4xxwVtkS3GZ6eTC7gA7ZEiTeeN7GtQ1gYTAO
91lEXgeDfxOrUBOvtDIuWZcsLbzlBjPScJySRK0XJ941Y3W2LfXcL0sPClAcmQR+lIyS40uuzlC8
+2n64XSQw8cF/t9AZbGSGtZRwd/Y1d2Lp50vjYW4mKZwJT65d8pgGR0HmrNunMKJRHP0r5CR/Rp4
L4nJsHj7E1g08l7r0ByH/Iasi+1ikxIZTyDWGpFtW4+clGbQXHYtL7RSkoSbuT/Dxc/D1JzehGXA
GhjHu7bGxavYfK4sMCnw7qZtrbH22ardRdCmndhc4A4M30sugGk9q4cei5RO82Q1qESGZVNPJ1A0
0+l6r8MD0MbBcCA77oZxjrsDglyf6smpTkrS5jJnFFZNaoPvGkhBklNQksTVmITiBAr3YmUyM8ZH
Heoibk/+ELeoDDoy3ivBCP764JA6zQlsz9mZRsI24qE5WUbLRLE2m9AMsuZk09/Uq2KsAeGYw428
/MDGneuT9CSnpzUJPqU+1OiWwXjlogm//BaAEMqtI9PvrAYUXvNJnTx6dwIpuiEExGlzXMGYxQTV
nUQD8rQpLrKPdgLVrfzbKsv2dtwCz4iKbzquy42MM3yXeqhOw+VFyFKWC8E10jEy8KsIOe8r8hvA
VqyKyR4PhU/SzMQ1c2VccpB94gpWjtcRfxkM+7lGNjKOoA8cSarZ9Ya94FZ2dgB9Fvk1DMJD2wsX
iVqREwGRsP9vSO07KWG8Ak0Yt93lq+tDtOBnVcp0s7RktVdNeVqKpDz50/LFFxRLzoCwjEFUvRk8
r1lV0dKTCHB5lZuuq0Iih2Bxe2V5WDCIkBfqHFKfC39i5qeeUMVTdrlnjcluEUm/J1H2zddRteWr
iMRxbqpF9lu3tF7KPC44TohBuD4OsIyj8np3FOmGMZ1ETw/6ds6y5HS9FyTL3lAeXdDobgGxjntV
651sG7Iuddu8JnU3bX9+aSRBfuItNaxdRywoKejyiCfPDZWerjezIRSBLiAz8ERcH/F7l0QZwrvD
cSHseEuaUUevgea6GAbj2DbZN4vGdMMywz86OB85x/WtgxXsmMjuplE7n9Qydmgm5Dif65olefvA
dLgwlCSJHQVJtBYd3MYeXbleQGwReOKT/GxwM9XANwKz3jZGbfMhB4pbdbIly+x98a3oxJCv3eRZ
SyZXeQAIam5FJGiuHf84G8GyHjNsxi67B6OhV80hY4yDMa6tC2N9NoMfs91vJz+ZNhlM03HswWUH
VrJgBWzKo18w9aYf4e6i3Kq7BECWR+/6KJhPH2/zvJTH66PD5V+Jxko38MxRacxg6E0z2V8fd5LS
4kNx+b9Nb/AdBCeXf369uX776z0YMS6ZZNnFdMp//flzft5e/9fKsMp1MRjt+ueD138FvYWne737
8+tWeqENoPh/ntt0ffLX//zzmYg5fxX2In8+pX9+CXjDIMwn97WytaLmvjzhzBD7TkxcpmOwqKU9
9cfrvfxy758vr/euj/3275By5NthKJ+vj19vxhhXDtrZ//etZNyJLXTnu+tDZHwtm7aovnV9Savs
RxWUcemG1y//uVlSGulqIQdgdb3LmT4c3WASoZ87x8qiFk8amMcBCV9hWzVnbRruDRpKDyq2gKTc
p8VuKqworCdJFsFlFzilM4xIt/8gwKpfw3UWIMu971yISF/gcIaHmhycolxCGQ/OfT9bHejDcroB
971WNUvuAvrJCteitXMxp0K7IqMoG99zczJ3S1KwPvXx/Qo4EWx7lfnNp3W5Sxh10Gc/FvIzFVsS
thzkKwj0cg3QMEXnytnjZfl7N/W3rbAfEKwg+5ywiUZJ9FoxsV8Z3mJszUV+CeQ9HrJtNTXfQOrl
UJ2aYSNtkj77qH/OU1o6rB6rVHtqV1TqQCCxtzMD8Vj2iIsIKdzTWt0vs7NVAYA/zM3w/hieOFZ/
zlsi6f0BIE+A2s/xIk2sLMENI0tgVcFF1SUgVVm06yJvvqnHUTcPyo1In3cc6qcY1sR0b6fI+12S
sQogzFw/37W2IJf3NB5Q6ELducd0IdxTpGwRpguRTi0Mi5ixMBFrqZDAabeG3liESp0Lp/48DXeD
CZYma8ZdG/t+yDAyuJe6+qZJh9pkfvOjjocno29m4kDGeq1KkiHS5GuRbo0CDqnpX2SJA5Qxkj82
RTPsZFUGp7hFm6CojawSNuhgv3tQlveJfk6Qb32KLcqZWkVE6F6IITNY7wo1Epm6QdDXmyyAxYaN
SYVmU5ThoJTF5fk2JT3PhXgGJijdWiImCVBU2HSU5a20qeUuiFsSNDKTrLW4Wltdw8W+zRhrWdmt
YbTxvouWdzSO2a2EyH90W/9UaAiKs9Djg4PwTBX1q5HX3Um6ZE4NKZw3y22qm1zVe6Fd8zBnas/o
6cXgKZwEow9QF5o1YASRFPqOu60kaY6dXX+lu9UYke1qF0tb3ylvZQ6UfCV5b7saqiswGdmGmvUm
gvSGjWIhaQgrendGYIBXmA7wH9QTDQ05fKyJVil72VOkH9Ax4X0OqA2QGpy81nvWNtD7jKhgI0fi
Ah9iKIzDgqB+raYS46BX1me8oFyJipo6+EKDjdB3L0wSUUUln2XqcYVfHBU6aduee+ZDHUFeK7fw
23UtYtTpo/82WTVZk9+yamjvmmiXRqR6LcK+HWImDB1+531mVremhfpDC1C6XZJM8Bp0sfUETmS0
r0GYZO6XMTfJVwZjs04U9T6xyjFtxXqx1KszIS4lmFCEaUXjlFQUqW1cEobd5FvDyDumH6oOZTWO
jLEInK/q4V7YeQs0gZkMc67DMHQr1wTSNqjc38xlRQfp27e5zVo4Mwn0iD0Pom/FwZybXy8asNpo
KUZ4dejrmOjny0fJKtmo1Gejqj+GcXKPg7WQs9PHACc85FqEbm1jQRQMusNiFUy9vTGs5Huiou1U
4tGn5K5IEA3kTTImkLIchQe7RM4pWnbSzP3O6Jx8XLm24NJJopXbTjMZGtWyS3uVhQSS/VCqmkH9
ZQhh9IBPsJmGoyIdaDuTwr6GjuQdDLo5C8X3qaB3j72mOhGEUTDVA59gFNG2wNdyqMC1UAIZwR50
/qmBgRLGQZo89pPzIxIkpd92KXscQwvnMglO75fKCm6SylkXi6A2aws+2pdP0eg0GO0n607GLU1c
oAt2lHLnOTOyTArlm+ZyQ1Jv4jKaK3t57IkO2BlNe+6COrv5eWNzNvZO8BE1sHXpEtwN8GBWf+Dw
+GaySUD2IFMRisQ41oGSFSDDQVBXYsyGU4dw/kRDOYW2z/7iQnsmr7dUDNc5qS7VpL0TbXwIWiYr
tirQIxhgKPp43JRS7knsMLatag44vEl4Kr+6Vmqta6dWrMkTO3zpdOltc0RYjLbAMid+so2rNkbm
ymltzGQXeMG4d03iPUposeQL873IQ42CbsN1xd7w6MavVb2pBzte+12g1qbscRE6GZz5RG09FXff
x0J/t01SCDKKndIklrOdoKrjaH6vAG/PnrObs9ljFuoTo2TUZ1TOO00Fe2/Bw07pZVYD0s2VPYDa
5xr0puyYBGlVvi54HJOIpUY8FumOXY7B2w2jRzFU+5ip1xblVTs/dRGnbJ70YsO6+TPDRrGmuEW7
Y4PEnhabbU7QnspsF5A2UPY2ZxQJ8tuA7+lwPN41vHxzckeZOm7rwQQbK70U6oolt136zMgb81Gw
HUrnLlj8AGWtBMpgK0Kn6/F2jKuOiiHwN2Nx6bF8kjEDqEXSGKb7pDsBiVpXdu/fZVSAQGPbh9ap
vxNFypvO1dnNlHVvIDHVbmb4Ar2BMEamZhvqZJj0FcK4FsvutsmsmwTm9gku73qsxuwkWaZviP21
QiKilu3Y6qNOJnsDt2uAEzyouy7g4uLoT9YSo59LGzAiF0uMrsFqzZ+xdBSfNAukMAVOAwOzLKET
ALeoXARsfr89T2jEDzrOfoxWTO6ZRZQJnwkWPLnzjegoe+eOLWcss6691ZJq1EtIsizUDsxl5oMY
YNN3rVzrvo4ORrFA8/Snb4YInFPTp8F5CgCA52gqUWPZLNsmEqkkur9bRgHmOSM6HVxJet+AcDhh
Z76zgmryV6CF0/sHjNsAHViv7mORYqJdCIdZCW+y9zi3yA6IPunWKR7rnLyZNLbv0SiUj2jjCYEp
+z60hs/tENVPIk2HmylRn/m4NU+9P1DWiwR6XERKUFq8qUE3J7M2prV5+RJlHFHunp0dHV1NhwTi
S9iA3Bin0fqA1HHy637TBlOoGyHfihmmOyJApiRgKPGxTnc+njzsDYQyGYySBCiZvW03Yyitcblz
eJlXInWLQ15SQuIWnXaAaLZzk3wRkz7kqa8faqLPb9mZ4rmuiyeVD3tGUEQL+vlHL3q9doY23rqF
+ZH1dyki/nMzfmMg0d1kKTatPkdamZTBMS0Gcn0Gx96kajqYVjfw6TKxbxiDPqUss0YUMGQk1kR2
KMrOuTFJ39MjSxKalzKGNe3UHkc7ZQqOaUTI9nflDziiNTmveWxtiGmkwY1gZjr/19grLMaFEYHS
B7J7DmMKYEphVsrmZWvUiXevU7FzZ8c7sLTd6378BBS2v53T1uQKYultXc02KH2urpGQB7R7yQ77
fHDB9hI2V761djJRISl2exZpGbX9TfamcwhS52ZyGCM4k7PxxqHdmcRIHnP2TaR/JTTxvnsupvgd
ax0DUSnHTZYu3gaQ8C43K+/QJ4q87Lwn13bwhrWMXS640ZwzT5jcPYnMhIUlK/YoKWNwiBDKEg+k
j5MYFpGgXZBzuIU64oYGKzCEJvPGU66zNsdu2C9tHh2Q8hyWJLdDkkOQVXFSjJckYUZVYJjM+tBm
gtiiaH5JGkucHBwLq8JGypxMBfQiv80Jz1D1o5UXm85jpAzCoN7VXgFKOSK0PEbveBcwHl/ZTQew
g8WbZXYHTqQJ6YcHnavVyScfGK2JrLoTwbtFQvxBE4QiOocMkFlR9I1kPNh02evaVVQLPpdRsyAz
wXaHG7L35m0xNObq0n+eFhpW5K4RSwKhvtiMWA/Y7b/EUKJvWgDRSZrcxxNmkZwEkzWL9oLiAoK/
U9Pd0dG2eyBPO7Iky/M4HxFO0/iRKIUgF3KUoxTRl7jec286RFmL+xPKFJEeQRaO2X0Kn+G2BVWO
+GR6hqoYpa3xak1sZbDek2AZbQ1n+j5TK55Lkrouw7WzfyErZ8hxdvxhiDlwX6NKRBtDRcYXb/wR
ydJ7tUhDnYtoE4hpPru+Jq2yXNjDwXsiQDa5SUocMJZbPhdQFW+iPrM+6fGJJG8MEMgSbpLUz24L
+NukDbW7DMHJQ5GQaUKcqHej81vh08vFPqppv4g7Ktuuf4ioYD5myOa3hpqZYAvEqx5AEgWR6pjX
jBe0gK0riwU30eWmc+N+28pFrigbg9vAfGDtRfCquY+BkOzbZXmqkz49s6KYP7XusjYWYmv0kLJ+
Eu5b0y3+w/WGsR1Rg/Z7TfzZpjNh3bitJL+rmzEDxfPTApzihuuB/uRq85jYyZeRMTFTa82GJkGV
Jo2gu1mGqKAvMNoQNRAvq1M+VE5mrQ05jIyGB3bsS+6sqxzts18TwEjFUDOVi9p7ewkHsQ3QLm7c
0pk30jPL7ZAU6dlJuk2f+cupZFC8UbbprCZiJ0+moVnnCNbNjUh2Vxx2hm5kZEnZpJN/xjs6HYMY
8baqx3fVjA07o8XdNHU5HQUNK5SKLtRJg622iK1wSOx4a5FvMVqnLI/rx5LYkwa1FKal85zj/3BK
2GuAvVc25EmSAJJg3RtRfCb48z5LHLVPWDAwAZ3XnlO/sXznFHFLSD8EG4UEIs1ElMz9mv1IurVz
ANblkLbrZGYZZIlvaFEJc0hqnxxadURv0J6uN0Y7AgYlyWVDCFvxUMzVxkN486T5xB9T3Q24CEx9
nJX/uYzidwPz5n3uAPOgazogpiIBI3JGSkZy7MhGLMJ5dIawam02x40XHwpwFuu2aOKdXIZmL+qR
rAKPyd08w8w2ksuOHy6uENs+jbpdDwBv0yj/bemWm3wAors4Y3si365mKVK+YYzteUsEapMY1rfZ
Nal/53w89vTEu9SCjZ96xYO9DO1todV0F0XVaZ7JAZkLAsSBpMsdTB0z1CDcUA8lr8QEkq3W590G
2EWyJoGLUigdyT1jInEn4q+B/dFI7bwG1Yiuz8s/Vwb+0Amg+mfm6vU64i1GIDyAPtPj9MbwNyZO
g2TAabcJke+FlbbkOtILFmo3eL0H/jcKDlhgmA7ssl6rPR77pzIh7ojceof0kZHao/e9rQLTQUJM
c4lrMpvb4WQW8t2HTkvyXSRCW8xPrle4h4H4U9/sECvYiJCLklyDuu/pO3x0AgOCN6Q2PWB4w4tZ
1y4/SDGotxXLcbpHQgLtbm52FZFi7CcQvmMG6WPiyaI0h/9PLH0+0hVlfYYoBxEec63l/7B3bs1t
amvW/kXsAibHyxY6IlmyHcdOckPZic35DJPDr/8eSPbKWvmqunvf9w2FZFmWDEzmfN8xnqFz9IMa
CG5fADHUXmsodZrOTF+h7ddVLuGKOiQctzxWxlQiNIhINEJnesiC+SiLqtqOFaL3tNqCo6T7WR0s
ozQ+BhAsMO1hBm/MIBZwkzXpB7VyLNVsR5ztsNFH6j+E7d41ufJ1zMfvoU4tJO/D3ivmadyQSaed
SmW6zdJ27yolbS5a2Tlb1FQ5DU2aqLW2BADo8Y77/XLpFl46giQW45ekhCCf2H4NpAz5Vb1trLrm
Vm8vqcZJdRRMp+KFAjcU47ETOOStQEdySUmGuQT6umrwupJubl4mDvkQ0Ze6V6jUUuNnkYqepwIs
hAoIJhvIvUpND2kw2efQ3Gtai3ZcaYutXVD80k23OypurG+6shCHoAlyuiFZ55dm94N6uHpwBFFY
GKWH3UCTLUvLV9pk1mEK4XmMCtYaZkG7UI/EJrbUcw4tcjOKPnisKS5NI/3aHvfCGTR2xDKveyTD
GMpAGiKH6AEUd8WrrRuZjwxWbrp80rZ1VJlH8srQblNYk10sjhP2Xk+JcS2YlMLx3CaU0Wtmjrn9
EimkX7d5VRxIByMCo5pTxA6jvWc0PHOwRnwNDWsTtRY3WWg+9rtsQ1d1YC6LSLxZaOIYoQwvilpx
MVDlnPIhv3ftrrwURULlp22aq20z57S68cIgPG/GIHVvRNnslZjaWpzU5mZsuydmUA0nq0AsE7Un
4ejJ1sDLT/MzJEGzcQ8z8b8YaYFYlvZWyesGpNz8pNEpWypStq/pWb41+pJUVId/3FBNLP8tYvy6
QHuq07nzGeF8Y7JSTDfDaz/ompckpeK1gvJetCMAJtrpNdO3sNTeogwCEoyVHy2L9gMBJoGnlO9F
2kYXJHbO3jaTH4O5lLr0MDsmWO5NZyi3Oi7CveEEb7pe3IJkrdtSyJ50+mRthPm356x2FdU6aQXM
xtGl/5KXGeE0XQVQ30yYyGIt9OawMBhn83f6vCyycqYvwZxw35YUixwlobBQjXei+0YNw0uYiLzY
w2nqGttPtU7zyKXg6Dg1XdEor3cY+H13Fq+Nnaj7WI1SfwT4j5BfI1dC9qe6SHoW6AwlzCMfiuBD
sxtCcw1zQg3hNLuiSpKDFXJl2u64oeYIF5LVRuViGwkBwiOSdE9pNnztsiY+h1BVqgIke1NXlwxn
gZdYwMuymfWw0yLDGkzB/5j5QJxRDJpS43ugUaIx0o6jPJjH0h7kxjLHbJNKV/imo7yR3P5ZxdO6
p+TI/UBOznkUfD0SIpe4WLLn8gAMTkjL8eZO0VHYSLqo0IZbg2S/g02zJY0s0EFOuRkmrTw5ipUd
Esp+e2l8VSfFOddj52JgHeKTbVxLiiwktKWjojyEmglTQifQVNFbLuSseRF2MPgY+8pDNauWV9J+
Gg2Lhr6oK1QkFeO+0bnndZMN5o+K2hq1v5jQm76LT/SL7gOnMi5RI96YU6rfs8Z4MAM1ukZT7ey1
KL6z5ZBwf5XajpIQcc4B6x8cZxzglhCaxrWO1Fvil8Qtr/PQj5uMIlhSLe2xLnzqkLMyYcoSXy/y
U522mR+qYXMipOdBFPZ40GsGrTmtae953DIiooMzdB7fO6ZrfQPrlMzmbTSI9DAuORm5q4zMA8Rn
chWOed++6iW4o4qS0IF2GQoPKepr3jdPTKqm06jmSAmK7LlgjgQ+X5wkcZwbjOBQlVOWaVXUMiIN
hicBNnmTg8G+DqZNRF6r36jcRfsxYG1Yk+IctylLgRkXhhYmfg3Q4IJkbr8I2XfFGDoPbVRKTxkr
dQ9C9JuNcM1TrRDj+Ij3AOsWlNCyO9Y6CTbjFJobcJeHLqH8BhlNp9AwQDUVrGnmUoWnpHEftImR
CenFTITnQqaXNrFs6aFdsmdgPy/HOHi8ZkFm7RMXwLpRc5W3lU6FJiqCu1wdj+pouH7GXPokM1zm
VtWid9KzayQz5TiGez4H63IleZxKu0BvM0VXmMZelOCf0EMtO5AdRbHHGNvTXBkslZW7pGyFZ6oG
yYbaDIuwAMfvYPHaOipBpR3rtnq0vmRcK3DfpoapQnQqUFDd8kq55lMjT72Vtlc3DEEfVFF2N3Bd
RmLUfDMvEZuMASAEtHBReo06o/fazIwvaVBxeGQHxb7IGK0KNfHWgd+RrCZtpco2ZafrJ+4d13hi
qqjW1X0ZJjehU/SdDbklj0CeOZg2p1DHQF5VYBrT/o6qfA3ErrE+BRbNiajRP5ElUWyDAfGRTOkM
yVh7KxKCo2K7JVm+Nr46FFo8rEB8JPwdOwIrxbMqj51876rOeKqF2t07SfdEYlKCGGjUvVSE2bOZ
Re+lZcn3sqS+B0J4MzfoYU2FpXBMwp5ULHFq9TG9c3TjMLtj9ZXbYIEGUU92qVVGfi8aquP9ZF+h
qYf7ICxzb5T9NtTq7KTQSg9i/amN3cconzmJVFbnU0k2IwbpCcliLq5dw/0jSDrzJqtZehEggpJS
3q1eNpNKilzaNuO9MQ469QHV+DyjGt9EwzM+OXdZ44LVIKZnIsD92I7VR16lteckdk2uEGnspTGN
96Reh9dGVXPaDY9FwMqX0o19Nqlzbh3MDJTvSYfWSV/YQem1tyytzVNNKAEmALxtc8W8H7K5SJjU
ooMrYSh0LOr0QcHHG6bfNFO74U5WDtg2o73eIHJjuP9ma6QTCmJkT3E5hNsubtLdrKcWDqqoPRp4
nT6l+fxRcX7HjiyeDLcXx5p19CblWp5Vqd6GkeEnsQlwVucB/+OSIU5SLcIWw+lprc7BOW+Iuozn
+IKhMb3q2iVsaG6XncgRkLgP3RK2MVhl46eSsw7HUHt2iBO/k0bRXvU2O6l1+UmYpGNInDknp2mY
0HSmp9vMuFZs5Ti5jxT7O1860dbAIrCZyjD4hEb42RicYaOmdQr2Osge9JYLvgR1u7VFTIWMat6d
m5QU/3QMumOk5xd6tKyxKnkkJ2za90mnP5Tjago2t3WfWZfRCttrr6p3GmPGtu1L4nKXuwj4adLE
YGFfJ7RNAw0sM5tL6oJ99xgqpfpAgGtrHTBbZd9TylPknKvtfSvvyy7LLhnmAhaeqfYFYSIGbq3p
8ILNwwvrRTncBZXhfBVJRx6txU1Ro/zD7NCmuxSGHjXL/rUYCUKml2n4wCO/sSJQz3rDPYHsgJ2K
HdwepvLcoSfnqDA4pZmM7odRPJUOcz1Di6iQLBuHBhXIjR5ErSvusUE8aIIUNxghvpG0qIgSLT5L
iM9eV+M3ak0y64Nw4KxlE3ast5V5GI5Z3x9gnWonwsnJsEEYZ6kE8TIuermQ89migHGcrHCgJJP7
g4ItsHJF+NzElF3DvA0uHPUCB2NNAdpIi29ZwEQEWEf8kBe9fmjpjj7T20am90BlzzLSm54juMs7
v3Ls6jnvl9UzdAGyOhVsQ3dGqH4OaGh+lKLmFmib91ZPpU+2Ku8aOOJKV+ghHZgMOV0w7SYoUduy
z6/lLGPmTyzRy7RS71Rq/Zsw7T91CJT5vxbxC1Hp+aZ28IsNU7M3tEmwotU8k0mozGV1V6VZA9ed
vDKldhmEEzO4b3Lr1QktAvEs+UlXwlsTIbjt02I8BFbLoi3gzzRG9mBOjnOmT1/SCR4S6iRZcCwy
wD8AX+XDgLtkwHfwxWoofKZp/KDhNqRRAiqRaxKXR3DC/be3Wt36QaJFahGlUlKbWjeJqRE0Ehqk
hZCJGm4V+kFfMqNuzlbGCa+lhfqla2SPSC1yzmJA3te3kU1cg8zvoHui3TbN/nPEyU2xN31GTEWS
iLksqebQPlVtqG3cwa3eJlpEU6yplygBfVCB8fR1Mfcs5Cz0nS2tepGL7w5Soc8tJRxmA4QZ2bbT
oKkYxsdpssqz0gXvI+Wgx5is2X1VIFRw13pVgcaUrDxB74byldW0+cWZPmxbGcetECg7gcpoHoS7
nlDhxXWwYEnNeYjIG5fCbwMpPtcaySrrQ6vifgctbto3GREYsJCjLQkuEI3hBQNLCb9NvYg/Z9Wj
W7nls9SD8HEQA5qLJHlwh0i5AT44VFHwRFWHVA+yXJHnuWT0FPBBtbUX0Y8VMPjCc/F9PkXZfOlc
06ackk5PaUmlDZPZuckQYbDMEefBxhIVuk39ZQ5oYWEuqHy8mfLQNNQcXNRsgAV6dw8AfWOYiLCJ
zkk+zWYzHmC4O/hLsuJqTvggC0End0JqTuLIUviIuanWZlte9TL/oNTgHGpdRcGgD+LEjJxLgsnG
Zsxp8Afki3HrRsmrduO8713WssytpzuLCb9XlYNkfqeApNSM7iZnlrxVGurPE72Hrnf6Rz7Yx9QQ
8j0jD9mRCDgcC2Rom6ZLgwuyb4JWLNI6qIxatxRFsZN6neyDswyZ8OZt/8HhpEAYtu2CuBb7Ik+X
W7Em7lnpGvcsK3ssP+Y5V8xx141lujNeJjNPn+pQaZ6Yv4UbVcmig1kxPxoK1tjD3M1Xc6RQ1k32
Sy/U/jMSW5a4dj490NrRrnNQbvvUTu6wcJh0IKdvoHW1u3WjSI1mDx5I6hc8R5vs2NSuPDjxfOZY
ZT5qPe0xMP2479OHqiV6PCBPWK01ljWWLZ5m7VPnKvqL9j1r+6szuuFzpOjhDaLIy2i51ZZczhJ/
WzTc+qYdbrkzX3DABq4P8iYxiLHBR1JMTFFnjK+0iQt13y5ZeAvR4AzknruyICnWrGL9vjey18RF
ezkmlXhBJxUhsvvUSVYkiaVBnxeyuYva4mYbUrmxYEAEFElqPHPSnLVQIeuKIw805cWatf5oSBuE
oi2/srLQThjHxJmSXXgcRy3fuyOemYY0p52LDpTCSWoQe66jrN3pYVBvS7xzuM2a54iqOPjV4jUz
9Ojz3N9bXZTvMP4Pu7nt32XVPU6V5mxHoxzuIFX4shQm8Ljwc+jW6rnPO2ND7N28JJk5h0E35E/D
5f8RTf8Hoqmu4zL9m0H4/yOaXt/fmtc2/QfS9Ncv/UKauua/BJAKA3wEmIqfeNJfUFNNNf4FAAqW
me3gSXcWGucvqKkhFqgpBQ0L1Cg2esGP2p9QUxg9/wHEFI39H+Zp1THATmkwDG1VWItV/59O1kz0
ijoFkSTC0+jGKSKyvOGGreV+EAe5v+793vznz4UJ7+I6MeLB//5tGiNS8F0hYDK2mkDBtv6tsras
X78pDaaoXGGou/NTw5w1yIbynLncL22dFgx3xbQbmidWGCUpbadiHpCBCn7dgfibK/qJ96qQKGZE
sRfNC7UU20boDrDMeEXwW+yo93OXtlBi97Rf6L/OzMgO3KifAif6ghceASSQt04Rnzu85Tli+Xuz
chBglE7oDU05kU4r77JEPqMMPmVZYzGJboBqu4npV4N90kWj7COAM5uqVHdaE5CfOKE0D/Nn27Ve
h6EW8LLHYNsj+qomy/ZNlk5eqitfcxbszOJc7dRT+OFm+0Ojmp9TVSIQzKLQrqd7Y1QKTw3huSsO
9gYWO5vAsfubWgZy38WzurFm0CRTUng4180tmvKE5jxMdCLvquJZT5DhWWZ/MhT5MRiRsQ0HMh/U
hHyS3u23QZrlexPktDMWSB+z55ADtbMdP0ULuS3F4BzHAoeGhmqbOZBCz2MorlihXYRY465AMISP
80cQDe5eOigkDFwKSMXDi206z26YIy6xnHonm6fCIp02dFUP6mZ3N8UocoYyu2/wjx/6bj/nxbBr
hPsiE+3TbJXm3jAqJr/5w1w5X1latx4Z57NXhLRvm14CwG+YSit4nsZUuXMSQl7r1N0IV3yXMfrJ
YeQ8iDXjGzJllAADvsvMeka4XO7LQrWQrVHt6W1uixE+lgQugmKTUY+vPmgW/BVQzcSYqRFVFKSn
2kuTcEOFdYfw6lVaGl++YgIXgCdsqo7oWfV7KWWB+oYQzwitrZpX25iAgalJ64sjl7IvF+RGS5sC
kVzK0SurGyVJa1s4icIpHdW72DJu81jgszT7sw3NjPNDnPp4qDYStAgQqvK5KJGI93pV73spEQRl
ysmCC97WWFLqmrXzbD5iEnI2YVR6ehbRuTYnLoGx8SEb5J5lDxA7+5JbKfZd2h9qsiPW/JqHhOxp
lH40cnlZ1JIBrdX2GyW2twiqRGnUkqm4/Zh02buKs4vM9VNfVNaOakWFMfW1sLEI2W1MVYRAOHcw
T+00Ywsbg53oHgwpdA+e8nZMM+dBQxVJSfpbGqU7VRvf5kx+jca6OZrpXG4qWgZOhYuu5c6nCPHZ
qQLT6weOlULte5fQbHDfUEh+WsZXaIeGy0FDJCShjdcD7ZTe8pxAR0U2GOqhwI957oL4w0rzR4bH
HZE3yQG/fwlQwfUUywKCGOnUXHdGL570onoiJyc4KioiRkegK183Nr2K3GCVOvXbhLlG0lgPaacg
uAqi2kM0whq9p4Zt6ag1CR+yU3kY8M0BV1PPc0wSUBMa/lhyTdjJmG6bgr4E0aSJSJ+6vP+ecHUZ
ClIpyRHTHpUSAUife6R4UiRRiDWOX8wZWeNMdM8mqQdWGm12znLWXLEfznq/N8WArCMZpksyDwe+
y485lMadyMfryGLCQ8xD5LZBGX8kviyM8Ye29tHORYwx7/OkkPsWLpzJ2DXvQtt5s2t1uDTmcXTS
5KgGrb1JLOexjB1iFzI9hwNk78yelCBT3JA8OfSlLLj+qTPtFBPXhTG300MsB5oMtKbVbovLh2KA
nnw1XOnDfsy9UJmmjZoTEtxNJvXoagCWF+xbZ0azMr9XuXlkAU1YHylkqDmMb1Uwei0Nu6Xo34ht
ZdD1q6aFe5UTchJveg1NV9xogadDBNy0qZlfRRM/amhjSBsTiMIbfKSz8gbajTj3ivqqjqeQpXEc
b3UJlpNl2z31jkCSNEzuKvE4AhuejXxcUxZoCh1LT/YQACLSrZnRozFDMUMA9n65tMZFvJGZFplp
yQ89V0+BafhIyCK6WoXkolPeQbd+YUDi2UTu3V67lFH5g6XFjZvBBV04ONeIQTdiVeyqWUc+9MVN
aHw2w0esL3aEvHmPLCAHHQQSW+8+pmAipjWNnpKurY6yZ/JJY3bfWd1HMnajpyA17xzbAEhWfSko
WKc2VcpOiaHFWDgHSJ8fd0rgfMzYgVBOmoQUyBAWjDwmMN1yBf8kfGn+u5l5U23FugpzJe9HJbI/
7W0Y9cdmmi5IP/sTIKTiIklFDVGK4Kh41jpD84tUyENXuAy18XTvBMXnWiX8BcQX1w6pSeZssRwO
yEa2KtQLQ3DXIQZonYoLGXRtymqn7EYbf+S7S/TNNq0pItl0x1Q8zW7KtVw441dwkCodTvEa4Mk3
et47tPuPyqX+AdvhUpKOfpnb+GEihZgats8NCI4gS3BEYTtEoB9mRl8RQMimkrrEs4B8qTPtR97y
UNMF9aJBTe5jypMbxKGXdKiVi+wjRHis6cg9dI9Gio+vxLyWThST6pow5u5xqJhllC0K9IpyUp7R
8Ve5nnD5mXSNS3ntAdluK017r0mscw3IrYNVfclBC0MzLD5cqXntoEJkYUpH6x+tJIXqo0TIuG1z
OZAFivS1seuN0ciG2QUuJo3kr7TVsq1Tt9hNGdjCPD7HYakgBGiyjRnvdD6wJ1J5zzwSqypKQzxu
C0yB4XjXxsMREdYrSEfamTiZ9lIM76GvIMM+tgWq+HJWvuoJQgmS9HqqJs6i4DMqbvauy5fBIVGz
pKGfXL9hrmWK53THQLHSC9ZVAGLODe7FgBEzd7d9qCKiUdC15Ia7NdyZ5jOReWSKHKZOhYzHwdqA
P1xKZBgnJ/jFFIq5fwPXgg1Tv6MFBbUOnWRrx7a5ZSwj/3XSoivNGE6Uuia7mSizA4CJ8q6LCMPU
CnRIFGo9dcQNLUX+bk8ivYzo7pLuqA7xDzo3m3rWgQBP+UBsbdzvh8ztkIkG02WwG7F3zLDCI61z
GSlIW2scgcPMnbUK7V2CQmmT8XfdgdZzMbX1XlULfdsORbYlkpFoslF9UFpRbYw6Qhhlac1BJtFj
UTUpVvZK38M2YCpr9XecA8xBslM9q+muDgNOz0L+sNv0B9l+b6hYPwXRCGXcGJky9/23GtIIeRlQ
GxpwBxtKItHONKfPCiWho7Vk2jSBeHLnAW9tOaGao4IbyB9oXFHTRyAAe5LtZMYGfP+Be9iAKpDg
b9F/1zvimV0bEp1Lgi88/6c8d6oHk6TwwDw5NcgKo2jQErnOXV2izE80buR4KOVWOIW6+G77S2uP
eytRCVLDILel5aics2n2CEjLbybuu4OJwplBAJZmMzOnD2dFPimjeStp1BPFhe5EGOVRzfC+Fku7
AH9iFCXFYhyKrwSMGN5c6iaFskjzLQX/slppXLxl3XtpxMxGWJTRiAiil2rF1UWFsrGXaf2OgLg+
t4tJdd3r9eEG8l876crItNEeUHNRXWa2gH4/LIcXZcqVw5BSUTZ78xrZXNhm3B0nqOSngdsmWUdZ
wVJeKjsm6dcxT8XJdpZpu+0qG1aO1VEvoRBjWr+btJ6YTtThe7TnC9A7OHKjuDSt3Z2zYIoXPw3p
YzI4jmlgbwbV9pEj44ce69nvpP2YkcWydWNMpEFSq8+5I+4JOPdGFL27VA/RDST2btJQfU2qOPfV
mNzVgXMHOkj2Wnlpy1m9H3FhC20i9EVYX7sYJ7IKd+CYjuXTIr0751X9yaRoM6uFfdTzx1Z15vtZ
nYlQmvMa+fIiQnRLAGQ65Triju394MzES1oKHJAh9gJWFgin8ONnqvaCl0MycwMLnSNV14vyVgyX
MKC/AvuwBoFdM09YNlQxf23+eM5Js+9xyIwjUG1JRVxyWwzJmsg3SpMO/vosQD5EQ4xn1aKms0ba
4mpWAEn+/VgCMTxZ+rJ+0NESo6Krd0URfiQ0ezhplR6sz7Ip83DCWS31c1iL17gTPcDuJbFToUnl
u26+7GIX8n8+7urXsBLzzkIT5SNEpWtscK89xibWuciu/fUH6yYWuPtl2B97g2zqMwO5eTST1LNH
wEZAjfXSzwmwJmN82cVN7ex6rX2JgOz6RoYz9vdmaLtfz5Ed+FAbZrPvW9zHfViEHkCf0l/fY92o
DOwsQKh1L2/7e4MbF/+rjJTtuBhH1zcPFFVJN+vu7yfhgRxLXZ0OPz2jzAsQxfbB5KnLLllT8ynU
LshHuBqitXbQ6f/eDbS88Os0Hvfof26dDPliBnjGXdeO1gHl8T5trc4H/5Lz74KJWgmpqcB2Qvyc
hcp6o16cnmVg9hu7j/ptpPGvXzfK8nWsS4rcUt+lMzNGUpL3KRnvvrscqnWPrueCh1c2gru23+hj
6dMxY2K27FWqKWe0G/YXELjgYDK18uH1Vz42qLk8Ts6MeQzlKPcFUEJCr/20wDm1WR/rjVL7zE/m
I1gY7Jk0/VBMN/66ZzQpKTPEPfbIr/x22ax7WdMZu04fv8rlpYG67bo88mNtYUotJ9+6F1N55QQd
i4kGS5bCgeArh8x1tN36xTlIy4kItjSxBXHcyzfullOtRxxcHYc8O0SJZh3CNKr9dYPXrvIro4JS
3wb+QKvnsD41zzbBmyxDN2nx2QTUwIlfFJXvLGeQtuytDwujQlgi+h9w0bq9O3UPdUdLm7oMZybR
s1TWf+4ujydCE7epmxNLsBiHf1qTf/uK1yd/upgVtMNE6LjFBaXYoipmIabO/YVFHDKj5cRRWDLs
oiD/EkVWiatn+QbrF1q/y/jYl1rqo3vIOSZFlGUbnbQqn2Gi8hO9KA709P26nlvfVuzWb2IXgaJj
JAwlOuL+QUPhMaWdn5DEwDqATcqFgj83wTy02I3XDdf0r73J6jivfz9ef6yuT7oyHXbuxBr5r98D
DaoiD1ged72eN1/+eLe5FfmpVd/HauS71Qbn3c9do3YzRnF6IOuT2EuCDVlFjPO/XynbrPbHZbPu
rS+UgNI8qjcYPlROCWIcdpVp5cf1kepy0qx7rmgQGnYAr5dXNSmlNpp/agECozIXg1eMWxCdmGA6
+/M3zGXvj4eWVhxci1FlcFik4sv599sLARMhNbDKr//b9d8KM6r114frhgDF7m8P/3hJBAF40Xza
W3O5FikzcRqWWoCpDpXZ0abgyTLbyG9lxOA5avVA/Yxk0E27jC622XNmrrv1pBNwnFjU8e9BOciT
U5LnFqyDk7ucXs66Sxm33s6Lv6QrH5T1aPbLQfvb7rwMdE7DSjqOJJ6YZZDkFs62BBlxTI3EQ75f
+1hhnF2lqC/c+ir/98dfH0K/gniy/GDdRFWNwboXO30Zj5TKYmRkyOIc/usxLDekm71y+Pl1lq+3
7hWMn6PU4yNl4gb1Jy3U9fl1Y6LgoGPVFFsAcKzwJmp/y/jCBRThQl92YaQRkgHuy8uWwResINfA
src+HFdDfB4nvd9lr9Gg4cUwmp5xm43grs/YtOwOmnKF9fPnSbickxbYD389J03qb3ttoK31+/xe
dwk9Q7g7WI63PqxElB4yTTv/7XXrma0uIbWmIsit+OsyWV/z+2/AZ1E9rLgRQFr+bhyFXE/YgWPo
SERXrx9w/RVUhdbsjWBGUD8P8zYB88YEbrn7xctFHi17fzxcf4Db0P6/jsz/LmOOtsh/15D5r+z1
7TX/Rz9GW3/l3wlzxr8IBjBUy0UGpWukoP3OmHP+ZdgafGYSGiyN7e92jDBpx9hLgAbYYIupN0TS
X+0Yof5L12mm0N3BqawSOfAftWf+wMsuTSIHMjGETV3g/fgzIyzRKmpNAiJ/R+F/D7Uu8cTsnpEZ
om3H0IHI+djWgMfCluIvCFocSDJI/0PK7foxbGL2XD6N6tDR+mePaNawpcpZKse6ArYzZbpDfbR/
s1v1h1t027BOSK1pK4X+tYP8RVWSbQRd9Pi3Q3f/k+T997Q6bYmo+vn0kie4tszwfgiQ4nSrLMNc
oKx/I687GIJbV+JpUrl3bwNyjLix0dZRAk8AMhqG8gs6jnsrdr+A+Vc2UdmxVCXQDvofw56Q8joQ
ev4/0Idp3/3B8+b/Y1M41ljZYegWMAr++cHwvCLst5vgaFPL2uRqXx6MpL5pZQTHwQYTB3hk3JZR
BFRmhoppk0GJhVWHyl+3gDGltModojLrEPShL6vSvWhjBlHRPqRj4FxavZiPWNrvh1I3LtNfm6xi
ORxhvqakyZKmGErK3m403uAvT4xC00tQ5xVSRQZxCHTlXThxl0Eu9K7UjuWjzg0faxP3AlbhA/MR
/MXzoDD/poQENAFVaKvSD0x2bdce7Tq7CzScKuQ1Rh6CrO6OQuwPOboU42BP8LWLOzWZPzllgy9t
+h6EnSfapNyjG7NDFKFDd3BsMPTpJM9hetIcFHpSeh39iEW9f7WTH+6U3hvJEJ2zNEOPXXfzRtSA
FAp9eApCmeydvrd2rYtBKvcS9OiXTDWsveai9TZtwrwcEKg48U9NVGwtxnzICw6ORXtbBtnJibQj
BtrOSxFd1Gp+4kaJjyRy37vlgCys6iF+ySnGHsauz7eUw9uNBa0jXbAdQ2vQyKRMFUP0GBa0Rw3j
o1hgH6NtUeCoP+xivi+hgdRQQRJaYptR1g/JJ+b5b8AMID8uGJFk4YnQ3b2l7URBOR54FXC60Jw8
U1SdZzfyEiLobZWINX9Pm0UxjL1Y2CVBc7QLmE0UVz9pBP8edC05UVBM4OhhG62iaWvmw2dngaKA
ret3yggopYKYYkFOCex7DY5KaANUqcwFrQJjxV1gK5U2QsIT6kMHh8WGx6ItYBaKuwkNzwXWsmBb
1AXgUthf6aPEC9bFXQAv1JNCCfAlNYkqnDfqAoJBLaweBGwY5CboLIDFtAs2plgAMsmCkrHpOeYL
XKZfMDNOCHDGWNAzGQwazaGENC5YmgQ+zYSWhlI5yJpyGj4ySze8FLHuBqeIQ6PEWmSGdX7QSFfb
izjE/W1UJqqt5mKmQBLjGkwOJfvm6C7knF6Y28gyel8x2ZCTBWFn3aUJ0vu/N3kXIWlMYtA4yw8U
s36bFnTPOrch9uyG7M3c4176Nd2R6yRnfbxuOphA2gIH+v2SdS9d5kbrm/z+wfrc74frXmMCJaK/
c1ynjsRbQyyCdPESLhCj9bl+mVyse8YCOzKm7EVfSUzdMvUYflKRlnnn+kJtgSahbrO264/XTeku
dKV1l1OG1jL/0sYrFhDT+r4/n/y5XV8F89nZzAvIaX3IgpWlyF+b+Rf8afmbf/sk0wKKCiBGdS0g
AuCkyW79nd9fwllpUz//zvrstH749e2JaOGDrbv1+nEZQuhcw7MyLHjOZuK+94I0u1bh9FRCGgsp
vAvd4OIJTWTKTVifYf84e5kE91Q0DsOgBghDm20zNjC7RvkUG+2PvL/JYEqeLQspWG6heSjkAzTb
Z0P0H904+FWGONo1ga4EOE53xIDnR4FFcMN1oZ4UBvaNFoaLtao5Bmr4aEAA3ZlxtMgVksdEkGtg
iVuQqnA+6u5BDx33IIv+G9gBEJP4pKwW0QMAM4ReYWUdNMe4RsUUYDf6Bnb+bqwc3G+0dIDI0AkN
3OqdAh7TUqs5FiIeFhcuwAozoa2lap8IE48PpayuyhhEPmbskwEI60kX5SFQ2u84jHdAv/Qd0khE
pyaaMDusH4q5c/AxteO2igyg3aJyoVMBdFLtScF6VoXbhXhMD+X/sXdeW5IiUZb9lVnzTg8YYMCr
a+0eWrywIiIz0Vrz9bMhqzpqsqtnfmAeksQdl+EIs3vP2WdP1RR2U6dWkxdSXWdxgk+zr5ZlMNgY
iBPB6Rfss0l/guP3rWiu0ocjHBA+sKl/RGBmTzKQORKxNFzhc2/WTT1dtOj2NNIAkYUtz66aZgOO
DiLnJnGGKac+GFZR1j9BSOZyBi920yo2nJH8WPW+ebNGb9eJwV0JAztn0Pwou+SnMY6frVpSjijT
e6W1ip0AtuJEXOo8vJ5XFKMJ4MPKWqpNmB2NX4z3HGKpSGaqEQ4Ago2XRdR+UF/CNlFOekkrwKMq
uY6qpTj6CAc1R2XyzBFWmhF4CA803ahxJaVokUhaVQWtoYXbrKr4Zqv4DkkGomed+7/o5BySQjua
ZfEDlHeHhYIJX3GFF/Ya4MVcgZWHY1I0h8RqkAgH+otEztwG4kjQBzUO2gU7JVMeNMT829ZIQFmh
Xkk1+SmS4qfscQvkQVGsh9GAnuoQU5zlR02SyGBjlzay8TIqqIFHk26OUJiz9yjS1dBdOCp7gCj0
TWXpe3S5u8EUMCwG3KuU0UfVWLFjX6Xwhw3Su2hlSG+qTG80IY6gKPu1hwQbrFmk3DJGM/u2/wkE
EHW8S5sRf/rGq7v3IFPHleHFgN79uzhIvjjE960p74KIREcrN08QC1eRlT65dYpxICsfpXnJ2nsk
TWu7r+8Ttwkp24qPssUf6afJGlAQDTK0OnpAMqKKWFJNx37t5NdwjHt+ieyITAbTjruMnMJetoqI
T0Hp3dQJamGO963U74ekfe1c3V5adg8q0oXLgtpyKeSNkd8+gri0HPsMhQtVAun196VGEKIsoJAr
o/4LkB/7loA0qLdcLRNn3eb51k7U976oyAdy8i8jjUBSWOhNksamLhNwFYtgijnwY5wWSGezTfHn
6Pm1DysUDVP/rqHXonkNuIO9ipRbJPbNtopbJbVg0SvGgoHTG4XqMzGhz2XEqclJ2A+VA6aEnLP2
cJvAxgtvsO/cslqbWou8vaXzFPgGp0ny223FubdcPAGuT6/D95p1b5lchMsBJmImdrnVvtCYMJeQ
K1FQAjBtfcigUbGpU2BBhY6NAc+25cFwwlTs98NJ1nTETEU9pbG+6se2OZbjPR1wsbYFbBXPzd9z
HW5mY2jPYU0JvjP0R2s82gGBRAA3zqoaPw6h/Gn36sfQLyPFfVIwvEVGeUHFS3k4e4AHUdIVpqPi
2D/SLnnJkCUt1GAHE7bJAKsmFu0bz4kvVhwDZ4Ein1ziQurrIKXANW+Z7/u9WYslY6mpGZ/ljwUX
mV3citf5UW6elJCD8Lyhzq8uCoOYLapgmkjCrvkymgJgP0nhvTjDSfQoUf1kQClsUqLFFEupt0Bm
7iQw3il6BKiAVpkYvZVVOEBGCtq7RlTiAFd/WTv0S8NJ99BLYIe4Lw13n+SVhTVSWOcONge5Vhrg
S0A/oPkENXouaa6KeVJTHgPL4htOn8RQ66mV4CacVS3+fC3dQEen2FSOUIabiekR/IIPll5htrLo
SxxmbfvR+WUL28+J+eGHfBXRwDw3dDvPLb83/LwzHB++dZ2cnVz8FIi7sV737wpSkFi4SJN09xTW
vb1P1OxWBYHcpqlxTs1oVWCNv9hJFKxVPf+lKGiaLb0/oNm94nHTuejV+kXDOAMUIz5/qijpeUq2
n8AlIoPF25nlmVIrWTY0Q81YqHsCApJTPmDss5WK51rVwp9+xDxBQujFVDvJ48vQvmjD2i5aF2Ra
ux9KCpZJkMFTkkdU5c6+LvLmEtFsvWDT7lI3grzlFzttgPaXeQdyzQDxhl10QMZ77zbdcMGlaRw0
CuVeEv3yJZ8RQx3J1rxNwp5FOG126czoTJzGNAQ3X4qU875ZqRjuEVzU1huCZUKtyx4IuRzaiyjV
fRupO65LAzzRlHwkzcXdCAHUMBGYjCOuYtdR1oU2DPgmsuKIK3Sf1nZ3iacFfdefnV0ZsMXY0eX4
HMMeX5i7sMM3g4i4XhsWmgTVdeuLrQefjtcDVHXt6IQzdpVQTNy7YvxhgzI0nU8ZrNgtusO8aKc1
JbNo/s6rFdA1aNnTvTRobS5SzOhoEMyl9HktnIvs37fnOyn9Y6+bV/8swv/rnRXd/UhH4pU2Gfb2
qS0xN7/mtblV8d/enB8y98zmte/nfnc4/u25NswewLxoSeat8wtw/jaV2t7PrZK5fzKvfS/+2/vs
udf3b88rOPETOozSEMsCWGsK3vPCEvRil9+3kyKpfm/5/VrfbxUI1N6/H2lgpXBbY494tFat8Pfj
/7H9d7tnftHIli3D2P98v/n1GjQApT3QXEXkSFjN9J6/O2Hzaoxokk7fUzxSGybX7eoraczAU49f
pJls68zTrp1SOYs6GqqlYIq3Dz0k9sD6EadapNJhD6On7CU3P/Tugh6mQQlYnT4oOd0SV15pZMmZ
ZKuSoIik2hS2G5/tpCo3CpkbWIi42WIhPQcK7VrFN/tNl3eARSr9OURlvR11ptLo+zGu4kwmOkA2
uyAttb0NefNkxeViVMsHkLydb4S7pi3jU+gH8Sn3S38Jb2VTaz6U4a6irF+qV9Jn6pph0VCeBj7e
wkMQsRmcnVWP2WloD09MxMdTS+X8NK/ZpWCQkDlcaacN2rTA9H+gIhxC1A7+ehiBQeNJl3ihIg2a
A3CFIueTjOZbAAXyHAaQw8eBOUEVqQW9S3dl1/QbYdQsS51MgTaGx1JPC43aRRV65j4sgB74AEBW
8QVT+lkwUzl4aaEfhXeLubDxN+IFmc5zeRmz/sTZtD+ZXvJYCBMYyfSI0lO6U6SQFT1gTVlXMX4I
xSIHxrJjKgx98GyJMj+PNjq+0KXGDbb5y4dms3GbfFE5VbGzfQPOoWpOUIedWzAzHInnpp8BiFb2
AfIq9BB1GLxi8Q62np2pJzW2VVL5WJsXOt2Jk2MCuBdxOuXABRtqP4rOT9COkchW86PAH4BpbujQ
aXiljkWSyiNJtjvwcsRUa9aXw3QeLTGZW6lXr5XpVjPtKcwvqFMaElf1f97nW5RW+opuR3efp4x6
w5GAgXnHmtfAl3ib0ETo2WhiYOBYn0jakLsZTuR0tb6NwvBlnORXK2/ZR6Z2+oYXyS7XTwiYCEZl
0Id9hpptR5MsG/dAaA75kCFKVdHfWKZiMdSy3ZNQE+U0r8WwXpmABVhFkvwcJCerDqpd0JgKmB8T
oXocFy9jIw6l7MY1yLVhYUZtdJIijk66Vb8hP3MMMgjme9FMlis8JVR4sDSe0Jn+9cj54fPCso+h
bLCxwpOfm2o6sVYrY+BKHEw/kZ8Y4HGnv2E97fTzQmuCbDlqWs61NWciaIbH0e/+WiiB12aMgLj9
e1VRwmGatSNmVsbneUMzPSULm+b/eOC8aX61eft801KJftIjXfv9Nt8bvt91vu/7plMX+spoGPJ+
3/f9prleJYehedFDG9Z56QfRPz567kmmAAaExO/P9/2O3x+vmD953FI5I1DAXM5bOnY4xwgnIjJf
/fu9//h4f9ycH/zHx5ifOz8O4MlX3BTnEjXElkApAjN0kHsmYTBRA++rQ8iQlHAAjSRIbxkF552e
668ZlIpLWAqy16j8kBpkBMiTffPs+NGms6rx4mb4C9X+S4ViuYRby9FQms0qNeNJ6SjEieLjzUNp
uWNU7w/1ePXCl8pSCVrz6TSW0ZdgnLvGNONwkmKma2Q2yDeOTsOjHpuTwTnNLf13G31PFlsLe6zg
Snb9eDBAXW2TGumEFAClG/vNTQf1LJv41Wdes6W6wXRU76F02ZbY8yFqtOIMB00ntDeKdkN97p1H
N31P1MF+af2PvPY3eTkRUMnPRtW4U8r2Lm05z9Z1gCWNyRMiISBbURq9+Qq6m7Ebu5NRUEiicfrV
GNUXbVdjP1U61i2o10Xdh5faaN8q174lpio3Clpon0iAUHthnmYiQovXI7/RmvO5u3Yhcy8IQyYX
yyZvo/GdB9dUxTJDIqAoiU0DoC9WINSPjPvhG8h8M7oVUyfH+DSnPF/k0/uUQ/BeZJFJBR05G4R9
OJ8qEW55V137krvSDEqCTr1HQ4a8BeIHh7tSP7uieq9VOHTGwMRiNKBc569jaHoPOGy3hMrKDTvJ
ueu4/GeQZNtCBBur7K9K617agYIOh7JxIGSY/GCmYMqiqWV5pzowICOoWE2rpDs3drujCbS6C65K
LSukavD9SeY79fYwIg4UhHUlDTzH99CV9qlrh/yxdoJDTflyn7X485oU1ybFrwl3QfyHlmfyajRM
l7KENACjGjctmrZ7LfQ2aUlXt80kWIdOO7sqWOM80YmZJgMsdnHeFkH3U6TeQCAu9CDG2cOur7tm
Te0MwJ4zjkQxCWVRuWCHCZFR9gxIsrXrKyh8umGtJkhFQ0vRNr7RTjK3UbnLwVY0NrJkZI9UOSYb
jtnkYpcN4S/Dt6OramTOwmaPotKmU+TrtvCsG/A3mCv8mHCGJu4+mfWRAYO4PQKER0aDvY80Wf9u
y/1/G97/y4ZH/49k+v/1t+/tv9jwrn6Q/c//8buBPHUOae1OT/i756v+h6kZjkrsrmXSKNHp1v1l
wbNpB2sUMA0HYRb91ilM/G8LnvYfjmUK6RD2KPlvaj7+3fO1/2Nyz1GU1f/uFP/90f7qalZ/3P5n
l9OYupj/7HJaZLfbwjQtTbc18V9Cc91O8Yg6M809GiR6KsZwdR1GKS1FuiTxzE+9GZAwf9qtdo/R
Gv6WAze7rezXwrHTDQ4/OmodIMfSAJ/CBTAv2e7oeMNB7twYH5pLres5bC1r3KUg60ynvMs1SU2y
tfGkdImA1EgGog5kyQt8Zz+GF4goU3i6RqFQfYtg/66tlDFK9Zhm7P+jv0s0kMpjJQ5aBT7mH7/e
vzR+xb/8SQQ9epO/iqCrNf0s/2z8Oo1dulrnGPtRsZydJwLUtLFyiakIQ45TtjIVYuFXubvuR/2i
ev4Oz/i7QlT4ijPGqhz4pnXuRDRHiTEJvZOTT5Tz0AF5mcmN3VLZ9xz5Olgy3//fP7vGz/fHD2rr
umlrhsTwadnSmMyb//z0ri/iXDaArV3PRaPv6kCtQR32Up3sfNl2GDVkrC8pqYvLIS/IXbGAecO/
f8lCpYNo4SEj9mK57Dr4MhZUDdmREFdHa0mYA7I9WHwVWZNJ8Ump0VrpQqFujiEx87Awwho76jFE
/yQct5oY7wINehuxbz8Bs1UQ8utjAbgM/mJ/HFrvhX7SmRzFduH39qtovScrr41lFmh7dUQk2AL5
isLgKO0bhjEiDXPK9LSGnsZT3ILXU1qxT0Buk3QyyqUC5cbIyZiBIhyRcIr54pPWQMGsr/0a6E4V
NhFYPA+JNA5vrVxX2NJp7LXOQtY/BOD45SQEhWk67L0Y1j0gkl1syJeCWvWCEIGJPhEupPKMjVMu
W6F8gcak9W+BpfHhCVvCouLROpP5ZZb6qjCE2VvQB2MiUSHvGvIxFUDyyz7JlzUvomReQcCBcUdP
8ouWW7gQHaEzIaR7Z9A+gBH0wHxoeBgf9tSvpILuFvUtMO2joebU/YAxL6KkOkaJTQUqfCO5eu24
FEuz0jAgzWFhChLyY4xR36g+eklzFFuI1R+ADuwlU2oUxGR3MU19zekNLDIqQsuiwUBZZKJZGJhz
YNokXN+WSZ2mKzOUhAnEtn4VbgNnWqx0F5gM/d+7SHmwdTvaxaVYM3JaJCNjFMasdBTqTxdHo+lz
Na9HY0Oh8UORCQ2hurMoJrbpZsxGIK6EMQ758Ja0T2WLrzEu0ud8MN7Luvq04mIdGs0rhXJ70dbp
D0Zod8Knd6sFwRWFgMrfsX2RRf42AjE3wGHVFh2VEcmZZzcr03CPsMaw36vGqxUE6z4TkOopDWSh
2AaDC++jpL2ea97WQsnB/tNEYL1tKKjGAKGp2Iw+QRN1ex3aZuszQ6NLsCVHlQyRbl9F5Zcl7nTM
Y42TPFUajDFP7T8UzVwXTXOICLiEDsSx0rGYJoOIPlHckvU9WO/+AFRC8Zu9maQ54Q/4ZlXjxY6s
xzgKaB6PpzD3Vexd8E8pa6i71JDLJhmubZDdh7L6yET15sftlhbHxuRIwijVvNf2Tk8r3s6S8GHs
XaVp9M4cLBqTasZyAPCm8nHMmGZb8Wdl27+gNL6X8XAAC/GhQHheCtIrVgyGiXVwbkFrvuKZPGgh
xHc3OMJe39Zl8dQjIC9a72aZ5hcB3/kiNT6MoSu3lkbNKXXv7TA/hw4haCrpzcwm7mOjXNcGnGVN
OBDwXCIgxqSFGqb9JLipIpe3J+/QiJ+wKm1ID0emKy2XYygg2XWEBK73LiogFReWld1bQF40cpyW
I3lEnDUoROaxfs3I8AQgvOCV7wbLvgV9dBfK4eKQmZRbDmlTuNkGVJdrK8b8xsQi66rLEBCyLr3M
WOr4uhnO7cPSr7DgfQozOSmp/4CMmOygoX/K0QhArzVpCnTq7ff7RsDcgORsEIzvvDH8iCNrNR3f
Q5Whb+BQKonTYmi71kM82XDGRrj7bZGhzqBxFRNivSgAzVCNyNe1dnNz7W7aEDrWawRXSvbOp6jd
e0/GuHVKqJeMcNFyvdu9TnHj6EZ7qwIO7xbt67gfcNsvCs2hwONus5juVIDJGctstegUlbYq/V8S
DaqFJXHfBr6JcVf6j25najsg33vUWZApa+ksKwAVmtFdEXRTBNZedHNthGVMx8y6kH/5Am7jGAXm
ax1zCrNHkKLyg35FsCqC/jQGtNRS4ExpQyZr6GOESitc6eDDGfhbj2C0sSpp/rIbRqKewaIsLS5v
SzMLKKHrz3rg7+JY69Y90pyNbujXOC+fsRXdpEXau5dazxqAuDCqfoDDLiCN6T8A2tBWJWkuZaV0
A7iiSVvOmwanuM8N5wQUjGsg/ZTE198F7aORYK5VSMqD74wxpxASrvokg2MF1FNGIwKZsf2FmvwO
1Re6+eRTIj450Mmgsi0ltmLyG7ygLyeUR74Rg3n1akOuhyTZZ3Hz2CtZR3lv4PzCtWfQ+M6R9gWH
E1MtlBNqJaA7dfON7raOcVd85Ir7UvrNWYcsM+VHgn33ELsYEq6wek5oDi+EMCdgFayrBjWYg477
nIto2w32Q2gSUmQD07chtjWJ46/ewzz4GJKR8DVT/5gkBiET2VIROPeNHm5tUKfrCDCRYeOghWG8
KPJa3kabL6jqnlw6OWeWLtr5QV1iaJW4TOtkYQVut7Bzvb76wNFIzHDys0wD9VhX3o/RVh+Lvh1p
SkO+nHZ4wkoI28Qy16jZSjXp/MAd+xmoebmINehSg16taWpsPY1OiTc1Lmv4arb5WHuBh3lzb/Ux
WKbEuqlGx49tdD/GQK9p3jA3G8STX1bp1oDQxsmlWAI2fewkV1DPPoi6vQDcNXzMEsQ9UZnm03Le
IoXuI5Zy3JrsEueNGYfnzm1eRhvye5YlEmf3qauNh5hULKuO6rfpT1e7k+me36MzzVevaH6MCgdx
4quvndXRiUyB5hrWC8zPh8SSNFVrKkqZ9koSUL6xcAPXRvyjTckMyhltY2fKFr1DlyVWbpiD3ymg
jktm1osOO6qkdLpsYyJOiiJ7tr1x1enAEGWxbwZ5r+AECwnwXQTRI8PPA+kZj64fmAuER5yaRmdP
OlHFsxajZz7N347LI85BEsGoKuynt9UlwrXIebDpgFYhGdxDbz3ncL5aviEQ5XUXkZ/tXuRQXBWn
5IMb3conxsMFt1CXNmxux4lvTfs5tglW7aiptmVFNYHmpwRGgQcdcnYyWPu6l/qy7ZI7PUM4zqle
oxdQpPlTVw9vMJibA0TJHW1mGPsAsBbCHDK8AQFazzLAoo4j1giUcKdg5IGzkG1yaZQbG5cXKbf1
MXO6W2wJcniyqaGXCryrQj9oVLzWZUKXsWnzU2TEj1oNFBRZZAsbB+xVHWrHbmJWFtjTxyB5EiQ7
0e1GsOYb9mMI/JRYr4qfsakxiqnoIJZpStXUNcMtxAIOf63bMy5pdk7q/Aw8svxSQkuBDPKHj+AD
nIiOFthep9iwHPBc4paXfmjUe0oMXAi94K5IwJNFjqJgoQSS0cIJRVAWLmI4El5lr4g9WlbYfXGB
SySEU56EmhPyGEOTLix8ioZZr4YWL1LqGSsZu8nZSooH34fUXRLVCqPdPzYEIG2hvTcLpUigxMKz
AF3lx7uaZhUumiFIVllFbgJ4EwhZ00K10fl/35zXtEEeqQhDrJw2dpNUSEnTYjVv/P0E/Qb+uWdk
hHHg+yXmtUEd243VKreiwd+TdaqzQiPJtV3f+t5IoFEDFXHZBnT5/DwL4cZ6A2Nldph5Iab3nF9o
vgmp8paG+NWLSRHWtyXav3k1Ul3mF2DLqXG/9ZMVIvV1d5maHYlFoVD2OQKjpFQo+FoUAueMLKt0
UCPmjnfg8vFgGd6iCQf30aDTk80vP73MvDa/hYfQO4Lkwp3xJFBDONyvKpcTk6dERQJdD/++lqj8
XkV3CiqQbC05GYDyy0UeaikJRap6dB08MyRrjhc858yYdDPf6kq1swNjPLLL+NeSXKkrEYsatTpw
6kVRUZnPC23paVV4IeknXvedKFe558BwcMeHruei0OMZubc8L16VYQNzEhgXuQlFu/Y6Yo8NmeUr
TTHMO1NAyhfE9tC3KMRywIe0tBJqTgE+iSQblHPm2gXjdiDiVRSq14i6lmyzd8Yj2d7wnOAU+OVz
nSg9o0RAJDGGeaDLZ7XWx5uSTHkASbr2IRhTUMVGirASIozZe5TtzDfqC19jOUZ7/Lo7Lg/uoVE2
cUXqcZCgCzGU3Lj3tfDgDA3SW3OiWFacH1Jq6+s6getOATt+H7kgwVqxF3HeluSRcp4FDayvC6+8
SwyjPAr4C2scbQ+GJlDfjkymVKJmaPKk2lFS6vBl6V21PmCunoIIyV1jX5ElfVc7FAc9DhmGGuln
W58IMXcO5GNnq0pJ0mOqMRILC6968oYA14qCyVyzoIbDOopfLcu7y1xCQQga7jfIkL1HMnt/6QXn
767Kl1pf1nsHFdBhaLu3Ikr6rdVZI+bXEmqpQIXYdZ63k6JljEn3pJOKdWwp5Zrwb+uc4kmcvlKF
YbqXO8OVxtMtgum5hUX3aWb1sM8z4xN2gH8kUDla97IqVjmqusvsSFZACi5cry9XjZAHcpyHR2Vy
u0eQdMiRxm4GrvTRA9m+V1qYH+C6Seuq5K0fSogVETjWRRsyYk1DW5zyadGqxm3oTNhwjhatKaeL
p8CStyjvEhpL/bnCAn9zHPfShVq8Q+VcHVEHPMXotQ+My13MfTd7lRLqgN5Jd05BLHc+bnaIB8P9
MKQGSiFTO3S58RqQesePGLUYk3V77/ceaidJZ5HaNtlSxavLaGTFRQxCLRLOfUxN1oCFesmnxEsj
8Yy9RJAUmPrNg8+wU0AfMkWK611cgW/sHrWKwsNoSBh7vncVAskHfJFs27feITDSdOMn7o+6jfJ7
rSdvLyXVZ/DJsx81kz+YNr4RYxHtgnqr9GoGlCY66q2a0Uis1mVFlV/Vn5KgPfi4tvdW1wNJ8tMX
d9SieyttVnR3qyMg9gUCcuAfFjtEOwINaBLvCAg7QqmoRf2iTt0OjB71Elv2JJqDUM/MkehtIzKR
0DGP10wccnVFfpdA6X10jWPdouJvytxbek3zM4xr/9r0tEZgArcOI5l+LLc5LM27kj2XsGqss162
GpsRkR4Mobz10VUPI4OjSXs+lsG7jsbwnrD3tVJHhzJJPVJj8ourJy36pzplAgJZF1WnnirH3IZU
M5G31gYdOjV2NrRv6dyEMbRyAjX82uopKEA5H+qj0UXNcZHRZL8zg+QWMKQhDsk2+q0cKjC+jZ5v
fdjKR584BMbT4SYDYIOEYjtGjXNV1ZxgyjRW1p41XNxopJcZAzlQE+Fsg9qRF5MOKngKyPCgLw4G
hXhEnN1rjaH3XL4UpRI8Nn2DlwAGlwvaAWn1R5yo5r3qgU8cvZggekNbFyRBRBaj87oES9pIvBKJ
Xol1b+IRrnr7h5ckA4B2Urn6mPBTc9yIvDYRPRHR5NmU1qTxNDjAJVqzZXpEBa6PQ2eXq027LOv0
VEZPdP/PpCZBgq479zAAhK/zY5JhLx3j6ghVXL2jZrmwK3ZOQss6nVlB4TgHlF8O7mIWQXDKCy7J
SqEgKCun1R77BxU1ro64RnA+7DrCGnehk0/WdWpJSglnfxkrKb0tnTzMRMmVQ+wXv5BwD+tKVQSx
WODVNdVp1mTZkeKgASQkpnBaBbSvU1EoYgSoeztFFn0VMSq90cbhJxmXUF8MN10f0apzmMDXSYiE
zbQQJlUolS2El8ww7OV817wYKue5xy1J+ixRJQsafOMBQ3P712qUFcFeJRxRpZN2GKbFvCaQujMP
rLu/btdDTLBoCP4K7hM+8hJr+ryWMg9nhG9gCpa9pzPfITtjekiDnX+Z9aFclNPApZD4dUUoSeHM
SsTj033uPHT53iy59q+9CvxzT9KAGTnWP547v8C8+H7CHzdVdTIJd2Uo0E4yB/1+SmExnvWwmv/5
gpoNEPv3A3+vaoS/Un0jEfv72f940HwnPP+W7jrekz+/wR8faL7p2PTie88nMHr60oS0AFgRvbX8
foM/vtG/vcr3Q7SeIzeo1U0+jRY5ESLgN/qYPmegE9ogYdFUuGbX8+bZEik6hy8Zlvc4MdS9zDCB
zgvLDZoDxVPcD/Nte9rSVy6lOzfO1uT4MXmTSYJcswXCVAzKA6Fxj4glQZJNewDH1ZdDyWeNIBFu
Hrt4dqCtwQavZIKPvynb2CJ+cOrxQNRHsVVAMA3HuCopCtBYoARApGxoIMJNx33Zdj/8JOs2QJYk
JI1G5AfMKZPRF2yyj9aZUwZsZ/YiNNaM0832yYiSYFFGWF8C6xfRp1fHLFae7twgJ32g4yIusyXM
NpS/SpTebXAjElRd9E1grXIZ7Jl2v7YBpCJaBUst0T8lnoWp4FMjI1c+GszjcrS8ZThOed79F1FG
OrUPSL20qiGVebCnyno465nyC6YzOmHtIe2MpzDqHv1ioD0r7NvcQUjhti/iuPsC7rXysBkB0Mpf
SgMRLZVc026vCXx5kexblQqQSs7byvfrn0Y6k/OPlh/BivUwFnnvYvrO4AhyKP2YJ4+WGaJUJsVp
3XSrmvFf2PSbvsF0Bpj7QYnSY9eTGoUTMSqsRWoaV2E2zwHFMJ9ielw8t4N5j/0bYZBBXkGg/Kjw
Zq6cKriKoifQcHyKsrbfETzmL0onO9VltcuV8hAzdosiNzpAzvPAjw/3iDTaS+v+ssDRwHaK0AnA
QRtc1GKV1M+Fp8fQ9FCcc1IzUJOWCwLCEHZqzAac+KnXkd8V3bixjyWDrWUeEYTpUIdwihFeMuek
pREy/PeU4r4unsj77H4JpqY00oC7vQ9KtyFcYE+iI8Cgbue0zrlOAWAQu8Tw/KLa4aOBLWBhZc6D
BaVlOJNItiRk9lzYEMowMjj1e4uhjPKm8tU5xSlqtWibecZzHj7nInzBuVFShG30rZ2joWmqZO10
cK4pItzbQiANk/lnpid85AqJOSeSrR7q1nIAwrzpCmlu2HsIEhTow8BODCuXZtLU8iJ8hyZEomf+
AqtUv9NRSJAkj24gYyDvTRMZmWVI9pIfpYI/ZBQgtqudPrFz0P3RciCrg1xy/oDEF1F/GpgLMlM/
2K2zHO4dJVCX+Wj/sJr4aljIhgTZOEt8iOyM7p0o3ZyIqAhaJiNYGzHc2jLdpyBDi6ZWz0zKyGBi
AJO0/HaG6qC9M8xboPOFkdCGHOkjiRTxzwzOrh89ZLHzy+7gp7dZfnCiOIBFBXaCIKv3StUhyuFm
AVkfLg0qqpOybDlasliEKnZMi/q9eMli+IpoZigExeDNzEo2C7Uv8gWnlGgX5ai36D/1KFRIdypg
TvN3c7zodXDUfYM8hUIRqj/+BHmqmFgI38lPjjZiOtZymTBpOeSmdpn+IVIPsMhztJB4sI7qKe/V
LB/Z4TnTSJ9dq4TWFzU25kBKdkVMlYGMO8BPKX6nsveXvYrxMgiJZvFH2II4KSE9NnRvJBlnwrsk
tAq4mllQz1TvNEFCQUdDv4I1FXtcueMupVD8VlHuOVZZ5G9GW4em15d4U6PKoX0LUtOOXkvKI2s9
KYmHK4sHN7bSJcR17Ioj5SblNektGlQYwaASUbCT7yIjRqaY/pBa2NL/AqHHbIWulvsAjP29Mp2v
knoIv4b2bm+9klhXN5nkdv3Pmj5kGUX3gZNhcEltpFTe09SQpttVLCo0y1ubTJuyK4K1TFDlImBu
l12BOdV1GdJr0Uh2j5mEy6ELCVgCSZYmCXaIevr6tRWAM2OkXpL82DtAawqXGbPBfLDXyS9mfrKs
TPVWK0q3bmXxJQofTYsYPLCd+4pGGrRxdkFh0PMzfrU2s+HCPJqwoPupYF9PR2Ta7NM481aiCeQS
ljkWD+VL+CF+meyrnOrpog1Duh9ldjzbDpF+rQPrXVeIfpQ7MnQm1fXwVXAElZSdSR17bgNKNyRV
vrn9r14hRTBK9VWVlZdOo72rUPomWXFUKZ2q8ldEyWCT57QOqMgs6zjd+eaY7pg5EVbGZAY0jZ0N
yNMS+LDUYBdNgOBUo2scRl96LOI1aQxUBMMcvrvX3Y2l/RVxDs0V88mKpvxqjgahiatCHPu60YyP
umpgQTZxuawrPlNMFHyqAIV0U3nFAjEhjhAD49D53+ydV3LkTHpFt6INYAImASReq1BAObqibb4g
2sJ7kwBWrwP+MxpJIbcAPQyj+x92N1lEZX7m3nN93u28+g7BmFQQaFW3H4V4YbFGcJ3XlRxUCw9E
pJNa5mk3ydsSOxdRTwPC4Rr2fjhbJGEO2rHQfnc4KJgbsNlBB4n6qYx5D8ztW148kDKxYk5TJoly
e8tqzLtxhKQ2Ny5BmPdg1FqMG/ijrZEgk4WDL6NIaleKA/jnf7nU/1+V87+pcizHQEnz36ty7utu
SP5l/72rC1bJ/0Gf89cf/bs+x7X/JhDauEI6NkNhZBP/Xp9jmYYjdIz2/+Bg/12fYzl/s7mlLAk1
yDL5Y/ypf+hzrL8hzUEQDDYAi/4m3flPepz/SZ+DCGiTm/x7hY5nIChC8mM7pjR0y/1PHAIXglrZ
FX12THW0587cvNpyiUIoyUB+zfGJezh5ijNFUUnsEfJtw7cQQ96qkTE8uTEj8US8p7k9bw3JFwdk
M1WQrtqWEIvEAnqU/UgUooyb6dEZ44DqKnuutY5qJlXksIxN8251d4wZ9nmqr5/RiAig8lR7z2Cq
uZBSle/iDEX8wNv8qfVWLmba3Wc3p1+OHfIKjMiiiiDnduCNfWGn512caRgDgywYDJmtHTQzm+B6
6UnP8sh7lYbGV+4UFwHQHokgStTJWNSH3mE86tP5WyobhtdbZnlXDCHW7fp9Wei928SdThZDJOIZ
RrbSTkwVsTR347AOr30p0W9s7XYjG2cHXTF5rRiMlnYRFlCcMHbW9wsUuygRp0m23z2XCy3L89Bo
5yIoU1teM4jWYcdsEnl1U8N3saz0HZzVDCAy8aHMTVevvHJ0L5ceRnXEi/WmD1AEGxKSMm99IWrD
gj87oZF2xG9NQSWo+ef0foUayvJj9xX92GLmS5rkCFT8NuZQN13zWbnE/8SY/yodG7sm+jrU6mvW
j96bfsmQTtrVYzzOsFtLFZRsyFg7ZooobPLeGQUqIIK9YhXqGdVxnifjUczTreomg9SxbKYhIpfB
41swnasmCxsOT3sYahZkQ6czxR6kee5dBqOj6LK3iMJBpGSwaRJJA07rLf3yF++j9phnpTi6i6M/
pMhQqAStF0JXou5ACBXj6/6B1aJJ1Rs1J7aJ3q6zzTlszIGgRH44weDBdNSXKXDAMp2KmYS6OGMO
VJULAomsHY9DTlWkNXZyMZT2h3nHD7BFy3GBefekb9OLiAGVWXlXe/Sa08xfynqD9J1Bd7BWcXEi
qGwLf4JREWggXsPBkfi8t5wdq6kkpsiS7GOr+OwsPb822wd3HVisb0bDamyIdSh47tEXeb1FA0hj
6Hq3lZ3TnUxn8w6BFsOeAtlEKrJn1KxBypN1ltEifZUtLAhIZk+JxnPAYjzNFgIdIoz4Ld6NfVd2
kJWbqjh4ehod4rYHtLBlU2WMjvxSI6VRm3R+/Fx8Wk2/lwBf84d6easWU/O57FnJpWsL5Xn7mSp4
oQS1hCYlOJsdEqvdsTkYDYLpFzVX4wWR7w8rGgjkbjE+2cCmwYgVfq0DaSX8MFzdrjsu602lKLfa
xsWVWrK5MrZvf2E1wFK6Y1fXrlBD5RAO28OKyiv10V4Ivzea/LBMubykKn/XE9E9erX57MT5OY0s
6w5vOnkbxNYWKvH7nlJjQnjxUdYGG/K+2mNrse9477zbrH45uQw3MIr1aZ3N5YTekoc7zS4VNvkA
kF2CErfe9nuRA7Md8nKWJVBUdVbP+lJIEC45bzTBMdHVjeOrYjbvicRuYVwnYdZVn0K0WOVknZ2B
f/bzKx5mNCrpeFebKN+WrpMnb8wOTGwHHHO0VaSBvlVz1RDYUbPQRh7Zq3kCBOd9SG9IwxVHLuaS
8psRkWLkwJZspVZ/I/kG6qkbjK3V3MWIqu4dePW3JkVzVLhNcnW3qWork2EPAcalwLFJaNQABwzs
jp9ErtPBDtWDVO7TyiJi39VU6OQYTfctxV4pIaNDz0C/ZZ9iOrxYUWHLspGHykcVnZ2WPrJ3o5Gn
bKLcHkiv6x2InUzDNEnSXWqyXM0a7Yed1eoZGcJDXQD/TqhnHHSTe6Jy8aTPTX11OuupwtmgL5z8
xm/dTcyHhqf/kOipft+znkB0RMxdPKOXir3VZNIM3CudRHTuCCcTrfs9TiPvzYqW6F50Bkg3S5GX
G6njmGkM8jPSWhzCFIIFnUCwBa+Wrj4/romsPzNbiQfX0l43YGjZOeNr7RK2FrEyN1ySZWkPAn0Y
/2TQzalMmYHnTJCudkWFqQEFPZa5WFDP5x9Fajwj29AukuB1SILbFv0n+cAPY2LK10yjC4EhjNox
o79zEvCMikjaZATObfPSlqXLTbsSp2om+KHIPdsE359IzT4Xh8+cyjIJRoJpcBYQVxzH+NbqdMA1
zBPvD9SmT552QtXyK64T762NW/vI4vgRlHmzB3KUPGdLbqKNSW8zGWph1fG/KtPukK345Yxzy2g8
oJy9mRzTtvqIkPHsVV5CicyTaT/JtQzndQtuixpCqBgkhk5iHns8oy+Y4qx91bNxcozae5DWdNQN
oLZuhz7UnmxsUkhAdiQmyxCNpTq4AMZPzByVjw3LAMFbxfdK88Qd2tZP09AJsnTMV2XU8znNjMc1
LfGTIVe9CZ6hWKnAqY3pTKBstB+R4IZbkJJvFpDqVWv+MZfleznmxttiXBAFem/kXd8ojL6vVUKX
ytj3IHKWbJMHJXnQx/66Qp9noPI9QW92rpnZNz0UaMvz0QEySvCa/M4UxuWvi8RdslMi8UssGT24
aDuyOnvuxHEkoLEoB6Y7XdscEtGTwEugxm41v5utbpNIhhm/0FvrauaMPGguWImIlhllj6yuG5i+
dUZSv9Rpth48ybU+mmwEWZx2x8Lq60tnWtkJPitoSdI49aiQR97uZLapn05x+wroY8aDmm6LTe/a
3LgRnI7WZMI0Q6w6W3jvTMhbd3ath3gU+m0Y7ue+iS+CvW231PWpycHtAnC/kGmwkn/qoJ7um/6p
96KLxwF0ZQOJjyAvCeJk8YShMDk77eZJaACQY0j/3a4tVQECt/2okCLwZDdxP99inZi1XrNfOmPY
FYMDsM5o9UAOcai59XAts8/C0isC25ZfnW7DOveigf2NQdygzO7mFWg1rVvD15ND71x0sgMIQY6g
kKMBwqf5qYQjAxM3XqOYrju5qd+nBc9+3XT0l8usB/ykrYOMv9HR9hyN9UiE+aDFJ7VmBkYbAi9r
CVfFGSkeM3WNltY4RoqRb9/ZwheyJQxpMpOrY9e/x26Oghq/mpNssCAhqlOvZPdoadq7qpPuItrn
wdXq5wwFM2VEjh8c69mN9ZQR6G1L6Hk+Vh9TeyAzNp619dGw859uRtkhEJu0onHvUGmzrYubLkR/
DJ7f+1bZNy1BPyci8d0WyRiW61GXBIfocMaeDFaN8zC4FwmwqKWDuQKwQR9UXYpp+WPZVnJlGMmY
M165FFwk6V46xLuMAK7LYDT+mBKWVxlwBIcuGx5LSq1ZKHZE2fhIzVpeS15F0jUIjxYoRI+JlbMc
0cCpT1ZsBIXrvJUm40xCTPRjyepwi3VkijHpwyUnuxcbdroXDB4gyy6vgpY8ZEr24mpdehxaADB2
ph4Sardd1a2nqhkjpJi854eNbGhqLwAZzUh2H27b8Df4zQSwrBHVwWIE4Jmo1fPmbMBEOeoQmH0S
H/WzbZ7rrcJuM6QuFDKrD6apYgI0zbdSNG8JI8J8tJuTnEruzma95UYFYyBZ7uq0Q5g1zwSpwhey
UJP3s7BOGlQLoHOwvjWK8E7V6MXRpmCkqX5VFVduxFzhmhPntcOWVRPhSYwxIqGR2w5tGF0X4znN
QhSXaG5ACgRxAduN0ufTe9ll4vRVDPH1Erczy8M0NM99OsKOi0bzAcj4PlKrhyMS7+uImyBEn8C8
Nor3qZGSKJ4UT3kpMvQq6lw40vCdvEaEmJM1n9prh25hIv5AoIr+KsoQmc34igHARI6JvnPIvIuu
ys+sRpHX4Zm+tmPWnqZKJ2qd8PKrrSryfsmI8FxG+NJpl4NnetZxnBkYOegC0C/wT82F/dxZODWc
esFpx215sJfoQBBhrW4WmvT7zqV72v7PlKBPviymQ2UDrSXSDmwJy1vsabx3OY4TRx9OdQxoZ5kY
HcJ2w+doV+jUzLagqvROGqvg/ZhSU2ubliAt6+PMLmXXaiINwRZjgpZ3CEfRYbLOJ8dmOshFkp00
fk4mFRYkensHGhFh+PzHlY30e487tRjynwLLzUlYDXiHBlMA+i1tj2iaEL/eQj7HvjpE19Cx+SPD
rtVQ73jTCZURrPh+MO/rxsjWXd0mEZBkk0cggaNQxNlHlsv4EPUEq38dA/zoGOa+ZU67PvSryY59
lR2Ah5wZWAx/qlbq6ABt8U1mpp6qqhejqT68jgq4nrCXUDD65sxZH5F1eRHz/FzqzhTWgy7DIrIm
mituupmGRQfAdyzH9GUl0HlPTEIdQKIHaOKRBuQ+N04/7s0GmT7pwNipOwdoihOhwda0KSyy5d3L
WgbDg1swGCa2wtseyw7DsaEs0EB5ftcszTsWHIfHrxp3EtjThTDqb30JaprZan0hNxIDS49aTa0R
P9A0/xghXu4mjNZ+Pq59MEnnzobuc7YVyvY2qt0APgah8XMOVk+0J6O1fxmS8MMZXTimEezfVfqV
6Rwp7lWEr8sEyC3u/a+GO5UL8/yhfF6WnFd8Mv7U1C84JlkFJvH0c8GY6kO22tnsBK8DzeeenTHf
XNnK44hM96or3mopvMCdIj0x6FoXwWXONipHbotLEhzgYsp+n3Sb8gjEJbuUxE/RHzOQNynsDOcu
N9L6ThPW2XGpVkQa6Wihx5iVpP0ztZgOk5J6gDJjhks0dEcn9Iw+DpOc637g3A4i0X4niehnv54G
+s7jipj+riG6G4h85QG6R4gG1/HYzRk8HiAlN/RJDj/DRV2WpqctHziEGwCDFWbOuzmaPulc+YRt
Z7/K4V26SD8a0x4eu5rNnAq5xYeHiPsIISyakbbhdWFoFY6WT4CGd10VuunB4b1obwmpOom35BrO
OGn69bfMyOuc2zmjFKcJyxZ5RTNovDixY12x2hRh6jaETtGbcntUtyTqTpZtDg9FQTj8NMRJ6MAQ
84AqkCt7j89CXE3lFqcUOyamoooFrOH2OLqWtT/AriODuS/TsIzI69AE7KSczEyU+eRd6UMTaBh6
gI1Hb4nRh6Pe5EFMbjjqEaqdugK658E88MowzZv8no5gCEevMBmCE9wBkByjzSIR7AM93RvbFTh3
pn6NvOzV6Yb5Sr7EPC35cV26x6Uclgtyyv2aRf2Lg5y3t2AkJmQO0XeE2VDJx2HWbwRbbfOct3ym
6NId6ZzGmJgHicD14CXkmnhZ3r5vKasGS16uyzVs4cAf6p4ZftqZ09GlzSyrRJ20VT4ZZW881vJz
It921FX9iP0kMPoBQ8Ja2sg+HXkCVbqt2i9irbTjUi1qX5rOHJAAxvkuNI+3cXpajLuRdviOkf5H
MWj9WytXBgbVD5YO6bMo0o8om8oLPqPPrxsL6cMu6itEcUZbBWSmvE4MYlbD6Z6TnPPF6qy73CQS
IhmHKeSQM08cK5TsT1Y8FG+JZSX+4iJGRvZRd2jRCA0OkTOZDwptNqkyURzWPORDoPDPsI9H0Qh1
9WXFMksjQiyyxkPNXX1vbt8tdGfM7HjHT9BvhtACwYJDOnRn6r1YGctRRYON35tyDgossyYj/sMm
e3ksEIjp6CVvMyWgudxKbLTfMgJxkfUyO7JyEG9zwWxKoLyqsj+Z6PQ7Gy+1XSY4yRnxnpBissmZ
TYYYvZ7cOwditiWR8Jj6HdwvURuWCbhSvG/5JZ0tjO65NwTx3Lp3VV1Dq5XjM9pjvv4uB61Tdkfs
hVU4JV7EEJFsMbEk6R3AEDNs4I2y/JwXUKhC/BjR1Lfi1Niq/zDYZQiDqSYLwPVBlDPGBxCEtMuu
L2vNI/n4F7uOkIUVxMF+kH6iezjMN9op85k9xR6LZG63x740bvqas6RknftIZaMe209IbHWgWLT5
HcR6wjPqa1lix0mSBKS0/p5Mg/UZax9RpI2X1LLPnuFERE+48SWTxZlvRj2gvDwxyO2gzkqIVSnn
PLe45mtQFy5VSWxMhlijSV0AuMZ0ygrFNBdb2HM1tqG3Vog17WYmWoNntt6GtZbqb3baMcyU2MWz
iozSFQb+vhbVFn5UvfX50+ws5IrZzk/TStR5Qrj0IDZv9Khe0jh3H4Q6xczQrx73smmo6Gj3M7mm
Dig/F4LIbiVohUZ8zg6llBHzxpEpFlpOvF8ENM4RTg/kf4RRxbF2TDVq62pcMIXnkdw3k4p2JqKK
wG4mFtzbxGJaEYeXyi1DLa2xkxfEmEyxVgZt1+VBk9YeEk6iZWpm5W6ZPNbacqstuvHCEfdIyaa3
xaNS5n6+V0L+nGx293lmeM/4UvbxzGxCikd0nuQoGJq3jZyzoC83XTSKco34keeEZESN4u5Oxfl7
T0T9meMy3ZfMGZ6YjyBSArWo1rk8zdR6jPVJfqoX61jlytdYEJwXYwHssKWHpUBNpTK/mUzNdxnI
WwA6hMyS/yLz7q21f07TqrYJB+JDXSepzkOuvo0/ZEzlnMzeyXXyluiJ9t7ZFOGM7oqnbK6fnXVw
Q6qv+VQs4p5SJz7Fep4cPfJwdslU99eo0LR9gXmNpb3pnEDkoRkYjbNNKAWzYNJXoikDr4DfQ7oV
9RF3RWayi+irHgMqS1DVaNw5i/FIXkYZSI10Pg1/7prHYUrKBjfOQjnMkWxu+i1SupbNn4iai/vI
wXDfxq4Ks9i9d/W2PxNQhZTG2vUZY+O8uAHZgwXiYXnbPui/5pTRYJkvx6+4BkwbzzojlGCIok+U
NATp1ByTBNbsKO7XPdrUKdD4JK3K9LMck+NSSn3ftSpD/oOIepJWoDYivduLTccIFLXvtfpoj+3B
GbbcqU2OCrUf5DXC8P3qjA/EUQ2nOZEBctaFsRFGRgsy1hjH4LMASUheNma3yNHcLnmkrfC71tZC
qxSYlT070DPnvgfkQBpU+4R0k4a3gDqPRrs+fH2d+eSsfL82PXYxEAZm8fp79as71neZIFJ9bgEA
TXI+UlJzuG5ZRgbuFR+NbbL/+U/2FTh6FZZLfvrKsfj6EFOuA6TXT0vLcFCpHKcP/AuUNoE95e91
VxA1x4Y36+MrsdwEqWwsf8su0N6M2JbibQ8uwO8QEjD4yQDPL18IcpjbnzNRcD2Lo1rLr1nnfVuj
j69EF4i14lgLvINbkIa7fYhznC9xsmBd3YJCdE0i5CnRd/4zpYaR7wBzeOW94sFgEnBLwWVP169k
lmUmc6pO1I8h8bogNvNnlzpoT7lHeOWy7SUEmnhdYkwrFU3DREcIajxQVX6rli7aOWmF+D0laWl0
zkwH64CAhO68luV1wccXUupaWEPPFWhAmqzdbBLRkZJsEmiV9yNui1+1WMOhcV/WrPgd6Vqg11PM
8oZFBrekw7NyWqBZnQ0rRvSf6G9fUUOmwEC0TMunnTCkbIgBh89BeqH2iDbVOC3kG67QnBnclNp5
0edxk4UjIgbWfW6rV91ahT/qeg9LDKKxnB95crkCa/tu3JwPjsjKQPTRpVbk1RpZs0Jhznl44vht
EpP5Wq8D/KjcPdocAlDc3DGImzpCPLS8gky2/K8dyYr24GJV2791fzXSRb/X5Jh/k/XgZxrVh+32
2rkx7JdEm81A11zrrFfLm6lm56CnA9BKucmfZByCmeLMJpn8Y3FghRj6OTYiQV4fU24mVgvaIdYn
9DJEOYjEG3gIoLEY9lweMPRYu5Y5/Zafo7YPcIe6gFbz9tdziQKYE9TyUD87ryKdCH10X0rvlz28
dWlyg6eCbmlsv7u4gphceOOuQrAAmRN2z5j/mfXFF96w+I6GSELDJgVJWJ4YC0MQ6QeYjXkE/6gW
1rGpXPOs8YcTwCMMHPkZO9XgbpfxHsU1RdFX9oaI1ihwSFd0flKmeNiuvL43/FSDMlWIGxPHfYGg
mDBU77s0m089nXjzVheU68bOeZ77xzWeP4WHOFBzGxocNX1oVfPe/5Tkr5KaRAbjVYcDhm9va6rN
107vn4XrnDXFWGaZbg0ma3jTfsKVgOIi4ekefd3AgtaW3mveJYdIk68Jn3p2E+OgrCw/2ltiCBGo
6qhWbU8WaNy21ontBhhaHNbnhQArhnSk5YQjFe/KhKxtQ+ir4aap3jugqnaQXwbawRZ84g6v2JPM
Z2NvskkiK86ELEXDCvwgD9AxxczuEkzdaXzLzZZpRIWLC2QNODNsxVzhSwrk04Bjwap1D2ZlF1uk
bSTWxOp49fRtpKET1LIpq53y0I/zr6/4oOoIqtlHUsPIQKv47pMYSj4hOd0qjklne2DICCp2BnW0
sKSPSSyOXyFFf8VcZeI8ts3MFM3Uji4iyBict5N51REqGNI3zD4HnrVfZQLjwIxXaubSVDT5jL6Y
DyCPzWgqPe8uddyPTdrpz1H78BWFNDYSzeqMnzfuYj38SmkisO0bmwlajAyxjL3EvDciPcPOhRW6
r8HBkXgmzl7TlsEKKW3CWTJTTzLDG/UwturzaicRYm7K6nkzSAH/fS8Nbwosubw12x+L4p4Lr+Wn
02tPVAhEYBXRg87583XdfX0g72+EzZRVh8yWj62eXGYT1a0Z1UT7CQTtvVU8tzYBYXGEvbOpE8Of
RHzgrGvpVUz6wmI612yot6+2jXjd8Y7x1q7KB1QLxAdHFH31GCPK4a/A0NWI8aEZ1jx0ct7oeb18
lxjB4pQ92lB1NM3bLb195V+/UsX3KcXa4Pagjeda+2CBiYO9Kt/mJws+g8ML2zREJy4Uvg3lDONZ
SbRr1SP96gg8nHZZ6d64r1C6De3NqzNBJHK8nom9YQlgQNNdS/fOmw3Mndn0brrl9zFGX5cupKpp
BeVvaZqCDtn64W3ViQ1RlePZqliqSWiVGuXpOa8NeY7cqTp1BAYL07DC0VBvNkz6A8c5vLMoZx7v
5chSN9cDKXniUEiZ7XGCxn4BDoBKB6Fbok3euTDMP4SynQTqYiwgUAO3ECoGWONJ679buvYi0vkh
2Z4UaUWXOHaOrSFuPTqc0O1d7NpDDgeWM2DvTsvD2BdzCNR41h2Wk7jNhdW+LRO8JScjLXGYLxYT
oYuA8bJYnbhZXdmykYg4ip35yk9yQAigXuJJPVDZPtGt4YiCuHcgm1rDB1r9Ab/DNKEffDDShCqu
xbvkndSOaMGiablTojkO77k+mqe1R7FYKYufXIxFTei/+03pN9eIhjnpojCdGOapKHruaAHRqfbd
AxNRvOO0LL08RiZgE69o5rMa5xAqHqfgNpiz3DoO8pc203CEJskT50TEWJExhs1mWzLZbgxORiPu
T2OnIoCL+JcGV+4Y3pYg1HQiFh0t7Kw2CqGkFMfYwOzKxE7sTU0LxtLWT7rsgyrGQgva6xv0jfyk
GxQxLgAIViKXLpVME1DcjClBvTEiAAqTohu/R1n1A3MNJYdcSHwwxt5Hv4GpeGo/K8f8BF5RWIN9
0RtMRXr2ozKQsGC5QS0gNXWabfjSNOz9vqKz3lcF8N3pVpsKPzucfWB6madPgUAze+B+JOExn8nN
xT7oUzm/eUosR2P8pRsa7AkzOlnNlqhZ7CvPsB+zjBdvcPMuNEo32xHs8uKysD32y3jMpwh/l/07
qiP4KiI+2fSS+84phr1X/+nI1/jwIDc2fXky+yT/9EKSx1C0U0EelahEsFr2b6/pnUPWEw0NYp3p
fXSBkk/w7ToD406bk9Ub9YFvIA50cn3h3gIfkaSgsgDN94OHOUbM+ow13nnjIdiLlYEQ4B+T/ghh
QJz59raZj7zyIVVI+8zhpk9Id6C/75c8pcAT0A6YOuvxd2tLVmed8tPxcswi/EZl7m4Fkx0Wg+TA
jaBbIqLEEBYr3uDlycOTxIbIiHg5Vcyk6blDKntCgrWQWiv6+zGbHmMXIxZRrqVn/GJ8bz/K0S1p
pe6G1cDtGzcEgKaM60YY3azUHgwabLt0HL+P45ADKjvKurH3tNIf5XhqCv1X1ClmE9achalH7C/L
ryYE6RFGDIY4rahS9Mwv1jsJNTvy3OkA1/ICzBkvnUt2SNf1+xny4tESyMZMUfvkswCNkaRXkVU8
HE3L/T3dEQKWMv/rAMnuFiGMfe1kLMtXfz7oLNCCKBOfZvdiuVZ3GhUahXTOxLa/QvmD+uOg9w4O
I4ZctYXMJa+eEFfIgCyRjoUyEgZcpLnQuI7yA8NHOih7hW5Qz7TxI0vHYcGOoWNYzitxwZZHt4ZC
p07DzC3ii6PXH+7s+KUDdYFT0G0nFiRpltB14J+rLQ4NTbBs6vPyh6c6VM3bFwZVr8RNAo67isQx
7Vu4Pon5SzIPbvWLZs/VAZ7fy+bZvSwIs61Wo78jN3jXahTJXHMukhnkYB1S6mSfZXg7qri90eVx
Set4wTDxHICr+mjHl5Mo0AF1vXHAqLZLSny56QroiUGBb6XTD7ezn9cBtDZjfr9pslP0QN5SydCU
tRFzR0he40nvkgAXXYedGc7ToudHnLD4LzHvZhEA0QzvbSGsPpiJQtjFhrppXeztodCETW6fWYwS
WBA1YSY0I4zwMpMajG/YhOcVuyYE+N74yerX2juNi6Y4KxnEmPOjnkGxmW90ON3ZJm0EjUmKU3f9
bNNNigvfiKHX/OEQIeSRquw2uFcVCaRSuXowprzPgXJ8Q/wD7HSACpMV3oVFsBYWXXmQ/JGgkPOt
qyBa1OmMDGn7W5Sji6AlUaoVqJwGCJGMgk6ZpTVPTlk9ZsXgndnfOD7goD+1nmBWqJw7S5KdTQvR
Uzj2wK4SLt68BpUQQ8DB4w3dWhxH5HllMV3jSho7a6P7VTytTdsoX9dqFs3sLfyYrPaOQQpGhvIQ
a/G3znzCFLm+NmVIgtJBKEprZZpGkGZ1s+9d7iK71Jn1uqjZZ927ohuzfHbi86Fczd1UOR8V4SB7
sisQuszPcZnR3NvYjOY+3axv29NA1gToYXNvRyjtFIR23GQvo2O8S9ZHcFaZryATlYRH8Z57LdAh
Bkg0aNN5PhCRWf2TlcjkwprqTiE83LWFkwaeaVykE70nHtYN+C1BFs9AugTBpaVNAgtT/KGHR1iO
MclE1P+r1vmrwcaoXFTN+ZDkB3RZj21TPEQullfD4LGRgkwrOnotaMv0XHYque+a5Vt2P48C6Thv
16WpXpstKQPE1mdK8nOQQLYpk2JBBkd0MMfmpVhpLSosfrtNDTahmscNFsNeakhnYRWfmtzLHqsw
6vn0LbKdjMIDKXsRM+fU7eGsqu2dCDV6O/sIXUi3rNYWA+ZwaZxX6brDSd+mBu4WNPr14a/fupur
Cr6Xb6e4v8hDyhly4NvDFglUYZs9fX0w/u1X/9f/VkJi3Q00nqtX4IaUDG6jLQ1yynSCRGb6zMUZ
jUB28lmnJczraEFtNJA0T8Rwlg3q/PWr5N9+9fXb/+q/fX3KP//Ef/Upgvxfn2kPtjMB28lKW3OX
bXiCBODXITbWea/XA8q8JVp9rWc8k6zZoUq6V6HEr3iMu4c0S9UhcrAui1ZeKglXo3H0KhDIkfcO
nyUmZKYDljhqJTREzVmaEwNBfBLRODAtVFN25ckLOWLNYF6oSUaPGDIFiG6AHQxSdtF3KErZVDLm
sFnV7sSYXrBX7ZYE3TE6lv24Hhm2RZ+fRm54d6L4w5k572udY27sSW512iG0hafwInyPM2v0cXvF
PkgXG44opySWaEVPyPAdem1kfpMcHafI8avZ+mzM6HGJIzd0aeG3JbY2bpBOx7hE6eAbA0tQx2Uu
tKiFl+eh8zKLmSFRCdOEosh05M7cKkon0t7G8o/ee+WzMr4NxvKb4WpCunX0ChWHCEprCa1+AJ+B
2383zuhq1s4kYUOGeTOKIFJ09mquf61LdkftwjWI6wk9NHPplaNgkcU95cIB7jfpx4ZLHq8xknMC
Eke7oSLCoGvar6pzQrr0lM/A42Ga6c+eAcUOfxF2PA+XsNnJl0ojV2hQavEBNQ97+uUHay2/yVE9
zyWFg26nVDylV6DpEQxb4vgiE+xm6braZ8tq7fM0SvsM0vel0IyRmpeObi5nUAo5ljZ3XmRANMF9
MY6kjHjuiEfVIYlo+EWiXMS6nb+w7i3tjDWXQdZTzAS2dYfuUs8PJrtqDFaHsTsUXDR+WubJbiH9
FJpa+bQu43PiyZ71ujn53eQCzzZm9/zl/5ELVMrersQpY90CU/CxVV4R5pyCfHXM0jc7N/wODhTP
JPDNKy4L3qIhL9VRbD0eTrGc/cEQgUVGK+HVvBZGXJoX4a7vNIq7dSAaOSbU4thE3blpcjTfs3H8
+v6N7sFyCGKGMXXPtvxsrotD512+u3n+aM/WY6bQvSVvIkIFJPVGR5bAYJmh9G3MqHdMxk9ff5Fn
A4Lne9LUxu1wtGBgZjAlJNKi2wBlvzKL9Vysed0iI2K2zLCcPXVsk2k64qIMLVtfWFqZbNXrDfLF
cXafVRl54yP/7sRMf9m5sQvM0I7wmWs8ONTD/8remWxHjlxb9ougBQNgZsDU+4ZOdzbBJiZYEUEG
+r7H178NZqok5VNJq+Y18SQZSdLpDphdu/ecfdC4cvpPvB1F3nsdchZ0YCdk7oDLuKR8S+EWxNHF
leK1HWW+tj3/R1OKOztW+zbV73Oevo11j6aR/Bs9+O+2H/pMsePuqV/AHbMZnjpST9aSkZljO0ie
CT1pOv9NVJ2503ZMcz+a3pOynJj404/qYyPZ+rFfrFwzNJ8KWX2amd7XYRI/dggZVmZFLPyQ7mEd
RY95yGSrm9MX7WrvYqTU6xwftpqJFKNpN75mSXwwDT8Exu+El7hV3nGEerX3slO3YOCL0TMOXVQz
ccT842N0QOMdXkUnOM78+EKh5/OPHH3RVOnHkVZOwMSxRNSxayZCipZTFBZAGF8zugWXyQNzx3jD
QO3ZTelzpF1MWN4ydShK72eM+wA1V5dvhQvAz1ouv1bSqveaBVkBumjNePkcWl+ZGHS3TCrStU+d
sffz5j4MFHOrMn6Ny9JeeUOcb3BTABXQLbtYNoGcygeL9U8oshADdMCdYuowjdsU88oarovHkUYG
LP/ssmE/vPdeNJ7sjkSzrwevnOn4W/QNyqi+5KLv94JJhGsjCkorXG0zURKtZTJGKB96IUF/MdD4
euhKBCrSNEx0g/7LmIwwJ1y4j1pG3dbuxw+iX/Ta9ZA6E4x0pmQqkmUHSaCUW8FznlEo4pwYAAoy
alGdSdtpeZiLnhZhy2TxKwtOWNHLXPL/Zg0Z0rGyurOVL4ee+sOKkpzmKt+DAoCD1bKmQSUkf8lt
1wTgvWCZXEVcGgevspl59vXFRd/0XpZM8EqEZrk/vtbLBLtwk2RjDskHcikCqNzSvPYN6nfdgcMO
IuMFvWI2+9ENkXG7hoJFFKJOnN3QqIZdc2QOYMbFunSBg9COC8+z8Rt2t8FJwjmDGlJXr2Wknc+i
/nTLbQ40geQlUmzYVey3oWNQDA4DiM7gRtfEqe7on6d7FBk5dVl3yXj2tZcXj76WP8HQPQVOOL8b
RXH29DB+ZnZ08W6DnMP3OmOmPRsyYoJTok52Y6KbguKFmC6M5XIgBo8O/oRlYA4ZonpWGb1ZnfeO
U7z+mJpXHYKdys3bQsjjtDRAI8rt375GjBoXgYGx3423fm9xNswRbNl4UTYiDEJ63v5nMgNHD+Co
hhMywKCY88ukkYjWYsYDvUjAvaJ2vwPkasvm1gLqUNViuK1JAm1cd+dm1Td6VAyu0sUtkM07lHE/
ZHxzxih8JsuDNnokSXR0O+4MVjZdxT+stA7O0kdN2bZ2t6PKLo8yQFSSFMVTgUau9M0GfXFDqImq
Hgdko45n96DFCLqCwVc/l4DnYirblcwf1dS1dz4Er2rCJx5HJHz2IcKuqSoDHDACUxTvowp1eQwI
r+it6dOz07s8iPcFyNzfuEePRIGEBw7vahcNvFBgD+W1IxT9yFLY7R0UFk94vjjn4mn6lMFBzEZ5
mKlwNzqYu3MQShwznbjVEqn2AiEiWlTdWSTKTsVQkcAEu6lTXbhPrJAWMO22i6vI7UQujXy5yS9B
lTBdjReGfW26rOmdeG+sOdpFiaVPehlTfD1knAlPyesQtuUlT4CBZnWktm5Jd/WPT2nk75vWmdY2
tcrkzMPNbcM3YgAkpzQmPFDRH2PXlxv4qgvcEkY8tK3FJuIZ6yQEtGRIzXo3ghsaoXMmvmqPrW5g
L83JXSCX17ykc+MkwrmrEuOb7CxvSx8g37bhbyjcyxY5vTAO6jmjgtnsHdTSknFw5zNuomQlfKRM
ELmmM0krEoo9egA7HcjsJkXWfRpUgoRI5gAFiw6BhDem6zrH6D0gx8S8QUlsOfSSSkwzBYvxAWyU
u8XhnK7/yef4b/jVEtj4Xw2DEj+jhW3Q0pgH/0KA7kI/jRa600FZDSaeubEufWueIqv1Hni5lsiN
iFQzO8eXPNZbRVoLuziT/znHlEIphZg9JYEURUv80jcuBW6WWqBcIpyxg8yytavIXR1K+08rlJ2G
5A7UAGyDsjmQwBLDsYqonZNUPbep1+D96MTZTtDhk1pAfrQw5y39JMjZpf+e5vZwabwqPlqdfS39
Obj848HN8uaQBt1zICrmWg51Uo8Czpy0gmbYkQVSmuKxA2X7X15G53/lPwvHtQXzLke7Ni+l868g
7SHEEDFbbXCAUPwB9lK8d3UMK5AYjxWmG0WHo4/e5rdyatD86CV0Toz2I2pHiRwkBfXkpPYj89fm
qh04PwgIdgrIM64wM3zixsWM0+lnc2pICvDqFfqS4DYmsdrw2jfbQqlfqaibE+Lg8MHChojkIvye
1imaIig2LwJY3cYhXIGtLdRr5J/+vRbd0R0nIJIjOjULn57TVMeWuTP1WSNeXIf5+X++3BaA/V8v
N892KQFhEylH67/g0rE5+3BZnODQgU0Yc1hPym8ARxX8uZjbKSUlyXd11Z57EylrCNiCa2A/2F10
pD187+cekS9MKPSU1ocvA1ss2+ogA+ltM+aN6w9ZZsHV3VbjPH3LxgiEZzZu/AQto+Fn7wbgvydj
cM5oeP7z38bv/bd/HBx+VyEXFs7y7/8UAp5PuFjznqzPSaXpEXkp7dPdUNjR97CEx+gERcWtxBvB
9IrU5KoZV6URGT/dSrB3FRTBdVoenFim29xl2Mr8lJAqmI/fak8OG11ntLq5rFbNXCBeYWJ7DWyd
/tNHiQzvtWW391MXk5RkJe2vniVSmVP+qlof8OUe8c94wpUr7ueiyTdBYOp38gOPmcM0Lh/NF7ON
3yNyfb9R3XR7KIPuwdGd9ZgiBIca0yPEHCaFRN14peujnrBKJEAPI2dbc+YAgQ1tq2JucphSdVT2
hjtHnK3wVrtEDRG66j6x6Z2QlnfAEtLwrvRUeM9hlgXBx0tZx6N/bqr8tW9U/9kz7PKd9nvRTdBU
FFJQSz62PTqGRMsKThmc1ZJe/r7MRvgpHKg3BiztTVYh59Ndr96Id7qKepafLK0Hup/+WSnodSry
/VXbucFz7BPW3gmp7rHZ4bgwsgOmy4h9gh5kuGPfrnezgUVl2DVz2bxje0M43hy5d/HvDl57Z8W4
XMixXdtDXb7lWnkkwk7f0GI5pziU2aG162kviSY69LG1QGJbe5tSZoTksrz/56vQ/t8rkdRaLKnv
lmlqIiP+9SJkwEOWLZ7cg0fD9LCAdGxam0DAXtPeukUaercT1EvozmydU5EUtPyS4ICEnhO/OxCp
sswcI9P6mUn6vA6zu702mZObk2TSO02b2cPeQa5LDgJw8S2CQ9Ftk4F3owfZ1O7Whnmwhmn/jrAN
0Qbd0bWTzRezXaA37iAPGbPK//JnL/sUU6OgyJcYDZorAjUFrjdlO9oW5l9zGAgiNUid0uFh1sUV
kJh1taYoWKvUiO4D2Z2zHDp/HuTPheUhk+/N7pkTzdUYYKVNddPdGgePJVQwpj8yuBh+qpZmpY1M
Bs9y2aP+DrIe5eAihJzHHwL338o2cAAGcfyNm6jceMzEkrq5V3Z4sgp5oB2d7FJii1e1riT5k5nc
VXLfMP/azIyz/stLwB/8b14D5UhP4feg+yjgDPzz+qN7s8QRXIWH3ir760RU16Ujbktk1pvSbfsw
Byo8VUH0SztoN5yofB3Id611MO6UNmnIAT98T5MrILundEpQMWeW/ZzpwIGMm9L3jcazhD/96oH/
QKZw64f+ZzWa5sEibn4XG475YsdLuK7iTmti/CpTcV1wzJjMTjIs0pecwdt1jupXI2ijdeQn8akx
6u7J0yffz8vnjo7QpsrG8kD21i0tzeFaM0K+G4Ppu2s2PTLTbNeUYIgjqV6aKZbX1nKcK+vlW+pE
5kZZgsu0jdpH9EMwzuPm3qo6ydEwwx4yGKSF0s6YQfdso2Eurw2jmk07WZcvbQlr9rFJOfL3JrEB
ErrvI3ycR7cri3NX1Y+23bp3I4Kox4zDYOnNKI7RS+6ZtZ6NosRz0ubR3u0kborZ3Xezd27NilHB
YEYsee6DFF2yNxTpA2EbONvBQJCKTTEoHRTounTvLNkYiJaQv4zoy3b0Pz40QJ8tbmpind0KumeX
+rc0E1c6Duk+hvO8LQEN7Zs8qLcRx/etCUp1M7oa8Z0wkl1kJfnNjLoDklPkexHncn+m2S1FAHjy
Kwws59CvDJrmMnT9raiEtXcI8ajTF4or6r+Ujp4RYnxufkpR0vmaJ6Rcc/9uarshUAwRCs5Iar8O
g2OZQ1LoY84N9Rz+hu16Q7d5EUi2rkNGc9TBYeoizFkRql3f6rTztkpLewuBlqbiBGwKJixaQI3a
YorMZ3zmxUMaQjQaFN8Z+opafXZfUIqtbM25D4Wpusu6iQFP6Rvf/vPKQoTA/76tiOJwlHAd4SjP
+UuJHAqDxlCvjT3T1HG9mAivqfaXmObWAvbufPQcoh/zEgLZJBriSrRDzn0ovve5DqAn0LgjYa68
FJ433hrDCo+dx7aWhd6z9NzoUIMs2PUajLVtq9c2J0SN0NiLLGRzbScD6V7VNys7TNt7zzfWnnQL
Dni3MUzC2zLue6AgxVshLA04E9Wvz3DeNa147/ZERWZtz/eRLbAadZ6yC9kJcFLED70cug3RhvIi
nYyxeSEIBfeKH4zN6VS7xaULQ2LABNdjJIW+t9K2WtsqanYheMHVJLBuZ1P7mg2Wvg3k5tq4zRaf
3i4LTxlYsF96ao7kr6wRWt4s6yfti55McKblRbwD6DTdaypcdpIBID4ciu2s4s3Agrwden5LYJFc
Z2YEt9gquBGzjeSGIxijuekI90JuvnzwUgMjp62X+uV8yOjYrFI1eC/YaC/wN6FTOKTHA12g8LZP
ofSwA7ZErWOfh1QcePbWwYa9mqvcviY5pTnCpDt0mGsBs3KRucL+RBkzYE06qzwwd8jYF1HbooRA
XI3eRT7HOG/ofLnZpvfRYsZJMR+I2q7uI/QgM9iKrRNgxkMlGQcxUeIJwgAvtlai9q2zpfEqfl2x
/x/z898wP0Iu2/7/HfNziRq4O3X0L4CfP77p7wFc3t9An3iO5tpSFvvrn+lbnvyb1vgblav54t9z
t8y/KSHYaa3lzEfBzy//O9dH/c0EDmFq/gfTtXG1/b9wfTCQ/OVoYXoclThQSEBCyBik+Zc1qBYK
mEkVUFi0zHCdgFSsvN2TiVoAVl2Uj0kqkQP51Ot89vWgGG3WDHAP5pSUx158fI0avx6AbjXz+utD
s3bLtdnO9wkgd5/23SpqscfEIBNa0w/BbuX1nZglo6nsUzXFOojy+oK8bBX13rCbMg/Am1mv+Pb4
zh+JWB+tTc+I8epnEEpGFVR3JszEvB5KhDwQMSD8kJrUzU/9stRjXDl3HSoSldARJ/xXwrJABy2K
TdXQ0mqUYB/xcB7V1phcE5KlBn2qam9+NcdTXuFswr51Rwv3iEXwZ1MiV4Hmh8Nr1dgRAANmCmh4
YPwVJLWsLXfKN2SbKYwu9JotCfjE97lFMRMxDGFBONBnrdHRIPZSCOORfhgMGOG64PT0213qwTfr
gxG3t3+FaPpDRAA2OezTES3NT9t69hox7eIpR+NkTMm2UUg0LMmaPCNMBi9ZBds0zg5z2X8rzQwP
NokwW9diDFuc6ZIk2Avi3yrWj0mF0ahNggWBkWxbW9/SMLi55XRsRTxuUCGhTa+KtVM1Z2F1PciF
LT7j8Bqk0TbamrqwNhk+zCqPiB2eBp+YChytoUUCW1wBZzG0WOUtHScvaSDGKxg0wF5w2fOM9czr
Adfyec7Bv0Toe09RgAmN/CDRzT8aZqnV8Dl6EfnvPpqYJUMQ/DMxMxxstlgEnuTgwU4iBxrTnYMn
cbEmBCFKOa8YtzPTzpVLbOguQ3ayisA5HkMjPc3jA6IqbEwlpqZEO89eRmCu3xpHp3fpA5bGkZfm
rKtCnANpf/YzjfrOh8UwCN5eQxoA5XmaEsHNJPbjEjhSpykOOigGO6/TaHQThEy+ozn7lmZDKZhP
x6GYom1SE54zg1ApYit8dsm+zaccNGOFaogozmUrbY2rSaQu3TuGMmb/PnZy2thY+tZoSFa5UPmW
qSbAj37j0jMD0pmCY6jG8ESuzEeUPkwh7tMgMafrPDgAFgDZ9RyYN4OFQCYe4KXbZrDpx/Zo0KKF
2Vk/KibKvGkVFSP3mYsm8JhJOT2WCFNA+H2kvsi+h82xQRnZOdnJmSBXQXy9cwTCDw2Mfc7fRd6J
jR9F6IvhYe+a4jEoKdkLpzl4dm4iKkIkRM+Gtv+0J38628kwsanB8GUOvHuo51et2YcbL8SnaEzW
DkvPGcEreWFpeV9A5GorDkotDao9qo2+pvgNbja+VFQytLI66Jw92iqyXrnDMRns4TaTq2SNa9KM
dmEJKTNHm7Ue6gDZa7buOweugO0dZRpC5RCAWKHIbJ11FNnDfTZ9gzJBBAsnHhxOQGON4Ik6yLuw
P6Pgdd917x4b2NkkFug7Ajxx/HAhZxnsE6yvP03P2EQzcjWFN2h9FwEZWEd8vHKlCXol+hYNi70S
HfouyJoHH01miyotCMJhS+p7i7K3Z1zSGSlBngnXhrxNPSa8vmnejD58jZ0EWapTTNu5qYpjjeCs
4GeUsvhZoxITpkp3c+ou+uxpG+SKfA3P/IFoClTZ2s9wezg+SIamzX4T1HXqvPLDB499b6HTRkwQ
WvAxMM7V9ODXJSmHGwtjCuI/gr6qGqEO4a19xzEbrCLnmxJHa6qHS2tEBznHeuek4kz225XxSLkv
VFlCI2x+UgcWO8rUz6hy3roqro9WTlsgssqrmKAohiPZb6FlkjYxIM52nHiTs7TRg1THMAZ0NkFk
mYipX2uqMb/XzcFEfIXRIrzYgX0e+sBmJxrvigg/WJUPqC6S7GTV/QHEqXUjCa62/UNMv2FftgFN
dFx1VhlM94BR2/lFj0Bb/QZCtgvGFer4urDYItAK3YVDdat0UB3iIv2o+uhXDJrq7PchUnwj73fh
9KrbxN0ytEaJ6Y580PorR84/6oiiUQAX5Qcpbw8eDLeLBc+ijtLhkJjD72ksiq1InMvQeNMO7PQG
wVlFUixtoXysK4wYyYPpPFVFIT/08ILU+w2lavI0RPCdQRGwRqPMX6NK+mw94sXyuH9ETIQ42cMx
mtveGRgAAmVhfo/qu8FNLnHuI5gbN+MSAg1EZ9OhcBXw8doyRWXnB95GCxspAdiQFUjKX5l8DcBO
IurJD0XTsKpk95NHQAoKUM6BHifz5qGz63RL5wvIugfZi0P1vPJ+CndeCQ+1c8Bpcz9F9pNZZAl4
opCFuULlV44gfhAsOcTKcPvRraST+d2YJlCsqQVnlzSKndkjXuDobG9DNTIum98ipyzXKoo2giHe
iuvje+Fa9rYw2/dWuS72tAAKuNADZFD8iqJgCj/m3PwK+IuYgzXBARmemgYVr4jebG3FZ6mMD+ly
NE2k2WzRJs8bDF49U/2Kehtp/Ypki+iC7mIrh/7oZq0NBnvIFggRAmzCSrpcNRuIPslGMeFRScOw
2EF1pDmxwi6Vap9RbKRVwk7RkOvLXnuVVXhySyIJU0ReJ9NKcVYu6KnAK+9IWag4IDWHqoYfQkwz
RvvCfEGx9mZH8MAnkldMBGmrcckEKhL7F3aqjarlvdGQyOgSv5WXAh+qYj3HvXPUnfEIdwQ/Z5Su
ZXM2a1zwTtQYvzxa4w4tA8+Mafz2hEw3LZZ3ABZze0J0M21h6LDqTPNbUnLzOtbCjAhINy/z5o1d
R+4WQxmtATYzLTnu1yaOpkXQ09miXrFsBtciiJhdYebSTX6C5C9XZiFOeZsOuKdymA3kkNZj892f
6QJiY8JtLMVn1FJn+LBdY4OUP6mDXWUXAkC8CzU5IENMZsVCKctBnzlC3JjpcLqS4K5FxiETmCtC
UNO/r4d83rYeCaFfo7gEDcYmo1ZYh29wmt54ltMaaAdrtTCCl0bWQJo9Ygw1NgbUyqrG4FFq/AFo
C+MTtxeSPBPmvyTc3kxhSEh2axhmGSuYa985mY8FMonYBctgYYvAbywHK3koSuv0pWY3lbdLMrEj
nTKgDlVqn7fbrhHy0PS2OHC6IIMnss7mSNd5kM5H7XrFQeEwmCUVSyefuT4tWNpAcMEcJgxhMjz2
mbuGUgMlyhdcGXa7qaygRY0KrSSuDnaPvcVDE7XKumrhs1ifQbLknAn1HRUmzZ26YXqSDKTojjD9
eyKdmY4g7i527DnhZjQCSWQgZJ+I13PCIoOvjaUz1VjQzOZql8730eJaici5AYYQb7JEfs/dtN0y
Ge+fWxQvUIPZHr8+rfocHXTM3dhWJjuI593ijuJ0IgoY1Ui46WIc0nFaPJn1cv6HKXg3mMv6nRKa
VzolGaVk5bAKFo8VvGMSewljoOf/kgWMAlSJtb5CdU85Ep9h4iKPoWCXMmwYcG+q6oHWVLlJcx3u
ZILHNuKY0qgq5kiub4IzBgPdmgYEb3kWs3JnZYQ5QhcvfZUpotijq53NryUYTDZhw8FyuQmsTeU2
xQEnM5gyJY21jmFd+R3VcOHHd7OV/Bzj2V+TUAh9YBwyvC8osUTLyHuEsR/2uKy8TNGGoPHfMYXB
93dRZEtcm+ouGFW1TRp773hIDpTud5w5mtc5hYaSZIvwK6IoMFECQGTbihDHEoM36EyFuhsAR2P7
wDKv+eHYDCzXehyt7r2JvKMV6ncAXgAVk9BeA7hHYo4gNR5YRkeBGxx94K4vEf4Rg8gzvdQwme9N
AGopZLc1BDous6bZzgFDqWk61SC9gFKuODi81a4T7xuLbdWC38DS+CuqM+chFRkxlLi4qZeOdotT
HrSSwuVaHgIyN7RPCFf/S2rXvQg2drRLMYI/x38y4v6DgW61GyVSxgiZYFC3L6GkixeFH6QMoM+u
agIf5/icGvRCaKM4IyrQ7h0yUH/lKGPOXnTRFXCIfhGuR8Su1nXvQkh+63nXfky4U6oxyX8HWxi3
F97zaQ2rtdtDy8e8pbmnQ7cCc21ZtOLniOHFrhu2XEryqGFnrHB3B8daRQf8iMGWN5x8oMD9ZSmD
MsuwUDwrVkYacN8YV8cHYr2YYCEGRKS1sSauo9l71GGH0sKIVqiq2Ac0zkxHTHvHbR6JzSzgNnjO
D/TW2yIu0Kga+YcVR2vVC25t3HpUuOgAZqaUAWdg0BUJQW/jXRCQU9ta6XOriDHtFuF+KUgcsMce
0BP2GKgiclvnJrUyr8va4u5G7lliEyMYcZ/AW2dcfC3V8NRFsAQ47geoefo7PxntQ5OxrU5Fex2H
+d0us9sI8/BuMd7SL17aho2D0z5fCivQmr6DK4M9mYzaaMTVMj1YPdkEuZm+ZLp20KwT7+FYaldL
0AY5XN2xL9GZOHJELxMMW6WsV0S6yTb0B2xJKT1oT/xCXENHUme/4Z/swhp9H0Kvq8VhmyozIbco
tpojwRfPHlydc+0Qlhom7PGjrTcBdcEdAZ8UYxkeIdv2KS0L1ABl81kqQ2G5bsGH66eI2eQa5X5K
4j3EwamkA+DlZXWpYsTvQ/3CACQiwYCsULwo9k6Yvbi4yO9brFY9Peo1gzuSdbSz9RxzFTXRa63q
aD0bTNPx2j+ReErt2OvTZCDUnUkpCGOshJE2UNLx3Hjb+s8mEt+akfwoTdMaZZDpOxHFHEcYcwt4
jkFS2rOYlF4n952VPDqTc4btXu2GiHwFehCEZfiIcsWYFzBl8aYzF2beBKkoKkQF+Wti56MhrWT+
zSqiz9nix2U2DdOODLt0TH9S+f6wLObrBHndBQPXdl5wt5nYgVZOXTp0ifnx1N9wMEgvpHjDc83t
oPkTcoA1OEvNV0V/ICwDinvY7wyDrob7DK5VbmPf7aA3dzeMYhYSeMM6sU6BNP36fF7yfb4++nog
bQTYMa5w1WDpMR6quoiZn4Xi9PVQSZDzCC7//JTFW6xNa8AJtmhLyuWBxADciW0Ne0WpeI9tR1K1
eTflJ/7x67c1y1P4eigZtZ8gGP3jSZgtxDzSyiDfEX7Hv/Hw9dG/+7QZakQ4RnPUyxP8igZq9A+C
EMgdx20HJYAvjxYZ2Elff5q1yInegsEAmJXCaXmyXx/ZfXRNKfN3HWJpYlCXfzXws3DZBwyTedEA
alh/vEioUZ21WMgVThe7J9V2CI08W8doWG9t69CfYey1mQyTNKSaAD0WnlOxPHx99GX//MOKydv0
9X+0FADWloyLaINqnmFT3eJeEEl7shvUPISMAS+ALQMgMR6AKCzfN44NB1DeJsf3YF/CDCjyqmeY
Ff75MLZkn/Ha/P2L/SIQxrFUrDjr3owaS4Fv6p4yko+gmA1/fPT1tZxqnVzqeK1GH+WmEn8+pEZf
7xI3eh7V0m7T4jGoCHKk+1dgYh/Equz6aGONNVFK/+dBpED8KbLJWPJaYKNmQGRxQbjNEmbstUYC
SHCx5X952okH4PIOSuyvtVHxDiHDovDq/vjUSAhf9DrGU87SIQQXPoBwdaajUO9f1AxTwKWswuju
C6QB6/BPmoZbQKekD9pDlXBnuSYPcqmAp64/eaC3ThUeKi5vtCsJYncRYzZFX5qMMm0YR2BuNphl
kd2HmbcJyvb0j4d0wQcwNSANcMwfvr7O7yffELyuyWhxHQi7OYF2bk5lboIjEwMsAhKD90Gh4WEk
kH7KJX9tYWT84+GLltE4rY1id/mXm738BFEFLTIifmC1PItuSk1q6OXz2sA/lKe6Xvs18FLJdRc7
XrYyxgh5E8ukHhZSAsekPIdQ4AYkH4XtizdgIWAMxJounO/9SEQv0UD0RWb4PBXdWR3bxyExLn7f
oFHUmPag26GaavFSgZhcDwXgy176764uHsiQ2vdmL3ddLJ4q23udshyDCGkSWO72RQUse8Kb4Yiq
vYStY67xL37ExhP+n2oLLdBbK+m+MOK/s2Mn3XVU6ysvHNCdTx8ZOMO9y32c9XTpYiu9T0m7xK+0
Mg9D3icbtGfuIYaCslHuybCIowNJ9BIQX7RyAIAkabZrO1hjTRagMajTp6J0bXQD7W9Kuu7YSapS
I3mJUNKuVMx6ae77lGRLZ1ECojldj0wGiGzx+53n6u4aF/xY13ALupTFxR7hq2fVkOzgT6sVzpaV
ibFjJL66ZQCIJY3zBI5Rnrnx7phcF8WkkDmCrbH90d/0A4gK5akfRvrSZHpG4KoMLMocuCwQ+UBe
jF0x6GPjxfLkxrVAkleri87rYxL3L17eX/q6mE5VwfHM4S9bpU2FcAJ8R2PY3yqmcEVHsZwNxmth
589GV8DBxFtV0yvbCwOMNCZ3H9njtkDvnbVMbwH+YUWuXyMJWInePb0NwzpqgX7OZlfVwKS2RT5a
x2B4wZJUP9PJWilrIPcWz4KXDsuxM30YA4nsII93UrO/VYxXt6jb3nrpUu5VNKBa8sVNJ/1JiNd7
riE8CB3+bGcdQc6CLDUNvBkGQPwVeIqfvOCvVhpv3VTvmPEiHbeLfdBbH33WP0UDBA7c+0Hg32Zf
T5uxo++JQ3nfMupMaUusRlSN+xqrIYRO7CuMN6hkCo8porrmw8E3sYvK3iebm2HonkTqeF0HdbhP
x+DTThSOCQpyZgtLd61/mFG2HIQFIrLqONmZpV6JIr2bnLja2I33jRMCOcQjR8yWGiFqvtMr+D7g
gN0EcizWAx1GRiFsJWFU3KYc5k9SNubBdpmGTOG3vs6tVYMBFJzZwkDOw3MmbvXjbC04Q3e4UIK/
z7aLtb6cmBB3PY1QBM9jMQCvT5D8WH23rsFLe1xd0rmPp4ywJinfHZT0h7x7JBIbip49vqBLcHZB
336HFwaeH5cqZ3suM2RWdC5iCp/C2IVh/h7wxnAOl5siQCgXtyZtG06MjRtDCKwiNHEErgs4F3h3
ffBwPFOfqfhOaOCkQoYXbq7VMspIddduEbbBpM300bbTcpdGGQH2pBg8OrcyI6/Z1sggaG2F9GJs
YO7uj8AtIP7hmuN4Lq9gHWHdx5D5oHIfJ2UE5wr7seMaJ7/E8gr/ow4i0o/CVDxAxnhTcfKdxjaY
Exz7KF+PpSuCM2vrNi8w2k38sXWrtgZ2+VWoSrEJS3xk7L0M5yNcZ1iZYWDg2Kg/DIP/+iFRSP1o
QGFPq01j2lA1U+MXU/t5hebndz00qBJG8VKgaNmFFrE01EbPahiAqiQ9nQLUj1vteApzDWDfCcIQ
+2LLmkUv2aPRjXA8K6+jsUrz6VSG6tuQtNbNPDT4mQquPL+s5LEommCNlPVH3hTf8jHdJGiKNkmF
ICdwq0MlHeiPiew30ZQfupmFnQQb3HwBgrCA7TTClON2KDpBP99ZtrxnwcI4EXG4seyO301rksPl
fZi+yD7C/VJXLxZkxZNhE9XskdTaiGh+GXq3AINOZOs0y2NtqXs4ZbRorV2Jyu6QiujOiWAt4htZ
t65j7QUJnPRDsv00RRcI0mDIKT+dlEzncPoZGM28xB8kq7RXzxSer2ZoG7SxSNX12P8xWCM+bvsV
GY+XKKpR13ivnQ/4FRKm4J4ZXkK/pJusT+ZgcxgpPXTmk34aSPgEh7J3rImwX+YxHPgkwaNB8QOn
6WvF5ACNLspo3f+IioF8oFo8NuOc0x0xVlnlE5FUBAPpuN21ydJPmoFOr7AwzJg5HfpizC0z2vx+
dASdlZ++/uHrIVrwStniHI0D/Egw/IHZUKV8PRBaUFIAnTI3Q/cgAbIf4DPdDxPxt179mGXNsA/k
GujYKe3rbv8Vivj1QBQSdpiCQgFsqY+ASUT+/7B3Js1xK9t2/isOz3EDXSKRA0+qUC1ZJIsiRYkT
BClR6LtEj1/vD3Wuz7vvOuI5HJ76DCpI6agaFJDIvfda39q3oRWA5/MbtUlqm9FKbwx3c+hGB5/B
BLF5pz4xI2RJq20mhNbM+BMfNCO/yK2WsyQF7ZiH2QWKpjwpVT/iFidZJLV8C/iGns517p4yE0eZ
jQzsjNGsYXmt7SCv2L9yk2zZobCJ9YhItOErn25/3iw5rrRRU9T714b2/W7pGU8m2TNISG9vOoU6
O55iYz1sp04kZwh/dAoLuHWKUdZJ+myESNggZLsTI5mOVblBbYkcycyLO2fx87vF6os7EPV0RCiv
ojnBKDV6nULhiltfrQmUKOrJq43Ydnrrw+2n28OYQrVAhckflj3gLoBesQnxNqExNGWOxXzY+qp7
tz7PPtc24SA1lRXuJbplvyMz1bjuvOZMXKE+336l1Ks3ntEdQcDS/1i/o1uu5V8/DYDV3FTfN5PE
FW9jgVg0cYGYk1fZDOZvRfG3TdaXQpxM7zzC1MDhSKPxahYJMDjXI941xFwxsw38jwenZKvY2gmt
3NuPt7+ZwQeGNvVClsXFHSo3aMBl8lDG9c9bJiqksGbBHakvRjnK/b/8Wee1l8FaUi5UKj9ogPCC
bMRA69l9M0LffmIe3RGM/H1MPQQ9a1ZsMSAc3mQbY7VSuwpE1O2BANX6vCwu9MwYa61yCnozaxUB
WAaP9vrT7UGkE1qckWzzdmyTO3swDmlJnzpJNTS/NSvWaMFVtwQ4K00vzyG21K4bfMKcdMPZBdmL
BZeUC8yh1EXrg0x6helfPhRrWdcl/lc10yXltn6SjOZ7BKJFyxauTDh3SAGA6BetyE5zom2wajoY
2K0cppZ80b6Wcmt5M8iv1Uj+Hw/KN/MjmJjdVMZ5jn8SENmSGH/cgRPHSGPgXeuD+vsnpyGV15Gc
o6IDCDgl/UNGmss/1SIwBPPMq4/BHC+E6AFAsI+d524Jf6RoWKtFJRzqGcBQ29sXEQlkVfkyo+Zo
tfQCUPoI8NikMcRnS15XUC58XYq7xrHuOkZANCiLiZAYIci9SBf6qao+xjC7iYSqISH2M3CENmHt
qsPnUKlyf3udvzzxo1iXvLYNcSo747XzF8Y5smevHlY0ft2ONzu4R99GVX4rhAwhd0NW/WiB5Z2d
9dQwEwyHrpIgJP62xTfr395+dUtc8I7CB7Q6CUEtlkHomCa8N5eF0llrQRU3+P3cngqkXZgMxQye
/IGmsNN/evb8nC5pu7fXKlQKQD55FkFKvP0+RQM9T51wLIaqv5M5icM1bYWbBGcqpxinwPoWq/Ws
1C0MRaYHZLXy5uIGHl2uT7d3WuU0h7eO3V1ky1c43Fhuxu18zgOGs2pP6OxdZc7OKUaDuz7l3Cec
Srcfbw9mlvz12oyqsCOsDzaJQyDk/v59GBwQPu5yNfrsPY6cgzfGGAeGmdPMXs8uzhALN91iHMNp
XVzWP9MudHHJFAJ0JkcAywCS4dtxSI32x+JafpBOeLvXv4zvS8Q4Z5kDNOxa8k3GzPnr2ry9xYHg
bOgIDXO6tSzXhf8ZztUrxh4aOs0cHby1lbL+Fs7J72HCRXJDK4SMD0HzEadpyYFLZX1bt+vl9uvt
YVn/AuBgH5DgxA5o/V/QnTZ7x7HvVSseIjdHXcK3m0qxfitzvK2dfZasor+xP5HOkp09h0setvqW
DvoP7mDYDwnEAnKir0aOPbX+5vS+c1QE/FnELOCmCTclNU0w0WvZANy8DIn5xA6CZiQrF8JKqJsD
DOqkieaN49G+bqyYa9BAR85RRc39q6avualU8ezX9g/cwz+93H9oaksFVJTuQdXwiKUQ93m6LIc6
Tbmdm91ZoFtuZf1T9A7zDqgQhnBxVUtUOfCFzU1bvEfKXrb9YJOhXScQqQBEJHQWB2g4hyZxX/v5
DtTUpcopJ21cKIndP+B6fq/anHXWvfQjnBaZVb9ox7fPA73KAWYGmaAzQSXmsWM/5gMg2LIrBOJo
dIH0AV7p3LvQpn/yCcLYEAckw2lXu9gDJy95nHJ2xkndlTt/dneOTWHMJpWNSjeeal394opciF9g
U2YnIU5VEyNNm9pwTFvkD0wLyjuIod6GNPPTXDb9Z2U+CXyev0CPz4wm1hFPxR51KKIA5fT3yDUe
FY2LXWpl2ckbuz+WYl+Po/06NS3SZlDK+9vFSNO5P6YpqPNS40ry/MMNrqG0nS7b24/ZFNmnZj4h
Q2BdmzvrkQwqY6/iUgEBgGX6/7WelKDd/H/QelpIKtFI/hdaz4+k/PpXoec//8U/hZ6e9w/lUI2C
cUdn4SD5/FvrKa1/mD6oLN+iu8B8bfWw/S/Fp/yHKxjXYuE37Zvm82/Fp+v8w8R4I0xpkp7s2kr+
3yg+b1aNf7WzsPnijOOJFOpRz/L+zU/YydQ0OtJijv28IV2vpoLY2F1At9/+RfDVe/9inCJcJBtx
oh/xLwfq6a9X+W8EOj5VSdm1/+O/r9mY/8lL40v8I0hNLaX4NCDx/rOPpCpF1XimQni9LthMOjoi
1x6Kau9hB082SF987wul0v/jy6K0/Vf7Su+GYtAJL6vRHkGVfeyNA/A0rLBQ5+9EvQcD8V+/5L+b
hv79g/6bYYZpG7qsgVfsGKUurEJMd3Ys1nMSdOn3//q1sCH9by+HmdpfTY8IgxE5/LtJtM2NOo2G
Rh8jQuOBg8J8cZ3HaQ3CcUq/Qb6cxZin4At7lLvBTHflooqRLgExwox5s4ssGOenBmIyzly1LefC
2Y5rdNWiIf9bvkMcYGv2CCrMNyCP1qZKLRORLvP/FJ8CVdrEF79xRllihsqcQDsFMmI6QGHWhLuY
XJ7QaJCNpuPF9Uh5TpYWudSEUdBr2G/wHw2IU9xV5smt7GeqF3e7QL2bJoA7uOwmbl8FsSFJDHZI
B6Wr3zJsUOzNp1cH/f/WoDSeoHt+u/QJ4Xr4/I90vIGRSHSPUcUEKm6to6c/2hnDx+J8UNKuI4b5
VZjgu0tC491cnFuPeQ5N6YtEbGgLcS7j/jTa3S+8Zw92iKJFlc6XKPpLUjfvjj28jjMb/La9GGJ8
m+1RbnEDYX9J0Xu2JItmFuZtLMMbjyndlt3XLvc++6RFwTSj/1wGWrYAal6nNq23da3fTdzsm9iu
tiXJkDP8ZMp1SVt38qfAqY5N9ssq7S/H4N+RmMLVC+PPs3kqO6Kc8/1ia5XLtWJSW4/5vNM9/CIO
29Fo5h+lQaGdFbuuW3Ch1QQK02ooEwu/aAX7y63eZUScEONU2c/gDabXGKOliGCB6ul1HulG4Yc4
AP0iHEMuX45TML7+XRbtR99itJyx32BBaJmOG8AH04K86fo9pI1tgBOxSx93qje84qT9Yka+Szo2
KOvzFM70ig3wca6evEYVQda6dO+WbVILtGxI1Xwvfo6wzjNeIt28NPhfkM4RLHK/rCNqSZkf9EYN
hstbOy6OMwRFy1FjUxNQcfxpbT4jCPqKLnLlfjERoX+DUcwtTIKljafQZgAk0+RPm/EJCqqBTWx0
99TMNPqdpWMvpX+kDtb5tGp/q4oizYglNJ8sI7OG/xvO5JeJ432zpn2E9oJ4jYmmZcFQa3zeCLg3
wqhKlBLmgBzATO1LruSx8YjoiREagHctr8rSz+7CaZJb1n2Vkps9rOmPjskuOofT0eXovpDz78eG
86fJVrxYTpT7bAaEwXhQihrNKcM/GBoaLHzRCinO3IQfCICeeK6I4RFrfMjBGIlOQLhCu6WBBhWP
F/AZV1RXf52+pQ2HOmyqX8BRBnRd+ZVIIia0EQTHzvWfMw3cc8r5dKHBRrRa4Ac6Al2R9LLTet5M
c/kCf+hhJptwC8D93WpQ07TGQNLsinqUmBoNxa5psE1eQKLhF/1XbpD4M8fmcSA7iMv3Dv9UeuqZ
RW1qx6Ps0k9JOVmHtm8vft29GiXt5bTn8N3OPJNZEOtuuQEd927bXIZ5QqhAmkLw0mG0E+sVB/ed
E+ZgNvFeIYfaTDPXbOPa6ZH4g01vo1iNmLKAo1pnRRFyTcP8Kqzumz2mDxni6cXlSrXWB0c4pDv0
rPGu1nvlja+D5BijHnuXuBkCqfqrXuN/cVMdfCiKjKThkgzfwwFFai9GifSbWOSomcBKCjggUb4E
SIWIY3G+CNoYgtlmMcPSGMg6ec2d77qx3b3p19kK0LwK+tqpxwUZI06aiV/t6hoTnsk3H6PGXkqW
/NtylLEvb2nVkyyDdAy7QJ8jYC1CPhSDTNPjRdLI/UL6TIzSzDcCMBZE3sigIKQy4FCkfKnuYn+R
as9arNRxcbxnGsgHjzfWTfxhqapr4iZXPYwHZsevuMT1XidzQitY3/79tHQMUqo3ZY+vzTDjPi9a
zPOPpsfpjAAEpWg6vaLr2Ecy+dYvDRnFfInl6H7ZFe+zx9cdzLp414l4bUqiLphZKO18Ven8ahPc
y5rJ7HxyrqObXy0T9KBq/qhFBoOwNxFobcChfKPLxOFqcTC6FM0biCHQm0ga3DJ1OQDJOIdLe+lN
DkUx8e306X0bc1jB7UtQOKxBknwh2cVM+oGIkHNCKZVw/0G1iCwqN7hrqghvhra/0GqwdqbJS949
DlRfS/edjJ9pYP00FB8tgldDE3lmNqbf10OCM5S2tQvqM1pVehCRt9mw3D6gZZCHzKjmfDvhRd29
N216LpWsyTPZtbwmzTzuo0klDrLtfnJHBlFpx6hZ+cIV4aY7sy2utEYv3NrfYyf6obPY2iSSQO+V
TzJzG++xeVqYLw6K3kHQIavtdf65WB6j3nVVE6sng/G+gbJ5aYB2dZoGfLJDfUO1PWZXf6RZjmO1
RYQSMnaW7RXPCoJqpVFXa4+2ubhH58UlFKO5REJ71SUXhT2NTygMHwCdXJpSwMMH5pqvdz7yES9O
2l1do+p3ooq/cY++4ysk0GagqZGhUvPHV7TEYP8FKABSboBxT+pPxzwdZ4cdxIVZBxZuBMRo3rZj
XhXEot6ReSS2Blfs2cffuPW6+VVJkKce8lpWWYPMkMIO/ASKejKHewAlenxZogIHDF5mW0OtJm8t
8Cf/B3lexF6SY7eJxcZuANIWK+RWQgfddhHeTVPwVNxUf7eCQEtcAyn5IdwAp3vo0/eM9Gm0hd2R
VrcNn8aALl0c8oFtTZj2d2Pa9XfEHnGWiv1QFvb9YmCmdHs6V1gviFkVPz2iKYikHHmpyX4fUT20
BJjRHaULohcaDOgGqzFSj4uerjHOWtZY92MKKXbJ+Cy3w9ii5slLjAoOHyoufQ5n7hX7VGUvwwKE
zPZQLQKU/jSqjFw2b+FeQSOJUCaQWHOsaQS4TOSrwoHYHbk0cHlHw9hBrStJijRGbxvJa++Fn+6c
E+PeGe8Ggk1utDNHYx6O4KariJH8VIw+0yr72cBqoRXpQqktNn5bi01pTHuZsoHjo9QBDCOot/3i
QxnQ9/bSPDqjV6J5z75HBovPMNkGpgqom+52EoO5pj4Ve4+kyrqEYzZJhO4AS3DhWOB6MaMlx8Ef
fy2yZsTh4IkZhLVj1rudu+HF7/pVVW1AthjQJOBkXd2s5xk17VajnsaP8ZvVbiRVHo2ds1i7buox
t4/9C84m2r4i/KhWy89fbyJp4i1Uu6M7P9rGcq+m5N0qFB51c6SZCNKH64OMgJjpGKwpBdomiXDC
mxjcUS0nXX2kYWzi9iIbRZlEUtKtZVLR6UNFEQrR0X3BWfFMeFUREOAaIXRBa6c7y9qBuCvxwbH9
qQcHVPHkPwCJWZvGZ829NyUv74TogcRFSXC5/Ax9F8qAUdgHuNmwNX8PkosqjK36kqT5iQWYTQHa
LwZw2Llj3E/Hzq6eyzVfymjaXy2XJnC43+Qqwqoc4l8uxnEMzpKeCV27DSIp7D92FaRYJ3ZTHWRi
+r2glqMDjZ3ciCvW7QUL97rkNuvkElh48tcZxUKRSD/hegkvCfjmQE37UAIcpjeZR/O9NdY0uMGS
YG60S5z6GGapJAgAsRjepmj67ycD27v4HeV82a1XMXguywty4HyHUCfZMjrbTRWAMaiEzY6o7s+s
G3IkHwkVSErbFgT8DrIzyOAGY7Hr488Jy87ZLI0HwjWCddFbBAoatvlK3jqCaTvb5VRfqAwaechG
8VEUQ8Bm67T4engqkpllQKyS2vCA8t3fpy3GBYfu0aS5EY8TAuIJLS2xsA6iKJe9cIGF2ekV9UPE
HX1mMuKPuHNIcKf0QZxv2t+FjdOrY9wR6MhPiNF8kAmh3U4M0Bzn1kAISfZcm2hj0iF8ySpwWwqC
4Ub3bFtsrEaQ1FiPOnur4oxVsRjSAJEwM9HsMy5HlEuM5CQpoT0ESzSb7oOHaaWnYKVxlpMdJWwE
wpRb2pW/i8j+Qx84Q+LP1rauwKE3Nt+r57bqgML5RMsPezeEZuTI/VvuDc+yBiVgofvjFhTDItOc
BXbYXUE6BoO0xl0s0weUFn8Ewbo7AZKdfXH66pg5ZEQbbSh71AdR5vTR8SomvsNU3x6au5atRWft
DZO59QT4iPAhTQZr3VrEqvYUGxBgYw9ZAZXC3sM0cohkuHf0RIhW6//ostVG6hrfklo+00+Fh2oU
JC84C21C3AouCdGI36Br65ZN7Fy35BAc1SCSiyPCb+ElL4V4brNKb+MQMkw5AMt1t67JsC/EKgIF
hMSxSopAEA5x4rdPuXTAbw1vP6rBhdrZYZ2CkNJNAwO1txW18jHl6pvnzN2JnRVSZBRvG46aF6SK
aATOuHs2wgUAJ65rQDOP4xJRkdMyiPt1zNdCjicqzd+jj3gRtosUc/pEdTQH0kIwkUf0adV4KjW7
bUzxh6KePn0hFIsi15nVmhWKFJCFk99iH6sw1eQdSUUpUCliOhQkqIKKztWEKKH22LnobaduvdxS
PR693guWAhiQDblwrTY5PVWWbqdI70cpjANqI8603CXjW6B0aewdr70fYypGbSnkeayW24Uaw4RX
c+6n4bQY7PXjxp/3fFVxFQV0II6lbyIFkPQeUCI8l9kO7Q1rDSxLQAk3nz0BQvWly3NM9R5jYnSq
MiHmM3YXHZgxYLwJKkjp/KQTD/FvyM5DkX+i2XwfIUckv7DAnF12NZtaNB+Va1AXTNYZ8Bsa1vC+
py+++NPBGBpJj6S4mkvzlc0rUH1VDeoSRlVqzqz/nL94xHF+lD9NMlJwvVqnuaqvVWJ81BGcQvbZ
tN5NfGNENZQDvg+Pbc6m9dRzh5kgeET7P3PG6t8AH5HN1rTR7dIqDzJp9kvG7LbqJwVf6RkdGbr0
DhOAXWWfqYPY0SwJUJxdUsR4mW+lS+cwW+ZjGO4G33cDD3/PfSj9O+Tih0F8N2BBHBaG1HvMo3gK
aYElOC2Yk+a7okzEDhNiRQ7l3q37r6Kt6evH32QZfi8xJwPVQc7hxwwwo5xFVRp3jimMoIhdDZal
eqs7wYC+9Kp9iMGRftSmGZmHK8gPOvOXu3pxIGjzDji695N2rmQfXBxPw8Azq/SQ1ta+z53p5AJm
KkizPLrCvVeLWI5VlILmoZOS8rWxq3WeoDTwLqPZQMKDnH423ANCARnIrNgXefNqlvRPJhwJIW6O
PW4vZFGo3b3WZWWmm7Sba8q7jvT4AKHYvPFGFsGwNnZeMzx1zkTEmsci3pved49N0t5CC17oXmNj
6r07B3tT8mSY/nAEFj1tsJj+8WLkUelBlhUNuprDZbcReyTZ+yQh+Ki/cybcuhi2ZmOF5zwEW9yH
iNiz8ughmMaiLl/x5qr9Wt9lSKx3c/Nm08HYegjW45LlLU0ZPJgzAtaYT9DUgJm5HGPg1sx/2P7M
LmxjE2TXCNKwxK/ozlimhmJ+yKRWLCi4L53Ew9yTIRiCIdpbFs7btp2xcrKExSv+qnRB2Md4X7Jp
uEzdNFG1xZgzaAkSTEcmwmxV09Fw9FahMt9Xee28wZi975txBJily4NLfuRdlU07L8WO75iYtweR
PsvIKE7Mkq5O4zggvbGZr0t9ZiKhWUPLphR7ip+yY5WhtYWvXe+dKCq2Daamo2NOjAUX5zNu9cvY
1o8wn2TghDBz1TwDtBr13pbS5XJWl7FY1kSI/IT94zFvKnE3LTYctmaEF8bdtZiJ1xtiGk7NHQsO
hf16r/YACmxRQWzTmKpJKW7YgmkrG3/cUxnmMvKgmzeyVg9F77LXjFnZp4US3tLApGwPEIiU4ZNy
KpLIGR8VJhdSbef3GNE3FVg6PBfjW5hWgCNtct/yOT7XymCzLAmwaDCNsi6mr8P65pVFpxiRfNDq
KjqM5GpsGdXlO+3Sam3EW1gtzs6ewi2WhN91YYBv4jxrswkrfcZdIQeLN64H0Bb6BJzGZ0Pp72uc
hFE2u8GoEnUoZaoxOsRYukOxb0v13RctECKXY1pmeIWEn+0Lwq/TCersrO88UVxjg65hq7hjjlPF
jiULUjptHBmm9p7k8kGUaM34uSvVOhvXNJAupfN+HtZMmfX8goqeHEy0eRtoRflu5Mwh3bGlfPvl
hS7tOmF/VxH927zctejriNOIKI1+etoa78Ht5/N0mLQ+VQVJbd1I87FcUq4VK/9Teuh6Mgyne4FG
Bvh31+1ai3Oek3u6o+P7m8REmoI570wb7iV3jMchJa9tIuyCTJvtQoTek1sbnyVIBAJDMVfXH5C7
B9ylRMZwK7LO0btn/LGXWh1kzgIctTP48SpWB5FG6AUGhgqwaafEPuSk/F0sXeDL5Zzjo7DL6sdr
4pTQaSgg1GIJNKtAfifW9xm25aEk/Q5pg6zD7SBw/TcAD7YNahhQpQT89WLaOtagyH0o7oWKac8J
zj/f8B6EROSb2qXxIkuYZXjlxRY3X7xbQpc7o2ZYi9vptVPVugBF+FUYHN+e2ez8l9bHvjM1HF47
+zWOU5Cpubgm88eCKPiwolg9o4QVhNFsvYsmhiq2Cs49IrpVGgpb25ZrE3ChN16NzeO4Cosp9jrc
jtXr2BGcFmnGAaHFXQIUFnvr1TRkefD4aUB35inHb1MMxQs23zDEot7JbZEvknG1QMmV7LvaQVBs
uHsxxPumrgFnNh+oE2edEZ8DpyBoRfjphQkJFT4otnmvXL1blCBTLLFgL3j+mzM5d17ebgaJKq3s
rHvDo43dtPuC5A818in8Sn8Q3xLTEWQ5pTfab4Bs6uG3smkpJ1b+4GXxVmQRG/e0nXfV8+StSFiD
Fj+E7U4UbBEREGBQCffANu+jOqxI7LReCFNlhScdYFiLjNggSFvE16iMT0JXJGZUgI7NzHmDjEbi
QfMBGIShTW9c2aF+1DYm0n5+SyP/njnBtbVY7FAJEJ+bbxZbf0wZrpyxxoCa8NH0VH3QGHwDBP6C
W+llREPLDP1iMHMkDwDrRlSndcAZ/0EAxzfXKH8S90RdByZMtT1eKUGmnaHqnWfUz3kd59uWm2W2
CGM3T+QizNaPrunSTU1yesG5sKmc6pdjkPzRadYz7fAwfy8s672ZfQ4LDhSmmlSJJBJtZMVKDkx5
22DfEqXGr7auCzqhBs7lNqe+wiTFXaSBFe0XiIuiKb6A/NxZq/6P+VBQ5DLaCve58lz1DSkTabsU
gQbPUoYNvtoWDYOu2XMLxixeqr3t0MH01yc4BaBtwnDAEKf9zegXMFHTdLxWQ3OUcnq3gXlRaD+2
9JdwOfgEtHjTE4WkpH9+LEOUA4ntXbK2Wi5zK98W4f0wkaUEgCiYXcbVuHPLB5iRA/dodGQQK4n+
jno2nQgF4VzQgfL6FOUwS0Ie0UVwkcZ3JlJNI/nU2Tw9tIJlPzGQxxbIaFOX2m9ZNTGdlMidVfXN
QqNxJbeNjV9E+nrpzfXJRplGFgTw3rE4mMXXOKjP0neeDJvLHJP8z2lgteg01Y7/grub10uBeeVq
ZpQctSQXtS7aCpP8xzHhrHdSrBi3wrZzjiLU5ChxWeWOhWqjuOIX5itMWSCnuDr7mUe137MtAUv5
MljRs25WRf0AsHyucQLxN01DiwiYTH4njCuCfR0YkGimtKzuRyYOV48wbMf8XoxWsm+16Z3FlLyl
kI/OhPK2+2x24Odjjq6Y1W1M7b2KZnSPuftEWwDNfeiFdwV7F5cREwHX9lEX2fMgB6KG/f5UdSQ+
LS1MbNc6pP5iXLLKeYnnCS9qw2yIpv8dmz0Q/ETTGhNhkCXpDjgWkGdPC3eTlsCPBuwdXkuPlYpj
hiVF0QDUL1q8FgZGLseFnG28NRoWXEerQJO2V9O/atZ96u1eGBk8QWo/owDgbjB5K56S6VmfPeC/
4cumqbrLxaVx/BCNfOkHRi1fBLlKq6iG4Cil9knYMhudGCOafHm3hR7FAhFTY3jtBLp37EGft1MX
ThklvoktYZM16w40pu03Gn9yy2Uj5Kh7s/CfTFhSGMCHh4TogAZjKOPAEAVWPby7k3zw8dtsb9c5
9cofR/O92+mnTiz6yk39p49iyNQ8rWrjFKNR5QRo3A+3swEfDbQC3mO1breabAk6n9ZFU607IvqI
TVqR+VWCBohnGqEd7pyacS/CjeOUVDxlzd0sTgErQnrY95bvYfwX9tlO1YcaGZMmoburc38+phk7
gJTw7A2yonUhIpIghNbJlxNee/ebQ2PxLGE0byuMoNSyuyTvF5r/lGqgL9XCXXlpe0bfeqRkN/6k
wzifLbRQQVkugScl1yBGRPYnvEmbesNeRuPYGfjyGsonai92jqax8yfzT2LV1k7FSp4HebY67/fS
xiiO2wjfie06AaLH6eH2U98S9sSJajHQn8hKCjEk9CslIWcrkJjcIrpoGI+ug2VvZHeMGM0vA1JZ
XkWHVsnKjnK62gbXbNoVgpjitt4Ap0f257NaR9YbCqk75pX52RpA+KQxbQrEudYjmd7RqQLIsqXX
EMRpRNXD/fGojelJ+KakYVEkj52Zf+Uud5nJ0z0tBT/wQjv/0ZBBo011cHL3Z5XF03VBJ7cnhiCm
MwMXMv0NHJwxqU1Ihm85gduH72IwJON+Bx5A8U5GXU8rO2fXKC8lZvWlB0zgdemDUtjNmmUo2Cg1
bySq042imDJQb7YtDrL0x8w755rs0zuhqe1qUChJRtHKTfu+EnQWADaBaGjq5CAr4m0ZwAs755ol
Z30rfGLa0V//lFXzNK43tEVAQ9AmNzwkfrGTDjvGYOXGSuY/fTfcpR3pIeginoYVUiaS9mdZNgda
/7/DOrkYXWkFuWPSeotFsinQ0iHgXagOo/At6gzjHee/BO9ABfRSNWQATbL9UszliTui1Um/F5O6
3jCgB6eTDmyQGa0Gbpp4+06Kd3uVH5sABXlTlPslrXMrae7rMmaIVOCXa+rsgYhO+1DaDQT6DMCB
wwDLCocPnEzly9TTisWYdqCv9VrOdXUaE3uLMYP2vQMwy1TMPxPHPIctvhoaYw8ym7G5O0QNsrtZ
u+DTcO/WbrzDNl/WbvhqU57VAxQnwkxeLGK4IJHhyFfl7J7gD50qXT4wHT+HHh7bUabqTNLZZbZQ
EdWF9ZGTB7CZ8tw6jJyNUHHZy4VZtOwqCTSqMBh+umV272TzH5uBSNAP83K26S0d3Kz8QVjwGCgb
zhyXxLSPp/0QeuOd3ahTC/bt4ImO3ZFtH6YUHJK5kGOSehVmoWhgvGv0GPnGJOWkWbUTpOFBAqRu
LMdvtTlXgSe4hbKxUVu8jidfLs2zdHdx35D6UKmn0abRSR4kRbjvHUvDyfZdOpCLMVrnegHpQcd1
Vy4QKxPqoagR/t7K5WMtI4uyQ8Xt+faAFrw9O1YZ2zuUBn//aJucYBZ+TIKma9fbN+Ss/PVPmR/y
V7f/t+n04vy4PUNigq62sewsa2WBbLojCmuj+R7px/O0adEleycNXwFxiBOZFy9l4utHsvEihmyo
eqlsSH8cbJhH46KuBDjCl6mxM01xrY4W3BOjjLZTGgG70MbHs7dUGgW2Ch9muZqw7E8SG76y6xwZ
1glqYLGv5/CxBoWbxWp54jMkZ7PuOa/FTkLH2NTmoFZ+Wo3dNtrNkZ1cy4Tpcd4T8ab7LwGIhw4Z
2IslzZjv83rfLG7oi298CyGcZrm6B91+KkVX7Ume+Uk6c0cnYfyZFhZx0OFwMb14OIy+W6AOgFyV
K+cSabfbzznfoZMsr1M99nvm+ngiob3cFcV0UAlHpKgLipdCDJemguWX1NOxXuNBbbZMRVruE+WQ
mxpm7KwzXDKV3htZ9TqR53HLjV/QfbE2T3yDRf/WASAkNPjbnJHAbNndk6dBhI3euIYu6Tt6UiV6
s2HYdfkgMJIaLDHwpYBrSFTBJoLi2CLJB2JLJqs/tBbZpIv8DW9KUCRyP4pwTQY566inU9pgtoaa
Qnwe6hXkecqZkufSqR6GUYIioHO4wyWgzkzxT43JdHm0q30HQJGBfRSkRcHIHWmVv1oMYoUUbExG
0jEB+z70CzuoCMiQY9rkDi4ED9BGU4eWsRrdB9G/otJJKbwBuAEJO9EATB5jUx2x6ndUpOfKmL/m
0s/eEFRsfADBQxxNp7JF+5HETJubcp62s6CXRwgfWQDK7vdZycmOWgvmXtHc9S2G36nOIoICPHvT
G1z/ZDT9XmJH7uvYf67R0QdpzRQXFuQTeFb2AUMs0jt3Evu80N55tr0iIDPmj50CiySeghoPvtBS
/Ukd8V2M868+bpAVJe499tE7Zm9gE02akRYpknSW3pDlxbuoL184icWDC8CSHTTxA128uN+8J99I
+is2J8ruiIalaZGpaS5lgDcLOoyFsQkqLwPsAok1062zRo/KpTLIS6jcEf5FTtOMgvyou8K/S2kX
neLWUOdhCNWpcdqYaFs+Bqc/GCui2tH3Vy01iLLvvT5cDlNmO5c0rP195gzioQqZsKfxpW1ccHHw
TXaok80naYXlrmyc8rgw7UHhon0S49vo2aIPGQhLDM90YCECG8J4xuccDAbbeT8qpm+dy2hdG13y
0riGuzV0Y770ioyzyJXFK5IdDSnif1J2HsuNY1vWfpU/evwjAt70EARJ0IoUSbkJQi7hvcfT94e8
g65SKlLRg5uRVXkrRcKcs8/ea30rpwAOSPi0GJRvJI8DFbaIkPB5r3roOcYsIPNUD1ZV8YSj8n/w
PWrTQcTJ05QMkYpBTx4k04zpFDAXFqsiIbuvjh7q+S+Vxyp4oBeKaE6K/Qcig9MFdnPvBg0DCl9k
mTcWJhrydWHckFflC4n0ppMXWwClc5kON/IoQizZ6+Z/jIJJPmpeLi6H8AkaAJmCPbN1zxIYLZbC
KYgAG4V63R89X+2OTRP2xz4rlH0bMMec/31TQsonwrVjTmVoh1pqdlVkuFKrmw9g5m5Njy4ym96S
oQ+dNp7HC4IUk07jP0cTiYdJMOOQZtOPPhBoq2cR5v4+rAiJT+mtd9wIYcglB63bO/NKqHNVBTep
09VlmTMbrURpPMjUJTRGYmUZN+mrME57UZTyU6RH/Xoqjn2PbRmQGZlKfGIBRjZxQPiByuQ+1ViO
mQBjm/Is1rMuQxfF5/fiytjFveyxETERVAuUEmqmzYIdoVnghaQBLiyrMNDRBRjwdtSO6UlPrjii
HcXJqva+8aNdU+H8LuueaY0Wn6owBEHRR9th1nx5E4t81zFPHpQEl60J/m3aeqWhL2nsU9lRTrEJ
NC+ZCEeZIRvYq7H6ML2IhhtUunnV9pNCsPW0rZw2SzkfVRqz0flcy5QEwzMKLWWu1rKu3pcVW4Me
lEz99DUuemGFEIwMU1mmyxMo1hIVJTDYnGhc8uFFnipz2iuarh8iik0OTdbKVMZ2J6k9vBRawHdG
Dh0q7XZ1VU1AGrEdY9aSNywIg8vjp/HB7gQwB4hYiUftQprnxujz39ZIQQxc6wAtNbfVCZues0AI
p5GWwdRxcogYLKrRDeRtefJxtNrEzb6wbE8YxUt89wraUULHpm6692kj7A2QczAJRO9QBz1RV9Wc
bSlaWyRxiyxXVGb/CUuJT8BRWxrOONAT4EtOmyRoppMxSWBAyGYWpfhYm/pq7Ft1n4QddZ5hmFu1
00MbchBYFeyXsOPnc5l8x1QQoaqiPApR8UkIyy1AyMyTNd7pBcPyQZOUgzCx4gY18bw1qxaJPBpN
y5xebVtFe9GraQpEo2Hj5rxDaDEYLMeWqKdb9n5vSZxxthDH7jEfmI+MInitsM0q5jtqv5tTbdey
cdeobe7UAQMbsp4AqgUdlhUwTAPyso05dr0NwbjcU5kd/QmcQsvzxmg9XihikF851uG6TkEKDdaw
bQZ4KlLV1etCbZeMY9sVJ5NkqxlCtexHlHi5/yyIFrJ3WsbrsS1P4wBhX6kk1WUPfZJljkGBYs7N
H7cyqqMlC+JCraEaZvgE116slEsLA3ne6P62NVM2z6I6wyc2Fh0FgZO2PT3ULCAXYiAxVfZ+Z9yM
PIzd3jCaVT8k1W6o9bvfB0eupF2lZMAH5eQa+JJpF6Ag6LQ1mlT9LOgVbM2WEJmW77NKZOOgGchx
k6zTl7HIOboUZZThgn+cUrnYEyYzLQVlhOauq7R1PIsuIWK8BcY7eqRR9KAQEb+Np2yDJ1DfWXqz
J3ehIagmOmn5SJck8XUCqtUWd2PPWajxoYv6OSlOU8d8sJg3/9//7vcv3fyn3mQhSwPfR7M6rTXS
sw3FrfTaBeQg7pCxmQIG8GilemW6UYZR3IXzH/z+nZwx5s8sbe6IN55jAmtaqeeOCFYZToaDUkHf
hpONStQ8d089cver7xDU4Ein7Ml86d6tvcS4MHiUhJVA43dJWaU+cFxQ4RDZEqkMZ3M8eK8zELo/
1yXmKlZve26rAB9UiRG2pWe/W5Fk7YoucXhL/Z1/cZdfdP5TZPTQHEHgpA/yOayP0zNp9bwYiOy0
UzbnKtvVzdiHq+kgiCvBfQCkmkc0ue3pLo0W1pURofhmbNillIVyid90aK1k5xW2uB6cEgjJR3GN
abSVB6O4g8irn/0HNcWr/9YVBxYELGYK+wijzGwn1csRc67stP4qIfX1gDI69cl3pGEH2XcdQgur
khXk7mSNFEa+L/FK2a2bJgfTuAogJ2knrNOVcoubBdIeekz9R7lBWNIwinxt8KgeVWRa1aLYFusy
vqYXqm4V25W0FJErsnac8ZC0m+whehBekBLQSsL2sMzXLYDCB6K6wb6JtjIspuCzOSg3awvaOiHS
FO2x6zNMtLtduUffRlpn9NK9pp2tnAPHPPHlxoX6Pqz7x2LYdk/BtX2QVqSHI7U9wAgrJnu8sKsh
IVpz4oSFrtvdUTXsYgEElVltdhNhjDe2cI0EGyzf0C27xvGaIwC/3iE0OGOew8CHdqWdaAsgHfV2
uvQu9pd8xbBHgG2wyHfwarg34zbbk7J1p12zfqHq51Ym/cz2DupWTgDx4jFcWRfxbFxl/JE8OALo
qA3l5VO7xRsw0RuOFsI+3ZkHGsccJK/RJhnmJ8DnxDG6/iMDu26VfVaH8lk4D9sEhf463UxLdXdD
OLkMDilf5jGsFwhq6Ca/15S8r5VD7+8ofQy0+23NKbE53FXscS/YIR5ZgFNlkxdLKVz36holRsOm
erQ2AeLremFs8MmJyia6mSKc6ZU0bA2azLyqTnstV9mRczhagnEhiNvgIZl11Q53pGbEUjn1HrLD
1r8MN8zUR20dboxblZ20cKP7juc7j9KZVBDoDcuY9MlHeHPxZ7VLoR/ZkDPn3urKV9l37Pq5dvKn
aodLMHhsV6oj3IPZg5EAL9ENghVqkuA4vCbb6mCcivXrAItmr6yLJapczO7O8Bi/YAi5GGc0LvmT
agPHxKmikoriLwNz0fyKfkEaRzxRlzYixKOonBqX+LnA7l9YypQ35nyzoB4F+Jrud4Is7wi9S0Sp
6WYX602LF+VLfhMWjEyKtXptdsQ3lr0rvdUvYrxk0GothUO5EeHLoO5dDAvzqdyYFylY9O/wYB1A
2XfpZXb0IMWdIA3FF7DDwpVeUQQW9JF2kHglQv69fopegbuWS2OtnSfDrh6LxDEvnBOnX8B5m8RN
9+JFOVvnINrQBvM2Ew3kI1eIw3q0jcntehNUp1lTbmRLxkT6Ntjmd/pTvzJevH2189eZW/wi3sNb
RG/lPGmyrXRnMD3hL7dh1WIL9XKXOd2uNe6Tc0KvawXtKrnRt38SlUV8B3SGdOAYp42bsgBhnkEN
9MsXDyp6XQBbTH0+0HGOIwaYY4+0RlnAo6mueBZK9hoeGhk5mF1YSPMcjdoTTpyy4crbxUPwKoBw
Exf1OyfWYQkuFHUiw1js/cvalU4gptGOgPXdtfuw4mbzMGXSYt6aZu2Dbd4VZ7i30EM8tqyQALi1
oS0QQCOv05f11rupxYJMSbG6RxA5TCfhIjN3vI9u6LkFWsEgQAhvWkqH0cV4p7pMY5sFq+67fzQP
ReR0jrhs9sJlOFn76U5giErFcLDIkzx4n725iPbCilMiPgzlyo4ITzZ70q5w+J/9C1vCM4CaD2Ff
u7x/c+A8DQNoAPD63eqh2iIGClGKLsQ7cu4W/Ntn/Ze/QyYOjYiWJzwx6Ko2E4mOGakrzSy/cM0g
14Ijhk5hgQBYVBzLWpqXKnWqX0A5yCN5weDu3Usb6a5sX6N9+ogdma4dlv6wt5sFpzZkMrnDP0CK
TFjKRs8tWQ9FTN+bunT8TUrWwS+reRAm23S0OVBaPQx8ltk2AoDI4c1SUdc67XO6qQGGthydbWKz
xY1wYASLyhqAPmIZBiDudA6yNeC8bOk7Tb8IlgbS7LMy2vKqebAOkrgudpggNcMu18NeX1u8JtKd
8EQ4gkvpTrrZp38gZ9b8EDuS52zxBLAI7ULrGPB+KZoGR33P3GbHjDPlK5a3rgH9tJDJbtgh8w2W
+TF7tp6o0aV9KdiAFxgDCq/0+ZHjeh/aMSbi/RSrduVN6Fns5s0izxV3j3ioPJYFRzjrF78768N2
2hGFsK4XPgagdXnAPf6WPcrX8QlSvvlG6wei9C47puqyfg4einFZv/PKkard7JQ34Z6ru5K2XuBw
wYz+jgsxEehcO+E1DlzLOkcgpaSNzBgNmhrkcP6+zFYeSZnSzeWw0eI9wF5XIs9mWT81LuBMAqsL
mCQfHk7/wakXurjzRMc4dL8a0fXofcn0gtbZQ41gcNHdhOeJKw19g8PYnUnsFvMmkDv3yS7Jdp4L
aBbZwD5w1TfVOrd3CBPzgTjaVf3ubRRCisJVex9prkBo3k3AgQGrEUwKni0u3g6D4riUQ8bPbn+n
tXs9WOPGkPfGr5xnO7Q1zTYOzOS1c8t2L1xG6o1woT1UZxgl+RtJvN4SHOpwElY+khqUtQbKZFuF
wUE3al2sTTcFhjLd8YTVp7TYgGQMxAUDK+QP7S5pHBMrEhnp9/z/DcHOcBt0y/F+6HZGvJq1lRCh
8EymgJFWSrYyyQ/jiKmfqRSi/KarB8hHtXnlICm0Bwq24rO6b6xLQ7AEZehLlG6kMwsU8ic5vNEU
zO7ru/Auw1O57culf2kf43IdM3jRWKMwDjnGxqRwKd5FYwHW13/Q7gYFn8qKUzHKAN3182MZb2nO
Uc6hQiLT7tV8kQ8sEslndO5eAHYGbrdUXvJ9uQm27a55Vu+LZD0yEUZTelHywG6xTZEkMbkB0WXL
0nCtl4Y8LRRF6S5XFmN2lxkOFsBgYXp3/nTJP4qXIsC5YXP0C01K80+o0tg9sl94u1L1E2/Z+IR3
ERsWREVUcggHZ8E3RPqVcVfJtrilTXrN1mG7qy9MO71HgRiUw/Qr3+uX/CkyF55LPgXl1zZ7wIO6
UAixxpt3KDSn4GZhHSHOgJeVu8TDdi6lRYUCZZHcqOOa7BVmF9iW7DDQ13vkc2IOxTzA9rWN0XWT
MnPPxM0rHrXuLJzSC06ZAUoCrxmnDqSib4g9p082thJjxA4wFD1Kbyc+olu51Jw6toJCDrDtHU1w
uXQOyXRbaGftgI4+ehhXHjXqGw++sO2SLXUrhh+Hhnn2EpZO9dnuSYPjlWF7QlWHIP8hY6neei51
i5Oe451SOdoKgsrK3IQHc1/gBYOJHyyMA9jjeOm/8M4ku47oKiww6roR7eKiT9siWs1+W8ig5rKy
rh7WGJ42basdjdQedvTV6VOo8FmR8q9i3gh5UVwY//ovEgsWFRXwAtbZXWyukwfoTVP+8Sy8FMML
GY9d4pRPdJ19YeOtqKDCNRIFhNSUZ0N1HdRybd63xRL6RXJuyKal9iGC4IObwa4aU8ZzoNnItnBI
r8PNDO3uxTKcakvsB132D/IjtSuGFqaTkupMJ2A6wgrelsttnIEvC07tYb0LKPzkFY1gU3aDGy9o
jnJ8pW7Ts0+60cpk/dwmGyJ/XjvT9nfJ1T8CaMstaqUWwc4njYB79Y35DAdRClaSYFn89iiWfRvK
fLQNT9k9H1s6iS/iWbnSzODH4o7ijPCM16dDkYycfZc73Fxhl7zQu+OgkHzW3g4ByTxlv/ofrMbk
eaGoao7mI4bdt+hX5UaM9DbFUn339sS+g9z28DmIdn6w7vEy0tcr9j3gH7gf9TL4ALrOcVvs3MZG
JfNUbaMlexTPS/tEq4D9un2i9UHmWoWxxZEd/069F57TlfguQnqHGcyreopZDxF+csmb14j+0nv1
i12rLx3SzvPa6TdB5yhL793b1Y9+tYsQ827kveAY2xSbW+CUnd2aG3FVPlvgiMhafeRi/0JCL8AD
3OIDMdBKON6w0tbWuTo3N8Scj+bo5PgfEX7yrqIIXY374JWqOvrF6icljh460IZp8Pn2Z1egslxR
NqHPZpdvHttzoOyTD+2Jp/M+fPXWqWsRSRA61s44SvgLP5gtILqwpoeABubSAJHEavwi7EW3xCi/
tIiccVj99R2jEyc48FjBqSW3kXg3jvjSZV5sZpEYZzhjI52K+RBLxEW2pp/nH8llfXqCLyU1Dm0f
hrZ4ztkYy5cELftiWKlHHhxuUnCWd8En9lfzPsnt8Fd07d7ZBISLtMqes+uYrmfU+NlbDxvjwhrF
S2F8MHXbK/txCwXTeIZmoiWL6cJfNjw3vtNOGzUGrEKVtgg2VMTeJ8pxjutob6NPlSMGlZGKctIO
DtirxHtWed8esFscIjww1/yYvyJHt/Zzf1Ng6rP07v1LwPtke48A4sicfKKEHgEBL8RzeMdyJLPk
YDmzGXfVj/Wj9lw/sjwG9+IOI8EJuPQjZ1f1kO2llbHbEGKyNJ4q3rYSQWm+YvFksdSeqa1v3Uvv
Mo15LG4I1ARnREe67SilV+MTB3ZSFGqSMBwZPuFKZOTHsO/B2vI0vVXnEuAY5EBEYZnTX82ncdhZ
Tnf03vvhEWCSkK41cZ2rnC1tVP2ucSREj6Pf7PDhEEfgn2SLz/MLNBzLflf88laa7E7qKqUCaFdi
6QJORPGx1nbjsbhjFURzaG1HPmy1ru617bDmCoh7ZVkzELzhMQ7smH5Q9kC2RU5fiI2S4dZxLp/x
Er5llGWkby7Fj9Jcx/WSBfxRYCGfhQt24RqH4rV+wk4hc/CUzsINVKGvNR2vUquuDUTQvZUALWQ0
s/39u3jQydqMC8upJzFyjIpXGvE+hqYXP4ZrxFyzn2g0EN29wys7k+DC3/8eNNqCaKGSR8WKd7XU
mcuoYh/H8+Q5YYRhSpmSJ4Gow5XRQFFHuwXxWtQyfuub8RbHIRM/aGliSO2FShmFaN+eYjEq10nG
5wmKDqvzDFvr518iZDeLlskGHu9JQQZX71VpoFwaQFb9/mUwqwNYOn0d60GyHfoZe6tSUJIzDmjs
0/rMa4tMZKElgQo5F01Y9AnLtACZ+Z9f9OmWGIK/ZrhAExOBcbFsqpDyITAfEVlWblBQmKN7xIJI
41nFe4qSgxbtOH2IWnQV4pNPx6IvfBPRgIT1uTr2qvwhx2BXs4jDnG6ePb7vNiwZ/5Vp6+QlZy5y
5aDF4u4GsPSpFN4BgqFMCeu3mMeeIl2ueVVE/MfciFaVXfTKcI37ie1xOBs1ma0TVgs6MwzOvOJB
rR9HFfXq/PvQHMihDusPksWvVlJcqqG+bwhdYI1UF/mQvPZ6QQt1fBwLQVmDJHbprK+k0TjFo+8W
gnxUOHhanXefSerF8DgcGbJmw3vmxFIprpx4Z4/hzrJvzIeinbRV7KMGgrx16yf5jttBAZOrM7a9
+DDJngIK2jqVOLybsiZsLS/A0Re4nlLt62yoNy0uK9YZEsorg9LVGNxeHINjJWA6wYwxrr2yXXei
D3RJnaeYtXEwE2vYkWaq21ZHM7BMaQcJE9QpS34faRoTXwftNkScQTqCh3/0cWq1X2qP8FHweOtA
i620hHKhFVuglDBiy4DTsGT+FIH8JSZRNcEXioY2h7RaEj/0C9BFHxI56wSzcnsVPkRugSno2C9k
IJk1vOE0LdeVGm0LmFIgKsbbf/0vYegbcM6ffJf5p1uSIpo6EyL1CzfHGDRgkrlRuWLc//IG1RFr
n9ZBRBdDmAVKXqXT7YKn/wPGRlIg4/yLFsTXlmTFsEyN4ZYqf0mHFGu9GORBqpi0pJ5d4RSr9HVo
9KdRxws/iajp0+qADe9AWAnWRA2xbZQrG9Xqt3+/BNL8Hf/8KGTMq6oFkN76cgekWBNH5KEVlGOw
CFEpgIUQPgOQ0a5wRzRhwXxyBsLw+A5Mz7qb5oGDtKiEO3/84XEwvvkssoQWVTFVTba+fhYt9CRZ
yAn3ycoMQ1XEBj9jBZKxeA3wonmCqf5wJ5TvHkAZi4eBxUTUVf3LnYiZ2E1FIVSuntHuM/r0Rpon
OkkqrXZqEG9y+Q2peSkKsjXTbF3jRC0HSnvkALhMEiD2HontNNFErLR2LFPrqxr/kQf1e4T27VfV
g4kGBBbzYDcpt7doGYGXkCM4ECEOW4Zmc/77Tf3unsqKYmCRJX5UFr8816OvFuxKfu2aKRuhDh7G
1sv+h5fn90P69ckhoU8kYA/+lmHI3M331/sw82dG1f8fcDqPEIErt6u0K2yaM8jmXW/Q/G54Ywpa
sEafnYnNBMdg8Zve3AyRdsD/MWBfT85Ejg12Uhenfu+p5p57vy5M9dNqZmZJ8ZKU1QFSNAgdvVyL
tXcS2+BXXqXV6u8XS/6DnsXLqMi6JouWKVmSOj8i//gelqYOki+DcIQmgiLTyKEV6GicGLWMKfd0
qsBip4ayIRBsKc5tZXOVVWDkpR6BYwxhRB8+ofJ9mnF1A8dNupAPrWDq/ZOXkuP394/77dqhqAzu
2LwMWf/95//4uEpt6bkR8nF5shatBNUGw9WCWM0YKVN3ixmpz57+l0HbRQq9Sx8BHD0ZOzHF5qfP
8t3bo7BwiyqKeoShXx4BH2GJJJhj5cYa0xOjjEdnpo2MAT2hUiZmXeN9aki70n3GGH2Qfvz9Ynz7
+iqWJqsinDedB/HLvcNv8p9ncEBQ5FSSTJO5CxGJjjezjSJA1SQlzW8evqwYIMh8czr5Epn0lWac
zIBNDhv78OnNQJQJsf+igeVLGCANV/9QJAXsnoRTttVg7x+vXeC9wYnYYaOkYRp125my1MwYqr9/
Men7K2vqBruxrJp/rEtoUHmAxMqt853W0mLXYVWrqNZWA6iZJkJLPEnWJqFxHkF++ftP/25f5Amb
iWciwD3ly56gDp7aqil7wjhzegRaEz0GN17aaC35xi3SMhokffPDd/5u1VJFiEkqfB9Idl9wcvHQ
Zt2Y9KBUB+4lgpsXnVDjv3+zn37Gl28Wao2MT5QHFpHfYdKJ7DLTHxbfb59JXgZJAeirMuT++kxa
EawWueGlKKWV0jMCGFlFrIEHTMuz8/AbE6SGS61sD/hlzpiaGMajH06SfeKVu7DqDkDEAfTK5MyO
CVMqwOd0pYIXEqFWTY0CuFN4klthvAUFe/M4A6N8454UtbcZOGYCVv3h5szZ2F/qBOC5mknKgCoS
jvCVhadqRasIwIJcH3G63bCNg2QHHooIahGlvGZGndxIUWfkAO7GF0qmJgWlb2Flzt/vofXdJzFM
i2JVkyXj66JT6oZojoUCwT77JfgM2wOiOC2jkZjjjuehajwS5iPyr3d//7l/VieoJk2EdYZOsID5
+wr9Y+G1fKmZqjgp3Yn0VkPmnay52Iu86PCjsehW3k/10PzE/3uHVfh+pmZgnNcU9Wt1bNVhOI2j
iTtMNeFHoMymlH0qqujh79/s25+jyqLEDWY1V+dv/o9vpnOGU6zKIFyP3s3kyWuhx8xQej/Umuaf
ZS/f5x8/50uxJSiJ7iEcyV2QFI1gqQ6ab075Ook0yAKkXGWueJ8QtJfXEYTYsXhWYbuX0ZWvT6+h
a7uVYM2aKyVdKuixJCUQVxGVkD0FKZ84G03+DPJBj4KtVAHcEKLEsdUasN8XYraGHyosB01E0Qvd
p7VMRBWef/FTfGCyxzE/UjZaWfurqVvl8Pb3vcqETuoIy7F8FQF83iyDfHrHZy5seg6UeCZ75JHM
8ov2vTNF5AVx4HMgxi8GUOS1NxyOp4za/KFBr2Y+SwZKCbCPBeamvnHyDTIk6YqPcWv6wXOf6qSL
tdB1tEE9+0XwS4SJ58S/86c0kx7mJBlktmlP4gqC7YlDc7n26LDmFgPwTsduE8WIB8wheAin6Uoi
3d+fFOmbjYmC0tBYDESUYdrXaikBjqtwTMvdKAUIIAf9pUuys9LLF7Oy3uhGEHIzxmfsPI/EVJ5q
K1CBNPVY/QkR1rZjpl4wrz9pUrmUguI2CcmLpJNoJCsNqV3EAExjQGOn1B1yCB6qTodtH3hkIUmk
g3viR1XjrzbiM7Y2plRq8JB3jE4FgKCK9Zb0/UVrrOPUtBc5puXaeSs1yhiIpNaxKoOlio2wUfkP
oiRcKEPrBD1ezuicyuoeL8lZbroLljm/+ojAHyuK9DH60toTjCM8mNhWKvm1zaR1MTB6DLnsnscU
C143raZlWU2IK/AsLObPKat97NRGewl06eP3f9fp+zqvz6hvAYVDqJCR8zUJlGES3DTGgm0lvtZR
B6KbNU1SnxQ52+Cz2CZhdpgC+eRr6p0fw4YIqpsw5QfcLjB3guAW9PFzFRTTviGwVvZ84b7J6oPa
Gh+WptPNN6vHHDviKe4svFvZCWtcfs8ZFKqgh+Hqhyfkm41CtqCl0nzSUGUaXxYTL4VaKlcj6mgw
ZLlfjdsGculCJ4gcEIO2ClPrI0TAjiSjQs4ictvjemAICibe/eGzzNv5lwVUkQ0V3IQFy8P6ekSh
y9J1fZHmLjgQ5OnbWCBPG6NaSh61sWh1qdsivBcXQtG/DkbzLuXipa5Q1gSBqS7zrmCaaAr+pm+G
HzYx6c9Th8IJTSRHUTKhYn5d2yt/7ISg1TPXxzJAv6swkcoyeEFc7u+8oXr2UtIvOQEkbm3A2QqE
ftO2ovfDpjbDkb9eIvi27GemqfG/r2fFZozN3htb8LLmDSJAusb/lxKTPXNDMHXYQzSMu4ysl1Yh
AHWmaTSz51ztLGTFSYSjUX/X0h1p4IjuguEE72865J6A/AljiazGC9lCOetVBOzqwknpEr5L2MgQ
52BrkSmy8loysVI65j/c/D9LaIXzkQKSQaO3Ictf6rA6Jno7xlMFobU9NrLF6L16hUFld0l1hTl+
TVrCFktlAhaTv/79h/9ZQavzbioZIKENS9O+1JlxV+BukiLsKCbjJvxKzjCOV7p1q1Av972c3k8C
4qG//9BvnimqdnDXhkFhpIj6l29c1Hne+l2buHmM5BMtYRHXr5PeAv0gE9tDJ53hkRuINjXOqKg/
/v7jf5eA/37bVFHha8uSKum69rUw88MEqD1JKWQhEGgPLJWnQ5eR3kGin9S7KNHPHeYAxtsaM2kB
tEVPd6LsVHsQzceqVa7t/MdmGN+NNV7+YjDpmOSv43ivtAcwftsox6JPdMcPd+vPZYIPzqGDol3T
+PjzkvaP+ockJAlzd8oHx3QfKLiBSauPMOGDoDz//SJ992AoNP10LhOVkPblRwVIhT2T4DHSVuAa
GDg8fGOdau2BaJIJyxgnysZ6/PvP/LNg5utBTFeAnM+LzdeySy0AawpmjBKIv94qXvNRuoJkcMRC
uv2+5LGXLlXZ+OF5/LOsVEWO5Io4F+v84C8vgVbTxGg8I3aFtt2OSeeqanwX6uL+719P+u6aaiLt
LsWELCh/beNSdg1hyN/t+pl21jvO8DkvGg03tsr8uRSUfazKq4g0dRO2gFqzylYKTqt23ISIAoFU
aXDgJuNR8H56sr4pl7gGkkj9bspEj5tfXslBkIcsIqYArbSym8LgomgDa4C3h6m/a7tnyYsQ+UQw
oqSfHjVt3mm/vo/z0keMhIYc/+tywAbSWFCOYtfSgEuoGP3ogMBaEI2cdT3viQKvCAceaGPNJJJM
8dmlSQmUU/+OjCwq2M6bFsAHD7+Bt6aEEdDkpVYkvMcDuRpTzE5A/DyvPQ0zSa4cnHGIQoo2W3l1
dp+omMiHmSDzGzrWFCoGetwkcwDw7Gi7/mYZCKW51HrgRb//7wDxLNhJQJ8wkdNqBQfX9y9NrW1J
3KDQz8XZFO+vAlMpF7CPQXKEb/T1UL4NwP2EvHMBcVkLWSpfATyvivkY8MMDN7+kf1xY05pbM5Jp
qV8fuCmC4RqoLHRjL7x4xFJCJ13qI6k7qNHmAGJPa7dkMas2pqkP3DlLpahPf/8Q375cRA4wvrBk
+P9fFpJULSkeyKtx8XQiqeJri7F0NY3mh0PbN/1GnmDyrySNRV2n1/fvxRG3m0L4cpa4vcLQCW2i
2YLsYJ2uSZGlhLrCPEAPzr1pFO0ctPK+8rp9b04/fZA/K5W5Qy8xJjJpfnL1//1BpkjERgya1ZVq
uBctvzhDta791zgdn7TZylnXyVtVasfZCJ+ab//3C85VUNnQVVMUv3bkeA30Lg5YzcbY+5ivd4W+
LK28HxZr+c9DMk0wVkbmDLTv5a9v7VDHmTTlrBhEARowTxBcJ0WCOss4x8Q12zprVqQ0btjplt03
POUAyckDHldyBUU8xvDAycGdLEreeXwXqtZjCjNH9ggbGJAH1hICp5+X4e9WG2IoVE741jdtGVOv
TBB+XYyys90KfbMViuKVS7nIZHk/ij+u+t9eJ1mBdQf2wvxjcpNwkQyd7pc7DneC1IJEjovXlrYp
SEgTZU0SvrXJmwr4pSdKvO+pSMlgCzMEMH9/MIz5Dfi6HHCjGPKqkkI4yZd9zmplAE9+GbuYjHHp
APo3AT9AoCyhVoZovzBJ5U19CqgmKAnOllmvRfPZMNVrirYm/xx8rCth2rk15VLEBglqOiDKgV86
S0LZPmgHzfIOYyNfibuFlcbDICrFq9rED8QiXdIif7UGcV8AqrdrlJNq9VyZ2rL0BdS11Eu0qmlB
WtdJKu8VaE2FRXClrH+GOcP2wEyVZS7rezzG9x3JWZC4q13QKuAtxBUTfsczyG/P9UcS75Ylj72I
4nQQwVrK+4DHwY61ENbOy+/fG3q6/H2Vi5KOSpC/ReJPu6r67b036LCy/uHt+1raV149txRSdray
IpJPOJtxt+0ZcjrzC1H1BGmWwehqUltxgHnTudKRJV2J4X2N/Oq9DerNJKpXIaTKbHoW7LIqL7A4
TpNa9ZSl1iKugvfoTbJAjszhU5AeT3jX3RwWWTxzpoxERxkt6B8dD5dZaAQeK+ge57VYMfgjEQI+
eKkCt06HkyD375uaeZYh/LANfFdgSKLKMRKDtzUf4/69KhKYOkQhABFXaCSbsPl7f/C2YrSU/PKW
V+OrWKDVIXHXyscfqmb5my1IYjGci2aGtcrXel+WeKtV7Nvu5Ekf4NqegP0/GFKwLK3sEhUvraS4
ijt+6rOxTEO4EzyJubHPPeXV7JpLVgLUMwumfsXcqVrXAwIK2ctW9HuwVFnNJaiS/8QvvQ//7X/m
p/+8lP/vH1E5362u9LQknXqfeuyPY3cHbXWo/Dx3+whFm5Ftypb+TtpfqjjbTEW8Fck4VAIcWqg0
x4wP9z+kndlu41i2bX+lkO+sy74BTtWDRIrqZVkKdy+Eww37vufXn0FH3pORLt+IA1wgEWlZliiR
m3uvvdZcY6IjWfRie0ka1BFGQOtMcEqM6SUa1IfUFF9xDi8j85uUjs9xLf5mT/Xl5ZUkypLUYtjT
fV59VcGKwsqs8zXtdMdS7zFTru/8ptiJYoi3toe/9+CMke+OpvZbX6EvAmuOPWeeZUmzmKv/PraY
8vqmVkvGFuYpS5nRLA3qnrvG1XJszKILnfV4y4mvRSK+kqdeQWxzs947anJ7oTV/ETcmMmbg04qY
HX4963612eXDsZ1RiMHYuX2adVOvUgHOcyWnJn8AN7bCXvYh0pgu/cBYsD/dixm5JV/TjrpvbTEM
vvvNJ/hiX8WVES3F1NlgmZ/DwMJQwybNyC6VIzbTXJ9et9Z+DcS8eVCt7iKK8V2e6vshNo8h/WTo
PPJIeYjq6bUx/LOQqQ8ZkH1BpWvWkH5zd36xHEsKqhpLUVmT/qM638G3zCby0CihW/bV+Zumldek
ZgCFfnk22+x3xeCvBouCzZasSTLqls8TESPDy+V6ytZkB1aVjxoenskC8qpd6MElCkZ+Ofzmdp6v
8aeVl3q9qCkKFWhVtuYZ6qeNezH1QyV6JK/oWL6f0DEO9IYbzcHPs98lvo2vrvbPx/o03iwhiiNV
nRNlFnysOvRoMJUgdbHDkcLncnbuDk1kjariBmJ5nIrcoAnH3JmjxU2r27SsX2eib6oaK596XlWM
GzFX7wHVp1TycScBt5TgBSi1IRgecVMLxZWW2ACEvtKQrIUisTMw7K2uH+RjJJop5UfYfMWbmknr
USEu1DqwK9G0qQNpU2YGBtbdCctFH1d2q85Q0hlbkx5sUi7ykK+bfHTF0toVVXe0UqAvwuhWU30U
+vIaA/DB8phtMzuw7pB240Zp6VIr2/coaq5dzaf0s+OQQTBJvemiJVRKZAtLo5wm7WVogLBJhmlR
fDc3Qcz2LFctmC/YbWNl8xjX+roCWSaMyrgEpG0NdidikqNApFmV9KN9EC4tvspKRSVJN5661dEE
GZFfrtIBpbSYPhdIs8gs1vhgNbvJHzEczzLWEb3EySdnBIIXcFVlkoEi+eGWO5hOUEotLka5CDeb
HjYdoKh+jDCIaOPbNiVIVCwVMEgiJrzFTN1HlggrQTsGgxG4kIWQjJPBXmDC8OCV6KwjS3EzbIFM
oTiD0aNHh1E/mdkZ1LmtFMRjhjhs6oylUIMaF9Mv3OEdZMVvFu1BRlhfTc/caWb11oX52a+ys1A3
aCk8NE8qLe35S21K9zIOi7Bd87to2MAyXBg6uFsKB/cGcCSvoMkbSLEVrAON94q9g4ipVQs4QAm0
VSNs5iEx6OXZGo2dqY80kfIh53kASLqLvtVVYriHXrDvw/YhN/zBztrR/fV0+eX9IxmGxOSgIFv5
tGHVy7ps8BrO1nKNnaTOjBz0N2OB4wUqIXXUnXaydnzF38yDXwUp5D/YvSKmQKv06bBagKEkYk66
yCj/SKJ1zOKUfH72m5noy+VII8KcK7aUEa1Px1ERBwGvt7J1P1rrtm/piYIEn9KtSzYlR04HdDM4
Yzx5CLHFKaXfRwpfzfgsqobOOSYL+3njaBVpmRa9RkWBHo6kRHHaon/vBX3Pr48IBdj0mXjcT7dM
/k4QongFibgXKwDJJsnHFkOepqluYhlLLVPfealMBUsDluxhRNNDzlykEtahUe2t/SR7zf3mtg38
LVzxnTV2wBRwm+q0ig6FjGy+j1GITwNx2rf2mOtXpQUDFzNdtuNcI0yEpVxBKw3GudNJHJ+VbFpn
E4Y7gbGULKyYAxEh/6tcxwhzOhrw8fVaGEp4WxbnyszRsKs0DYjN9DxfzRwyGP1fAzbZkX7HVipO
daANI/is6FzBW4LcSyTy5Ak9woW5Yhcwbyhw9GzJD0nUdNHBJEjFqyACp0AWqk6NxpajzifLAMZR
AiGM+baL5QcuBAjUm6R4o5EKMKkIm3vowPIjjOh9FUuDRr0WQ1+uRjT/RtH44B0sOrQlOBTUHo1O
39YiTZRJ5S/agR7bLrqb4gL6RjqLxOn5DD0OMGMFf30PfrVe6gpbdAu9G0N1vkd/Wi9DsdbSLO4y
6IfUmORvqZ7sxl50Ywm7mv+vQ33eonUFvOEc5OM6MCApZvCFM3LsYBKXfSP85mt9GSXr7KvQpSBH
Yzv39+8llnKRl2rF94rXdYCbnp85wZCv5rg9ksZHycdejE52cMO/+ZpfRT1kaUhJEWqxD/sUIusV
soIsYXoZKPtCQE9TWl6a5mgE1k4quL48/vWJ/fqIGpn82dj0P7INwKlRt8AxXFdRRQNYdYUq8yx5
432eVG8NawhUJ+fXh/yYOj7HWbM+llwnamXjs/hnqguo/jgorKMhCZYqJocdGkeaLS2MRsVqMTX6
pYbNhBdcn1xM81rGUBwrrKzBZ8ylvpwe8+aM8fWuptmVPtO0ISINJ9caac7XhBzqBM4jRqrtYkRv
JLpwYFanjV4Y+nKqJtf3imZpmNxvPV1peA2Q2951cHRt7pVdGMKXoniLkbR3qRIa4xqYcKmlrPNU
/jZY5U0mZOPCIxOLoNkOmgCasCXEtox/ArnZnq7jufu8rIEmIQDEJCxfsvvMlnD8HyMT6oQGHO/X
Z/XLUcuYVSgFUZpGg/r3UdsPHl5pgZWu+7J4S8Y7C9pI7E0b8HVHWXWa1o7od5x+l8j8agDBAyKR
SUJX/Y+dQd0JY1DIerqGUP0WTVw+a6qfx6R5TmcNxlAVZ7g/119/2a9WfypPKN7F+Z+P6PqnmUe0
qhhBMuTDmCUkB1eztNBpzUt/lWsYukunJC+vc3zy6+N+NeP9dNzP++doUpMu18SUxubBNRPGWGTW
x16W7qu8O/76WNYXGWpciHVEYmxLmRU+pcqb3sTQA1OmtZJFt8PQYb6NbN0nGytXSYONS/GuYeZG
9WlyRzGgl92EmUHeUOJCe15tLLR6rfivSQ79SNeHU+QrZ1iVQ+oBOFUSRH6C9Orr9GLVKrA8T3uM
0Eg6sowsb8B2r4YxGESAc7TpW9OCNJniC3Mj7F7IU6sg2xDT0hZNt0lNtzbObfcfzSW6GYnYPtF2
Zx3jnG6kUmC/IYG/XrDzImGcE+sL2RWbjZqWEPLOnuT6nYbHXVPjpocxJFIqJ9P6x25Se0zg2PZI
jeYi9zp6ug/JuQd+iacJS3ADYyJe+jIM4VgZzmoSbOe4uayUe5OIeKgZG1gqOH4w3Kv+hA1Wc43y
9ojdQ+EYsbAbYs3pwc+GQvAuTNXoaEGzxWO2OWpVgFsUza849P5mifnqprFmA2oKD9ytn0WdSVLU
6C4L8uoFu6tcue/AUTSieq8V2o6C732DRdlvZnr5q8FrocmgG8KgVPx5PLG/9PEtZILQE+MoA7xH
duvJtlQvS0i44ewOJc0luDq01roXYWmYeschjKK1H6WXqqWsWciUfVNcO+ToPfOKB/T2mFt104yW
iHeweOEltADVwWY5SUcLsKRBg/j1ffFFp4BKjwU6D5nphlzlp/vCF8YETWUC88hLV+in6HAXyXgP
lXRUU74V/lsF/vGpK4zw12MhwGzPshBmjzkZcp9GRMFq3K5lFm6yC6566LdodXJxLaATF347lh7J
XaesPF0BHl9AvGwEDCgScbaGFvF9Dbtg/esv9Z+O36AfEQ1IczBlkv6ZR8xPM5qlj2bayEqyHuTI
KUmqg1Izr02OlUUlDyvJ8go7T0GHp7J0DeArsIfPaO/18QZpstgNY7YBUCvNwPzNPPSVEAPRNqWj
OUow/iMx6w/aVHgdk21hBvs2TJ6FpDwHOY3RmkojcoPHSQXHu9aGK/DHUzA0B43S16Lz2Hk2tXHX
r9Ige2tiLhSUemRu6duIW4HR8xZtZu4wrUHtowrvvzmn4hczKNoIpAII3CjsfK5qipHn66SNUvTZ
FUZKMf1+7ci04YlbnJ/RiHB2hykPN32wtXrQA3kUTwdLhN3QB6/iWMonCmhUtxOIQYo3+3O2Jao3
aXz2J26XMfmOP2Tm9Flzgo4K9wRnRasgx5Hp3C1a2Al2BFcV305uthHquGaGt0xWACqz3FgnsaXi
tpuxlzKVbS7jkKME5IXnyhfclGALQA1IX0KCoutmrqn3Rp/i7X1dKgFaQ0twxLJAeSoot6YW3mfI
kBZKq0qLviBWMgVzH1svRs8UrEftq6+JtqcRzWTdGiGbXepPEEvffM/fDj7sJz/SbF/Jz/N60hnf
sMF8moPCJlHu66q6Sm37KlPro25+34WyRPWfN1bE5hoQ8/d9t7GKhgJ5sINa39l+2L8fPFE5WqwG
vhrFLtlCWtKrEssUyzhjh8z2ESIgU2wH86to1lMyc0dH8SnLx5ffjIWvhgKCNEVEtMKm9nNVbaSY
kNSNkq6HKE/AQioL8L63qV8PLvs5zk9onTtVwMRznr/os4lT6TfKki+CFhoETXTm2ryif07wYndd
lukcoFk5l69PijvdADHcWSXnBjnp2hpLZ6KPdBHCWv7dXfzF7E+qhJoOaVwixM/Z94wae9unYbaO
W0wkiyxaqzkMMwPQva2UtFflNCPtTe2icQ+sUi8AHlqvvSLH9zloTFfOoqPXlvJGGWcLwM4CQogv
l6htunbwDtAybQyTrqGJcSixhUtUQ0xYVT9Wsf/zt5pL/e//4vFLXmC86gfNp4f/vuYp//3X/Jr/
+Zu/v+LfB5zb8jp/b375V+5bfnxO3+rPf/S3d+bof346+7l5/tsDJ0NXM57bt2q8favbpPn4FNSO
5r/83z75j7ePd7mOxdu//nh+5RJAI6bt+aX548+nNq90wM3NrT+N+fkIfz49f4V//bHJXsPnjHTW
j7f76TVvz3Xzrz/oZvynQXGbrJI1t5LQy/fHP/q3H0+Z/5yVhSoqQ5MG0o+nsrxqgn/9oUr/NCjW
iCIqQEnVacz64x913s5PKcY/DZ6gsZKKOaPaMP/4v9//z9rZjwv3dS2NzOe8r/7bvpDNC/te3ULs
97EL/vsa2MpstqcALTyU6klt3YRNOm1RYXrCUQInMmhL+GEbR+T8IaZiA1p8Ql5tlNJzokayrQy4
vyWoIwMxnEXcmb6FAwv+SgfeVz0TXIKfieXvulGMNknuc0WIse1i8u1U4lbUeee8stnsZuEjlmyU
rqM090GlBeK+FkJnygV6LbO63jTDQ9OCWRJjUuyt0pH38LehiWYpTktvgZidYDfN91aSYWo4dvuO
HO1KzCmY0DlH+V2XsRrNIKiU0fdRhgkgqAP0voGNKiz+ZdG0t0I1N/OqJHQQZ9heqkkkuyx0MZgo
eHJLD0/g4dFjPOXCEKzGVELlVCW7kvYx/qR0c793saFF3NJJ+QH9ZlVBk4nU7JXl+TFK0qWB4zKc
9eK9u2d7t9Jglu7aPMI3So0tG08DAHap4Y7MSUtdIPkMD5lTPOjQsiRt3eMVnVg9gBGN1Skv0o3Y
PQet9RbThV7Kxj5NYrfLpJPoo8Qv9QlT9r6808rMLop4zf0UHDC5b45q1O6rlsp2GAY3aYXvn5yD
X1GD5hSoOr0asV5i/idehEsaSP4qrFUA7inl8CZrt2YgOaOcWUfLG8TzXFFoTgh4/ft+gEtDJ2Ns
I+19aYkmtz1JI6VsINJYIcwHKCjpZNyOYYE7WKrqpzI5x9HcHMJ0psdJj2G34d/USWNs0ka4FRSQ
cmUev+olotNuwgjQ0iDDRkLv03Gd3uYdPJFAkqAshRGYodIDA2QoZ6y/MPXQI9HuiuTFy61kGxmF
q2eQLqS+l+3aEOp1aMKTyDwHVwblHARJy6UDnxKOfrbrdD50VpLRvMuHXAf+Nd42CvYhSt7XG8+Q
kMXpxV4aKmozuIQJSkkBC7aqrOF2PIq9f8xYH5wWebbTiPqlj/PiHrTJWJPlTPzWJs7Ai0GkcblD
VrfMGkBZU0AzqAFw1VQBC2G7g+VJeBcX+aWegM56g99v5BqKR2LUS9Qo+poWc3kpxVm5ArSBlprO
a4xttkGqUv0JpqOuPRm9OlxblhzLg346+fK4iWBMma2A55QsIMKCkpXm5YlFlAAtK0xysWW1RLSw
l/J4RaM0lJ406e1eTIM9ecjncNLv2xo/PwFQp2G1T6RaT9GoeOh/WVARb98Kpq/tiVyNHgujOAoA
LEYJTXQdVI4OIwM/jDb9bPE7dbIrqQZewI3/XYA5FNcY2lhT+iLE8RFB7+hmQ7WWud6OTMoa56CR
nu1Kw+2EbRRt23Py1ZQkyj9SpDvDqOIg049z66V+M2ZisM7VXFt08IBX9Lv1QKfhuzUP0VjuCD+C
dYIdbGtOLxnAeDts9QO8ZwyphqJY9X5zbrX2LRZ9C7PPRp2dsmxDw8DeM1owaySuE91Qb8uDwulS
8SJYdBnClUmBVdXsZbk++pIIqWqEYk46GrnqSkzxCzU806YbCWOMggkIHyPTkcxpTe7rICgyfGm9
CNjUtVsJncaikHIB9BTAsrbf0wQ2boZsWEc+bc6CrwNQzdgjZMa47NipLeBIIWpSDmrC1I6XAr42
UWB3knIrFsaj5rXewk/TXS/cJxC+V2kb3wuqjGVVGHTLsR8z6LPqWbBKthvK6D/EtMJbQwFPtiH0
DvT8iu3AQ4CyycmkrrAnuTPdoSqf/VI+dmHQOx3VLvr8jHXd4VUa4LZZ9eEbNgs9zhfZnIU0r2kn
0OAjNFA1QR76YdpD3qbtempvhzCd6H3GM1eqmp7NAqTgNivteIgAY9Lab5nvvhR6BPHtt6JJ1bMW
vpmYnbk6nBrqKKUTCYPmRvBGpjRd1JP+YBXRIReTW2EQbxuxfFVNGGNhl0JP62lgT1jywrFttijS
JLFemZJYbP2CDm2kE51jmtSIg9b14TvMXWt2IR77OixOrWR8ywIJsrcEBXgqAgH73cdMVEO8DwWc
VSwBMNj0PJRR4U5S8KZM+bCPjHdp8mf06iYT8II1dWUzYmOURVJ7NpQEUdN0UrxoulU95lA59px2
aGXOQjSC2iPXWNZh7oa9dvpofNcMqAViQh/3hODEqcEw+ypJ7cG4+D1YOkEUT8i5kXpq8Ptojydx
gCIkEKdyX5vTM62sYNyKmBhZ7I9WoW38gtK1VgzFbTqEs+A9cVWV2UD3RIqoUDarMjv3Mmz6tBbZ
WFpgwbIKPVUtFm/0jYr7KpaZ/UPw9rLePut4Zm5Hja6CVI4OpQfn1TPl1tVa/OATSG5R49UrCh8j
aWArx+S2/z4p2hF+jnCn6JBpVOt7R3XTaUpTc41ILlZaOvth5NmNoOlb+r7yLbnJ17hrv0cjeKBa
jSh5N9m4Y1KChKKwjqcBHqjaZYwoWgueWNhqy1LRTlJvj015FWNCHCHVO0dTJqeQQnBXAWbAcjZd
oesITtskN0XKWiiMtb6Sc9EDwnLFwmV2tmE6a4ohOlQUZCJd0DdDleKNjHxiSTMHHgVRk9qD9C6T
pnXNQj8Y0CD91tDtUWIbOjXFIk5ZoMs1LpXjOlawqssKnegLKZ0bESYij8EKMWnMEznxaSmND3Xl
p3YDxirCYeagAd5NiZ92oyFCtcemW5469Yg3+7gxOvnZoz+S/XFrHPwOkZtaC5KrGbG1FNXmVfK1
YV+meChoCZUPckkHOFilVZCdr14Ho81XuTQDGcunpkCwENcsIz4KFqeBAJU3ySVEZmUzG5oSW8tC
SO+DkHK+0YHTHpNiFXT44g3iwJxdYNwoC9P3sKazTCJnTiZZZ3WnEVgK1Tu5kaDSFSHx26qzqrvi
RvQENzepC2J4zyJfSOrKpMi2iLCdb30IoRgYvAQ9SFuZSG+RQFGK6CK0C1zK1vS2bHv0lW4xipi+
TdKj0Da4n2JYsrBinwpCksDyQs9jhXDGmrmbVGJekxCB5gItCW0nnpKhXCW5Yi5YIgASa2GPkwRw
3FaEACUQg+RTdGcqpXiK0kMgWJcwnqv3IbQqXRodtezhita7FC+8bTOGHT5cnZ0O6ESt8W5ioh+A
qA9W3q/MBAduSYJuKETyqsojYWXmRIHGUG6aik1hww4wT4tjrIpPQVjk25EoH+wn2scII6Bx5wUa
1FZg0bGRXWQDX/chM0PkjVWTb43Ry7f03BWiUxQZpZ8UPp4AYkxPKiBPrXcN1eAaepRFx67q7MSP
fThfapU72GDP2Maw3WL62W61XG+22MRXfz7++CUxtrSJq1ult+CsV6pZbAGmFFteGzm+wfcFE6MA
d1QH1Jf9gJPO/HQWNuJKa0XguGqxZRUptx8/ffXwq98NHQBhKw4NoLy8FkoWnPQUKvL/810+/s4r
JXla6kNLMq8VMMmZj/7xj4bPGT43//O4IYa3AxMQ80/P/PTjx19+vKevA60sqSjbf71awHho4fu5
jAEewdSP9/3ffkvJD9h5Fb2+5BZ4or9Wcv462o9v8PFWMUoYOOPAgP96GocwfUEjj7ms1ZjrrrGn
anL8JT+GQqXAdP14Ip9HwMdPdVKmtu+xnP31RFUx3SBcAeijguKUmrkUIE0MKXBpsBDJmubbj3+8
KNvlBPOwCbmq81T30z8fv7MUePh+RoIyzaLJbeh5kxMz27ZCmW3jZIA2TpMhMTqKKhCQeCUnafKN
Kky1DFJGaFPjv2WlQwp+TUt//PTpdyBP1mKEN9toELfgWKZhbWplW3VEw9BrBajHzmfAz/eOrMVA
kcSPrqJMpn00zZddiGWLnPvd8uM4f/0zzkfMe+nPw348kevWClGp5mLvnm1pYsm22FYKK6+P92Qa
s+1fv++6wUJYgPI68tJtaxTsuFOO+fEiK9BvAzKVK6g2FtwdvwQN/fGMYrS2IneAjuYPXMzn+uOn
Tw/lcQT2q+4Y0RgVh7iA8gnIw4WuUNKkHstRtf34yeSW/fEQKh0Kq7nspNdjSQHK4B+1KLHB5uGP
3zHubORebry5GVfT9oaC0k0EADalTUBd3YvWwk16gqzgFgePVbxHZnK4BzK78DfjCkahrbkdyGVj
3bfLSFvdTNv7fuVSsljQOzriKAmjcT87zU4b7+J28LP2wPhcisGOdkb4sdpjJrBsbQjg48KdtrWt
LyrncT7Ynsm5zBc3cWXfA7jdD8t4cw9Y994UVvppfOEXrc0Bk4V30Uhz5K9S6gjxhRvbTff33qVJ
SB8gp2qXMw92G26Igs98NsklBDi7vDdj+72G1Fva0pbilt2AUkGLYGNvVFgXGEPUmqF4KEu+Xf8Q
lgc1O3FaMCyvp5tce+H0jLHoTBTDtAfcsIanYTxlVu9MIXBaeVvWDhrbfFyJs1sOeGCYm6dyutGN
DRX5YdrQbkKQc+TY3iFp8B8hUkf4RuvtQsJfTEHBvE/o3IBI+Q43kZyFkdgQ70XJNkFOpm68b02X
jwEnsoKrjs5lpbMobKKerzXRc6BAU4By4PADDy11RZmMdnjw/ojoGroLTzMqvEcotMQ5kYtASKBb
B7iD7YuiseCuyALJ+lp66jyH34I0KvrZeaCKL31D87YCjH4bJisjOxL8zwfDkRNbEXqfHmBLMn/E
7ZKj57UjwA6YfQvg4SuJLZ4m1rVD6zsWYqQ94Ua7zEb6TpmfMCCuHfNiniD8m6fEu2HFcvifek9R
1WW+k88ATTQUUIk9NW58N47L8E45gYEtlt4SJo56mx1kadkdgq3AN6XZftFf2WFK+BqZ30G/tmuN
c226wXfxBuMCTlj3VuIM+cTZScc775ZZcWHJxyR4bp1pFVzxEAZU+H1dX8WVMzc17fNNWB0awbHS
N8QLsrBJl8ptvEwgER0izE/T+A7HT9S1uB8dxFtcAOzQhvP77r0QLGpcr2l5LA6BvGuO2bek2Aub
d4hgoDofu80AGVheG+AuNhozBgbmxnJgRHewAUvMPFNFQa0HGHWrvA/v+OxSvt9HzwyBVhNWorFR
pcmOnPbSHdPXAjvoOynamI2bKksg6Vyn6E4vzhZeSnFxlVIX0WGdPfLyWZuNf0Bvq6cfHhRcdYk9
duoMw5OQ2Gi3GI9csnZ5j6fmi8uT7QO5kicpWncIzdisLMF9MpASlGPvFrDo5VTfgqRNsxPHjkYG
pJ28c/kLYH7cN4DFpLNaHBhcPuUYw54HGlfWvGTTIbjjy/GW3BABF9aob5vRKcG945MAbFtYMfCn
6ZDh+0x/B2+KBRcd7iqeNDHA83ehYy/fPjOS62oDuccS9oF/YFAmBjrQpYYlhGS3I84I2Q6nveTj
LGUxPg/fyuJqFS+t8hqUS9eaSRKYcqJ5XSChN3AMx4YA+mL1HfSFyhto5kWpVqm87wjuO5DpECmk
fsTM7FnxbjpYPNzyaUm7WLlkriizRxH0V5LfyMXBvEzStqRVROCK9IByub8lpDFRtOnYiweSy1sE
+es9Nrn5XV07fkUgZnPvkQvUUPPYgO0w6jQ2oMkpeb2Y0mJcxdWmnW6sJ/PEFYYIx3ntls+40Z2a
xTEMbjV3fOEORnPA9MRtwrQA5wm+o7FOgR+qzrNyxgQEkNGSqTzGrovZk5+4HIbbbTF6YQ5mjn1k
KHEMV9q2L8yrA5ui0eFF0zZ713jg8FH22R15JrrhiMbAnaLlsZ6LYClfhLeKRN0Ttwp0svFFXBVO
sairNZXCJD+OK/Win2B5f0xNYTv7DzDRK1sGIZ9k2I4PzSI4cg7Iu5HFcCf1oaXD2He807jq8WS8
MnOGey4chAHOltF+4yOo/LGGa5QD3+PBHFbjCq7y+MLsw1Q6cK+1NmDveOOtpa3kziuH6tudEy5h
sqdOdsdk2dps7pFKsz+D78F3MFwz3OsnjBKmLaNe+KY2Liikp5zFXVh1Wy4WaRz5pEu26jvpxjKI
Sxdp9PSoXoTD2+A54gunrrX5FDRJcydxO85vH92TSWHaRbU5edz5S55lqv44vEJ13ljmezSez8YT
pnYL4ZtxxvPiwVxYT/AEWLpUPhonKHjuX/jB7W2cZVhF4hDd56pZgPJfsbDjCvGxEqo2s4O0Fb51
AOwXjA0lu6HbBt+PyLBZzKbzxBVlaPFZsZ9cpns29gyHamFyORROF6FkvJm/8lJ8eWbksVwYS7we
t+We9cs8cZWwSSUfykpcr6ZlvDfo2NyAEdbce+OJbdge3cEy6G3+nElBccWTcBC+ofRk0hwX99Hd
sHyZ+8gvA+Z/NqdJO3DG+ZHvz9di8LOE4lPNfartCieAa7CQziwvmm5r+V1yJ1+4jPme5dm7GIfG
YUQrzFGuFTFlca6MA6ufhu6bpYm3jZ4hvctcv6WM38e45oiTy1KGFwRware3GDMMFvakvJKpkjwr
+qJF/fDIi4lRUoY0HjBMlf4GPW2458Iz+SR3TIPSljuPesmeb8Yc8MDirh0e+RbKE9+GNm7WUM4s
5jFOLaw4lPH0WNX7kAX1iX/IeOIC49v+lWGfbsCHG+dWYEAXWLBxgRSMtp4zbVezTm4AhNjMkgxW
aj58AAOxK07dtnJm/udVwzxI9WHFMEve+Vgs/hyCrfiE8+C68G7qF25rD+cc5uxpw5I9xoQNDoe2
Dp0jIACwG2HPK0d9PZiXeZSCLJdcmYG+V0SYuBuSxgPBAr0AN8k7uXiTaM+/NVATu+M0XMgfBCRe
22+smwhLzPKpEnA40/qbGTO9D2/Q09S92yLg2HQL/Eyx0Wg3c06fUd9YtipzJekBWaZGhfXOQbiF
4wJdhlOsYS9s1XuSHx25kqCu+bsKM6RO3yVBuJ4UtvCbZmaC2iXmwfUN/R+Nfi0oHyQy0GhpqR2e
zQub9EWhLZgaaPHCU1PCjqgfjr7x7WYsH7LUpcs1fMITdhLJBqANUxYxthzwreOm2RjwPuaTj5XG
HKKtwv5yjyGOUq4ImwqHZdXsdvJFljDrOjFFASJb9C/DFk8oK5yTAAWcluiR5ZQmG2jXaCWiblGx
qg2l461y61DkdxqA2m3BRaQgQh+dt8qyozVAh5mHgZkfimrODS+/+TWmWeYxqFbjeENkLoLjzg8B
w5WIWN2BoqAD9YOiRAyCW+JByx0l3QXpGw1kwh1LK9hBdpRz14KjcJ/6NqUfYpp5gO0BznHwywtj
luWcOJuxi27AsvubSl3Vj5heQehvNCRtbgJl+mFsNyKOCVzotl1HMBXVFWtglu3Q4jQ8PA/mUfpw
igGZpCuO67pMck11K3yrqhUjLX9gvmIEDCIQ2IU4rFrrkBIO+XZYHFTY+E7s5j2a449pZVxOJMDk
DUVBdhhEKwPUfDN0FdERxGvf7fjA7DgYW26ALIf9DssrsdsCpo55zbASY2tAANyyfGIVlFSwkxYJ
cQqBcM8CtVQOw7iWMUXe1y9D/Z5mFP/OVPegpk23DQ0sV+kJiwFHNVyAVeDag2qHTM4kNGZCVrcK
UAaPLHsiAvAhI9146tr4blUSG/7gsZQB+Dyjdcc+IQmtSxJtteYudnmhzxYVotPthN0hSd1N+oRj
+WBsVc2OKifAs7RZpssw2U2QP86CQ2zpaAyuNYFt5TAAGzTzabgXCUiUQ/04s18xtTGXRK3Nrb6m
ZJHoyGWWEHePGGK9cMvBmecmjowF1eV0CUk+4n6kzEAgh09UtiHzBe/znnzTSD7eh8a6KF+ad5Yp
Y2dlDtZYwoHJZLYBwqUjPuSR7QvrhOakQ38g+Uixsz6LIUjVJ4q75ZZKC9WTYCWSQCR0SWc6/kLs
HJgXwXKsHJ2SWE+6Vt+MwqLtFwKQcwq1R1O5EaGPLBhCA7cyPfrtq4nrzU2JEyQ0fJzW+EVwAx4n
a+96Kt0IYTFHYthU9PYchJKu2e3IzvsOMrt2HIFqKLbKzF8vwuFhwD1RbpZ0QrVObb3pOrPQY6st
Jdzq8i0uMUASmmgJikOk46E9N8HJEp8pqPNV9NBFyugTPeu2kTu6uIqX5vXWWmImdvwITDD7YXOE
FRs3jnFraW765n8bb1jw8KE2w52KIwGZXbDcsb+GKgPKbJsK+I9m+0ghDHGF5fjqk6S/bVU73mUs
g4vsXmhXFg5hV2/93+yd13bjypZlf6V/ALcR8HglCXoj714wJGUK3gfs1/cEdepknqwa94567xel
kgJBEgQCEXuvNReLbrIA2lAvVoWV7tXYJs5N9jR7bs27hsIwcMBqk0muJIkCtXqzGX+qtw6SpoQ7
nYXItOYgLbdemnf+LXJV/UeqL7Mn/81QGDLgzTmL+D44Ud8171yytjGilTTWdmW16WlG3gsSoboV
w5ggTM29k2TVYNdLOC3x0cXY6N74mo1uF20c7UhOhn8/7Bl/OBVIT2GqClFX31b2Ed1pTaO9Pozd
bWTeBP0DkH+j84pw3IThq84boKJLeNUCZsdCJ+rSOYpmSbD7JyrM9jZ/7d+qlKX8ijswo+RhWLB+
PZJB45OK0By5K5N31clF/cG/eI8v2qO8oRHT4FIn/QuZRXdxO/SxS9+Y47vQbwYxGXaZtoqkN0cw
Izx4Z8RA5h6rCwvmFSXaBi6DR7TJsdxZm3HPsetRuftv03o4mseQ0Y1stEAwEnarnOnBu7M5Bdvp
IfESGBIuiXQBR6TbkYgcWG+oF1YVKGt7v41JdxxZ7xGN894ozo1qc02VO9D6b+5arBkzuZl71VPg
kARqPVJk8TRKw+rJMFlh7DXO2mfZrX1iO+i0U7ijj+quVQIiWV9tw7VgjuKvLGVRp6coobhPvDAT
eveiHA5jtqONYd0GB9jDj1q7reJVskniFT7J8MJoarwmp+FAuo6+zRIPT94qu3NRwIfHkOFsha5M
OZgXsaLizagA8G87HIucXue7voCU0OXL+iXf5TR/Vv4rWGoiwIxNAcKSNE3j2O7I9atu7jFAr8Kj
fVEoKSzsS+EVB3VcDPfRtlW8kFmodsy+BpZ3l2pYDQ+Rl66tfhlML9Zr8NY+SnWlhvt4VT0aHPEt
77hZxmRFo0cgv46wx1P5LO6wexenMTkX2qEgWai554vGnMjosciWJC7mEejDBVFodYESg8nWpjj1
xEcwJkKzZMw/l3Kh7WyveYmfGUXVVzpkwUZwlPVdhDasPpDxgZ6n6oh0eCujB2JiuIrFXWXg21sI
ezEZO0d8MesC4M8cQa13cbTMmXVnJOZSDVUXryydmB0yQwAuz1w0KxB91MNSoSU8/1uY5HIyKVrF
R8fL95MXkCe2q5d1wph5CAdA7HuF90JunaWznF9MJH8t22P/YiNBYE7rPGfHCICWs2wjzKvPsyyO
uMh02ZGg5JXKgWYWqypaOrTaHIRBi5GcsFvDWY0nzZ3T3gpiK4AR5t4gd3m7BThe25tecLXGj0w3
WaGPL4m2IgCNqT4KdPdmEreU+tVdPq/ZUZIQULJincb9n2qGchrX75wFpCox7c02tG3G+A3adLrE
dHcOt/0PWn+smvJFYtM3WQSPKWlJ97Ynn11rj8RiET21WITzrXECDPg6j97BI+gJxqv18JJ8Rc/t
B0mKBeX3lfg0qZ6sXBwzJPAsfSzFzTEZ35qvtATAi2KCcdw9kZqbVYTfBF8WmSLkblGiWxAiU6Hu
XNCA0poj5QCNMgrwhkW6o82EPojyAQogZgiM8ig6SqSxL+V9mCybTU8HY+vsmOTfT9W+WWZ3EWdG
vMa1ihwVPEaJGOeA/onikHsOL0aP22CbPsMOavqlY8LrXfg/4lx4yQ6g0LGBzrbkMBKeOeyjV8LU
qRTp8+olfOrEptVW5rSM74g6w708utVr+URJ9VPGt8y0FLLNblq5IqfCJaoKnuxATAlh5Awdyd7t
oCsSKLnrz+LZeW2VxabasLw/cknq6+5ePluv0PIXtMTXeAyW3JXMAQH9TdKiXiOjmZX7T44Aq8Cv
7KzNRnqOqXHU7wbmE482DuzulLxrrHsDb+IUKRZijSd66dceTYKC9vJz+VF+FJ/uydzXrOypa1yQ
C6AW0Kv7lAu6HZbYBz2mKj9jrNPYv6Mb96wfODuiLZFEzoZ4ufI2oL6wl3tVfIEP+4gey+fSm2dl
F/8Be3EgL0FF+iaMBjI1/Z9VY3C1zIMBt6Q0Wufao0Nm1k+JQXw5bQOSxzLbwxiueMRasUSfvxaW
jJvuQy5IfOfyYa8hTbfDQAbagBYBuumy2zKSBLdMb0/uuaoWD+W6OCf2y0QZba0SE5Z3C8Qb93fu
OXijXxXO2ZGv6j01tqd3GkDWPNo+hc9MoWK+ZV7WJgj30bkhQrZgDhAQuLHonu0ziAnq4hedkRwV
N8XPRbzWWMdvspP5PPzQKPy+6XfFo7+Ds2U/R/vhgTPxZxXfdDlksPjJCPb23YOh8Nk+yWJ8FAv7
7KNuaJbKOdkr55Y7MqeCf5MSvrWqNvhWi2XwliFZXFxIbew0T1NfpoO1tPZMzqhuJNqt7P1tAjnN
fbAL5SiV4CaY+ylBNrD2v/7a63MvqB6ZQwLvWgd9AQFcdgk9I/o+Y6uQumRC48l6OkDXx9wqOpTo
eDYECOX7cJxyWqOzqkurKUnGU4+x4++/ZPNvv/5rBB26B/VBqnkG2Zbu3PX51x/XTaURs6cxMUPU
lhXjwD+fn2i12AX9PlJp7MCzqb5/BPN/r4/5Zc8UPXTMdyBMlM1ZDttt+Numfzzzug+zoFf0a29F
7RfrNGnukVkj/qtDj0bt1q9oD11/BNX8GtdfTRr25GTNf3LspME+i79y0wzh4dfm3d9v89djLsTx
v3ZxffC6TYbfa8utZv1ru+vjv/77/VuI13j5x18SI9RRyHBr+vUHR5e8yPX/Rc+8DCCeu7ru4reX
v35sFKEBa+WRy4o4V0fjms5Kl8jKnjtnNddwgVWvu5IQt5rQp7irQADb4ZrOvrrR9OoUZPS8yIzC
/6c/iERhPkrGocBaXrL8S3Rjp3TSXEFoWNQWSdCSW7sVOndRoHw4iTw1hkaWn9yAsPlspUoZTXHR
1erPuNT7pU7LAr/X7Fug/jMqUFrR8uZL1QW4EMXOpsuEoGLcGeuuE1u1RlaQ+LYLwwCZbJg846oe
llZj7uRYo8FTH8qr1ifp4AkawyMmXUbBIr7v++mQ+UzP1MqD7r+KxVaLXW8wmFtWyU2cvQQB8xSq
HD2LN+jkO6UZmCrGGVW5OaMaw14ZRpewydbYmhm79OBmescxtbdbYpLNmFC/rH4sI+VdtSZ4Bsna
Dz76TqcXlLNuZsBxtctUY6VGo0JmZ2FqntXKk90KCqATRR3ffhuQiy4HJ79BahYAsChNFkeoI1kB
0H3lLmK6r0GAWK80KOgUfaecwvTc+/bPUQ7aKim1HyhJTmpgvwQJElatnTZD8inEPujTz7wniLrP
JyYBYYN+tf0Kc+eDNnJ+aFW92xTqBFoiitalsp0qpImmyXIab5Hny/zZJn1OSLGvq3GPmGSXZfRZ
Jv84RNpdU3c346gR/lujjsr3Y0JHqCYHXZXrTCbLureYizHck2TEQdceW3fTOQ+WMac02prXmtMG
O/UhoOYpzTcO00eD6E+46UVo8QdGXwzbGLEmEXiasexLqh4Zx0wnI6OM248mwGE1TBAzVO7xNSIX
jtho2Udpi3qh1GZ4CCdMI1IYPEyvzq10a1UOt1VQGp8T7q3aN+8yScpuWVMHdVuqqXqKzij/KQJ4
H2GLwaMpVoCC8UFU9mbATbUwW9ZUxtynZmIZx8q4C6v4R0G8p2arqyDrHzE+MehJs1zkHY7jLomP
A3qg2fK0apS6XGRqWp6jRn2dcMitKs1RsDSznsy0p6EVBelT01tiTQwpmkAr09QrZADKCm3gK2t9
uk/BUqQoL6M6XoPg+cmZ5Akhn/zeeQdzcfHpSk82Uo1JHR6xgh66NPJqq0K524GkE+pptIN7O8z3
mdAlFSvKH0DU74anOqOgk7qdtovpZZaaJPcsMh711hkWlam9V5+q7n5VSdbtkoLDNUBTCO3xAJfH
X/fgl1fuOHLz6vyDxM+0UKph8kJzL0LlPKn+GoUv0cecYW4sf4I60wiGbO7T0npETV4jxER9O1bB
aerMdwiTyHkL5tF0xKbMrTyFnLKlPRY/4jHzRpCCl0QtnGUynRE/X0RFjquoR3dtBP4XQO/42Lcv
pmCYq9Rhb6bWDO2nux2OwkGN7ubLNPuqbX8p3Z67uOOAR2+YZORMyLsvo5nuUTtjPg1YFvp+NJCC
FR8sq3mOWlYXmdaTD46il441zY7UqRKvfEpFZm6kOZ1LRXkKuTY5uuZLZLklIWhUZCJ15wQjvUoL
FkUbv429eMaoNXG7lcFGVVgxR6GJOWEk/S0BGO83/U5vrJPpiIMVabBiRxU8RcpMlYyf4mdXlz98
SZ/HpAGZ7XWIWKvKiEgGtoOlrfmAxu3G0+Dk0yXQ5ikhHRd/jPau074VE91Pk1iDhcLYs61Tn4rZ
EN2EafVmls1jlfdnjvl5qrVtxYR2aGO6por6HDgUvcDJ+H11k01ArMvyJjKIAVBybgy1PZGil0Vf
xkCW8ADgQrcwRxThjWboCdLglIq8mizB4sGMR2G6VMwORZel4hFMiOXt0k+lIB/Bn+SXYVHeqtJq
FxjJR8LgvZR6+OHUU7xDGjwcbJ8lP+N3WmH0LxMDMSJSOFveAwn6kpE23gjJ2T8FqNWJMKMEwV0Q
2UOxzhzSeqK0jb24qV6SoeyXmCMv+g2ev0kpUbBkP81M05Y/LIN2QRW+pvKD4CgudVXrSZolZlJk
k4dQf69lt4pfn4Ohas6oq2dVKQV1UZDArPnkm/Up3RqZPYFd/4AjUZLhMbe65lqdQaJKlqbLvsgV
bs/9I36uhtmpe0H2CUgF4VxJ37McEbBrnpKWe2Ww7Q34JtrAiUJ2IhXzUlIEcdD2DmSm6Tm9L6S4
JC76/bM6zCGohrOrCx+Oz6A1aKrNZ7VWmbGrOWdtKymE1MmDOmmfxRxs3rR7TMxDQLG2NJk9kbgI
QCRBQTCCNtNjKumS1WdIRcwrshi9kZ92u9woxLJvlrq+V9ojUay0m1TaDIHvojUZ0i15b/4poOTo
Zog+bX38dFOqU2pDySjLKNFCFaUlfc7awl+FXevybumT5PkwMtMRFNrL/K7FirzuDHUCRkcJwCHE
0gdHJaJhWEU+xsSadPsIcZjXtOWnSKxv7+3/t5T9B0uZabpYFP/vf3m2/pujbPmeRkSg5dE/TGXf
z/rLUyaE8S8wgsLGsIS1DCrO354yCIP/moHdLiGAwri6w/7Pf3nKtH9hNMOGJlRYwzpZCr88Zdq/
IMmQGYNN3dEhfYv/jadM+8NyOZOGhcaUw7J1Vccw8AfRTU56UVZtO5zzHg4OSI91KWEOdmrJqrMM
u8fCGHJWfJGzqiKAWswx6NPLqNxEPhoUHyMit/bPACcXOrmQinl+jqxwVlvFppZfMtUl09sY3yLF
KTcgPlDAuMa2ccvHHoH+JY8R77vSsda/fRF/med+B0+af1jl5g9mqJCaMcCrBrTY2e76m13cyMcy
ccO2OwcarfTejSneMwUyanMbyiA/FrYdrkTWxhsk8Nwy2sY51v0gzmVo/JThVB7cobsUBEeiN4LE
oreKXDtaZ53qpPTUvm5v7Cg0qOz1EJIH6gK146cn3/F/dEkfbVXQoAWT3gc7K2qaUU3n+XHZHSIn
x/Kg5l9oa/tDbTmM3Ib0FKzJu6DL44Pe9vEhkQg3BrvBWkYmmGcNgpAl+F2+Asa/8Tv9sR3cucOC
mTj0zJzMDMJ4FPLPS32bG0TNBwGtwH9/TK0/iFfXY0pCGlZGF0DCf+NtcIsNHdxL8hxMo1x3bRit
3c5ovQC84kMX0Jsrp3FP8ClvNlKiTV7Gb7LofzhG0Gwit9LoUpYUmBP10nWtDg9Ptl5uIWes4k09
1OZ9bKXJHbYAajyW9ohNc455Ml+CVKJKSSmlwznKD8FAao/hMMHvY3KrI7V/SArYP6EV3wPMQTyb
YlYiDL2kBqFlxZnEwXBTmSTBzEGhCDSd9NKZPq0czDurStjMorVePOg2x9KdbpzQyp7GwMT2lNH4
NsvwlIjiMuLtsUvkYtE4zUJA8y6JMADh6s2Qv58rs62Ouo6mPrNY4f/9o3Mj7tcjtdp//31c8VG/
2UH5PmDwU9TQbFJNLHLr/nmO26MS9EqZNufc/CC5pjiQiAhOvospQoc4hmJfiw6dYVqnoTOiDYxd
z/Jzr9LCg6xq7uC5eW4J3D1GMofNpWxc+j9VpT79+/f5h7FaBSdy5SJgrWaqrOnzafXbpWiqQwAM
H3ihqikN0d/mKbegH5ohtoUWGfx/eLk/8RfX13NVUpPI8YNc5vxx6UPHH6eqDoszSw8RAqv+WTGv
xISmmZiThHEeZZJ76Nnd+4oLaqHCwrfctjjANUCtaKh39h0e7uBJ6iqOzR4vemV/xBU9YBnRHAxT
Spy1X8L5pYzdANE5FRM5mVCip0Wj+tZ/QK9ex6rfv2eOnqZqJjNFYB7z3eSfBxAScRSyOovOpqG/
2WkYHuyQk39wRM1wBSo2sJCr4k+mXNeVOJgYiQ711M5w6+ouiuhUYx3xpOBJOsHsfVOKm+uPxHB/
Coj2eB64BEcBo65nFX4YJnilDfIBra0Z2QWfzs6nft1T+4v9qt8jlWfannXICRRd7NXZNNLUdnpW
bZ851hTbxFEVIcE+e9hS4VnErQ1XJHXQlcllAAGJIaBs1kHZs141k+Gk9GgBpaviT9NQRdilvlSa
9ks2anhmFSSxd2hImKJIHB3HFwh0EqqqVtoc/CLHQWbI/D8QAcwZKfLHcYcXBQaYmsVMUplvnr+d
uKrVmgAbfVoMzlLCb1sIxexvHbN+6UOFgbeLNXR1DkLacPyRCCf+qeMx1uKif68SW9BVMaxLqMTq
LumVbiMJgb6LRwXJyrxtR+w9VskfbZucjYS4U82K3+LCGReZM4ZURJFuVGlGpdxMGYlyy3g3BJw6
t7wz8FOt0rpxvbEjWEmrxpu4zPrjlEztCiW6sgtycd9ribEetcrYUhTollOl5lvFVKt1bgzGNsot
T1HyfjtMhOIaVAvOAd2hzq9fOxYGl1Qv6yfDvq21Znh24BKeVPEfOGeAfOZT9x+HGFwuI4JFuiCo
f9NmovP7IQZiH6l1KPWTzEjKqEQqDqzSxEFtBubqQSQ26WQ5JKnwh+uPwfEJO1LmbWpspdX613OE
r3yWU4lg5O/d/LaJaceiwoXIE3/trWuo1nT2WK6+93v9s5/GvMRvWxKkpCzzCKspZwpVynn3CkWm
naKl69+eeP3D90te32CYsf7H5f/0/Zh+fQe/XhzDO18GplTYs6Fc/Y+f6dfWf+1X/MgCZ9x/v4e/
P8xvb3Z+c9/v6brN94u2ZXaJxUrU+CtM6aiH4u8D6hu1o3wf+etfrj/G6+G//mpwySbVOeQevxGd
mDy/CY6KDgQO8ujWXEUsnU6dYOjr3EHHxFn6a9m1yBOZxz515vQ1pTJh9fQ4Kv1XVxhi1yb6EaDQ
lzpIyHZj9CCT8B0TyYTtdPgoMxU1S0vwSW87CYbIQ+uq5aMP1yBuNDrQjRVsKJ09axHT1cJEI9yq
HmXsYNPm2YEbfrloBU2+OFc8nRiGRegDvyolhboALheVVe2saX2xHIfbXuF2HsBYiXCTSczvq96P
0KJIllWJzTIeDN+a5SwySXW477Eme23HPiKHjEI1/snsbFpWyqR7WbQ3chsJm2Y9N452tqIfVdyd
u8SOT5GOiJwCwjqx6hvRaZc2cEcviXt79ucioLYkFuWWxhqXAe13tEok6d6FessNyerWXL5vRvrm
YKVBX06nMeqQ7OiNsamAyqEdw5FeuHQynVkfZzlLErapWiflsUgqC15V6OIREC/TMCmoI/aJbp+D
oAkPisQJlxaj51ALJDOn9qBuaUezorWVFslL4hNX0NBMEenwIzbLe82oZzq/dgfX/+RWZL3Ay7qj
0sABbspN5TbhJu32So7oxMWSHQwoINXey9vu02a5CuMv2UiRSm8oKoT9xhvO86VflNR+xlJZhiSp
Og16HMXKN05giUOhMjKKFYNKtKtLwsWsQx1a1p479iFplXrVhnTbYqdemYngOEA1JjDmM6qA19i5
cgIk6Y1QorelPawDKlK70YaBpQycYLlDcd6XR1bfLZVLczeEAaKFicV0ILciNrm9h9WxMseNNXZ0
vio4D5DrOdJyQtU5UKyAyYEisI2Z3WQMxYn9KCp03pMW5Auov1mKOknRmtazCdDg4FPPqyk21raC
mapX0Kppw5fdJ/t0eDLM+IdVtOtiqPGyGPEdiTM1yBl7X2BzXZJ+6ayrvvVirfvQ7fCYKnQrlehO
cp9fdIk4wv28pxPvxCXEJAOnPTp1jWyOra+Ig0zNpyEOq0tPvl0Z0pQum+6mrqx6JVnpTWpxH+pw
HtqCsmFQl2fF1FqviClqRo3oT3bgrruKNp/rC6+L8we9KzcqzuJVU5Q1UFmjWMmIvI9xQAgnDYbW
eEp/TEZHsHwpezr+CPPAg5W5bTLr7s4tRfOF0atHGgdINpV0o44WNHu1Xls2tQ8n1DB7OsG+F+M6
j+2PTgkuDFjp3mkwhxBOw8quHLe5pu9Hf8w9M1H3WYA7y7BTLlIruDUKf+DSir3Qf88sRa50Jhvr
YHDWrNZp7o7l2rGw+ncPdpxe9J7IcQZEsJc50awTvfvGaXsPY+25pcezzFqjXsRm81B1rAfFJI6K
jVpssLmU4TBsJ+aXcFiKRyZb6zh2H3uoUes8LY441BGhatUr5xC6pNxxtjooFCygIMKqfoKYWpmv
isPxG+hX4vNMtLVRwD3PWhgYQ3J0rKL27DQTYCaMe40ZKkoK8vY6VYuwvFfoBVznZ98gN+Id5isl
sg8shz6wBqO64EhHpjV5hqM8KZHO6GcFz51tbFiKDcsSvicW/w09sNNQoWrpAltlgExX1DBZKI0Q
bM2ccRLy+2qKjfg2dSKv08bmpqGxHNfGDlJVxBeg1xvLKpNVOdPAfOm6hLs2i0FSMmtl8pYA1pqV
nI1lYamRz2GTEPTeOqhAEEXWA+YHt5Xn0bwpKkXbwexsFnFpNURiD2IVWrdyQrKrjywaZeYe6plo
Tbj1clSRWQ8pmF9DoPSpKuXQXfrO0Q4ZuhBXmveRmm4CxsPZ/BVA34ZXoNXZfe6nc8cE6z3roq2f
+kD+zLfW7Y5ai5kvyfUHU3OORHciwJHhzumoDI6+C6s5mu61ChXyIAfiGgoxrDv9nQus26Rt9Jgw
cKJXbLRFQjR7yKyaBkyOzcoQqyEh2CmF+eCqc7Z3C6gl5r+1XT7hrL1D1DC95rTgzQTnXu7OUgDd
eqmrgbK/9Mps2rQAbta2Xa4J3USWiiJnEYVpsu6T3kemrGyGGFSkrwwj5j8n99TI3fW6YAat6/cC
aAcFnIIRgAQxcNHyAUQapVihVKtMqey1C+5V+qW5oTBxY8fDfdzhli7Ck9r5P9s8+SnaBkhzN2zN
ieqwEMOLmlN9FaHKdQfEBr5gaC7ioT1VktKs0YNuCNoJVXD+DMWXQXpuyncmTuuaVRPm5x35v41b
08rYR6VufAKl3I6jL140U+k8YMD9oQtc5Zw3hbq8bnH9cf1vMuXBRbXC4eCbE23f+Wnz8wUH5tMJ
eO1umshpHdphS3K9jcYhiB/oin9d99H04wnXZvtccT9dG5mq7XvXVi6jApJ2mveRO7dUrKmFx0m0
Kki9OA+yaI5pS7eSLGfltctq77ove8rGhc09/FZThmLHUizbQLovDnGI0mKy03dbKesfWjY3Nxr5
ohjw8RxNAYWkuf1JUTGCuWqbvSlWsL5uyqHH/UU0PKkO3cjqrU924TTVt3CAnMX33rpTPDbpp2Yr
/TJVQUeouSPp/SvdWlBqefRL98WcX1dtk1Pn2yGabBUfuRoAoW+leQoSbhml4Y7IMIlvElYFPgCf
wthW7T1TnsPAqpkOVOeCxhPiVm19fHbzZqrxrBul8TE2ykzmzusLmGCxNxtZrYEVR09glZ+uW5qT
cY6zUHtuA2dAvDgYh0xpgjPoSMXIV8LtlDfyPVZFZdY/nCBC4gZg8t6ta2WDURbbnERnbVRzS3L+
LEbIJaPmzcdQgAmsJye8tHbh7q2R5kGn1pIVvPNwPUAirW64XVXPqdnoHtdBf6iSqj6bwG5WhQps
sShotM17hd7QIr0uzLsy8dOtRajtNm+j6i7VsT1cN3GZ7cKR9N8Vk0aEIxSUUDoCLEVJFa9yCvPJ
d8P766ZBG9z18Vw2qFRkg/QWDhnn3bnWETZnVmu8y5RcseuBdJAd0Lbu7oQ/NVsCqsut6KV65xdd
9/3CPdjLsnXcRUtP4Ww2mbVqxVgeG7UCGTHi3AnVrPjsjWdlSrX3zg9pjXW1eizSQp41qoPfG+TK
odYN4IwR1GMFjtaxU5TwPPIeEbXp+adbsL7sxQdkCoAbRo/00ej1U1cIjHzzS4Df7DjhVAsOVOrI
6eTTdDv1rZWtqni0Pxzk3te3UrdUV6WN9xSk20mUpBNmhcM9udHTo99tr1sx5UNUwWudi0HRj9cN
EEc476Nyd30/FhFU2Egj9ZykiBlc2uarfoKj3KFA/H5DIUjIonD9M1SW+KhWNup0aTpvNl/WdQvq
EPXScbLqwuBpHsIRkCiRHPKtQfB5fRXT7ZFvRUJcUpbTB+naeIwY8V4xmH9/bNgdIFD1PLwJHGJ4
s3lomhf3r1ZUsCkHZpJ8PZrrNzdJoDv7KVU1bwRV+Zrj9L6+iq87OHALaxvFSsTaoJpgJ+Sux8k0
vhBzRJ4J+5GKKRaVbSW35lhX+4B77tqylPilC/LddT+A4JB/xPVw22hKsB+dqVqbMZcX04P9dYsk
kO0i4pK4narS2GkZzom4QOCv2cVTAa3CHKbhPSIlY2WqY3SozEK7Myv1s1eS4Z2LB2mYb/kXJ2S2
r4aUNOz5CaqW4vmxzcdUI0tbtVjY+KHWv4nmcH2iZsYwX6hr7LmfA/xWQzAxTv54/WNJl5MCammd
e9OR56EkRfK6V6iKd32vtg8xtOSdWaXYPpJofEeqqzEWvkvQLOtWDYudm6rVo0aB7/r2VUuisBkz
/ZQHPiSgFALMdYc4998kqJT7tqE/FxUORob57edhySJS9q/lWDA7yYkjgYukPU22sb2+xQKC0qoP
RnGMZaTfmBAYv/doJRB7Bzt1bqPY0uChM1Zfd2n50ODSNsRyKIlkUiCoq66VvKiRQRwex7IbwnHl
TBGFA7X2b+WIQ9a1WKQpTuPelLlAk9BU4qZsIv04SYJRrp99KMMdZZ7pqchN1meCqPJ4cKfXEgGl
aMfphjYHEYWGn3hDWWv7KDay+9ZRXr/fFeTshR8V/UWNTOPkKPQFrn9owIwlgZ0/dpNVIq7DLqgN
bfKO9P/6btupJ8yuicxdmIJrK0jRPUZacfd9dJoWWXZQNozlPrrBsAm/91qL9rGnMHpviz7dDzpw
uOuHSJWDxo3+zQmqdq3rOacMfLZHp8a9OX/BilAEWF5OsTbo/cv1tBsdloZavFG18HPouHUHIhn2
rqHVns69XfqODU+PfjMoinJXx9abIuJym+lmdSpCWPkiR+ljGYV9KhOLJFp7RHPYddxVWxToZrGL
bXQgvcpiVRhi06tzSq2LzpiZH45IOd2NskYR7Dae6pTuJmcFyy3mwxoT5UaLjMnTe4RgXdMbK3ew
sA84ypvtlLRnRIRqp3eKxwJ9VRT3A4E9lb4fOmeLLsrmgpT2ydZZVQdGC4QI+LaAx3WvpMYbZYxt
GjvmU6uFwVLTum7bWlJbE4TpoqYpBy/sQLdMMqlQ6Nnl948AQNPCpp40f2n53nYiHDvXXwcTEWTb
aYd6qEJ8rCAsfj3+53bXja8/9BmL8f1fQtI3QT4drk+77uD6+NTVvMb1118PMoy7y8I2IX5dZZBX
GEnSwSsxSky5SkO5wGnGE/vCEmGBnuqS/Cm3Ec5HESugkJDuTeHIpyh8AS4JQdXOUuzwXblv/oa6
oBNmrlsS1jnmSb8XyEX2vYw4uKqCpG0yFw6HaJ1a77ZUx53iCrkHZYvI1ihKj7hunHjOEOOGuthG
a31v0I2J3CeFxFUz/7j+lhxUilNbfdDuAR1iPAubvVR/ForCB7oyfL5BPm6FlQijEd0Ybe32yM7b
bPSiqnuJSCU/2IgSNR+wgN30nmFWl8zWj3ZQN9Cu0I9ylSFWSXoUYgk8S0thwRBX3eP1w1EdLfcZ
yHe1nEuOBRgi4yOR7FVhpbLO7egRmtucxCof1Dgcls0V29NDcCHyRkXDTRJpBIluLefHrn/NG6bo
FnoMApmTVY43PLTrCskBMTasxEuJlu8qbNVjSM4znqZIMz7xFKPVG6wN07GHJuFhvVFuwszHeqN1
ECqjVdaytLRd3RN51uwdp2325ag3+yLgxlvkUJ8ho/l7PwmTFdUr8y9YzXXvV7bN9XWzSOBYG/4f
e+e1JauyXdsv4jS8eVR6W96sqhdaLbMDH0Dgv14daku1tHSO7tW7XmhAZpJZWQlEzDlGHw7CR7s5
Eth8ULQMDxM4ua3gUkWLBVfvRNd6Az9ebpI401YOUY9rsqjJhWzq+9Yu2r0OWgpaYDbsTeVdXG1E
FRgD8VvRhaYhUkJ5m+r+JbbjnScrH9NGEJyYLNrIuE7RLMg1sKoQgzxQhOxid+34gwHvlN5eWRJS
aCTmuDUiC7XyEP7olfqZeGGO9btOaa9ZN3ZXlPtaurfZVImNOfQv3XxyLgAcNXNzlrUaojglfq0v
dk2EjalBBXeAbvkyxYF7DbOL67fenSar6DyZwOKKpPSPLS+9qr4jKkzB/qgr+A1J4tjbhHyqTWxg
pw+9+qBatxco6ty12aXj3jG6YGt1RnujxUiJAN68NE47nZvEys6FssuHaUQwB0wT7ZUrrV1iadl6
bCPsWwCpdyFJkqeuNaxTOMDzGwfGFkPI1JhbAyg1zdqjJihu/dbZkQEVnkXKyLpENaqPT8Luw7tU
BsnWyjK5dfRsetAKqoy8T3mqW2q2KUgb3LB0OBKnIrS6N4xDmWfmKbIDolhLb+dOULBScFRMhyqZ
7ZWVnhOmyKdlkQ/WXaBwWc+wHn++gC3Enq9FqhkFkiMsbLqn/RBp/KwH+PYYgIUggNoXN9K2Kh1o
NlAQ8fRKnXSNU97r3h0/NXbjYN5FllmdPOUwBfeTQ2Qx0YFF76ac1x02gijlCzKNet9b8oLM0jx9
LaSLRgBV2YBZTn4PI0LNoHjjMHP9z8/fK0Bfwxy63ZZdtCnjpD0tC0pOxAp7L4HsSDbjBD01TXJL
5iuRFObQnJZdxX+udUGCDsNzXiaNEzAbBgRZwuA0jOeFOVpA0b0B4Sw9cao1d7mB00rZotxkbZhQ
DlYRQMrld+6toY+BDCJu6uRoBLzBUjz2fjqenXy4pIkMVroJ1cXzuI1WWdB+LpZNNMMeAtT5EZ3y
uSt7eeznv2RZQLxyNmFRzMWuKDwRvRueSgEYLi+ACxp6ZOFDlzey05+IMulPUchHWBa+7v29Fv7n
GgcD2V3Ry08T4JONa/SnZc0ewt83lwf00tvkiVseROXiJJgX1kxeSqv8WUBB30VGUJ+WRV5xHQtn
8tLXPj/V6KxHwl4vXKbQ6rgZJLlCs++BZ7Tc51ZgAwknCx7K/NKF4RTBkFw7eYUVy/ZI08FW4yFn
PxuBn4HPn8VhdN0ojfpc201YtLPhqzR3Uy9f7G6iUGPr98iTLcYSpTz3BqaJZuR6IeYerNYAjMrq
uVHKd7UsXEbrK6nHsCPnr6TNIQYac6TXMP8qlj8nrTmHQqbrunYoLL/dDXH6obdOcnbAnlaj0eOf
4zq1XLbaGTglqRnSCAnvKK9ByJisjNiQHqGpbQ8nhC4h3QAI+3IK9FOS5OKYKiyPWsdFO/c41cxC
x0G8bAcQT0XYZkezT4qNTlVtbUPAyGEXntq62GZWyL04Mvmxt6YFb9ITxS4K26eMdIDTOJ8ry+Vg
Wftjn3D5IQZNRceV30XbyGBboja4JlOebDP8EOtUpsWFXiEBi4YPWiPywS3oYtgDfG7o7jIZA7D8
lBZptdOHxL8dSIpumeZ+0IPJN3mAEDFIyb7Ow7A/9pV2qehJX9shbikBC/Zb4kCoQXqxUPHgulC7
eIiq9yAnj44W61Pu1MPZR3u9SR8jJxgeCjWRlYfGQFpad0oCGoLE4k7cjQI8pMJQ+zEW4y3RRTPt
UIMs7Lv4OJFBVVtl9rRpsi6iFms6F8OR+zx1AUX3ae4zesfWG+WCknIyT1c85wbFS39vUuHdDn4F
cTnr+3vPcZhGGXp4iFxoLpNWAJouqBK71l3oV0QzBbRuapjFsHTLb0Zgw5Op5qt1MphrJ+3Si4FO
bGWMoAtdM8N2WYqJ7oxvIvYUwVPWJT9JDy3haLBFLZ4hoOSikiUBFrfAsV+Hwgb84xnvra25W8s2
UF+Yefw62NV22e+VHV0EMzKOrpXWL3Ve7yXq3oegl2/1KMxNgFPjnFeNezBHBDDm5DyVulO/2vT5
j2UMiaEVhXqVxuRsBoHfannUT/U1uOphZUFBJYhOQHLO0G8fdcm92evG+tVzIdeCZv9e2Qb/D0ij
aS7TPaCfiFIOlvx+eGhuUjdRt8vCUmWMeGIIjgnSccqV0vhotBrxQO48iRayBVO1eKecbLxrabcz
93ipGs1/sdBfH4o+vdJIabeajMw7Ma+NMZCeKCZFtLYLTh2nSRnO2eN9lNVE+znuuB6nUW7QfjV8
1aqCKpWQPJqQNmjgXzh5E1egDCDSUUdtfVBF9iuvWx0HeVm+BF1KbyNWFNvsSduYFqIz37e7HeOG
ZqVzr/zeiccg7Q6itPSXwY9PigTGdeKK6skzh+xYDMjoUXBRT9ZvlNIcPoTHbcRwBzRyijzMgNiT
KCM+GdJguMqSlFth0Kh7DDnteTBk+MtKgbcoRcTK1lDtkSSM8qWmwdEKmd3ioUD0NVg3blA80Jky
n+LIajDJcmlI4NWMTXKsh1bdFvwVrjfmh8ZqistypsekyJ/jYueNtLpGXsN/jVtd8ZAVWXu1zPq6
bBkeoj1Nr+jceFjjiFxbW+EU3R408k1evSEjrVXm3/uAOlvYJeKmy4a3aijHC21Rat+O5R093zHv
nXkxdSD9EurouW6nzFg8rn8VP7IgyRqy6RHDI61AvQ/jKQ7d8d4iRebYRXTbQivdhBKxSDHS0DZD
xp5hV1jfTIqVqwjwg1ca6MEVQ4mwBuxVtG/orlyynJRzCgMhn4gpvnPcyn8XcymBUmV5oUHUIr0O
3F2ZOjqtj3H84Wfu1p+i6S0IOhRRWQTyw7cALukSYrk9No9NXnEFrab4xyDijV967i8tqci+0jqA
7gzP/BPhplsuZNEbAkiBwjzCZtfqwX1LQO3kDK9GIKznytFjGojcCMxIN5+dsPp7c3mUDidNUoeh
olRh9egOXJyBgn+zLTXtq5AMWvTQ9reqHr51NdjWxOz/Uo4+3XSg30SHfWZEDHD2k4ABrk0F2HHz
FBMsFhW3FvRKiYPGQOVpuvsjyGnfI/GInuyQRgBdkvEgdN97mMBH04bBFEmGbf9U7B1H2H9hJfwu
aSa/FgWZm4h38tuMtKdVHCBdz0nn2OdjmtBsqLGXdcmzHQ9veooLlfPD/zCVf1/5ZvWrd0lHTENo
IJM8UPyBbKFS8sdKh8uyzCiREiO7SkehyKZ23adw6sU2YUQABWoyN8LTjK01dP1tnBlvWUxOlz2p
5mpP3sZwk/Kl5MqeJ/Zz57r9Y845X1h2cxtrosD77RtHfkTYUx3Cy2o9zTetasFm2y4QJZLhZZU9
GZXVbBNres9MiRPPN5nXgKF8UJoyNnXbaQcxld0rr/mW1jYIn4oTo6ZVvK68KVyPDfWtMSiZogHy
fAWYDQxMrVNlud8sOvxEMQ2VbmAvVftMRPqussOWgml0sCglHSgzgfFxe/tQdIU+31/lVmsIHotM
6jLI6tUtXWEmjJ0JGSqFkycL03usR5toYFm4pwzyMkh26Z2atBVHqkfT3sqca5Lq0VskEig3mfY9
MjR6dMnA3FWM2mbkivxDDT/toacH21vl1dJsuS7qziBCo30ZNEjYvsydS9Kq97o2asKwShidc33T
9Wvnw38bZCn2qnGMp94ws3PQ5MZDwc0TyoqCs1EX1vM0eR9JaWy0SDbEzLnmdgpNcTRMtwAakiRQ
JynM+bJqQBRDBUrqgNlZ42d72iLcxHQxXpDKzBmy0tvT/ZJXuwUL4tjaFZ58tKVfXD6UNZA6v8EC
9fd/sDGzjSXMJzdXw8YPUvWh4mSHGlnbO32UHX2ynBj0WI+kellHPc3KcxnSxzUISrA6Z3iIpkG7
Ial0v2w5LjnK3FPUVRUNEpCpmLHCcLy82PqZgumsHQDPOf/9LXwISALK++iRxE6YZkjv8Iqoumka
GhlVNT2rAeGF4cf2W9DBYk/Gi9v7I4JKpV0t3c7PZEHNUiL9jDHsPxa13Hta+4tOxl2fhAgLNYuh
RTwNZ02Ol4yAnedYG72zhnxuFRVJcDumbXDLWQmdrTGkWqHZ+jU4mb5OCJA60KZKHrP8WNfKP9Wj
652Erj0qMOwHEkyokLrmdCOL9Fo4TMXUAAdzChvSDtps2pkRyIFlMq3ytjmHmXnsewWsx9AQwMTx
XZsjexjcgDSBlfCkf5P1TKvK+S9E/6SBamGAVfXbpH/O9bG9Urzwb1Tj5cwrOueljqJ9HowT8A2j
PNI0hm1dKbmNCYu4Nk4VnDjcc6r3rzGTqhdzENYqJGZ7CKvybe48fsQRZB076d3tqEicmMnrO/6a
7GqXfbdqqC+cNGLoQH4VP6jw3jZZbN73qfB3KeWxTakSfd/6YC+cHvJ746pTYVfqxdWppYs8Wufz
adIpYCVmXA3QD53vOvTmeQrf3yOxz882Q/t1GBnxRki1bzoKvKkVPguM0dy0s+hHOI8oteHgIoDd
yhgjqn9vWZW3qruugx/TYB0Noi31ogx5kBHfTd3cvw+1jW5O7bMWYqJRMuZWF1JRmkCyWFz/CF7E
f+go69H26LK4sTbdmlqcbXpE2AcRDOEuo/dBC1995D1NoLbO/6JGQ1fN8PJL7zNaMt34ofLLeENu
DuQHvwPrbnHBnlwnO9u5HFfEK3tHTc/kQfkGTqe+RS42af20is3BIuwTFKEns1en0CmxUK8vGvyX
FHOD7zo3Cz0S+WPpJbe1p/SNjQ3oNjatZl96EVk5Mhbn3BDu3pD0U82WXpbbveUSn2AX5tl58Iy9
ChruYbH45giv5wOHqL61jTRKdSVZZZuRVufDce2KOzNx2jUfgf4T+SZw7T/4UNazaGAtpIW4L5PU
IFerz7YUsIyHvEr0B07gGsBpQ2fUtpn42fVlkYrnRVTDgyMSxZ3IVgGwFO4jAt323D+QRbVmfbaq
pj6XMXd5WY9HgQB/z4gjXJG9RdBgARM65ZFz7Q/1mbnyjeaiySIK73kAMVORvnVkbAJFzYbnOCWR
hZdzvrupt6iBNjC0TnXWU+2aRWZ646cwWrTRjq5UvqAbZHp0STOCD/JGnYmbOBp6rt0Rwk0aW8ep
nFENe4V2UiUwoBqCcrI4v2l8K7vRqgnnqRPdLbvy1EBOm4N8KrPxBs/qk4h176nTGwN5aUC+W+3e
x9VrN+wHSicPSUysNj55c98Ns43UTre+pE7iGYcmIuRAlBOGVzL2hMZQB8OkSbvi3XLp+CbSeXfc
tnpISq72Ks/d73plrAnWEI/p6IG9a7DRiPg9abtgVzku2eqiGV4bdElJMQTrPLezo6bZ6jF1+MHS
/jj4gQDLIR1B6S+3CCsJi0e+DYpSdROdUcKsxPi9aefprvU+CEOg1AjDA6ZwTJZxehk7xjmy9r01
YxmCoZAVd3paILHzzHMbDRPGD74JMhuGV4wn0ypBT0GDyRteGbMgpAxrQFTWxixFes8cotj0RR1s
XenWB4cCxlw7ENdlEQ8WxyWUZBOIZl3bjfe0LFJKu6M5k/Dy4bXPEUNViUj2MYgGIdwACw6s/DBq
s6sKuR3bBQoYopLSA6FJQPRDCHl5rsp3KlV3jRV+w+55YC7eMbTiUpC0TF/91s9uindz5HKXtDNs
inTXnaKdgyAlA5Gcddl+zAMoRbR9npqJRk3ATKCDMsZdyrgJCUygYm8zV4/zJ0ylgIeo1iYC6Ta5
Mr+CVBtPcTsjWMq6PJsaHJlY6GjIe9s6Noj2isYwrqNimikzr2JsoiV7RLYOv0nmbUOf3beu3VyT
LrgIlxArs5WIzHIazhqiFs9Dm92UFVh1Ct+B4kRLO+sEZIDRtU+PiiJm8OCTshxk4l1ZXvDSSq8E
hlsaaERl+DINTrF7YZJf4G7JMAqD/e4wasJnMnQpbkVUpc9OFG86Q++vFXz1lcyVcVsL2ztWfvHN
qCPjFh3LmQy36mi1bvHsFcapGKqEhkwltvE4lBQrkvj7MJ6aZN/7ZvhU9WP/ZAIXM+v0J32s5qo5
Qt0zAwYBGxKSOoQa5YVcSsw+SXX1ehqvuuottFktLQgdfkChvPiQSuAOXDyyQ9MENQMMFq5KKY7h
k8UZlF+ctE4OjIFQRQ8D5TPp0B7udecpaiC4FHb+EZg+RG4TQUotHktrAmbUpvKtKAUNHM/5ZdFm
d4ugZCCKM7R3gn1V+Mkpd6RxpUylX3NaLVfkeM2ph9fYFLAXKEu9eR3CWqK04rMU4WtDTfhAB49y
H9N3as53cY2NqbLyp7Ax23tLIy8gL+jSMw7Nsap+tJqP3k6jZ9waM8+KrumR3ERKRiTMvui+Fe9i
WBK7OnXMF9NFLjCMXvbY5walel/9jKfs2SuR6XRtPDF9VXM40mjvqOvVhhlelNH5j7kH1THNtxSt
nNMgKZKN9XiIHa50K4oejN50YYFSHq3bodMFcwL16ipp3y67okjBkZJdeXBKSc2Qu2YW67Bs8R6s
m7KnqonM8jKazg+bktZattprXk3DKWyrHvu0GO4MpxS7AAsgnZsWERHd5ATn9z4b9OyFGR8hTHW1
qeM2PdCP8VYNwssD3XfyvzLhXhKzuvWQQDS+Ka49dq2HhnoGjkZwuW2zmxQgaKxpyc7SLO/qtvEZ
gXP54DqcTIU2473hoJlBRlNkpDhZUFQ9+EYEtyGU5kbL5LM5ZZx8U35X4UzZEljMNdY3nt04JgVa
pAwYDImWYSwPdMUQI9YxbHj8udfMDv5exEGNy7cg14jrVPmR55p7XhaaahBD4Auk5DKjhcHK4KCu
HhH7G/deK9ODHsOkLUUGca9mHooAAgjbNPj2PZyKyK2b+2ReVHOItI0CyavcTUNXdWMY56jX0zej
QNo4jka3dcfJODWMVih1WwkqTvBCjQuqzyIB/UAvmrA6v3LW9VCat3FtAUJyg+bQaZQNx17r92oc
vC2QCdhpQeGfij7yd0ZcPeK398+UtP1zIKJko5IJcIEL6GtKFWRXYm8eVfJkz9ddIqD8fZf39RPS
ECbyCtyC1qifuYvMxB6jaVP2Qwm5ALGG66v8gEr9FJSzCqb4IM5YXMduEYOO7W0fc2KG+rPVtc01
TJFepRW0ds0QD+OkeTeDbN2nseF8jzGKfc6rO0g9azrS1KjRwDX1e1B109vgMgd1Qgu2xLyJQOTi
ygmNOCUCUmqKiDwMw74trbFCXjrZ68Ipv1mkpd71/c++N9q7SQmsDBI1UEsJ9spccpcansRONWbM
TgOc6qhLHDsKXxN76HZA/fSjGbd3nGh08k2dWLUWvahbA+E15p9qJMsVPZ3p1HfkDYTd3MCOQ/s8
LIvhhqoP8CBaq3IVIecB4kuiS2pCSuhJ4qh7WNZmX60RGltvbjUd8sly7ysX44CURykt96ctBLri
Nhkeeq+6MDoIDn2sI7eVafJMOzC4iWc5uW/VJ6dmbO3bAfj9MECpTU0vtaJTTjmqTmDuhQlaSKts
98U40OM3ieKsBFOeWN1kSW+v+F10R4OCyslrO9DFZvCAbhrQShrZh2UTsVe38bDm3k2+cRlK0qhk
V8OC9zlXLE2/omaWWyqlLkiyTCcXrNOvYHC5oifcEg1LqMehfcs1M34wPaUeJUNkTZhvhavr8AX4
KohU/3tt2ad1PqFvubX3Gg35JKarRysLrpRRurdppMRVjh3CJqPGkl9D1BCSS4aBBgkzaksLUYzv
FEYfrb4eHuNK9ZTRUwwALoLlts/rW0cB9UyyiYQG1TnPNhFBq5H0nW/8STTG4kR+tI3/XAtxH3Oq
7yPgMPWkN3fthP2ENgvT9iaciXDR4H+fXbJm4qHQjkR2zHQ0T3qBeIdqXPhkK7TTZuSePCgZN5aO
2SyK1ewckNkRk219MnUjPAFet+wewmVXbPymDT8aJ0EbX7rfusQhkqBxf/YelV+jzVC+mAiwqkzX
Highl2t9KtI3hIuvgubkuZg4RM9s/Og2yBNkoIl7rp/I7VNsfBlyI2qUtAqgrUUzci161EaJ/WYK
vJPZ59Vm8oJp05defFkWcUuDo4qsj6WCG6GzNDQBdbsFBccl8liJu4ar1yHVBgDC1F/pp3f+lvxx
rMaatpV02pBXG7gg4ypBzQ6dHCUWORZhTlO3I9CpQrjDBA9Cu994zV5PNOpPtuYQMWn5B4ey7zqt
aeNVUcAUiM7kwf+OBy24byhwrVXm5/An4IpwSSP1wqGgbFhnZy4PV3Zv/l+I72fq7v+DuEDXCALB
vyYu/FsdT/KPDN/lJf+BW9CDf+iE9NqMg2zdtGws0f2vJcLXgMTgG7bLtNfA86O7hAX/jVuwvH/o
RDi5IBVsz8BZgkNZ/R3ha/zDMn0fSIPlG05g/K8SfPFkzzyF3/2OAaVsi6Yuhl4+EEFr/9XvmFdc
mobU7S9MOVs0Qlzfl8XA3fBkxOZ0MidiCxl7kmM0d49pHbLQ6Uh/rs2bDOxeiwZ5eN+kAVE8fdRR
9qdBvqyR1pWrfEbG0btFI1h8ri2b/by57GOkBANn2akx594HZnSk05nshByfItnRegxmDQWqflF/
o9xyMaMmxGdFONLXwqDTAxt63plPAaudnb/a5uRt21nrUs8fIfJmzK8rNJZO5XIVMDRzwzCqPC0L
s2oGwi7m1Cn7a9XMgh9xCrhFKGpWjHh4uOum/u9n0rzhRp6lCYyzDieTayag3ZdvzB+zCp4x5XPf
pTe/7Pt8GFrTWaFr03d9XjDImEPVmllc9rUJ94XxVqFFyQmi3CIDKyaqF3SMEUKIHg3O595le9GW
+UNl6+sQE+J6AiVDIg5/+dfCcOc/Xywyn3T++mnzoHDIUSG0BqlQUYkAwesSot18FZPOxaQdduey
e3nC17P62nxxevQbEz/e3VhVD+PID8Oa1VbL2qK7WtbgNdX4d/7rwzpyHdoIVpLvtMF4CmeBFvY7
vqTlics29AC+yN8e+jr6b8csrPmrJX6RQt6cq/zHu5efD8/vvnyk5Rif77Ssfn3O5YV5Scofv7VU
S00wD/MAdV5jXm2eLNxLOMHn1WXnsqgmzJA284yvXctaPr9sWXPguh0K0OV/7P96gaPgQcpyv8To
DUvUnoKZQfTIsr7s/losAXyfjy87/+n2b4daVuOqT3apYz19vWRZ+zzOn4f47X3/22oS/LTwkBz/
fIffjpS5o7vCWwpY7+sP+O3x/+HD//aC31a/PvRvL/2njy/P/POj/fnM2E0kTkRr56HYWps+p//X
z3tZ+5f7Ps+LPx+OM6s4/LFTk5xMy6nDTBi30R/vUCrJnFubmIms7Boto8kl7es1X8/+47DLA+AO
0Xs6R8rD8rQoTpY1o+BS8rX5xz5ph4ArF6XKf1tdnro8tKwti+VAyyG/Nj8FM8t2vhxuWXV60g2R
Of9P7748cVksb8P040lr+2y37DKxBnffltUOY5EOEmwyyAzzaJyhOnUdv5wpYwQfIqKsTsvOZeET
ZzahNpgfWp617G1ItiWFhybFSlVzzFSjJd15eWjSE3dicM1RdQdU0O1vhzHdeRJSGukmT2nzrz6P
pVlwJs41U+ldGktnM2bGNdBmOKU7fI9r+y2coGnnQA+LiCLtUINoplK/rpth2HbZz7Enq4Dgyy3+
onw9lgWgBh/qa4YCOBvQ3tPRaEHHeeKHNXXdruAWtOpTY6YIV972t0/5+WeMNrkYYwxApV0UUfN1
/FMWtdxk/9W+Rea5vOLzZfOdoVtuwcsr/skm/mlMh38c+v/jMFhK2j29t0/FFnhU7jnLO32uLm+/
HMZf7vvLG/zLT5LrCGCTUe5//zRqkLvSHB/K5U62aFeXKMVlrZn/lK99fz7n6+Gv53ztKysXivzX
9j87LEmK1EiXV38d4n/3Nsthv97l6zDLviBJ3/IU1u84i36H+dZlzvfVZW3Zt2xyB78zEn3cfe3v
ItVzL5xf9rm6PJQs99XlNX8ccdnMlzvk8vDnM5cXTfPbLmufj39tfx6T+QoShDlCzcDOCxEZr3Tp
nA0iZQeN+JYpv8he7xhdjIKZfT/sFfgaIK5GQDlCbSRKp80ERXKd2S7cgKj8nnbutPHHICbEZu63
Rd6AuCgN9nU+2zEDSb458Ul0eNYkSr9bNqreMj6l6t3V/KORljmC0Mpcy5AEdNt7GAt0j/RR6Yao
6kcydTZSa3SdsXWDz3q6IyFzr8rBP6U1fMAsJsDZ07A8SfUti7UfCCljODRtsJUUwUWPHy0h7FU4
ryoogj1eiWDr9B56s2hvw4/GGg0UKgOCDUJhq6roR4pMmSGxe7CU1qydsGeWl+7yclDbbsh6NPP2
gVxhUFrxX2mBWZYZh75KXPfCFCGij8dUX6Xpx0gtbIXwtzjTYZYbn/ZwZuqvuZUON3lcgjNXtCyr
ZkPj+LHrZYJlaRdElCwqWQXbPNBoSjRjuu76+ME1UFW5IktXH10hyaRtJbZbTTdmh3dyifvpm8xi
DAuAJIz+TVePrSjvKkqTojrIXCe4x5uvc04E+QLMPKUJrMmxTtfTD0mPD0FcehMKl3vbzQ6VO8/4
zXpuHcli3fryXfZDv/IbgecQFfdqjKx7kwSPLrBOeYj5P4Or7oOcAQ7rXoq4eoN7M2xaP1y1473I
xSkxy3NSDn+VuUFgaoVTwSmRpTl9iQ2+UQi6qKytwiKKZ0bxLGWpr8WYnvqGi2qlW8XORguat/hp
/JyUca8KfiQGTTNT4a4erXyDklFsnEDGx8gz37roPqxhDJXEuq4rLPmbsmz2RqjvbeF4W8LtsoKx
vxOXuxYIM+T8/jj0PrU7M7nt2nK6J//tUR/abu/FI3kuSvul4e+uCghkkf4ig0nua+RTqFGQYUwg
MOkkymInHAJHhqAM1o0DGhn37Loro2llF6ghG7+nZ2NbtJgzdawSVLhxAkcfHJK3wfiN5z72NiEp
oD1i34MVNG8ibf8qKYttaIsSyJDeUlkH5Toq59ahRAtIMsWzWFqNe/YFQpqAuNuh/InjDbxskBGk
C++jkjod3NY4Bar8qyAQwmkJ7ChLfg7bqCZUk+JquQ/SO5Aj3dqp6Zy6CnkHUnnCK0Fhb8DrxHAa
uEW7GTMb2wUj4Au8+N1kPJRTr1a2QWHVJiOakMi3Zhru3WbmgWAVWLVme1peMZbR7P8cr4VUd0Uo
yjffyQ6xQYfb84hI1F9VSuxYCJAEZct9y2gfyETmn12D1LfQp0Ort/kduKVTJUfjDPw2XPP3ECEh
jB+DU2fbsCdNwhFjeTcURPxA8jzUWaBvSpo0w5C195CeCNODPcXdHsKUY8T53Yh2DdkWLuB89J+n
vuMeXs+kiTZsdp4lDOhv9hN6TGAeSfMI590/TBNzVlSYq7FGU2tIhwkZQ+gqFeqq+2iPI2ePie1u
6Jn+dUgtt3iCnyONhJ96gvjbp0QvUXfrWmWgjK/p+mKEnJLug9htiAd9IVaKE38ttVrurGSV00zf
Olq4bx0x7My0ILiwLZ/RYyMEayz7ElYwSXBgWwxGXAs+uO2V8D18ydWt5gBxVztbgY1A2aSK+eeU
X+PRwT7fYqMfZz+9Mzvr6Ym+Sn1cWz0twnJ231u2ulZ9AJmiayrY0RiAptmtr2PbR5ODJjvpDyX/
XOBx0a8Ji3+B1T/G8u9i/Q+L6k7NLAAfMWM20wHKmRPQaBADBtABcmYIwNjBrj1zBRoAAx0O6w0K
kyPUpGLLpXBEsgOPACwgacFcdKOZVdDM1IJy5he4gAyamWggQRtA+9tWoA5CtGM0Xw0EX1AQcnAI
EizCBsT6A863F84+AAozO6GfKQoZW01AUNrMVxhn0oIAuUB7aD/MDAZ9LEAr5+IZWUy3b60PQ8Jr
6GdygzEzHCg8PQ4z1cHrZr4DNccuaTzKkO4lFcaTMbMgGqAQuvMezIyIElhEMFMj8pkfQVn40ZqJ
EmJmS2jIxvFZZ3vaJw6o53U3cyjaW3emUvScYJxp1r5KYhwCoCuq2cOpgFmYM9UC1QYKKve+m3kX
8UK+mBkYxULDcO584BjoL2uQdPz2+pmcIUBopM1rzSgKZNJaD7ncNaA2mCBA+QC+AcyBsIeZx+HM
ZA5gY/W+qaF1MJI+1uA7WhOOB95WolMge0Aa2HC1Q705Uz8QNtCOBQTSzkQQCDT92gYSYmHUm2CG
tB1mGaQve/g4L5M7yrU9BC8jLHdSYSpoTVgqmzH8qFvn3JkFVWOE0+sidVEfZ9rGG0bSvQvSVxBm
IJQqzcdiwD+ZhnG9zbyz6Ub6yq5oOjRDYGCRAjmd0HOiI2++VX4LV7/OBSRrdtWl7h9GXPdM4eUb
FbUcnwUjotaNd5rjPg/duHON/LmY4DM3Pvkogv+wp3BVRcGEgt8G0OSop2JmvLTWhDXTim7gy5Ov
MToYKlFQrJVfYBVAnGkVaHce9MYcblDd7WBkYDPk3PCQHuy4kDS04T7ovJLbZIPpdcM7a2bSMMGD
TpPqpyoFulhTr+jxwB7i1k73KolfwjzJTrTmbrzW/m53A26USZz0mYTjgMSxZzbOBCQHGR8ql3ha
SXe8hPM3XQLUkTNZZyy58vUNyWQwd0Ac+SvLj3+WBpGCo81AQc2Mnmam9dQSbo+vQaM2Qfm0IH1w
MZA+BILDBfYTzdSfYub/hA4kIPvf2TuTLUeVbNv+yh23Tw5qg8brSKhAlUteRdFhREldVwZffyfE
yXNOxhs3833A6xAClytwCRlme68111jc+kiFDbRQgiZwQS0zh3rlB3Xd3TVqIoZJAsg6vXqybHrS
DaCx4CDtXmc8S5mxLlwiNOc5faUeXBFP4mMzHtLSkPrkISbj4WsF4MhUE4c8KphHAvhRMwT1RdOj
Z1NmwD2Sbj8m0fdUvttgkybwSdnCUaoXolIRan5bjHJrmKi1cEP3u9xeeFI/IToSurSgmXRhvqFb
wtwEWjAYoJ9FjrJ47THlFMgGkcQrULLTIvBrptC4ly5VBW/eBhR5LPHcCSwjQjF8yFM9YI6L4H8E
E9IAYday1jNrQ/VraFPzgp1ijNvlmhtc7SJ5RlL/rYdQZS6oqhhmVbfCqxaMFQCucx0BtgogXNXV
sViAV64BX7/1U2sE3+TOJHPQpsgSCbclBVG3YLNYPmx18/O44LTaBaxVL4gtW0rsmMO3AvZWCE6b
dxxzTui8yvyE6yU6lNC6pgXbxdvyLM0CtG9RXUNDfaY/Q3S9WrxYff89XOBfakUcIO1SnBoEJMpI
vyg4MtSYwK8ol7u5JjinjJLoDBPgllKGXjFj8MZwi+ByWxBkycIiW6BkGXQy5OgE5a3AMiYK1YIw
Q+kNzKzGo2S1pATXY+mF6uehmz7DSd+HBiA0DSJavqDRshWSZoVHdJiTB7uD7lQwi00fJyheoKvR
Eb9nITfjCO5avwDYKkhsVvy9gcvWLIA2A1JbFp8qFEg7WDwUlUG54V7cIlJkcuRaEUS0mWuUWCZF
gIBzMnPDFA30uBNgmC0Js6hHDFbYD4YFISflQ1uQciBXb0BE6C+vuLkFPJcoRGkNSbADe0alYUzA
06npGfJGeBDNTEjqdA0aJNFFmH2ISHSASIwypmf9o1OveOvKM+BmGPIgW6nJ95AfR8odCy4PocuX
fopf1bC0vSIYfyJzvQh30HxtGn7a4RvleJBA7fRzxB35bkVYANIF0IeFwQDyAhmD0AO0pwSFAPML
AffCY7lU3TDv3F4lSYVYO3f86k5teqVytI8twzxpEg1wGtfY4UM/pCpMk774QgbNtBk77NeDSmxr
MB+E2/+oHGjoS3SmGn8b9LTZ1CbBiYWLGt0de/AC3fcmD5C1gflzJjr1tR6jaOemUAn3m63kXpng
NGvcqyXag0kyuuPSCW+D8OE06Tu61eOoOW9mO7ibgUXyxhDTaxPUfKr9mwZ9ztOCgQhHNb0NRHUx
SkOZxDvmNDjBdCAYpv4lKseLgi9/KgfsrgSFVWmM8Fch6TvttCWYyNQPjctHhiij6fD/q4kV3Ku5
zu51cDYVUEGkK3FolAMelCy9/joGV7hC7z8iMf7zt0I9IL2soZVcLcfWHwyzgcROSK+mT0mcwUtb
v7SZOd5HbTx0ooEghdaCyJaUrCc7STiR8E2phlDBZjifINOK3TB0ciPjs4UiPqZEcBuAUj+6ZTNl
wQO5tQNa5yzC0bqvG8qR2MOnmZkojv1fxwobgcPcEzlGq/OPY/2MCkk3Y/1QO8qmdKzgKV82PRdj
Jeo7Xwok513X7GWu63c0kzoSSqM6OpMgwX3ZpYNr3JNGxE9j3/469Nfx1jY/xEx/T+shR6n1e1bJ
2cvJIdmtx9YNIEcd8yty5PUpf/sBZgVMU7/+4/WwpSM9iek3++t/vB4LImIQ3M7A/tOgpP7zrOJU
Lc6WPb38+s28im9CKMA/ouRBrRD/F0o+TYsfYy1/yrgO/FEzruqUZBcpLfO+bgCv9IRZgpn461g2
DcUhgHGzTVUlIQWUssvFUPpTaqXWPV4265P72KadA79jijoyIguQTbhTQnszW5UDdWLZb0rILpg1
ofat+1Fl6cyM5D1piZR1GUOGuR757vTm3UVz+GTFZ1gb5t1gefNrw9LqU59EM6aPjFfMQvIWZGFw
c/jzeTKF7ZTNYFfXFxJqaZ/DPL7nVd7fqnJCArhcUXNFxquEiOJmeYtGNKfprzjhQ0/KlyoI5Xl9
2rqx65IwBwcs3rq7PleDf+5Z9aju1t9aj+kTVgWlRJ3bS5Qlaujes8Jw72HKCRtG/zkMGve+HtdF
PjzZ2KACkpv4O5anBf3kV0KPruszWAXe1ZjefDxz/ZVT3B2V0LXvdVUKQCtRjWffmT3WWNjqlx9o
XdL6amWRU7vsrj8IU9W8kcCxNZK0U5j4R92+zQ1jO8SwV9PBuvz13KhGsI6WXBwyvU72zpTAg1SC
6FEhSSVJZyL4UgQF0SRdHewNl+pbW9fxo182Ztd2PjUlMoSkVP+/iuD/SUWgG5oNaPh/lxHcfoz/
9als0v/+r1+v53//P//9xy/9ISQQ2j8cC50AKllNuLYjaOT/ISQQ7j8EUz3VRu6k8Y/Oj/6Z22CR
24C5T1VtAafbFmgM/hASmOo/TFx3SAgM1bFcgxf8Z67E/ZdAoP1t/+/xBtpv3GTTsWzDFJZhWFDg
HdtW/1VHoA12Pajc9v1JDWHZq1n3HOglnRpuE31OOCAIMWpJ5rYnGMiyCQ2es9Hx/vam/XFW/3IW
v4UsrGfhEFLB28R7oTkLQPtvgOyhVZW5djQSWlG47SsreBncnCSjSbtZs5Hvp7y5NjbkF1YveJiV
HbbVn+iBid+yKCuZOhPCf39K+m8ZBcspmaqp6wL8u+5CqPrXU2rwBInKUQtfnypi5DOIn2oPWibL
xPe8S9R7hoKoLolLJ9rsq2mB8e0t2/ZwoGwKC9pYIRAvFCOJlZRAeQE0bmiVSJFB1wcVAhlkZSDP
F2WHkqgKLK+EtKGM7XHUkVgpoXz793+R9hs+f/mLLFVwtTlcUChYfnuTawUhGPl+ha+6WKEMAXLC
iSCBVqxGMSybR/DE8QFwhX7UKvOQ5hQTKI+WXXVxZPGKZ0x/KnTnAyJDd/cfzo1L/e9ylvXcuNAN
0zaWL8lyvf/9AmDwSprREYBNw/E5GG1vNFQUZ6o9HUIAWJvWpcA5GZSTgXqeMgvHOqJEP4PUiLU2
nZ9y5SlUp/94Xv/XhWlrfAk5K9N2VT6o32Q2iaqgYQVGdDRTv+6Y7BsqqVUWDBiWycWlszpK4J27
m7UiOejh+F7RXffKgnDQ2Zq1az5E/+HC/B0mbzKEqAZxHmTK8FnqznLKf/uuTK0GWD+Qw9FItHFv
gRg/202+U3Xm2NR8sRYG11Q3wkc9ZslroWHbQqO8nU2qF1it5AbrPDEtJhPVclDwY+BJPk0GwR/l
rH5oAL0IwAJXmAywU3Bi0CIxX+1Jahd7UE9mb+4LLWmumnxKHAvSMcl8G8LYZi+Wym5yWA8MwfS1
7CmTURGQ+7YsL2YryDWpWt8yyk/o5fWNZEaDd1s7Et52Q/qo7EtMPohR6SFNP+MEGb0aQdGWWPU9
YRYYRbmn72xU0bAh5pFcvpFape68/vsrUaca/fu1KCyNCACN771K/MMi/fr7G1ywNsSY2/VHfQSJ
huvoZoTBuS5cCmuJ0WDED5NNWjvDXQbyBmtgRjFYFHe4nHelJ3QJrAI8JISHZ3dofjS5mNDY8AZN
/fcxYiYjJ2b7aTAH5ygQ3yrqd4c4nlzeX+JybXP0bGpPnwJyAKPIcbcZsVM4GnVxGnWT6pr+6k6o
YKNWqHA62KyPUjcMESH194H+x9aIJnDdS2rFuski96YFDuCUUgt2vc38vS2e+Rj7W0an+9guvtOB
rJtHFDzJjejvBf7Tg5rO2utMgkzaNqTQJ1W9GYF87Lh4WDOGnq2XlNi7PDks+APgrRUkwLKt91HI
pLkqEt805/TauVV61a2vU68XVAC18KrTOdnPM9QObnCeavfJni93vGUNnh6jqTWxcYZkSxOW0gEu
4uwJ8AT6GNP50dG55smHiVAHFL8CXoo2T4jxMRHSj9eVabrZQr07KHfoGNLv0fTCvYxR3firrzdT
JeXYstJ8buyJB7icxZA5lWfN6aeNjd710gPjhNxGBA2hmCQs0+khgvOYtsGXYhjeHNCDp/UzsoGA
bJGbap4Y2w4mnfrJQvYJDAbxF/V+DL9d6UPovIUVVTqhZOLCXdV3axE/kLOd4bQbhLan8SNQhvih
wusAtlLfjKasD4pSay99IQJGZqfY2hLLBcXNi1XxN+KZmW6jwtWimxNRxBnwAJFgHQzN+uHaceKX
KLcOfdV9jpecolZqEILdvl2KrKiuLYmQnRoswMPZS5Qwh2MGTtnGmXuhPJZc2kk1CF+jcDkL0gc0
DAaUKxhmHfmcjAXNOzomTxL/4T4ZTAJPexXEsN1ksAeM+V5imrkHNoh5Glt+PfVfZFPDqMgVeR+6
/N1N0/PcdwY8Lmk8m2qtPMUg8NY9w1RfKa7yJmsl5tup2NhVixk/m32A92Kh3osnC5GVD/Um2qy7
M06CXz9ILf6Obhid3XoM3sxCXCaHKtfL+bI+2XDVmI5nYRJPHDv7XNCVrsI2fNACCx9ZPoPGsukp
rrtTzWBKp0deKRsc1kOmWkDVG7VTi5qK9FUnOuh6is2uiBYkMDI+Bhjled2woD9F2TTDdecZkaP2
RzinwQZ3jsDVfl83HRVtllTTt3Uvb5z5xp/HpF9jbG4pPAxAmV/WjQQj6syi2E8M2hv89zLYEA1C
QlFn7posz0+zrKu7m5GxaEm3ewkLMsrbbr4oFZLL3nDfATUJyILtSMTg4Gll+F4VuThGlpiOYHs6
ylFw5rue8EjVbUlcxpBCHQk61+oKduphGyPxjiFfdZg1cpUIEhMoPDU3KLZlLnzNjGJwD6bwal1+
y8revVM+zoRO9oAx3Am/ZrH1jon1bNq4B6OooUOEXpLcyuPUIccJ3CW7wc3OWZD4ku/FTiEX20J0
5JNiAqpm7KxdjKO+b6jp47hqDqmZabtQzCO1F0BRLt6wA7EnM1HOqqRwlmqszuKfOkPb3sUIzcjV
O9TAGCca3bG32mGmVkNyQLHUVQJsQfnnzujhODP4HrG2bIqmd6jndJGnEEjdqgNS7ioB4DTpb0ln
TxuGrvpuR8VjiZIKJPCZMSS8lnZ7cCJad2kuYUMOHOw8Ee3o9d3MAKX4c0EaGuGGPimMLMCTD9RM
u7tKrEVSL0iBZXyaM8d4nbiWm/Yja9bqwZ3qloOYOKNmIE7RkS/CHmO6guR2CALQM44ydbd3jYEV
ZhzlZxN9/97ETNHrY7glIMwvbcfxzNl1ty0uq62ZzEcYRjU+iGg78AKfwmx+scPQvMQhMTFFYeAN
LNqNKkesk26snGpaVBqVcTfS8jOf3x3gMsjbUNxFNeP8VQOxWzTz0EPE0cro7imaAx2T3OwCcNfG
dAJytii97OecIEYZhwtHqSDdQNG+qkoBZ8btdxUYKPo7hCslA54jCXnlIg2K2ZEzXmj7Glox37R+
OKPVVD7MmPLdHGQqgTpHJ87SoxFXt7l3ij0LMiI064L0YiU6zeO0j9LhQ1wu5AQZvKqEbLJot17S
cPJMuhSIUzXlPYQ07UUSJVM/CFqkCFCc+tFYiXYiJTnci0pW/Pc6memdw411mM+4ksFrQ77nRqBl
T2ru2Cc3m/FUJ9uQMpKP+846VXCgdlXInXWqSvcSLfOAXNnLzmponZjWCc8HrbiwSMpvKk5gTx2r
5Gj01bWm7HhT3R/RaKDaDoyPTGosKvzNDxwhBLGAvPaVzn3SekMgUZ4bEtJIywrx0Rx7Ychn0oS1
MyoWbscO3dyZyImDChz3Dmk536w5QWXrVJ9Ia3un12qdjLZxtqOJmb3PgE7bmmH4Zh82J1iMDSz2
g9NmQDPjIfXV2r7Vw05Q49kAVic0CwsWzTo0T7i4FRcRRlX6MLqmTQfTwBPgKzaOCBpwRpy80mHi
rHr3WoaVclJrYritCVp718fq1c3TwxxiTozc12GowaXnQ+wbneTu75jRkeiBT3U0QTdIESPwl01K
0z2ZSYSg0Izzs8QG47lJT4uXOWrdD8aRltNT1gzNUbZ7lOiVjxNxOA7yR2MV5XUsiWYiivlnNTvG
Zgy5gRNhss3n2teSWtmDWmuOWQkbmJtasTP58KivE39rh3DpolQIr20ZCvtAfqA/Bjp74k9I4xym
mlIqvp5wNS2v0QVBQelOqw9cQb7RG8DB5sRgfRt22FlRvI+gTGTYce8BMrkfM/uS4xINAsK6sqFD
z9VYKVAWVAtjpXsdUMLE/pHR3rtH3U6PhfD1znUODWqFzJycU1/RUotiBz80tYrNgJyxdYfstR89
pH70j6umPo+jJ2C5vDb9IvVoNrnsyw+AZWi1xy5iCMQv8Rx4/UhgBKdjbBg3QIjYTvLWT+rPBiH6
JphE8gyekZObjC/DoNAqQbtOsm9XbqHLY1/vhuqcwWJ6zUBMeB09E4+SGi5cwdwUa+FRiSS0gGW3
7wd54c7CWzw4Zwqeym0gjuOlz3M/VdzdUI/21SkIRqxsa0BabgcEQyW6J/Q0/6hFwV0Zk+GHIVqf
2sPVaSpJ7wt8WJMX9hnXh3V2275fmkAnyTJuPRKPI9IanXiIejboHmcxTc/1J9X6W311bga0EWYu
om1WxOOlQXxFmzKttkXejWdboKaLUdjtzEZnVwm+u7Be9uNYqXRE8s8NCzKyCeLwsj5aN2AcIm9U
RY+WhcYXecymcnYTbJr6YJ7Wp7RxepJYng9ydn+KjsbHoE6EriTGyaa9/WsDoIrW5FAHXjzQrhEs
v6a22CQAu4FiQZT+pMJb3yvqTWNJBxz/Lkl9vmOn3oxlUD2rmW4dayo4G2WYquf1WG/JZhs2g4MS
z1CYSgMXmqeoeS5BejldV9/XvYBotJPtDIsQgB+GR6sIuz2XcYHRN4/xZ1rVjkvGeEBKMR5oLspt
mjUIUOap3zRUW/zaIM9Z2pq8qWN3oaNUv1DU3XLbeBYauS7lVOdH0+R0oOvUFyg1bxpBGxetc3zH
HIVnqriDCSnQnjvcXc+RjRqk5QQJFjGReqiswHQMaxq4eSgZfH2Qm+iVOLLcKC8O4+/Wcq1yYynK
k9ZCJZxmVT2Ncznnm3VfVKa6EWaFP3Np1bFAOsNLcrZ6nk3bliLayVTCZ6N3GuCm0jlXkRxPAxM7
xJXzad2UhNohwftzn9w2yDghKeA67zO3zMn+EWvttLO1oy1q4OO19ciqfjgJvkRn5uVwQXGs54tM
i99ISPcLm4Ns65uOjXivx9ZHRZ35OghkLswbfIRRyQ5lTbbrw5yYkuxjU9pfAwRPZyVrjoDzbV4t
vgzwH/lgw4c6Jjd3jm8NEja701+Z4R0TOLAy5lQnzeS1c40hEiI/3mHfsUZlQzDr5zqjFVTryQdF
NTcarKBtksSvdsHSqzF8gzkaeHhzC4yRZPnc/WbN5hcxi+PoDG9KEaGcmz/lKgJTu4gB679GFdyr
AVnKoZDKQswMuUpbxFfteEzM7sHk5EO03GFofh0mUAyqXntVfdQ1gEigIpvonhZ2cOgCZrh6GyJ/
Dwk5IUaasYJUMnPyR9F6bQ1ztFW/lP0z8/xgF9QTbSfJrEZrhOYnRgAOZ5DHwUR0kQ0KyG2b7xT6
DtAYJXhYp/9hKqLf21b6BWNWtVGF80HHu+kXiEsCZugOjmyfUhv6GmAS1JROYhku101ueXYT2eRH
uT/amb8TehR4FNvXnI62h2k97FgiaGnSJTSmIkC8cjDX4koaFoEcfkavSnQ87sqzYoDOL2vkbLLM
vkq3/+QsaFwnd7Z16ryruqtggoSNULcSRAyafCRgNB3LmFYrt85tPLAcKnPtZ8BbXY1BQWuC+7ai
MRHo0vpL+slIqvxeqTn+WPr4+6WCXJAG9J2B44lhKNpUhu4+OUpI9PYo0DTm5c9xUUaiOdX3mnSt
99A2bm5t+WXcwRTCvnQqMqJxVTcy3my3+tj0cUamC0tg04WQHLnk1Ot1e27rSjxSscy+iuZzXJTV
Bz6Sq5IF700NTzdu6i923wFBwMB8aEcr3mI7CoiLT4lNZwxh0Z6esfSRGZYZFMwEeh0lc0mh0mFB
pJnYt53yTvOJEgOr9mTCM1pV3L6coGo8gh8b9P5BdOwyxT3M6rM73/oqLg+tqKpHHFMxhIGT96m9
MW3yx3HKwnfRJjRrQX4ZsgqDb/+map16QWZdeVzCCLWKmjcRDI65YnDIaPGsrEFlpqiD71rd54LC
ETKC9lTqdIEZ9xi/LBVPhCbuEQXqQrHvTuIP5qR+qVR8y3MozHOSIYRM1OJzzVzqkA7OQ53tKyAx
hNuWhjZPi5BTD66FtXzodtkrqkVxVOJkgNoX1E9lHb8IM/WUGWIzn9oAZYF6Es5CsYNuvHMSZMmi
n+0zFl5l4wsJ+lQbBLmEy30jVPQ3d7IMn4kC1P5w9NKWs8dz8XDsMXgrk2JfVtM79O/RK0J9RHDX
1xSqm3KLyBIcwZg+NAX+cyHD8qRBL4NKuY117MJtG8C/45qGylY/DWV7SxU43FHCz9OJOS1EiYBl
UX0cW5TmQRHASIt9zI8AEMt59MJKGietL7lv5qKEfTy/ORbuFYvS9bxdH7ZavGDSkT7HXfXZ6SFQ
SvW1LNy9ko5mziiE6+wXbbpiTVkJ08vqr85MRMqCOpiZA6LW1C1Yzct+oQ8bGcWRb0P2PFU6Pj7I
ziBpl911AyYAk9H/+uNgcf399exRuO0e9+aLoxM/VY3berA/iZS2cmtmur2DMbPPpyI9DnXuHpvl
CVSmTjOZFtxNJuihTYaWSEAEWDYQz+BVf49YgxvqVjJZQyLWx36m5Ey9nvqKbk0fD48iqC4pzvtT
kdOoJvPky5SD71GM1uGy75XTrD8hTOxZaSrOTqSNgnQxGvdhmMzPQZ0XOP/nHKBI+BCHBjzDSyyG
twY0yWF1mKhL+oAErCWbRj8TL+sZh8odxUvf0FYhaOGDKnNolcFUvs6iQr0lEbmOPpYslOOGM92i
Ka5BzCmtl8JDCN1M463JMMRG6jHskPqNbU8lYyr82QwUKtpdrm8UzBAnx0A24Ybmi2TgIkzt5Jbz
dz5sYgMGxfIRszlQDpMOjeX0UR879zZGs3HIXLtiobhN4pm7cdOWrAAnPAxYJ7ZRRmWlz8LyyQKD
55Rlca774uByJXuKWrg8i7g2Q0balmwl3ZnTj3aeN+egoNgQxESytfTL4FMVNwMm/3vlOuNeMEfw
sy4cHq4C1I/2Q/cNtOpBzN1hmDvzRYioPPAVQCIZRQVJIMEZlZryhQAmdFMOqj+ZR/CrUKcti4Bd
xWT8S1hR4+nJXiRk6dMQRg87iMWPHBH20DVwmBX7KQNdfSlCwugadTrWZmt/zbHCs/Sy+FxVCukE
mjy7kobO0FPkZUEtvHIRm+rKaADkAqHXB+58mBdHw2RkBveWrqU0NxMbMJLdUcvFsNGeWpCsmy7q
7VtYhxn1wBIYot0rF9EooTeBsPdY7P806vbIgtL27RqxM/EkT6k2aK8U2xYwH7d4eHhnixUchOHo
pekASC57oqYdR5KguHX0eGFpz4DQzL7bmVPxGrFG2CY9q+CwyeMtkInyYBImbAcTsldm5g8JUgT6
wTVBZYGA2f7WkFDhW58L2XW3Hp6xlArJeap+royKN4YcW39MpLJvqkFcxya/OkkRX2BrZ7QH5Znu
ZOkzZpKJmvQPPbe/pCZTYjNDykTF956oLXLLiJuUBiMTq8Zz33IzbkMVsYAzf2/rfDiaAZEYIAnQ
FfVRsbdVGrhNE+2ThmgTIeP2ajjp6CUjzA9lJrUFu8Wx76dPUdQxRR8b7baWpVzLONA2sp819Utt
mNW+KEtuYZ3zESEwCRBVZJyyGM3WVOGj0HWuMbmYN8L5PZ5q7JXT+MKnNfnwj1gDpcO8L/TeRG+L
xtgVvX5IQ3Xea1xgDBGYDhJ3O6dUh9uS50dG88HtBDwl2kj1pPaQ3LoLZU7rIrVPos+fCqttHmRZ
k75ph91VydtNbnJLa8ZWHqzp0+SON3w/xFKk3c7i7T1NcfExmx2y4GwbdXdi34pp/BCC8rn3dXAR
S+45ySwomCQtm3Syn9wqU7apbm/SOWyfZkrboaBjQyJdjEKTXIUu7p9nGwaSY32vDbkrLD1BAQRj
20hQ/bdGsazUEbzUisP8ON/1oyEIObRCT47dN3WcyGYgvMlrYb8dh2PZQGPPS9lfkZqjjQqppCnz
Fem0dTCmxvBUjBu7tXKw0N68oKsjCCnFsRFj4Q8pjpPYqbXjlPJ2mKZ5i3NHfGreJgZlK+hg3Q7N
CQPQSyj1+JZMlX5OO82zaxOe9+RaJClU5ZUIY81lFenqun1UYE1HEwvPiILe2PfqYW5Z/lMqrj4w
2jMLh5A0G0nxuZv9KY5PvWHGNxuX+I5JEig5QovUpzhkJiToPN3BPiFIbDrlkjQKL6qH99GiGCCb
+eqYgXYEMJvuNRYhC7OZ62KxazKxtTG8OP0Z7efbKN36UOtNsNUaIKnCnDwGHn6p6izcBMTw0FFJ
9LMMiMo2MrDFWaKciv45lk7/cZjUjz1hoyTtoYqNND5iMyPHp2rmyA/7iCA0+vOYyqeHltjGoRRD
tYW5M9xsSQ+4YuKXdOZlDivhuxLGvpZEICP1mlAZ3d1lVWBsp7wNuQiV9OHwEl7sYMvQjSQgWeSA
THM7SHGMWf+fkZlhFXMn+1wyZwywwnjpoONWcsL6ClmkP8mIqunCC4sj+13Nzf7IWPVOqwISTFFC
h5fL1EJDFrjVoR55qc7VpztVjh0EfI7sxnjH3QEmWh+mFE4C7TBw6z0hy5tPlZkOSMGni8aE4mIs
m1hnRG7C/oydzdqji683PW2pU2zTbK5i7XUkzPAQkD/mKfWZSmp+Do1C27aj8jMLcPW3fVC9GiYZ
OUqaHiznk2pN1murNPbrTNG/G4HBqEN3FZnWXDAjHcUIF12bk+DEOzJTp4tfu6kCNV/jfBucDqI1
hbNzngF3hWDjQNklQqHW6uIswUGwpiQCPmHKF6lwAzOAiNLTw/iHndTZnggS82SrmeO73XseEjsR
axiHbJHiKbG5sVNu1XlIsAs8jbSqdgEli43dMmBwgvJUrJkWbqvt5RBS9BPJZJIqFg5+Ql2oGeug
OVZ9W3vBYEmCeCRq+5j7y6wHIfm5kMxuEVCyPegcWhJF96Yb8QimPUjQvBa0mBCijVcIguQfIPFr
xVNTN+0T6DJ48Muwk/ENRoeSHoUEc1UyV69xINzE0qY2pdZeLfmkh1Z0dBJG+AQpMP0zLX2Klkci
Vn6kJYvugoTq45gR5K27gzc0GceC4mqXQ3sxk+zgMI09N7Ykn2ROM59YClYKEbgeIKOH2jXeiibj
NmmqmOBxknPnDu0rHpjkOObqFUkx/jK4re6YgtwhGuvIuDfvDFdDJs7YfMjK+UuEnYoVcu6+9Fp8
LbpG/RQYc+FFo03K6KzdCQbFFZP3FRqUlESiuC4Q7pbKqVKzz0CSSXsc3TPiOLCPtine3QLlXV6d
hGqEr02nneNRTufQ6nUvSgRANcP5NkVmcwDXMe6USD9H9I0+SRWZHRa1TcOU9KZVYXA1ZUKUrjXs
TAoop4GpHggu7Ws61vs5zukeMAktHKp/BBU19DZ1KjuHwdAtDAmt+5osBlMgdSNz14vMqCcMuX7S
tKZ+qtXyiRL9Lk316gscvB9W2H+zyqI8Bm47vVaUpyktvBIAGh/RQBOislwP65URqBXGbJXU1i4D
N5fngY+8k+95GHPFt+mb2QDccChnHNrCbB4FK9MpAjytGlO3rSmV0Yf6PESdtiUwhK6pXjSXMNFe
aYCrXlbQzxlYu+2pbLHso92JN659HtLc9OuSSkUiEZMPTSnfC9f6obQwX5MsUw/MM/W3uWfWWsz6
fFgHYaOkqxQ7zOks2X3DfRhf86ZV8fbUwDgLOptNoiuHXhHWdW7Fe1Ri/ypU17wSjPOe1g+b/v+L
DYb01QUxCIQ51g5R4iITWOzR5lhVKmUBHq77BrKmX49Wo/O6G02YXkUcu9zrCEXv4sT1DZPAzS3Y
5fq0bopi/KA1aeZJJBgrQ6bHKAepLVOBSqwPU9ra/jhBrGRVtm5wipYLSa48rY/UfmGtlB0FcL7y
yS+GjYN6GhJnLjB7/XpcxCj8Q8x3JDYqmR8sAWrFCDlk3eBGwJVu12etq1W/NfrvJBjUu2QmgBTJ
xT/RO+sjLS1txnD7QyKWAKNhSTD59VAuD+Ml1qQWjEZRa+UefeXqpHHTOs3LZt39a2OJKN7VKb1a
hMSEBi0vsL7gr5f681hjupC2wvKYswBbcDko8S05vq9PS9dj6wukaskprafw2wumFeIsxIzvNTXS
U2mPfBAKEcenX/vLwTBSMKIhyvCKwWi3Tlbgpx1Y5NO7I95sefTXbhApTFTDjrnSvxxfEUK/Hftr
96/fN2jzQG//85WJoyayzyl6pvZAiKJl8+uTW/cVzA4YbdrwxMWv0riMScY0G/OUjZFNnpGVI8hw
SREfHZfSIWHQPEExv7p6W/lSyKo9rxSk9XXFXHB1rA9JZC3oDMOsWR+hKG53atJ9++vQehzn5h/P
aF2HBBdBduXyS3+9xq/XhJafE5GHfi5fYpyo4HWnpLX/eLTu/g9jZ7bUSJZm63fpe6/2Yfuwj3Wf
Cw0uCQ2AgIiAGzcCCJ/H7fPT9+fKrJOVWW1VxywNC0iCEJJ8+z+s9a3b/+hiOvAs7cQ6rp4ky89D
iyF3BRIxw2TJZZUtgUXURSsztLLD7WWObm+3P15WfJf9clHdrqQx7uq724d++ZNwJmxucxxtybIb
7+qqGO9MxvMM9fj0jw+3r+XRTGeoMTVPSYpetVlebm+/SJhwkdw+TG4TbsO0gYc9e8WLTHqkTugF
MpsFMjqXZrXomqJxRZqL7zoYnZFrMxjQp62XwyGRNoot71kjUw3WvLOD+jRyi3b8vK4/8zh6AX9y
tVJGsMO4+MKoTiNMEXNoIDuYQDFDK/ZsWnwjNdYTHd6K1eELnPN7AhM935zST0/S77AIf3Fg61t5
u2wWuaa1ovzuTdahJxdtXQRRuCND9Cx4u61QgZ3TsEZ9ZI/fzNq+b80kPIUi9KN5GTbHwSlInYg8
pBgx7sqd1E9mcezKWYyuEIClVcArww+E1L4E903bNmD6P9WC6SaQ/wzLNthk5wDd7hwIvIhWdx6X
9WrX5ivlJPe6K49iUgTUO0cMvexIu2ljq+67yJoHJma7Lngx9JC49Mn7qOzvrZM7+BMk/on0g9N6
wxKQ3yeMdwnKfaQK0wfhMCtN5LzcLGa9SeIqrewXc3DfNX2nqzxZj2774eF/xzDmaivTYF8QqHTG
cM0GJzJpFriNx4IwLJt8UHCtgnQSfdsxAzqHQfxWE6JB6wH0wTDHQ4nYImFz0+f0lgEsXDyU63Ci
lC+AYLuVW63lxsrw17LNYSADUI0w6f4gWpif6FFmWjejRergPWUZ3COLZ07Rid0FZn/QQsKl2Cvg
sSEdZ1tI47WE9SNps6ycEr9qAl/1wWPcXohgs7Zlnq6FxEgMIC7fkH/Y09Nmyks2lF8sAh2Wg5ax
CxDbrMa67thYMZU0zfgsG+tpak1JsGHbrdFGXBlRQblnFFNNMYrimL4KMjmEGkl2oD2bEGyKb1yd
vwwMojNz0kSx4KbAP4DjtFeGYe6DWbDDsPD293ENAV//SQOhuGRNo8HDR+Ay9WG5YS6/Gv2grb5P
rYVpqYx/xtUwYfbUNygkg+1suzW/sHGdXPuTGN+NTXJhqhHe2vIcdw3BxIGZg1os8mDXjGIvEHmt
dZQ7vg4TDrNtO76Qamv6o6ZNW6pkc1cQYr5p6rLfJyHocRG14nmcKlRJ+GhmGaEGyHP7GXe5emSr
7s9L23D7UpgS59kNxlUvJo27kC3Bdcyv2Hrscz637sFNCEpKCI1j4G26h9AeXWhF+DWsINB99ooI
Ou3geURdfJA0iauyLrhArdhleGAvJA1hbgJ+A9ClxaNwoM5GhFeXDS5obQIcwQwHbjkaP3Qt6JUs
1mhMJlT/TERecukr4iNU2D/fPrTj3Tgq/SmBXxvwk5La+qw9S9JjBcOzKzARJbhstWT+yuK4uzPj
IX6IF4bzkPtWFZicVZncu+68XCZafA0jlyBD6wSTnXxSuz/Ws82OoO1IkXGvVmu519GI/Smb+we9
M5/qovmI9FzyvyZm1URO3wMCB4euG8PBM1KLUwMMa4OLfWPkTQVwhDAsoawLHtBdXxbtEeH3O/VO
6ieMEZn7YYbLCvifbvItrxKP6n9otoEaeRcMzwg9Wtz/w7AygCcehoqyEMxq7XjibJuTOBdg0lcj
ugafKE2HKzmx10yxM8b+7joOI+MkDPFY9z3bJScct4yr1KrUvpNa45yt1juN6K6ALtQxXHZyk3FK
VGCdYWIgxouwG7ZfU0bSKpFXTy3j+Sho8xdnOE4zqRp25HCupN9zYxpOoA6rc6IZ15vqpoa8Ucal
fhfOzb53+Of/tbLYWBwD/4BsFJ6H6sq1bNwchqObf7VazL2ZyNjF0JYaXrofepbeGFA1yFPui4do
8WnMVbNp5sm3F3HH6LTxv3kI5j+5PXgMHKi6YRsgKvW/UiNlELVdgqB/D/h97QWdee+GnADaAJid
G9krxqNyEQRUPhmR0QXu9FqaubHWKuzKCsQ4yrgwOi5iU7038vveC59blssH2lX9sqhAb9Oof/3E
mYvg+i9PnOfqOu4JdPgC1fufBdm4GTIrKUeeONk628w2vEPYBxfDIskM8YLY2b1Xbkbcqr0zwY2Y
8/R1tvaGSH/GA6Z2JeT7uAXyFP10TIgtDHMY/thfCFRsEoYbSmCmMQ9ATaBDkB98928e/z+ZG3jW
pYmLwJMwgu2b4PxPiv0Ez4zhlBx1BaW7gBYet4pfwm5Ysk36AVUGSBgs0v6cuT96J+Z4EOeklcQT
maXYou0nTeSnnSbNfna8H3KZgNRJ9cqV95CMVbUbq3JYA+u0d20iLqIlm/j2S/znx/h/wq/y4R+d
Qx/s18ibQjVzMxL9v0//73OZ899/LX/njy/+158+O8cfMEnKX+2//K7dV3l5z7/UX7/pTz+Zf/33
R7d5b9//9MmWDIB2euy+mun6pbqs/bvjafnO/9//+btl63mqvv77P96p8opNrNom/mj/5OYyGG7+
w+u9/Au//83lV/jv/+A3juLwvfhf/tLvFjDP/JtgjuIavHVteK0WV+XvFjCJmUv3DDIJpQ1QFpPJ
HxYw72/LAWlKR1pE4dzeNX+3gBl/c+gyrH/wlP39CfjTC/nHC/sn89Xyj/zj9UUqAUo9YWEN8nQm
CH89FepRG5HXE2ygBcZTy035HMy9fVdaNsoY+XM0xuZOX0BTjGx13pHxzFSKWbWcjcvts85AEM9t
CodwIx7zKP9Rs0493j6zRyo1jAhs96rwQ+T6V2GqR7KvxSlC8oMKrCKIgH4JnrOz7aaICSJB61j3
CVDTkN2vJjvHJlIX9XUc+9cqS52j6/RX1ajw3lxGvkHCzVEbdUJpXY+ScMjvea5xC2vEYbrYXmDC
A9JhXICiu8sDgorHvR2Z6l6YrXPhjn4zFZAIgaNkYocQ26pdZfMQvTttTc/bD74F2HCDCaYg5Sqh
UwoIGorxfhzaKAjYYFjicWYUsHYD56EPTO0pT+x3y1b649iL5hjbGg+6/nDKcHhi4zXs5iTrNogh
qT7M6S3UdQrVLl7QFgjWRO40vjDHY2tGNGqZQpOQ6P1TDl4+pNE8eYvPBFFNfgiQ0u15+bIVvBz3
4sEax6quYIMsk2g4EfcVg5CGPIKDAZ/8UnajX4mw+JqMDjPCwE3Rm501O5ty1/ewLlSa6Pf44fFg
NRGJk32absNY9SdmZE+OTkyPKSjjK+Cy9wX+j9TNndPYTntQtRxTiiFpZNmY4XrPL/n2S+Juei1s
HmLzVzEbEDFkIuyNybqA9RXZmF7oPDgzL0tkY8Yf9PScu/11JpX3CptyNzlmexE1lYBmZdQEuCoe
Wd/uejtJzlGrvaGtT7ZtK8HfT9AKs/pbmKOHMvp5GQIjVasloesumWnsOrzjSPDz2qSjO3D3UnvP
XDQLpEwgkzAeyGwZmNtR1LgFDT9hFZ1RDf/mhmBYf73g2N0JjyNBx8aFqvsvrjJPIWMPmrk5DrhI
sEsBXSD+/ISEtVwZXXxWLOuwSsVPbQSGpIjVK0NWtYkI4VoZYR78G/ediUvknx4RsGscT7YtyGLg
JPjzLZZQK6siCAbHUogyOUvzxGclqrHKH67dMgLUGQRyTap07XXOG0El2iMkJwSPDKAl67kyqQmX
rI0t7bv3QIQzmos8CN8G6kSnCNjG5cOry+tGlZaEz/KjkjYCa41NbN8h7TZsj+bISJ1dkXgBCFF7
1bW9tgYaSDAfECknczZ1KSe/7fiLoYMtjCoJUIyphoNV2d1KkG24agmKu3en5Nx3OSSqyT3cKsmi
ujdAFR4jyvwtQptszQZ0vAj9QKRP/lPryXHVA41tnBadGyJCyVZtT5MRuUc3cFFVsaNgaGsgeDac
MwHg4dkxdHRXVcDYqIpa5pvFkzlpb4MMp6vXWFu70b+lZiJOJWnZDvEgD3NDxFVgoAZKBo+okn7T
JpX5rOOrSWF0JaN+MLA/jpVJJDhW8VWYZOIgovFgaG4OKOxXHpDsVScQKRqHixs14Lom5neDPfIy
FTqXMW77I6qKE3QH5m35a56zvoqHwoaiJOkUc+OdCRIFdTE7u7TrvrvssTZTm6aHZEAjl0sioFpy
LVyAX+y+sDrkat5OMylsqkDEv+iUm9RC8+F2W2UWBx5SiWcLIyl53tskQfeMLX88jXNHX+jiyao6
Wt2EGGnT6D9dMnZRJTOFaKMZy1gotiYOubWuuafITsoj24i95yrFNsljumenB8PmDdK1zSuuVn2n
sb+BO+A4OxF10MPaWcOQyRK76vihcKeGVUNE06xj/VLB9J0kVOB0U+K3vdBiwq5leayFzEk5NcHk
oSjIgPThkCFFibA1cTTn6Znf6R7b05NwerklYLc/K8O5ZJiUN7AFjAuSah4SmFlXevqeBhdJgGQ3
erPQGua3vkb60XJ1rHWC6H0XhrbTtAk6PdkeI13fl0sPaAfuY+QkNFaDxaA4YywAoco7hXZ83xgS
XoD3Qp6wOKDZoiG2gneWg/EupCxvSG7dGUPMNjp40jotWGcIds5iEZbkMr3aSyB8W24KWbKMGHva
MKtB3tB5PUFj9bas1LNCOXD1XHzJGncAusvpPIUIq8RYHDR8OeB07SdrJLBk7kC1zRaTafNDq81q
Pc5YhdM4YLXnfitt6HyaVewa1sPbOsHwST5uZYzoMevxIROeWk9pcanY8W5u7uGgiL+ZRsGAxKm4
HAhg2yToRLduxI5BTb1FNEhFjgQpc5HCh4w3jt0PGR2TVy3wxAAQZ4H+V3GXqsfGfgob9Kq1hiKi
zB6pSdS2MHSxkaSHgEgcJUj08iXsp5+i6pq9sEIwIuRhM23He0mVOcZFvKtF9iY10fNe4+Sp5+Yt
wnKx7SPAJLbdfOsL+aI6G+1SNRMLUWgYTJbnoWzsIzEQI9KiYk9Qh7ljvOB2PxoJhs82HtBFS0og
bIfYSNrVSBMLpJKUVMfcd4Men8oIaARBYfZuqMRHFWfiYn3k+K2oGVDM14MvbOMXAWa8F5nW2Sr6
jBW8DxJ6m33B1Iv8nj0O5HhlAQnddSyPb2fczUzUkDK4Uq5FEm7fHqc23mdjDb7TsJnTDg1EzwFp
PQG3FcTURm/fKuIBN40nytVMPtUq6RFnTAmUqEW2lyxXLo5DcFnOvEWdQwbuUPh2fiX2xvU7HQYh
WWCXdijA+y1XZG6hWpmiEh5Kc1ehud43Cqd7j/e0nMvqsWdzH4q5OcENRFrfTvWWGwdwn7r9ylli
XxCQ+YbbaZDdqkvQGN5vBA/PmxrmmwtwkuCkVW91pwmYEo8NmE2OhK923uIJ7pJHDPLVmbSjqCZ1
zEJKWNbrB1ypUMEYIRB4hLrCcORzgPhzX1QMXrLZPdEKQ9bAM0C+EVLEwjyj9RErNUdwXSItApuY
HHIPL32BO8afOvcXSn6SbNp03ggv1o9kLX/hnUr26ejVW2EgdnVk6Pr2wHdQlQRgnuwC6Ldnr60u
/ExlWjySokoKZFm+6mh37hqrewQeQywah8mlwfl+jLtZW2kVhCa6BxTOo31oibQ1FD50hPWVrw1g
3YpLqmMCVQRBWXl2pzIz2N5sZC1KEN+xsndt7iYf6zsrfXY7gHvkeYp1CjJEzCfE+gMz/Jab0T17
6WkTKdPbTFhxdoBe0MdZxYyrYWJUb1SXQY/qM10wEu5weCff0dzULRdh37bmlvTj6chc9uRwpvle
D3QFfQa2yX4afBW0akPWMzcIAbektpgJaxoXo9AQArtNA7eSmdmqwPF+0pLhUSsBo94+G1IN2yEW
I3wPXbFpucU+ZdAU7XnW92xvY6g37MdytIC8x3BO9ZzloJwOqGqDx1CtbV3fWZ4XfM+rDpUGkki/
HfV7XQcFPCeoN8g5fs9YA4LtC7stya4wqTBSrotQvEzNWxUsDfpywMbLUduFSbV1ZiCfkkvpYHTT
Dyufo5PpBb0vKgN+lmlyT18iL+uOW3yzqEuia9t6X+RNlkfEGqjUeuOuk1RNoJBYqVbNJwGPa0ZL
BmxX45mHk2Ckir/GUG8fesdGPY9opBudfBeG9YuqDGcXC9YPYgza3VAr8iIX92A8oPGZh/FbOnTV
hqNIj4H25PZirdYO+CfuhZX+inXmU1E07XTeq4JN0OMYRYSz4v/EB/MROtnRTr16Z0XmVuMi4yLc
8EBZmixP7kTsR+YW2pVbFysgDNmN/qBz7O4Jmc42+ciCr4ky92DL/NXN6uZYx87jTL7stWrA+nlj
Jxiid6DpWOHEthyvMfvs7c2oTs6JXKX4WRYPkm8uYeDKNbdyiT2XZfuwrCYXAxMCJQa66IP40BX6
Z5kkfLsW0YA14YTmZRMuMhXMpTZ3f2Ixzbk/dCgs1r/FdEX8JvuxHhmlKPxh0JjK028NZBO787XI
fLQ65rJFFocqZkVfY2RnMwRDWS8CBQXWEtsgysd9NONSSDwz3PeorbIGAV41tO3GRTK3MqsxYefh
tPs5z76CwJFrre8HvhU4lxNG4kDQO6m9JnqxuKteb+/KPAynh36ITjgU0aNh843qMF+r0a58TCI/
IzoknOtgYsknYNEhqbwrMVV+5dZYz4iVGuIEH4GyqzsvLo31zeXHI+PhoU3ZhNT0mw4J2y7pifod
M1YfszXcucvR33qKVO4Oq2JhpodSDg5tKNq/cQi4b1nlsSyseeMW4JWDBXOAtncvtfwn0nB1QR3a
uQ4nmAdpJmUWTyLpQfXO1UJavvW07Bhq8mPsTBATTfwl4vInLS4pZap295ikjFUPzhQCQYo2LGFP
lw4OlGwrfRvmZJ1NtrcOTd3lJselzNcxardTuXECXE8kHWfIOWCBh+bB6nvj1HfmTwOtrxYKiQPe
NLeAnvVVXJC6W8QSUWoc1Js+Eh7iSWor22NAWiJKWJU92bN15D0GwgXwN8h8p1gBnew3j5PtMhTG
1WIQgcWVRBNgTb5eosq1y/KbXcYjmnOdrLDGJQRxfDPbbGs9wvuCNpp3cFBH8yIbSo1c2xsa+7rJ
yGufVS0A0SGw7j4wKOiXDBXuRkji+QoycCyzmw/YubllOOFrnXvNE1m7Ty0h2F1XZ6dwwgVl8WRt
afBNhrwhGTIJbmMX6cdOCfGLVyVmQ5sam7y0ok0IJmEGLALAw4KprYiKjPLHrk6+BTEh7WaPuTFx
lqtAEikmDA4Amdc/g1RZ6LfgouB0PBrk6VxI/AM7RrYacdVlJK293mjqhJz0XALBPfLA3oNxdh9t
lkfo4LDE56atn5mjEmtXU1uHgvBTtj0x9ImtXXN5W3ksvlHlPiFv6F2zwcHUXqgBUhLK4NPH6n7C
uOwz4Z8edAY5hltnd1XMmCkq4P/y3qT/z842e44j+ZtkRcjxaNfCPhsAW3+r5gozcPEMYNEOXN23
HToHuMvtqqV23xJzG+/YxMoTycHrIfGM4+3DHG8bTED3hFTrW7Qt87ZjD+m5pb53sL3uEnP4TE2u
pKGnYDSprfCEa9eboXloVL9Ty9gNawuDr1lm1AoMb2RDDBwFDzL2qT82pfDI0yHzRBud6BijWTne
/lQbObtsnDFS4BevykpDW1DWhGXyxrIMUlVZHl6ZTxb3dpfToXEQrMMEU67J1yDndu9WkKQPXCvp
AzwHMM8dzSNkUN8Nzeq+hrN8CiBCmiscMNSiWpQdKfVTNFDc7BovUWuYNHiAM0OuB5PRNiV68jE7
iVhMSfmVAaixNyZyIc1WC9eMquM6d31RBK8Bu+hTGy1XVuFIHNeYCDqbNqJ363GNT1J7HtLiO5Vu
t/vNxJHXh5K35DqTZbCtq3i6N3LMzWEWxNjESGZKmT2E1phetbKc1pmVWkiF8N+wvj2Cv83vh2Xo
pY3WpR8l5AwUw7uY1N7ncCzsu6LlsWixHj1zSs+nqQw/T4OI3Se9dt2nqAZjoBkAxaMJ4kmD23LH
bRzGH4B+crf7IwsJOpWGsxFhOGPd+q2cLejutg1iwkE1rsW5+QAQ/6mnY/cBfSX7LOq09TRiBU5T
73D7pRMr9UvSMddTY6LRbgxEYJjfQQge6IYfB2rhh6oC0XMbQlamA02DUcZGBCYrWjxP1MkA/IP+
fg62k86egO6L3LxU3RkJytV48CbqZZd8dgFRLscFG9UvMxzRU8M04NxozjVwqdJq21iJUtN9o5bi
VJ/b9iuZI7aZA8eSix6N4Z7JjRcjxq6h9NrYceweSztoYA8cOluG597SV0wJ05NrJiNBjGmwHjvC
fCGrmlTw/EpGPI4rWfJKKQ9uMgXFnljPdq+aGZgLscNRFgxsd7tgLcw6vqA+U1hskcZZelJtdAU4
oJiHXEAbUWu449e8YxiZInrY48SV3G31cRfNxhfMhOpIzka2iRZfVtYb2i7orA243vyYjcT4CBPF
55C17vH2QZQIcOdheLKJRDr2gw6DFQP0/laAeFpzN2MIwN89GncW+QXrmfTv0rTDtSr0bFM7JeeF
ySQmMTbzPHxVsriOLp7qQrOwcpTvoaVYBzEbx+XZSZ/8WnA74V4x9FiJ3vIOms3sR09G6Gfs8X1h
2fU+SBYmh/oms/qlqfRzZwzypcjPUK57DFFJeMkL8qBtLfb1UXP33DJws0ycoHWqvIe5zUA4Y/0i
Dx6JrTunJzlHK9uLrWPdVPdNZJfHsVY/LOKdG08OZydmnR6MoTjYArWwXT4HAGFvjWSpcvrGLv9B
0jT5hormVsvLPRBsyOkA13dqEbGRp/Qeq/mrxEjhS/VdQwM9O457sKz4HIR67U8e5U6eEeGGdQMz
SKk56wnnyH5eRG2wJ3iRtTVb4EOl6ey/tf6xJSXibIfFjyjWBipP+Q4aR6ENXmdLKT0WPavlZVfG
VKNBtxBwl78rjsqGTIw2lpajNpk3BbxpcxLOaXkZ5rGq8dG+KD/jGF9RSodHESMOc+0FAe/Vpu9h
BNgMxMR2VMovCYDzBOnoyikt/TkkhXilqkIxoSn17e31p3SbEBTMcu0IZPJ9W+w8c6YVyvrEN8hG
mBLr25RThE05vFWmoCfpenT3oXmaM9YL0xQL7DjKOk8FSbndIHaaLARNBYPMBhDoShmqwrZKvNxC
aoqm7ZCa5Ok5zGyoBMcHVXChayAaggageO4A8jWd+ow4ZIXvqfQNJp07OLAhoQx4XPIRjIGH5Z5Z
EuKVgYOw6QAjL7aerimajWYDem68HuFDwKCyiq1nZ6CdGSu3gCYUka3euThBPfSnZrSjTRhWdYM9
5bbDjCce3FSCL5b9ncLVhPGDKSaVTnwHyUMPD0Nv/SBjZr40wrkWecreUw/hDts2L63ssAAw3WtB
5+2FCj5TzIn0w9yz9ByGA3TVtbRrMn1xgi4hqotvI3G57zqMlzwmw7+IFq9PWhZqTx3LHadEnHgb
pnRB/YO1x7Ua03479yiX8xm2cU4EygR3+y7/5kRMw0OepZXVUFoJp/y0mpjYPLP3O4vuotA0eBt1
m2+MqNqD2qMbcAt9H4VBQollPEy1jDZO7lH+x4J4aoUbf+G2OIL5DvN3SON1BN68GgrSj9/SQVl3
quTcGUy3eOwRISOpuqPyEj4Smx5IAQyi26NPDFFshxrvWPkeQUB6IzbgueTkmAsWUUlwtoDJ4vdE
i+Th/7fSWtJmGoRvmJgDXFmAec8M8AF9SDFlPreVIQ+haOPjiKadQc/s3PE+/YHpWIuZgt4m9xbv
a1fUMKva+KocGm1JxnXZ0ubKkiyfKA7kt156lwYDND+k4gBtBg3vhprXt4lEZ3GGuwnVlpfM+O+z
odkP7L/C8HsSK2fv6kj9PDEy8Z4rvFWujPe9sEDq9BR+HF8r3iXRE8h2nJ+1FdLGYF12QPc8qUmU
62GQ5RabaHV0lw927J4zPcRWsRQtkTk+uqXSfJm54dHkrdMaHiZ5D9mIHxoq4XF7NZE1OOCZCRA9
J530YPOphjTiJJcPhaPhwQCo1zZgoYxFC0F0z+I2qPdtazwCaY8QYv3yNBxNhdu/WWHjMc0QdE+E
wm6H1pxWmQrdI2PSh2AQZEumVX1SmI30qQrh+DtvuhbWu7KsEqYH0InUEH/n/v+zrFv5lHJysS+p
4RxQJexThF9rpjbZszPXwFSSHi55sYyPpImzBZtOZfFAG7e3vkfYBFNyilZURcadmTjhRjT5uIN7
PWwlZtXcIxoibw3Ffdwhd7yZ6k0yIhWY9RxFtAezUSM0oR079r/wx1dpRbwJJdAeTVS1HfoeBVmm
B+ekg02I2A3t9WABAPLmZ0UuUJ5I1gbS7feD7XoPbQIHoxp8QFnmcy0+lac7Gzd09Yc5qU9yiDMf
tHfupyWUdUEq0Mma2xfHLkDiNvgne2OwjoZZvugeb2dpwXPHg4IMcZx/ZDXJNJb9wypTh1vqgOcv
AIljDKO5yA85diE6gQlJ73SF24+5pmXqGwiYrCPZ0p5mKR5Ch6ca3fv4HbPHL9CTtINM3U4eEQs6
R+mPojKvIdoNltq4s0h4cNa8RNourmL10INIYHxw4uowzkkMfjGA80cKEFXtHHsdMRfmOiwi74rb
1VnLXg/9OfUqPxmnaZUk0Q+tncC990QcGVmWritlaURduoRLL6ekbKkwgSR4/o0tVXVE5khUmpvb
/+WeyV6UOM9EFCcHUPKmZPm4rmb6CdHhJbem+46ku1NCjDR2YIjI6ExDrBLnHs5a4kzDA9dhvONS
X7MW07GN2t1LEL3XGh4DuKXiAKmuXxqjZsMKqzoLGxChlNTyXYGOyw1U8t0uP6coTNi1lQzBAzFw
RmCfw21Vc+/Px+M40DGCn3mkfWMIywpwbqZu6+Qz8jGn9bObX6ZLNK5G+K2bsclPN5cLpGYOrhk1
/802M+TQ9XTjlymxbC9r7TShwpdp9xy0cfPkDd91x3xwyADC8OoCaIy9D5yFTL/j2VtFjdU+jU4t
jwxzHrRp/hy6or2G1pYBPp5eASob5SUjRiMB6a2cTVNb74WpPzuhAz9Bl6kPwQ2wxCQ1/GDhFK7b
0boXKvZbAIi7OAnvE7t7EkhNUUEW235B6Uje5o6jfQahEptII9+BSWKyqW16ck2dW3pbnksFOWe/
4INRdHL5RDooJ2nEPG0ahQhBZVDa1c4d9k3QP7pp0iIBSHgkff5p6JACEsodVinECg2+UXiL9k9/
g1sZrFm+QyxLFpMgFuoV8SCQmypErTQkcVa9aVVscslQupAlkFS2XJGJftLzNDhHkSPPtz+FoXZK
1SAPrTN2OgJcqwen6fwYQu+FnIJmZVsBK7E6Clnt8+H2p9sHbVb6XW9qe8LSw0tY5NF+bCP8lBas
BpXV0aUKhoMq+wmByvI13BzRZVB9u2uxLqEGV8kaJZmxHUqXvAmLCvxy+6ADRfU79Di/fQ1nl+E3
Lbg1V4zJRQ+95ELpPx/CMH9IxyK5/PH1258MHePF3DdEB7i+HmuMU7rKS+7AH8Cj8OjQyvqLGzlH
bA3ykxoyXbdaoREsTFIwP99dh32X7S0Gwpsa0zQzFvJbpBRv5iS5egzSfnQ92/damlB+Fbh8ZlTU
hqT41eNp3pLgZCAGC4anlNHkqY+rjaHLq+NgIpwI09mbnAgBdjmfWfxDzjNLhNBA4ZxdYhjikHKd
t4HOa9H4vpQ6CWBD/M0aSDPrUqzRjCZrSRpyWDPKaSdr11gx4/dGHI2R1UpugSsp2zu3zFlPD59F
8eo4/TuqX8yEjbEf6h3C4nWSud8zQBKEXCq/CZ0TtFJzS29H1eagv0cKfVXsUVMbT1YoSVmfmZyt
DLo4l8gU4Ch4xDBtRjYRyKn+XowSwstbZ/x02RfRSYk7QujcbVHrbG16wJVELl4ss/DWoodhVXQZ
svLExvKYmNi4MUGLErNcg69QOK+zkS3gy3wFfgpJhec+ZpgeuBU3oKZ7n7a16wOc7MzWEGezjpba
AfcafqllEo0m/TFgJA7dKOjpSruLth+zMfpu2ZWLboX6AGvfXmsFc7w2w0bMD0TD8Fp4IbfyQnHs
1ltuGmtGx7DScBtu9WzpChWZ9NNi4vyZ9TZqbki5m36Gca8FzjpxtzwOe2MZoCrc6WGU5HYQQxOW
0VJIQxzCWmesSeJmbOOztaIezt1sYxKTYLLPo8mxPjEVIMQXeE97+4nIhU08x5+jsXIw4vmouCNY
BTiBROV+zHEtViU2nx14vWtWpZcyDx7ZHddrszX1lZ6Ote80wdG0XK6CkOZMeBPcRRQAdY1QmzWR
dFtGPJExrN3I/pLpZ9q5bE0VFIcYK/SK2XG8sUtnn4fWtIFutnOqol1PS1yDDuSZ734a+lqtta4G
vEskB/b/hr5LPEUmkniyr/RtlfSMQIEKjXYDWCfdjfYArECrv2xX31O2E4+mQ+Vo0wMnPMP4yMf9
xCtAatkWgNvVbEhbzGd7IblwX9PcR+nCO4tDzAJ45cghCpHpFtEnlNKHrmH6KGDfWAU4Nd1uEV7F
X64Ai6biDp+t8sAwwAOQwHHbADxA4DY70y7uFQMeyxkdtvS557ep/sZS8pXnNa7urRvCyOFNVbYe
5XzLgr4DpQyIxxYlY5QK8mUWEnZWarw+OEvTbQcMbjRTdUDFuafnLNiy2SxhyFOiczFJZRv2pVbC
FpuSB+UsPSl0l3VVS7nBpMgNxywH/E+qeXJMymakp7Al2m2POP5/2DuT5raRLmv/l97j/QAkEsOi
NwRnUhQ1WLa1QchlG/OUmPHr+wFdHW3Lb5fj23c4QiHZVSJEAZl57z3nOUQWNOui6cr1jKk8z9gO
B7LfqMqTFYGb4zp06nOo4nRTw15PTZpNekYwkI1PhNs5Rt5EZHoFqCZ9gCsCsQJwqz+DZXPixZnT
aRYLYcGsrKC/Bef+wji0oISdwQvbFUwbT//SEnEZGzCKFPmeDIT1AhHy1ykphZ9XNO1n2zOITPtQ
euYeGKHwlaHCNQP3pw4r8Ept89L6Kw8zpivTG8qmt5QVDawSkYURgpqsUfZ2CPTXeqLlQwdjVZNr
g6sAKsJz3hnk7xXbwHRHlPftXQn8CWcGjThryv3CQCO9nDetQbaH2O5X5NQTGOQO6a6vXhWSF39o
I5e3p3mahjhciQIlZUn4pYTXtLZ1e2tBv6Cw+5gk6RcSDQGLsRgXatp48RDtdNd7nsZTLYLPJivR
umUctXVH61GnXR+5NJctl8o3Tj8R6BEB6TP/qoC4AtfYJR4u1CQdOaiX8ytZd9+cnoSmCkJPj+K4
Up9zu8PwKnpGDfO5VILWaWTSjFDEdOat3PZafzWQElPGB/EdJssvORb3dQYUgOKjPNMv/Yo64DUs
AazYrfu9n71vgWTDrTNtOyj37/SJX5THvwpUfxOnOY7gj+E5JB9479MB6jIXboKT/til6Tqe3I+V
XbU+mlFgrUModqaICtoSpsXaT5R7Ng7MCe9SCv1159CZt1K7QSxpR7uQ09FPYt+/1bS/XNy7nADT
tRxHSnS9NiJfByD7r8o5wm8iJ2KWgM/OFQe1tL9sLyYsMrI2tOjp52fenSe6+AddtoeCionYJ0wM
1ovBuWyYA0qU3Di3HUpUc3r8wwW+0/zfLhDLAax4lIYmMPtfL7CPSrtrvDA4WpR55EmpBeMabdOZ
CMWaC/ejZsCQETBx1Jdoh8z2hSnKyz9fxm8aY94mR9cNfo+GIOThXfiAYXWNFiI9PKKmYUhBDkIZ
2+syl68gehAvLb/MKkJMUmbZH+SNy7f+yT7AG+BCYF5Q+RgfsGC8U1vWwKIr1MH2USwj6YZxYRLH
LomzgFZuYRahjVulWTCk//wzm8vv/t0rG5L1kzsXb5d8nyFhuGVSFtlCeY3j+h7Z17EdtLUXNMa+
xTQ3AdxVRjPCuna/l86s1q51nW6nvRwycUCwcE4IFNTunv5bMQpm8N0pS1R/J2X5ltsc4tE6/Eme
Kt75FZY3TOhY1BxTWNwy7+WpU07Lx+NkfBSdor+izcdhURCUDB3WqbD6qzB8JgVqj0DPmkXtB+YM
8M9jhE7y6LRFlZgMZglrhZm71raIrptpn5rqoWqr9tTp1aZT6Pccoe2YGyMin7/mg9vthiZh4MBo
YkXudHeuzAitnGP7tKIT1BOJuWM0fcfB23j+59/U73fnLRwDrR7REwwZ34V9lIVV67zT9rGjb4w1
0mNLE/Wm7rtPjeAkGCsawIaTfFR2qm//+bV/l97y2o4hPWoSaSIJ/vX5zDBNoX5v7KNBIiLU82aL
SBPgsROsnaVt+s+v9vty5RLvaLhEWXgey9a7V7NbYdaoJe1jbGrfBlLh0HhDF6O7nxr597EKvv3z
67037yw3k/QsoRMcz21FT+DXHy+t85rORymPaQC+JtYSnyPxzmgsjLvd0uxYRgRxSds/1B7hqSwB
noLdtnRpAi4jL3xZ1kGE1eNNNArbMvELQVU1BEQ9SWubsmDNbSjvwwZbv0Yn9w8/we8LqGtLli/e
MEvw2bu3rIjJs4C0C/MmIQ2DnkWxSxp1NTq4o6PjjXvD0D4JBmG2x+UiqAI1sdDPqkWOOLgoRCry
FgMQUCB3PcYZoGm16sWMqxB/44dAwiT850v+N7ezR2aNgdNLsN+/f889c4j1mWyvI60GGvySaYd0
oTChADwYAdCsYjE60AoPc/30zy9t/Js1jzvZwanFWmvZ7/dDh+Ytrw3vYlzcA3Ux4wt1Ue70Kj0Z
gml+oGBaGa1bwZXE65oumlo1QmhH49f/4W5/77lb7j7yZICXWYt9TIrlan+yXvV6XIjIAyQJ+ZH1
alEPwZsw/Sv3H77Y6gNVOQ8c50PN0co/PNnO74+2h0tHIqhzGNj8vqww6yJBKNKPla5/pidYoRwR
0yfp7sDkPc4xI2ghc1qgwTLC0RNyRbKQIUlkvzox/t0MAroynP3clfK+F0c69ySDYhlVM2qG0E76
bczg8p6YgOscccSoAusYep1xSnvQpVKS6Gz2+g4ekg03jZFbhab2AmB4I+izrDCMSCzwit1vsr1N
XIK8TKz8sRftvqs9Eut3t6VBTmZFdKtn760K1awxhSQtRybSr4ZjOoQO9jKjeMXI+mjObrNNwOUd
BiOArOeT+UP8sBOOsEZMezeQTYAlXDvjtJ5ex0HstQRVkpanj0rj4Mah9tz0w8xczGPY2VBRJZ1O
arrbu+fCyZ7aMF3IMAbVWWH84Xb5Nxu2BxXIMT22PQqI22L20+1SxFSPkxYAeRssl1QXuUNp8AVy
uPvQtzq56sgw0iVtIwG3SvJ6uyrIuu3GQB70WTFcpgUb1uiKYemC8xvoE6BlZFhSqUNXyw9yLrQV
DgXzDxcuf3/iPd1hleV47LnCvd2JP114mPXIVjgDHm8yUYnGZNam7x1O8C95rl5dbTpmGXC6dJ4D
rE8Q8M2iu8I+ho9XsZ0ioQEWwCAP5QOIx9in+yxQD+IMZtgpDmlY0ldMXkKmVZueKd/OChSWIzyZ
c8NYy/A+iWRAXm9ouXUSGZN8gn/DozFW19vJqqXuP+dEsVssjN5oEpoZ00NmtnyycoJ7NWYhmfpL
ET52Wo9ZzKSQJXNf08FTwwRd89UVFaaUPBZrdFj8fJzuBe/wfR6MAJtwg+3LFp2XNIfPf1jSfrfr
eESt4Y5jQeUhNt9tYXrdRDMOU3nM3L1Hs+fSOG29Qc6Gv8jLxCps84lGHCPBtLTKY1Y7hk+4rQIb
WYU7lf5hdTeWE/svx8olJIvHBgsRa5v1/nrquGFwqab5yK93ODgNkgqyxvCzqwtxqMj+H4iELn2n
Qvc46hU4CZTqhcPgLY7KJd3GiP5w0v191eeSFkOxbtukyP220rmzSWYizcOjGcUCmSmUCvoVwcC8
IY0M2jMm8joI89Md/X5IDVnrkxpinoThiB9O1f+9XPztvL9cC1pjQxfL4VW+W/Nz3DlVE+jTUYYG
vkDcCYemrXcxY8DV0PFLC0wT6Stzz3Vra0T3dFybNlT3IUBNqBz5lbl+wP/TWWuwnDgskCiewD6/
/uG++n13sjlQLEUJ5iYKhPelGZCleLQrZzhqyvRWeCf1Qx7qZ9SxHnVa6u5pwA4sMU1wHwTeHrZw
XfJoY/+NzqAABDAqf3DkhyhU6qAgr6yUcvNzNg130XZE6PtYgWL2We4ueImrJ1YIoFyeieFoqDZm
xzJcpg1UDCtVhId6n4Oi/abPyD+hWQSw4NscnVUF2ikqEITLxKK5uAirozrIt70rURbazU6g1Lca
Rx4k1MOVmnLyZswacgVmoRNoZS6ARHSrcyEfN9miInOKPc0Cgq85pQLgKEiUgHV0zzONSXcejvRG
A+SNmuuXlgTsBqwc2wQfqnZqt/1UWrtbAVIy0EP9KoBB4pbEHVLY9/OEBKHf5J1jfjAmjvNJGn7I
zepz1lDihnG20azWOODg/K509CC9mIHIFeoujCQ8z67z7m+LaELT8KS7/dNUd5/1csYboW0GlFbn
2NAeGxM2YziipVgCNMLqIwP/BM+B5x1tNe1vlXRMZMQIKQ1rUM+7wU7gF2A3ACvE7HF5sG8sOf7h
zPH7zS8NKn38xp4UxGQvR5KfNoK4wCGDmquBXieo1pR/O0NXw8bFA7zVagYIw/T///RLg8feciyG
FA5ckF9ftA11s+3HSB3dNG23WmkRwNp7p0QrskOCnX09u2LXtjFdGlRZpHXQ9lusK7Kz3fM/P1Tm
uwLH4pjuuCY7IWYwSZjLsnj+9AYUWD+MWoH5q5EO1o5bnHmI2IIlDVtkvzvsG9YSK32nWcBuFr/G
7HAnytLxXpJU20YkHKvCHe7iuPjCQYTGsan5FULHUcs5O3mM8ufoQTD+W5cos/25VFuZNiCLRvNP
K71r/PbjsMYL2xb8LCboCLnsTT/9OFbGpNJCtH2MRoAXrhYZ5BtL/Zg3CX3t29dYFo3j7bO0AIIN
LwYCFUxHoseYo94+dQMkTwvuPSNnTXsZYdGDJeFDzCkeiTvcskzJ9e2vpFbSPKR1sQrrdj6aY8pA
oW33AiEcQ5BarNMUA8U9YbmqnhmmJLY4xjLR8lW08LP//lRHmaKFNJ5xjotjErnTRtrNd9C72jEu
55H9nWA5lTeB9PMRuLwIemRLmYACJNN9ohH80idWAHfx3AdAuOd8JFK7XT6dMAsxkDjCCw6Ot8+8
Jqag1Audj7iTOawK/aGQLWYZlTy1gYVbOqjDPbVoth9ta2e6OjKbMXqqOzYtVjEUc/UzcWwIjUEE
M7Iidzz6EOWhhPeHnY1ZAnpxzQaJpaLnmzPzdg8X6AWx3IXkc4z4gTpyh1ZVZtVXLX4zWnUMRF5f
ZgvuCOyBcSuwaa30pgz3eZBmRFpAQWa48ZgshGKSDtYNWpbNCPiJpFEGrMZkqZOHJ2iXsUqDEnXd
s5MLqLMy2FaWAc2Uu3caqquVhNkK3pO7zaw22rcYxW5XyQz8rmD2fgD6RcKeU8inNiUjxEu5Gyhf
mMwjEVrbJJyeNVF25wTxE8VFheTetGYgP/Sa2qK/BkGtPyeh7u1CtMMKBP8Tnn8/rXmG4PwI9qWm
0tYR1CvUftZduCAn6wTBbEl8qm8Ptn242XXYtjSibBhdaapHTNFCxZgm7PK4tfbcg+FqLCLEq0ID
4zQq6oWGctoj/4Rwnr/wzu5bMYAetVJBDmNI8EhLS34qZX5G5bKoneRZpijPQnwUuxaR6w7nlgGx
nfrJqxtmj4H9jGDM3AC9DXclqL0y7UrslrHG/Cd8oUd0j9WKNpRh7YmYMw5mbu1Din006rO5IHMA
CA8+o4+0qI1PRS5frCL/5DYhwtIuwleKK/5gdmqr9Y7ci9DAykfKrq1j8a8iXH2qNz8inOXsXGTW
ZlBWvG+izcCLJp0ar1zmqrWxx//oUOopskOXYJUalTpGssebMXVaZLlj7T2b6LsYwtC9lRz9zsXY
3ZfG3PmFlhQbd0Be1WfxR5Sw9a53uY1u7uIAhe3V6pkwacAJ/1LRmx7O9g64abYbIvR9k56ZfpFE
JbZWynVcBtyvs/kwo4x5htuDHSfOyNBavszq7g4jj8Fqq9tLkjYkg25A1BKJ8RorTv2iT5otaXvJ
vqn1sye1Yi96fM9JhnlxxPC3sbQpwoUdiEf0Arz8rJ4I9CYfUuqbREsxe9lutkrYeX0XgLBXHqzJ
rp4gM4SguOqO4YmV+WJmwlpki/4I6+265cnXCaxFQJDtLZCviIbCZeudQsS2OhJIFZ1plkQHK2EV
anQeiEJ0YLlF2qxbVCPrngHWnW02NHOcBWpKfBu3Qs8FQHQmqiw5ETKSfqtSpKJo+6qzHseLMgXD
SYaw8uwVD1Qq7ZlWb7ahAen5tZOIrVtajp9pZXhwe8jIqR3Wz5xr/ZJcwgdOTFhWvAYwamdcPKEl
eCIeMe7kq0R1rDFNM2ewmDwaKtZIzpGqo6NdmH6su7DBZTFdUVBF3AHzqh+ceiutyCWnvDHuKx6m
mnLWDxFjHmN88EsDlzSaGgqzi58YuDoL/aeSUCTg1cNzanoBO+UERbMK7xEQu09p+hcbAxPWRrjH
NqfqoZKsQxPbJmJea9disuiDHiHU1YNK+0xb3tjq9ST8NCqyI1DUE4w4kn4crCXtWzYVahfnAGHD
Ku3WpBoFp7J0H+HuSt7St6gLIfba7hEQfw2/1ay2MWPtlZ0Z4UqqPv+Qpx+6BsIpbqtTjJp830O7
ZMqYnIipdH3lyQAPSIWu0SEvHtV5Mz5qabitNPQfBimTZas721HpahekyYNV0OqDiYiWuyosoPx4
0joU5oc4L/RDOOUf2PJZqNCo/k1iJy8KQxL6Np8zsYcFaezXGcPgXdjZqzEsSRBjmppUqIgstzlV
eHAJ/fB2Wl3xNOvy4iXiexraAPAj5rEmU5oAuNkmRjVVhMy7gf+UpylfUOMBmGPrlTQaE/I24Smt
CwM3ztJ7VPf8GpJKXzeQHpgADzi/tF2YYRTALTZfGEnSaNOJJDBwE28jbMsbXDH5LphrvBKekZ6U
fmd2urhQtqBVg09zPyiBkx9ZK9okU2xceva7sVVruGDuGQFdtyllCVM+yfUd7+ueILKJsJl0PEix
IPWXb81QOPZvbFikO2QDOOPTwCq0cVhCYemrp9oME1+E3Yh44mpJIZ9qlsqcnFpCpMpiRxjJ4M/K
xnDSp1h8go7omkA3NryTyUY6Ei/l1CyWkfjcxgOqvHlM3nTvxU4vVtw5n214G42sM/xapbVKxqF/
QqXm37S/ZRozZonkW+7YqAqTLDp4WrupA826ywsLZl2vrpSUX8243ru9Nx8MfW1xlKIwGr8i58B9
mDcPjmOQjFgacm91ziVLw4tJj/vebADQW1WwzsLsbDa6tzdVrvuzQGobYk8kW32ACiiHTRfPNsh7
8sIdWpf04qg6Iqj/9kSboW36iKrZPuRpbazL2nq6jWW6VqQHG6A21128CkJYcX/a57aoSWABGDWG
6Hay9FwmljqYacc4OQgxWvct6afeMBKiC7U3rwgkK8iHWABssrdPs5t9rdvEuwTIgoD/eXC11LUe
RcqPEUx+GczdMTaCdTSfismriG5GfUU0gHZg8gzkRVfehgA+PQbSQCsIgsCUPJZEpYKo7nADGe65
VvbanYVcq2B4uznL4T6t3BqMm5qbcw0mciU9CDIeSXa3YUhLztiq69N1XRvGekTauhljekQljegN
83w0rTrJikkVrd3ceKjojiTdX7rc1ogRLKJCDzGaEphwVYpAD8O9VWC9tyus78NiYcQhik9YCQZ1
0RekxeO+asUVRSvZuQkJEIFN1iFFHjp5rNG+UbvqHGDP3MWmfIsDIe7k3CxGpeRg6tmnYBzI7BWu
sYpyzAsOXp9Yh6inHPvJyyo/tUDRB0BI0exRgabV8FSIRj91VrhmiDr57WQVNIubvYHt1+Ro/khv
7zmfTP2UzehVhiA9ZDGpixm21R+5RchJtgOocLR9+CGNDqL/PPSQ+HHybDBlZEfagjkFs7zaWvzC
Mq6OA82je0KseQBt8ordiAWkTS/dLD3Y4zSBEVDGTARhYjD2q5v+le5f9WA/3AAnYeqM19s5FNH0
NvNEdOa8L1jGkXRrdas2Gk/+WlOzjrowRFPYcXPO1toCW3hA5NGsQ+H2D5o3HHR8zXfADIn/CCWU
IWkDvI+c+0QH3K3lGaaZGeEdzAKEKk38xenT+TAOHY5VL39URsqGlmtPemhVu0Q0Hss9LPhZDpjB
4wBEf109FjOgBAPgLDtnuA8qXmvs04+9aJ7qfHyxjSF4pFuEHqpKzfsekzXtIQAzU9Ig5kvdfN+k
VC14m7DmkfQZN/p8T5oFh+J80F5JMLnHidTZmvM9AGSp0Fa9UQ8vMbPtOVZMR+uZLihBdAeVFpxv
LO6NbDFV4QBrKpxHvd0MZ4E/dG/X7hfoACbOsVPdMiWbgyk/pmVdbSzpCYwb0J1+iIAb4ASIRxmn
Yi5a2fU0HOH4fKiluYm8qnhAjV0e4sglSj3qHlyRO28DD5g3YwvqsqY4hogjHysbzQ2rySEOXezH
Y5dgUA+WPYNSi4CYY2J9sgmwIGSnQZJcNZWxbpGsHZuqjg9RPl3Dei63ljUHn+wItc1oA3VO+mvY
WzxzSSMuzsyurJB+T3FkXgNh3XuQs7fGQGzchJfaizPv2RV4HJH33XW1dQJHqh5kUzUP/RL42Vez
5S/1w+2+HdCE+4OC4dJ0KH9v2abjQHLJLeuY3cfbyAk9PEaf7VQBJOjRx66V06m1N0yHWaPOo8J+
sbzBOmm5jsFSJz2J38zHURU3Bum6DBLdrzzUoYXKw4cFKVMpxPFTOloAmsT4lLdAC4a039sZxm7a
hgBl3c/BLAGgGN7TAH7lB1eEx1r5zRyzrS/jgs7E9sTdhnmxDBgjFoBbAI9ukiJVKxpnaK6K8ZDr
sJhdZYGo6fsRHEC/KTvOA1ktAFxk6bwj7xm6QVZaZ7aaCT6EiQCpKr7TyvA2TFVMv1HEzGnmOB10
A1dEMEqxTRDp3YlSbBHzpKecYdOhddqzOULmJn5o7Up15dsh/k0mJMxpWu1aD6nGqBM3qaapJZhe
fyqYAZwmGtK39tbcRH9B8MaDg/MVRH6QnLFYszSb9jNCjeeB4HKl4eqyOMFNRPrgeJQYRRvyIEqF
19PYaZne+O3CMmoS+QKScV7VTdZsgsXVdAtDqOq+2RWhh8/KcE8sJP0OfzUoZppf67hr3sy2EyDJ
+plpAsqdVR8uaxjI2A/gao1QUhnYE9x717wwLBs/ZxILyrTNoQBztB034FmRt4dVQb1VNJehbdOj
0QbHHPr+ya3TL2Fba7ssBEldWEzBSsE87IZIatHPbpBtRas29fyYFtQFJs72FlEjEg6SQaK+TJE3
cdRGl0VeLnliOd5Pk7kLiX7ZGkBKSw5oK455LGmYlbI7chyOz2SEVEQ53o014VmYACDhMipBAg7m
xGbIKiPewwIVlU/fArvZOBw6R9n7OBgvIYLL/Wia3x01ybtcd8+Tiy+isfCk1FMy7CNkmWtdE68W
iuONTUVB0dTPsJEtY++ol8FlaTAF23o3DI83EBRnI50H31sZkNlumAmk5sYlmEhnrCN1p8nuuUa1
6ANezDcEohEJVMfdpg+N7I4WMomL4xn89dGlhjhWIMA6lHUbFL8pVC1bnZzEvDfIuHukPuf2XAyy
eXzpXWK5Us+6x5d7KrtsRHRrhVf69+s+8eoNUFN93RL2hZI4qs+qrjqf6Lx7o+qmj90WTfmq0kN1
3yBEt3CtOf3cXJxOnsI+4jcPHmIbyPJ1UPyHN+uhHAimGDuCpLAKrY0Q9WWNq2KVuu1L3YnnHhsy
NqMJ2InlO0kAJgwGkc/K/yXXIjxogFXvBl7z4A3yRSu9V84qq9pysx22Wo65NDV2mSow0GTJXU0C
ya3KVMX0o1GaVbY4FI6xbUhIYjdj79KXriVRvZfajDjwdtlTIL4ZwLiwh9cTxyq51+vS/OgGb1AU
v4QjnhnLgSsemRn+SIOyfzSFu8FmaayDpg23ONv2Ie6YdBbNxuphx0RedIdz8KvVcZAjWQ6tsFHL
VdDiCEIwjVvNfE7JiVkZRmd/nX27eNVmEd4B5abacY1nD6R2E9qfBaDiezPODkp3slNS54+hovCy
BAE2STA+DJOlocDS0k2b2i5RH5V7iFvz1HThRNS7kG+9EcuNNsmDnRbinlqUUFJOfc14YHRmrrUY
j/HtBFeyuhox04sY1TE/koegDQij0xdoStpwN+vO91vMD65MjN4dsoBh4lltUKxGDvVrObDseI34
1HCvr6Jwag9i7kecVVqx8fRpwzIRb2PyfM2JEWhv1JcfIMhFQAb8aVwnAWY9GpAhNgpSGx1J5z2Y
uDf7Dp1xUWJnSWlW5smTZy/2ygbhIGrfnVtb2hr9W+ULLWg5OQdw6IPkDtfYsAoD8onqDovQPI/f
HBs436wnHh3BMVq8gsuC3nytkljtYYlgPe/nL9oOLg+OH+8ymN1wtAdz8EcR9esbvguqAOykEdl+
aLbVcTBp1t5EkwyK06NN83KVSoAuMhx3lqPowlLWuUXV7KyBY7eXUU6xBdk9et4CY/mKyNcNcbnF
sW/Tt6614zuO8qTC2YK9i3PTISrbh6H1SHwlGJNMLf3WNKWTt/ydrggeyo1wLWTRb8Oh/zxYqt0O
bVb4aUoQ1+Q4akPSHYXeuFhU2gGhTdToP9LMuxaSRFn2W0W1VQt8YdyT2FCB2o1ZPnyyG/MQW7ie
Hf2CiVaXY3UoSCxgiQAvhlUDuOl4ReLprBzFpFRXm7EzxSFgke1cuznNuv4wk3B5GRSAkI7EuY05
DDw7FKLuUuxkbfBFDVATXNVxNwPeJvujKVe6NyRHC/SXP7v2LluGiTrePMooMjnNst4xPxGHCnvQ
aoaYAbYdY5UR1K/8G+YXs9u0cWycm4Ec32G0D9qEAZxe+tU7lvegs6VNt6iiO4XT5ZCkOsx3o3LX
pt08VZnZPGYqsQ651dJK1PKrutiDtB5kGp6Vu2TKZ0SZ9la9cxEn0Khwuy0dX+MZJHJ3KJh6lKq8
ZhKW2xDj5gvYEDCYH5A0A1HOwFukE6Hw5EHeJY9Z7cqT3ZErxPJxdewJXMBQh76ZsETP0WSfOYn2
0z095LVQMDwSaKcPaFYZ0tX2tJL20PA0ptM9sPIQ4zBRm/ggxYPmsthaZuPuAyAzftXhaKRWlowi
lju3hgqD1bcjX6YF0EW8NINw8hZKUuHwYQ/RJh9NZ5saHfuaZtKu9mL78zB9dSPcWUR7UGKaY3bR
Vf4WeMVrJ2maTNlzk5vmB7OfcZuifwTrUZ1M2X+l5o/WmKZyZhZzdM9utbZsszg3gEq2Atf2irY2
TIXQelRSbmYWzqeSxWiK3KPk0LSNRutLVU/xC3qDT65RbQzHU98k/c4w/eAWrjh3nR7dWSzIBpoy
kpkZH7i0W0jOnr8NcRlhbciYXIneegmCz1REzzkdo8cyTMkXi9L7tst0JhnxtJ2jCIPpEKd7DvTn
oaCdriXB9KQqncennSQe77pbBcEgQd7Rk4rssHnA4/VicgS6E9jKTYJijQIw7nGK0o5pUP2Syq5Z
16mqP7uLFSEYqvG+rkv9YTCKT/jpqutUNt+LDhqZORAolQ6a83GeyLllXdIu5YT3Ix1ma2tSeu2b
zks4QGnNJRyvHRSkcudkwVo4CaJgWmw+BBLWKnsBFci2Ts8K9fQxiGcagJN5nLHI4OdBJntAyUmj
y8v0VWQWT8QrfgxKbdyShdGcA2M4iaU1Yk99z2mbYi4v1USEpjFdTJaytTYSoe1104e0C61rP/GN
VxaXVtcDp92sZQjd1f0TRPl0b/c6D8fy5VQF3ZPuHSw70++zMiIjrjQ+hNGwcUw9/0xikrPLwFRs
Yey3H5w6P3DwX/c2bvfVJsCrzP0IoQZUpPZmVNPnAejJS+RhA3c9l2ALYn/b9JzPyMi8XB6cFvoU
VbxrQ+ZfUgo9XhsHSLpaRtIJfgfwdZ292T3y59u3a7/qV/jf+cN+vUFruYNbdZIX8+o+Zx/tr3SD
TfJDhtUgMPhDcmFstCYxyY3XsW9h0dl4rMLQAaY9eGMFiPw+Hp7QsVewitUa1ezOWm82l83l8wVn
2erNXRk+SQObcWNu5bE+kGdw7V/cT+I72BtOvZUNWJB2jo9HlC+Tx7rddJLRxybNt+6XkXHVXj9k
p+k6XM3n5rNCtI7PBE8UqRnKp3EdNGucYFq77YYdvXzcqyhBcJDol2jKJ19W0XPUVdsGIBpuKQaV
XeVWe0CI/S5IOgsrvvL8REzawR2KC7a78uJ20eehzEceVBDtRSa+pBwEVhxnNdCgqbMPi/Kcpf3w
VlbAALpRK+8mJHfXbtBf5rDYNkOffeQTwtD6MuSMGWcf6ST7UiFBSGVU4y23rI+it+mYJRw3k+Ik
MHwUXMTTR7WxSYdaT9trO6xxZB6vKeCq4OlKrnVwV1ck+shmqo+3D7fIpBrc548vnSihj1jh+iHG
Uh0dqG3HoCYR6/bl7bO04dbo8pzAZlUdmXydtehMvgYP85JrdUuzun327kvFdGQ/y36dLHlIP/Ks
orCG52EwL9uOmft4+5c5sKUfS0WH+JZllIizw4Bwe/vHW4JRvcQ0LVcwDKb2099XhUMTDg/O/4Rh
3RJ/3gVk3f4VrM2y7LNnZ7iWjeU1m4L9OpiDevZvl36L5LKY6fqhUWHD6apj0ITlbmoz1Zz0yux2
JXi3WZInfPueTRMXPz5793dJDcDJUJnymZN+mIuaiG3HxMjURHG7ZkODCKXVxZHKpzjCqIczk8w7
dIyklZlk06G9Jm5rCRL7nw+3vwsdldHSK0/akiF2+8A8lt5p7KV8HO0R3I2GRELorPq9jKFsKXK5
0uWFBsb7P7SD/0f2/wPZ30Aahjrm//03Ov83sv/+bXiL45+5/n//L39z/Q1p/Qv4AKL9BZ6PieJv
qD/hHv8yLexAaCcsbIYL778gqzX6z/8wzX8RHcyET6LW5EzgouP8G+pvuP9ioUarjXbFMfgX4z/+
+8quP8R/P+IY/heov/hVJIjfeBHckypg2jpaOET4vwpHdNvL5kSG5pNeJdo+g6Sz1zLm9kzI75h2
aEyDOe/BGCFzrrM+gDGNaDepiZ5h5e16Y35pGsRxMOwG2kc69tzZGo+tTq5RWmsnHVkHmEJD7XoP
pcHYGtT3bXsYOpGvilqGjwPSV/RhDWGGHLfBzjpkLjHyi4KjHmQD4S6GDxehYpcM2AAgwOyDnrjr
kDPgZIz2q+sRSUaYPUNSrxpXrotYOG51hLfF4OxFEVCO9c18nenSrXQoDesyQqySut1DHULenfXW
ZIegN9M2iUtTOdzMjf2hLqK16dHqLce9ZQfVhjRUKv9Uct4P93MioBaGDt05B7cjj6nBOGjLvaR8
CrJwEyiHCFLGM6vIGqx7tMp/NcuZaqqsnUo4gzJJwcmi2V9aOX1klKsuQ+g8mCT93PctYogMZupQ
p/nDhEH44KKbY3vzsNu2sXxEj7S2aqf9CBnjO20LUJCpl29HYZPgbGXVJu7ASeQGh6e0gUHVTRvd
aIo9TrNt0g/dRaJGy8cAoIBTQ4j4L/bObDlSLNu2X0QZsGkfj/etvFEfL1iEFEnf93z9GaC46Qpl
WoXd92NWhTkbcEVK7rD3WnOOiSI4Tbu/Usyep7aWXpD3nstUHa6x3oERCEv3PvGLVQUFfO7xXDk2
hQunGwHLNkjkv1r+G/e+J7/BszDuCjPyFk6HmmD0im/gXj7knUnvvfISHIZmfo7d0P+DnNMY5Zo3
tev0QTYMy+TLQZveUqzRnvFJAQXzgSaJUxr3CVbxUEYUrAumC6ygejqkjbPVlQw2uz/34ij4JtMJ
1cfWsBVBz51CHho7zbCKEDpuMLGkRKtczKTTF+XQiHM+to7cB4XwIWaQODrMrLn4odysBy/ol1FX
rwBVU9mlCx8pYbbNqLfTGySOvqc93ubm2irIPFNy018ICVBSY7csZ4gwlcoS23S59nqJolJE/9Oo
ojfgn9/HetPz+Ei2B/OpiWr96mXKshnab2pMUFhD2YP2BzT3UqSnQOmvuKuruajTHhJKqz4UUQqE
U8i0jarYvv90k/t1K/nsaFTl320L/MY12RxvQpaFW1D7h+GFMp3lkjaa3Js5zXivr8xdNSKlGk8c
BbhR29GfE9dzT9EBTE2zD3rp3GXNt0qWpEXoZ92CRj8Njrp4I8IN1CTqdECEcXHo/ZpGtnr0FT9g
EsBKjPrrKDRzaQ67EA7KrFV29GZJrHAoVteBOCtBuq2pkez87oebaOEuyprnMpQsUNv+OfdAQMi+
iSjPip8KJuwtpa5HNUuVPb+lhNWLWFu1a+4ihH3ChUeuW86TqyHWK/LE36FzavGStg1hoQOVGTN7
beXyQBWGxhuk5bVmHcpsqNAXFXSEbYr7jZW9+jDnzkar7bCfgGcbxHti1Aem7pRKubn1go5iTG0I
B0yQPvVue9AcAWZMRhurSXRUqdvXVoc4O8jMuQiQaoziFKrocOXJwGAVlwqS6j2NaZyy5Tl0F8n0
rZReZ+1c6WtPbbexTzJtkxqrIoNZUAb2i6nXb3RfD6EnnEOmPcZl6t/rWrMNq1KeR2WAwkKEay/1
rpWFDmJQQF9LLbhHuXaRc9j1GjYMzT+yYRMZu30QSXeNB9M/DAZ9nxnKI3lop1qDQiWXYUckSq6C
LvLble2RagV+L6coY8Z8mvs9ngjwuj5exizLUfyG2h3eY+rP7V7yxoS8ZqQ/NFm/z31IHZma7ihs
LazWrbeaREWLag/lZ7lb5aZk7RIRkqFKEXc26Jp+b1n1JmuQ7/U9jMFGj9d80d8rgxlYoTa0iVV7
dBiEb4jfyk0cFerOp+BfIfrhczW39HChqqwocx1WTSBne8APWzUbkiOV3GTVK8oKyaC7AqEcnrr+
IrxYQ9nEzCxx9HXn6/iwez1bI0jNjtMGJQWrzzrf9fyXzdwkzDYowxKkaxWRj05PI9b6JlQfKmxd
jAnlxoYvQbipk5iVkF6uJYf1a9Kq3SaQhT1voLXuBFkuLUF/a23Al98PJo8nijdey9ORZO9zZZRv
deG1m/9+G1Amb9TtxouG30LcMYroFWELFT/Z7zdelYwtx21M6RqgDZ21HuHNakI1zDYDe9HoY+iX
VlzC3Nr1HcozGmrY8mvmrqa/5csC2CIk3aMbORcDTCAzTpontwCsRO+/2zZu9z64sn7vxztiK7O6
7g4lwodIz3dWIhlraHX6Ms5IMJWwicWeqIhYzWCP0bxD21FvW51PsuT2o9u+Vw+2G/lLw1x7J7nC
DqG6BTV/VTmkPiGOKVzCZawq0lITyU/DETXh4VSxPVWpZmnmNPuBeHtaVFTc3eSQo7YFoUzVSvPA
irYdjGIEunDHyUNzfnQolTaxTAJ5AaMH+SRQF9vayZGpHvOGe39LYMEcDUuPTpXlil5JKpA/oEsi
A5FaySMXuq6A1Rikl1WEeyzqDtwYSo4AWICE5qmXn5rY+0Zj4YchufZabZAuygayKYXYefonLJl7
fV+awJMqY1gldm4tyXcBFewn7a6ArRZkQQbHPJL2iCPAMTcQZ3yHIoavVBo4UUFOZR8jgx0luT0F
wb3v8uetuqBdGF0UcAMI4dLyF1XJKC/tLDxWnaHS1qciS44R7DU3fE9NgOM5tUDJ9mgw6NJcppBz
VQO5PsDbehDU3bWUlWdirelax4cJNj9tNl1T//XfP7XG+KH8/UMrmDybsmUYKsspc9RTf5ottLmC
z5yglWvpgFqw6frtHSOz94RUlxtZU5+yIt5I0tBdG/0tGOweQtVKkdR0Lvwh/y47Ys3qP1xKcsQs
WO1oJsJNXnmh2h3iNqxm0nCVCA3ZdXhH1mFhXSQ96l+tBEgpcV6QA2OT1FKbXAl6kjOfXs4SeADs
V52ag20VDY0EIupzJEczAW4VGECHKsilexcbkLT5Z/ww/FbZA3oalqPdqirFsekuCcCtQ+dgeDAS
WIwgZmQyF1ifjhrAyijkJ9tzSGkeIPGARJszEzQOaIoqvjlnqFoxTezIXJtwjmnBSav//ovXxvXE
l188ZnGs7kTo4aD7KlQfGwCF4rnmNTKGCvKB0t3lGXfPF60enDMQn2Eta567SC2dmj5QcwIUSIzC
5Y2hAXqRFFyJsE88XVrmo36s90NjUYfZk+zI+h7emTQvtMa+k6psxnNFzFL0/3cA5iVcTdFeYWaw
dVI3AmsFHEJNS3OTqhFrAr3J9lEvwgcFZnoUWq9F4qW7gTj7OZ45OGihNbN4nOMsHOtKcuSumCUT
gFI6f8p9skcjxNdfkqmZiqKqpq2iYvvy6YwLvxiQbl+ZI/LEDJCX+MqlHOR6VyBjXfMzXww1COdG
09U7uR46livUuvNGoYTfcKuTbB1pQllXozqwnfdOzLRWgwaXmRmy19BGjREoe8x3A+wOENjEG6Ej
SCAWW5nf7MLKP5p58JzWMvrA8uDFzUE2M5TVo9ixVZHYW2i1KiO2UQKb9KljfcNdcXig/zcrOmFv
MyGjDiv9Q0Ntkk4Dshc5GFYZM0YQODEoMQv6d6Rxkwv9Rt5LfomVqGeFY6fYMqqEjrac+jS923rb
J1jcrfAucH3YdoqubxL/uZEAD/i1RqZG6B3xGgOs7D3tQVZ6emMhacVxiZuNicS5Hl1wlIUCas6n
RoWd7zVtu1Y7MNXwd/JSIbiEkFJUA/qLQdjKumWts+xIRJoVlkfmVFq6mzamCRokhrJPt6pCvhD2
R2kjMWk6K7gvQD0WxUKqovjYFj2pZdDgy9Q40Hqur/6AyKmC4ZFXuXE3pGiOA/DRKJz9l1qU3DZQ
JUIc/IGqoPpuIcTwK5Q1ue5YeADEomUqfnYa8d6QktPFWBxoAsPrI2RDAThEyhFPIM1LzhY3qEMq
027MpBOBkhYpfFKxsrwoXRK4MSRReadhCMxlydil4HHGOjThIrRBqDSrgSntUJ5v5aRwn0QY6zOj
9/sL5L0dYVLBzO/l57iylMe2I9Sbctki6aSeVadE5DXd7GVDhvWqkqxkH1jmucowVcUBVX9WOWoF
V4m4hnlScudxY+RwjdiXCGRiGAp7+Nn4BKL2p0nm3AKMGrpbv5BnvRqHD8Lfge/1UPuh78/KiA7E
uEs229qMgzeRxindUWZxfKVY9iLDbiw7H5W3K0mL1AOzJapmbXUvBOpYr8d3aFZApvpRScYv1/qD
15ab2ddvsS00lqMjRGEq2HxZkVqJEkNfbvKrbvCn6UZELvlj5q6konLHQ+k6GNz69SLRTmYo3aue
o8/UHBZmhPsZ9TJYNgWY0hLE16kTerEXgVYvfecsxclFU3EUE0RK6t1wkdXA2/gC9pWneeqjbdHU
8i1DIJmVk3WqZg9VYOlrueS5Pd1nRUG0tx8RieY5EBldt25P8LbfG6u5ypGwH1xK1Sl/5rsmdAIC
ucjGcCigzHlmgkQBHg/h3+oIuNdRUNgS0UupElHchuZqSoazcRQCmzoPJYg99qij1lwVUm/tpcGy
7pwcXwvtJBwwRp7wg90ROS/2Uu+DarftgeAXt341s4EcoXB4MJS8WUau7C3zTtXnSXZpkoqGGdG9
j2LI803o83MjqQseYufesMez5UE6do4VbW2tjPC02CpSDO5usuleiKSVj44tD4sYQnTgoExorYLK
hy6eS0MBFwR4+GDkzPPJdogXbi8HBAabb3HqJle3JkCN6q67B0yClSbdJLZogRYwnXED1H0RieWL
rOlyRKm9dK2UYV5RQ1gTGliNgHdp6Sf1VoQs6DoFGajkS/kqihoi7eoKKXPs3KlE2BEpQeUa6XW1
trwinlVAAu/KLqSu0UpPfpM2y8TJ5HXRY181jZplBpOOFKj4PlEfZFr6ez1tkGE4NV7WNNCXNLoX
vvDy2RDjvG1q212RsEV/sjUKPjrYtxBt1+Emst0ERUPwTLwBuSWdLEgzQyM5kXMx/7OGLR2if4z+
wu+BjkP41uoRzUujCtd6KtydD9n6ZBA2aaakmdHcjd8U7cQTF5VJWkK5rvhGukobbcF6kB9hO3tH
i8GcWf4ujeroETLgDwo2yjEf9yrgmrY7XPM8EruIYuZDlFTETSpjRJH/FJeSeirlUpwdT5h4PMJo
ZZUkGjlybPEntMOrpZodtmuW31r4l1O0PxBMGpfgSRWSu4NsNKy6TRWI9OJL7z5QrnmFRXbvIWqY
uWYi6Bjr1gKyo/WoDVG8poqYL6UgSulYsu7iMfBEoDUtm4pnZegKY0GCx0J4PH+7kshzdYj9B3qQ
2byCGEmib/KYjVEFNVY0qA8PjYBKlqbCf7UIrc6LIxak9DC4OhC4tHpXRGCh6VeLlYmxFVmID3LY
8+/QCPuX1q22utQYK1eTEm6vWf8UOnzsmBx5XjW85F3PhydskkWsK2NQAJGAcZSEGy15RalpYpcx
zQ0kxEOjZenZ7NIBpUMXnTOtuK8ry0Wqm0urVLej40Ajc2Y7lCcbv2NOJpU9ctDgOUHXvMT6Tt/F
IuokTuiJJW4DK15VvJdYgfHdto2J4SSj5lC8U6dQ7zw3sxedj3yfjDaS0s2IFmEDkrjylZXvVtYD
kjldXJmtbCUiQUkp9R4Dp5KWmbuJiK/ZoF0NKIMhdzOynmkg66dZLWkOudXgJSC9kVGBY+6qZKtY
1uEFVqVHJrlHRzgunHNHkitCSdynsUscaj2yorUwxsSn+yQbomRAvArFNMcEsKjy9t5FdXNUrb5b
C7iiMcw7NLJMmzGlVRHsBhbv9whv0aD0drBOpF698wlBt/s1UoS3KGhx0kWWfFBhPwwS0eG4LsH5
peXcNXrnILX5cNc2+EXI7AF/rWlMZvFXbAZFvJoJATdl+Woqg7qR477b4sIgX6iC7oQ/pr1Tgvzb
QLF4KYtYJganvdJDsPml2We+LLT55Lq9i7KOLMhE/BXl7rAMO6V/1vrk5BaA/7Us556Gx/saQr2z
7Sf0fckLpqMB5a4uzzqvLmmiuub/dZZ+TsnTf+osYTv+tHr6R2Ppf6LvZfj9t8bSdMX/6yup9n9s
rDOQFCjD4mnD4/3RWqJz9B9NkxUZqA+mfdRhf3eWTOU/QrM43aTVQ6zI2Nr61VnSOaTLINeEEKbG
Z0P7/+ksCfP3Rcz471FUel8ARYmLlq2veDDLbPo4Zvnwcyirv4qupxY16Igya0I1YMEM3/0AN5tS
Be95QrnX8BRxKQJkvrRyUOkWKfOHtru4XsOTrY67JZyq9L4omvJS++qMZzukgnFDBCsqe/hpa1R4
7OaZdqx164zNhki0qrErqJZys/s4WbL6Xa11Jfq4aRUYZSvhox8fQNeUEZnWf28o8adHywOIgwJd
sucoq0jQ+fvw9Go6Z3rVUAIjQ/7jTaZhlo1PhRnXEOqldlHienyJTOWOhKL6J4DWfa/U9WuPPHzR
dDp1W3Spu5Av79rVK/9ekxtm/6baLM0BuEQip8UxVp38SBc8Q9/kPN6GpvFpcxvLrWhZYg3cTeNY
N8tDW19w7hpg9DCT7ZNxgzmtQx3OKz5p0cYu4n+MU3kEuJlm3Oyms6fNx37ahRyb3si32m0RtfUG
1z1j1DLGqxI06Ql9GNZgZTMrKK9d3NZ15xqC23kcURmTEDumMw8t7T7sXeOfL6dgDuxCzOTmwgyX
k+neGGsj06uhTcMerirK8vHodKBifrnG1U0/MZDI8h71R/4Alc4hsWCn2a71kmFdJuLl1XYw9nYk
nJl23d15Hc/qtqe2rygsRZJCK/cWSpAnQPFzs83y1041ko3J0xpi6tgC8OVLmmriagZG++lyGova
XBLYijP0wgQRSoRnWVZ+/th1fErchiPlIJ2MBhC7zINLs04Uqxy+IGQWM3uUFjk9mNPkOtRH6yFV
2L1XK9r+Nl57ibMzVfcyDU2behjsE0pzcjJwmXy8h8fkaZa6XbxCptuC5mTTyHpzGOIGzkXH5+vL
gemU21jpx8NMeCB3MzMw96XQSJUt8+dprx40NKDTy6/7nhRxqB5TcqIxtjbhGUsJgreYNpgkRgnE
mJhzG/QrGnY5+WMNLq/rtJGjal2Ykon5vq6udaZgjUr8S86S6r1Ryrte9uLvIvOVWZTZ7mNf4nz3
0cGd1Mwb1kanxHsHjP/e9NGo6qld710ZR+ejB0uzWJIrJt0hEE1mUt4rVBt7//yxYZZ0IOli92lo
PChZuU5CCTjj2wG/sf3zO2t379e144kxSBYcGpE2D9SUmXRF8TVQ7IeG/6DrtNFU/s7My7Xlbcx3
hoMdSOIYU+29FlpUH2RL+rjIAQa/NXGXgnNWtYNdD8kBDsu04wcDHoFPLzE6YvOwM2vpFuLXkXa8
LCDnkJmP5xDISK0OLJLsEQkP5m2WawQwcN+bcOk0g7w78DiMOxbe7KQPtfXHeVTrvLvpeFzK7xj/
dj0c5PVUbizRbF5NCiGUHj82iIaxfPbmHAmm8jFGbPJTETrFAQeocu3cODlUZvhyu6jyCpIXf39T
5+MNUrc55a4i+DOOBY+oWg6yWh9RWSbnj6GwBi/Wms182o3ofZ9tygi3c2/jOt6SVSxJzVzwnd7F
AySuQWucY0uOBxpiPX6z0PxJhGjIlZEvpDoOj1YfcYL+66nw5xP0YJFmLCY+zQf+pQcLHOq3GgPc
PFBeqmJY/F/XxD8YnCnL1bQqB1SjtlkTIqLJh04UyoEqCysCk7XSOo+rR4lqVU24eoZy3h/SdTb+
zmtLoi8HwmAydCmNnm5Bj2uzYjw4jRErX81MKAu7ofX1oxITZKsVKLSTIPgRDZDXEZGts8H9Hqp8
QiMMMpeMnti0N23aZhsZdYw3nONt5h9kb/DPlddKD3qFpVK27fowHcxitx35OgUGF86VoTOXBqtg
M7CSE1AyaSeGnqk/EsnnIcrPrhcH74rsv4AZUR5TwxerxA9N+nHUDT0Sh7I2kM9+oJlIMikeOWWj
HLV4gCcNJfpRSWBMeyynEfDC5CbrNdxB2KyoCzbaVarZQI5paK2aDnWlYNzFRREP7mHam06zCBpY
RKQarUgI1a4fp21rhSWNp4r4nFKIWXdGIK3tyjcfEQGdjMJtfjhuSO9ftRGl5MWwZyHu4EPt0h/O
XUvta6nEpbkYoozpD0aHPyB2acl9/dCYoD11ujyWbgDZVcbG/qfmB2aZLk7Lwn1vTQQ7EcjFK52i
4SLcZTil/uUNBIuhys8GnZ8VIVfVUgRd/CBncXUwk9qlex50e5FHfAIGDb77mJvKXBTKQIwaKB+N
+bcD06tpbDpv2v0ydrv2y4F/O/k2xgwTy1ZnYm5Vk2Xma/ox00Jpq9C8X4eN1pxj8kHmniZpL71Z
31Oo0f4CU44fUbhvtUeXLJlhZjngEhQ73SRCCS7lWBEZ91F9Q1Awx9GPl9OoUdGBhV92+Dh9PHEa
t1X4yCEOm0NL1W6Tq3K5zRzKzTj2CbUNhf1ipRXJk6nz0wdZojR5to1tI/5IAopI6Fy2AdVdmE/E
d1YEe8Nb52UX5acgM/CVjYlB01DvGEQVxQGPORLzeDToP7o8tA+V4Ls2pBijsc+LJW7E8OKGbOSs
khljVlBoaXgRZEdcWE7HhLOzNp/GpvOIU5Y2sdVAtB8vmzatlUu7OuhfbkNa18RHk9Qwwa98oWJn
2HB6gNsxFI8hBui4M6i+jxtN5O3SiWhHJuNz/3ZgejWN0d7BW/pvh2l/q0DhSNL+cl2lumUxM0rx
HfBJcUCb81OLiJrqrFp/MsHNuIKkRmVw23sPIVUc6FBjZSk9ZDb0CKXylB+GqW0ckseeTUhJK69x
o21LYNc9D5e36QQ1jH5mul7eU6LPt1qvyWAghPRc1NZaQ4Dyw0aTPReq3Z5oDmUHnj4Eeo8HojVN
/bU7qFDgQbuNJnj3GPaJd+wNWk4L9EZbUp7dO6bGoIWc6oxWXz7mYzyVkkr2JjDx8E8Hp00jFee+
UOTjtHc7Ixc+l49X/f0e0xn0cZyP96gCV5u1akwRA/ErTZvQsXYfL4NUsXaSsBj99LI7D20vrU0y
ypZk4UpPTuMNC5Zx0Gk8S3pCBwA6yeJpMB01wMFLpiXdeyF5zuTlQcLkrCYZ8j9Arr5ANzUEkuNy
Em6lrCu2wbr297uW44WdL4He+wlnpDmnapPN2sApf2Sht2/CgjTG8A5aBclSjdscgspUH62aTlIV
SAcvgq8790UnL5wsSlfT080KqSaWvRft/CZJUSFXLT4IM8Toj9DnD3jgUc35qafHP18XhqUrujDx
0wt9XPp/vulKCBfNNDLFmyvotNMct4jDwwccxnikP/Zt3/POZa6Vsw4o1+Zj0ELNcMSItaT0RwvS
84R3HuQBAAjQusV0CQ5xZ16kmJ35JtJqQcC+SAp8pkIygtM0Nm2MyDbWpY80cjqAPTA4mYXqAvuh
avUnhPTEiL51Mcc/mOC/k5wzyCk8Zr7i3voozu3B6Jx3hENHMLHpU9cnLNQtPHMiwzVEys/CEEJ7
CWTW6Fi2WUJRIsAKGm8HJ9NehCX8jZ9iP5x2nTp9jwRMZWFJ0sXU3fuPqxGHr2BZeevpvXM7vZTy
EZgHgu1vfjeUOzfOUHXzG4ERNb782K/MX69CHcHBisJpua9SIjXSHvBxmuJGP+GvmJc6AusALeHg
aPU2tPSmIC4mtPZ+ZJofm6ArW8JSx30yrfLFkKlgsWKpn0/Pew1BqF9V1oumeOWqU1OKd/gD7rlr
vE8nFNzPZqYs0RMayD13oDquSgxD2I2Jq0Hx/b0sPTSrHTd1HY3C44AKcpXQ3VzKjfF5F9SROwuE
dD8BBwPF94ibGcWe48ZDSo5AFu/WlwP+4MZ/6GIbX5TF45+fVT7YSh2et2FPxz/NMhRB28TuAoOG
pVUYdzoCFxc3y7GL5VPp+/1VYCu6CtMmvspXvZU+7k4HQIwtA9XoP05zy9bZem5Uz4w2wjiA5wNV
g2pdYD05l7Dw7L1cx09NajkXjfCaS69ktCFcOptNlJrBnFRbeEIGnv/piunEgdBAnk76frpiGocU
Nb7rNJC4cH3Hd532piumd40VT53f3sXrMeQE+KcQXfGD/TDd5W65EiLXd0pYhdr84+W4P72aNq3l
6bvWYMVD24mXMC0XOHtwWIVh8ge9hTKxiH//FlLqw4otNCo4goLh7/cd1UemkpFE/x5luNzIKw9P
mMKutkUStAkH7jRtml4JT4EvgnmKB2Y1jU3nTq+KyhTLVrFRZ41X3A50eVvRYOlfvoz3XRHeZe39
l+Fw/OkAfA5V2oNtGPemM6ZNKQV0giIhffz02wET/hfMhgowyt//3l9XJMNGrWK+Or8fSEo3PLqs
6G7jtx8G9nVNb5bMgb//W3wNoa5njYaLBCD20HpscOVHs4/9ry+nExxD4YSvLz9d5okUrNE/3mx8
8wps4QJvro1BtDOPBl2B4/TKBMOq1d1RD+p7v3PvpwTIPEUtabU4aXSv6smRIR33MB0BFmsdpt2e
ityqaklYDAML2LbktY+lqjzjKnSv1Ny6OxPMysyUBvk1iuEhKE2o0GGykgfcn+QvME75gPwEkOub
2POVV9W49mpTvBjU5baZUki0djnrX95VSfLhD7BQEMVfH5jCRmyIQktXeYZwP/v9gxukqRK2jRq/
U+bhL2wQAj+ra9U6hoR+QtYL99NeGqhgaMjrjpbUmKv5NPjpSBtsOifKj9NQ1ctoOzVsFUy6tXZx
O7kbXPvjnDILiQkMHFo7Tr2WW+5b4JDWvtJVd8TgWRekvMz48BvYZmJfpqGkSsodPEqymBPLuqjj
JhuMYhXDu0TJxe50XjjGNsuGUQMUYqwd+WbMQLYWAJF9orT6fnp120xjZD4lK27RcMTG80w1j/AM
jy+nzZfrPh3Ww7YHB8zy3Xe0r+//5bJ/e6u85JFIY+3fToW1hFia3xGO5w5AsJlIh+kV2t6nJtQl
LPS/jXfj7m1MFMz5UfqMkzEq57frv5zXAteYF60BdvT3N0gBnDWz6Q1LN6kXFv9aeml/D07vaFAU
3NhUDr1a1/ZOCLqFohyYZnvvlmGB4qhifDpodaFfzGLh6x/n3a6g3nhxwHqtb0O3y6b39LS179xT
z5YRpCQ1ov6qfapU/VWMxf6wA6ZFZeW70YwRq5j81g612nPnRsvCsPJvVm8Ni6gvWFPVuXnwMHss
aGMarzalqanQYUT4KCVPju47tQ03SLOqDcjFRRvlzkl1hk1mmRk96NI9ZVH1Gjtp/oQqODvQsO2p
MrNb+54JEwyp9ce5MZTboh6CZTgebYutZB5iP83h39XtWXRBse1lErYzZEH3bUoRH66++S7br4FF
EzHKoaWQPTNcrXygyx6AHChCMT7R6+GaaRjujKCQNtMYPJ/hTGzmxwXTEO0NEBteXi9cNxiu0zs5
rrjYWeodpzMacK/EdwwkVzl5O4dWQF28H5u6H3e8TseGazrUvXolp3hBVu60mY7e7oy3AyHPFhrS
/u421E5vcruh3n7SbWw6W/n77Z0NArjxue0OA8/xygbSMD3XP/bHI72CytxVnONt6Pb4V/5lNjCd
d5scfHm727X8CmCPT/saUPs/TBa+SLnHNQqLK2P8n2rpdBbHW/KnKRte+7JAbVi+aYW7VQ0/OxCn
hTkqD352hY2ATUeedPh46drPVUaENXdK+c2VnIeUu/iT4gl5CTLI3pOjVxKulWkgcSFxFWHu7c16
FIeXRnMcUAg+GLEKfkO2XkjZS4gBHom2pme/VFr9PcPKc44Qal6Awr1S1r/899Lp2AP9sh5D+Glr
5kSAV4An//7fqtihpXaqnLwZQafNi6Azrk7ooK3wjPO0NwrfEThFCvDNPk/msZFeiI7OjtNRFDTF
LlIRTTq2SbpMHnjzEIfpvutzZz+9ykR7auBhrac9Op5QQ6aX00bvy4Ux9PKudXWHpoQBME5qin0V
VvK6SavqBPWdRy5ViAfLg45Q2xncG1SpgJ8siZ+LSOHgGmyopEr76dU0NqANg+fjrG9Dt9Omc+uw
cUuwt1wLYIv38v3mDoV8/sgkTF+Zlp+siFGWniqE33MkmiX0VnY1oTxLSEtP0x5C97wbqicbgdC5
zodLKSXBn+wFX9vIfCZtPpBMD2TmtnDDv/ydHEmRu6zQpR++hImiTqRvAp/QZdqgbY1o0ARn/pk2
ZR0fXRfgvE1NCPsFwHRyKWo3PoVjyKeUO+TqOq5x9i2AvI3f01X+rreSc5reSxnf1UJgRxJ7cXf7
GbrP39RiwjW93zQu+cWjqyQ4HNXhUmfoYMPcsfe1oyMMDaqBvHVDvUZB7M3BCLbf20rBV5Jqf1kR
fLnIsL6rrWHPQC+5930wQKpXEmcvhybBisiOoESkd7d2kDbk/FOFEn5uERXGdSS7H6YWUY+A9xgB
mPm3i/y6InbR5wJzvGA6RbK6+jj+lMqLkLtlPXmct5+gS/mZhJN2nuVpdY3BPhzRI9/hdquu0xBf
CvI7PUGK6HiGgnNuRRnF7Qhh7k0DCxMZJ8AQz63w7UsnrPuWb9XLSGNY1SDD+FbVxkvu1dhx7OC+
i73oVLRIiiEkGC9N3JHF1yPdS5weI2oY+Qsqd0Qm9dHKqFrpeNt4svFrt6i6RydsqLET+4molDr2
r43qaGKPeQ4x6JiVvI10Ak/HsemUvorF3iMoZh1im5gVQVo/q2+F2Yhnucr7Y5zLNK7HXUnKulUh
eoNEU188FzwgZ20DQ+TXNamba1e4S8Yaz01+Z4lcm0f8Z7yVxnGQM/mbj92wNSQCeYs6vTd6Fvsy
KM681/uF7kvazmyr/hHxwyam5/KN6HVlKaHA3aaY2V8CZAjT+bGnEA0Y4COddm19Nl78SthVArsg
ref//UaJ6Fz+WrviW2diRaaaY1uq9dGF+vRc0N0WOwQcuR9WyYpG4Pw7Ieg2TvngdfMqloPVNIaN
Hmt/IaubwuI5cTvPs7J270TOIW9FBckMXX9tdsra7Wv7uXHbZdCow/fAhsnWypZ70FKn34k+IVNc
Lc6JbvBAQrtpgh47T0NEOGO70CFN3camA/pA9rIcNUfH4cq8IKGtiFNlhSuHpVEskF3QLkCt6Vka
jWd0JNOu62YBLsnRcfbxcho1gAE5808nTC/xqC2iIOi20141vtvH2ePVCMCHWQCWfd+gxptpkpPd
a50HtBtk0oYSsHx1C6KLk8HEehGQ/xyUKRzMcQNm0jv0WZIT+ou57jY2vSJQ/fN5X8YERl8cLA+3
s6YT6JHB1JUbkjmyUqYFWZtLScrlYK5FZj6rDUfd6uNKxBmXMsRlrkpHQaIyDvVmlJ6keFiIcW8a
KtHKgXEegBCoTnBW4YQ9EMk2E2g6X/MiciFni3xVZ0b/6vneXmU69eDg56PtR/7fdBp/GH2WWKF/
R56duDaFdp3GUcO0y6I33e20q7LCAVLyqqPJR8AEsTIN94FelrOm97yHatw0Cg34/+XrvJbcRpZu
/USIgDe39N50k210g5CF9x5P/38oasQZnR3npgKZWQAlNghUZa5cy6lfHx4/QWIn7vOdb5bGOUqT
fO/D7K/2TcmfgEHS+dvEPixLo2KWr5XvybsyhIpXRH34OJa5PORbiYXDYqDT4ARMpdzBxp2t6zRq
EK2SnRkbVvdbV9TA83X3p2kW79S0y/eu6owF0lzBqfAlem9Q3VrFXtCk6ABEbJTEoZWyZ3oMqBNC
ATfZGlTm6zwsJ0kUH9kElU5bqlDOxtMRAF7nXlrNbCmBzJ7aTtpScTTAOUEeS+FHBmm5BQCzs0Hl
vLOIgHJxBKfpov76SkKTRhk28vDQQZpSS5CTjZMQeT9aFx/txoNiSFthFbRlX8SRDa+lA/T+ZNM1
G2R2v4rkwYVBZ3rw2sHQbmo1+BTPXbRtgWqLgLCTsV+MQ67u/3o+B2A4kRM3oK8Lct5RCeRyTtZd
LWQvF16pBvfYodBbR4n/qWfmDyuS8+99Nuzg73PBQnZXKRpBlsI4zqe17kkMdmHC4++aS9lqDe0R
kCTDPWWp8hGMGsVsEZAaZG2ggVw7qYNm1TAywPkL2zqmXccjpEaTXVZmtSms/PKYN7keUWHz84CM
fhrEPG6xi7hUX8XngD7rheKH+nwM5fZVDLAOO8C+Xkwa4F7dsIgXnRmVaxFDjTs75kp7Fxa8SO1r
UYbfjNiHz0sjBZjbhnsWA7Ln1cIGhrJ8+hozks6d66y8pDIPT78VWdMerv3JJ0lnVS7YgfEsT+gW
gVRdOMVkGY2ebRmmJ0gK6y1AkPhj0JxNTdMxCO4uvjRN+E24w0CP1lFSNythttzoEGL7wdlMXfvm
1NJC+GvbynZU0emTVez4I4IQFApQWn1txWPbZ2bKl0zKHTKLPAjSfnAueQrfG/nE8qsbUYYHvuNd
wT4BW4CpmH9v2630oQ0WvSvVezFEyJ/kqM/+Y/fSmE5t9XTBT75EhD14FfYRHRF7JbcA/ccqTWKo
y1wsR0rmFURKP+pxbvV1D59ZAge4GyCAEFZoajoN77Aott76pL+KmYEqv4WdY98NBSouKXbjnePL
f13Ls1FJiMz8YnWjsu9goShW4lDvIw1Socnb68E6z2Gml1EOgwbve4ME7qxyzHZreWZxh6YBTci4
CzYtZZ47TZ81/GmRuWLZWt6zweaL9Cv6/qeok3S896euCxG1aFvYVrC8z4VZIQu1Q/ZBgkmIc2kV
Sw9NyzpFmCl/MCvWzRcPNWgSVa3/03FAZ7ldhfyKy6/Btq0voZtO6oF2+jpWlbQ0XMXlnm+hoIEF
bdMpc7WZK3FknYohR4jCgVNMT2tlVlv58LVC/a4pNelLpOpbKgTezazQExi1YcnuM6yQXI8+6U1M
jqoU+rdMDtql0ej0HqV6Sq9vPOzRT0MnLTmIQaHe9zgSZqNYMANNw3MKpF79UoELEMCCh6hsGi5l
4J17MZAHrvc6DA35rJ7I+erElugYhk5SmzThxJA5SbCloeTr0yWORqlUVnqQKRspSepFoGvDl0R1
zgBxolttBcVe+L3JH8rSWYqG1x5O8H0HZGdResgV+4OfnUivZhBOcSRbZXaK2+F3dJhM4RNRJwYK
07nl+KFXPv01A2T/mtlXRzQ/HFTNq+JbW8LmmJvJJ7K35apSkxZGr0J9zTXvqzqyAgYuuvGduoQ5
LSxP4kgl+7Vgk408rspGZCbZhEXENkOKW55R8jjG9wyIk5EtLOg8HdK1CAjf4wqGGrxaLNHWMO0d
aF+cg9ANzuDrqFkXtvYwhwrlFmHSvgcFjJTDetC7u2wsh32dd7BJKlZ0GfO2Ix8r809nuww5bd9c
qtoKF5GCJnYehNo9tY2CDB2NaOV/TdinOwgzo/wAHZ9Nf96sSLSbrGbBZ6vp/TxJQRTrdWyu+qLW
9xlkwXuYUJDIseX8ClxDm4+FSToYDoU1v9z43Dr6Wxqg3KBNlnAFkzpNbDUhkl80QaUGpXC+FsKJ
HxXIZU1fbFkc7dz0X5SuHde1CZ05kObm009i4GRmc1OC1jrkcpzNVRrdPmsrlqCIC/pjoJrja63q
Ryexm08VoaJVH6iAR6bTwe/QiJGG10IK16JwT4LC3olivRgsP0VPfCrji0AmKvzPOXQj+IvUKJaK
1Oivqh6u2rit32N+n/sEuBUN1379Hmpdvup8yX5E+VOibFx0FstRonIKI7aW2De9LmjPpYEbWlP5
mMluCBQro4fCqcJjZlLNnSzhEkOafg69qZ1Fu9koOTm9gs5FjtBwK1Ra9eAbq97UxNBndVJae2HG
av+1HjqDBjGCqUufg1yEL8KypaVn9c2rnJgBxOjFQstN81ANHe2VuZ23M3pBftvCGXS9OyvKKl4+
J4rAX2ZjITvlIm73l/9/zf1f16wLKoJy1/isQ2Lj3KhesNFK5AkCEivRMmbdPA/0MIHl4H0wob+d
KB8giqLBhGTauQhi6bNyYA0aNQ0ypOlubTt52A9xTh4665SVMsjRBoWAaNMrabKHwg8QD0+RLxDf
n0tPym/CH/jBb3+qxGeDddKL2n6tk8BHjYG0W573JVxDxckKe+/NcGln1VP2YNVgD28l+QcxQTJp
BA0UvT8HSCEdzLHJ+X141beUXsMebNqXRDL1ZRna2U7x4+4FTTCox6dr22H4w1OT/LX3KoiNG4t+
QO5xWCfpap8maNCuwAA15pTmdOuUa4Cq0ynQxXDtZXClU+gLoZ0ECy4A4WIQ+G8BFRdHz8Bf8/4y
xeQCjsu5bfbIMEwA8+cF/rre8zNUFvQg88Z8EZhytDKyoUeHaKg/7XKVtU30pTI1ILCwf1NCt6Mv
JHnmrWsN5EI1SN+hGF2KaUlWHxySKDfXjAMYSSQZWamh3PedVe4DOar2T7OdfJEtNSxwpkNhPyb+
OeXpyzPkb7OodBf/a7KPetimNBB8VLJsFkQad4HqKLemCr/7uZEe9ckqB7QCos4YN7Xkon0Z8Mry
YZaiGUwklPh6jIVh0o35zCjZfQD9iuk/kky2Q+YtrIL3RwbpecLDDiVvX02T0XiWF/yk/Z3UynPq
XQ1U2er4+2jySXpY/NK1fA4kwDlopsW2ZBqE+Rwymv32tfLz6flrFrRjxnys4w6YWwPrfla9RNMW
aQBLBJyvbnbCVGpJZ3EZQfpAd8LNLO0U3JX0SW+WPSu0ESb2LFaOkhLJkEE56WdclDsfIbAfQ2+9
aabXvaWeaSz1slL3YWJBEhMUyGDEENF2eSLtYJYHoe0q9I7BxnU29fb30MO+NuvYtaxpMfUuIlBL
XX2Wm5UwYP6gPdwaym5F0m5XTQrmtVfONE+Ofio1XdlO/KsN/J9oN1HrkSJ2Bf44Hv1JxLQcu2Q9
2l3+AjQR7m9e0N9idKTESayRaMR2zA+50sOFAyfvuTEBkmu9vlTg9fJduGl9aay/Fe1KIJ6DwqY7
FU32kzmh+hTacoZszK66FHczVU/Vb/Uonf06cu8KyoNrQ0aYjIpyeddtSDVSM//Sozg6ykn2YtF7
+CJbNguFQkNSeDJFQEKMN6En4yRc0JtQy6YsVmvv7JZBASj5DyWq3svEpdnFquqV5ng96tbReGZr
2NPM36ffdajxx6j4kbQFJVt64q6xKxVb/unV2qF8fPPrEF7paQrq1WsYn7tPWjnMhVdY7mF00Cbq
eN0tmnasPw26L8XnkhDnRmWN+gIhh7msUrc79eb4e0CeRt7TM0g7xT9+x+5DkkkhCP+CbdP8Ofk5
Z+goF2SD4s6ayLgGrhyuw77w31jqyYu8h8b3YdqVPY99/hPCHJUQ9TM3RqlxmmxEUJi3lezsSaZh
1lT7CyUqjyIa1O4HCWnrxKM0eGMbfMp7q7k8LkTZ2YN67UWcCIkhfLx1cm0gKHu8txNAZx2yuI8e
ceFrEIU7NKV5FO/x5+sdkFxXkE2uTW/Lhi+sX/Sy8RExVlEzbIGPFkNcbLN4/A5weNw0cpWcs4If
SpFplCIHBabWqHJ+DJRc1SEDwlFo1akhk/wlSI10Lo9F8+K600ZQAmoLxXC6d0herHMlra9k1eW5
DOAUInUblSsXMncoVPR17hjhixicJt5CPpicHlZQkac1pa05xtFjgi0Z41oL22Zu1dnMa9SdZEQ9
UgQMLpIqaGNMh4Pz0Y7haqw89w3OBn/fVTSV6dHovAUqgtNqasFpMJlO58LQVSsw/E5mqcU/8lS3
T+JUI25njUy6jMRHjm6d8Zhk2rl6yKGqmIlzMs+MoYJKPTpVoRDUWZqMsJsfumxwFERJrAL55liZ
aWFlK+wKg+oghxldaSIEbwbEZNN86Iv5EyQDmitenCDpwULorDR2uwu15CqszPDq83/9stoNBms/
5sL934m5mq9Wj2mCI+/PNYRfuPpg6A6kqu6ZnCzFZogqFuIpDRVlS02C936MH/5ERs/bzLJy60z+
/84X/rbMslvpseUwNReerQYU+XSkJsDL1ZheHSkiWd4P0rjJCri+nzckTF/aYeyKvXDZlu1cxC1b
uruaCt+2yCHBoLzSvYuV3f9a3gmfWhs/80rxWRf9Zz35XB42ESpcrdHEs8r8IGnSfZIBb6Fahx3N
mkxUX87kR1kIxaF69CpKPcKvRQ43djnybpPN9Nayzi/Zb3iqdpf8JNjrOVqxCMtIn5EqfSnd1rjC
uEVTvEO/tfCbNgs5tuY5CS2nXapZa+462XF33Hokuv/0bVSKhXZDNNQbAXRlvSFdXBWqMaHcM03L
Q7lcjR0qBMKXWKj/jCG85xPVAtAM9VL2pfEaxla+MJyyWPP1Gq8kzeV9YWoRavCS/iqm/DmhB9zI
VjkEsOjIya1Xq+WoWsEVyW/6P0qeiVkS3kKpGxEltHatOZK2S+vePQnKA8NLaMiG2o2q/y6N40nZ
BPmKMa+PwwROE4M6bbwiw/pwu7baClc4bdD8aTBJas3BP0YUaCjhSaMr0WXtDc4izRplp7n98WGK
/KEe5ccgN9WdsMpR5YFq2wU9YC6Efj2ipdMAwPFd682CtgJ0TMdIGZcTy+uynMzGZcWi59IXPaot
uDFyWMwdZaBxnmAWOJBHj430uJoWTHlneOzpJS2kV01t1dfxe9/JJrqaQybPTB3aHcQKjJVTOiig
hm8paJVfskuvimPUH56fw4mXmj/MADIxNUzYXgdRTRFDNxHhC6srRCLlVUEbVrjStGU/Ps2o+9pC
do2gmDa5bFfZ0duRb9jjASijHdg+WGbmlwsoF1/lUs6ggvVGoGYT7EGEHzMLZUQpR9MQ2XyeKSYZ
nvcjgjt03pNWeykr7Zro+vAxymz1SR+1K2HSL/Al5uF1qYLxMUupyanZNbBzmE3EwJqGm3FsgdH+
8aVe6m+pkBa0MdaIgMgoFaLnSToyZFnaVcHe7eH3FqYYRqg6KCvF2azIcpbCwqnEko8A4XROBCLF
nItDcWa9or6ZI4drFhtE0qDyKHz6b3Wr/QFQiAO1/SbHMmCAUqvOtYtOhqfwenI7E6BdK32hNNH+
UEOVvbhyTdAS3SVe0njrpkUTOg6o9ttp6R/J1bGgapvxonVyt1TLVLu3dDAkdNhfjFTW7j1WNFki
1tFxI2LyNHOK5WWkPGL/73kipkyI4D/n6U4MttqPENeJUH/QUBq/pIPbbMFcd2teA/lrpsHZlE3g
HjjkZjo5wdCEajcJ9G8dKKHZ0CTqRRoR8ejgQF8qINi/FKzN8lH71njTn1wml9G2QXQCdKnORUDR
/LmpsGMqO340ZeVPks81N2hh8Sqcrg0fwrn3pODNV0ibqJ2SbZQ6kg5AeiIWvbqxQwHG2FWTapg4
6s1s40qdv4HsZ4LBTFOeUXH0PM3Xc5l+Mjc8sVyf9YVmfniWChNDFPXr3ondjz5Bby/Vk6+8puql
qiSomfB4vvE1XUwefDPPd+NZEY7tzS19oFpRI69gdGlvUohopeRX6VxEoSOmH5F0hJZaLmRSNiIb
jRa9GLTX3uiTJxEs6+P+eaXKAr2dTRdmPtpMWrkv3ag5JI6jzeEkRkhcmBUaW7SC1YfWNlFnFIeP
iZMzksI3hTtpLfzPAdW4K9gzWu3z8o3HfvWrnHIOdDb8YMkLzz8yfbfctDzgpE1+qPpA3usB+pK5
1J+i0uqvrZUM1z4uWRIBFBAuMRg9SiR+1ZyFRQa7vz6i4gS/ZK3Qwqb1vEbp8PiOi373vEag28Pe
8cs34Up4lJyUvAMkNLUCA9dG1W5qF66n4WkmkvcewA699kRHsQiAcpfrlT51DwtbDEjuRSCqi7m4
wN9X/ZcdBt5Loeo2DekG+hlAaheKJclvugoMw6wVNAC8WnmDmxVJV6dHoWBU4i2UlGhSQ+u99NMg
W8Elktx9C9I6pBSUhW+m8T1MCxXlePT7hk6O760R+QcTWbfZw/TpUlKd7C6sQgLL6hRlPR+dqEA6
REPwcDp6DlJgUyIRdkgtCy7WKV55TbEP6xo+rrxRUCtpbq6D6G/i1d09qMJqV/Z2hLwXZmgaMZRA
MJkVctLfMx8qBlfX6QedolYv2QfoXhDYNo0OhTvbOEIp8T2drJR0xykMhzcRq6HfOTtBDn8zJ0ae
q10Gz9+LWKwHxrWwpJWIZXluvaBZMRcxJ+WNV6c/RajX/eiu8DTyQsSwwggdskS/iXnp0MzCkoyo
+Gyr0xeU2e0FtCNwNDRmene7YRsZlCrBzmf30Sc/mTnVScRs6EdhL+ujgwjyM0/miVOGOxGFbDRb
6KyoN8LMWvIEad/LKz1ErarM7T1cSsEx/++AlHErd8pBuMemzMlQ6+PvaaFC4hUKh0WD7G61EHPg
G2DOWI/jBmXp629TnCji4uywCeWVC7HUjIyMs8vNTt6xHCDnxCsbSI8RawcN0t+5RDF9Ubuaw59q
cnYFbMezxyQ7AFcsjyQXO3U8PodxojNTQx3hD0PdKpMlgsIfDeS/6RB3yjWiKv5MOFOFLnakBbnM
4+QsCJbweU4LGulXm4Nuo+QLbrVTokXWm/FBDL4HTLp9dCuJ0W7q5BFKivQlGBBs+NcccShJYXKw
+LIza+gRSRtaaH+9fFfoYfUWFLzde+TbycdglmrxMkZyeBGW3sSLUWuHV1YvbDUySJYKqBrKIlu4
KgXyYJS06YmlX/0imlghE28ROqEfzlnqpAutzbJVpHPPoSxKpd2TqZs9bKV0zn5ij4dEV/WruI6d
8wJPtcs4XS8Lg/pkDAiFTR8hXLQfjTDU17+E6+Ef4e/KfMiLxD9C+Fo7o6239Zql3yrZSnE6nVUT
z8gI2dWzN9ItCtnzUegUltOuS/glKCh8RdaQ9WGqXnSdMeObevie08RZf+YKf2IPxUFRue8bdOa+
uAjuSEomf/SBVW/6BnmWkN4+4fdcc/yAkLzeGHLRrBy9QGS6NfyDXoTdvC4Kfd0kbfuCPH334isb
3671q/CwQlE35DmlmTVOCo/Qv8vUlIxqK3lW+4KEon5R2Hw+ogCCaMUJfGcuTvaT6GcLsHZhIvz+
1vTFtk8T9ao1cURjISpmbNJeFcTf7/5X4awCu3ktW4viCyekkN9eM7Pei5jJev/sSMO7iHmka4+q
WqWzpg7UF7s13uCq+6GiKnILC898zc1VJdVOPedyd8lxpaM+xcy4spCJz+qNmNra2riGrASppima
jK5z+HMddYBenuuE6PlduoDW4UpRz9q0Myqm3VKeaq9K2GlHYXlyTS6o7rullLFZcgK3PE3zRTCb
5suV8fd88rfdUgRdbSxP1gA3YOIDWoqh4Rvt3oaI3IhmeZfrL7yk9BfoCoxZOCByX5e+8ZIqqndG
NWkjgmKar/T6ovJIxz/PMrrXjNatqzhHzbVmPUaDAfE8VxSzeqV8sV01PArLlTJ7Z08frE8z/vpg
YXpheIjK4G6arXIuDWghZSQc3qBL+eWU2vjT126ZpMV0XtN5rNjq+FkHXgNaRQN8xGtmVZTGuI+Q
Cd0nEpugDITkNbAgJ+ws23hzc0QHYYcuij55raah9Do6MCQQMmkWJ68IXVQnNTAOwhIzrKJCaMZB
0Uyc5bRJeCgH5xvMq0bGZeEWBZXcgNSyui3dwPlMjfwI1che3SZWewYR0cuzUoyB63hHRf4UMx4u
GhGjk7DRHF2CjJP3yuQSfnNkc5KGRQ+NZdOeMw2BtzCOis+x0spFISvDrqo0970rb3ai5p9jJ7ub
rq2bpRFEBTnImBaRCHJA35PkeeHkOZrYDLpboygx+vlW+DRFIeHLNqixPXTq3ezFJQkLuiNrZyIm
ZuUQPdCmUByNrtXO2jQYKVxtnVGHK+GrlEg7QyahnS3furJxUXdPV6E1+gn+WbViXTATp+dAxfnB
J3N+0TSY/BjNyDiIQbIdUl3iMGsLDjMdreyE3dH8Oanqm9/TqfcarED/MSHb3vZUZre6G37nufGz
h6yHvOc4HhTXD/gFZ+0rDb8W5XzZ/ZrC462omvTLaJ2V5MnFt8GE9TKpE+MVDTIHikjLPIRapewC
+JQmWLV3hXJhh+IJOC1jofWV9enHib1SQqNfK5MpUbyDJcl4tzXX2oat4i2ziCJ75kNJEY+utjFi
SXuHI/FOw51xUWH0u41UV4W7inxUi5F+mwvT01xnkbSJ/v89ScvR1EbXDfQWyelc8b+ZvqEu8rrW
+DUM3tlLPfgftfyDfeWnLoOqaXXDgA/RPQg3gtbtZighU2+CuPhAULef5X1nUmDugzcqMY+zkXUl
jWglzSVGGrWnGPNJKgYGD3BCqzgfvE9t8C9uByZP4jF6Jo1fQKmDH7YbVH57dUpuev5nMa660Mg/
/FQxWWiMqFNmvcvWRVeW4C0PskvupGXHeGwVFTbiqbpddqSAhlYLjyBnoxuvl70oc5eB365GG60C
URyn22veUeV5q0G974ccYkQxTaMXhi6wMj3rMHlch8H4EJeFITtBGwYSRGE2S5Tmis8qho/KMtF9
F5X1dnQ/qWx35D6riifqWMzERcdcgr8SdMC2Gr4ZrRwOM0UbXkN0ETY5tckM/QTb36R0AB1GgzpC
1NTOWq59nbaGuq1PdUsLA0zoe5KrisKdJ3xZcKw9aNsny9DbdsV6ONpK5iDtyxxNjqpLnFtQDNIZ
UkUUG7EiTR9vE+fJZNhItOwz+FentAW9NTSsHbKSOj2Kxd6Lq+gyd1fmf6D89j1vDemH61ZzihUB
WsIsdOyuHL7DM4IqYoCOLNwxwQQwQmJT7ttlF/Tl6yj1A1RaBZQTk9nSp3txZH+BmkFNelsDrZnS
sLBEH8I95ardwrK2j3iQvwR9h9ElxSLSIDkQMbRr+6OvF7QsEvSriBmR8gNe/+gQ0VKw4nMpakWo
zuYt+4uxSPRz3qDnKEBgal/8SuUhgT+AoprFAnch/Erbr1I2/e9KWeUbTTfAvPWaiVQeKdeq+sqv
uF/GPs3VPFp/qa4/0MlexFC4wHe0qLSBJzD06ZLSWzsx0L4BIFMcMpHDbDCtXTENf8f/NfV5vlY3
7e/zhVOc/giX8I17RapeUYhDDz2P2q+WDCwEceqJmMAu4JYAqO2fA0fyv6peCh9tqzu3sqD/GSSM
fCY9rqD0UkcwsJXVXgorf6bJZrwrE8O9QjnVrhHaZcXc1+5V+Lomlebcy9qqTWUSw3HLfRjDv5Pm
Y7FugDx/wPb51c6K6AKJtf2aJtra5wHBbhVOWAiyQSLz3DOXTU+SCBRDc3DVqrOPQw6MwfG7hTFQ
gEzBfrzUgCQ2sq9mG3A30ovf8RvKWTfdtUhByk+rEmprbvk+5n0/U00jOhqTKTnSrLCz4A7lDxDT
1noR7hqm922UJwgFsVZ45x3vAsrX2o2I2o7xiyZV5ySCwiXMOuv2Ov3v977vkF/qInupd43ySUbs
iCqH8aqmine0/OoW9bY1y+Q2nEAOfDgMxisEGJylOplg7MpN6aYRrZmYNCZIO8mlEg7BVXDXgtw7
KT55fcn4TDP/XUZC4VZVqboCK5YtK76Am+ZOSFqr9OdtJRk3m+LESc/De9xBlKvWXb+SSu3QGFbz
2k4ITxhSUwC+YbQfJpAobFIeQqtyBHqAqJgX1sG8ZAF4FRYq0bAjJEAu7cK5AhLOd+DszIsPFID7
tuq/K03B9iJNvrh66C9Z27O8UW351OTIO4gZOaxyUhZ+r8lazSuberw7guqwSgsecAfapgqFgE4a
T2YRHNwStk8rVHzQYlGzM2CE/+h0RFt5Dd0by2xPXQ53sMcX8dHGhov0t6Gu0Sac1I/Jj0D6hTLt
pPCctf4yLrjNAxViCkvXJHRTtW7X57xm+P0bN9VTvJlW5PlVj/1wk2iSdITr/vcgx3Bmw8mxffpr
kJex3tcQwXcqHQh9/4k0/LkB4/zLRSazNOX4exqQ0TNLwE70IEartmGfKPdytzdHPlhWE/OlzlV3
ohv2vlm5ugpVY/ileS7SMJ38pVIRu5YHzzkYRujNpKhsZjLNxm+BloY7qHmGuTBL3zTXYFao0k1R
NYKfwk9cYwU+rXyjcJstLMWyN8MUNVUSRqZekNyZoiyG6OKt+UtIJCfeRjCvqF1EV3GlvKEHIau6
GzCd4TYg/SPOUTUVtd88M89N338F0NX8cu2tLtfVT4rByayPlPxu0k6zrAY9PSYKyX3DT9I1pPku
OX96ygffyL5GdrmhR6/+lRTGtiPR8iVE4XKOsNd4jZDfWQdSUu/S3EfsQo4y6C4a9a5NpVqb1s2f
ZjNn/Vf/4hHwIzEj+a2OYwswgZNxx9EhHtOKuu7hMbgYDghgiORXBkJCE4y/3UnpDdCoEmwLqy73
sNVU5LQGFGLmIYSzezGI0NM01QBQlQ1v2b/OSWO6KpTCkTa8PrJTOQ0VmJOFUsLRC+dkdiK/BIRN
hJXKjv4VCdjTsWJnjojS1XJ32EnU/TazeRc/BiPzWB119aroYvCqU6ArXIAZaaV+QpjlbhthlmFo
w0IIYHWaIhsjisKR21J8UYI9FfEym4nDwVOmwzGt1pnbnh4RqMWDfdtC8b4Sh/+a79vngQTLFd7y
VUB25H2UtfRITRFI2WQGtVdtNI2Hg+K23rvcqNqCpMm4EVHe1NB7Z013FFGK6jB3SfKrMRTF63RJ
FPikN3HJoBnrmTDFJTuqXwtheixvHpcUJlwJawOxuQ2/QXlX1WSrPNqxICmTg9nTJ47gMx53Rlf2
ME5Ps5+DOO9piqOnjwXLpnLqIxUendb6e50ntEdrrX1Bksu+2PRyxWY2Hp5+ve/VWRKDmRAz2N/a
l3hCJdZkYqlQ/XOqWvLVqGbbzcS8fqdrFGV5Pkfrzm/sYzkdoUTx+0j42Cr9jv41739FASUgGjhd
JYu9owubaxSp1q7u6SeEiYgOWdvRdX0uDnV9ZNUhDh8TxFyKeaiB2m31OFX4SnG+OPzXSZRLrF2u
GMiMIZ5Fo4BUboIWoC6yVd5lTDyPng2FZWUJTKdIHYqPfwJDZHknmsnnYtrT70RwzPK8AG5Pqtqe
iXCtq0dQxd3+OU8K1WBXBcNHbxjWtoY/f2VVcr9TI6fftQZyNTNhj3Y8oKCVufryGdfzlLiYKpyP
+Q9b1T0VXCAgUFifZqF8Tu10/OplZrmU4XlH9gEhYQSYPoTfRUXRGIa+UmlUZ5kXq553TdDvuKQ2
DGrc7PWirEyJZYevVRtKjzJsdT2ks2NRm3tQlo/Z4hQWl845ym/CoPbHWZ0hrRxKXEfhE4MWgy0G
wstTRfbdWWtXU/J06pKddVWqk+SJHH5ZqbRru4jWVG+4u1pSX3NZLa5xHr3peT58wCAAO+Gq8HP5
Xt9LtCHvldtqHCNH0t4F1vn3sYmol59445k2bXsemigLdVqusr+CNgnI0s9Sa6yDGsT9LShBaPoy
u6cgdPsbS12kFViBL0RUqrL4WI3ONxGMC01hibQHlxA382AsV4rmnbWhBdGoF85RDElDkXtmIAux
biVErR/2My6OrKLZoDOp7pomkhukqQJ3kadkV50QoT+jJVeB7oDU7IVtTU5x9JfPjlEmm5GZZCGm
Qaih6uB9bC041K3lnRsE3h6DYUEX3IdjsforQMMArE+FLc+eAfJ73jnR0/DI/TL/yy+u6frZ6wBz
xVZYval2h9IlkTz1Boken1Hpsq2hZ/Rq/dP2I/wGmzRa0Sbno5GIOVuNeU/X48ime+h5OeET1/wz
V7j+urrqe3vFLKqN3o+RRDcz1BUGOpZOlKAKDp/VQJmuy7Jta0fTIbY4SmFKnWlxcFB9pHUiy9VO
EFrpJ10dPRh1hoXSSvnJHFyIiJUgRcFGClNA91NUZ/3Qtc6sGrlRwCrzvyuH4H1QuY1SvU2WwkTm
I1tAZVJswQ2H75oS/lQnaJMIRsYLvxLrzhz3QoHxUihS8A6W0dmZLXSGYpLXFyWPq0IF3cD1+VnH
c/CQ1V5M7n33WFKOvtqmST2Ne0K4q8QooaVFnkOcpOrs5aQvD+hDnn4WkRldBKSBNcr/cXYWy5br
2Lp+IkeYoTuZYWGu7DgSzWyZnv581szKVbVv3dM4HYUF1kTb0hg/NHdaYPCkt0+kAxj0f7QU2kec
dMkNsHDzwEv8/+d5vE5jffmcox8gi0FXPoh8BFNAoDk81qo/2ksA9EDD5gJmY7vKp5T7RF4K6IqK
iE8ZhNWTPGpl4zTZbM5nO5zHINkfNXr7Z/xjlDwhycioI/wFNPcfk8jux0mxEyYnccC+1T0mnmi2
mHu8EOBVjqE5WPVZHkZ9HsCwonHkguSmAakBtJ/TgbGD6Mj/IPKJhsS+coyIjiyK/DJ4P1vXj1dz
GBHz9znpKNOP/z0pKbsABPxJTypGuGn7Oj+YOP6kFQTVSp/RpDX784ce2aP+t7tRe6W//K0OETrV
C6lUpqEG1KzSZFj2lZUcBy1ug+2nrllrjI8XiC2yLJe/1ccM6PkMiMdk2G2ySbprH7ZlGXdZ1LYu
zrEZArfH72SJg6WyjxzMVrpcGPe8SU2MCwMYI4qvLj/bPO7BqyZxSLzOU8mOwql9nIrIMH62qar9
xUum9ihnku3cV1cN+HFoRJxpaEV8U5z68XqyqXbx//NN8STPiR0It12r7yP2WJD3ywFwH/erzvc6
VqhVvMgR7BC8cB9TqjW+tnLA6AcrpYyHQzCfWMpB8tAPSDxqsdusP1dj9X+u1f6xOPsc97lg+9+H
NBjJLwB0ic3QsfGZwDcEIqivPnBm1Ibnwu5vwWgNB8Fj3gKYRltVOG9EYM29rDlJXV9zQ6uujlf9
HKwKVPXfJjli1I0UJMlU7kYLKeKkK5UzKqvRwg+78T2doFMOwm+fBmy71mmp+Gev7bSdqTXpARMP
Am/uFGyNoq1vimn1qziLstdpwqjU7Cz3LRVDd1SECj6KBIkLTJMiyIbsVFb4yEXeSfcDOkWH9evn
CF0f45OphwuVjbGaWvGtmBOLcRQ7F9fu1rImC4W7wCE12p/dGCQxMNSo35Ze1cBY8O1VY6fmoQkg
m2N5hr3sOLkvnVKzac31Y2uBKSSlffOii2NZCWKIFAlP43uLdG/mOu1V1h7tgXdgL6icSEBMM9eu
+YrnkXWQI9Q0Te8u4ssLUtfWznQCFfNXxQSS0NTh9nN2NUMItM9JnH+2FU2qrCcjzVZyGjmhqMS4
Ja3OJ5rflDUXQ560+zIMi8XjLXgqzpqerb2YzTQGSxtlinPYdtvP9yxsI78VhE//89P1A2Y6TQZo
fn7bcjg67I9P99n09xN+voPYdEmJxIG9e7xkznYDoArLh8/XjB0HzcycDNznq3aR4q+hwv35hHLC
Osr/fMLHtxWFLlK/86d7zK1bAesdPp0cLeeXn7BBRuzzTfbzJ8zax+/3+Fp6/MvrZPjz6eTZqmMd
lMAFFTV/EfLsIsu/xnptHT6nd0g7LoZaiVfA8KpncEcz31Utz6Ut3CdSZc8NtmgfkG9QnMt9AJaa
X70X2AGVtpJhzOaZa2/CSqB1iis3Jus514nIhZPPXSZKyHqmpn5SNOOb7JRFBRjDwOHqMb7uIM23
BEA3Mh/ax6E4uWXy83O8pxE/5JnPgtNVV8JQWOtVs0x7NgwrnNe1pzAo9CcUpU7u0CrneK6NldMf
wpivVnbKYbaPZD2r7RBVSIb4bYgchYvk8TyHLPS2HNZZ55T/1uYnzcazneb6eJUxboj5+/pCvow8
qzUjXEHsMjvI6qCNzQVw86Mmzxpa5Iwqu0Kc8+/7DXWcUifNvcmmGMGHHWISxfLz/aIZ/rtQ0+Yo
R6RtjFeh3jzeqWxC2302TE9Csn18INlmfCRBJx5fCWD/cqvGGTB+4+vgnQ0/xwlM0SCwjkF0lUdW
mkGd6utyJ6uOlaLkXukgECKzjVf/GO0l6rCvYTt+TiBHyIJX8PPxzyt8NttJGUPG/9crfHaklfjz
KgUkFPTjWQ+pHRrJapitgTIT2mbRgTOVYkCpD5I9y3nErCdvOJJ1dkm319XF87BKGNSwvRugC1bk
c+wXzJ+DZWfkwxer6cOFNhjj97hoz7Xb+b+9iVxNHg6sCTuyyizNgtklnPWJGv5wTO1X6wTKlzDz
XPSyRP6qw+tZZaiN3qEusTU1DPXC29W2dtg5Rwc3pr2Xu/V+UPjnGoUjbVhYeWn+Dy6u8QRUqxSL
RpYaS/7W6LK97BkMb2Yc5eSSF3qXjadHq2N4i4EHwRpERc5P0PIrY/natMT7FczyhMbyBC+mOZ2t
3fOkMZ8q9Ie2UVPuo1qLiJl6wVX1wIOAL1aQY+zSZaJn7XlqbPUpVptX2e4GibGKp7o9cHfX4FQa
q7x0lA/wrNrG031MtebTh/5c6AIJ2t4M91wa2lo2s0M89li8vcR3awpdaGB22iKF6sGz3LBMJAhJ
xjc99oOZHpumbOEoz4eTjmqFa2mHXgsK4os4y7lduZ7GPHv1bNJnYsAcwXXs9LVUsFWwC/AdstoJ
KFdxof6WtUlpXRTSvbM8E80X6wmV9CVKwTyL58LNdyBL2hdZ6ZNyi3J7e5fnZvH0agaRepE1Pgm6
vH4Yn+TQtAcEKAjV7wkfKC8Z+889l0Kp4nPVRMTqKYxBi5Yq/m7rKYr+tOHUhjsXWxOAwhZhPzkw
HvR/dc8DMdsrD/5YgDf+215ac6ChUxNupNNbgtsKsOoqfe9wAUP+nye/rBolMU+MHINDAEjrnTXA
m2pV8Q26+vQmrJUcpOVeejXKjv8xM7h6DJ/J1lgJzKekrkU6X/FBCcy9o8bNsXcm9yx7J/Lf4JCC
1xF01d3CDbvGj/Td1NwIc+OoJhzPSUU3FRsbjMVGnmSV2OOOImLzgMPKEfV+fxPMjElZxNKXx4uy
7JjOlj2y0QBLSHQUKZgpqOvnmLDWmAj9LhKjRns4StYF3/BGdvaj61/JMz5qsqkWfbDM05FLaD7d
I6V91FqLjNdQkoBEFvRVEUHMNoGZCAR7exwuFRDMvzWr+Y6yA7CfaKaJm055S8zK2tr+NHPmBkQA
FR7ZnrCbmVmNayHBiG+NA31Km9PomsAsCujSD9uvykWSFeordqekWkxdJ5Btersehai9p0wznqSM
1iirFq9NytaMP2X/g/ja6jFTlSf7su/MbwkWylDXVRO7PKJebRplZ0MtyNwlQ7CLVMe/ho5RrFwt
yd4jW/mZOY71Kx3uj3kwvborWKl8CKtvAV91yt1D9WHlTxMuTUP6OmFr9RLhB/HSNThBJQ78ubkp
bswJ524BsnrurLDU3BSE09eyl3tjgqVfD0R07sXYEdmC4+dc5OPmqFbSnmS/42XZWjj8yZSP3BPd
y4htb4Wc8buwXA34BT6NsmqUlrOxQ1EhZN027+zEsHJKBugT82Aj8zckPrpnDUPhJ6hVj+bBzsJj
Xszo6HlUWnDNQR8ZtqMqrGOPZ+7CtJT+POtTrNQm7HElnIazbJMFUIThnM7FFLf2Cksnhsxn9AjZ
4rk598i6riJY+tkt22QvcnCgp3L7qDZpvBT95F8aO3DObeEMy9GY3G+E4A7B4E9v5YSBQ+E3uLDG
ZvQlMCe8JVL3mwKheZXrk3mKOi2+5aRvoPXqzrc8Ht81zCcCMhuL0M97cI19dPssnNY/Nyx0jpAZ
K3eRuF6ynxQ7XMghaeT8GRxEaBCban5ObPj0C5tQ3aKy2obrX9bZXWyqjK8nsvLx1iBodph6oDyS
HdCN6Y8ac8iLZA601ID0hKg5wSoYveiHaovoItkBc187j/w/nCdnMa1h72p1dFUnqAJKQyLetxLv
KbR678ltgI+49l22jCpBH2Ry2pXsk222224Gr52uspZaSbJrepTLQkzg8qXtNzdEa4dzPE9W+Lq7
mXCRwmLSfgrxWEH0PmNjYrT2k15M7j11gLnQJ1saG39VHz77Ki0aVBvjJF4bEEDOGqhst67jJZay
9ZtW5H+OZBs0K/E8DuUSDEX01et/G3ZRf3FKO987ENzWstkPoqPnCJNkL3crrGOQMsj66Gs8qT+g
7Hf3MBHFZTRGZyHHN7mBVETh9BfPULO7r5u/ZLvllT7rgMpGtobrzHOrk2zn3opd95CJfWxlwZfY
JDk/vx2lV9JtigTbVlZ5d9bfd9f37rAu5neBwsyxEs6fd9exlFr2ur9pkFKJq774VTnalYhs8WWK
C2tlJwMWuK1XHasCsce+j5LXqQOiQJym+AUbfJm0g3kVhp6txOyLSZgdE5D56LPIhDJu7S45ebb4
93Y51lTNt8B0w9euM49aautf/KFChwyvz3OlCejxql+s9cx33gc9vfqRq/3EgPUJVFz2bgR8rL4u
lGNsTP0ZdQqYo2bYfICV3wesvX9qfvkVay7zVa1xPXVLgu9G1KqXPpiiWTTT/5oowVoORQ4JRyev
bF4K2N+bzhTBQYXKfkU9aljq2shFPJodUtw4au8xl3H2Ruzt2GAky1ks6H3K63bRT2P61Sqj72XW
+N+JJFwKBDp+Vfq0VrnthwuvOyN6UsQLYSN/A2NkAfVjYxZZ/csL1RtmauK70UW/pi60dort9RsV
55FnH/BeUT4jF1E8d3XFBnT0tY1s6yazvkIc2+VFXzxGIFcYLL3UJIyBw9xYRE9hHnvXMrJAMc9H
MPGblUiLaN26yImsQxTG+AW8Y62TlObxyr7RqpKnR2/rw0uK3TZaJw7iRaS7BfP865RHG9/q4xQ5
f6gV2joeonaTup2yiJVUufpurx/TEaBcEhT1ty5+A3/sfE9r4S+R3tbO/GD22UR2eFnPHWL8kcFD
/hbbfbwOavYB9ghEpVR75NWS2Pk+mSWMDBF+Kfuk20RurO6V0lKf3DjEMmoeMXT2iwEH8zXKzWCH
PqgLeM+uX0WmPcsBSBJhLx1XQM6apt7qSqTzFZAvAooJvK754oDJ3ilpVm5qjGAcHOTf0L/X96np
9Wt3UK2v9ihWkZOP7349mDtXxzdEttfq93aI0g+BndtWAD/aal5kf02zzPpquEQUhlR1tpXo048x
/S77EjjOG7bVxg7Llul9NJqVbNcsNqpxk+nEvIbwjYDyTr4E8R1nFSnR1rBTPGCtEKsz9hJHeVTO
1c822WGG9f8zpDc9Ez6FMFf/OHcAaX9A1R1HSyT+ZFHH4JSrqDT+rS3P+uLKm4i3ZArwIvo7OJ07
UOt3UZ22fv6jXW+h3IZBe/5Hux8U+VmA+O8Se1w2sJaXfd+/51ZT36uZnOii4XP82wTrvbljTvNo
IstWE0SCFauwrQ3NUVuVOOrdg8Iy1q05IHjSed6mNMzy7LHT28GKHY5qy+9JWtzfB7ZXHrMi7HYN
Kp9ny0dRp01KMhgKLn4JWsi3MG7QBPDr4DnTOhRiYxajsa5egAEU19o21I2tdf4izy2fjfXju1DH
HRoJ7ExtO7/KNnnkp551gBl0kTXDiwOkjLKwOjckpKK0z6+PtrjOsBDM1HQVjqP6DBk8OLRTDYDV
N8eKvV64BADd32WvlbbVyomwB5VVI3H7UzkW34s6U58bsxYXxBZPaeCj2qvHERldCyfvuWqaWr/I
y9h/9Eb9tDW9xH8iexq8tLpYyVHuxPqlNlnHq7AVAX6hNTNaE3nC3o9PYW22b5FZL5PRQI7ZIVI4
mZ1Yy6pok59w48ebm3XJPWfvabUpIFHPNNY4vLfoXnJShltVQcZkpxb4uzq21TzVLlFgM43OQsUQ
MWmt6Nzx8Jd9sgj6tl4LPazXtq1NKUBocTMtW90GIEj2eeRnV1loZpWs1MrG0M4o8kdb1E4ZbKUg
xAXUBs44D5Zt8ggGZ71TBQnOzzZfCf0Vai/aAuRhOa27dCA3MmvwZJ7IDjGkpm1K/cZ5yNl1QnCD
8l493fB/R+mBB4b7K67837oY1LesViZgSU14xRPc3aGPHqG1aJuXXoO/Wxpl9abFZUR+o+p+geW1
DMP7bdTxS/yS16rJE2q0H0WbOSjUddm9SgosTf+zvZs7/9FGbAP/EbFIrfB3ZQWNfvHAM0PJUKe1
CbDgXEyGBjYy/oUl0Yiqyzge5dFn4VhattUSAYsaezdvLkLWIbAe58PYqF86nQzxp9GbbNcVePqy
7TH47zjZ+zl4qLVqnaoYdSuw0baYrY6gjezoXdcUBe1A1drHTRC9h0n2LbK95sqDO3o35yx42rwF
vjMQGs6w2uaUqWr0AynDfikHpexgQX7B0iAKyzNl5LEx9TCLrMExXu3Y1FZZMjbXVNPTnaZWGfgF
wz5VcZpuwnrQnhxIYsseOslHPzlPBNlnID/LL5JWs5/8S+SzDAlNo15Cd2yfzIYnSFZp6klDq/aQ
u0qwmyp1upZhPq5GjEzf+p5dcvmFe052Mq2SFEDc9AsCXGqyAt6anoKZSuUJqJALWZcFkLwYhIOY
8GhM/tUj55DD5ZjHObKuKyi29t3H2JjZPZylr7WhL05DXl1lUzw3gUCwznHfbmWTLHpTF1diBQt5
zme7PNJnTexHGyMeQ//OjzTY9jGhmhGny5Lm6oZ5cZLj1SlSNr41NQCxDG9rEdg6TlVcHdqi9wjB
i/DsNoaxAROX3HCycldsXMbnYrRaEsZGNT9zS6yKjGDlCnhnZmJqRxRbEDHIZrUQrW6TjWyMtdyt
HodugEKzTzRtPKqjDgRNYz9dBKJ57voUJLjpE6zO1GyLEzrCiENp7sesrvb5HJmMUWTcTF6N770i
Q9l68GKqRba01ab6go9wiE4oocUOYVLYnDlL5XHrz5uoBcDCdddXSI35hbN13HFhzYCPrlKiAxtw
/N7mqhMKfwFfQjnFada9/R0mHNCF7gBjpgiNP8P8xvYxLWOYx2yyXc5mz8PAtfz7MFYhNjiBKT0l
bVtvldQluZ+M+nNk2/U95A5ut6FVLX0dUkCHIsGh9lL92bFzfVcEFkz+ebCL1ctzDrVnHmqWWbHU
wLrt5FBNbdODUIBry6rptBheepW+6x1SQsgGqc9ZiLKm5VnJWxmw6xGTbn9pYxbD/Pzat2RCSiJs
tZ9K3rHmShHaJlaxcAlzxYug3rLNwHQVPM26SbLqriiNuWwEVPM67tBoEhmhQ5IA3yCRn4tQELeI
3V1QF+5v8nOv/hBXH2VmlUtHqcwnA5TcpkVH9WzHibEXY2bsME3rLnJGpH5yRLl8VLO7IfxWF6xO
eXbNsePHjFUGemee0ey8cjnOIoUmsKi93OP8t13QP9rIiFWHMCO0PVm7EJJiXJhDjt/MmK0z9IdQ
6VaMMrtHbVm8VqJ6LXpDv4x+l7/yLgvAjRYRmblzUgqk7lyjPsheRzQx+p1Wt5O9ZD0q1J18eyN7
CcNam4ZY99CICxiaCvy7kX64kXqyZg8S22F7Evjel9y0Z7nRSFy8uAGY2Wk+2/MWQlhSdYvGcNpf
08YPlPJXnaYDABEksdSy/4Da4Z18pf5TtKIZ12mRGot/dPyjatcNuy3IkbJ9igq0QzwsBLPJ9E5h
Sxga8XU2rbHFDr+Khp+syBBkHvrfKB++YSgefvEydILhFfXXOB2sXQMvB66LW14zEsIrZLbtrW2O
3pLHG1/7XAgIBkdbc9GRGwzsxWVjgSsqxtJjQmba8nl+TdEiMgPz1DeN/+IH/Xyh6C3GjFSzzqvX
tbCwvJgH4xJgbyfDRG5jrobCQ8cZM+THVE7piUuoiFd56sSu+AnBo6UzD7Vb0S9Z+kSblP0EvMhg
SlZlysazMJTBeBcZt59mxb5hCBdAkgecHyJEB6xVmYz9L7XUnnOyjN/8zm4WumN7b/h5jUs8d7Nn
VajRGuHpo5c56ASGI5qt8VTsB5A4KJ9oSrFs6+7AUsMFz06v5pjpVrHcdFUkfv6czcVIZoFMw122
qH5w8pxpr9J1DkPbO+taYU34dkOfVm0/WwER6tWV7K9HIsJFh15xI/xzTFx+WZmDu8hD9SVxYF/Z
SDJsR9JPG9vP66VUFpLCQfFMgG2LcraOB9aqTg2OiKn+5ph8PDfRr7KmEkIHef2Cp2pz09AcPtRF
Xq+C3LE+xq746WRWdi+9RrkgD03S2+q5jvB5mKORd7LJzfcsFD8tvrMPHi4C70tgAbEhoiWKzTfc
5vtLAYlpHbkuSGLPwTJT65t9HUC39tGbHPHOwW5HnU5cLV+1iRskPiD4v7VdsLE9EJbovUU/PX4Y
o1a0XaLFyo4A4PexRtg8MxEgr9BD/8NlQSEy10vn3RxNf4vVSb61q1LcQ7s8p/6oY8plsPWvsx9q
i7ILQefw5sTVvVfCeD8MkX1ExBtFyLmw0mtQfiuqsA0WQQ9ftIi6372+UQ11O0SV9yUs/H7dGmp9
dNlAXAPe4jIWLLIMFBw2uG6b13oSwbInFglbqIpRivbCZNGKxIH2qV4NTUzftNliFfGUfOE7Zck/
atwUqvseorX73XUjlFV6CGc8UOKtXaOM4qtW/+7ZwLVqM+x+BNa4rYOKxJ0wXrrc9GDpKffAznet
idjC6CA6Mib6sm0xme6z0N0maJIfi6EZdrarHPypyNfa6B2ntOkWKkEPAjFi2HSRYW8KX3wJnbzF
4d2NFk0+Rt/RZbq5VuX8Krl4kHLGAxYZ9I2ntO0B6deDB7/5woDZzByGwiUfwaUnwECGIIzvskCg
TDsqCar0c1OiKMiKZa61JrejnXtn1M5qX34Z3PJW2TnR+KJ+gT6eXhF2Vl8LRXtDpdC56HHZnEer
vvUxUJ4yi+Nj5P2KVZGfVEQnvHgY94GDAgrw/sI8KRdfwFQM7eyjB5WxBZuONNNcVUb7Oke2nmy9
6y/CbiGuK4DaTCWOVrUqwqPuibPWChfN+hlxOAMTQ48jlgg/kzIEIzUiXyDbZQEZCzy9HCLrXth8
ZdGfo6I9vg54C12rNH5ttaK5EGjlSpp6Mnx9072pbh4vIFlk2zrqfrpkQu7YBBvnYXCgNpphtGS1
UZw4ustOROP7O74IwJWn5DthfUb0mjXuvSgpF496pDvDYmz0FFBd3q3Lwa3eKiMWa0why62s2obN
48fT0JcNJvhvXjku+xYaKFE2Iz8+Dh12rUffhOm3nEEVxyQwn0gFK8uwx4Qw9A55M96qMbaubgaq
tW/Xpmf8ZF9XLdS4/d6bVneb2oy0U4HMZx19TDXXYazoy1HEze/efO5dB5WfJPROFWmmBSpU3WpI
IM+IGCvySBH+DqM4Ak5czrcMJc9bPh+Rhr5lelpB4qRJdnYFRKm+514pq6puZhdFq78noHoKfL9e
6kTteAYhCyWrThRM59ElWMZz7gXMZ/+UiWIJDcJ+KQs1W0TABEicD//urTbN1TQxeOqG9rf/Zq0m
R8gOj8fD3hh59b8Obg5K2WOU/q780j0MFdqPrsDfBtZNtotMGFbwM2Em12iTseUeN0ZpVNfJrR3I
lqoghhPcvLYqdgVL9WPukpcLufx3PENIzhVIKSB4OF0RZS7WfhSpT2JKHFyGevWlTO91zQJ0tuu9
d10c7zoTR/g48NrrGM3JFy+tP3Q/P6sVV3qSDritA2ciymUsbQfLdUNY5k74k7oDK50sq0JP15rl
VHvNZjbA3fMjo6/ITLMuhbW81tXa/uWW2bM2YhPUFKqKbY2y7q24/M0u7xJyL/wIOt5hHyYFEk2R
2NVje3G5lLaJ7vbbwXLHm+q4wQoNaP1dJUGp21n8O7fPZLKAjnMx3+yhdT6cEJ3TqtOaJxJMYlOl
bQHWpQYbTRiLNVdzKxpTLPPGSb5XxbAMizr9pYY1Jgh5lL7aQAM3HdInx2kyUGmxwPKGXq+R0x/P
emu6L67nadyyN0S5qm9RaEHvdNXq4Ju9A56w/6UFCTdK1wGKbzU2QHgRH5EijtdEbsZL5tnlorOs
77FWBi9QEcedhnDqFtFT75U9OlKRefADGQsAhHk2Po2Z2UP7qdVNnXfiHV3UgxwR2e0Ea434nN43
xVYMzU51gnSPJoS918g/nPgtE1J/rX1FesJbRQj5r8VA0H3Uo/GUE/ZdDJHnv1imSTioHg4z9qQ3
UAiuBtCCQ5ueI4B6MGrqdl1b2FQHfJcrG//LPQ8X5U3EU7hwO5f099zbCBfHGct8UVXER0k8sChq
eZDWQCoMs+v3QhC9nlwt//BS51cP0vRWebF5K4zwJ2btOQRob1GCo17C40NhwVPtPSZS43bokvwp
0OfIdSGaHzbiWVkktF/scn5VauS8Vkg/rTUt+XDHulyR9/Ru2VyAWUZJldzRzrcVXUHfo9FWUw1m
KfRr7yYHep4NND8mif3ZViqDTfSXG8s8ixyWEle6uY+5H5OlNuY64jp0PcFmJQjXblHmZyVoMCCY
UoSfOiM9gbr46gCYPEeGtS7C5hkJ6mipT/pparyjmRHHdTxXO5eYui+nMdRWVtsOOy9t9D0+JOO1
nItol4+EXEAZRLsy8KKVaQv93R7R06+H4TdkuCns2bEja/VaE29fNK1XrHsEkrhdpsF0IIOwDE3F
wiiqNHbqCIgtrWyNWE3g7PxEyZf85bletfRL6OnIwLiYwBhqOZ4myKrLzCAdHdvGsOqthAi9OjpQ
6oToFkkrnhELynay7bOAFfavIY2r9+ve6Y0Fq5GzSarg3W16wjCOGb3NapSrLrOMW+KF3iaEnO1n
1paM1HSCYJTvAgvHm16vUPyJ2nNfG9kzigqsq3HZA3tlDnvZpmVAX1CXBQ6quDe2As4vTScMNc12
ZO5TYLBKxm3im6oo4yE0i+kAHptvxyeDEUHqPwmwRywEky9KQ9qhh4S77hBg3mXV4N5V7D1VR+/Y
9OA0D++VWGnEHieMxDINsugEZjjfRxMBCxeYx6pyJn1lhJ6PuEv/FBAN9yybFP4UK/a5BaHow1e7
K0VQ3FlLz2xnbCMmm1VTAHr31cYIADvykEVe2tavuHwRRE/MF/4/NhidJQrv+c0Vs6+weHUgI9+I
fGaPoiIvvapQCFuP8yjZEVeNf2nLH7KC0am6JmGarBynnm4oTHkLQ2sHsizGdHu0qZa91VPXBP/K
ENnBbsG8WkAk55ayj5OlamHg3iqiPg2eU52ESP8cpUgtoNCNDCOi14CU5ZjHIXci/lep2m1SnoTn
2sLdV1Gtcptpng+rkoK/gbcXrUP8Pp/OVm3zAMjie1spCZc/t0VWsA5Oryh0Y2wChaS2nLtsa92C
QGODbGns6myTGp8kHVFdUH/bSc3zVVGNF4Ec0E1F2WBp+GFwD3nXW0JzKdnCHtX8YLq5gIlOXHRN
r63QFTR5TPvm0Sv1bNvG5kcXdsk57H4SBK8vqRjLjef6qMVEOBA1PqKb8ghNZWRy5OFn0TqXoRpG
QqfYjwy2amM04aBXraQfPqooXy3sLRaWqbRv3O+1ZRv7wXPl1ji1xbV/tVX+FFGCaE+UHG2BN68u
LB4tc1UWPaIesCC9YigWsksfiFvn/UrpU/1mNE+RFGeC7g61hi/4od2kEo7bwwojfTFBKmHXq8+h
PgzcpMCSLKpQY1kQ2mKjBarxEHCqW4EZ6aCjLzRLOMlxPb5W6EXbp6RAR6CMg3QlHM08tBF8fQ8w
14sW2s0T2+mFOmTFC8qPa2CSyn1eqPui0d6N1KtOdRb5j6pVZtkyHvt4g4ALHit5NyhrzEuVbQpM
96kxix9QJ8CI5X1/4FqLFj2ZqrtVJODlvHTaWp4P4KpW3kK8rZ76MVuaom5egnGsX4rMvZWICV/K
QKlfPKO3lt04Cu6wVF1X87ekKOKV3/oXqyj7c1eO/iXHbB19zvg9yOJ6H6lhCXEjSN7thNgkccho
J3sTeNRg5EmVyV5fwbgqT5Rn1TXVJ54fO9k8OF1+SsMCZBMbTQCSU4h4AxlMy2jSFXwI+9VKEwS8
dbTDYVTZr1lD7Bugmbpy56o1qtq2LHi8K4ljvWawlICEaulanqt7XbBF4VusH+cKkMM87Q0UfhnM
Cq/ZFJMfoJPGVEk3RIi2w/+SVR2TyjXK/OpGDs57MOkmsqOPXjVIckI3Ybl9nDsM/grBH3UrBxuQ
KVZ16PqP3tRuxMqBZr+Tg9WoB/TUzWlY+bpTqCzNtk224EZ3luN11y4YnU0WTeXJTY4FEboX3L46
Te1fZibNS1YPb+TnvHOBssAOhQfU9Y2hv4o23UNp946OoaDGItta7Vs1wcx6NHVGn1xMkAq+WuoR
0qW5eSQ7cnB73Kbl+LyO0hX75wj7ctxNnLxniReRJ1bjFNs6cheZNvz4H9bOazluXovST8Qq5nDb
OSnL8YZl+/hnzplPPx/Qsihr7BNqxhco7ACw3epmE8Daa+Wl1X8ry1BHJtyw7qhLjw8RvFEtx2H3
nZV86FSkwmwv10/sqffr2BuDTzVbxzsDnoOdjGoNsh9tlaIuIqKFCaSvKfr7IHKNj923psqCgx4W
kJYPbNvFmV1vGqWq9yCX+d1yg3k6echUWNvYcn51U9E1tazS128S3nTNTCt3iaj2CqxHfxqCjzb/
PYqWp40CDdBHg0/bg58iRCQsxRrMuziYHqUVz3lxW4HOkxYYK+tioNCzigRj+lxD8uSOI3znYlYE
Oo2dYNfaxLZi3E2++tKYytFRKDlc3Dzwl6fUB0wpkhZ/asK5GE6RvX4XKIJYXVV+Nu2XZJnCfgRr
HRuu+dfL+T0LRqvWtA8IE+yo756+uLPtb+bWGy6Tlqs3qs52V6cDHIxZI4cTZBOR0BGSTSVkhWQv
NSzBg4Ew7OygKCR92msvLcQhc4887buATJZRWHsR/RAzy2Fo/gbwKEBksZ0BUV9nbdhbBvbEoVS3
Asm8SaY5PxVN9NJQG5if2PnOT7K3BJa8JfAu779IWaYHbgbhvZx/GSfNJWe50n+R8m6qZexfX+Vf
r7a8giXl3fRNoPx6+X+90jLNkvJumiXlf3s//jrNv7+SHCbfD62f0HcMo0fpWl7GYv71En9NWQLv
3vL/farlv/Fuqj+90ncpf7raO9//x1f616n+/St1g7Dm6dAoEO2deLSLxNdQNv/GfhNKmpBROWeE
11FXuzOT4q19HfBm2B+vIJ1yquss/yl/ueryqtUBFZrtEnk703+a7z9dn8UMS+/BjHk6X654nfX9
+/DW+/963esV3/5P5NXbab63qqHfLf/b5VW98y3m+xf61yEy8OalL1PISCr+5O98MvBf+P6LlP99
Kteroc6tjW+TYkXnTukFQyJgs3P62shIMk3VSTfupVt6ZK+RA5Zc26/jswzXHCAdvRRZNmMIHguj
M9dBY1Fb1VrKQxGlEKi14zOrYIhshZWWVBL24FtEXI6ZI9M+cfr+j4xLvw9P1G6uYcSSPtk0I2wZ
tgkIrIVs/wJd9B2kHuld5SrpcXA9BJ8H6nxdO7k2MFSmN2UOA6nIMpIEJTkZjRwFOFugXq4+GdYT
82cPgIqdsw5qGTlVGY7UOZe6ur0m+rBKbhorcuFJtqgvKWYkdljZg8NETHUXJmi5uvDdWNTPD9Wd
yaYB5/Yx1T3CnCKnuqu0tLrTtM7YB2YFdF2O7o1mOvgVyIY3o53RA5icd18gF2RGObCxS2SJrPZh
mUtOHQ5Gw6ZmcL7OF2VVd4nzFFreX5eUafk4jDc6DxbXNHNmieboB0+tR4qY0QsKhEL9VaweemRK
1N8I13cq9VfzNOwt/m5nQLnBJWyElr1vMUg65fAlXIET8RTPPGVDB6rCLSuKTnOYPgrnWFZOeDU8
LfJAwwh/CRwXgis2r64jpHMZpjhzsubQo92+GXPNbKZ6O6RZfn4/cNam8NjFysO7uaRpFfYNO93W
UWsstOpThNZmdQhuoy4LbmUPsFeAbmsd7H0gs5xrE10CMm/w5uRmprJUpC4jrxMZ/aPrJin7ppF5
ks3M1tkJZWTzJHsIpk3HTMlWMpi9pknTN80gp+CEEQXF0YjNKqveU4GXoTYWQjzWVfptryjarfT2
iMltwdQaaxm4RkW67A2zypa3Hlxk7pLBiZO9U0ooPcBrvOQu0UQLnxAZ0tmw/S1ozIV5MHX32+K3
wRPq8GnlBac8vrqXkeViHhqGoOoGKEzEq359XVczp1SPUkN3K1+E5QQ670idwbDl+ifZWEWBYv21
XbxDYuMtqAlht1DkZiBbEL6eUL6b00F5M4FZlWwYpEOqXCe8DnozYT3C9arA0LDRYUY/m6KJ47I7
S1P2luadjzo9aGNZiK2XwP80wTLseg199HYF1HY5C596vGQsEVFA1rP7UA3z+9jKWV3FCErIAPtt
CRrUiNQKcUp4ad0TpQBzvpI22NMXp2OFzwgtqDvpBz3mnZYRS24thS3lNHLskvPOLIORagyvPc5q
8kXpck4ySgsmNzNOniIAakfXYdNA5RP2qeqNg8yggMtjze2F946AsecF1XWlndZAqhwo/AWcpBdw
km4C1FPOpc3Ro+hKZysisrfkyCHNuHNG5JuWVOn+kxlJiMoyU6rOt37fTg+zZ92bbTY8Vyy4T6Wp
19upTvNvgWlxpATAiq2zCZI3cQSlJv7nygK4mlTQr8Vt66+UdjpKsLFEIcumbVx/bVletl18Erac
U1W3zcBvrWXgCk/2PT/eGy4f/Teg56DtkyPMi9+viR1V3E0EYy4CV/7JqzzvxMrVzFeyKxu42C0g
BA2a9ldvTZn2WOnWzlgyITv1keEUOZwbIRMrGjncrdoIgCXbAqXdjDCG5hCqq3PQIpsTNbd1Ce+z
7MmmnDKqbXMTVIffvASS114aAHKAydncy2TVMJCDTkI4UVunuRvz9GPsew7kwymQUyWd0A355Ys5
yrqTgVD0/ubPxvxj+jpH0j+zbVleWq9MbuD+T2662tk0HlufkHq9uGRwroYZPEmjlUdIaC/q7E7D
SuY0Awhqzj1Rhs+9hPpAMVfWt020l920s366kV7s3/jkpeJ/SnjBL7KvsGU6jkYG0Z3pnTLRjLYG
I+Viyx46weiS2M3hvV/pvdOffKMV+icF0Sc03UXOdVbplbYcI5t+ovRkLSNVNakHTpV7y9buTTMs
P7bsN4cqQHY7Dc0P7Hq0dld+DIJcRUF9ANevFh81JOTvrMF+kiPi0k1v6pKHxtJkt9buuNGYlFyf
wzz0z7KXDeXXKXDtnbSGqfLPQQMkmR/3Xynxa2/xDcBMUcPxUZ8Q0SVwHSznkTO+u1xLtc4mbzPB
if/buCX5ZWykokLhRDs1jIp9NZvBg6LWsNBXXvqZ3bsv1mhq/yCu7VkmR79uED+lTtJ+8fqEI524
Dx/D2OWeacXK2W7t9Pxung7Sr3M41PDd8CG+aGrjHAelZP8J2oFVi3jOJUJeYrrpYAXc9THQS7AI
dv0pThRvm8LWtXLYKOfANEu28I51l040HNa9bRafTNFUbZvUrnJc/HLAYso06ctLwz7MiYdW229T
WuX89grLeCPmOKLNsnvfsiiEShF3cGAl30szVcvs1svSWwC2SbnuctQsghC1rdBo4fkaUeDSjGhc
Qao1cHD+W1Og14veqwW390qG4kGDx1p2yyBDBbZiW+2N068Ke2sMMSg3r+l2kZZoouQgfJJNZ0Ig
gdb9g7SCCgKcJWMQaQMZkTP/yuCpCfyjhry3VuXNhmPH4KaWJElVm/LY7hfjVjqhzgxvJkmIlIok
6fx7zjJmyWkE7ZIMxLERHFSwejAIlcYHuEISXys/9A1KdL+MX5FKqZRdTnUUxTDivmcExTaGymEt
b4PLXbGYYMYNRWDxXe+jImBOPhvp4rYqm2WqJbAMW6ZakgsEm9ivzXLu6+38RK3/uHI5cT/NCXox
euYEnLVSUpQ6fletG7hKwk5/HEUQYgx33Wkgs2XuqNjWOWqE3m1h9BXHKtHZrfXoTkajkr9InkFj
Lk2Hk/lbMxjPCAepT/W07amPaUDSAVkQcuduYWz8zg6POUIXl8yBhYs1UZlsZBdi8alZuQXITspQ
61075WOzqgz1JfUaX4bK3hAJDoaJtYo02WWnmmkEhJcoxaNLtfGt3xra88Sh59pIHPMIakp7DmvH
he0+8FGcLqEKU81hbYvTVwvJ16NlVD+qWXVZrgofmMYAEFhXH2dxDisbM9DMY9S2P6TViTNbmRtR
uvPHXDHnMlz25LxaodRHWLrS85gMFfXrPE9pvA93Zg1gRvp6jWrN1vO9/VwVym1Jne52anvU5sag
XI9Npp1m2aQNAKdCyAmupONNSMQLuD5OQda/9GTKm2wjiT7nhVofQO/UJ12FWPJVbVBKDkqziIoz
xyLhWbpaqUrYZByd2WouKPh/6RPK5Nqmck4ZdaDH2Ytu4XXEqJVny3aC89WU4WWWOYfuevP6Mqa+
4aB8DtK1FZU/OUotnziBqp4UJf3KWX9/MYWlqdZ4ADKJlJXIKCu9QlSw20B9Pt/LfK2aESIeKZGS
QcWymwe9ZeteDJeDfD/VAByh9X29gJtmN1luUdtvlOV6YKtkZSdecZbJoAjmoz5RKSSvj0KEepxc
jiUhrnZ641PX1MaNowCPlaYTQKo8t1TlSLPynGalmolzkweK+ullTN9rxo2SwTPuV57xaRnDQ2x8
r+v+fRjCaRk56fcMDM5dIRqOMLW7UM+s7SjUSxefDGRmgU5CgsqPNGUjU0IzehpBJ54Wl+xRMzra
bM4s83B26J78HMrf18tdM3Vqzf3RA+sqXoJsRseEQT0P94OvtGeLtWcJ24DenvWxPthDMB1crW2h
p8WV6rZB1Yq0ZVd6r2PkcLvhEBEobtVswxn8c9cWfxhQqNR8JpFy0DqWELJJ+8AHdSXsRlX0q5Ny
l5fwkvjON4sRnd15L4Nl2DRSfa+By38/tZV6boa252/TlpS+HIwJ/kZ4QdJNguLMZ63zBn5pTUQ6
7aD4rLkfIEV2PkJ0Vt80MZKBzpjmn3N/KrduQHk5S2yInmt15RSqtvEEMh8p6PxsCeSm7EnfDBAd
WLGIyKZ47UkTmjTCnpVCyzOIH95iOKo8M1/gpe7utTDr73XN8jfDgOLN4rPVKrhpSn8vXQNFl7DM
CkpXY3LHo3TKJoYYYm8D6BA819390thPcesX96AzHZaKFkWcRVN7AO65YBXb6k1mgWajxHQTQ695
KDmt/tg1vENNbCE5LJSYqf+lutrv2rMpzKEFwUqFsH+RUdsNvw2TN93KoSBg77Jar+5lzDXLfWfa
6aOMRUq7AoGTPmue5n0YkB+G4cWzlecIprx7AJvNufBBpAorg9rg2uu8FBECrW+OMjBaQX3v1W53
gEmL5xGRvAS6UDmqmtkheEGazAXHFuy6AGDKkitnR0SuSsLwOvoaC2vgGIqhbZUg8HfeEMJDkAbF
nWxUC2mouUVAV5oIGr8EmrKBmkZVg92SnIsokhPDJkxKqOdeZ0lGrbgLQt3bDl2JQNBrQI6wBnbt
YsWBjMlUdjZM20euYx9zDdUYQU6pCgE9ZLnQCpa0lou9hBEuhPBS2lPbVofGpHg5TOZ9wfk/LE9B
f+8bOp830TOSmxgNwDvOlF88sV8MYteHP5BMEIG+bGsqGACTslu89ZWUOv3YgycQAtrj4LXO/SQa
qnJRAa7ZHUu1yLkPM8u5tzTf2bdj4qwWn6kp2oUKp7N0yaEyFxqbVZvrIRhFZpNBLQii62UW33IZ
r6fiuIeb5uyFTn+kMJvi9LScP9k8cm8ys2M/UpgubFSU7ZsPY680T4np7ANVn8Ga9ME5BWG6jqRp
Osk27YLmIKNRNX6LfXFUDzrnQ8WnV2bBrQLxPQtCRCuYumq0HFWtOtpLc44rUJRa6N1IU6tBfCr5
p9wIu1t+qdLrIPRZYB6GqWErs0rDUlZ1DZ5fmrkDYaeO4LZZ8bG1ywKlBeiAjk3p5HtuusYThw3c
ySES+FdkQ78NIf53OALHtYPU9927XBOeALRYyM1TVN55fNxQvOttWnU2zr1oZE82EVJUZ6cK/QoO
dCIKcKtVbyQthJuYSd08Gl4bfxqS1oufy7xrP5Vq91Prop3rVNVDOaj6M2XpwCPrhifFKDSeR9Ae
m8Aa/L2MRibrfVRLDAAYJE8of58TH5hUIpJr9hDvKQE/yaAcH1c/UpfVkPSEZfwlqBUYrkW2UkLs
P0Msr1qWukn5qj3KhuIr1QofB6svHynmnNlLUiG7nP0kXbspy9XcNCFGfc1v+2JvhJZ1qzv6Tz9D
kGwctPRuKLhT8jgJOz5oxLtONDIw5rl9DMbsQ2tXv1xiQJ675U1tx+trfmcHpzicbzpJUSrI52Vv
ado/+KbM+k95y7A45vNfKO24MdMgASvtw7gzmVQMi5pTvQl1GINoZK8vOSdZSftdGCxodAgj/yL9
1xnkkHd5i+9NTglXx47vw09NrXQeMrjwmystQ2Tv/avJTfaGRh7rVn9NlDMuc8s8I1SsbcVdBaZu
NALWgwurNJ/apNxZglta2lCbRICHATQuvmE00DB6Y4uBnXTKMUtTu058KstBeQA4aD31Tf5DKazh
Ii22XPUdazNr0/O5eUI45BAlxXjJO1dDJYdKjcmOdfRNc/1O+mTT5xYkl65ebKVZKjPY3aqfj+zZ
8vnv6vAjaOiICjWtQyuwyHemN3U3SdJ41KlEwUkRzK9MysY1AKFwrgMw6EF4J3uWzq9NoXWwI/8e
QGWM3WPf+iT99pzF0FCIFC39pxk4SJJzZIUbQg4x6tzmFBsFWWpDrxPL3HriwMD/kSJMcs7atDg7
Y/wQmVa2j19d0l/ZdViu3ndHKtrx8kZfR8v4m6TX2aTv71OWvvdr9rYM9oCc3K02ePlNk0Y9RAtU
GpTUmKwiuw9/5sA8KSL6h7/MZwNurE+zVrQbX3PTu6KASRByP/0w2ZV2Z/OMtrH7rlxTuu9x+NDO
l9AEnr2rQ0qJnMYZN2+csisbIwCg3reGD1wLzDbYbn2+LOEJivtu1fm8Tegmf1sCEfSwKLGhealm
xSO/ttyOoSOVFpUS5rkp5i/Sks1QmuJDM9RbvZmKR+lTI4hg6tnly43LRzSbo9poK2OmcEF/ou9n
xejWiy/LWnc19YDVl4nG5LuvIWB+nZVysBNlcvFKziF9uQe3rJ+O8U76eDiK1pUetQd4Ru6KckLi
A5mlx96zxxt4M29iYVEmXz1OsPDvIE2bN9KUDXv4PwHKx+xOkpY2lnfnc+ItB0lXS7X1HmaDfl1D
DE2d8DiBJPORZhxL/S4FHW+Wc3TbCkv69dA2zzw7nKTlqrMJSlGfqr2D5NZKOq9No+p3vo5UmNHB
NCd94aAat+YUr5qsjre2p1S3UWlxOgs17yF1NOOW/7cL4NnRPvQ2Byhqb4b/mkptnUGGQjF3b55y
Myq+hRWFqy6sVJAdKco2mSvnYsJQcvIa1dw7bIrc99RDbqBgUT9ZRfSdE676Hyfeo6gR7LjP1HuH
6rn7ztPtdVEF+Oyu81YFz+aXrvVOMmorCYz36cRHHK1R+6CChTymSNxsDL22L5TN/4RSIaSAQkPS
W7iWZvHZcLQfCrWj3pwM6VfGqezhsv41jNrN/5fp/nRV6ROvkHWXvg1Aytfi+LIVTSdOXmVDsdEm
BvB7WVwyI9AnbdfpKn9QkSt9crw0KQR9BO9uHaW1zEuVTA4XyL6gXOrUASsXMsvZc9WnFIs6X6Gy
9+4aTtimJq8Oha5Gt/nQUv1rGfYDu0EoT3k+5ErokK6QxbC+jlb3NCR8gpWxWVsDZ5ys8s9XftU3
VKuyO3mZvq0rk1IZwayqGxaN7IlGpsyCnbUTu9bRnP0z6+V0xx0Nmusx7L9TrHKqKKv8FEButKe+
vD9UkR8jY6N+t/iMHXLXgX6ncIqPIwVIe8+dp600m7Httwg15Xtp+vMQb1TLiI/S9HRBfoXQxXni
VvkxgMmKciOotypVVW7QfwbXnEO/Vqmu/mHU8hezFvut0vQSz4eKrH+JSjO7L83tFKg/+3n2YH61
VVSHUhOsb5snoKMHVjC2hmIJ/5lNpvTqjbRkk4WZILLQf8aDkWfb0TnqNhv9bBsYlMOoxrUnHtYp
jKkGDoEoNJMBEymHa5SvmkmJkshOa0vflvoA9+xr2Ksso9zIGa/TUlm7mnJf2bZIxaz7tC9OVpKh
E4hc7GYGf/5dtSBh0L2vyjxY21kLo1NXu/mTkRjfEfHM9mUQgNPpguJGNq4/tpfBvZPG1FRVt1mC
hhJoa6tGYmnsquEAoeFHP68oJvRqfeXpjnLbCsEQTgOCuzyFbcnSjDf+ssoDczW4kE9Gbce+AWly
FAy0/XHuUbrk+CL+0ulwVNqW+60dAn7okhKe+J66jG5oezgjCu8bNEHftLKvn0xjSk48KmlbKJ6H
bwmPx6nhfTPZqeOktlTBwuraozm7P+U41gH8fFN28jBS8ch5RGfyuxtZV0oydXwyNVv7SkUp2p1A
RI5y6SibjKVQ6JT8TInVpGyiirJPta0QCM8dF6bhcnZuSs/eyEWoGwu5tjxYa36r3jVJrN4Vjf+l
jgLtKC3ZyGCc+KuB2ribxW/ounnpSmOukKpUG++jPRvzje1H06pXERWcIZnbevro7qWZKdYHVJ3X
qLGiiSFoa0wtDnnX9PAie8kcZs1KdoPATZrVElLdlkVLrYEMZ8ibxJcusn8rs7U92Bzn8RKLJmAX
Jt/UxvDZKexuLwOob/lIn0TFJ9vMqTgs67Dhbz2AHpLdUNDuxELUQvzgXK6NYPK52tekjiM3Da0v
CLEEZlqiohv43DSWn6GDxii81Apbxei5zvqhFdo9DXB5ftVj49Bmuv5B7f2XKNR38WkaUIbjOcFd
UUsXfJ+dZF/HpvkPDPvHJu7Y5IOkgeWjf7Qbp7iXG/mpXs0rNcjDszQDLQy3lQo1mZs4H5pxRh8p
mb/avlvu0nZk89Fz6s/CX1T69JWSWWhZ+QhzvLOuQEidCnWMPptuApmx1zx3EyyQWdT/lG43G8J9
aYwrKzvYrNFOMHfD1Cx65u/mpIyDkC8kfO1e00PgVkiHQ577OubdPNdsDXmBfLXMGXjOg0MdxL7O
neGiBMWA4D1SVtag3XVomZuI+eKT0UQdh4tsijp/VsbA2SdNbPs30gc1CBgavaxXcgQgk4jtaTFr
lc/JQeP8p0T8Fa1vapLKdNglr8Vc/AGdeSWjVhR/KRq1O8ytplPVIEZEYctJUGlHVOm9JsoqMCh9
bABm31jGJgnUlj0PNCUPIXXLIcZeqRN7V8JnBtu1rqmbIGj/KUu28pW0QieQuhcqK+oXsXf+r/S6
4SUgBeCvPsGQ8S7g5g7Fr8s0MluqxF+F43+f/0/TLL6rfPzriNyCWYXvLq8mEq8mEvLQMnt5rVao
PwZmbqw0pak27DEU9yiM5feO6IEvoIDJvpMe2cwhKnL1YDtvUr20nVgPHa5DXmcYqynjNuZ3WzlS
Tm26an87sZclXWbWhyheWCbbyFEY7+bYCryVxu/qTekOW02aclxWpgXHmaq5UwPKxinz67tLBCJ0
eWXy6tT7Otzw536/BLy2688Nm47Xl2GqQgRM2SDk7DxkbDt1HhululW5D2njmTfgXk4ypgpXMTgQ
dRgTT0fClIG27IZtrXneRo95Dl+zgvNXDXGhBu1cc/ij3tmQ91zkLNwVugfUbJY42L/2CKvLjeMm
BzfqrNvWKlJ+XzOOQLVGBaIDs8FtPJvWrey5QW0cg7Z9uubJIcGQ/iv38/mQ8c9g45sRDl+JQ9sY
0coWs8q8ZSqBC52csjhdL6nBlRFRlbUZxGnj0HcBJXhleZAmWucIAVuUIknTzaD6qLsnBAPcM/oS
zrV5Z8qA9PVeHO3KKYxhHgT7Z8RDukLfpn5AY65+iGLOvMxSp+JrmGreZhrqTN76ZDK/gu0mHWDr
kKbMk2PbmGcPkw3m69h38zVN2O7LhlpsDdXzs1n0L43XOeeBhwZK4GFaopjqV0BIllcIIUDHacVN
Ue/gLodzAprBSquCjZzhTVdOK7NlxIdBhC8a0kizingU4ptIYpYZmvBt7F0omWaTbbBQSy+HTN1c
bapQ3cs1a/ICGCzs8PubiCUHFWI8rOcsv6kT5DE85XnFrH3lPFNVyPMVjZWUCjLMnPpB6KNrp2Qs
o0tEnSvs88YpztJdwB7nIXYoq5rLyjpxZmsfAnN4VIyBKmtYkVfG3Lc7FlDT14RdBOpPp896ACcC
n5B2V6f91Z/b9Xz1D5n+xi/zZ+Ak13wz7ZQbVBWhZBmhTxqq6rYW6rppwvK4LafoNAvt3cFBWkBD
QG/XCLFdg4XLgW9UuJHRAGrWi28n/ECJsVU+2feqEh06kYv0gXtyA/8jFKbzQ2P3xqqpYe2BC24F
Y7fxzdA65DGCPoLO3KTEVW/0VRp7yW0flekTikt3FWziX4BZ5Ts7aBQI1rzyi0clM/tHJcV+aLRz
4I9qYnZDiWZ9A3U1AkIVIkCDW19dgR1CUMRJfn2j1Qp7aRnwbJksc2RAmrIpHerY/QBFniAUnC9L
ouwpgtK5GH4s00u3nGTxDWH0tXO+pGMx72qjCbRdNdsULSos1zYIkVZr7qMNj1EiZMVJdRk7g7t4
5sXpjg2kbPV/jQJLFZ8Mz9hcJ5HzXZPMpP+kKUZ9iI04ul0auwBFPUzrxQM9UnQLjyVaCXNkPbMl
GRylb0mRvaZ057WvacpmCWiTyzB2TYO91WfUHYqLXZ2yW9QgO2Bv2hip+fZVGA5bcV3ZfXPrZDgF
/tSfPNV5aaRPmjKwmG9S4kpJV2/s12mU2TfXPrJaaxldBv91LkdcWGnL8IBm8xFqj3kfjU64qgWF
VguzP1QAbrkpFc8456EH9Zak2kogjbpJON9ZT1bEZq9fTyoql4xRC/4o06yfZQr0AxHMSggwBUFp
HcbUcXh6rJUvw6AdqZyDjVsNRw6/BHe58Fdz9dNIYOqI4lC/LVvz1ITdblD6U9xYxfcwcxt+JQ3l
QxSb1WZslOHeVq1o78CtcXaRnlh36VQibadDft+237LGiT8YpeLcFxQS59C9ffA5j3kugpMMyQbq
ByDNaoNuINk8Vzw0jblCc/dHhVbwc4K4LcoVylpaFmJGz87Il8xNus3Es/bGMVa2EiVPQdj1T8mY
xRs389t9mtn9k1oU8Q13wI8yKJsx8L+6PC1epAUdh7NvTGo3Y5VtoTWTuWIyzwlfJpubtNuzEXwz
dS0HfnPBM4wg8elhyAZzIkyYT7ZOq++rFDagKFIGfoR/KfFIYRwtbSB2tsCXLoGqKb8h8+JAscwu
gJKFnDKNyb1EWoEyvKvaLLmXICwRa4QlY0Ec3zVqqq6mlqcOx2pLjgsTdQVWv3x0CrN45FmaYol8
zvfSlAGjoE44jp1b6Wqsvr7orfN8zReDAkXIpQYsetKpj9P1YLbfYy/ozjKFkwz3rp3t9TJAU9u1
yk3y0mjmKnF4CE7KqLegCk79o5cpd3EdKCyWAH7eIlnW32ZDw/m/mlK04kPluTccahbQKKr3vq8Z
vIl+s66skCMy8WOa6gncxjGyP8KSjQwWImNJ+/e+qUeFb2wo7k2UbWG7sBOypnahG9lOceaexzGs
7tAoqdaotGY//nNGxhzj73N0WoUmiVEEhypJ26dmUj77vMZLIaw678LDPIzaWlHM5skoxvYpST/r
Zpo8So+FxghKhtawk7Fo8pxbc4QnKWjahzTWgTVX5i1rU5S5s77/PvCTHVpK/Ll1PGPXeEZ0LBLV
vu24GdiD659rfuZqynXpjrOnbN0SACSq7y50mDNiS3Orf5igXrqaem/rH7red96YS1Qm/2lszt7f
Ac7bbNbbi2w8FeYDfnQLqBx/+WRP7WC8YCvY5xQkFwDPKUNWV4VZcnN1dgJNGnfOIbON+TSXsGNL
UvYOBSR+k5znXpuVw9R3QPVzPfqiVsYa0s/wO8BJ4GCR+0F3YiQSSzA4SQ+xqxHdWoOi3yYwyFDc
xNfkkgXl9hq049Y52oH6KaSkgaMe/2PRcIvw7Lnb9wjYbApvNp6r0GzOHH/0K2nqkIPfR02CSE+t
dGvD+KTpZfckYzUEC4lShbfS0sqpXLu3c8St/B4OHPc8JUqyBgCAvMhkTzd9NRtr5JbC747h7HhS
sj71bQmriA5Dlj0p4cdSCIKJBDkyEcIk9QijkxzJo3X0fa6sXT451qdhGMp9n2zDAOrvGcRw/a+o
QudwajXlo90P32urTu6kpeofm65VPwCp6x44XLtJ0wLl787nJFNPg7U09XzI9kCB7S04vc8Z9fHH
qrbzGZS9Mh9KUNd6ytaQKhorHOGceu2NGUwZLAaGnQzIRitT+5rnQPhxhjRsvYxPGw5RkD/qGhgg
/HDn5KhojW7HyriekluvU3XumKn2CFPzsE7KxuVNn4NV49QmdFzGuC7doDjbXVW5127ml8VZcy22
oJ0SRkblR2fAzs2GW4HU0AgMfOJXqjAGZHG6dnjSfaEZnpnxj9T312w9dv9kcX9vQkb1ZZ74wphG
Vd63XlIe+sFmj1DL9FsjrtRNqHFgD2f3Nzloco8lLEQ/HWvIVqGa1x/yHqH12vH7VR2gAM75YA+j
KN+5ZjLrQ5vY3TN7EkJrDGy7jNZFGHDIY/6QQacIvCfeGBmSDXLnH9Hv9m6kZdiNuzbcAcSZmBrq
4j/OJYOVMru/zxUheGIamndjisFyrlh/DtLM3Mhtt97qUtSNovZlv+6N3Y+Ku846GIca8Wzd6nB/
zPDBHOCKsJ5TLXZ2VZ8n21Y8a/dxDfWtwh24F6Y6GvMtu9ac+2IpWqk/jcmDHCgnc6zyiILHwG8e
cQSCKqq1Mu8s51KN8c9XCj6UQcRPjxH41ybQWwvoaJhEu65vupWMeH31EpbmNUfNGu0IzuO4DI5L
VhYB/EErbTK4jdZg3M66jbYZMFbOAlPur8LlC9pzNdSmCFkmutfsLAJcq2jxaYYiT3W1L5YaAjNu
O383BMX01Zjhnvrl7iqYdqVbdf7o/i1bTpKLPb3fsqU7jON/eQXcxqPq9gdWTtY+gY3+2ZyCH71d
Tz8gCXlUICD6aOqxRXGVpVK5WbP86eZ5JTOgWdwNvUc1px+WANq7T0asjWuDE/gbniZhXlWVtriR
dgdufBC8UN7wg0drZLsK8588KG/RlXG/DHqN2lHFrrbDfuq+hmfn5DSdcul7T9/OxdA8Q2w+wCvX
jD+K2hA3HvMfNob2sA7/H8LObLltJFvXr9LR1xuxgcR84vS54EyKIqnRkm4Qsq3CPM94+vMhWWXZ
7o7qGxi5MhOUOQCZa/3Dos3c6bED2II+iQrGa37XzAq4x3+I46F22xiF+ug7aMH2pvnn+BCjqM/x
n/F5fDeP92zGy+vLN/TX8Z+v63Od38bLv+fX8f/h+vLvr+a/3x7z9UAB5VF3zY9Ab/tvLSrQU5zg
D+MsYNKFCP6b2Y6UgfiGf/r3ITLsAyK3HQtO09yhHhRtPMcb39BrQ4qtUr7YAs3jco5jXjy+ociz
NH7EM4h21/g8fnKMbkf2pFmkGK7c1EZcVYskVaybstdtDDw6sZI98iA7PpvyrKp1pvzWnUftoQ2G
YfcZH7XeJFMWqA/YOqPLlMbitejqJ4eq6h/o7aaKjd5YO/W7AY+a5YAMyyYp3AppPw74aVVH2ZRn
8qD0lMt9o6lRQuGRpEDRKqbmVh7iwm1uw/kgm545mEskXprVZ6wyWvLYsu0rU7TRDX9ayHlyiuwY
C1Rl4XRWyPvb6ms36Vi9Vf5T7pjhsett7RofIyROhsTCTlPFkYS9gXHqeuRf4iQ9lHaLi3oCmmvr
Zrh7o92uHEn0wpuzoSJP+qx/l00PQ8j2xs3ZbtnjA+4g04ODdwGU0g7zxTkG7WbE2JUFR2hB87PE
BXLb+NAMLhK4wDJQPnarcukPDoyCRJxkrxXOPCtQYmtND6aHFiGueTfMYrJZ6qruvkTB+EVDl/CP
JL7YKBn6C8sCHzHNPEFk9ddtwrpF5MAOOrV9EzDc+i3Oc8EJCah5i6n3WPmixDXsVDsAGaAh7KaW
xUG2BlIjZ3lWnuuuHK7nCs/YlSkS3rMBIBAcflhDqQ/1vISZeFtlxZBvq25kyYyg3pLi5HBrQtvK
0IJC6Ufvvnp1vhyK0UDvtlDWvpqGh1jrp/vajJCcRVhuN6imu3aaoN44A46xmuIPz008Cz42WbAX
UTs8j06kLdgAZvgw0DuVMU8UDPCMNBxwKSl5Yvw4YAL5Z5P9UXRQ3BI9erSATtCguqfabpesRaia
RBq3jdjHE2duwrNH9K7LVtGg81/S7VldMwdLTAp+bRW1eCmU2UO8jt0zBbfqxgBdgjeU0sGXDIIN
F28WZQM7InMccScPLO7PuqohZeijXXaNIztgKMWlBrl9lycQU0IxIbv91xQjLHvyhsHLZ2hCpHOn
6iS0Py9DnRRjG56M16k1wpTLZGqzleZhhFwBxrmNJ6F/QYq/9NXmS24K/+Qg5rmQYTUWOGgY1ouG
qiX1fmeDBTu4qZiE4koRM1xZzfZVXLnKqo0q9kh5ZmymTkvPTuxn10OK1QnG0EhgW0BRTjnIyq2q
48Nm1u14Tv3Ogn2j2W9ING8Kw88/8r55yStteDZstV8rIqqPOLz1x7zJy1Uv2uaxK1NvRYk83NVa
OD2TXwBG41eQL3ptfA6c9k0BawJNkJbqm6xv0v7ByBrjUQU7xcc7PWc481yCyb2Xg8r5KwPnQVvY
IUrLImu3ijrEm9JAvw/uy/Ckd+5R4bn7bjnoYOoD4JwwxHUSSia6dEPfvJcjFLrcTpy7AWWxm14D
BzCC1H4vSb7prl18QXk/2fm2H27rxmxe55KRHIBLLxq4Y9Ydqk6IBxGWzy15161PLmBXzcKvjatp
jzPiaBNXdnjA9BcSJGJWS8y+xNdB+aMUyvgdQCl3P/ji94Frhzu9CPWdU3vqXeOj7Y3w2PQd/BAC
Wsq3yncScDe1uPg2ttV1Z2M5C9Qhy+voxp0VpOXBGyf1CPYn3YwztOIzdj1zEJl2Gr5Q1x5zHhho
vMW2bhC0f1yH98bCCBV7tbLIhoM/2aQWfz+VbXkQhjEcVGgk/z5IbRSVsrPfDwczKrkKAMYAjBBS
CSogMz3UupNfheZdUQ3dJXLfI0PHVj1Jg+zoj9697LPdxrwLik7dVRmY1B5KQbSMzcBYd7mlUcOa
2z4qs0tuzTmybwx3DTQeC2eblqj8jYXQdlNFSRoyu806WKPiU0/gvzGw7NpLXYfA/tX+JFsI3raX
wnLIMGexWMuYPMx6CngVaCeMTLiUjDWeeEk1pTlcR5gvIvUPZCgmtEQ7uFs5WAu8Y2b8YynsO6r3
0TlRXUxmAucu1Uv7LkvN5oCndriQTd8exBk3RVJ4nTO911p/GARIF8WNp12jGMaGRYf6CgAR+VNl
Xw/KHZmn7m6wy/jgmMJd+J7/h1HE85Jv9rA2H6yStUlD3WwxoKD8JOIoWdVeWfP6CUYAoARv7ZoF
i21DWVfTyrlpA7WmYpt3Z2+2K0AidnxoW1CCo6GkL76PbbNtI1RnWagLwPO+K7w6/oqLn7/oUgNj
jx5JtdipBWYQEdAMu0sfkYvFC6uN7LuWxN96HIAfQhvXNk1Zw8YAeLCzMqHfdCx6937H2+io8z1C
tZqdMfXxLfRvbkXWEJ+xWuSxyC7gbpzNTEq/mB6wN1NJj2DINtiOifbKoL3gnxDDOORHbSNk2wR2
+d1Qx32RzSL8ngljuJ2wOEiDcWF1mv00Wdjjhm3FptqvYEiLeOXWfvUCAglnCD1HfFi3q5ciWbAX
8l9G1cqPSIkkSzkqseF864mD7cg8CcmXlZNkyKKKujuZtVfxm7YqrFBL5dkJXEiRLtmJXHQPpq8s
1fEYmKcuKUI8a4bsILBQ+qYX2XdTNaNXVQO+GEYOvrKaRd01SSaAshZSF6lfnaRdj0C037acstAX
al93Z2emkUkmrWTcgsXskMPv7p2ZjitDfeyjzpJ04uA6SfEwwV08YDLdLcoq7nYDmLgN9kjqOW7C
EP0K7SRbIGUBpswHlAubbYw+MU9I34jWpd6LhVKk1j1yLGIxDpb31rXlGRcIx1/wqLVmQVte9TbM
YpgjZRZuMj3nSdnrsQI4KsHTVUQ2xIzGviVNpU8rH8IV68T2eG2WnSc2jYkgk0NZmo8hijZOrKnq
QY1rfLaQGV0kwitv5SGdizcV7/xwDcbZDvUa4yg71dRAfYQc2bo0MfNIHFAhjeFHp0RPN5aC9P0I
DoyfcW5cos7VL0HelScIhqi6/hWq57MGhUlvGO2bz/gQK8bSqrtio4Wxj040hp276+W4I4LdGc3r
peSFsRxtj3XV/6HVE9r6Q5B/pKe6d5oPJTbbheGU44NTTS7/U6M/sLN1V32Tf2UFYOGiQQm5U7OA
ShgUO9n87Lg2KV7Fbp3d/hYfjFZdRehqr+Swz0Oek8IwsouMGE5aOKth1NqlMNxsPXgHVfjdvTwE
Dm+tJzp1L5solWso/qLEM9TdvcK38B6Zy2zrOw7u8vMsGUNNE/a6FrkHOa5vIL7Ek7e5TpiH5SLI
NvXkjSs5q6+M7r6q1GcsSfOjDA0OXrNdHZ3kJLB7OW4jwa6gQnHSehJxo4ZzpV71JGOR5efuKV4V
P/U3hqX7B9LK2r02Ie8qRwx2/ZXslvpQq061r8y633gNXsFqHu3rvDB1TF6Edyob+P6tax5RJUHC
FS+BlWnMIlVYE66Qga325C2dF4uHS1jYxnMQatGxB4O2LDzLedGDmluhWkXssnPz2fSwP0mdYNnk
IOY1zYn3daprR/Bp4TaKov6cN02xRm1UvSdbby2Nuo6eyzLU0JdJ0aW3xjcFQ4hvdRfti1jXebY5
4zb0Jg9eCYc24ObsZqNgd0M23vIQ1k/GV89MnGUzudNNGXf2U5hY66CYiKO/stUmdFPNTB9eM0FW
ukPW1SMTgQu5Tglknj7mwMKCYijObTFVd17Qv8vphSOsVWoiyy6oXsdhekuyWd+7LlDzthi6k27b
2TrAbffRLDUTCmsWvtcW7tFyy1P1+7DrrT8QOXgyrTh/DfO8XKq1Ju6zYfQ38oo9W4/rFW10W09K
2mM+NVj5YzkMJtB+LXw3g+5WxIJNFFfMQFV816h4jd9m7xldBM6rFep8Hr2lH/U0MB6CHhhGn9iv
vQ6URUF9YG+gIv2g+gm7SAQKpkLNMPTKrig6PzPaG+4c7VKi6EC1tssx++o5ZYgBlecsK60SO9+l
2XcJYkl9j2sy+Row1I2xDRUswmXvELNDC4BkL2WvXkJqt6EW4u1n3iiucFZoFvtfk2DNw1/7WrZa
g2lXqh7NsE7Oo2JkM1VteJwRZkUu9lVtjU/s9YuDL6JgLYFlv8bDOS6BaL/GC9YL/ykuxytDUVGR
TM2dmkT+JnW1AAt6PXoKOl3ZtjH6B7YXxU+9UIqDJTC/lL25lijsO0aeSHOv6wrc1IfkdtLmIk5T
f5VwD0PpkkPfI1Pwif6QMeqdlON/oD+UwUgOMiYBIrKjNqkL1IBDbR2hYxeHtltn0ikjK5F4LR3u
7LWwsDwpXhscr5+rWUCfJCAKZ/PQ5MOMN20OqlFmCoyxNU7yTMxnCPqfB2VKDjL0Gc8zq9n2P2bJ
Dgrif071GvOnWSKYvldTbeyEpkXnNo3tVQ7dZ2UWqKzLmDz4UBt2onBxtYLEc66rrmWBC/cPnpex
7Ka443/4YwruYFu3bJ2b6zh5Lc+DNNnMxJWfgorqWSt7Au/QmnWorDojr3YVQreLxK0DDDfnV4h5
BXlteZ3r7PkVjKKzV6mnkXfSW/fOmjSYdtpQfXf1jyKPhq9mkelL3ob0TGnZPAQYhG0EdrvnQItN
PNJqe62kLjtLrcueLbWDnVOKdjfMzcyskF6OneogexFz6IAyBf1xVMPs2WzTNzfqrROc7uzZiNjK
86s6NAFfGzXhVetJLV7B8CFvFBjRKVLc9AHm0FnGTSfPQWhAGp5wVHq1+2I1ulb2jO27cVP04Z/T
vRSJsRAV9ZNuJf9xug+o5dWa8ut0RNiNG992xdJOddAYeugtY5dsT6yP7AWcNvpSty8uokZPTVUr
Fz+hkJ460ZdWD5wDKZ4GT5si/jKwa92odg1ais9k4SpWvRWjh8OcXgWnocGdfUAfelePWCQp/tit
mqAwn6fQ+qNIcKcokzuoySyxZxIGfI1FZOUnRzeGo3TalX68c4jvO3Yc5l8WvT9CVYlnYZ9GHhDW
qt1XSXkfoU6tbuEEND818Y5p91hF3Zetmp+CuIJh6LnpSjcMFBDnQ5q2bwlyKfuxKzEOHJsoPWso
ji8j2243sinHqXNHOgqKiJWeXS9QDdXK1RNQeJ0+Pg4eWYRIr19wICypkI/mCjTSnFBAcBtN7uR2
4KH2bDbJIjbj5sXQLfXgDY6ylLN8X7TL1MQmWvaqLyPyfi8kWsJjmuCkBse7YfUepaux9opDHarW
irRmsOkSnuBoDHQWPEZ2YLZxPc0R6q4B5B7BD5El6aj+x0Gd7vVZJmfF2ttZNH3F8x2NsiXZx+jJ
aWKQWXilfqQ1SD3P+h4BQyBtbE8PeoYN7TAY/o1hwmdDKiJcKzace7PK8SuaSDdTTUcf0fzacxem
NOgjbYltwnbwCnsPd9s61aFbrtwxES+VMM/yhYww2MVwIbGG40FaqBNQg9yLzvLMqsvvihLYFAJ/
iZdV42Jgj7t4SupzNyhsODvV7I6dVfdHedZm0Z9ndm8qN2oIVJwBn+HfhuKO3l97227WVbEKEpMx
ZbO4DdKdi5XVtWzW8wHdliJ6kZ3FDBfJw8WYOMmjLH7ZivHOUim7lV34B2Qrgb/FVnayBEmu1ypD
VzmkA+XkIBb+BRM7c4VRE9CmEDa7jHnzGXn3taIKysW4FF7jpSfqXUf1diFHfE5IQqSlXHsoQWn+
dZEw5U9xQkR+5peRcTkr7hxj5cbYkcuOn67OCxrnMFKLO7YS7VOdObfh2IEEmVuOlj4pauieZMuu
8+9eOmtyjGn3ZOPojtdkMR3NuVmAZ16UhtMDnWCmimjNUvhud2jrqXuKu2Bcpvjk7eVcMt5YS0bG
tJNzB5Ub9tgHxvb6N2gojHgdrglyrkORa9PqarKRvX3smUAfZ3+9EgvOKrWwUOz64tmzot2kCvvN
MhRrlQB+gDwUFI/wBy/XOKocq5j9/FEdsubeMcS7jMvrhGONOqfbTBcrg3vdNZPzNrSGxt22qc5B
GLsnS5gWaQgNDcEmHVb1gK1k6QT9BRZmf1Fmen7FY3JSXSBnP+KmMIMVhUuTFRojZIdvaphVZCiw
zCG/UBUXYdfxnGFWciNjqRFHC+6Y5qrcNxHgb41V/Lp0xbiPKWw+9vl011Q9PkENucDRrrtHy4aM
iEPAsZ9b11CAmkmF5qxsRfDV8DJP+hvZHL0oW/tJMG68GAyi07bWJpPMHTXw2kUxn2IevzGqLpiX
MMTamd2jgestVk0UAMKZcbjaFG9Tdzpkha28NtxSzZQVOVvrHSKjfLtARL42qbvDRC1/4iFR36AQ
OzvsEkcj6NuI642qPZh9lger8RKUpXYTssy+0eHJOC0ZcsFNe2H2Q3WfKZm7C8Zo2A5RMj6mYvhG
6t/6FlncR9BL+JIXRrJxQF4cSKaHFyRwkZOxYuubk91b6tB+bQQWv7ZnJSdXAxRQ16BeFTs1btBG
qBce6x5uczTlwYt742ZOzAD3n4M/nboyqrdluqE+jObj3N+YWrx0560my/slhgTekfy14ax6Ww1X
oaLYqzZt7BMO3i17nohfS1CUu07XbfA1dPhmDWC0MwdIitysdzJIRcu5dptBANnEtbrFgFLXqtXQ
O1F1a7rHO9fczsZSWHiNTcrdePjA3KXCpiGa7n2XDSciKyfZkhOoHqqrYd6qqkrRpixs22WZ1NVF
DvF4hu2nXLMWOmrA9+Z88AXiG34Wu3vZ1Ds/OQXqDsbzBco9af3q2UR9wV9AnL9X+ZNfAz+OsUsK
8wcV7spaTbEYKFBl2dveFOzZLfmnxA3xQyL38hD4pbLgh9+8dWXy5xUFNZC/rlijm7V1p0xdYxUq
doYWo2lRVd4LQswflaVXlwAmAXaP7rMMj7pKeiWd3K0zjypsfWuKUHtktz1h+i5MPmviHfq4qwEs
9wFnqvolS1fy3zA59oOls+WFTmfnBVzsZPi5ibulsqAIZS3TccJoqTeqY6RAON2M82k3WwHJQ62V
Nt4hjCkQQGkWMvg5Rke5d2sWqboMM9KO0hlYE+MuayhURfwmFyYYzafRTgR1oAkesJ/7675qnOfG
mr9B+ReMxdyT34d/XFuANnc1q71VYLT5l7FMG26tXrb3PSVcOZ7XbZQS3LVwcepKO55UXt9t+crm
LxmiJ+2cuDWgwKziIsb+EyHaO9O34wXWZtN7C5KUJ1ia3Ik4Tiif+rAVf0g1yjMpuHhVZbz2sNFm
lettPsd1UZ8uQyvVlxnefH2b9ZdxPiSlQx7dLz7aFA0Q2ZJx3Q9hkZYja1H0l6/D3KQqz4X5Ikd9
hpuRBY4p8nT32VEWJLAiGwCjvJp8vVrtNPCueha/F72/Nrg1nJJ6wOeqHcP7DCzPUligUMcKAEMf
5OWbpjXPmF6GH5lONVS03HVdbZu1WsEW0PAPwqkxlVLMD30M9Be3HAMyOOnwKPp4WGVFaVw6JGA2
oo7q21bAKBG9MRM6+271iZfvgqFdOoULRY+CGRWWPqhvZXcNHxRnmP6jZoO4LUkHI8WTx9jE5XdT
a+GjowHjypSC3HssMH/DaJJPO2wOLXi8F5h5cnhEnmUfd3WwrOo+33GXQnaxjoxVMN9w5aFpoiK4
tmOzyqqFXsMk/+c//vf//d9vw//xP/ILqRQ/z/6RteklD7Om/tc/Leef/yiu4f33f/3TsDVWm9SH
XV11hW1qhkr/t/f7ENDhv/6p/Y/Dyrj3cLT9mmisboaM+5M8mA7SikKp935eDbeKqRv9Ssu14VbL
o1PtZs3+c6yMq4V44otK7t7x+FzMUoV4NtiPeKIkOwrIyUo2W80UNxXmO7zl9IJM8M66Fx1lq689
+xHaO3ija6/OyhLJy7PsyMUAtarM0TVzEOoyumTdNnrx4juhs3empFnJJlqD2bJy0ug4GEXx0q5A
VKcvsU4xKJm0ZCkHqXHXrVxSoXsjC58yJztNzVBdNMMrdq6fdwtNz6GPy2BWOtDVAu8oW6RUq0ul
KeM6q9145ZRpdcnt7v3vPxf5vv/+uTjIfDqOoQnHtsWvn8tYoIZCarb52qCcA6YuvyvGqrvrlfxJ
msLrGZiibDKtjbSYjzr1WY5iN5GwmWZH4GvZRzFzZuTB7LQWT5/4A2hedcdHTjyK28OPUeacKfkR
Un3LQJVXbZeFHw3PCboVk0e5QLbABkNGCZ+DJmnvs8mBzMsYX/HqU2QaZEUu/+XN0H//kuq6UDXD
1VTd0ODhGb++GUPlpY3f2+b74HlrfVbD1uYD+6eWxRtnJhJFHgiDv4KlMwSriiLHTzE5uqXGfxPn
igFnfJ4t2/IsGBAHVqeUFOKkIxDVtBtyGAkLASs+VUGSXA/dkEWonssA5FhVRU6BUbLtVy7YcL+7
kXNk/DqEQvATqiQ+ugi1pi5yM4OVoGNX+vfvk2X//j6xV3OEcHVHE5qjq/OP/acfswAcOnVsqb9O
Vd1sNKNNNwZr6D3p3uQp6vOzY0Tqe+akFKJaMyTvH0TnwE2UhewoHOMJDWLvAVp2dOhSd1zHQ4kd
YdU8YNKKteeUBPddEyX7azOYSyyyzqKSuN62SoRBT5C0cFV/9MhazIjufdxj6fZZmZFnQtHt28+5
ctbnRX8azHz5unLEZ9wbgP0isch9AcjLTZGN/o0NIz+/tgMdu0/era3steYhn+MQEgyuM1w547M7
idLMWva68P/L3VaI+Xb668/a1W1NN4U9Jxkc3fr1E6pVrUb3HRJ8p4Tlpk9VF5cldJIcF+Ip6Rj2
71jInSKv6o5F4yJm0OXNi12L8EZPuuwuNKPsTktwSU1619jL2PXQwZDxgwLj1nmcjCECnJLj6dqt
bLajld31hXBINifNZpQv7nkFxe+87NZQZzzkQqBzx4aeNYuhUtCv1mNOS5gHpJKdehnbWnF0kwK+
0E+nDcLMu2jyLp5awwqIMt7xPjF33MOs4zSU8Xbo9fCcR4lYA6/t7yLuHCsMK+NHvyOVRzbDe1aK
HireMCmvSRB8VVRA+opwjuhyT49w1u4rQ2t2EwAy0sFtfBHkhC/yDE7Rdy6AguWPUN4gBhk16bPh
ToNznVCUPgzWFPzs5/ymg37pka4MFe5a+SyMN1l5Gb+TfoLAbSNG5aulvTTMHj9kYUKPns9ie0LS
Xp7WU+heg7IJIN84NH+YMTVyfwmmPZ7TpsnabQKg3vLgxzvDGZU9ReAYpW+l1peaE2CVgNjAEasA
75goTXdDXh6hAFoybvkVe42fTgF/r1Gtnw6fY3KXxe1Kti1hfY0Mv956ebMP1SJ4CtS2WJnUKI75
ZDgnlzr6Up+LAm06G28m5guP4nxDldXYY1xOHdlrqetW1nilM0gGw+D5WBk6UF5nwsPYueSja2BZ
shOQcnTuK3QRTG8qlkaVjotRjbAJmwfrjUs5OgvfbN1ujpPbqydQpX8esgyjHnIC9pb9/CQWdZeq
p0gDvoi8/UaOs7QPdWyCs93Ezu2YYWE/eFbw5vawY+LRZFvW1ebFHtC7c3M9fKu6HIKW5yTgiAzl
gXLcyeg874ncVbdwowO1tPGkeJXqrzs8Nin/Ardzy+KsK/ArkO7FYjydyhsZy8C8ogmqFWcyOk99
gcZGxU7dX7MVJgEGBnY3IubsrwuTxa2SgR+R8+QUeeYGEYSjhP/N57UmB+H8hB/LOgkS3tgIDN7a
mLxgZbOtWGuNYIWDuv4JNkh+Y3qVda5tYZ3HCNTh3z855HLil/uSbtm665iW42rCcOQy8acnh1lG
uBsrVvGuGFG2tMkKbfOywFsUINNrZ6Jgh67dc+447Q35ZPQL5rgToZSoFuZ0TibFu/im8b0vrBGf
WvYvLCfqgykG9UtUFgsZDzw93JENLTayqWVYhILgeCRrpx+NYKiuly21ggV5o6anyQzSTSK0HuOF
JNwIx3e4p8T2lx55o3gGxf4WT/2lUbT5mz/GzrrHGGifoLv4JVTzK8A4Qqv0GsfNvP2SkE+WQN/f
xmfEJWDYDZUIHYebsHLyh7kuuSqy0NjIpjI2+RlW6i4m31UgvCxgeAddvo/avHjAIJsKS1N/jKOi
rf/+03L+7TnPM8SmEGbyeZmCMsavT5GqrHWHKmbw3gUtTtBa/mWyau8uSkv71OdVv2jMtn8d2gD8
gO9asJUd7QmNnA2W2P2r2Q3J1mlFuDWNtFnXAUgXHXzJjTYfHCprN7Ipz2QsMAW1Gts+RCLOLjzH
kXRRWXCVeCFfEAvELnbgR9OXanH0tLE/FphlPDWjeQ6qaDojSpQ/ucL8oN7R3MpWMCcpmyKob2Qz
bcN+Wbl2v6/mmaXPVs2fdHsre0Nw42s9reqN74r0EMyQMzCQ7bGb+UTWrB3fLpu6r4+g9oBayojs
+xxV9gIZcYfdQlajNNVG/XduZtZc30uFRX2M3OY99+diF0c1yZREJYURqwzV424eWjf+zvYgZ9bu
aN/aSLlNC9PI7du8Mk5Vbo77cu6QvTKuNZb9Xz54+cH+/DMV5ChNTbV11WCzpv2+wOuRou5619ff
RuFXq9wqQNSaSn89xHzhUSNxn/MqsjZsKaJbq3Ssu3RCeNdGYFG2qIMnZ7MzgIOyBZ5Npbp17hnh
IqvB1Yw9UmbygFZUdnJs7ml+YygssvAcd1CdItUynDqWevu//1Ibvy/yhamrfJ11FSasruvab0uj
2DBLR9ci7c3WvC81pObbhrvMT4ehR50PvqPGAmWyFyni0regRvqVkXnupUxFvonZ3mOkhAapmeXe
oXRC66ACodl1yTTdet1QbQqsmS/Qz/pFr4/NTRFq5OKNot4BugYllExrx0u9vQF+7yDPCjXqrmfZ
j7P/1PsZ+xxHYS3+L7fqf/vxC9O1hKMZjm668+b9t80QC5OJPftYvUVp+pFlZ9Lz3u0QRdYpnLE8
Ep9jijReoXhkrj5j8ixuHXHUMNi6TijRqFnI02iaQcR6OW7kBeRg2YGSzZz98G5Gitbjn1DvDoWB
MhgDtFac/vYK/5an6lDPUk1jsu7JgYI7gDAqAPTADRP12ZY6JnPMDlvt9joE1Ne1qc9DfDRXFmjN
jsjA1tmlqtNH4ZjGQZoN4UScXXzVbHYmIroQsGjKgxybp/F1bAre31mYZdDufGXY9JGoofs6rbZo
h/IWpLzzFqgJ9vQOYDwyJDabWPPFaHz3zertZglzAXURrXcuVYIYq5g7EBsiHZwH2RlkjX8uJg/R
zbkjG1m7NN6IGbgZ5LftoM7pITqiqfhiAIj8+5+JLX8Hv9wDLHbDLsBW23YAIeq/ZwaQrEw0tGzf
rAHkeFmHJL9wF1hHSm8/l4bXr8y6tnbB3FR6MNyq3mS3spdHN+69ZIXHwjQfM5ZOMjxaYKd4uH1F
DdR+bjXwH05uqEvZ6QpsWDx+KhzmXie/C/r+EXei8mSWpn1r+qFYtigrfwXmDqNKH1+mugD1h2vK
Pgv94rFSqi9yQKdk9cJqx+YOucf4JvCnZJ14g/LehAs5IBeZuyrcYLzxiszFJ97j0T9fGj+9R9a3
1iOrGH036ApuZJJ46aQWaT+/5/NF5miralF9N84H6D9/xqrMqO7kAamUn2Ny8OdcJerq67jPmIhQ
SmJN8cu1fr9+aYMKYpskqJ4/2LZ6CuCEvCY69kJxOWT7vFbslz5CN762X7sGDl3SqRVqTZ71apfY
gUNZZGHagSvBYASRM+LQK6Em1Jl16bIBzesEaqjrlvuuoPCHUEjCz0T3sYuG7h9Bn6vG/oaFRx88
u3nz4AiwLyKvn10IAreT0TgPwNn0de8i7hbiRvww+lWHzR2+RxHSFUsWLiDMh/Ysxw4TDl5JpXiw
VhnraxTDqnxKFrL3esibpeFG013ChuhoDpq+FT+EUqTeyW/yJ58iKxhpT1usmC+fITnht/m/NX+7
XAujb1WawlrIuVJm5fN6KZZjB7XA0ii3m3XX5/rFLLSGAgcvq89nwxyTvWrhiuvZ34/L0QzfuCo1
Nm/GuFsS7i5P/dx70lvLuHaQm9aOrkTIy15nHi3PisEHnMK4mBrRpEOCmFiLgaJWozt5yL0GMQMv
TJczmuYaa0xj2tvZDBeex7XzQW1a+C2xOH9OjexWOYmpXfbRKNaoGz0Zjjve2epUL7W+q7eyKQ9D
prWLvnPSfdcU052MaSnwYAXSk2zJeDG6+9wpxtvPUGtG6Oe30SXTzeZiZh+eRqm4TnA0ItU6vmDr
9UG90b+4imbcD1pwakZ7eDFLSwdNg3oTDik/j+pj7jRQK09jWoDLhzG4jEY9LZeJf/KQNrt3VWV4
qP2IXTQlw63fTcP/5+y8duPWtm37RcRlmgzAxXkgK0dFy/ILYdkSc878+ttIeW8tywdewF1YKDBW
yRXIOcfovfV7tRy10+w/tOwuK6lPkgGFzgWlIMd2uWRhRuHmpMT3KvcIuPzjLdPA4l4e0nZtKL26
XlZHOw5vs7F0l7X3I8ZScXVflbY4limd+cyRAXuZ1UbzdO0Yqh2jvz7bERNp7oRu9PV+2bE8JD2y
z40ttJll1VfOcvSypzHlc5AU5Z1iA88uG9GfY9NSLl6LIAkRafmSACBLwTo+5WmabTN4ijsh58Uj
0V+3ywHfQtU3D4FZSyE0OnwddqOfB8saqKmMwxULbHrBDOC8H6EwkjlKsX76OGI5zC8yUtSMBmWy
LlsMliuL2XFANPkghvk9S6qj4gORD1JWE6Px9lnWa2toDSVkTQoV5uClLxoAnTI2hp8EFSEsJlLz
rpt88DhpY+y8SB659lrm+yEJvznbMH8YNJUXd8VNlqXjnvtxCrHiqcXpRUjfAACwzn892PPqx7Yi
1fkYZ6PlBoWb7QT0cr8S1ecu5IC0MuHuyQgxozI3r4HMbXkhBkxjcmempXoqet7lqeghPkNt/DZZ
s2VJkYZLKlOq0gkTUXUmqSi/3aJRym/4hlAfBXaOl6Ztn7HmGklWfpsQ+W+9eiq2y2qiHorBQx42
jOVuGvV6s5wMEtLN8bk99ZIE3smLx/WyPajDXRMp4rGY5O6Q9LpYLU+jVOZFTiiDeVkPOqCFO5kI
Q8ct6A3POjHGTmkuAUXTeEuQ+7dlu+Kj3UbfvQQbDF/j4RjMh6uNJO9sAvvWy1GFLK56bdDyRQF9
1oxCgtjZD8+jaEAAlE5M3prbx5Z4NOTWdIamnr42fh2T9hSO30Xk41uv1J9alO1ok/iIMKW3HG9k
RKHiWjJjDxza3Js+T6vX2E9vpaHTbic/zHBMi+EmQzbvYpjwNnGszmxfqfV2o9rkjPWGoF57UeJU
8BOvtpAyz9EUHIIVb+kmznwo+dGzGsg2M6yyks5er0jnwYQDFqvlcdn0sX1Zknuv5x/FgPPTDj3Q
pPXEi22rwSCha4qvVhKC7dEl73HMtARFsy3d2Hnh3zLDsRwNCwedWLYZfp9dhBrc0qI8RbLWH7VB
0a9y44sreSHxjGVbL5uWhxShDTEtQ3ugFUlltmXIYMtK8NjHCG6RvsSoSNrwEVKHeY27kusVOw0v
Hu597TUvw/CxkNVqZY0pmUf20JyH+aFQI/AOWbWTvaw5y5bJw7y07FwOK3WtcAUmvvWy7dNxZTIQ
e2k8YNpRTpUqT8feTksCdOroYRpog/uIL15DcjMa3XvtRBA6Hugp+q3+tPZRjL2fhIGv3ESJ4gik
0kdTBRyr4EjrAFZq3U7Sm5v3Vajy+mmsocM45lrHb/fYZAQYVAU/k0ik1WOJUXBNMFiwtXyjfMw0
cJZc1U3SYlhVS50gUSsHejmvhqZp7gJY0u6yarVdeWCAGb2vQlS0j/gS0R/NB6eTIZ/Vwv+ZqA9e
PMnfkYL/iJBoPg916Tl+JcyHpFLrVW4ZwS3uv3wT9YN8HqRyoHg9yodk5ENKjALECnk+riGr7Q0O
23gn89/eUMbmgilPrPxqVJhkdz8VJejf+GlIVZK8RYzsnJhohC9lOAbrqkAi/GZlarqKjYRfgBwZ
9qkv1R0xi/wACt34kpWZdii8cbyZ18qm4J3yg+wRFXDiSIo2ATGV00fT15FE+1J1WPbaSgZzEa49
knj2qt3QQ7mzp82yStc42vYU9NbTmKWP8Kh0J22l+GTndXBVVeWNi2H3FAZpvivw2awNwJRPfm4r
lP0KGSoLe+0uOKlBk981GVcQ4QO2mTebpV4dcTMvF9TuqYF3uy6GWt4ue/myQLlPqgR9Fk/Z96sK
mdIXHYze1ez1f7wupsB0vZyjtcNGJZ7RkLv6jsSxHGlySWRXbIQXH9TiyqrS+glc+hPOJL6fUe/S
8bZfrMlDqDWfJPCebIdAEBU+nxRYKLU0Yo2fpiB5P8mweteqCuvF71MAFWZU3/nzK6Vq8M9XQgRX
P2WV/2RIvvSalt0/XglX726SDIdrqUAlOjfjlxb98lClzeZfJnlzrSNfmvXvXXnaQ6ouGxTOECD9
WedpM68IJBk/hRkFGuDPNj6qVaZ+SdXoefKj+gr4T/0SaDEK1rp6GEqGPv3orZaD8GITa4zU+v2U
oBkPkY6qaFmdBZNbKHQaHxxPYQ1Sv4JNou2WZwQRicqiiGk+zXvHMLrGRNDcKMzKD1R/wkuee9ku
SMhZYLQG+ENM4cm3k9wJIqaUeTjgLk0HkrES42E5wh+eYL5198v+gNgRXru5LGuhwq0oHeXkMNrB
F6u2DYApGrNx2dh6lSbNQkLrhLcUe9C8WktZtIvjKEJvxKqdlAN4TdvcLat6Y+AMLRr1GFjjPRfi
L6plZHdm3GV3MVMOlJhU6LuC34LrR/x4wyw9LntRjLTnv3+CivZHOYsOn23LglqNgUtIfCpnRSZX
k7K2emZ4w7ilQDhpdCUnLoxeChyrIUw7OrdC1o9GlfGl4t+K0c6jgWqM4sbLXlTZiu6KKo/vSkKs
91YsGtpjEcZyG5aoDJh4W8uhtB7zovsqd9yY21Rrrn5tQVsppn0iqd3Xqeun3SSQcQbA4b6WGuSN
iRLYxdBJyEEf/n469pBmb9X8dPr52YoWh6xtGeW5J57ky4g8ezm9Lqb8UNAdJoCLw8pZTpHpaXVK
UZ8+Wb9e07br+GjZme4uR/kCoJ/C1fG4PAdMJJp140qyosEdqATeqBDmbgrCF3wub5ePTbZAE6MN
QNuWbcuDRxTPRoeu+34qOGflpJfGk0yI7sknX3GXaym8t3npY9v/tvT348zI/vV89n+XPj1LHNpi
i3SaHqJ8W3eSt42CMHSZoE3zLG26VdIg2Yi2y1cf23ylnVZdq2jr5bRlR6erpaunZrf92GYKC2Da
qJYb0U8/0YGDx6wVwS/Pl/dCo4w1iR5SdR1ad/Dfc9fIgvZZ7cQD+rEAEY60ZgMGJtkqL1rZ1d/+
/v3+o5GtacwREGQYuNAp2y77/9EwygwmOaHaBM+AasL4YJi7WsseMHg1r4bVbsVYK99k3xJuoJra
tYSpv6+Cydhi9s9POfR7J0c46KCw4ks+P0hg/VdGjBJ0WVXr5vL3P1n73DXRTFuYGsVNQ7N0Sxef
CmeGIvthQFfq2zQOq8ieaqQPPOhJQeazaTY7psmx08ver23yYBLxTZ6do6Z692xm9RFrH3JzBYsV
bQTMU2naP/vo9Z1UpPK5hxl2L43p1Ujl/rmo+IBUImV2abDCNl34mXoem4rS5qCTr50n3OQN21KI
TWTPsrQ8LAfSge/JrQrzf5EgaNanCxP/cMs0gCgbpo6eBoXK780jXPQoDLI5fsDggimSMj/Rn/Hn
IG8WzfkhVf385BV4zilg7z9tX1aXIz6OXbYlIofVmuhk/c1P8um4j9WPc3Mb4w6upggmrN7facDN
j4GwnzEOUAOp9ZGABtMXG0uv2TsfghPUHXDO3yybUGsNe66kE2xadi5P0svEONVWqO/A0Q13clH2
wDRuRJTzlFLHd9OvWqgt8wnLk0heGTjIAvzj8iQ4zMZLTHTcslPUbbz2il5fGiXHhBohQ07a8/H8
sCw1tZ47YJbb9acdWQqr3VkONPipuKoCSLZqCxOcXjy5gRZ2D2ZijBfekLs27aB7zQ/l8IxjKr5/
329QGmWQXJ+WfYgz1CxrTnlC5o1RNrBc/UAhs0GTT4lS/lpati0P8bz308HLtmVv3ejmXvjQafrJ
L46y3VJ8GJNboRQFdfH/PCw7Jwvg/SbXx+K4rH/sliOQxjQNBpq0Nnm70iRttPnOq8wPMrqMSGnT
izXfh5GHxOepya79+20YkfyGsNaW/vu8d07zAcGZ0UlELbA8SVem8q1oN8u+5agwnao91NWRgcp8
L//fXlXpxn3o6b9eNUoH2bUGgRQhnSYIugQ0JiD3nmuULLjSCvuKcdO6Lqu9OkrPak8VXwPAcOoG
NbumWfOdfGHtAlVevyxLhqczAyQlwygLnWnihLhk2RExzydGoi7Xy+rHw3JGBdf1Y5NM88FplRhM
StNLZwQuwNjUzNoEsiGdl20fD4HhB65fhMmB6nF8hOFFAuC8tDzUkjfmzrJI1yrZwEa9Rm2QnCI/
g4BlFdna4mNYVVFRrVMwG1Al4EFT5BowvrVvfpnDz+i77L5uqFv3oyqv31frtr21iQ1SNd3LXZFV
lF7KoiOPjoMDu28vWTSdKP4kZ58eHthTYTleo2tPw6Aa61bU03ZZzQkHdPRpjK9lUPtfKkYsip3o
T8k0dhiWfzvL6G5STDIMN5uIuoBav/BrPoyI1p48I6+2ec/0J8+DAqJleLccAOltdMzAM26G0O6O
oshBCA928YIadH4Cq5CsVYYg6AhYSL1pR31ylh1IoG6plDSPnecX0GUAysYZ6vXQUg/LAaKESS1R
dOks8lQLN049vXvobSatHow2Zs7VZjbhfB9WgBMRD8UY2BgyazsvVPUveo3kaN4dWTFqboP5StpX
xtoKxHCYxcX4vkDPSYF0LBfi3CCvMhN41mLM8It4H9RFii/Xbo5D7v8ybKhD95N+QnFLBtp4qcqS
9hQSzOdan9ZK2EhXeAvj3WhTVyrQkO7iTB3uVCiLt61+WvYtWyrFLFDdBIa7rFK7uNV13TiQqRjs
61DTNrGs5F/HrN4s74UxtJ0bNFN9SZOSFt4oxPvbC4h5lWV59qxo/KhJ5ZH3QzCU94LAp+XMTIlB
oBUCT0KNAEfSfXttD2PwDa/G+wehekD2egtGp0ZWx1VOysw1KsAIUgfyMtNhm9YlPjnMraX9vjAu
CyQJvS/8d9co//8c8+dL8DxZ3VbzsODjJSRfFf9yW1b/vCuTTKXJiDd1UzPsz3dlIfzGTo12eNT1
ybrGSXslvqN8VlryMTsYLdtlNQPbYVQqBbOKzqDbt5Qgx37l5b7Uxbw9ZuFmAPEwCUoRkvj/LEm6
aTPKGKPtsvS+tzT+pTUJpuT3aes8sqItaZgE5CIh0j7PeZg71GWBhvpBr3rAm1B35UpTdqYOjHNZ
+thm/y/bluPs/EpqqDNKKV0pmDHJPqQ4feimkspjYnuHTi32YzZF2lYZPHMzttx53tdJp9nAM4aJ
MiTPXdskK62uzENpAxQV9X1kSgmjMiPbh0GYcnlmNRq7n6QvKjdYmTRMf+HP5SgqAOlas0gyW1Yr
78FE0vJUIBfcdLVVGZdkyEpYc2HxpLaMP+qgIf9xXg2LfOVrXvXgp5N+y++PMd8s0BlNkpdym8TN
gJmeFXvJNoDkdO3p8p5Mb9gsa2Pc2tdlqWotGcoYeXqxCX7aWTZKRvoMQcvbfxy8nE+VaiPPp74f
u5ybtNyNl43dQOp46Gu4ZDXF2/qhXDJW6YsnSsAmSoAiOSz/ksi27+hc6hRvw+6xazIqvPyLDPIK
XDzlA8StzBTPRRp+D6Ip/RFO0bNe5TrD/sHjC2qhbCQc8mE+IOQ+8RiKkktdbyO2nodL74vLGEod
Yz5ZZWxrV9f4Iz4GVpXSFp77MZSCUErmAu647dTq6cYKp3LPeNx6oE18q2mh9r0QXgwx0dcumhYU
F7+suQnNO9pguhT8sB5tOfP3Zlh1m7LnglNHP5b9tJ6D9ZQQSa838pzN4PVrjeH/JUkYV/SKXXxX
7egJl1cH1k8VBxq50mrZzrvuRsQDf51Zqtu+NeutWdjS1wB4zXJAQn7UWu216gBfPXrIQgo08xPK
vl651jhZZ9zD2rUuOloy847Wo+ELyUq6Vb3aO05pWq6MVNg3UY/DBS7pl7rKa/Blhf8omBsUvjI+
daZZnMZKh580ZuMTNo9w04RahiKfvWEBWFUi+umy7K3wPJl69gRlabhUxCYwJeGoOJym7ehLwJDa
cHpqojZ2ZeJvjstJpu2vW9BtD1LdSzdmRpLs8sL4XvamHXSr5SRCF5NV41nGHqRZfa4i2CzTOCHs
qOdZUxhpjx+r5ET9Wi0LrzpSWvrn6rI3rCg5LOc2c7pSWPqUdFN6j7ZO418E3iH0O/FrkVtfN+dT
l95BwcYtrf/Yt5wheWKtxYaMJmQfZ54nvpZDXYHsADiHAJOSfUyDplONfZLPaDqvkMmVMqNjMXri
Pp6su/ftiW1QdUMhazWDd8to+nXZXjMkcdMaIACmpeQmbYrGCWapiTQS15IGln41prK/oP8kDyIC
q9u1CGuA867NrDEP74vk1ZiHZd2jGbMldhNGDjdZYDj6ORvBWNYlUT3v28rSOIfyJB3+Ia6Zt/nK
7YhU2+NiwfAVlVsXhS9V79+ZkRe+dn25Jak4D5wifUkJCI+cor0yMxaBk8cRRAt/eq1H72pUVv9C
+s7PqcqVZ3XSB6hgAO4Gyt4OlHgwu55pghRMmEFgYLO5D8kePM3Oosg1Ly4HLUu11pAVZVmpu2yT
KiwzjhTwHOnyHHQQwi38zrdl98d5Vk/0WBBM+brz0sGxwZzjNY39tWSU+oU5roybVVH2mR21Z3Rb
YOJEUN9LAWNla6q6b5Dirp6PWtGRVn7Wde/upnA2NS3OpsXF5PupcgwmlD+z/6kZiaYwtDR3umow
EaDxQLEP+0NBZp3tRwxEMLOqPP0NBLXu4Af1V2XOZ1se7NlJ3PrpmYB46bhsWg41AqCQHpzT1cex
ZkDyoCKCXRJVYqWqo39V02YivcoYSaZL9HMTyd1atfPsgVwsFe+t5r9oAxKYmjG008XFKgbr8yMf
4pnAp+iPdgj8cHmmyld+PVM+B7RqhqRuDakSZ0pbuQiDszWvJAxDz2k/JYDd+jLc1KY05yKwx0z0
CB8i+ZwuSkiqJlGzYyE9DfNSpJTpyS+qZpeTQPi+FPx326e9uV/3axkrP+oA+WBTG8VVMi8Ghiwf
JMHDsro8CM3KjPX7QZANhUrQBodasaG4uVKENx3ozcTSkickP+rB0tt6pRpYneFlQAYLqA5gV0tv
rEQjh3XeAQ+tWPV2ax1KP7C/VEnrJoY+kJGC9D/ru3GzrKL72pMkJx7I9oloF2MAS6Bvt+S58lYz
+s7D2vtGaHvopvkMKJO0apMlYXYCy4uWGezutpz87laxp9ENAtzrckLzQZsrTP5ca2r6UN9bWfX0
sWlZsspeX4VzmqFM4I8Sp9aJRHKLST++OUhzwlXn1WXb8jAVjFwcPIdERFrA+SAG3VYUwFyFfhgg
3QKUwrI+zetD7aNiWta5i/9n3U+rJ13OYH5l8lcZ/XBaydkbE0SgnZlgvoTQIIh14w6tsLEJrCI8
Gmbqn1trbjhJTfXY5hn0C8i+r+1LksT5W6aiIa0q1XqUuOwhHEias99X6iE303iblG15x6wTxEda
Ji8dgZvLWUpXXP2RqxXCPc/l0rr9e+VPFb/bbugS6rapypSFbSE0ma/T7zUvapRBZ8mF90PkM/5g
0vxjSq0Pb8ebWvv1SxpP66+iBXMdEbDuxuF5VInGU2psxZJQwmurDnuSkIj8Kz2NEVl+CaOq3rf2
SjOLcJsWeXAXZHdJ3FxzzdcPsiS0A9UCAl3yInHDrkUBo2M2YNakr3J5hPo1JDKXDp4OBy2Mz037
pOiSvmpG+G3U7ZottgrKyVqFVaQJiLVQDsYsvjFlXEEApb+qCnCtTPsavaKc1W6m/JEwOhulDwRj
lf4myVFWdpIVT9mmVfso2RNBRT4NTLz2Ykc3NXUxVkpHM7qn6AHVW+3rqxhJ4vI6bDYhFOmjJJu0
3CGkOhk5rZsUZeqq98insoLE9YSSb7BwyZveS7TNJH60uprtO0ota5P6uCsAmW6ogA+uWRWMvUW7
96Yw2eHFRSszoRuKRe6A6MXQSYaaFPIn1zk9nljAcE5LZ5DD6b4HGh1JpDeOAfd87L0wRdTYXKNj
ktYI74rNqFmqEwc9rfu4KVcyQDaSH2DJSL36Pc5B9nVGVq4z38scSSrTVeqrxV2EGhBJgXoGYq2e
GzxOsRK2JDIELoSb4YDg2D6SYAj4vMYgRc8wuI8xTbrJoFJyJNcNEWJZ7eHwreBh0syPmv0Exx5Y
Q+EYAxWDaGp/pHKpnZDPvPiBtjUDxkxGmUeZ43VjeaAa7jd+eko1/csQGdrBb2RzFQvwvYxafDdS
7IbsSKOmx/LArC49YeZPTyUX6TEA+triyKgir7gP9OJBiCY9iJBWtacfKV9fwWIZX7n27gOLcHdy
x60gO+eaET1VUrJVzL4n1Cqs3Zx25K2OmK6rdCcJTNQPRUAAHAl6OGUjp+u65twahwkZxHqmeW4I
9T23iTWdgxyBimTSFceadSo8UmZlHFkbc9DFoSijL3nq9WdvpCgbw8ywlMrbtaN6azEfdbgkW3uw
pUCh1eFeiar2sjyoJuTEocyI4AsqRFelrB21sUYqp5mngm7stUeJshqNAHy/SQwtYlu39yankc9+
aYkv2A8dKwiOJVXsg5RKw360u+cU//hZVwe00Rofo4bA1VU1goWZ0SNuRD+56ioACd5kqduBkewq
VU03lLQfcl+u1VDl9jIOw1nO0psGTx7p9OhrMcmDxxi1ZhVnLUHoabCmYGFvE9/MV0CUV8bgfzdU
rfuXy5ry+3Sbq5pQhCmwe1I1IALmsxIYEllm2pWd/UR2pD7lI3oqsmPMTsKQ05gSky5MyzCk1oUX
Ya3vRPFGboa5DbijkZMSE58ex4eYLnsbdiOuYX7b/3Ll/b2RzZ9o6lQDkCsrKp0IU//kVFFkNanS
soheB5KhQHqTOdjL+W2ZKDmZtWO/U01SVArqQG7B3HGTKLWj9SitFoxwMUHliEag4lqy0RSj3tBw
YdoSNultLmf2Wp4CdTPN19os7kPXNhJtraeCDKA8eGpG+d/e8d+rNMs7jvBaEcjvMYX8Yd+klmnn
Mc62nylAswPMReOIYmdFjnxEKFMCD4uwFs/J8Ls6lGs9ks8TIs1VC+ehsNy/v7m28lu5ZflryGUH
kWvbCs3mz979AZG/2nFB+WkzC4F70lYEeOevnRXMpqWxWU26HTtGBKnFGqw3TYp/tE0znNrenva5
bm1L2WTOQtlwx9hwOHhSgOCsCc2NEpRw5Sdokm0XfEUDJl/qKbjEtakg7ujCc9qqybYliUOsl/IH
UZVPUh56jlpED2Fb3nMXs9d+0ackmiViW8naU5gQ9BjpUNt0I4YaNzcYotZuebuAELWlIa8Vv9un
aa26gZA7d/SViqwuExvRvFoZRrKue/PoY/0i9yF10oE0SECdb3YTBlsRNs9qNoFWLPK73NLtg+or
hz6U7mGDRV9ifrWOYtkvaQ4sUBtb+YguR99lPjeQXEqirfDU6sgvpZp1zW37Jkb9yvUAF1yVrMce
fmzlxe1JlZsGTa1NaINcHJuybc5JShyz4eetC684dmLZCqkTKTeEJ0j0b0KSSutxevv756/8Marh
m0gLT/DL11XTtD6NanJIqWYp/OxnZsrDTVfZBfFant679HXu60BlWlRQVVfnb2dR5sGt4Frw979B
/eM7OPd+0ajwRdRoqX7uAyuSWQ/YWaefSp78INWtOaHeSKDLpT4qVUgxS3NajaszQo8tMzB/H4zK
sKakjfy5z61NKNQXggna80BYLmiYUTomMAWiMZNXfd+pp6knFvTvf7byqVS5XJiIGdBtS1XsuRf6
SZ6hxEwn0TWZP8OKL58ci+9226srggeBhHh+uc9MA4nM1HwRwZri/R54uvYtt4Y9t27MquQQMggp
+ovUFQ7VV/tQm2PiRBbZBIQZuAqfGUNhS3kIS0Vej0G+gw8lr5raPyoW7AmPCEOjTlfkpxj7wZ/q
FZVTa9tb1Pr6JoGzkpIXSjjTjPlOnjxpyDZmD405oFd9LJGPrkvPg8Tih93JNEb6ObSRseISSdrm
Ue2U0fiS6fQ2AxyRbiyN7Xr0B3OTCytgHpp3qzrqStyQo73xW20T5KK61fomxTufmOuB3K6Np+sR
IxKb0arwe6p7U4PfTStXle43rlcwcLWj7xgDg7p8kXRdnLmyi5UkEd+rWASHltjUHTMKR2ph3gNW
OXvf6+Fby7gP19Iydh7GPQjeYlfUDWpiqi5bRgzKAYZuCDT4h6wR6wsgRKs6crXyJtgbc69NZ7pN
+mVIwmSg7+veH9Y9CDNuASK7t6Gy7+yufRWgFFMGNaqyUzDE3RQ1I9UrAiTmdzK62YM3nmy1iHdB
2SvO2OnhRLUkc0WZuCPR5zeaKRErW8Ky7GU7yBw6F9JtmH3NdAQMJFEo6ZG8TcaGmbLy+zdg4+l9
nevGTu/qyW0oQctCuQFwP8cc4SbMp6b+l9vAJ0PQ+1dZB/tgUn63we59MoS1smfzuzS9n0YVBoym
usyJTcnexCiQNooctjSdu+5iGKK76L5CvmfkH/MEazuDh82gd/fdHDiIc/Eh5UP5+y/tzwsEIwBb
2AgOFEM1/wDMaGo/TfHQx6992F6RDSv3io3cvUJh7Hpct1djWyU3DTQ0dBKdq6gjjjTFUtxGMISR
NFK961rJvw1Wi4I2NjVEkFF3b/YPdm69jP5YPPj0/P9NLGJ/vrcyVtFUOjGaZtk6v7zfZ4yGEtZp
TWTBq+QDvplAKva5+dgkETcu8KUbY1AHJ5C8fI9nh/YQsth7aMM3ZmIfMsUQ+2Uy1cnaWaoH9HrZ
Xu1Jy8pb5jsK+RSOj7rSbPr6rCnFPqJwuFUsfwZxYKyBmGYfqn6SHc2rt0QD/RhRij1rsYVwpanO
UepVW2rD8UPaVZTNuPo07fD090/uk4Jt+V5ZOpM3SxYqWlf7k15mSluIAEMcvVqpWq/t2PC5n3jY
vmvrVguL+GgMirHGK/U6SgRFtcNBGmtxTIdqjXsJAHEfnLVBrk4iDQr41spXk+D6G82S9iQWdlKj
f8HsSxokZo0V6sXQKeukcymqwPSI/PIyZd63Vm65qHlMqvC5Pnr4eo5VC4v87/9Wvj9/fN7of7iF
qhZfUkMxPv2Iqj4VteVn2WsihLxCSdtfcAPbBG13vrkPGfRc0zBeoZPJzvbk3+tN8OaVk+rGsio2
iW775+UhtyntQu4BYiBQVmK3ito2vuVS5e0Lq34mgnk4SZR7rSZdh1J1IVB5AMBAeRR340Xnb7vR
AQ6FfLd2tu6TaZ9I+s1Au+8SZ8+huSdSIyHNkhwHeDiZrTmisLC7ytpjabRrjx69FuvKkVBytPxN
J0PaJSWsRTeTYY8vTO4l1L12nh8FbktoiFP72dz8YIo13Yk0c0bdkAg1SUGAYNC5gjPITs1MPfJT
uyTCHiA4Whr+MNFKX6QxKVe0KK7oF/OLOjw0zRTumHL61OkNTN1pVpAy3CUuQnDVnbRHBihIPOv+
tTXao11WZPlwtQYG7tBUjK8JgzpnQtC6jkg8cdKZw2+IiqjiMrswgrSPlpGHR5pYudPEutgpgTcc
Rmt8G8JWpeuQKQdvTnT11Ow1aEsQDtQxHUIDhlNBSodXkkvZwPYbuBRuBMMULHIUPGSgNXMpVBdz
Ba7rTIfomePQVUDFouSLoVdkWs4JvKpFzQ3NEN4Y5VgHY33Wuzca9M01YfTggMfYw3rrt7pXxV8Q
+h+8ihpxPr5YieSfmPSUm8GH6l0hrXOiEeoQtXH5KOYHHNIOCa3FyfeKF9g7rxU+8J2SiwtgZ/1O
b9thZ0JT7eHSXtUQSeUg0h9ZW511Ayp9Y/k3PTlbN8BS3VpJ70iOyN9Mn3uhcaG2bz5lymQ4I62H
Yyarl0Eo6v2oBNvRKuKbnhkPzLOx2XFZor7dBz0RQgFOWvR6OyOk9A+elJtxkdrriFv5EcX7ePZb
SlWTZdc3Pvln/zK+NP8Y45qGIjTB/NG0FfSGn67DHcmUfOv09tUgPsaNg5FhT4ovy7JbrqEMGa6W
VfKFrDcqWe6FE/mAPAzFXwUEM26NcPqRDqHYJjHA+UgAHv9G1cN0wGTZ+ziaK1SM47n/nUiIxAwC
Co9LnH/Gm+HERtaT/uIZjqphk/b70Vop/gi+P+3Hk1x/i5NspyH6vAMRkBMgmLVn6FViE+XK20KD
wTWyJbtE24uBHhD4svg5rbtkhXWMu0gbMDHntfo0FBs8MeoW8wDeUD/Mjz1QrXjO+8zqqr1vI1Vx
p+4hpfMFd22I1nIGGiiYstfBQmlkDF2z9T0aSvH8Ffaq8NJF3XgODXHTTEX1Pqv/P79R4+qFIvcj
ByuGGKz5tPo/D3nK//93Pue/x/x+xv+cwx90JPO35q9HbV/zy/f0tf580G/PzKv/+utW35vv/4+9
81iOW9vS9KtUnDlOwJvBHTRcZiKZJEVSEsUJQqIkeO/x9P0B1FHqqnWjquYdwdgBmwABbLfWb/5t
xSv7pF/eDd/a5eFbN+T9P+p325H/053/9W3/lael/vavvz5/LZLSTbq+TV77v37s2nD5THO2GMtP
fb3tCj92b//Cv/66/Tb91+XbnLxWfzjt2+eu/9dfAhO2v7Ex0jWIyqIOiJaZB2KBb7usv0VQFaol
mipxE51dZdX28b/+UoztJFQfOMuwsPyiHnRYl267pL/hg6MEQKrQIMbNUOWfR/BDAPDt3f1ZENC0
/n3ko4mA1lWCEZhOaJKOAt1vs8omVfN1isr0pmtI/DTAlWyYcOshy+eb1NRHDNEFscV2wGpEB38Z
Bdbh5nkMCpYMV+M1sfaqFqgZKxpQu3bGV1yf3grgBEQZZFNF2n15KSS5CXAMbwKrpOfnKiyWpjVK
3r44hGX7tn9fzYywcYQM5b9ujKoANUCw6EqD8MMw+amplMFeSEiy0PFt67VlgPUovpqoPAeWVPwo
jJ9L+zZQ85G3SAKOOUlYBKumFQGS20VQAesHbbQt9hDH7bJAfrEXmjIYFujFmC2BrPu5ui9ZErqv
4bIeE1IzQbQVePkAZfxZaIMaHwYVwH8kY4Lb9T+KZFudBE3w16S72bfXoYaVDeqGDgivfEu0oEJn
6yB9WK6qB2JlLR2XQg5GHdU6eFs0Bnk6AXzV6hbOMKqmTdCo9Y9iX00T5IalRPjeCuYw0ZNCXV87
Y3QXTUjns2FWbh6HNPth6K71+LUvlnthUBjNrOU2AyoufTzctakY+fQkB7Nk+GAIWWm3QwJ9ecYA
NyaribbSUTKLpyGmLa3j9naSMu2wYGEo1ml0D6Op6dvzionPWd2WhiKqDqMkfQ6zzDOwd/FaBCKA
h2ZMA7K18CqSlIkigwLoqlOU8q72d5PC/cKMvQnXSwnabn9/0bqSWuiINfX3ajXprqT3JqP0IQ3t
UF1UpxL1b31V4rsbJkPA9zwE+5L1c+m6TQH+Cx3r5579mOvq9bx9m2iFSm43+ei1y1Afr8f9Nz/z
++79ZyM53kDi2z2+7c/OmFC3v9yrtt/cb/ewr/7vt7Ug74EBruHbFfcfICf449Fcf3Tfhv32ehCQ
Bq8M/7dLvT2C3x7Tb6szsu+2OHS9u58cT1J9wGQpyLeakmz1ay/Kn6tZF0OOua7vu9syBUm9n7Pv
eTvoeibz+cPSGzEshL6x//Szv227Xr5mxJ798ZTrMde7Kfumt4mh4ky63fu+40/HXS8nRIPlt5l1
c910PfW67fq/XbdluHESDF34wrdnIuvG+6otIz9mOhUIFUVNBlv0BokmspWFYXV+X5TNpGa6FoER
liRf1ptO9EQpkhzIb5Gz/8b1135b3X8rMzCAA3HIxSwqW06UiUWUzNVjHyKyul36T+ft295O3o/Z
b+TtF67r17N/21YVs3zCS6I6TROKFXX4gkE4M4yg18c6SKx8BjO3rWNINK9k8f59UVvCii9sa0Z/
31VD01ASLFFp1BNmY9nGlsbrIAET2m2N/Ljtafcu4ZeDov3QfZ+4dRzXQ/dVxB7Qoc5wBwLFFuRb
YWomogdbgY8lLbQkkKBfl+7dvm0/bl+CaFsRT/x5yn7ydfX6M8RVfvxqLGqbV5OsEVjl6RSI2Af7
0l5olTWinLuWzi87+k0iKAM5Dgq9D2ihfy3+tK0ncEoExh62ZzLv/eC2JG/1dN+WrVu92fdE0nys
1VE6MPC1cjvR1YGJmomjaJnc/n7w23n7VmH/rNH991M5R1iyYPywF8MYcvd1NDqbDV+gb53bXiTy
1ihuq/sOKUNZ266rjyKGkCdRiDsS8hSyIRJKLlPZ9DQrep63R6WQ2HDqThEC0ACTx3g6sVVJAUo+
0ThpxB+CSaV7uBb7NqKlX8RyljwVk9ZgRn4S1zuKEqFdFByw14zqPsiAlQf7UtpDPWVmd1oGUwvQ
TNACjO+Wg05WNRaLSXTCUW59kqgPbViBf00rwdnf+f5+l+0l5+gq4ky3fRLD/u1oWyeYn7ElSjhf
kVtab712QgTrc1QceET7gwlVE5n20jjgzqUG1mAh7bstxRpilfvSog+Vh6sW9pFFuayOYtE8gPja
pMUb6rU4t6zHSIxOqpjCUW+6I2o2YBgwVXzkQVWBpggaMG7DgIveKqtnEWX0kgKhniwW0VsRhgq3
TMQyc9jIXmKSeoWTjnR7udobC9Vrt1Ed9mSM3rJt9Lavw4j7Z+O+vu/ZixIoGKlAOZfxsJrJue3r
1/2/HLT/yL4OsBNzW7m/vF0HAag9Et/Zq6A8mtJU+LOADZwjGjQnCgObtwIkNrPeSTlKxZG5pXaS
t/17oWwjr32pU9KCAde2vp95PQZhBvb8dvj1mBYoG0kaMXR0wMPBXqxDQpu6L/KV4TFTb8PdP+5f
9AhJ4Qqn0d+O2Y/+H2zbD3m7yn5KmExf0VBrvevl9qXrvwrjXLNVJubO/k/tT+v67/62uv+jmYDK
0bt+6xWuhbR1QtfVaOtBwq1HgTvhKwg28MFuXQuTTHqz64H70mygMwwf5p9zrrvffjZB3PH420aj
257qb5fdj/mP23TG8AC4FF8Xo8qWW770vegjXI/e1n9Z3HeVgvTjoN+P7DSNV/mf9//yS78f+sv6
2+Ivv00omlonDIRNt0v/P/v3Q/HXqk6d9PWXa/x58c9Xut50tkhPi1Wn/i93sC9eD/nlJ/Y9v6/v
G385/W3/L7ej5AdYM0WQCpn8SwEs+8dqUaWe2gjLcT/iuv16gqGKyBmv+ct1E+BLOYACQ5BnX9z3
AGKR3i5RLcwQiwS/dKa3ezFjnR6sW5Gl6gBCZFvcN+678x7pb/t65L4U50SzFyRjCL7+3A1tiMny
vv+Xn5PLgj5pqmsRVh+L+/63K+3rabs+rbWV+1CwLMm7nr4v/fKb11vaf33fzet+EKSSDFAxCx4p
sA97XbnWiH1VjXSpPL7VC2DCtUjOnhq1HyUWteGGCaMQutMymEa0dmDLbZPiaRvrXAuz7GPHKge8
c+cG4bjQkvogrfofhTCuwGv29WLNNITltl3WtxY6VzBb23w23z5cdRue4W9XB9fVYvbTNNBMszws
wtAFnRm/MPYhgrCg7AJx/xtme19xEXHyqjnMWRW5mvQYFVUbVMP4bEDtPCfdgkGwpL7Ei2p5+9ya
ONlLZZ2tXim8dvvv9un7tdhn+GvSxh4qUDBrsK86k4lw2yxigBtnSqArdOZ6bzjZZg4tiMNhUvX3
Of+Lps3nTu19UWQQxgcjtUXumTrMD0Fz0za7u85d91DEPoslGz15ja5GtjWNUrBHof5/wO6/CdhJ
lkae5z/H6/5Pm30uu8/dr9G6t3N+BOtM629d1VRSw3gFyXza2s9gnaX+TZrI0nWZEDzhMouM0T/B
Ov1vTdwUOiWyhxoBO876J1hH8E+SONr8Gcf7XwTrZGT9/y1vpUG+5w9IK0xRjZDd73mrJmlktZaH
jaVtmhDSVcuNiu4cJ9qHXDWSEzK/uNTo6quy+kbn6KCoTrrVIlxFrB7NbHI1+vJobrwiK48J8Zgt
gwnIhJIQvbck5VIVU3JS1mH2ZAU11TjJ0ea5DOJCgkYuRhd9dmzvBuMj9LL5YKGXHJMoQL7ODHry
9ItmrBc3RuzBB4Zn2rm0aIzAlAyWFrH2TPpCOgXRsO5GLBOYhYU4272RkviRFCTJKuN7Nir6Y4c+
8CSrLmSr+C7XwmPe9aEL3G4Dj6Fwk85I6hWgDngtM8o9YImMJb5XS0s+bbmWrHhBWjh+X9erfjYb
cwFvNCErBp0XuaH1npiY5GYYQLrdO8KV/Q3yFKstAnfmaWTWsUKjJMnSU1Klyf2K+lgCq8mp5HS+
06o7SzIrH+JM6lliIWFxrGPsXoRYyQ/Vt1IzvoUGPRqprmeMbIEtTSXq4ut5WVf0EapSRPN/DO1b
aQSpWQ3ELUNETNru0o0oO8ow3Yx0+TAV8mMh6IpbFvFHCzqcx7RKRcZfgCUJosFfp+9k9u76NrzP
0yx0GzETD+oYAwQcAdu0RXHMBszn9WnT1RKtO8NSOwetTuJiMkZrqvQxrLLE60uxdcIs9MMo8Ykz
ND6u337RQOtUrRF4xqRdNMn0MRo8pJYZjJXS+HWcF/acE19j4BYdpMws8J9qEHJaQFxHmvVUa6WG
KTg+EckERU6vMYmbypdKzB6qDiuqrn5pzYEkcGGtt6FgkJjsxdVdLRywFqu7lSMCxSnAMV2Pc7zd
ypdGOKLYHr3v0oNRrq4cla8puDVAVw99b5fmkh5BiREM1uaX2MTZPYdBMBVoHReidDfhx7HotXTs
sVUWSWb6eUvCBYWnrwLOuxZkDQvt0tysAlJPm0SZ8VmdYbyZoE70gbfbaNVngzgYqaGsdENTCO3N
WewIuPhSVEvm6GsYnpkvZXWYecgTAYNGudGmj/wk1sm3VW4LF+gTSp616k8CWVjVKfK8BjaMwG66
CCm3G30eZaYcWXgvpKBcrGJ5ThX5KBf6AT01d2q0xAZVZD0YxXhUhG8a4p0P3ay9jkmO1GQZHdOy
+xrGZPNAhMQ8UPldN5mPORky70OFJrZfctf2gCwWfAWmZYN+32awSytH6qwEUzZ4uE2Wnkc8QADN
4hIXxq8Z4HhbZWbJm8SRWlZe1FQDdwh506ks3ZdqoKhSVrmttmX2EX6byodKn0YcGTG7Ggf8Y0Be
lTrJ2ZkKHcv5h1pUP1W54cRtT1iarrCGg7ixIKcL/xMEq4uUmA8pNY4sKybG8m3YGmDdNSA7pSUl
9jxi3puDH5Xh1AsADcbceKcKFr345CzNkB5ntRlsRIqZcLWJzcz7VR7BcSO6dt8Qy/HQmX+KBDDa
kTyhJI2TSFFuJrbNDgUANDyV03dBAaIv5M0nQgGxs5KvENo0MAX1pcO74lbFxDv81OjzFNtzrAdq
Cta4T4ZjMi+ZLfXadwwswOXlc3iOHsw6ZIQVNsKjKgeGbHzNy9T0izRVmT7nVB1c5CoUwDwxavC0
E0FIhjlWClgEzAQx9nktfQCfuWoCAhtbuHArVtTl8jDPirhVyumEpoidTqFySU2h5L9pOxeLcEcZ
oUHJveYsaCvCaKrCoxFXkl2sG+dwlFLasgT2WjK/TOgcA2YisCAYX9Tk0mrtV2inEdygzF4NpMuq
LkdhHtjhgbc2W2vuF0N6p2SYnC0ZeHc96lq3CFMBQcHIljrROqVkeBAiQ8ohw7ih3QgAPdQZVPHC
Ywb9285h54JRjaYKeJuJVJBeYUKDYx5W7CY+ecbo1MMIG8wyzwMMNwQGBbfLhNFPQ9lB4XGshcsi
LqurMPVzkpmUVi3pgVFAz1v0Lj8w7kKnaIaH1l1iM5JRto9r18zbxJ8BiB/6ZfEkS1X5oGNgfTG8
/HyKI79vig8hsAs6s5lwVJd4SjgpzjzqOoT+VHarhCvEbe7LhSx8nqUcv9TNWBFbGBE/EIS75/pT
khjmjTX1t3NTNQxN52dhyGHOD89CX3ZObuJcUJWCE4vl6tRxbDqalOkgu+/aKFLxoV5olEtFcRJ5
Ar/awpnWafFIiLdzBoYSRyJIbKhKKtoHs4o+NLpgeM3YIo0A9MFFkUSx07Cq/WQxcbEbbnOA6gcc
aiJ30gUmuBG+bMn0Pq3a9cNqHjsQle6gJLiYZd6oTKBn0+FIRk/1+xLzL308mssw2+rc3JUj8s6a
FURK16DRblx0QlrRoCdBaKI3VlJkdXKckimBU2h9GPX4PcREH2cDYoXWQVSxozfr8QY6Kbc6RLzZ
FfgUiH3k12h2UeTID8iBclXG//RA6FY0HxqT7gUFx9CtVw6sV8HAK7qQ7FAGJb48onNwpwOXsgUa
EkJNiXBMkMMHj9Sil9/beRYu75ZCf4lIKfFNTqc1kYAfgQObK/DUrbg4YUtFrkQoFPUQX8JUJ4pf
9DedRmRSRFevDBEySJrPC0yTVD6XoSFFdq1+txQcn6XFr+K4ex8jdId6LW0uXo0zFl/A8C2wRzAW
Zbh/F9AlUEmRFpqVS7gSfEoGHeSU4pjIILjJYB2Ro/tm9R+LVFOdFvUdR5yAMvZMb3FbP0kYAniC
sdxrd8PCh5ehbqqLGZTgiQ56ErYQZzkxI6nhTUCuzIYsOcibVQbWL7Qt6peWiugiTvs8orzgLDni
p0Ouu+uzIfYvS6Xi3xqa9xWjt3NeLGArN5diLbNeJDw//EY2GAFN2VMqCJZjbL02eoDNyRRFK0h5
gAYyGp4RdaGrFN0zITjxAIvlYqByxpFPDV61vlh8kxss1tNFO6CQfQqn/LOaFZXb1fSkZUbsSzBo
rLqkS4+oHSPbY72DLzE7Ws5IMFGXjwvUYNfokAkoV8LCYtNhZyDOMwOdbgGHJ5/SVuDzGKTQCSHK
uHIsRY7VzKcVHI2X9kBg1Co8mcaaOBXKmc5q0XYxChwwuzvNCm89WwQ+UUhR9ojhozUmw01NtNNF
2wLNFax+XURbj4NlWfhw1pu9XPw5h7DkZFXrA3e+pV+aPaNSFjcy9J4vkg80L8OPsmrr6/A0zqPl
hN0kXoDmkl41/LFMKxex4mfNaGqv1PGsMbv5bcyVYTC5TCaPOu34akPSErD6apCHWk6eA1OmWjHS
0wRgFIseRI9XPDW8FnyrJOEtmmpK4qK3orph7QlhfMeUNKIHW7ilRnxY85ocT/sQJ1gcaatk2mm3
ug0voe36E9pmH7uhX04S7jB+Wob5ZozKUGIyXGFsANIO1njMe6DeiJG7Oi/TKWbdgl4V5SfwEl62
PueMXQ5I2vWuPLfjxViNFwmd5AFgtkum60uyDp48hp0tpQQG5oy8dJrP52VAKnRhyuEU8vhd6rA0
QKerIptMo7xMILrBQ2/DNpXhJkPNEA7oWE3K7fR9UurPS6z7TaVcChkCXZKDmo8H5bkxy+OQ9aqr
pn1Qw5aicTOx7kxgk1aWsyH94Ez63YTZtiyh/DwOA8j1eH0wmnl286JNfZyWAhI6Txnyg+5co12i
9WrptbOpMOto8JMTiSTpRvbQVTTv5OEfV2MkWtCjaWP1DMFRfvyciOJdyWBl6w2B/pOdyoHvzTqh
pfJkfN3MOjQRlwNk9qknkGDMSTzpOV5Sxdc1tgRbG2tIOKZ5ZuYqPi3TSUuwvKjK1k+q7pWx0gsj
vXJGeq6q1MFD5cPF0MjYMtmdh/UIxNBIsis5Cu0emywnFjTAUXrjjZuaKp91WICGF5m2uAb28dEi
btpP+mUgqutMU/i66lPlI7trD0apeCVJHafr/LzHFl0KEZFEbSYeDd+UlMJZsNi1i7y/U9XG1tbR
pIlDDAvzvnNGBTy1inwHk0lDzLH/CNersGGqvRTdBN5cqC/KGrZ2gcwr8ZgSrDtIBwCR1rthSS9C
bA2neeOIRQg0igPUIaVdj22tfIfL/jg2NKW6dIHiyBQR7BwBK8vLM/Eu6nyR7CDYvu6GTAvTmFbB
aAjNgHFpb8CPnIRMTA5mo3yIDMyRmmGqEIzGaIE+dGUWZhvjWZfvxoixRCTKZApm3YlaMfGWfnUj
TXhFmFTsGcqW3ah6XVbUXsWH7KuAMVqhO2SJ8CWdJIjNGk6/IZh9W1MYkzDZkbwBMpAvi1Ggej2T
+X6BwwfFxe4adNYY1NKfS7FkxwzEnAwhIbBjhd2UGXB6aGJkkPLvpmncxp3hA760DlVWzw468J8S
Vf4oiWH/aBnCg1iSNQGwD94VperovVHy5rIknPyIKXu5MDdpHlQkgB1rHVca/lB3o3qxZbH+LGUy
wI8ks3y9Y5SVrqVLZBV1tSp7sozxBoXv9lgN6pNgoV1RtwtS3LY6iE9pqtjdDDS0GdrKB1JCOC7J
SFcheW+ZzYdlAXWxLH3tRYn2Rei092g08NrlZ0srUjdOW/o9hlGKBKVQKr1pShNXqqvFR8rcHXM9
yDIsdYYO+HmsqcBOgPKM1aceYS2nSsTRl6eXKYmrc0VTkGAsdEhj+dGcZycXoV6q0EFE7BgSXVcY
ItyLnWm44woBYMjcWeszD1ea2KnS1zKKP6Zmo92gCHtZBYgb9Jez9N0S2pdoCAOzF321XZsDMMPE
liHOy4UCB14abvCzx45Now7HSORI3KM9YIplwzknq0EXFXX3ZfYy9Qu2Z1NXkwdOb8l5fh3K7/Jk
WS4Qmg11McDczUZHmyaNxFzjzLqKWzr2w+7aG34JrhvKXTraXXVr6FP4LgRwHRszYXAZp/tGApAz
mBcxmT1mb4JXCDI11EQgI9zInR30eATHiA+ITE+XAXO0QXervL/pIZDQphKj6vC7Bo39JE+NcTKV
9WMBMUXIQqdIaVyqULpkRS8fe0Y8eiql7jgJ9KORuQkf1bfhNi6JQuZNSl5eJE1QD725SLSn4od6
tN63CjVN7z9geLT6ii6/TlXEhpRvWW1upo1JAPIkvuhEtTQ5uhR18TSKNFEJdi8i5kZOVKSPM6QQ
u4wJyzhpHj3m4DqYiy2XviE01NcLUC9RlB/KNXnOZLF7kGKUu9Ny+rxqh6lL6xPips+6MjuX3uof
kzV+WuFI8kZpwBKox3tasht412+L+3pafM3wWDkJSZ8eG2H1UFig29kKIIAHnTp32NfyDTDWEOA/
mGp4DyfNWQpDPIVxCe8NPzYfmu7dmMDws4vh1BWqdAo34Ju2mMnK18TilJuHntjbIZYSWrJsOO6T
SRNor59HuGzHWCfh9tIgfTV9L5UOJTJJbz1QSfedIX8YujZyayjooGAZOozjQtJ50F4n6MOxNnyZ
cqxHkUuxseYrgWEjnCIOekuIY4LhngAxK4aZhqlBe4Lkz6tuzCddWAlYaAMtmqR5PGmgagVoDEnO
7rbqascWovrCo2hA/RXF6V4JjYsw6Ywh0U5ysZs54Y5BEEhKmNKJRwRvl4dQAH7bdt4o5v2DoDWv
NEWlHSk63hZFkE05vj/TLSJak1sJokOQ/1Y2zm2ivp8UMzusyUCGNUbls+bTrs3Ciy2ZJLH4kkg0
7dB/SWnkZmcvpvyQQzlze6P+RPdwlsQ+aFLIWEWKyI6pYTZZAyjRMWc4tLVkuUZu3ma9/smq5efa
Kh6auoYAW4+vw2w19lSdkwpHclWXhkPaQJgGPSzz0dOsrBjB2LqLTlEi3g9We5GWMbKNypCIz8LD
LKUa0l93ayyictTy8nEVPIZk70ZNyA7kXwTCrONzocSOoWy2jkWRBdM0nPIEsYtG8XE8Rudgy1ea
zYpoVJ5BOlBuVUW+wdIOXdot0T1ZCiyBIR7cPyV9rwljcMsdxI65RJSFHM80F4iamMJrXWCkAJ/r
ruNTOuxrYVO87wrzSzISNQEW2rkoNA2byu6P/LcqmjKNTOeYmL4HyEkoQf8GUCitiajMZLro4z4r
ucj9rdaWed/QCziALW6n6rRU250L8zodkpW532pIAB62bf0OszSmGPpFpOA2kr1U6voOCzsu9hO2
U2QRKbHrusSLEpF0P+23uBfLnrJ/q8/yUSWcDt02OvdKavlN5LZbLh8vZgBU46wbfhu2l6iT09VJ
NuADs83m1Jsf98qoGES05LE9osRFXm57ClKEA9TbA9mujX4mAdLILIZzw0VyoSwO+3+sGQPQ0P05
7OtlbKFTKC8PmjJ8sUb5PMSET6aOt6sNUK7jJinoa+cJT1GV4RTzMfAe3BGTsWgKVKs/TehyHYQN
Trvf6d6K7KuQAlcHK5fIucI0WiV/buitNuxHF1jy4Az6qEIiVPtjGVaeadD8xpCMmJkP7/ouVP1Z
IyeLl2AR5W8QIsGySr8prYcdYjUuKkSRajy8IbQKy6qPKJERliIduZDnPCh6104ONIWziP7nWWoH
ZmRzPAFHyaZAjGA39q2hu8WOUoo3gO4OVVqjlrkM/uA0HGCgDGitgSZgeih0MuRoVRcdgotLfdxG
GHv7mwEpBLjcYXGzv8KakH8DfjLKYigfKcW+tBf7F4dW9/cVExq4ghsATY4IMJtiftzxEddC1hca
zA1Hs2ywmqE2wRmkW2NvcTJWB53h1kk68OUrIcIUaGSng7KJNXhqVp0wWoiZYWjfimiQgyLXbk0i
BT6CI2OwF9jOVp7WU+UNTAyBlTZmjnIQCIIUOiBdbxcR76a16dcg6RiqM7mqnCEPD9mcJueZjs2V
emY9V3TIFWMSw2g69riYCG25ZUI3GNEOINqLdft6XwcS1xCxh0oJonpWgkF/L5YIZ+zvYceRvb0R
ojmmLLwKo8ZUUE++NJO13DDVW29Irna2htjyIRLX97OsGa6WFHeLYCoXTIyUS5PE/iDIi9918QdR
Y0o3o8/wtk9qgaKkunky5kq7yUN5BPwjembNhKkgInGD6usHgMb6YT8Ay5TuLGMque+Tiumm08Pv
k9rTZjTCAaHD5YBEBuZfUzSqNpo640GhogGFKovbUVWwHrS6Y0c0VBpxOLKRIYsvjUYMQpsHFLyz
7b+qapfo1SOxBSK4m0asvN202JLjqoV1dAoGGpd4ZlpKLh2KnLp+seDzNqky3PSGeh678ghE+oKa
F+GLUioR3PheDVJ8o6Nvg3w+4441XrJT0qZHM9JFHzxaZ0/Tgho1n7gEUa+RL2M7GC52eyDgsvwm
zpr1ODRI4WFE6/dMsWzDFD41kcFsKiXKWRVnMyxNwINt2Lj1rL0TrQ5R17l4qReiPZqYPw/NOnla
zceAn95r0hbougIzAzieHgZogo54k5g14vx6ciNpcn0esCyzZQzqXF3qUqYncUReE5KKAw29OF8L
A3VZWzExtyzDG3QQNoki6x2BW4hhKKvk50LCjGdYe8YgIAaHhK5uY2dri4xoVCfIDIVYUuHrCZKs
H0UxL5CANvO3wjAJcloag7PB+DYvRuLGGow9XDTsaonkAEUGCVYXS81W7EvXHXFXy8EclvADyZg6
+w4xVhn91VrhXo/bf2U/WJWSDx3xdb8RBT0Y0Z8IZGjcJXk5FvHvFI6LGru5oE1BKzr71mvRTpXx
dlLZIuxX4fDgSKPCEG02grLvRawHtp6EOHkQhaIZYO+Q+fiPH1u0+HNGhAsCdvbUIJQ2tv0Xgisq
PyAhDzEdrCnEKX2hxli14tEV8F5oHiMwkyId56mmVZ0Wms1CUHOC8pPuGFE2naUFZkI64XBWMJiU
wum0yRg4vZBVvkYrYCO18arFItW7+5j0+TeiK06l989K1VC9zB4tuu4pwW+DMK31ccrM0MkVFJup
VYRbER4O4695jd43YLDYUaaa1FvryV2h7zHMQMnyF2m6pEikahmRtBFJO1eQ89dZbBpP4ZHlbfdq
GeS8zR4xWuUptZ7BtUVuoqkpMgrLe7ps2TasXnaWiUhX1T4agE5sJJaInPTMswujgLJ3QDr0KRZz
wOi9qTlMj7y5Kj7mXYptIkzhUhnoZGnxNDiNXVfzFDTCbWV6b3aw0PN4y7DFT2PxkhSjSbt2pyxC
5ZhicVfJgujWRYgrzFbZK09Uc492sD5J5Ux0qGGwAIRVSg0clTCKuzU3inGrU+s30w45RzWYccE2
6leU+rsh1CS/jKPepPfKghGVjI8ROZX+Cz3D5JvyXS7MAXn8ezhrhymNn5uFHJuVP/UkTvmwqDG6
3U7lU2vgOBYmGQ72FV8ALeXBsnBZYuqAAGeY3qGiczcSXSznlmeEwF9XV0SMc3QRPLFTzwaNIkxo
Td6UHGt00DOZxP5T1yetOyry/UoDSA0OvZYJriM3PcHbVbwge/Cpx8IuTRqvaorTDCt6kxxFB9Q2
itivyuY2r8jmCPeCDC2GPIlu5e+a0O0HHIz6sLzVJcuW4NLGs/V1NMrbJgTDE4/JZ4Ab3jx4Q62M
oC0xjjMzJ+sUDwE+uLOSchas1gE3byMlhPyuSzTCHczxIBHyq1LBVq3a01T5hkAgjEBTvEzheBgm
hp+K6JGFuCF8jgDRbf4dd44jcnLvQ619xa7jYqKgmU3RGVvxD60uPUr6TWhoX9HAzpDQsIn/Pc4I
QjC5yU7NbKXnRdBnV9MRylxHRUJokGJf2gu0WeTzYtKWFnH6Uq8SvF6DwWWmrrEPCOGjrEHsSjcZ
idmKYzLrsV1sTQA5h4Y6PogHs8NusDlaJqO3HWGGgEoXIMgMhnpf7zpjdZOKUfck95adzcPspEQY
h0nd3J5oeacoUz7FjD3svF9oKRmroX0/HIlV8DJ7oqVA6ilk+B8wCJaU2tm1CHga4MNTF7YPUOcI
LBfUN8gYemkSUGAevhcw2N91iMH7dU/o2N4pV4up1KvTzV8QrcXcuGASY2wzjnGsj2ZoLIe4Rtp/
sZBKx4OBgc+2c75LuyIPiLjWgbQVyEAyQivEsXcKQs1OASnOlZMSbTrqShnLGOBha2QbJXU4k+C4
CbrIiydBZ4NycMZyxVmhyCxnjLVJJg6GHiq+CyUZXbDs0VYUTHkC8UXZxtv9KjyaJf9JKWxd3n5Q
W5AwiPUS6grY9m4DczNZgya3LyLaCxO09aQsDz2I6x/lqeffKZINlart/9Tb6JFkkLqxnoTcUIbz
jIqJLQ8FofhthLrTwUClM5+5rpeSdhKnqD9YO4z8evl0uxESe2S6aVtEkG1FBmNYb2DI7pTAfdu+
tBeCjNMHVZ/xkTUHDFWM42wgPZKvnxS165m5lh9Ayydn+gKJEBxBpgqOeFBWCnDuYUCTMCEkPG7J
Qoa/+gbFJxQ4BJGBS9GSaP+XvfPYjhvJwvSrzJl99oE3i9mkT5KikaHMBkcqSfDe4+nni5tqgcVR
z3TPuqtORUUEDIFMJCLi3t+QBMKL40aKcOEHG26mEzhw7UYKO1IC7Zvk3MkdtktZ7DOmPEQCEmPX
hRvCWHoSH+PK/JBteC0epmwa0RMrm33VaLyn+2HDA8Bcm7UXYZTYCQ8t9jrqc6YzU+D+sfPf/Res
9++wa5l7GCic/Wu03se5hJgbvgTr/TrmN7XWUvxZHF5gsTKTMIHk/ZNaq+tsgjlrIpGCqAWIvF9g
PcsGkWeCyOJfzQLlB8P3F1jP0v5BQs7VNc1jqYslp/EfMWv/jtRTMhqakumCU4+Cvm9yCdULxxx9
Mdq08VEANutPUbdzbbS2NsdiwkX+Ucv/H4IWptIvWh3EgB+++muv9I3q0NQq9FzH++ANygjD1nku
J2Kw2+CJwbbBp+1jmd6Gb8xT+Z4ckPWpOsQ/wlN8sQBtkBLaebvobnzW76a9ewFDwmAXsU46dOWh
vH3xJf5iIP+Pos8fS4ik7f/6n7qjvaYce7qHfgUScabl23x5ryjHs97qGela/Y3bMv+s6qW9KVTh
j+bEFFItxsmYuDvMvXBoLN677YIcZz6T0OhruwGuzBgitST0sTScGmsfGTYGwRbsEoNEwa0Ug74w
H7O0Lwjy8M4Ox+nG1JeRoHNV7qSvCEZnqztzta8T4uVpTDA7IHtyXDzUXFd8MLM2WE7FMgBD1wHt
msJT1EoCMzIOSXtQr2BpVtrwWHj1eBTWr2MzF1NKtmSdoDyvhQx1zLacY7iU92h21DdS5A0SniiZ
g9/7Z1cjBCBiV4Cxzcnf6yrGpamYV+9WDF59X4Flm3CAilXswHZH41zU1XU0tIRDfGUSywioKarL
Yg3xLgKguUPsIziZw4DfC8xhIRfL+CA1Zgr1jTTb5q7sdONitxCvXgxOMkLVasTSpw3CuyQKXgwQ
bqGg9OuAUVoZybUp+Fhn9RkZEgMSsFpLqJD3YmukGWCDSBfDpEbkDdUeIifxZ49MPuJU6U9vSNBA
UC3pkmJt6nXyyR4VWVGB0OR2ZYBMuhCKoNy5fCteE965Lfj/9S5f0KqlqikVzXxJEFfj5uQODaGa
SRs1H9BRmtl/BylEcKdmgPcmxQFYb1ZqupUR9tGNgyDaN5oJ9F+FyGLsP04Dds/eVIdH37WfZVsW
B+GlRYFiMFoVO243u0nRwaIiA87gG1149Pry+dokw1DczCdDPQnAluEmqZo8HcjmGucRyKf0Sxff
uLfrfJ75UMKRtYpM1oFi1ugRIWKvHTAICNGr6fwayg95rP1G4oQybxlHl5BhiIvyIV7QNZ98+P2x
mg+NaPqnZbGcMTKrrg8xmIhfj/Ow9E+5HYCQX5/XiuULMQL1FLeQmY4tMVG5GuH5X69LXRwZayJh
iqMgfUFL2i8uFzQ81AI08HhV5IpdIE0pwNy9bL7aJVPIuaadN3sLFCohMqY1YZ4yO8XpBjlZvzyR
K2feo7YytVBT0b81i2BGttlvY/ABZOxbaEdb0wzQ5pVDHH1xD1XWf1pPLzXFIT33xLik1UQ4NIzT
jNeNxec1tvzMZ1VITfrmSvFBC5ISO3Ax5MHUjguoKLC8PvKEsvnFnp32YzNsMLBQ7IZUTZqlNllJ
1XyS6hyiBnOQqhS1Z38l2YNUYbhhmrtukKPrtXM9m+yjDM/BqkBAk08+/f3x4zGo87Mz3vZk0i7I
4Glkuka+4dBWrygQHf55xCRglGt3Q54PuV8pDHNIT36o3V63WmgpQzKeFWX2uj2CxYlPALqnU3Fw
EvMumN2DrU5y3Vf2knaphCbWptSk73q6F8cUmz4/zWNG4NhwT6a2OU6J+pH96TRrHzYPWBzCZ/qO
eHG1N31U+dRj6o1wOvTM/SotrGghUqrnNcMIby99oyLESW0tXvfliv6HnEh82vBp5JsNax3Zp1ii
n7O6+T8eK4etW0o5bm1L7fWfUle49oVIVWg+H8NsIL6pGT9RP6wQw2PANSP94E5Vdt4gHW4FMZ7T
KpQuhbBBifrhAgchvkIlUeMRxV8uXcrNvINUg0Jwh5jvyqj1MAUykxyf9d+US6m9omFKXxHXP9q4
qg4SHteqMiEIjpWkhMgL5AthCo5GvzVDtTRXD78UK0H5dZ8a9Zq0nnhfZeqxdwPtUFh8yMXY6vt+
ro1day/nZKzzIzSRC2mnErnuTolBDhf0Xu5I/mSnmOzltuAFpaH2tNGGd9aDhY719a9L9sKVX1Bt
lQAC0hx94skvD6hfatumSQ+ISLvnIo67A1IFIDsQjrgZQLMwZVPVCPP4a4FeDHYQTrgArS+PE8Jp
Z/KF8tnY5qYoz2WB+2dr3EuGWD4lcOjlTeq2DwnKiKewbe1DPto/+8Ssb3sWjPPkfa1bQK2j0opK
2/nsk/TRS4Ak4Yco4cfbqhnWpFbivtuTkRyq4G1cDkrKij71OKB3mWEim3DB7WZB5tG4G3WGkBZF
7z2TpSdiLs8dc915DlPcLm7LRk9vBmJ1J3Q4L+iYElPdEFOVYrF6nMGd9Dx085m8hndfecU2Mpb3
dR4A7p3zm2Gs3sY6ExzcOpq9zeqxCQr3KbGaamd0k37NCklqSAj7fj7lN9K8FvEMbA+BrF2kWNRS
XJ8AqcYOvE/8uoZdTAyF1cbm3o0QMNPapQHQZ93hOA6o0cDDEjOsy+CN4UM34WSFXzTzZYN5q9O7
WH5k06nSbHAweq7/bCctP0gyTgqyx4zSKklyTdCZcMcXsvxFaX2vJv2xyAhDpd5mQFCCWo2R3RY3
5WavtDqhKqoJMFq4PBhr29d42SXX7tSH9C7bPF4dA+Dt09olB17PQQabKRnLWR8xuNLGeZGxpVYF
8hMk9qTaA2Mn3Dd0e9dSiUUNI3EOUntVKfchO0ltUiOX1NYNst/1kGWKv2cJkoLS59a1fwJycHSq
or/Bp66/0ZYCwRVp87DrW30p8j1ztu5G+lyERiFEN3fDTKhCumRjRNTqRmogSZDIr7m8rEerAKAJ
WjKBdyl6+3EKHIuMK8Bzy4guWROMp9HB1mJ37euaH6GngshKjEi67FzfoCjvJypySKjq94a1OT6g
XgcNSs8Ow7QdxgN4Nh4AHYTtSfeG++wUJsfOvMXrxQYu9rH44en5G+Xbxeh4QiD8PZ7ZW/3tBsoJ
GuP7IX8759toOnUJXulbI0Dvlen5fm7etuMd6l5qlZTsk/BmHp574+uA/FiEv4J3SA1sjp+t5EFP
Tnm7yze3ZfLgJqfO4DdzcvVbb2hJQfH7viuS+xot6OluSbYo1efBbYcwo79z7CdAtSM8sviS5hfE
IXbNdAy4r6NzU9x5O3zzRtArfy3hvj7kP0FUNt2pJ9C2+dKUW5v7f9fhK5kkO21+mAHhpR+NZosX
B6JsHwCt1d8AEBFeHwy0gQ4kmi2yrtsp2YJy6jZH0hcWjCft6OSXXsG5jmlHuO3BA1zzoUkeW+1b
9kY7Vts7+6b6Cvj0ftoC5gcNuVtuzBt7l3yZ79p98nM+ml9Rlh8O5X7zaPMmgpXwxT9NO+9ifNef
wIBd0k+E1p9rJLynsw806YF03Rnq0DZ+dA+oIDqPLDqbLe7L+/yNfq6+xSwsu3vA3KSBU6Ty42Ow
QX1269yZw77C9Y8ZdgeIZBvsvwHkeCgu9nF57yw765A+be7DH/P36Ln6iTXDHcZ/WOcd8k/Qoojk
uh+6Ym/fG+/bT9b+R3debi/9l+DCVcWn5RTvuGDmITfl442JBuAJPN1sQQk5lERxXbwCtjiZYOZe
fwI3FEdvx/BggJVtjk59Do4Q1LZZfkKac+u7O+fdggZdt9O+W+VTFO3mzyE2DtoBbhkYCZLMxLjH
/gwq3Ux2k4tp34F5fReC81Vkl0rvtlrzpbm9c598bqu4OLvinTPdeMPBP8QXfdxvgo/mci7DExYf
vCFJT7gfUDnBEegMOntfvAmP05fO37XfjbswIfC8h2MXxuQQ9/M7UpiOf+ymc0d6NLiAnimdt3is
Fl/N6lZbjp+7fJ8YT0V6rsp7fM/+qjYQvQ+HiJFU/YdXxfzN/e6SOht3JUpb7tbVbgOmwlixPBD5
T5/reXeLeTkBwFv9WO3Lj/Z30nTbNtm1PEl3wdtQ27ufYRXNZJy++OSzQR8mO+vWss7Dl/m9X90Z
GMzeMfd6IsX0A/QVkQntm1/sspvhq8ZTWd/p5Y7Zz6lI9xWuQZeMOYqzi5D08vD5Ioy7NT4WWD6D
jdy6z8634QnLmk/1ZXqTa9tq3FaobiY4CQD534/vBmcLB63/DsDiB0heSwfyvQtKiBPYOhwt68QV
cvpsZNG/I517Yz4V8w6Qu5+fgQzHP0hFfN38lT1ah3LHIu298Sn8nr6voWaRv+13zhY95/v0Y/2x
vNWeSNciJ3TocdHcohx5zrDz+pRdrPtn0CPvNmfzMfkBw90FFQ6eZq/9RFDPuZmO5QECBS+a5kN3
Gp6AvtxqOOpsm2cj2g9fWR2nF/yjtrC3PyEk6R5JyWz7ff8+HoGybnWUnDh6i0Jire+hlKe8sllA
PA1f8kvTbA2fW9yShdLuwj3v1I+WfoOJy7sy2HPr2M3gU7E1WP2OW2NrHL1z8eR/Tvf+MzjF/XJO
v+Qn+7CpQNk8mC0w5QPeeqdsH97AtEHdzNqBPLzj55YcCdJhdUSQjOcQs8ytviX0dZMTHA63RnJa
7tFO9aajfZqe/grO4R0rz3NxXvihZunOe+zO2oX8z9BAmNwuvAHNneZvjX39js/0Qj4OV2CIfztg
63N4BsYaDtAs9gk/60f/k1IKmKA77UBhEVrHNr4wtvU9Nvf2jjx+ewoI75zCQ7qrT8nnEUHuD6y9
EkCLnNE/2h8BLJY8e/nOvPP24aW+C475jfNscc2nzVY/T+nuwc13qIhXx+psMqbsLEb1XUg4MtjB
Yv0xP6R3/lfrMf0QvglP0bdC39n3cEqwy/g9/Hki2idDpMlrIx+y7kzw6Eaz3OYUmcH9qqkhoh6W
Whv14wi5p0WoFlOET07iMbc+I4cJqK0CGm8SAbsZ1KJIaqFakEhttM0OmKHaPPparB0SYO2pBfMz
VvsQvmfC/q+PhoTGLKY1WJR0drIve+xOu7K99dyf8G9dFlQgwm9Qw/1VJA1pho0JPkZqsoGs7ZcN
unHEkQDI+yPaOcjMHaM0NS4tkStv3ECkWCzelFIl3YMvpF2BhXesFix3xIRzrNHnDb1huolQ4oUK
XODV4JiKvSftwGUTZOH9nKbz+Zprk7SbZOGkBteMOfbabgg6IheMm8FgYRaVNSCtFbpTU4WrJA2l
tvbp/jAqQ6DHQBv2sc7D7yCaS8peiSbV4Ab3YMk3pyB8ACiC75a4dTmFfkngJJ9E9lCKDl2ret7o
xzUlJzWRPVz70JHlUxq0h1XxUGqNIJvWTstBeQmTxghLH6KRDngxzVqss4SDOxUSlBoENiJlAG6R
C8fuikxpppnBEXNc3rPTkEJlZJgI+qq+beDOHy2T93H/PNXQHaCaHTf25J/WAJLmFf1uTiGoFEXc
k3tTuCfQYQl8F7LPiFyyXAfp5eAzDI67x+VZNbUReLvHVMkf8AYNsSeL8mlkzrbo76vGq4/kAKYb
8gCk0vXJPJkxRNlFfeONZX/E58o7DNmEq60IVVopwHkXt/D9K6lKEahc+4ZBmy9GcCeKEcCJyIla
PU7goJrfay1YT1Y9phs450EF4iREp7IgO5v05y5WsWNLVMWuweM1mGwYwxcbk6ettoEtAFgWP5W5
u2XtG/Fmrb/Not81Ikd6LFvz49AimSKFlidQqcb+0JKyPkhYVeQ1pFibwG7iGytlYagpOKb6eiXP
upkV9lJXsDng1B74fY/wzipXKRHWq5BlGOr73I+YktRdsNssOhE6ibBKVvLa9hS67r/JuH8nGec6
KqP0r3NxO0zjm6/f/6Zzez3mdy7O+AcETc/3bdNBNlcJrv8zF6chc8ubw8VA10AGVyng/jMZR5ZO
h4zFkRoiuIZm/k7GmQ7JON3wPQe5DZOknP+fJOO4jNcJMhcqi0rvkS+wQc2/EpbW0KTXgs2C2UgT
MRb+Dj5KWE9ChNc+iU0m17ij1P+8bQrg7zTzDGhbrX7X80lTCgk5QteAJzP6j13a49TNq/wJxlOH
jSACelc9x7ZtURhXuq+rvqSIP14lKa87NaJ8Kd2vxCbXvuuea1tqazFtsLhs+vHz0GPMs/a/+qsj
FI+XQph/Ot/1ytqNCxren+IXIpiF3n7UksE/bLLuUrmgI1u1ii5U1AKVZNbdY6qwINIrheu0f2un
KrYhWxA2QJbExoZAHS1d2YBKlP5e6uuO0pRi3fO6uzrwxR/40+ZXfWGhshGpgwIBqofAPC7rmaRm
+u4bV6uBH6qZyCRTjTXOKlHftWlMmAaAyGAeI509GtHbxW9xGVMh+leSoa+ahUiSwlFf9mCOSUc6
FSvLa8xfPXQIAERb+PJwViOFUZeHsMyxs2t0NKZkR+mT2vU4eaQNoM5HvdPv5Tl9kUrIdf22Ngkt
yM4A+3DDjDvgXyrq82I/Y7QeCXeNR9mwPvzSvJ5UXaCJHoK+uZfAL7qJDvOu39KK8agPlz77Wiho
xRw2CmWhABYioYg7HNNv1bRcD6bLxix3sU7ezC2zqDlLtZs7Js1Yt8LDKfZY9jDLVskwKfp26gGP
gfHVgz4+ux7rUrVRYOxS09LghKiCdhJ0fqAyTFeI/to2m9I8ZE7xeY3gOZJiU1krwdlLQE+2wjbA
85th/koUCOEe+YV1vgLciejyk/LiaDj5jXuWeKSEiF/IiV6rZvw02cAo23mqMTVTAWoJT+ZSJYoE
FqomDG3nj07o28fa1t7I7byQQ/TsnslxhnUawhwB4XLDNXIs+8KdmyTOObHQCzusl480PiDgmkyr
ILwF3C28gxXwLVwEaYJNe+O1kXeUKGYnqeerbqRIRuY5Olh/EDeVv6b1mxk9DoDnKmM4qykLdB/8
GFQ+cZLUorARwlgRE2yVe6xSgiWZ8kj2lprQTFxttnPSAsaWq7F0UaJNeEJLLPN2clHynVibBitN
sPxrtHX9roIjMtf8+EReM83y5woQ3PGF2qaIcYosZ6sZgH/Ix4bq6QOg9+yrXO1I0jZR2dtF5XFl
m9QskrzExbOzxPA3CjMlNV/SwhuVIa5Vrlgnaeytqp2mJJWbiCSzqHjidv9OV7nnK3VFJL+lKjwD
qXkqc+2Twpaov66mWKkkuCX2L6ybEPHCraMy4Ur8VFOCqPNvadS16S1gGEEJ/pSuvg8/s1xxDlHZ
80gIMcJDDudohsublSsRQaMnBVKytvQ+Viqjv96sJwn/tY2npzJDABmw3uH1NgXfJjKulcIVYDW8
sinkLlc2RXVFJgzHSWEVYoVa0FQmR+5cbtcVkIMtpXSUwB8chYOQVFGvsBG9kSDMIzqn8rzK01Gm
LbauDgIFpsyWV6qP329OeWTqMLl4/0lhWfl9jYfE0VBQDoR5XhYhPAKAPqA95FspFQKkBgqy5sks
Nexfc2cCHpG2rRAlpcKW+AIzWTNWmkKhbBQeBR46KkSD6e8rA+NSVz3zOI6CK3RJXCQ5oS8YCNON
9AXF/MUtOyQbezsBCkPhZCmku1LDeSfKrb252ERifid5pOZ6IfkF9NmnS+O+07G/APDoEWhR0Jwq
z4lwM+6B0lHFMBEuVAyVQ6ipuXmqwILygF/blpq2F2oCHzGTd0ScXr7+Rn2RUizX2b9aCBjCpAHd
Qlr1txTrVUa1BIuslhNrYktqa7NTS5FSLUo8aNTuvOg3UrCC+GgPLNsWxV+SNfG6RF77ZMVcLoWP
PsXvxbNsXptynJmE0cmYnVtpWcyagFGrU1+r0vviPNcqGrM7p+O958zD5ti09Z0oPQqc1kC06aK1
T6XhDPu+d1Ec0JExGpQid2n7xOQRs9pLACZTGW3JP7R6QVjNUlGZa1W281J5CACqoC2izJSUdLWo
NTaSgpSqdEpRqc1S22hK3JGXz6+27CjN4clUYo3rkdIrzVmk9VMkS7ZV6xA8kHYssIPfZ4qCpN4a
sV2A8RRQktpSXiXWVTVSsx85JlE1aab5yJewtv+4OZd5s+wpB2Xyi5FdpS2Hr83r5ld/LVmPsVF8
OnV99eKCXlzldcfrOdy6CbZh4Bkkj8l+lZMSS24VukHagWER2Q0gKkmfFL3aujYXj8Sf7Cy19Vhp
9ksd3WT2VhpWqNAxUtVsB4Fi2XljKRiFVK+963nWP8WIqO1CRM93slX+nhzyp51fnHHd/OoS5eAX
51d3IX1TzJvCi8/r+l4W+Sus+lXTVALCwJ9tILeArg1FwVyBPlKz7Lw5BPb8XVow/gnSr7Eb6XzV
/L/3lWWUopxDhlb2A/zHCaW6Hnf9K3/c3iM2tKsd5JqvV/w7kCHXLn3XEIdU131kcwPCgZzg71td
97GVpPQA0l5JTCMbhBosw7cU8uGNokntKnnqTeq8q6oCWYqsH/alaF7nw/AmCiHQiy+KAKQAlzLl
k/ZaXDubQg8UacRQCNS/7YSnG7Yqcko5ibTl8GuntLU5mw46kc1RiXdHSsa7GrUNC9kGE7oMJXms
z7tD3QDd9hplOyxq4LUiNFpKIlxAkZbohusoiLtKSnxQouK93mi8r/gtWSojfoUxLmpqbUQRj7zX
KLUaXSsxoPaRMVcK5lKL6ty+1qx4cE8s9RGT+ydm/gpiT5Qsum8ikD6LVjppH4Opcy4zvhdgOiEc
hGoQl07B2gnqDlr1W0PxZzMtnDQwAR6UY+TbByXkPqmiV+LuQBW3TYjwe6LWKlLLES1CvEI/NVqh
3XSqGJVQfNuY+oFk+zeBtA9qHbQW0ueApNljSYQ6mhKl3yxAswi/bW4MJVmPkrlN6Cz5tDSed8hl
OF7hjwhlDZcSAXyZSQo8UVCa8sFITQrZkImgvpLWF+LBtVDC+y0K/IG8GwX4mghnVgK716r0Itt5
P1sQm+dRyd2C8mCtEXO/YTOfX++sq7e1HCZbpGbjDmPyZRCo7F4Ugv/8Ux9+qqTN/cneF8rgIPBn
kP+JVfD9oqckfesGqU3qo/Inn8yfioHK97sGP6Um4ET5ztcmKixEI9f2tQZ2MVrm/pheVwu/Ably
sJxGsVc6x9KPi6IlS6icuWFxdRaS5kaGyEi8I1o1+ta6GnjXXSNlOxEARty92CkDAqbwQdHAUtVH
q689T4rWS4CeDx4aF0rpOkCE1IlJslUDLvYuDuSDWfV3UiB5qgQoPXSyppZBQUGKpOgFZ2RZ3n7Q
8KyRN08tZPj1HZbr2nSokG3c9ihr3mRoao1mOV6jzLpisazNXvjja1tqss8VNqqOqwK4z/8N1v47
wVqSHEoX+F9Ha2//T5Xj6yG/grVoGdue77rQBmxFgdAB6P8O1hLHhbGmOR56xjj4EpH9Z7BWw5OM
f1wHC3qfLVzDL+aEBGuRQMZP03Q8nYf9PwnWAgSFufE3OgN/wISBYeoAHT2DAPHfyRN10HkZ6qfO
rR4EFzPJtLuRd+QdkOvpZgF8GWoQtou5OulzXw+3L3IdAkDuXbQJDkjgA3KKs8sKSpbaikyWZmnk
u6Fr7LO08CBFSaC6yAtL3l9SE4B/0/emGrjX7nWb9BEFgiawbibnmJ4qExcnF42WXaQWhLGFbFed
oaITfx7ykny+vx2QA0VgjtdHqqVorjpNviPMwrnkHVFgwU7qqIwOi1NX58Zn2IQj/h65wOmsWxvW
dJvoNjOUQI/j/By6vgb7M4Baa/L27PXQI5bc1m6kaAOQErOXfdRzDd8RcwKAg9STh2YoUyUVyw6K
4waJrtMVRa5GaBmmXzWnyvyytKF2gJzx4GbAOuyoi7bZ0r8RppSOu1MFp/skRAspMtuCA+vl6OtZ
HVx814Zqa/s7yem8SOxI1Vavpox7LvOw3Qes5K6zBbkMKWSysDa5ju7YauPTv5wi4vC5n0by1kVS
B2cyf1uZ+CT2vHXKDPk8wFAZEvAbSJam5y2ExFT2UQoNQzS9TIbz1JHh73ClOaD2hH3bEL0THHw5
sWBatKPg4Z2YWA4jnQySQRADZqgr0KWLCZdXsQMtG7iz5yODnYBii3MTLKZJOOVB3H39mrWcqSfD
oehNF0gAyA+tRR061VBpAIGl57GrLFC0G6sykm1Z+8UBEUoLOK/d76pa/4ZbMvZ9hDwDtUaVAiKg
dta8ARwJXRgGoOmMnGUisUURqZdCbPGkVs7MKvTsbbBYH11UYPYOvyqEjRh5atSJLqZzyfz+6EVB
fC5cnkw/QUUugDIP0ZQ0pQqO4U+KWlhpoc+riA8ogzeHzvB/+jUoCYQ+s12+sGRnHan2xkae6Kfs
abU/pvYzOLS4RdFmSKyAT7d/snp0QzD31g76YPy1ac0ZykMD10l3oQgn3XhTK5JgT053LzPnvELB
AgNlJK3Ux4FzOr+lWklTyMdgp3p11Krq7at7l5xriLMskknNBjVjIFUyf5GxXWry27RlLSrVANCZ
1hf2uUeQ0Bz8ixVvvjdDHR03+Z2D7srW6ADcjS1yEcSQUMWqiakEMzzRJSBQACOy3UUDkBqnj+w9
Oe33zpTMPGIuCrbNAGtRmYChmHCMivqUpvG5KafjZAT5ue3GXxNNJzu1pCcu63riSvwxwtJANq7N
1ENuwD4AEQamo+QCAhZdvalvYzL++3qwR2YMyG+p8JBlGfgSFbwphHRV5RPGFGhU5ypCLxNeo8Gx
YjOF38KZB7Qc/OWQdU58hmpyTofY2bc2CK0NmlCnDnAsehy/KFAy+RYylPR5JAQOqZP8Jb9+T2Kl
tSJmLGWYHwZ8eGAMD9E+sEmhxC2u57WpQyzXERX1mhpUmVwStpXnGtCqvIOky1WiRdZGh2SefV1n
JanHNIroh5Xky66o2vLs1jawUxUJkmfhWrWIO4MfGc6Sm0fg+otfxOYhNYGnpr5CNxuI7i+kLyZ/
tBAAXaqtIQTYcLiPKt4QhtbPNylRsNj0Hn29MrC2UZ9simyFZdyO8RIimx9+cIynJccqqUzR1QLs
sCeYA7ZDvX/lJVeA+ZgsB6tFtUjyog0Irhy7QLeBWqLp1eaUhuPThtj5GOHOaFXVmxgtQaLmCO7l
EPd3TAnmHVkNhJ0XJHabya33dtLcbQxnPIkvH9Dz/uo2aCaEWN1Nd857H8KgosMIEybSFCtYNVHx
+V5rZX+IoqpCU5k/1cVwxWzX/DGnrHZwjc5ux0hLb6tjqVJgkmt9wbCQtmSPrjWjTQ6Bw2uzUajk
SeGTr5QNC+mbMLPKCxbu+e2ilDtmvc+RgHbQS9yUxTbv4F44BaDFYuY1M6H9fQmAT/uheqF0SKje
gLNazNy/0TT800OeoiNapDhTw+rvTJBsnvdUjM25WTLjJMwWM8F4EtUc4OBqLJA+FOSNvZ9pNar+
ZDFQ/ZtPumZfXBRmb+x68DGy5xd/Qkv+ochGZSWevRkmbTqP47TADhiQziA2ht4GKLZ2XraBaYcH
L9UvOJXvlsAKTzV73SaVMWCX7W/RiU19A8JfFRydsESvTL6pV0aNEROhk+mCQUFxtlvGUxv2b6dZ
vYmt+y4ewnNfK5GnrjOzG7/dZzUzeCkKD28fsyqee3D3VxdGyUNKIblhr8qTiw14DaoEeazrBsTd
smLX5dkPJJMfcrcaEUGIeX914S41DIxDG/1tUoL0mtzhqxHBuuo3wLiz4WMcll/nlsmbOTawwvEa
3WqzdpoAOXqz+y6vfB29YhNvhhnjdDRpg2l8zpBx3AZOn+zS8eOcZu3B7oO7ZoMKKWajB8/nflL4
4Hpkbs6NXX/MB+d9Gkwk0DYtWmzR/M3OqkNb8fPgx4i3T/ymC9AaMsD7955lnLIqbnZ27D/naMl1
40LQ1jSP1Wz+bA1AkfNiX/rAOEwDhqmsFZfnxoflEirP0iUJeEHXz84Qo8aePbvdlN/jApOj6rEt
4gxoYRKZyKy7922q3WlQKY64MKsgfb1dEp90XIiW/pL6oFnzc+IuaK8CKFMzxnNWm/kxcztwxlO2
xxxLjQNfq7LFuLGq7UtXGumuqw8K6NcZj3XkfMDUjVzP1o3y6gF7L9STOjX6+AwtiPFvi4CYhmeh
2s90tT+46UBgBofF7WTl72PDJ/EWj8txWib9uWVM8gbtp2PlC6ogm7865H2PAy7wTQM6M1icebtg
Lr+dnO/6wP9jv3uv61m97fohPCH5tO2KQcfigHi5Py3OIV9iUMwYWA8tPzo9vJ2qC3ocOUIiDkhs
Lf8yteaneR71pyHKMesztv3kAUw1svB2nr6g5xvdGnZz8WdcQnw4WFvbdR+M1iwu1jjz8frBV6+0
b6wOkQvXRQYWonm2Nx8dBOrfpjHW4IaZVUd0ES6mN2e7yVaOdagtkd7dVlPyZnIAOgVMHICPAYmd
u/CDUddKCWjJdm0BirbzkgtGRsfCGoxdWTjmMZvAii8ua/aoQGV4c4zjhCEviQ6F2+hItdjZPkcy
Zg8b94vXd9bRj7Tn0QbxnThvR7vKUY7zPqczhGzXtu6RbwP8+cYxhp5IWppAwMIXoXdqbFCGvVvN
OtxTNHP0xf+ceeObjc+VDu/78ImAwG3kdOWONx0efVED2nKOPlieucuqVjsvLEK3cVw+diaCP9id
zFtrZPdpQvbCjtsvLv+NCTYPc6NELiYeUfcDiUU0pZfkrrMzpqRtFaFVBWxuVMhvY3iawyghvIcy
c2PYWDz439uw4UVojQCpSzc9OUOgnTbahDboeIaW8TAomV2770eS1QhLIAe67dw6PlX91G57P0W1
Eid3pMxZn2DFHIXBo5JCTkYlXzi8K3P7OzIOp0rnxrXWO5pZcgj98mM4Fd/CCEHtBenPXb1s/G3P
F4MKTvStdCcNUd7+s46szje9c74ONTLyLJdRIe4/NaD3DiCSEAMqkuMcIjVGgCuaK+TVSybaQiqq
aoc106yWa8OUJAjyjw1LLLsKQN4r1tFayE5rs5AjyxEQi3S+2vz/2YcKyBt/U+E2Ee06BTBZcbS6
4E+kLYWgZ9fmKOgVaUOgxioRbIsgfIUsJLXOAQITgoVpwMSAIPKuZBrZlit4zbrr2ic1R4A9/3Kz
7CNFohA/UkOtXwF8pC4nJ7iMaws4oFc7SvP6B6QqBXEyNV0UlJEcLb2lAiEFoJEWBUtaqvrjmiMC
IhDv08bSti/ySGveSWpr8SIz9Kd93AHjk2LTfc4cbETWw17t+yLNte7zKndV9BXqkNc9/3hlvW/G
wOULWIyy/pBbwj2iO6Zj8lRZyDMeytF91BX8DEOTGvwmS/u1cBQATpq1gNgUnC0W1NsgEKF1+7X9
523W77PI/qmC1nVTyVoWLXnm5FydA0Fj0EodPS3ixXidpOODVBfLZVEx1bDblW7Cih5dEaUiZbA2
tRrYPC/T89oltWIT4r3TTqjrK+2Ddasc/6e+q27Oevp1H833n6qqXI6a4iZGOd5sUVP82Dj5fOir
jXf6bwjz3wlhukiz/N8imAyZxY+/uvivvnup/3I97FcU09X/4Xq+pjsuQUeFOEXJ5VcU0zX/4SID
qWmm61m6i9bLGsVU8U1bN0GvKvU50yL0+EL/xfMZ403Az7rh+f9RFNNTIjMvg5iWh+Czb2gGgVRC
rZrxKohpAxbwHeyezk2mnSMkOHd9WN9ZsYvsBsvMnd11n7rNz7Qx33rakGBgvHQEfCZoKonTEijL
LF4jrbcbvOJjVVoPWue99wYvvQmLKrgd6p9Tn90NntWC03HucW5E7Du+ZBomvC4vux1WiWoF5NMc
CKQgDU/MVOFMHbTyiwX3lR4rJH2516PNU+Vv4h0+EV/bKf3gYhqV6bgJaeH4BjBVvnUftYMdQHYz
KixNasjPoc5F4jJ2N46I3ulfE71Qy0AWl9OHwFvwEoqtJ39+iyDm+2a095sFDTlwRlHj3Dt28q0f
/YfWid6MTXA3dQD3tOY+1ZG7RF9wgaOEBms1NJ+WqHofBeVbYqSf26w5zeQlWq3riem4z5YZPfZu
+hOHG+AxdvUpK+OfZdiZSNjwMRPKfnIq+7axdYAXfE5pyDWH/5u9M1mOW8nS9Ku09R7XMLoDbdab
AGIgIxicQ8MGRkkk5sExA0/fH0JZWbrKW5mVva6FaKSoECIAh+Oc//yDbLBn2Na4hlqFuQ/DdpuO
5bnzrmgCZB/7PHgpoRTYIBvYeWVLqwdR+cMig61p3JtE57SFLcwUi5ek4Vp3eeEWs1kLEXy2hUt0
h0/ItBFEbGKteSAuh1TkQvm64j3kA94eepofdFzYiZ1aM6Pcba27N/Ykvoay+x42vC4ZQBJyZD7V
SKRlWRAdF5rtRlxXitaSFLd8NcSCn35TE6OAMXU2RTdCiYT4G/sR8QEJQgSHrf8x4BkitPVqh632
w64J7+M81LnF5HZyP6U9DmdtOqEeqvLHNqKHh2SITY6frOFxWV06N87IAAi1a2u3qCba8dyXqxkx
ft39NV2qFiuqEL1CpsItTPZugIfeR2stmL2k5aFKonMiWTr82Xdu6xAJ0dIrV/JT07l0unn0PSQG
FLte7yWVTYm1912EFqpFRydxDd60OgrTGGPtnU0aGIP1+UEbjO9m890gJOHJJFbGyL14E/W1Hlhx
oDwR+k54ay96tmukTA4ePiVuY1G78l5HR94MIZaAqP6uN0uImaFPhOd2UYbtL/pHLQc9MGbrEYdG
LAN070VN0adkyc9ZwvVFdVXozuOQNKZvGtGj6kqkq3NIgU+DkSq0fpjiRykyrDmsp5vVhnIIfTBJ
ervSfPK6rtlETxCXUGZ68mySvOi7SHL63HsPGfslxVNtWgzf531u04CFWDwuZOxsIpXd5DH8q8JB
pTVnH5NHpINpclYwTvsEfBeT0BDaGXeC/slYma2hg57XIArMbk72yBKRQ1X7BeRt7FxQ8S5j9Nmo
WjfoKjGwTFsiStrm85gKpHA3kNMRV+bcYho3HS6VYPrFKSRNbJNYL9JrUhyMs0NkLLdL9i2DIEkc
oG8qzjWgwoduRB92A/o97uwleUmWaWdkxgMGs7XvSm6ahhpjExfYflbFjbIniAarPNmS2TaP+b1w
02+WIWkKJs/FtDT8XDbxfOi5hNKWL2ZjabSzPWlQYbmpyZRA1jORZCTYTy1gcT9aTe2dMd/SLX6W
GccVksxL9to9Tiwnl90zE5L0vfoBMwUuLIqXnQLh2dRZ8U1jI/PTTt0QIsaLJDSWioG8ia1CHSl9
g6xhU+uEyTS58dS7Vu6nkeoPBdbJ6OdQY44NUjDPXO9ZdEqbOZHnKWWzrJrmzay8D9wDMl9rc2IS
1BSEat6QxBHuK1s7YlyLLDyyHrJ4uW1iy9xaig/kxZe2ZTvKJKDuPFqnZMSSv8Q/NVAtHtge7WWT
JiUPg+zO4kRgT+jeRaQTJvR+XmI9azYtb6fZOLTbyEsJ7tPT7MOqitCPcZXY4WR4HjWu4GA7rV9G
gvCjspQAcu6r3juHyjUYQ5DweKcXYOtVT82rF30beKQa8R00H5C9bUSS2X4MCTqcsmE7GKUeDJmL
vZjtPSAj2dnWvVZwKbSwPJl1+B2uL4NqIwviOiXGIn+2Rq5W5nweO+RWi8yWXVU33l7N9TfcBvjM
LcJeHr6+sLAghk+JwbGJTtVmuax7SdSaj3OTpQFOYU/Yxj6DcP7AufK1EVjru1jlwv2MHmT247rK
J+/QZdg6pg1GD2I/2mPMapiTTS2r+8RKdqR0sN2WdnOjLHwRrw8s7O4Ro2u8UfzDQ39oSbILPYsc
CSf5Zg31/TR3b7izf8TEhqRL/wVqqiJ7Kf+B9y8RAxbS6MhEr22bzpZwspuw1ZGbedBncj0+Yk2m
MOLGtn1y9ordfg77Gy1KZozUxXkZ5d04EsKc6uzAIXCEisNtj0cLxREb/qK/62RjuEtE/mE+P4KB
gtiU6ktCU7ypIx5GmkFKmDUZdMaCe3kZmoaHU37WiIP0l5KkA5kWb4SNfWpq/RZ7hk0y2XsXkLnW
9XfHjlPfDRF4h2YEnp5Hvoje0MIN2IacnPFL3FU5aJHTbkJDrRFrHSoQwWbjZeLGQ4wCS6Erdwam
1lGR6EED5KTB20GlY3RU3Ww+o9Re2mFhq3AJmQ1783HoG1/107TD6nTei4kwS0YMAAGWnvuIRdUU
blREckeIOA55u8GeHBOENtuSUNqzJbmuOf1SIXNrc30ccvNYzC+az/lafSHk2EyasWeCgQF3pL0s
c/d5ypbsdiKvxi8bNlvHfgQQRVOpxzuv50kZW3dOR0hUllI2aE79rI3rSMe7s1pYWPD59SBWenlq
VyqQFp/X0iWpzTvZ4g8uTeM8L/rn68rxLCS9LsJ8V5tx/tIE8A9TqJ5HHHiDyEjNsjEd19r7cQg/
JWlBPI+jNtHZk1bGQoIf40yyC6aYsJBlJBwoBQGJ9XCTEmy4rciZYmzwztBFYVknSG/Tw7eud5zt
MGDS0IfE7TFWlJeiolTKNMoskcH6x3IXYjFmHQMOF4b9xCkvDwzwu2PH+OXnFzVX3bEZB2DHuSH1
qtkK4syw3mv3bkcAKxX4l1gJnhI4x7ctQ0mKY1yuAV/I/sw/5foUANqu/9sTpp5vEXjMzq1rs9iE
DbPCqOXLz5+xZ8mDcgCINOslxPskvydIcyKyUH92VyNb4Nv21liNbCu561xQ1qQ3wOBX/pXTo/q9
euv/pyyFeJb+NgT5aZmD2N/Gv6cDEBVYIZwd8QdPzPiYFe69Lcg2vupVPBcr/SY1BKEX7dEzGwLD
up1wIZ8DPG2n1j4bRWzsYS3g5ZOFcWDbKjX8lGHevjDLPRb3GEVdtTBX7ctU5K/OOlhT118oxGMM
VxrU3Dgr3S6dgRUImmpFjHBKPgR3UrjcJK23YdifHePyjAkatkZmhG//bGB0J7pTTW6H3+Shomhv
oxNYyUmrTH1vxZYgN4pwDc+2MGa3JxIQOkwjy+fQeRdTGT63i0UB5g3fq6oZTrHUh9PymMfiXCsL
2nwOH46jvIr4a43b/K0VOtgQDvlNjkntVjUsGLdlPtINIZrp67eZNClxBAFU6y8gXkF16OWC90v6
nK5+uVeRyPU70EanlNFRooE6plXSM/GUX0ptYXDDYvWXXnyWumh3lWlYt8y+rFuBfwsW1H//2ZwI
+hRl/KNYbYnRI0ik2NdvbQKGZ0l6MnlkcqM1tXlraKEAjI69YzECD1HmIIeb3GVfFeYJ0Yd2bFKo
q5GDh/f6kzkmtFMe4LU/uUMdDG6uHa9f2vXXP38c6wsJOExwqg6nEafGWrvoxiNJQcbWHOGdQbsZ
jlgQ0xuSIxdkZTKeRBiDtJoONI0mOheL7hwN13OOqihhxqzfhXYjA7vTrM31767/pFch9O7l1oAl
B9jOi5BtOkdRlty8DQlffavfGZZzF47pgAe7dqwnvfmSgZYFOHOJ8xgSNTN4/XAc1SjuZk07pQtV
+GKPz0nXaueucI7liM25svBOU7I3XrS29LA4EEyv1h8JJT5bSC63cqQ2gzFqvhA0Y5zgaMSbccgr
fzaKGuqLGwVdYo04Vkd7OcnsMXOYZjTZ9KXoJcqc3nO2eUmBgBKI8lxg+95ztmMpXn7BFx5+WqX+
yZZ07cZ/cVBdu3VbYJcoBIuFuHbQhF/9WnNPMxe7avpDV7Tl3lxdyOOPJJuJlyndlx4t2MbSaUsG
OK92wtPr/+f49kqhEi5aWf03tIBUc3P2uro/tHJ6dRZ1biTFJI2glWQ/KPbNlqyFXuAebyw/Uajv
0/+J3qu/+Oyr9vUfProk3t60meF67m+HpvjX7GQp+0M+0yeuDWPbey9TzoghsrFws6GNxIyb/gf7
+u9gXy60tl/WRvDWvf2v9+sLz2/F+//938F7/ja+Ne+/Al8/X/MfwBcWxhgKQ44TDhuZLn4Bvhww
MckDVHiGzS+ApP7G3rO8P1jbgGKeZYOMWSta9h/sPfcP2zYMbm3hmK5Fu/LvsPdsiYvzn5aTpzvC
wJVZZwsCoPudvJelQ5wylVKHIasIhIfrvxiD2rnCRVASh7CdnHbLwko2BBGu3G9tEFt48OXBGEiP
KAjm3kR0NxvHKCI/1QjaSm0Hsmtf4ZMh1dFJsS/b6TLutnXbRcehJC0b2wS6tcEMxsrsjm3R+ASu
nvqWSZwWfXVF3ULO6AigFKI/Ji4iG0uj+DdU/KaTfLlvJTufMxc3FGTgHjZGQiKAc2Hjr+5G22Su
3mlPl73drtUIHxFfTtKWS/ybJudc1Xwsg/q0z7+Cl7lBaPf7aVJdMM+oaL1YXmYL+6YsDs8upJct
FKxs25ikbYYNjcMS6vgLO3sYHc5zleZHPaKr0nqn84cwXo5ijrA6JwtOJuquMZxwO7s87QsUGL2O
7areqZ3dZg9mFH0VYW48u0m/ph2fQnwWV4MLA3eul74CBtTogghuIyARG0vl2ylU/UmtdX+kf1n0
duOWlLCL6TyPo1lvEbpkz2EkvyQ1De6d1QjIkV0bbxvbeF9KOfqprM/EXRu+B4EZinIbmMXMyKZN
vvY4HkaauU2zZp3CGrghJV23FeO2YK/bQWPXNwJjWKF/ZCMVr1UDVDRp93ztS4TBtd/pZncpzIgI
tIld11kihpsCTDT6QbRZzDC7iHHJMx+bwXx0sr71PS+LiZ2NBzC0arO7J473TBzUGOhR9gF3Pcjl
7TLoFjhmRYZOAnXIFi9hWDItboXy22bGCClZdl6qfhiVQ2QFmRhBJhAVOGnxEHMgcv4YbMjuDk4h
KIeJP5UGjceSp3Do74wQzDWeyueBdttPCGDBM63zp7FOkbOWAzZA7U3mRo+mW5yquTg5+remLh5I
ir0loJGsujDMtmnKRcnm6CtI1s1cU21piNnAfizrMZszBuE8HWRVPfdZsZUESlwyACZAogJPqNqK
4UqBqQaF1A69DgKRkGhQh/fMbO4nK9yGkrI5C/nkQw8y4ZB50vb9pkYEvisGE9K9AoHs9QjDFPyL
I63eFhPypx7kaOgiMiq4xzf1MB2qccTPDz/Lntbc97RxuhloRqMCmAQ3lHJvlTlW1Aof8hpHExLn
XoRB80xQjaInKT5SFzgsPrZkGG8rz7gPbQ3/sVAjaUhSgLjPfdOO97BiT4VOUNNSPwttJtovzHce
pLPSaOKLVUOtHJMPwwzCogD5GJ0DMLRLdFunAJq9Qzo/ExvaYj5NW2lnPNTjO5kTcEgEuE9yQQJB
DSMu3cMdvC1Syq9MbiML9VBawMVYnQsD0RKvmrHVZM2Q3NTfmtwJH5yzlcekg1mYRrLp7Op1b9NI
myNeK0qD0Pg0j0zFIn14grepBSYEyoGWetPPJqzCW2K3fEM2TRAKPJNsaIDbUahHhfbmZGGfCG8Q
m3PVzdE2tspmWya1DUUpIoRxXqNy8ydXefaB3tnXM3K5w4xyXfYdUGms33vD4u1CD9ysr/wwiZ+r
WMHRi8tnMjHVJu2KjzzFcLxbopL4VeO7TG61ghZrfA4J2R5ISNWRJ2DiF3nGg1RGHnjzeB7mR9NK
jx3pUxvLigUGVGHghvr3NME6pzCdy2KWz0mEgmAwUX1D1xFHQS78MZ0G46YU83Zwi2gHQ6Tf4I3T
H2tzKXYjbwDPlwZOt9lQWyPY7bTlx5DRE4ZY/M3TJTWgaQgDXsfguHsr6joSR5NHObUk0hiE1Vah
y3NDNuJomsyP6z4KqCWbdeM3jalHwYmxbZUjqyJoC+u9KjnaSIr9LEzXqYzKTk6e+0Y0YxjpDsTi
js6+d8eJTYd9FOX6soLbjV+uaWKF1X6YGIlv6hB3EazRtWOSQ3aMBvNBKx0q5SEBwdJK4mhzVRzj
vNcBCDicBuR4KMfl3DE6OWhNRSrXrBPWXJDSsxTBGFEsx8rLTqQnf/J6vFyBtbwjPEtsvDxxV6Wk
VqTlnG7jxhZB0tni57to1rdyfT9q+YhlKpFf8Dd0HPDFZfPzXZZxNh2zfs3pAUpe6HyI0XJojK7f
qoTw+e7ieNVyGwnrpdItM9D6+DBTRuL7YD5Oq4qHkdNw7bhka91evyvXrsvWoJ51qUNKzjJ8FPgB
76pZIQlNPw85fxvCUs0VtuONaYPZzPZDVNqY4nrL3TU5JsLfFuYxE7NekkqkLXdqAmX9nwL0v1OA
mgg8kHX81/qRu7e2ffse9+1717W/lqF/e+Xf6lDh/eHRrBiua1NyXovN/5y/rtWkJeF6mrbJv/h7
HWqbf7g48UiqPapNC8ugv9ehtvGHuToIrcKPn/Xrv1OH/l6FukxdmZuQKeYwgCUg5M/9nGfNxK7W
Wn3QG7JebdZcY8OIq62dRhzRJnH18ed6+i/bqL86oomWBeUK82jQ6z8fMS/t0oYyVx+wVAc1QL9b
v5oC5cpAYlII+PLLNfmLru23yA97/YAcCKGMLbEXc9fx8y8BI1GnhUtTZzVylJ2dV6WvyflSL9mb
UMvl3z6Uiw7HJlJF8OlMZua/HmqQueFVzUIcZpt9ZHn2EWrJByxoN4u+/fMj/cPMnOWET9Q6tWcN
/MNV60S8tLEz1ThojN6WpG+Fc6bI/Qy93b84fwZr/k99CifQRZ9I5+85pL0Y6wn+9QTWemFXMZ/K
ypjhkdh1cRVRQK44TjqR0QLrhk3l3hhNR+06q50c5NkiLYvn2t0//9S/BaKsl9IVpumZXE3UU+5v
51cOhasRy4CAwtN2ONOQVD0/zdF0MbT5MtXTU2vL95CAwn9+2Osn/FPjvx4XxEPgiiXwzPrtDGgG
sZPSqFhCWnaT6t0N7gsbSLtPqpue4OvCZ4pOablcUldhlqklb41N/tY8cv/AMdpMrnhJRfavoJi/
WNmusC28wqS0BTlBf74woql69KhlfehsZmZR7hyE5GidNSJVcrsfvX7XN5TdXRrmYEIdY+T8cc4K
qtF+eHaR88xLv8Pm+e2fn6+/vEyOpEcGI9LZXv78vpY+7WcCmuuDxsz7UFMjBw1cTKiq3OA2d4Qk
58fsvtRmpf7F3mIAEfzjYv3l2Ovvf1msruvZg9bnNZZC1v3ILHzTE7ZG9o22MZvpMukepyKFZi7E
tyR5LZuw+xer5S+vyi/v4LerMmZk4A0U8oclNjPIlNMFdcobJv/MO9kS/vmpNvVVhPjbJya6yQXJ
8KRnm6b8bXFWtMJuUUGLrfR6J5U8iir7GPUF6qU+YPSoir0q0XQkrz1E7s28CiIgwj4hQD90HqAt
Tc/R5TVzPh+9kLVjad7tNHo7SLCXmvmSlw3nSO+fbKt/qtLd5FSfJjY4L0nfEK7Bvh0momF3Xlmd
YC30oijov/h/1n/fr4Yxg+WbY7WvZovOgtl+RUx4656icsHBewUtadPgXvc6XqVnAt+w0HUM1orj
VyHjkfWGmobxybbFzWBiFmzEWKoi4IiZHXJFyzsJC4D4V6MK1Pw2ttNDomymURbapemm8niPJTn2
S1Y+dJIsM51JEVN9CPUizm4KFR3m0Nq16XLplH6wW7Lm07ccd+TMiix/8BAjYrZdj6RzeyllWv4B
yfVjXU+mxxI2VuA1KR8tp/3urlvxemb0jNlWbLa7esTIeEKDBbloow/xh4iTPZSrOwztQkDe8cmY
xGGchpe867eO0wYN5/O6eXRiOsYNzR+AO/y/uXjDEupiN5wgkx1v9PDaGOf5yUgwidT7t1Hjw7kA
/mYKWX9AZhhK1gFhbARGGnD8C8llqcjGmAsylEM2sPX0h076MWY4/lTai9NFnMmq+GD4sfOa+KOT
0Z3JGHBDAKjmp4hrwqH+7qEGIPOOdzay9TiLfkF4eE69dxjo1sZxx0s88pxgpLbpPPbF2rtVsXFf
VzBUQpt3QstJZeyyYJeL5w5PnrccCvDyOBt4vdd628esJV1O1NGbR68BfgGjO/mhhulo6/nbeggs
6Z7icV1oDDvW4yWz+tqS0+5p+Zu16EdnPVMraWQCFZCZftHGPNBsuGRV9mYwqx1gmzPRvShsUCnQ
N24VPVoVXKN5VWW4TWDrROOqCHgpjPrHjGZy41ltQXPD+rTbsNjm1Wkoydb13PhoC/j+cLAvC+/I
L+Nup+pE88Ho3tIshqI0q3sRDe9uwuFMi4vVCG/eq+xcvRfG1nhwJHZAXSluua9O13cvMz7fZAxP
63M3VZD4kzezdjeLUm8jzstEFZ+8TkLON9CZ2OZqxKpf1qU8rg9naM5nDQsJtAfoJQyuTcKzbm+r
yDfD4WI1cPfbpgJlSedXIymhvUy8tz6Pe75s1hoGEtx17DmxPixzE1np/XU5Kif6SNcbdylYB42W
f7bM6FF2hPvCa0LEsG4lpHR/jGK6eDn3SnVguwWyHC9WzHPK0NiLVajInl3mXVQxSxVe/NYN1BFo
bLg5vWw/z0zVqAmv29awPurjflXlsYTqCLbElBP03c0XY71QPkSe7+GyGRL5qC+IBnvZP/l9Fn/I
CiYBjD+egU20lTXUvSZ705R9UEn3FUXqMHMPDCwXI8reXA3nfF2f9qLnkeWNlMAT7SbQgGbtr//A
w2lajdxkcri46wftNN4WUixOubWSFjhKyHMoaDTr3Lqwd935CL3hVC+bivldI217tzTTUW8SDZf3
8E4nLXrjYY+2H3Xs2Ibt1Egs4a1k2o05+7bmYfnvNNOd66z47mReRL7eXUAh/EcAU10/+07NnT6t
9OLGwHOj7ohWwHwjqAivCsK7xYmcE4w79EUurvTdwIK38Rww2xJKF6YFlrqRHbtoW6+PyQpugKZz
WKFrL9xbWIALbcecy/XNrr3D5BgQNC4LP6rt53gQgDlTDY+tTl+naMCbrrSLrZdz4nIDa2qN+yqP
OVdinC96PrrBdUFeixcESx/r4wAj3A8nEgf0D0edLQ7CA0SgTv+hQv05JQ540I3HMaS579NdPg4V
LTLOhz8v0dx9IkN9PxXR7XXx98VYBS5WDJoLzMSCKtPyDdLMTPoQPpDtnO1mNcIAYFnH00CG39y/
9xAhtk4lnlXpzTdjmN4YnlXuEiaEmxx0cTPBhsfmrXlVPWckauG6qOLUeZoMGgTFom/RpC6gYYaX
MbfvTOWLVJmBPrLmgQf3CrIrF7AffMfUtldmV1Ivpl+v5IzGImd+5PZxNO5DO+yCIYJ50adLFdSg
XuZM5s5iTCzPdg4wyECqVHo3SUkkfdwxES1gbHAjA0CK6q6smQS6A2W7O78rtzubPfvWzDMTvse7
0ItyWyhO0pABaOYkgfdkGe0sh4MNbOYEqStu4WHrZEiirteuyrmHhqX7KO1L2/T308Ry6QrGq3B8
3zJoT0GmJ9pmWFTAfD8HzOGyS2m88cKzabfJHiz8YNuRhmKVmojY3+9e6tAkeamHupnQ1Mzq/DpH
2l05GKORhD1s4tGCL9hp2LBTy4YrGaZ/JzVm8kcXkjQfKrWrp7ITl3Jac6bC/nkpx0dz3csdyD+6
k/hOyy0ajdZnCaC6uW5BTl8kMAOKLfm33MsMNHi21a1zmaT7nq+ke8vVX+Uo9WApU8IkFgxDq8Qb
SBTgO65KHnTudFK0Bzu7RpJRc80tO4INi6Kg6/tT5JpO0EXlC7akyVaSVh0IZg1bm+ciuRJ4Ay7R
qYXUwh1OYdBzLwelmpxTXyag9s9ooYdnBDGcKMKbzcX9PhfjoyHd8VtKBHyciVu0m+JrtO11vI46
bXxJK/s0DBaOJYaVBOmYfHbbgYwsLx1PmsvAJsnJMaywvFPDXoV1chcBGwUeZpF+Z0YYrCHl8a24
+p54M8I7lWb7UtvqiXHxUK6JOfF8uHivCY/SQE92clrUzazgR+K4sNfVQu5dvSD+mkpAs8KtNqrR
9EAkCrG7OW8r+Exw9O701nwuR5QP8uu1J7dZ9iPjnq6Xe7cNjV1EMgfR5qcygZnXOOaDM8F4Narq
PhPgcY7mHuq4BmYdSJyAAsn0yb0YjKBuuoyoygwDzKjoH3Rj4B9LtKhmGx3tQh2V3atdL4hhE92M
ewDzdaio3Q9tFBB2096fzG4HjY1YlLo4Op6tuCmyJw/fQqe4uGMEjLmWDA3uDpgNED1Yh6g24wrZ
Xji4AaYSH4783k08PvR+NHbdmPV+Xt03lkF+NayjBBzTN9JAd6m3hsn+bGsa6b0ROzkyDQotTNJ8
ZUGk7AX3/wxuPRSZC1873kuLA3rKIUShxsYgyXgEDCZCrjFxCWOWrMt563hNy/ry3L2c4WjpSR9E
WJYFfVeN9HwAmA2w6CGeGmQoszrFBtyfOQL1Jdamn9sB24XmnqSnzHeqeg7Kzg6MDqS/lbNDHTt8
aZEw4uw/kmI9YLZnuVCM3IR0OrM8SBd2sZSY0I74NbY6oQwt6ThexPRgXGmRWhjCFSZ8tQOuxviQ
+aEGrTmJqPxglnwbmB5QQqwbxHp00XX7zlHJ1hHxh9Wgd/WGfH990pVWRZNpJ34nYEqHU2TfLM2S
7SNwArYzbx+W5ZOpUK4uRYyzbWQdkAUFMU+F/aRFQTSZ8Z0Hb9MKo1doP8VuHtpvudJWelMRA9Fn
X6uc0BUr/6xEiXeBOewyo6Uo6pJobzPPcjvx4sos2dG9iR1hUHdibl89N4W/UTB4iZO4CmQ4BbpJ
bbBgNeROjIvKkjLd6C2/NFgEy1pSot4g67L3jg7twwbpxaU00fu5M2W6RpnsQALZzHX+tj4wf6JL
2HOQcJEl1D9pxfLhXrc3uv1pcMj8qKAairUoyNDKwhoi+EhTPN9N6izBKBXJxAbCIptgEnv7a9ma
xdY2qnENNtpPgMw8Yelm0oExZFOMD5MnWl+X3l4zJt6pxQUatU1Gjedfz8liuS9VWT2wJ32q3Oh8
LXW7lDbTNTto8Ul6MV2KNzhtTwaJuuZ7N/O5G129efV+rZSr0LyU0PRtFBS+KPVhn+hMxBLtC0oR
alCapimM8IKwnMP6BxoZhh9N+rE0fUgRn5bbKA/vtTx2N17JX9Vj5TIt73cmpR0G4R9R4WQMtPHk
0wIL/7RT7G5tGtPdqmyGFhf7AyzpxaK6IEGUbSMkgSqGyS3JStIMtc0RFG/StdnqV6ylX89C7DLN
7hP5yjDo21LpFxwDyB6xsjfT5vyPC7FTBX2aJjw09lwxOF9MOelI8Ffm5Fb5gxym8yKd58IVZ1Qm
H5i5si11zH/UuQrXW8xZLmREWngVqKBK6xbpinp21jZknLKXWi/VgbSKfGe47cIMrjpaQ3nSpF3s
IuVO2zApv8z22THpLzGVMbKQXo92heSNEPcUzqyW8eVnSdWVj+vsrS5pvmalz5sazq638EBd21JM
B76a3QFCDNfUNn6u0Khv0a97yxFLv8CtGaI3Bdd6fds9zAKoCeSPGXQLAyZXpqXfi9GqAoFTly8S
RuGmkM9J7h2ymie1UQxP+BCMGxiBh8gan6xxPiYNxXEvOfFU9jRouyJJPjQkCdu0H54yRd1T5BFR
pdWdqBjXOu1wXEzzcr0GfVKEEN2XQ9yv72HdV8tq7S3W/liP508wFd/6AkJA3SQzIemesZEWUV3X
LtnKF4LatbPuUGohLxnZfTHKGHIW1/omzLYKvLW1LUVxtxZTnCcK8bVZRaV47J1XmeJoolXzbWma
J6G4J1pnflRaecJw4phn3b0JDIHQ6FabeSUD8DVdHaEO+IcTDd/G6tUWjV/3cx6krJESVY8HpGeZ
4lD17td6cCBgG9PJWCh2Z5m8WWuLPkaUZOGnK/x2ffOoHQu/tlmvZgFQkfKQMhLzoxMlpBBeqWUF
OK/X34A8r/0uuoeWBZ8l4hwWYCnGdCTb9HEyEgEEM91ZKU9MzbnXhmIdZr+uG0ZfIjJigKez25C/
gRWJ1bBIOT3a6hDq5u2JQoMieM3qcKms1PMVTVYRO13jfNVcAXhm0l5m9nxcn8sE+pIpWL43A/f0
2tQPFSV7bzCtkJV3wqOLJwDpSF1YzVCa3S0lhrft6IRZwbwispJtEeFCAbNvvWuXFR3Dz/tH3XWO
f13zLsGP9c8bbedOt2Xffs0mGpB1o60/lcnwo1HMptlK1qsaL/1BVM7blMeIur6nZCZGSGZIayrZ
ZrT72TLvdI8ckiXhY68QxNBy90TT9OTIl6yPvyvM8EpQlUaY0Pqsm7Bny1jWczKEj9gKfF4/ptBW
TJlNse7E2XEBM1cV2xW47FuTbtJcHySvJneHgp2AZIAJ4VTw5LrOBqxOyU3YTXyK0FK+ZiwXpbUf
U50/Ka/aLTCJvJjbnzhVmvu4vJlUpfnrAANnE+TMrXmb6oBeQ/l5Fqht7Zy+YwV8iKeEJQKqIUbe
ddxqN4x69gZFolyX9vVL0qzg1CYpKlLd9aRlhBkfRC7O2CIX4CIMmBhYwHOZHiRWSNsrsBC/5M5c
Q9p3W1+NLLwooQHvPIL7aha4McNgxeB1rQT6HhKG5YCzZ6AeRQ57ZkU8YLW+lU1/HnKTiOzhSThr
b82qNKdi32pijzCLbv0KnxGV5EHOjd3wbuwQ5qGPxUs1f0pNPiYfcWrGb4CH0HPHbd7D+OwNCr/C
KD53g3F3vR+60OYSNnT2CQ3VrLmBKMQPZ+nohdTMkbNuF01B5LifoJ4d3G4l6F9vv1a+WEgRgmur
HSZqM2E7YoAxDhU92zwxXif87/+xd17LkSNZmn6Vsb1HL7Qwm+2LiEAoajLJJHkDI5lJaK3x9PO5
syqDxcrpnrlfsyqkQ4MIh4tzfgFFGEYMG+vw3QblvbKyxe9HpkW2mx6asb/Nxmk3V7CgFIL/UBXN
EIEk/P/EiNoiCitnWqEIlWUTLUMBkLbrcneDyw96FxiIyRhprtDroqsDwOpcclqSiNbADhm9FZ4J
SyEkOBXxg1gZVbJedBpSInd5NDPCqbCdI0iJQBO4zylCnQWKReOhTVPP8R14IW+XHEYjKrZNmikb
jQmyauCzBzgcgAuec0F7qaP4YtU0r0NyD3IGOdeWJiazsh9FM2iXcu5ZII0RJ26EchGvqHPy+6ab
z8cE5hJ8D0SYuhzTJst5cbScEcNlaJiX5pS/yyiNovBHN1m8qStcFmzVdXcWaBAromsrCE3Kzo6h
YurXiFfEFlNjz9I9IEYMT2fM8yJIHp4IyeXwxvAccH+6Avra5Ao9ZWSsZSS7qohGNwbvLvUQ+MgY
I68K77pMEKMVTcks5r2VRw4p0orvsBnf+8kkgIgCWEkUITai96S6zme6kGQhorSUj+3SXVUKU+8A
2aPNnFk0qHRvRoh8CZO8MzlnLgxqtezbUpthdOfYP+sWA1gRrF5EaEpHTW1VGKnDiPGKKMOKZHW+
spH2aUJvC7Mq4ZCEPqvPX8DtEDTYRorbX8hvuVV05qjVciVHc/IPZeiFehg8UCap+LpNTDHFj250
XNRUdkOoxzehVt+2bvXqkWAEy3ChzepTYDHcBsZCUDV7duIK7HBkBIQc0JsR78Y2GV2P9aEs0D0T
tX5Kb+sUHo3iopdGDdm1xfykBIxVAPpdLt4NDr0aP0DQnRkZ89DO1jE4vmjpS2lKG30PMRQ9+SQ/
mtNBdSsmBc38IzCc74pZVFum5zuklWjcvBklDC9/rOruGFboyTT8WS5VyyqybV4M66h+AwqOq4l1
FQzlQVGrpyV0HcDxzHXRtT5vzbA6FKmDA4OdDBtcKs5GPdYvJnXo72Y1v89xflRya9qnGfE6xUMP
dbqtvEjxHcJ361hVQJPNlbXuS6V5aJftMuFvGYDpKxcD+0TkO66C0jzLiT30k95v1aG+RGMFGCSU
2W2qD+7Whl4H6a631nWdtdtMY9iQ9NNVGxsqDF9AdwPuYzgNEVQKgmEfJuO3pkenLkeaaGS4zfTo
pRgN5Ance8uE0ZJDbmor5RnajoiRhsl+qVzPr9T0e16n5m7srfRcC0Z9Z1rFdTG6IQwGS7216x4X
Hzgvx5NtibVY9SEBlBfqk3OUi0CjBOELCZyjJFp8LKzSOXYJ7Bg6fIVAR2E422GubjAft5FlYmEL
QgboG0Y5YXlohciwlRVXWWyHPlry0s5kE2mQjpqIeLEd0dJIcgjqzOoqEJJRdqm22zbL3lpV0VHE
U58KtMC2WRJrfh6BdpRCJHIRp8GT18yerxs1Asdu9HkhtyUVI4+oTl9j1LbmrJwPvE3z2OWjeZSl
L6tG1Bu7EGGPuKyLMxNnD9/2oD0oRaIeT4tqRJNa8yrUj+qAEE49xegnFw0Dg8q3lKHfG0oKxzGq
xxoSOq2AEZ+noXGXj7iQjKgPTsY0+WoUn0tCh1z0ApHUtOK7IuDvn3YkaPqA9iOiof2ynibcLzgf
hnbs09SAYyiKzihik1D7+Vrj+tpDdYteQL1tU029LesE7lJBaDAK7EMEK/I81eN7w25g98PqZeIY
53sF6WhhRnNbooiVT2p1p9rNObunS1vDPtdIs+TgZUNPILKAvO5iJuoWjXFjaYp+g8Ffhct9FPue
V2Bvo1nt1mREQKMze4II4HZUKLFKoL2+HrmHXENeXfOJ8KMJ6hXuru95nHCcq9vFyKvb2YT95pbE
KeQ2wcfuvN6+NpWrKVXLG1gHBMXmrbPET6YKmQoPPKaGNtwkXKuWFc4ZJh0RHJq2RxJjJYsWvBpN
EmwEBkzCv+xfaDBZ+timQtEZQvPRHZGzTseg34y686SouGFBYK7PgAaGZznSQcIZZhALWZoQ2CRw
hrdiRQ/uCLpQCG8oEQSiVDjJyE1yoQrdPVmqBOfIyYCE0uhleOhZK52YJJKczzzMTTpQy/Wyq+jx
zcv5xuuCgWwTC3ee3+iOzJXtLMHdrO/KsbmzoEMFTTlD5Dd8PYIu5Yivs8NIZ9ebyXkt+FR5F/iu
UnRbIu7nliBdAVpGeQmLHr+bLh1BzLIMwuFGA60vFqytSPC3psafBZ9Liim2guNld5W5HmNVQ0Dy
Jhf+SEMKZ2Qt1QylriF6oLtYcMcMSSMLBaOs0iMb3i0ss2zSL9HZ9Ekl6vug21ZOirA3xDQoZzYD
ugFhbNFw2QhlbBOIbH0C+DbNcN+Am10SBVewfrGLt7rm3vPOFDy5wWz6YykeJtRTxhiyqLrmsGoF
q45QxAQeEgVSRwi1y5JcwFD6YzW2Kn2bey49Z3+YnQpauxD0hnDGTUbEYWRJbkMNcQxhtBE9FuK4
E+HxCIIKVSAuscd2O19XYEW1Wvs8a7zW2KGLnofrKoofs6hu18aEaXqFIrkWdvd6in4muPJonlUU
JpFgHYh0ngexe9R7Y1rbXVCdV57grNnhwWTKU2QJtM5KfQ1cc5c4Z20CR7HETbquHnBO+Z5OjBiR
Btgj1c+0knHIcdYZwoezcW8lI/m5WODplehKBZ7ut4pC3MN8VvWGOMHQ/qgZlHdN1u/wian8dwNb
o1iz+GZH1zpEs277mgOMDBo09nj4FaeCYAZ1PbHy19Z2X5mYQI6A4Yyk/+tUBy+z2eDc3N4WIeqJ
5YKvdD9tQyU6iD9A1ccd4zKXT2KKjN2SMtZLZga3vQseHeTFty4aNwRZ1tUQokuXEUEVaNsav03D
ucwiWrvGfo4z46lZuIggRrkT3dzYA26PCDVqVv49rICEW5H7TffCV8PpXo1CI+51E6foFmQhIzgE
s/T1kiMroKTni3Fcap1knE6+186bLXKbTGbnTj/Py/iRVugiVaPmoMBKzpy62ul9f42ILsLIUz/v
l6xb5Y1i+sYQtMSH6eCA8UIWAZHb3EwFapCMZpvzxSYCTirqPdGH6SPKYyr9pijVM6lFIiYCWfJt
cJA4gVDDiDqT+brAAw6flHuEY280Facyh+mTjOglXvguQkGgjZlQqURY3BwhRD2AxpLm68QaHxBo
LlaWWq0S4BZqFzCBNMA/g6xQmLeYSU2AxGmuUwT+DTt9iT31zmCwSOyQObObd+sYiWYXjD2AAxFC
AkrQExbK4uxFr11ltTdr7/iv8TamgJj9BQrmqcwKgDVh4KgbGgref8EXtcsSmhADAfqX1r6YmatU
0Jp9DbHjiRyJU+WvjPQCpjGgcvOc+IQINSFLv+nh5XpRYvkto24CFLEGhJiZgXyVIWFGdOYzYzwg
dRKAPwDrjkkgAgg2WWaLyWUfMN+uLBAj87uNXAM5QcaEqrOPS/jcI9GeMrG1bVs/2a7+IhzV1gpK
D6sy2y401wz5k03eK+c2MJZ//VK0v3ECxUsBQ6o5yJ2Df/yKywv1cIbnlO2bXHvogRM1KVNW8UgQ
Qi8052wZ96HXbCYsITb/+t76b+6tweDiphoAKNwxv/wg5mDlhPqzfSUy3nlAxIgbadGDRZhB0aEc
6fMtFOOHedIeXEc/eOOI21j8Tlr0NvBCCN7omgmj4LnvLprMO0wmIZ9//ZT230BhCDCpjuW5rgoj
jaThX5+yaKYiRXCNauPylFHHBNFt23FFM8xkchbhtQKRwcruPegD4KqAjNVj+i7AHHHMr5gXZEf6
zN2WzIjBGrwYYi7nZqA/nbJ4QRfyJSNUSJ3YmjqDsjCJnktouXZ5LSGIoSrm7SIc2NXmZf2YzI6z
mkImhRKnwTThnUSwvRGkJ31gIq+nWbWDNI2bM/B38ZSuEUF9GUjFTU12gQgiPhYWutTWcDvn0c+4
GK+ePDu7FRM24jwvdjPeZk07rM3puy6CjLFdo4/K+DZ6KRdSj42Bq/0U7f/1u4aC+/dvVLM03bBs
B47q3wCr1RSXCjon6T62UxwuVNMHo8rsV+BNGtGSma1AReXVgRgNFJVizjdJZuuX2gA/Z1JLugMi
yq4jBJmRgjwDTT7u20HZZaLnnkfiOUueOfkxComfNN5wawYkgCutPF9aL98O6vKeL2jYWqBSYPzM
WxlsDpGYXBshigrRS9gqAOE04tUxP51IKBYxQbJkpO1vmKOoYFRWRs6oSycgaiT6vnKIvhFmQA2F
mBtdqJ9012NEYirVxhjZ3ezRWZgRk9NGdroCKLQgcT7T8jSB85x1DqNCsT/KWMh8a6/8zBJkOog5
KFpX+UnRveWeDNfnuc5IAVvHMd4hTfLS66Qjc0NFILYj5aXmfhEO6joxHJEaibH6K9R7BnrEq4j4
mITmUh3BZIJcYBj4qy2vu5Wx9kopL00nPUSV8rPUqT5FgeRzGVhP2sBwLzAXEiMpEywVXFkbtgBZ
Spze23Gn5Lq9qhPM2UmXJCslqQ7VC9SaGbYkgNI0sx4sdpIhOIbl+IoiScPgbAvB8MKonEMlQAJ2
TD/RePYeauFzmPOdi0etD2EZ/YSOddtDWbqa7QzdJNgn8dBPD5D0AWvUFTmurjlmZXv/b6rrb3oU
zdJt3B1s2/IswQH4jFgNezAmptKme0P8yaI3QBAGGYHK+6F0ZwVyO3aEIjGInHgVlCJ5JxJmpUDS
mQJGVXfZv8Hv/h3xja8EnQTmaXxFtK1fHqmbbQSjYy3eZ1b4hKrxNcPngwh9ZyOyMc18CATirByH
BwG9yt3sJVDr74Zr/Zt385vG3cCLmLdjOEKF7iv0vI/7IbCLMt530YTOSM9XhV9p0lYokYNnBin+
1jBVGxbrzW7Iv4RAzlsR37AFfgw8xRrp6AIJNPeb2sffdDOa8YYAYxdX079B4np/g8l7pkqbA0Le
0zQIRl9wuAywTdLgY7Sf0iTYKGTRQVZs1KEVqi/QBD1WV0tmO77Fz3ZWqGeRjpyHo5qNr3MiAerz
OY1HNGnc3Ac/4ax1EY1CHZym14QrFgmKWQswr+y9B6yBATyoY46MQ1EqEAy99jCm032OLScSY6Bi
9bwJCXGYGxRyvAePuZCu3urNnZJmaI2ImHioxPQ+zbLXcdQj0gdRdySwln2vsBVFUbno/aqPoy2f
xboDWXlv5/rWzr1LGyXOCxhzq3gmb6Fg+hCalX1MGj4bAxMLpL60ZRt7ClI4CDbFwHepwerjnAHW
VYy9iDlKqGhBTA0Fn28RCVyVPiLSo+vBpkFe0NXwIlStQoR4NrmhHOBTXxd9+G6Var+zjX2QZM0e
MS4C2uWUbGu7idb2Up/XXlXdZjNcPDultcrnbto3cfyzG+PyY/Txf//CZWn/+Z+svwEzaBCb7r6s
/vNbmfPff4pzfh3z1zP+eRG/gaEs37t/edTuZymY7e3Xg/5yZe7+x9MJQvxfVnxJarrpf5JU+dn2
WSefAmkDceT/dOcfFPtvcwXF/uVHHiPV0HZN/NZ9Jjh5aBp+aub+zs3/45z/KN//A0/0Pn+NaYM+
2PuHH//v/3yc/ydPHwtzqOMCxf6hT0l//idByvmHBpTJg4j/J9XpF1Hfxfjc9IiKGx/MKr63E1Ff
DLN0dtqWoyOr878hSOlfhxMMbi3VNGikGd3ahvjLPzfQs1akWgRmbq94+qqqVjlVkHxuGG5V6Iwa
IFwVsnTiQmbXflptBB7+rldRY15+6EhMtmrgxwhThHmyH8drUClqfNXVj5rJWCy+/vSarz8mIp/l
OXRJZ/o8QRFPC1WFqRKvR/e0L213aUG/dt2Qp53QoBL5ijavriErIfFkPs5edd4OqR8uwDOdvZKr
t44LlHa5nN1hXyvdq06kdzAR5MlVPxxT38wC/BGIIRIdJi62GtEXi9Ga7gmMeld4GLTVvEonwPjB
FZepixayNDYERXUtLjfb+ToQ2zgibVC2q8s3cQzqZiu6cTLQ4Pstbz96wVqFCSxu1YVkB4xzF0Vv
sUkcIi6JMwyyVObKrUYm2oCYLBwW3d5XqzcSPL8eqkYuUjyTeED5wJgJlaqFXHW+Fg8udM1DtOOC
0d4EFcfSeAYk5gnSr0W5ptyOwRoxNm6dbtsw9WHBXYljotz2G8TFIk5lt1nkq5CgRC0ODdmWkLSD
bOF2V2aKlGGfr+uB/5veF2ebsbdX8+DZbvE1EtcgRrypo4rpSMjIBkUy5BtC8OA81Zh7F+JyenLW
D+3eNIatOIL+AcBAuEKYCkgVtx079V13UUgEX2aYV1Z7ZpY4Hrb7tOAC3EM+FzevNdCBf/yp4n4I
5uEqBJ0Z08di2ItdqITKf6c9PPuWnL5e9778A7iOWfUiD74Tr0f87eLm4m8wlcSvi3QryuIVBqLM
vrZkugskKf2m8mizUTyYKv7GTYSqfEafrYfqLkdboMfUlxQAwdNwNZTXif4NWaGNGlMdOlBegWDc
Az0MGH3y0ABfafH3s9pgqIi9TkayKhm2PUmrvi/OxHbYfqthwDVieY65h7hum+IjQNABnLW8hE4Z
0DxCgDH4DO6tQ1f+41RgSuuadB8C0X4cYzdHWeyrxWX9yhS8dvBfZtwRi+ru1GzY5pwunkCcNmZb
23vSDDIPdrAfxNAfg/NVMpQvOektzzbWpo3vDY4VXXWODMVaRYTzZZjIGPbp7aQE37yQOGpmVM9p
C70A6IQ3G9dBnj2MlZ1sYgvUigtvuiXeNjsXdaOtF8BkjJoRANUvehLq4PB6DdDObuxQ+kbw8lta
POoivafEQQ2rGvW/WR3fCjNkVFEA6Qz5YBQtus40w8fbknrW+8bY3eCqwqS09XuknuPUuKIR+//6
Nv+zPlQXHdun1v1vnehFWXQvxV/6zT/O+aPjRHv/Hww5bcdUNQbq8Ft/dZxMetFvpu9UDdPTdHi9
J2axJ/zp6CZ027Us0xYTjj+Vnc1/GCi2EMmBwUxH8b/zpyMc9oXqq1o2829DdEaWq9O/i7nPJzZe
hQyHHgRzdAUe8ibQmK2oaVnsi3qZVqANDkuB3FySGWd5TyA+G+Jnt3W7ozHZGtqe0dqqo7NeLQbc
GxCIQBlSRGKzqrOedLe7NasGTcTBBAYH2HGrkTl2Oq/Y97Xz0FrlDeKaV14kxBbLo6t+S+fudVky
v2Qi7WsxgV0kpZ9g978VSMvZwMuvsnRWbyJP2RToV6QKfVQW9C5QkwX2sDn5Q2caqxGHMiO9rpfl
QSGgi3dJvCvfsVzwx7nZNe6MzkpvFtuoSZddnU39OgwyAUfV0F9B2A43r8eMhBbhy/nHhCokM253
7TZmuF8Gl8FEm4H3nY/h8DIhynuTd8Cc8LBftUuTnDu6c6YMkbnvl0BfZf0cbpbRZLbvQY7qXWQU
snLrWSrSZBtNb9Udij+7cvLILHu9nyN+s+aIaYeK6Kq2QI+rRKN2kUcgxNRwZ3D5y80J4HoCliy0
7K2tZDGAUIATPcMBHVeRDdiY6whTj2yyruoiR+s6BeNuAkePDe9OQUBltTTqdTcQ1ezJ9cC8i0pw
qHeAuhsfOu2y0s3sUWvaySe4/aL1An4bE0CPPYs5QGUDDXBxqkjaJy8Bl2QvOA8VvXqEbzeeV1iF
oavkJxpe9YB+ym1sNxByeAPMkfvRn5xnLQP2s0Cy0RElWdPQzUSKadrnhaxa6c5XNfEB9I3IkKWK
sppyF9j7fCCcYu7ngWssafPgVHTwOUK2G8BRL5gtTXvCbv6URMMBAZNio2ZlwCSZjHhkT5eKUaNl
uoybKcaS0ChUa1vAG9rFTr7lS7lACOZVCxMmL6nzXCxdgT5uiPXvjMKxehkhw7kejeol7xhOKl3h
K2qbXNZak4KPXmwyuOcg/Y5KWDFXbBLAwlkdo6/77qlRdYjy/lGNAQY1U00oH0LFVCbxxmj0DjhE
eNbZ9O1vqdIBhABTDPOxLHaQi+dzFYUo8hP6jVemJP6bobiNoocg8rIzsxbi0+BgeJ5ooyQ5MUjR
B9fTKpni2wkosB3R/5tvVr2D79Zv1ObKUcZiG2oE6jsNJWq+b0fbMG9GpAcxaCQ40sPslt89hO9W
FUjcPMY+uvGKFGqe85I3wY+OBoyhnwYybta3SEnD1UHexZytn04B3lAtuHYiUDh134MgG6nqQwo5
CK93sLFJv9Wsjqh7BQWZgMkM2SdkzNmguBFpyWNtudPBqYzluoGbOfVFB+WyxpM5BzQYA/oMorLx
Qeb1mz7b86sRfcGdHWZDA+HJVZ+xm92U0h7S2NICw3ezfvDGCxK9unaWjtddVx4aDVjj0DkDulrq
munoYaLONuHeCGwdPmqpQ8QYX4g7bsu2Z8wlFJYWG3IhsoxImMY5UMKhHA+JHj2CD7lUSwiJkeug
F1tS5eIUiL2Z9QYoLiG0goB2lpQkSVsmJmYx7SoPdC8kz62neAyys8ew1KhhxWQAzgquahXLp8Tv
m3Y+TBrqlKa5JoXTbXVTeXGN/DYF12gV8VWRG2A74cuhzoD1ch3ONxC8L6L7OPazTJs3WiJEm1TG
VGG3q8e23Kp27OIYhUz53Af7BnG8sZo2Sn/oray5ihI9PYLV9BiADbAMi3gecEcWLinkMgiyeVFL
UK/Jdl6onp02ySNQxyUXdvw452OfOPHTOr7YzWZeKuqoq+BdBxf5KEvaaFwviv3DwCgYnyltdzKN
syy3wiARDzm5II+X+1ZovnfDgpRp7SCZM7feFWJyIOfSUl21k8W3QH70ql3ag60D6hmC0UNU2CQG
vDQbOwKYiVeZchlFkAlBmyIshWKS9MdzO51ZlyzKRVvh8LXwGtbS3VQupLOitEE+bdO6SUNsDSaF
Mi3OjUY3CvKpBeBCS5gsza0Rl0cEhoZtqC/fSsD9Rlq6l4sF5rmNs/1s9leqAG7IRSUgHWYYHfo2
xya20dJjbZ1Rr9JjZNnXdhh+74L8piVNsAk1GPRleOFizXgwHJXkbVOF+b5J//DpiwFZbJsuvJvs
slDX0ruvrcWv2cwjSmj3eTaFR5fJUdrOewSM92C0wu00uS8dbvMdVLMztKjecY+xfNC/CQnl9upk
dyK9R1TnEg/45YBlelF+GDI7+ps3MNR2ZpSj7HDBpS5iFqX9aeIMJqUB1NPywLKodTSPGOch6W/M
zIAbpmKd4CBNHh14mqP1bGLOYIcKv1AvXKiliaWRpunRvHGs6c5U8+EIfzqyEZmP7SjbBZp6Hqb2
cODjfCYRVG7zzj7EQHG2aqbtwY0BSx9bbZObZI2HIMXBTdYAQ+2ndWcCtZNmuPJOp8WXbXrYNxuA
q/0qHztm57FwcUE9fVovVZl82MM0cYX8WFz/lLaWp8XiIC94Wv0oQUPb4shxKzELcrF0c7uZ4wZ1
C4B48xqecIfGN9A61PCnaifg+IOwoYktYYInFkaAhDY2IY9FOpEApDqQz2+PoWlUfq3q7/qsD2t4
RQEp/t3oznH0ClXrTZkid4YUxPudhEOUGwf58bQKSA6DN7lncqZm8eWuXPpCobstchkzMoMfR8h9
JLm35tBCDGxnWL2/LjwUoNJtyNZ4bXEfQ0ONSZY+LvNxC7FHlj7dRq7DBrh3R2SZvhwnL/PxOKdb
nY6R20hqQCtR3HCXJ87zl53/7arc8eWaH4/6cTu5/2ODfGef/oxPRXlU4PYLI5Apnc4zvFk/vaxP
F5HF3/4lny73af+nojz1tPjy0E5u4tDmgpXPGJjXRhthy5lEZ+UMCgrgvQYGc2n2ckcwa5X9cUwe
wmdbleJwucvK7/lI+OQj685ps3pLPrJDh9nFSvT3xbZiiKfUREsKLYDG5GXjxpiEcLRT2t1R0VF2
WMtT5bpcaBExkCbQyBwPGnSyzO02VYvimlkj4Sv+CBORv6rVVdQRS803hwEcZGbnW0iT5XEugM+v
TDqiDS5hV05eH6OECi1BgzDHi4/VKVapuad1eQxTchKJ4ugvp5TCgnnoGBYJH2K5aIQfryzpKdgT
M2Ec4AkrNXmRMi+9eS2LiGEGMxkaXMJyuVUWP20dXeOxQF/It5FiO86eBwG3BDqgLTTGiNiCLlCy
QzcIg62EAL0/pfp9PJC41G3mQeLzkotOlNA1iVZW4CW+PmevBbg3L8GMEQr+WWriS9h6/T4SjYU2
6ahbe4Bsqm4TlXDkxbsxuh/5qOQHeUEmpvjFiasGKJEiqXWw4/HHMnrXNWmcDyxmkNp3Aenx7Vej
OJGExxVgc3o+SGfaBi1iZBp/vcUqdxifgzksjrmLiFxg5bAh9ak8MlJ6HDQV7OziYeEpDzHFD9xA
/qsmzfLVJmsXWAK0gaoy1bvZdQ6Ih9xOTbJjSACfMbZxhMFddyLzBHCqLoCLaWB+MlBaG/ljwQe4
bIzUwP6DR5DPFdjxdOj0q8UAGUcw+ubjwF8/rVwt+v4tMdBMnEogfnOZpAuiINylRwsTBQNKyocb
ulhPP0zWc3D56Zyh0jLiBZ2jvj1bXTFewBY295kwMkdmqjqOwMmP1IX3KgK1cvolWnlp8XOcfpjY
NX5mA26IM5gOK8KNE/dfXKrVko8AKlm9iehLK16ZrHWyWiPqCLaH6QXQ5Y8qK/fJhbT3O61+qtCi
/v5uVR4sK7rcezr3y6Ww1JwYe1zIT07WNfkwcpWEOT38aV2WPjYu6FlDGHJQcBS/QKj09l5dkKQX
X6m8LXNNvmRZnOSn9lGU37d8GkZ+f36A+Blwo9Mjh1XhrifGiYrXf8OJg+9HfBuREiiLLz8TwiYl
1OXZfC6botrBz0lJdEWRSjSewz+KgfhQ4nUAto3hk2gYZE2VpdPitG1echNyme5XGsj+X22S/Jvk
Aj4LXb4sgur68918PH21TFcWhp9ll20Hyi0Wn0AlPDyhAZiXB9t8deWDmM1Rd3X1IF+2Jz45WTq9
+9M2pyRZCBKP8Lt4GrlD3v20ejpXlk4/42nH6Xpfzo2L+z5VWtowXo1sOHsnaoq9XJdfHm88xT1B
7P94+AUEB0TTEfuJX7/0qW55y0uoKMVB1jFSqZhEy2LU9wxlZE35fVFe4qOpmsq53btVtgHRiN+Q
WMi2RK7Kktx2WpXb8BT9Xx4nTxuDt1FrioO8v3y+QVbQ0zcTuKIaf1RmuRXudi8sEf/87mTp4yhZ
/Lr+6aqfjvp6g69nYTIu6NrftEVN1rJdkd2ILMlzf7ftdIjcq8tRoCyeFvL3OK3Kkjzvv71qpUHc
Xp1OkQd+udXvtn256pc7haLBn1S/wUtCmO0wiSCSYAz1spPf+mmxuEa1rEfRn5w2ytJp25LnfOJy
ve4Mih9HyuZWXvx06Kc9sohPNrRvQ6dJFjXalrbtpw/l0/pHUX5Xn7bKdXn858/TQwk7zhDWWTRC
egyO6ze19W1dNa+zBTlwO+y2VgHLpqsJvnnjPSxKYw10Qb2nOcFrb6qcG+LCJYikvr6v0vZg1rjo
LZo9PyEPuUeVSrnXkYe+RjwOIZFguEuTKt6WzeT5GDBFhzgm4mBbt8WU6PyBAUG9NqvOsasuNk7Y
JYfczM8xFSHcSJxkHc3o8rtDTkrEIVo3TPZWkW3c1z/4ozlZCvKHYlK15NMGKyMPRuavjlb2tnLh
nXpbuf7R5Z5649ORv9smu2552Y87/O6YjzuMqXdutzuVpHIuh3Ri4cpv97TuiXEkLA+bsJj8fsX6
KGc2cuNv9385nVzbvBEGIiulE42aPD13nSK5kkcOad1u9am+kTtm+Qn+vgg8OlxbWfmmxY291soY
7v88IpvS9XSb8BOTMXpzivNeqfihy4cxMUGyFo9pnpnbuG32BOwcZHxwCWMedRzcznwA1n6tNfY5
og6XRjG8xG5SPbsKXIM2t56s3rrFsPutgsWwFs2zHzP0Bx2OjVa7CAEzEIqI5SztptcidYNZkXQB
g2RqQVfPE+QJauKMu07pz5pnO4wsFAMYGdaKANK31yFMlT3WjritzWUDvA6r8TESibGs3Xt4UeHz
lZ5p9LN7uvjH1Nbxii0dHB2V4MHu+6cwAqEfZrm+AVu8mYizEeWDZYAud7tCnYcIfDALBLvNhzFB
1ByC+XKIQqIUNhTVQs1LNKtDtEYIWswVJQsJOzMcF7KBkF3QI8v8wix/KJp3ZSqoHC9Dt7Mr5T1X
ptnPMWjzMYFfxUDlMtucVw6BuboqnWtUE16ieQj3zoJUX1H4bRl8x0P7xs2TjZvE9TqzeauICK71
V8Mrust+RlzFq9WtlVhbpwlsP8uLH7MLplIZYPpHWE4xSe79OS2u61L1rpj3vTnQ3I5q6bh79NjR
zid+rY2ZeciGqFo7kHpb2Hg1eNx2sZOtHghtKajiQtDNZ9pG5Bx4RY2P+D6DLqEkg72FMoSCSZky
/CSJ4LlZvsW5qdqMpHcHV9mlIWELzWw2EKFVaFXG3VjW7pk11+bGgTLU1Ch1LIGBWkno+abr3SVT
N0Ncb+ObxOofoyjZpfmkfIP4hnaHi4dLiSmpo3tofTPlOeu14ALNwmLbh+g3VcaIVlmsnhWNtfjQ
2eDxjZiAefXLnFvQ7ZZU31STiWCfnbfnjgay0VaKp969LOZ2XutZB+sgVQiUaw5YLu2F2SezSjPT
tkU7YAjeBPy5E0Fn3OfAc5frXBte7THDPcEsjwPkROSIxq0BgHQtWv/IEK0e8abNVKyzoicmmxXn
TR/uIhOGSQfreWUcyC4qPubYT+YUTtuUAGvdN/v8yuxCVLtschWe1jwtRvsj97ClIC39zcRFcGmL
H06lRa+zob4m1VTcNUOaHAur7IAeaxuqnHbZQY5ckW9Zm8145i2xezdm2rkzMgkLTJQvIJmg69Pu
wXGup5IMW6+XOJD1P0MQuNfwE3642rjHSwaIalOSnIMIPwP20u3xTu/V18UuYNobmAPWBqhIuqGn
FH8FvK5o/pu6xqnMMv3Ya5y10sRMDpMDtEzU7froZUGWCYmDjOEntugNEJlyq5e4kUGhfbZHUgnJ
/BiODl5wUC7sUUeZAJhcKYBziLSp7e1cvRW1Fd0kKs6M2FZCKGkhA1iRglZu05w7btOtNXt8QrqT
SkKMeI7jkCrtvGkANLaDkqdXtpURSkQiwSm1am2ozrc5NPON1uqokgVTtlZmfe21tBg65joo92go
nZBLzCrsUiugojmhtnwad1UwL+eIwt44dXpGOHbyHecAmQfFmuy7F9MbIvomXNlmpVHu3JB7eKDo
dOKeiLDvTCPFbAFNvSa+pPuzrRQQbe0cYPJq/lzflWqjvyGoXw3l97GIgs1/sXcey5ErW5b9IpRB
u2MagdAMRU1OYJlJJrRyaHx9L/C+6lddgxbzNrvGSzLJTBIBuB8/Z++1bRnpC6Bu3WRcSM3A7Zrg
IFH8c344veI4fvOGXNtm07QBqsSLUnS33MlPw8hCamkzbvEqj7CMtS7GTJ7azrYsfmjntUfod6yD
t3lmfJSJjZU3rzb1zor4dSiSs3mSilg5OwnuZhBvShUQONK1jT/M1QlBJU1yYudOqjTOsov3tqpG
fCta4Md2ww4xsS/lYT2vjVFND9Qzq7pXf+3Sdvc1KMgW8egcVBLGDWqRmKzT1p6LQ6sUWuuhKw61
zYnQNSHFaAZPeVjiwcrMadi1vKhw5YZzUIFOkQyZsZbR/fcqtY87WPVJl9NfiXuewI7Yy4zG7laV
eN9nYTOUHe3Wl95H1TIzNRWjoFAP/2ph+yece9TR1r0fLHGwSpRFtjK3S/DIOkIAVUBLO+Oce8FS
g51gStNTp1lHa/pV49y9ZCjAsirKzoOmdWs7T/oDQznEV727RsyPN5vFkqVhJXLiMfoeMlqrmpNc
gAMd/f431seT6xE1E+rcqMVkrzqLxco0SLwgg/SRzrzfYkra6VwxP7U8OPxp9JkY5SWRpbFKmwFO
oipJyg3Ns6n1N1xSJ0+xvJF58JsTMz4omrVefGYojmY8cSd0YuxGWhCeTdes1l0tL4FOwKqFKwnC
qcG0yh3vTuxEuyqz+bXKeQ8T3zsdjYpZ8MjjCEfwJTO4uiFtelS4rr224je9GeQG3XLAVJ+ItGw7
JhTWxDDs4+m114kw6bV7naXx0XTc+zhZgMzWaRRaJCEGFjCj6cEbeMRrTNANwZnreew+mW7zgGJq
X5V2ru3JlwEXZrykU9Tew0ChMStNFPTDocu4QnDGtsobk5OhowbSSNKqHoax8R7DOBwOUNjBScwb
0y1iqgGy+PISFpM37BN9OqZMlLPCXCWhc5vcuGcZt1KfHepokhizHjLq8d5JN4UZl2uCohf2j8HS
N8dPnQnTbcpdqmnQM8AgvGlFgEy4MTUcaE1dvwTGTSzxvaC71uLT8uYU/VZPa8usN1Y0YyN28Q06
keMwi0owh8ZALuqf3MW4Ozm9iQs4PdnaO04JsQPdw1OfaWrdx83HPKA3U9b8PE7aLW5qLkORQu8z
StNn79oVZgVnUzofE0qNMa9Og5YZRJFozcoi7W8f98OrbKK9IYr60CYKWyJhp2xyh0CA6ytl1B08
F0iAF1IwxxEmF+0WdcUK5y/rZOhbRjU/JtaWznAWafaS5nMRWjBegqHeeinDJzOh3FfTLzpt8KSc
6Ksq5ofREsGGeS1XIja20aEU4cL76K/oJP3KImiFhamJMSeOLRsqcSlI8iCw1dV8ZFdiEtzVPIJL
GGnevPeoL+CBVB/S6Q9eJwx03eR8etHffEo/UJoAx6Av8aCK9tGcLA/cQO/sx1D+jvL02clJvUEQ
o69aIdst0c+USYbzFIm3nPMP42iJ6SOrsEdW+L0dFNefIozqXdzRDp40cDrz8DAssyp4i6gCqVtC
Anigm/tlkUaPcd+cRDmLgyCXBbRKC1iPRbk268yfDMHUd+jXRrdKs/xmWlZyGIbuVU7yr6pdg4AT
RG4e2LM+ms794tdTNcps2U475ayHCM+bl3bVIdZunkmOEH4L2oamgqreVfTYOhJURvdgNh4YEsfh
zJDjpAmOIy/VPoNYutXei8GkUC+98oTmcFXk8sBuaD/FrA4CFP2oXvIZDAttKnh2t3TUvW2WD3/m
zv4bFAGJR0iAYnKD1rl9brMo8eeq3ycaqOca9bzboS1ElbrwP4OL3vSQcSCjLrPCeBlwxd2wKxIg
+HoErxI8DWQha1mBWPysZriRt3qErJ1QVWW7uZla4G8h971HnpOW6jsN7tHKavX9mOT2PZ99RC8M
QqO9p0UfxaQujROqS1tMSEkipV2z0Niqqti6UVVdWg7QhtQL4rVHMr6Xo8lQr5NJfmLaYUBopdAz
XVlz98uXyK19nF6HMageEzHtSsPe2X0LOcIaK5qxDSlP7vCQFfMmZCzpJ675OtXGl5gJkqpAmBHe
RHpQ5Vj5OsuTHceG97okG7lDc5DpsOC0dCDqemD7NOZ67xVqN3YoCTyxGfn5j+bcvYAgEMciuXW6
tVToC5K0ANCTiwcR0wByvDpdMrEWtI7Tn+jDu6s+PGQdd+FgtvPFy/InnIN/HOkM76X03moFl6Ox
sq840VDddgZqG4zAo8X9hVFdEY74minxhqF4xYDU2LRY4Y9zYfpRYREA0TbDVh/RJQWgv40iAa1k
58T8DI6foygdZ8ROSay9FMkUbxsdVzvhU0Sn0UUvjPnNjVS90cdsGxHxrblOwp1DonSopnkTjF20
dakH1AStVSJMW5f07ozI7yEBDxYWh9rCWVdNfb8qSIvUelKezczYhcKb9i7U0y4bC8DQHZJmm0LH
HMdhHTq69IVKtE0f3k32G0xbA3OYjC03RfNlgGSkvYlYBYTKbBIj4wQd2xlmw7FuJNDlnpIjIil8
oNuZsfsf1TDthxTQcdhiTJlID9pk8gFgFxLprnXeco5LScgon2gauQZGDXcVCdvc14hg9DbfW7FD
ehljMRBJ8cpNmt7PQ9Rj1MEwYnx3zDh8sJJlaXN0gEZuozwLOCZOga/mIVvN0ezCieGU3MtmlwOp
zPJ8IjsjueeuKDeRNx54qMtNEsT8KK24YhIPAHMRlem6+lpUqr8nOW5q3Nt+JGwmJwp1GtZdZLJz
uwibp2FrxKz+YeEYx8izom0wZa96YrHMs2kNkavtPBExHZEk7qnycRyaVxk/RnaLt4mwENIDgCvK
bV8k7oFXQ4WNiyZ4DY6ZF8+Ws582IwKrDhhPK3DqleQqy8h7jSqy35h73w0U2CAdh2InUPw7Bpb5
TtloBGfDuBomnK4koJgxlEkmH9ASEZEzhWuy1iZvV8Xpdzy4v5nf75Yf8ZC43adDlwtIX/aixoFu
2NTuobbvvBxanwwKRabbuwmjuBfeQ+xtQwBQcKha5/S3rrX0GAQhv4GQjyZHEAhCEMBt7IdhQGI0
ZBYdTVa/5VyxCsOG6OWFVu3gYvdpDKPBQ8pem93LbHbvuRGal5Krd21nddFHkuDcsRR0QYpmk3ZZ
AT/eekrkMoN1Be73dulBTNeuLtW2wWHiEz9fwSMyIHJ3ZPlJo/3Hd/v//Tn/B3+OseTr/O+0xXiN
VPi/enL+9T3/0hZL/T9wbJP6InTTQLi75A/9y5Qjnf9wdbwl+hKr44r/mlq0WHH/04Sj/wdmONv1
kE4JA/nv/5MHh/AQpML/i69FYBHib0NQbNvU3ItL579IiT2zLGRQymyPneWbwxIEGqyAc/2XuBbC
AFE5dl76Euf1A4mFuyni+Cajvjtms3GGZkekUdZvQslkGySlvs4CNjEGVSFsiqRa58ESMIm/x2i8
aN0Mxl122kUODf6z0qKeldZfNemVj/Hve3bro+5q3imx+nibwVJal4l90QAb+A3KAACJhtrCioR1
FtUXK01omORZtRmcNt9QD0Qbi35Pbr4PCPJaJ0OzshDG3NK5AfkqaayzgrlWc9bySW6VhgCS74QX
nnAsGgKLflmuEZBtfhWjE+J0sHz8o5FOeYoA51KU9qehJlyQJUfnBOnolOi/gDrfgozap2mYe3v5
YZoHbLNJJzdVKa9920ASxpogjGIjp2FYcwZHu0oCt59E0VOf9/c6wD8jl8gLFcs/HpWv6YzRBt5B
7rcNbTt4MTM/pfOYpEhhneqla/vhYU5PZTEj4UCnmTdNQ2LAYi2uoMMThECtEHaDb8/RXXOnb9Qi
DwleGnwO9N3CrVnMu3g0tjSIwVYRPHiwWM/5D6nBPXV1PNz1oc6N2eda3fRyfmX1TY4BqgYXmPaa
SUy/US04t0GH71dzJutUxNrtwoHJLQi97Yg2yJRfeR9TOmh/TcwjrXYsdc6vZrRjTfzjmch8i+Kt
CNlKS3cXds6fVIQDpUR1nfi1MJ3cSBJ8C3IbRAp45zYIfTc1OezLRq3r0fVJ5L7P2oLuzOXj0Nof
GuNPW5XAaR5ojHzh716lbfdGpvzDZM72qqBN6jYEMUJW3+SN/UDiob2p0TXSJd5pE47GbNpKEdnc
CumjaVVfsOt3th0DiUJba4GKL8v82BY2RJMxC4Fvm+Fp8ECbYmL1qXsVCa3NAe1reHKz5skJDPww
0x/L+Ua3ScMw0sEeQ/I2QhskTMBVh1IK8Ntoz01lVxjCeGSCITtXkmAYs4PZnRdI8RvHJXW1nB6T
KMlp5wcReoPkYKdT95Q1+KPSes/Ckt+H+tTC2Dm18fg8Qrrfawnk8QbQ3RQ6wcHxgve5zZb0BMdc
jZDMaojwMtHskzTHM5BzGjla7jtJgwxekKJuhTYWoRgCvYxMjv5dALtJo40U0V3o6NzpC9F3Cppn
rGPRIYpgkkP++8QAtECF07aW6wR5s4jc8tyk+id5pd5hmoyXZLTgUwt3qywAvsM8PyRa/LD4sBEN
ufPO6OePqPdgyffqAVr2tG0CTqfaMNE5sq9lKtVaLAhGb+z2QRBjnGeV2naiufcy1vfGlzZVHuTy
0EG4P7p0iGqCtaJg402pC4Ng+aWr8SaLhKKG8nHNFyCkrAPGA3AMSWLfDYYBkb1rCGiIhnBtpzVO
aYPTthVxabzod6w1UDTH+mmcJF1HXQfd6GVHBXruLkgf5s+sxk+S9DS0DOaTMqi3rnhPNc+4OFXH
YSHZWl7sPCgn/NO0ab8LSvN1UDEEWvrqq6ijSV6HHZ6pAZ2PZRMzKmm1bHPYo4TOSJo2NYSYkBPq
aFYfWSecLaOK7kQlOyoIZvP4x57z+NkZU382VAIclCiJ0eC0BCmx3jjEvRE7Kv4hVLqzxu8TcuSh
06eJE5GP+TafvwKh1KY2XBxbvXdO2l7w3WZC5YZneNBtQon1iMXSfcXRIXwGrNu+NqdVY6bbsY3U
YxkahxBOFu7CZf4wuJnPXnhq6oJebBWR46KMfRMWLwjVAIV7YmdR/CBuY5QZxZ9soPnGnoPHeMjp
kInxrpNxHM0QaeH8KMLuGkGhvrA80Jm/tkXxS+jjORnt4WpINhTpBX9yENMIjqAbFSo602TXkqJB
5D6DPHM46pDV9mI2ySuAH9KLihhPKt2sJiZjwaNht8n16opCmT55XxwGBX4d9tneIZrdj/rC3DSO
9LZ4zE/QyLNtF8DA0mpwPHH0oUnTvE2JPEaTbi/hsRzcPJkzZxo/ItGVFwTHrxgXjgNCmFUI9Muv
gHKuHUPG9Im0R2dmIKVC/Wp49WOEumgNOHx4t81mvthKPPalgw6TKfrOiALU52KIfEOq+WA18fxS
avpN1vl4GlNJQO5IhlVFXEKZzBECq358jyrjzIbW7GmQxsepuhUl/aIptQ0U/0FzcjuuiBmNq3QO
mp0kfvoalfDNSBfIm9TbFUF5YSoA16KLDwAMNrQy1Ycz0BGICkP3LY6jtDiHh44i+BqE08UMq3nT
On3nYy36zV7jvtGufZlMYpsgX2YqLui2eU/kVdO2leotnbM/vRV4xygOhM+9tJ8lFfLge+Ys8c7m
zk7p4qtB4gOFwn1PItNbGVVyGTxk6MPRbed+B8IYq54NCIqT1RqL+nyqFmee1j8WfYKfMvOuMqp6
0jfGhFTXmrkwm3GWd+lFJvY5wmh4ZKkmijSaLjpBB35H4/9Z54FeT1P7Qap1iilXL3aqJLpCl5PF
hQW6Rnfb8T2kkniF6XOK1FKMxCd341SF5+euio5dgpkzbQ9T4phnDoE7t9R2AXfVQYEfoIGaxRd6
O7TT1aGegUUyBtyYUrgnDDJUJx8EH3frtKw+dC/rLubyZgIEL5N5awTbcck76c0UwCEPbZWTN+7a
y9hHaaR007pYM25s6ZznXBnPXGTQOXGpRvLJ+IyFxC2XfSnD3CM7Ync9Dr/0o9UxcV06yjOrJTYT
jABN9Baq1y7627SfkwdGX/dIP1Cifg6Z8j0m7cmLaHiTx5PvypJCAmNDuMHcBSpzQqJZuWF6tfPd
RHzgAZwJhdxowS+mFNH15tL1Sb/Op1GjNVueDRu5hxKtOqWl+BXhBlob0fIap1kFeO4pVtkpCIHj
2jS2DybTz43QK2PjVtk35ZBH3jODSz2VII8VF2NODDbN2XxTZkGij+UQP0J/f9u2PCq26SsFoKut
nENVxkcdkNxfE3+0IfZ9U0Tvdj4aOzfH5lr1MzVWSYYPPFCN6qsHqT5bwT62qbMBVVTbzqyUnxbN
n0RauFgqh4CRztkOnNlj5jZ15wznbLhIRBwnPcjlfbllKrgs97F/HGot39SYqnzNbc2NWxASggLk
6HGzwZuN3eMPxx8jyGNnue0morrdqjA8j4JS3xzRjoPsXXeG0HYov2OAzWJbTUVxg+jvg2q766Jt
bnTAymuLdm02oDfms/Usre45dRm4qQle/gyOa21HgnzfzBIEjSV0cZdwB0Moa93ys+1ct7TWTecK
boHqNxji9DS6C2A05ssY3CPCi9JNBcP96rmfedQKbORmthd5XYDBHrHZVA9Tbn44eC9W7UBoEfEH
YIZamE86HjltYpPuuxlAalDYm6piK8A9cyTq+1rmhY5cVXz2E1S5Kk9385xcQxp2cKzNlaNIi/Bg
dFO6aHlCwrX3CCb+l0uClxbRluim4KxVxTeRnfu6fq0N77dQmBuKbteZ5iEd5O9gKL8jtA5O/OHJ
7jrFUOI43ruvynP6dfmrj50D06bdGFqH2PHO1KZXTbcPQUCafNCS+DPsFfqJUMAYalMNOxZiGWsG
UoKHmVjtKWIGFksaGM1Om9W21cjucEkuGBtEuAm0ayjQK93zfGOe97blPFpNwKBMiN9ON/sybB/G
pnriC9GN99G2Mit0CO4zOy2e6/i7p/Amiql5Cxpri8KKuJ8uOEGJ25mtFFzxNMRYZJwrGpj16/JF
+BNfJJCBcSqP+MYeazt4QPgb+4VtPJUGQc+QYbBzL2zDmp3W8k7Z5N7LSR65s/92jrcJw9hZp9W2
YoKGq4uICL3bLiOmera3UlVPbRm+DeoekmLBHfvchjcn0beaITcg45Cy29+ufWssdBzLP4i0fY8K
aTUuhDz+3OkRfiR29lrbSD35dzlQY5drzoNgj9cweZb2k5o0xlJGsR20yNzI0RVkd9CoERZAJxls
8gHMb1HrywNyZlK3HsTgk9ZzEnF8KEuPA3GI/LeK9xNqAI4ehxBd/KrWSyzktrdzGMHOZnzGJNr+
QaYbSxxsReq99iMmn8L4GJvmfVDNwwhO1qh/Nap/ATnZpI8iMMwLIcLbyRn/aPTNZ/lpC/EWRBGI
5vwZo/1jkTafjY1LkuqawdZDpKqdDf2rasrf1qSj9DLPrqJg6dSKHjHERTE94Z98dqHs7bTQfBdh
SrCKRY5dd8j7J3i1ZB5VVwp6tOvY4gdrAqkFX6fInp0+20fXSrG5MsXdark1weQpMhQgB05k2TrU
tIT6FsoWSEGehqTdBuqmmfmtCbhTwISulb6AXwUa+2b0rvmRHijz+Y7HqWtPNhajtbsuHeJPtMe+
Wh5I81Z35tFlzBiyRHRleo5oCVfEDOl1+NjkgP2qdiTfY3qWc/4gmvjopigMWnOLeukyFO0Rm8FV
r6erMsFVZKW2bwn/qBfNGscwNwbopjkPtAbeekeQJUJw2eAU3DkWTqD4o0v1e8IEdzJyZFwtkkL7
0dW6d5AFJxYhprrNN45xZnMFkTdwIOfxwm/6YLNLo1hY6Ub+CdDnok3y4tj1dzo+KyO/1XpO18AE
BffS6s1OIeWgvlvZUn5VYe1blnHz3PBFE80hFgmiae9YdtxpvcEkp4adGnAF2FPp797UKPchYOmw
SOU6sKcPtEc/S2aB8KvJmo9G0x9dGQGE9N0ltNDp/pRhzMzResrL5jQN5W/dcoihg1reN8/S3EVp
dvUkrkcRoIHiuJXnBwkTllnWcmB84Wf9azjB3e2CTx3DhBw/RVu/hixwqBU3JUpUlblfbUTaxWzK
lz63X3Sj+fJa7XfYEtchSghlZLR73gODSt8d/oRmvtOBX0Fh8vahk3yQxvKrlRRvkX3JW/jIefTu
BM9Fs8wmdGzhPf7POjyTZnSq+oE0T9I7V7PDYz/lzb204G8a01+T0SfRCfpbMdKfSp2lAkY0JIz3
tpWgw6FHah7pCdqxqJz3wap91jTy9/pLl1qbKvvotORXwWsSeOlTV0abxNMfJrvsQZwUuw7mh6Zz
Rne6JxYMwBsaEp1q3HgV1gF3vLmpWpMcsWuseq8zr0s4WFhgK0wveEqS6JDYzCnM6Qzs+4zjeeN0
BAIVK2ZBFW1ikXAkMrVlWdyLvt5EKbF3TG5PMF3FhUbjFbgGuQsG/jInHsCzxK9xzYCwyrp2UeN8
KSYXdW9f4WzbHNuxo2MxZzbBgpn1e0MWLmkhsOBZXfO8aRkdAVzRxq88Y4YTYcEIiUxapUlBj2S4
T4VidUu1Z8W2ydy1Ok/KPNa6tS0N8UqUW06UUr4rYn2rJka6hntpvXuV1PfUseDmVMVHY5VbkSgO
bfMNN/nKBAkwTPrj4NF0surFeP7mjeW9tlRN46vgZIquDgZ9hTsCP682QL7U9nTkCPciB6+jO6En
tAjHamh3DKI+jdK9Q36cC+NSxNk1b/ODq+k7ox2uRa9dkcqsJ6PZGClHo7H2nfTFJgemcKvTJPqH
zkqYyKKmbIp3b5qfcWg/2dUoCV04V7PGKD0wFXBlzPw5Q++mdDYkD/r5UujVwbwrOQYieGlZTFyo
ZaZb7mjn+GBJLFMAbG7fIeGOTPvD0X50rOGmRPEe5VctLk6JzY7L6U+HJs2kf7/wmjvr3YDXW8Kn
b7hHLN3d1oxuk0i9633yzHhX2Uy6Er8fxZnW4wW7EY992bzCJ9youPmUbnimAKbSGtI1UYpF795B
lbWb5e8q9OkhoktRTORNtbF2N10/F+WXCrtNYv3c+GJgpFflvCoZkxDH/tY50YZB97cxGUI2lo8f
eGN60xvUxHvPb4cwmxiG02j2G6nX3/g4m9VkGpBp5zdVF+fRYjA2g1u1+pvrCq6bBizFZeaeROEa
nebD8nrVXfnRu/2rZ7afeZNd2tphHpztunKDBePRrJbhjE5PzZ3UuZi+Mjv8GyfoYQiSCYQBGQ5f
vO9Z3WOQchS2Z7z7AXExS41IThx5ZQVfPXGKggNNRW8F11ATxOcFDJjwwyWJwJJfz1RY5VOrnuZg
jZbXIGAKRYroCt8cYQLZRbY3GGnSyQau6CbAIgcsgiRPohcgZAQkP2TOLQ2VeF073Zk0D33jFcxF
OaA/JfZn4wxXTq4UTFlJxTbdM+jTXvFUNmSIpf38rnoES6St7vQwJKytwG7sfrQmfqWxJQLcyr+w
/x5HtH3A5VjAX7PetX0r00xu2Ww3WB7PhkHftO7IN9CS+qQC+gqdLEgL41SPuNvzbVidnU1qEYSJ
W9n0Z/JN52OG4LJNx3ot4l4ebWbqWh7rZ7rOVHXltBlqF30r3W3cU/syoT6ypPybMWYHyGruG2/u
N50W6A8z66drUBkxyNraVuTdWht+KKRCaF4zudM1R/htShzKynOAcHRTEbKqTSRJwyP2+9YTnJxb
yTCheRpLk+AjGUYbpwn3nRvAB4vCZ04Ev+eIZIW6SdSh62mZk/O5FiqChS6j+GxGU4ogziY43rsF
Rm3uBtu6uYN9Ja8XL7OlvdZe5vAyhs+zNt5QY74Gjqh42dMGv2On+eSB2vukSsddlhFcnJkGdXPh
IX5IVgZS3I1rKAlivnnt0szz9Um8mSUJVHExQi9AA2O77w5Qi1XDUS+mloPuHmobu350NL1bqypp
fbPrUbpgJM5DBp+K4GGmKkW5yiuAJb30dnVNSFEXT1va7O1lFVTCI3CoPqigt17K7A9Dhl9quNik
b3S2eFHwBgECyH0heAnJ69JNTVvbrGhTumPi7D54AoK4u8xwQo/DeOHFsJtQEIgI1RSQ419RBeFr
yruDg/GB+q2yD0DbnXWS1wcrI2441EDNM9J/SKZO8GoQ+OU1EklhEnw6A+UpHs54rTWQviI4l93I
rWSlNllLbk8MTo9hxAHoZvYu2ZBl+oSL7jvpZ1yjHpnZLj+ecokLz9xbpMa/OVG7K8bpZckJAFtX
Zr1oif1aRsik0As9NcudrBRjkVaS+El4D17BUpobsgsg9CJXw09PfIXYRik3G6NzZwWlfpV3kc9J
FeXfZsjULUmsZ7JYXyFchvaNsfwJeskVqxl4WG5Z9EOoq4PhYzLk12zvXJkTxBTVJM7gU5vJTCyz
706nw7soEAyAEZODhwXjxms1OOFKc6ZDZ9onJI2/2eLO+jCN4CI44dpqAKjWqHNpmJTgfwwCIO3b
LKvfxG36ndRq4BwsTODvd2nQPHK+hk3TZq+dWFqHFREtXuQBGLC+sop5GMlpkGdQ9ccUCQ6Cn2qD
VGSR2uxsRtQtL0HOA5x75mFk6GBr2m4YxXNv9x8BPL4I9P1cpQfbdQ5uaBBGhpre1IwDW7az4o65
IKgmyIbwOrMtKRPGL45VjK46QhXhn6QlYgb0yTmoouLD8DD1Q3QZdONxSOIvfUBqhQ42TKzfpprO
SZBSaxXjH3109imUaYvguE6IDd2hF31g9/HUH618s3obyDw7b9OimbF5kmlJawBSQARwN0ZtSF+W
RD7J6aJGQO2wKyaBRba1qf0WoX5skurRUdBNyBQg2unCkOvNpVsIMWT8jiJ1j+n6DfKRGYpf68FW
R+nMdqGewjF7NvPuagRg45PoXnbZyVlI/pDjDnSYe06JBE/Rry42Zoh0iJwVeJqMQlx1oDn9BS51
D8j/yCnJX4jIyiP3unTNc91nv0Lq+7UdOPchHXZjjztbH/jLjMPoDt+Zm344QfsOsfDaaigHEIA8
hTHS6uRrKr5DnDtOQd1ot7TThXMSuXHWPJdwFW1lWXO4QsR9UYbn8YtMKP7HX4YNrQ3qGeHKUM4q
PYH63sunJkZbLiri7jhqefpMHZNx00HH4OY8hxDT1zlSVnC34y6vqm8tVkdw4Fs1mxe7jO5xKz68
3ntBU7GbnQwDTYkaRR8oRlSzGbX8JkEZr3LVvoY1I8WE2NyXMB+viUAa46kI3Q4atm4sv8llQH5W
3Ppiwn8CRDWCbydag+gzr7GYUsRwbHAx+AjV+uPPG0+lEMn/54fa8uF/+9x/+/C/fdvPd/zzF8QN
Gl6L0VMuKUXdpzgpDXzYXEJV94J0rv80WgJStRkxz48FvrDVj4vMXHxqP+/9+83/xefGH3daQFtE
DHH6j91yQtrjIwtAFIYq+CgX/+LPm58PPSHag5hflN717ekfw+M/3mEoO+hKc3OlBwRArzEa/8sf
bQNomjc/Vul/3Ns/786tcQ1sCWn3xwv149P7efNva7AG7Lp0A4jPmdfuEEYf/rF6/hfX548X9Ofj
JfWUhl2wQlqUrinh1HEMS/AhBoSZnzc/n/t57+cPhAwh1/z7j5vlC0VGshP7xbAubVmSEr18soJ/
OPYtE824OjJBq46tbbKx6QMKgzSqj4xT6+PPe/9+8/O5XKth33a/ZdXfSPT7yqDUHFxVot6T6YMM
accJK/49M765IMMmBL5dBJtDWPj2PvUmjqI03zKdJQ6211aaw3fayoFTKm+AlR3w7xJ7aEyT7+Hz
n2aWScspAp/wZUWgmREcQllc+7iajsomKkTpLK5Tf0nVWG2EIwg04fkZnco3QjZBTsurcnTe9H7K
jmiQz8nslBcBlnhtNj385dIjnNc9aFn6Vxc1sDdpH71umC5ynB8lWKejSe75CTzAUZ/q3yqJ6n1f
BCln61XSDMWlqavu0hLuwIrqnpgy4LVUYoOS/SCIioGEYvDPmDiMtJQXs8zzZBsyuaQmFWxVUmsu
6PkI6WtyOh+YlXH83q2BtIXeUWejRDUyl+6BgLLyQB2+enGDLDvreGnCorUuvWlZl6kNefqtEXan
i2u/+ivyFHcVcsdLvjCtCvsMc9jdZToA/naUB4FJkfwj0lUri2TG8dNAP76WlfndmG1+BoQHc4Xh
S4f1QPD/RI4B3YKJq0qKnN9HipXaa34NkAbYZsviqjVzcZ2JB+0c5MVq7n1JdzHpdRK0XV6VJRcW
K0k7b9I0/x/sncdy6+yWnu/Fc3Qhh4EnSMxiEkVJE5Qics68+n6g38fdXS7b5bnrnGJx899bAhG+
b613vaF4igwjfxKFZ6ZL00F7hEvyS8ZIBbitIFCeoMQGsmEnGwcs740DGOkmjIuLHNYGUFY97/W1
ZYq/ChDBgxEbshALOqT8IJ+nwc0BFq9NqQqZNa1pJcABcujHtJtRPj9J5NstRPN9vBwJsyeB6Rzl
DXYNxcJF61eTHnJV+qlzrIp0dDm0IKAP8iv7nbgGpnumAPHE5SIyUYJpwkAlZybH34oK7qy01hXv
77N//vPff9FyI3KnvuTE7B7xusCRAOkGjn2W+d3rj32Z19SuSXlVG7yi1OYJOc42EYLbNDmtMH2g
Qv0R++R5zsNDmmPrh0XROEnPcQdfrlOll1JJieu2qndDHoFvHqCy9eMyPoZ+l2cE1gviXuuoFFH/
7EsGMGvBWALZthXhXC1CPTshhRw3nCUctbENuNaxuBBGjeGulvJ6SBGzZKJc2V3QelZEvqAeUKca
gnWpw2wiiT5SncLEr1OVhmcCvz1hMs9jjNndPM6nmpBqAC08z/CBmtBdmJ32MgbjwYRkPsJ9b3Qa
T0i8JymHOiPh1bRmtE1Zgso20CCCjgl8Tk2pjrlx6BijDoo7WBgqNml8reLAzXpgq8GoO9zuUpik
VvU11hRhRi6+9xXCO7zzyDxSBgIGdqZJ0ljwUH41ejv8aEkl1sLpEsRsHfNUgvRh969TO0j6KRhC
w7G02BfkctqN6QPHhHx47XXloj4uj4jbJmrCU4+Zyz6x4GxkU+DI2NpVQ7nDgJDsS5J6825iIVRB
V+oSJ17hjp6HeIuoYLablmsUeghAeJzSobmYkuqNyUXTnljxn60OV9TEKG5zk7vCrOzrWiLMBSmI
KUWbqku+VOk0QnAHJGdmUZrdewHjIy312Z8NWr9++imq0to0TEhOwhQZbtUzUhNleSeVvoLh6voB
49rV6PPggCTHB3lQbj5yGrJ5NWnyXkyoKFt50zMImwrY9i2GaWNZVAiWFmMvmhwllrgpywfUDPHh
RPF4KMOdQRWHpzcxRVme1h4ABaETef1jhOqnYZDw1TOrFHsFTDKxrnMbT3izkE3TQJHd1eHHEEny
vcd0V9HabY4qcoNoSXHnVLhLwlNNfYYwGiPnpv7OaolletiWVfQrSaz7hkjqXZOdLIqzgYgh3Cnh
igkxOcoBXOGSBlqIsLVrkMhE7WO7lJKtQvQKubbAFHHp6U0vOc0EEhHP7UdidiD1FYb+AcFUocWE
PPw2W73YId2EqrbInkJdKY8TcIItz+hKcYBf0+0Wl6atbjCmPgc1+Un6b0UlxWuA9OvqjxALBnqU
nJOVa4B6hQxdj46fecB0M6t4djNrNsDOus7/ELWi92vg5U5XH2jgLKK7u+koRRNUWJ3hYx3ACyQT
T9trH5GgPHyNjpLLfawQZZB1Kf3U0eOox7m8KfTG9BJsEwsm9HYTWaKHIIZnuwMrxIV4MwF6RHNF
YjP8Q5usNIjNSkU+a6T2HE87ufmDu0sP63NG6+kJMgqYImA+0xizZwntlzwUq1DIHs/CI9mwIkXb
UCqe0GPGq1CUrpFGzSznMM/h9gyO0dfrqFMzO8iKnwkuv90myPItVjYgXf2QaFB0ymBPgtmTGlYw
3ywUYlrbqMzO4H4RZOUZcvPez6KF0rg5A8tahNxIx5ihVKNFlywNYlthUuERJn1hZr0GGTKfQmPx
oO4qcZNEFYqwuc/XVkXhYmqL9iIriQeexq2i9L86uU75WAz8bPLJdHnfB3PykvXHSG2/w2l4ruEe
UKg17jDitd4EpM0lwQmUxfSJkwZ9Rs/LaqOuBmpjOwilz0YglCqXlm6h1n9KEGBU1wbGoTIhe6L1
LXZwModeGKl/xK+gFvgKCAzUQjXtuIPjSPrLlrZnEW2iga6LTco3c5rOIqXOlIKdEP6gX4deZxKs
wGBM3sXsu346MW9KI8E8IB0wD/MShDuqBl6XgeqVeZyuRZjyjIoVYS0aZCSEZp3YXSGSE4FoE29L
wNP2IC8Bfkk4EF82ZCsSs8ytODaBV5M7mfW9sEUJrtutCpVrIKS88HM9aVyj4+hTIU6gHoRYA5T3
SdDi3T+fLB8/GhoAOXrGzffhFGLfO38moHpTs1WFVTv5fVPf//kjnJNVoyLLnYNR9WmyGS4uxd8c
MrFIo93fO+z+IRpoiTdrsOtJdofC+ff20QA4E9Seu0ohvRQPsg3/Pv97MYag9JOif+VP3VocIzga
YrZrQ6gR0fIuhu6vd7mC8ZLs8ggWG7F6FLuqJQEkFhoE9cGD1r7T9ZpFRa88uUesaGjMhY3p8U5Y
UcGyRdwmi/suImEF4bO8r/j2u2Z5qQVMMyNNuP99lBINjaYpK/BbJwp1M7Z5vKkFDOVb2VqbIYYI
htzu/l6GMRCdCd0M1ur9WtZbAdGGzuq1pHkidEewCwzikjwIVEUyXDFj5M0Vhw+I6YBZ8BeSJB/d
7hFWOyyCyx3cEjx0WQK5r3PcYxuBrStdkxHy1DcTw0X079gvJaqbimm7g+4oIi+AKkCSa+9qIky8
OJzinRKWMceYfNG2cj/AIt2NtCdOMTG4SNADZ9IEYIL1w65S52oHtlDtOrGH0VGR6q0oJaXEEj85
VGLtgi5YII99jVpnNFdEd+7/DBwRtja7QmtlR2rDZXUJGYT8fWgkhcstBQgeWwWdu9F4ZlGzY8zR
LjUJC1b/fiFOxAaZk+jby92wnIRwYmDQt/GhDgmkb2LR/Tv2BPhp9/euQ+Pnoh4AVp2bRSESn5sl
BldqvuRQfGwsZr7o7ppVORibrhQnX6zHXaSqBFNX1DOIP49dzgHE4vQqM4J3a7PZV0Vr2g9x0Jdt
+51cdRYr3JJhpFDOzbL+wYn2H2OfHRhro/MhlwueUChoMKVM0CR9Qu8QhCQPjgSsh8zhySWKffWs
XoKRWm+2UONF+rsytC9owHIPr18/r6BcDg9SieQWwNxIkn8yav6/HOL/JodQ6a7+T3KIzfdHVP7n
gBLpn3/xL6N1Sfo3TNf4n6QyZlp80f8lhqCs+Tf6PUlTZSKTDFQJRdl00X//b6r1j826QXoJOSWy
hAP7v2zWJaJLNEsXZUUj8ckQlf8XbYQhyfJ/1UawJ4jKEh9lmUsi4f+SLkeLXveaEehP0pwMJD+g
KCOTC7z2gUliRSAlj0DElOjvpYq7wcfdBGKA0W4zKW6hYy1v/16SFlpUm8Ag7hf44+/lz9BzWlw9
//5I2A7qrSKL/GyU4zVRWjTxy0tP5byNMRv654//fCYUsEYDVoU0ZGyBLKjexsvL3zu5nfhQbcwK
0SrJBAg3q22VLE4gf2+DWobFMhgGwu77g4QfLIsbeGTLVmBo0ONLNA0qLF2rq58mi7AyKyLBzMQ2
0GkN5m+2ukAtuhWOfmfmhwgR92KIaUsWmIDS9SyWhY7kyTI27Zx+WoVOx/Vf41aFQZL8Gv8XolT7
bdMV/VYVDLb+sCYpOCSYA2/k3AsT89bPFlmsRLNDqdkoMlq8tIVlpC0GexM20sg4lrdt0/L2z2hY
wTEwZc9a/x2nUOm4uC1HHGMcQ8qWT4ok+uHlBXVltBLH+DgNbbmOyWwNF0enlGSKBZ2twyBeLzNM
ZL/Y5esbs/tI4nQXwTwTu9bYyNWIccxYbcIQ53DVmDZqqF5zvGJdmGn/mNyyzhZbXJJVh/rIZIxN
PfAfL+Gf3ev//GxeDJHcYkzOeJz3/p8/7z8mvQvk9/eObODyn3eyKePZgruBtSCQf0f+92L8AZLL
i4AYUJ5yFch7yDApWXwHu4RsjzBdycI6uz4QiWMH4BiMJXBKr8/KXmrhDNv1TdauRupM3w2G2BNr
q1OSOS76GOoMgo/9I1JvP1hhCurkFVKCj65b18K1ltGR9BfeWf3KUpz8ZYAsJLstehnxiHDFHls/
0HcEbaTSoeaWf01/JZdRzL08kDhNlCd5pW26GRjE0GS1j6OCO3D1XWq+yTgcSlmT9u48E0zvSt02
QsPv1DvUnK3IpmizSa7nYfP4FG8RuyTp83CRLgwajcG27KgA5DB2CFyYxTL6JqhcaNxHujfUPdAe
GJVKlOJPcgLbhT0nQ7uHMhExZrWLa3FVEl/HdIix73LaGL9odMEqsyzcL7bZuEpyvis0S2vNvAvn
FJqKcbJrw2nCp8r6rL4xgeT0HYfn+Ky/CJZthV63767IDjgT8JlR8fQrtSaDzUvlw7xweex4V55x
nWkvfF69IaLwPtJNYlc74SmfmHrY1RvzcAbEGbAFPiSTC+U+UR20Jdgd8rBuEVdOw2qOT3A1l/ye
n163x+YryR2D1g/QKd2UtfP4EplbdozKbc5uh8EoUh7LET/IqLGgfGRe+zRF1KfOhHIby1H0yhdl
2hUn+abccxB8jTUEqTkCV7c94zwG4aG6BtvHZmg8sfCUJWTW13k2L5W5hufIoAWFs5gzCPKyq76n
I+3uxadxK14sLztixq+PiBhxs3izsGtYQ8oRuIo9FiIrgJfeAA0nO/MLT3BUauYqPmSzI57m2s07
Fz61+azshVeU0XyZxQfqQ/2ZnhkIocvZVpuOGRTuCXR78KHd7LtsccG1E1zMv3KmLQoTXTc/yAor
xVp9QbsBKoXc95yW12Ffv0wn+Z1xX/PKSAj7GW62YW9WwHA2zVUG5cyhdbdajxtKy3yZQSxeKMYO
GwNTd8L3ZufFGxGe1DOkEYJLMemBRY4oCIDP685q5D5+rS1UTbxAfLP1DCfd6r/WF43Erv1Rv5Wt
9hF/W2fWnRmXuGsI5dVGzpM/bgG0s8GWR1csd9WphWqCVc4dXKl2rC2AH9M2hETqsVgHm+E4F5S7
zqgzDrLbD/kjxxsnW5vcD7lfxV70jTnZCOXY/R4OMAWGA8wm/a7ukQIyZhsOlstsKXcRVKXknNrB
K/4OpI4ccIqBSokSyW2e60P3oFdjzYBctDZ/i4c/v4g4OYGHdK+t8sbaEZAlkdmT/o1DT2ZctMjj
TQNgs5E/5oeDMTaPFFsuP24qOViveYMSCG/xG5kuZmgwJdblBUk457z9gLTjS5/lj8USCo1zPes+
JePAEtU4yet80/ZhyMjIHlckFGxGgAobn3jtFr89aodoqxWr5fg+JP5jU52SDlqp3QQrrmXUuot7
gbipnoOtFKyKbp2dBNLKl+s7Ch6XnmeveJ4il18oxw6/Z9r3LwSKQ/gRFwyR5EDf5HuUNglIxJII
004jFipdF2x0rDvSNnuGpzvADxK88GPxDEXD0Hg41yhMW5J1Gnj6mcf7nB+ST7y5ra/w0gVb7Wio
LCDKj4nehjTkCObe9FoOt6Q+pAyQrwyNJ8HnxwSVA0V+FvZ4WLRzQVngl+2++ZKu3WtwsACW5hNm
rUPohi8jiVLli4YBHk47OLSlql/mq056mStHFPGxPxriL4qDHoJT5LB4xLkXqCjfvDz7IZ1NREYB
1+08vSKIh3TC1zauj2swvMvtz0JR5ulFLiYbvsIjhFy9teykqGw9P/Ez1NCyxQnhs89igd0cr2Fn
gwsntEoWV8bNgvcIZBcRJPpEVGq/2Yb/wXfxg8nji7H+iytqs230FYJY2M9wLc5h9pqqB0SdHC5B
Kodx4wSvzRZ9X8zWtxNrH4UDmTpT+DXoe8CdNN8QaBH3PuxHOV8/RB8PKaKdygZg1EO5N4wrDo9Z
cju7cb6RykOKFgmSub3YgblLu2nfgDQmunCWMVdtz0aK50S1S9+srbJNLvpuXqtPyvFxDG7mljua
GLyd8Grgqc8SkzLRRzH7yiEABTctZDECCvxCeaqIgsRlSyIYK34q5KsMlUfbktkRXDJvfC59eEY+
VPtsA8k5Zu4PP7B7wr58VA+A/POOqbT/QmvPFdS+pehLRc8vr0kmUBQSUaE0O2ZD+QXPFruNR7zT
LxjWx+2OrryGyg8fD/cHSGgCbFeEJ+skWdV48cPlwCIteX6Ufq8dpGE9qK6ZHfTA4e+TPB9mZ4RD
pNKlJJJwd11YiG7LjwJEOmKoR+oO9KANuuTabW7CSa1Xkg4kzUCEGSbMQzv5idOznDi8RZRUzCvM
rwCFZCQkSNrQ5+sr2I7AtXUNkW1npS/GuJZlqB9EGdjxl3qvDtZbbtrFmU+RfwY77NRRKFNpOOa9
rlwO6SLTM9t4Wa3MT/WOjmWfXRY//2U57X5J+W2e0DIiYFwR1DKsZNdaKV7x3p2F1XDGAOQkSNt+
0x7HnfJWr886NPqf5n16YoJkHit+BvbEO3VNVhLDx95NxgM2T68i1KDnpnRE9Aw7zhFA7AxFmii/
K9YWLaRCylXsV8YNXJQhfVFOjAua0OllkAx3BC9eiZ/Wm3jvITWPXnNDRQ3W52eIqa/zjlqJo1hR
s2vzqtdXeGBmW9pu3UnO6i47z/fx3tw4//wy3IcqRMR288TGAdrulJv2eXwGgOGOrfB4gYTk4GxU
bI0X6fb4iSZPiYlnODCL3tIGjIubhi3KXvjVn6oP1ceX8Q+Y5R5yRQj5gW0w0b/0m/AqPBvf3DjN
SrqJHc5qjvYiKSswZLFzaCJ08W4+rh1FCUfysQzCX9ARwiqou3WDHAZdcbnSyErdGYoPkzxNfaTZ
+8bhJhUHVngwo/fk3BGyF/ht72XrXvTL3hPTS6x7/bDSEXLniG+ApX3lIyMSULGlD6+tj+U3+7TF
TCX3lRc8p6JV+c3sfIVpY7dBlCkHN7qq+tjdxE9yVq1X04cBmxY+lC/Ghm17gPYePPx8pLo9DZfm
0sgHPKOHi1KurHSTvsUjXiLc9fUJV7oez5xr+sWXrxVvPPILEImFmWPF2/pE9gMzmBbBFf/eeMI+
X4i3JGq1R/jj/NWSaYK0Li5qt8kMUHEomDCB7OR9bp3gKT0Gd46ohzn7iLGKPg7laihcqPq0Tdav
Rnm+qKqcSj1DP2niq1F9Tvm6/64LXAVfM8bXitsjdPepJqTjuOGc5zBz9yNGhtgILl66EeJKG0Mq
1aUtQ3exgKnKiHq86jeQJ8zt34sRFdZ2UQyYZvMeKNmwHSKLMXHf/493f5/9vWDVOGwtUaXCMOHA
ZR2k9QoBmtIFidtA6bQnxoZU+7TLaAMxl/97N0r4z/+9ywWB40qW/5KpLaSpbNhNlhgjPFr+yaQp
XbH+3/5rtUKmq+kjdaS2NhJkOKnwWjfh4MkFlaLWIqoTSvrMfvmFsrk0mwqn2oI6kkuQ3Qckbepj
dlusRLZWUbPt/71VKlr8GRclRz7pLLed25V30md/YhlA2REPtGjEdadOHDpds9KaFVZxzF4hefUt
fGdX4EnGB5KMxB90crtmraibwdiaWIB86pJt7ul4ks5mbkcngY3Mm8ZO4UBDLhGUY0NK6PU2PQwi
7AJHSCDarfihqv7UHwabrOSrflUOswQQtxNMH3wZYFQ2vPynuM8nweuoRbEY4ndQf94ZAwb7yAkP
/Zv8RoP02PHtn4jdgkDrdGsyF89z5BL78NYf6ne6znD0QJ0jHF1hB5lwpu2qsId7jXDqDZ7CSXrX
r92nMLvhT0fcD7asb+XKGH0ZtxedUFA7w3GGGdfP8J2caFKr7KJ9mq52hr4HdRDTLe0JDHP6LPxi
Q+EhZU617/aQyXFkbX8FKL+v6Xr+IfnsPaHuezPOgOCcOoiRT8k3RTGd3qg7wVv7U77XIfRFJ0EZ
ZaykHScPKQf9Dv8sBPsAmLVs+aW5YnTAAA2zVNBGbQ+jjf3vjFyWgTP18AFi4UwVi5+RYuMTNCMI
tou1du624WGEEvk0S0BFXoGLTMueZovfI9zBBHcvSvYuWU87fhuTPJTP5AHM6JZokxT7cand9jXw
q8BBbAnhgCRMQoSxsLJHHytQEowSp/hMoqWnGu4Rp5PUmbvgfU0OZn2reB88Gw40so2+eYh2egig
73utH2+VdUOOHF39qvuUuQTf/NRacR6zg+37zmod6xMasXDtIjJynHTNBxfhUjOSOaiYoBrs7xf6
Z2UHjiLtJBaWK+I71R7w8WPIO3oJcfZoAmzjIuL9gOIB6tR3tc7uTUCHT02F3YPNvDZjI7+hoJJc
dRvuVC88w6dBHj+uarLVgOQI0wSEsflIHx1lhVCSxdY6iBs06tO6vyVHvGKNe71lbA5991i+R1cG
AQphZt+Go5yDwSMYPrwRZY4LBdeF5O5P5oqEnUZ3fJbFkx578jfGDxUdleDQ4fM9GrhAlNRXedOs
pztXo15ZfnUMAITeZAIPbwhN8wPdS78Ugev4HXdWi0YgZQ0ufUHZSBeK83OVe9gtcNmr0s0W+2QH
hiBszUUstlYx69TsrvUnSPLqpQd+YuPM8YLGHfS8zJSuiyzlwzjQDuTm74Qdo3DQ4BrSu39R/NGe
6qtqs4BlEvx0pqQEprtYnC2IARgBdN8X8Rct+rCnjxRDZ3x/7IPhA6YPbAh8wXGSRaaCsRw8U5oh
FIn9h/aZI9BEZWE/QCcT35C9ILwuOrG7L75MmwrJyQoJsSitp8hG3YhsvlBsjLgGcLB78aZEpM2s
eqaioot0dfqUIObsGCsteEvrtO/LXfRu/oAi4Nxx5cZIU4wQHAAgLnh/BhUQXmm+tU9ukghTC3wJ
nfpdwfvts53POTyWxCegNXntf1jiorcKDjp2fBm12m44tU8Q5A1ko/dKXuPKJjxxXIATG/1MjDEo
V3Ia35F0A2XooQOONWt31IoYPBVYlf2Q996+z0h4OWnjAYUYhlNm6KAAM39b8K/MR9eQvzNGhEiZ
rwRgnzDejgeLZtpw28/A9BHLqAeF7KmXh9uvkqNBMFRvP+75u3WZtaccZ7HelSQny85Z+hywMt3D
0mHYPzSrcDy00wKzLIO75GkK2HsBh8J9IPjyVdRIzrUvRLQsjQOgAzgB8Xb1/nEfTjgar4Pr7HZc
Toi9Z2AtZ+o8rm7znZ55SELlamhsnIeHwtzZz+dVHm0tRi26jSvODZeDM3TRnEQoe77lZwgT9aEa
X0C92IkC7RRZlAoeW07zaXjGEwgaw7I7z24n2mhojvppPpUWcYm2xaq0bykWiLLcoosiop7cR7s+
o+/gOtbjZr4tKwUWAleuPI+ccGd+Zp4Xvj0rLAGI1Se7RouuKmG5QYDfs/Luylt6GE/Gu+r2loNL
i/gzqWtywXocLT57DSdVX4zWc7TNK98ECY39ybBLygh0AVQxBga61IubUvj5O99cGNUTMYl1RPPN
JUgx6la5XWo7+uxgVR3bytckJ4Y9hBTOQKuxjcp1XjqN7Ek0nyqelTPEuxUQlvnDVmuOeOWuhOxV
T3bsUKyi3FhQTQyJVtPunseL/NNxma88bjqWuqMHJA52lwiuLPuB5sqjxy9UVVTntsX+yoOCcSmi
iyfodfT+TKrJWYLJ/xERtMgk4LXlZnyd38cDTxoLNuz3BNMDZBzSIUtuorZDKZFtmg2j9ZmZLrdT
uaFD5VwJaApkfzQ8bGDvheAEyUpFnbks9Ar9LcfO+Vav7UgGraeX+wye/k5517BJLnBNIPdnU2NJ
YK7qyTfzY8/d+B17tMc+wz9U/2mOaOJZnz2jWc/wJFsiHhwRB5hNdV2+MytL7YF1cjviiGpH/GGt
feJtAvjJBQ+GQ1StQ+OEr+zccSvQVbJt4+0OMSYgntyBNZrJHuP05UbB2Mfyu+yMNROmTSSbHtg2
8B6M6ZMDBzdp64nl1x49/QXHYuIWTXmX4fjG/OdHaq+WSRI43eWTeGNTBBTs6ZK+y3MbbspV4sfa
iYui3NVbeA5v6rdG+f807AY4sHdY1gh77XBN5uGC/brSV3IKd+1E9uQGVTrPKD7d3HjoxWq86Gzx
Vi42wkBx/Ovxh9oLI5iO4RDB1Jx8DP+bo/Q5Dx7A5ONz4lRQzp27Zw0Z0QtU6dGFSBicWxaSBY5O
6RbLTVK5/nhpb/o2/0gvoqe/k+apR5DM7eYP0O/HjXTHguAXD+sQJ2c/chjrFBth+qrKdbuC6PPB
8qtyW97YJJFqi1dObNAvz277Qy2OxW1HF4cDWHUQPtjS0y38/K15qF4l1Ku/GGLNjf8wb12HS62C
gn8FYpNyDZ1gyyCeXAtTXYBVEciyB9PJn+j53w2DiRvVnozGqXLr3h1voxe+5DwBFHgjGx9GSWtE
KfkOF1/9lzRdajLk5CKKHg8cGBwTspS8nfbyL6susZPxwxGO4Y67rLsW36pXBDZefxN3go3fwLnD
wOwH5QQrOObFFThQsn0w/Bh/4G5tk1N9CdfcrV8cJJ4+bbcHLK0QT5M8sA02KqXbCq6uTNv+br7U
T6o37eIVGb/wzh42OhoB+YDT/7ItW5mDpOBG6aXtUpqSbbaXCGo8zbDswcgdxaU4v7BGNcpalnwC
0gXMfrSlzAikXWjuo4q+x+8w8Sj3tHbDp/XJw4lYcbhzs8jfMn6phm0jfn8JtjCPuftv031OXB4o
l9P3/Z49P/bNtb2xKCbgJ+A3zzFlgidv1LfHp3V/tKv5Rj5C/s6+pKlHjEWi+YuNhvI/2CvvS0SV
vjO/qE6EyCkwP0k20QUfkfhZO1cAOldc+lGeZtxue/kZwU92H9b9DwagNGXH9ICfz6vW2OUme9j5
vtip2J0SYksXjms2cUwN8xZb3lSedQiJP7Cj9eThAVVQgWte8iL7iHXtch97ytryi5O1Iy/sMr5K
K3OPZrWiWYJhvFQO+C1QxSd25HM1CLfHFhtHEIp21GWfKL+HK2tku6wbdvYpNWiu4bah66V9AnM2
IeLSjbHyUU1WXlNjyGCr2JPttRV8LcYBz2Ls0kyLnQeor5guFjUmCG/vQLucsZ7zMMvBXbfMfPPa
93axMxWbDDF+QYpabYAo55Ja5pjr3tjOyq1iYU3BokAbtj0lsrzGvZkCEe+7L2nbbLv38XlofQKF
5VfMsVwuOhVzj/6d5vBI10dhekHVJL3Dr9mUNzq+HQOBDY2FccMl2zpkT0jtM9EB53vwjKR2+yaC
tLLoh2uc3rh3hI9gPb5OvyJfj9i3Q/0qdH7/1b2gnsI+OzvXndMX0LBs7cXciZ8AV4Q6q3dh20ir
6DK9jI2nYSyOGcZ3QoXEUYHmYz5SietOIUPHR+QmYy4O0ESuLqxvvLoiIrJRDC/GdNXkyPsObzfi
D6d3LXLEPbjPfMWYH2P7lXmtX0PZJjWzphiHtZcDxgCTXNT0feAbxZvxNR6vGrZLswMXLwKb34Ok
f61bAcyru/xJd23COADe7D4gT9CdgchZRtZot4TvzjF+lReGHkHo5eFKY8QmreOT8jjgyd9yWzhh
j2/5re1XVevDEsQ2vs9QtSBg43jYoF3oOHjDOiJ+bwXMTwdE8auyJYfgcvAx1XmATMvL+Y9xhIF9
fyEFOAqoNGyeAnr4x2U+ooHVF1CqPJlfY7PmL9MXZISOZF56YNWGUc80I/yefbiEPrPFU/0EITO0
4Wv51Tbn4aFUZiMJD5pHSsRH/6J9dvtksPPcDT9EoORmWX5TImPt/Ld7MwkWCrGHon1ot+0OyznI
ob/KM75Iz+QJOwMN//yu/pIkzbDjES+z0cjpo7Vm+jxpwya9BMIJ25y+XmacD/xgxdPj8cRPjPrt
9BosImGbgSQhYSzW5HgLwdZMt2j6NBUhgc2QTontDGvsB7ZadrzsWTfpE2puYa4la8XQEmtKzKBG
OMUmxtCv0MnqB0M3hzERmRH9qghX8lJHMBOF8dw7aAnrC8nOEMP4rdarMmyZmuJWVk5uK0CIx5rC
NT8ojoMn3PIXYf1m3FIQMC+k8XMHHoCv4i0HWxNcVsvCOpPyEGcv2rq5SpY/k3jd28kXhizLluWi
q/vAMzhs7Ex0U6bB2ZEBx2gBSjP9XNO4YNvDs/iU+DC7xEP4LrOOUd17MnTkNVePCjg9x4t323IE
D9POz0jMwT+xqsh9tjOvP0THRDu0qDVgrVKDYvLihCuW7Ce+LpVx8kq1nFf7AsOYR7mmRrM+jFuu
OMVL+h3qHrd6vscy2jPfQAIMoixovYCZ8vO0D58Yn3bPWC6ZiHCt1fBMD89A0Xr7Mynmh9/r9IlH
eiz5Bp7wM36Zb2xysuYuG9Kwtig23pF7s32zw+W6y+I6XBGo/uTnmhJnY3yVul17aeTPMqY4e1jZ
+kp7RZkM8ZAdlicp9Zn1TzNCWq9r3GL2uWmXtZqLT9n77NYNmUE28zIozGRkf7GBEp/4Pd9KkzAJ
Cn9OaZ664guM1KPAciQzmSLUNKlHhL9eImD54pb0YTxp3NeCTRa3315TE+WdBwvQLNbRe4bZ5am6
leXaENYMF5g4SAmYHW5uGyk5zeMLeZ1BSe3MQkGxwaH4/WcKzrPSgXdcxoLc66rXHuZDsdFsYQ10
xL1AZYct1w1cdo7dhbp7NU5Yh2hHecv2qL7gyeO3d3wTKoHQQmcg3snBmWEo9jGgcQoshU8Vtdg1
fHlcJcJelPfY9DsOkDEEo6y1CU6ee0bnJIu5Y7lMqgx9E0b+AyE1hJToXX/SvXabcqYSp3mNIRsk
t3o51viDqJTACfi/Qtj1aphPDMwZGI29rxsukCXlhsrQl5BuxsYvIBceY6zXnjHlTToJm/xYP2cX
NnXMOZAWuViAfjMwIj0ixkZhw8AB05R1ehXVY7IdjzrW4IGT/QR38T7T+1J4b+q3YpVsZffhgeoo
H4Dd3Tv4f7Ut8cqRHJlsqcILPGHT3eIrX0d1A8ljyqFsog0iTiA3vnd0CI/ToVjBy2eekiwTOjSO
3DTUdtlz88yjOT1zk7HgybWvXZVXk4X7SGCttCH/QZH3Q/lGuqLyQkhM163wCof2mU3MZB2jcxl3
Vz+FsmtSzwQTYlbGFs25p9zJ18RzozTJcIBK/TnwNJaX0cUlrkyJUd8Y1UFC8mNs+gqupterq8fE
LAM9j4c5t55y99swvpk/TGRd9CQOeVZ6J3gETHE3CE/SgY2lmbeMvjh7xr/TdR7LrStZFv2hRgS8
mZIAvSRSlJ8gZK7gvUkAX98r+arrdlR0Txh0omiAzGP22evWj0stqLqrzKEfvTLe2z/JtfgCVlT+
oSF84eU5YuSPcAD+5DBVR6L02h3bP63KIcKWvnJO6XNtrtxHF1fw3jfGW2eJ0lazogWIzhYjGuWJ
X4fPiAHwQhj2qh8H37mzH5AJrdWj+0jvcMLe5we1Mm6u9LvxF6eghDHQ0T6On/M37viYXKW/9Dn2
8FunVd+s8NwT4iUa7jUjMAjSAG5cojfQBxWVXefO2aINv6rEtiaNzu0y+FhxE24U9Ox6stnV/JW8
klSExbZlUomODs2TYDjg/suL61/usY7W8aV+zvGC3yh7VgcVPxas+k5ehfx0x4iOFnAaNH5jEAOb
5+iP9jjTb/5283W/RhbxnP9RqN5WlCV8/ZX/N2747NSs7rpXdWc801JU/OqqvNuP03uU7rS9bm37
tf7N1H7ywzj4C4U761mJ9kxmbektPjvzliWju7aHmPna1+jKomCrUogGZKkeZJJy796JHX0GmM4e
Pk7aGqOUs7YV39m5p/mmnAcIX6juno13kyZPcs1Nv352vxi/tCj+HIcnmicLbqJYgmzdZDU/8Rr9
pb2oX+Yxe2DuTG/XiL2J8NCjTC/LR7s1Itlq7Sg0UBe90mS28IUPUL/pb7pfXOMPDrvoqlJsXrsP
tHzq2S9On5+k1RkVht20zYjB/jhi1T83FIXWyJIfeI/JlWGz5po+L1e0ARg0DazgFf5ieyanma1s
viSMyDv95nyh3infgsdh4US7QG/0WoQ+bWUat+imgvzPfLU38aU7ygh5YuNFCLBCQvJMwfLY3xcP
9r3i85OmHzUn1jHZtI/1xdtb58xvztPW/MLt1hArZCFHfWedIc/0b8krp258wMrskt8Ln+4iwmh4
FOheKMsTdl58bV9uk3GtbxQkHc4OHR5lFgrzjwaLRy0/xPDaf4z3Np+W9u2PLNnioH2iS7n48VHB
gIfvmXQ9XpXPMIMf7Sg4Wb8NIn/K1ztmA5Jmz+/8Qy0mjgJc3wZrhbwDoRuHL8Ibqg40EZ3DcjH0
vf1AiJk1T95BPRYsn2w9zYnjsj7kz1XiO5/2F/cNWIL+YYngQNHeU+Q0RPav7Z3ua0RsCRGR3+hn
0QcpnZqZ+UX0dMxhr/iEZrQ1yGybNWVnjFQ4RNSn9oLuU6HlRkaNnU76SfReG0/QlMYl0PQt3rQe
AIXv5sQrIZZ1gVXib/EirngH8DoJRt5AD47mMYx9TEOfiiemJSi8lKsKnCGVbYSY1/5OOWRPwx4V
lX3r8pM1PuqnePbFnki9ZunjLbJjkiACvHqlhY1tRXmnvVPX/TMRVZ2il/IkJWKRj0dVOO+9h+Yz
3nNqLdRT39CE0LfBAm5Y5SeF7R75XFB7DyGKWPRwL+0b5ldMD6BhZ92e3oDrLFSnDtELig7lZF+o
CvQU4D/Y6Z6y7OBeEJZdhgPFg/fmVfVb4mhYH5+s2JjGMABjcPgYsMlW7DT2AdWQ2SBDoxC+JtDU
mrsIT98LUbZz1maIxuuK8Li9zE/d1TqLY7vNs31irh0i25d2ywLzMMBuOXpPebS371UEJOzMlD+W
b4W5Fh9RzDHF1gfx2gbNI2UWot45xqVlO289n5XgrXX86YVed/uSvni4hyDqpeK/8p6xYnEJv4LI
Hw5vOUC+2HeIa6kYc6/HmNKKlur8m3hr7y19ImHo+SGjbU7SFDTn9j4l5iCtadYMWlY6kXJQ/PSf
ZKrJuE3vvY/w2hJqM5fe7vvCj9UdziP4RITiWNb3qbqzv+3vDPd4viq+xJPjYNS0o42evJFTDW+M
Bk5zYNO4Uh8cgl1QUmfBlNGuuqa78t7gxBzWzqdyZqcrjIciem/QsBgcXCb5lNhhe9QL4CqPSX4R
xi6MsY1BnrQe/zT0/16JIXAOIcwABki1idrKc/Q9ZYEeUuZYc/qwUuduUFQ7UQeNtp6y7YBBLcZd
pHomfhGrVkMtu+Moayuqy/RdKV7Ra2J0FUHUXXXst+v8g9fCfW/mfpaWMbDtg/NeaEG9FV9JucdY
GkH20bKxJJEJNaAVE9s4rAXxkYaPVgQFmzVjGtiOXedd/2faMhXFGTTK3oL11L3CMWM0L65ODNzg
Yxqb+JvsMHFlOgsZFSsfhvoVIj6HpG2tfc+HmDmNdbLIEJbshrpltO6wHWOvgn92SSmai5epf3D2
Lm3TccfYdjGd2KdpS28iFhzM/+fHaPGN6dAggrAP+rAhIuENF/mbFiIZBWmHFzmoNCb6NDYVmhHE
1rr8+hs9yB6woy+U4zhd+uoxyR704q6od5jKaxMOAP6ivChiL8ZzOePQtC7oQVY0Jg7TeGfkX7N9
MF3EYi+zS7mm3BGWEJcRCxEkmPy8FEMI2Qm79cBNNqyV/BxLilbv5GGzi6gOWiSTQ6Nv2wDXV/mb
+eidkScNuPr3656GdbVTlBWBEVBNrfqMzH03nawJDccLC3Ni78dn+2s83xr7g+z2/+3z327ig8lU
YoFb6d8HYjeS1ZEWPRx/wNQ2PjxFG4otg6z7230zhLWN0ztnqADe3nXVoBgojKUdZ0KtUJSDZt0f
QJwNlFK45tQo6sWsWfumPeGzQa54u+v2oI47tt/1lLZv92lLycO41Q3//JnXYmjQNICGTXT1Rap3
cHmSH01Irf3tvlY+0GQ4Kt8u5o7Rg9u1vw/cnvfPn7jmIC0ik7H3GRul93h72dw1WPHk1dtTsYQl
MUn17ICnTvsQjfupJhs3Z4QqQ7gzeLOanbjbVnTwWqN+O6MB0tO+x/MPMpldBslzNsx3bTRfprDr
GfLjV6sKw3qA9faQ5/GnZxSPhql86urYb8zchJFAewMq/T5R0qDlfB3Ch6mcjG1cYZlT52+hgmUP
BvjTJkdPl0XjtF36LtoUaUWSRwXBw6TPypHFzkaq+o6ikdK4DmnygE40N9J7iJZvxViJ/ZgQnzJx
wtZns2/aQ0LjqhumXWHT2U7EZ6VW+tEMbXTX0W52zYBfZZ+WfEeWOkJ2cZkx7imNinPR69rRs+g+
MDHx46r04l1jUzO9PWNS5bbzB1Mh3SpfCDgG7JRwKdwaSkRglCe0LBP0nRZqiw5CQTAPyBo7wUaY
dRSbhTrt8yp+G1MdVANbDIMkIe2BwatrpiixqEkkvBOW0tpiHBjJd4Pw0sPI3EoQeS1miphuHO8i
GwcGFTmzzRg6do0bcJPKuo6FutYX5yctrE8spjI/T6wQt08mth2UCZOL9gXHtn2KmsJ0aO2Nhqb5
mhKw4ClqzYiuIkoy1gcMgjmdm+1c/rhTmQagRZMpeYTi0HeoxdqRNCCdI38yF+FbjfxzHPmPSfyS
tGP5GFZ4EmENfsEqAddNw5pPTlyV27JYqMR1eXHorK9p3lmlcoAuwSJR4RzHVx502E2utCQHdFYM
b6Ea1/u6+FVTlA/MvJM0TblYLZl18OgFjAw9JBo1h5ZJ5PsUTMnQy7UmLz+ThmkL7T6tMUsQlYto
YYEG62TOB44S/VYH3ejFy92s5xSlXA3lsYo7Z4K8NuMTRSa1TR2vSGwxMDHNq3DHzDBBL6fa3jGG
oBqnadfPC2puXKBgoRYrw65eGo7EQBMadUgMdXQdcWTGYpa6+S/2o+2xdmdG5qmJuMnMAl1yfoQi
VtFpmDR5cmJX54MlsP41i+gnZap8W+bsbRm+9SudQ7aXaJFGGU+LOx+cxeAsSYkGzLTD+569oKaC
1vQ0iFrTVhggtVkM9PzTwpQ+0Nv0zUnAafYAHwOnvqoZKcGoABQbRrqqKnXDKGVrSw3vOphYPht1
ZvktS1laFxZWTCj5xTnkQPLDkWIENt+AAjE51bAd3pS/QsmGk5axcpu64XtDQ0SeFMnWxvvsMBDS
pGE0bcMF6nGD6LbSTXSGWLhPfa5ul3VosaFWY14xVGsfbb6AsaF6WDCNzzwwVfAIl9KdqyPxX9r0
NCQEKkVH1FfW2UVEn0k3HTQT3ZeKyIAlNtqZlruegXKukkxgtjnSIk2it7iipVw5ubaq9Gw7G92w
TrBF3+qDWW46rGWogdH8H0uK/+1iJiTA2Wu7LC9mdp5qWlM9PcQpmxE/DxzBsZxCVShiVTQ+E0/x
i2xWL45Z9A+VTgqTTd+qo75PE7+1hPMFypwFyLK/uorc/hDGGFMAS3xwTUqOivlS2hp79U0CNNNw
SVXEtkWJBtdqH6dCMd8zyo26Qa/SoRYcxVCvTOUgCCJ0zABWTuf2h2xMPjC5SAOG6I4YUDuoIhe6
1iMN0iliLCFEJZLMzcXT+pXLGOqxkjgrCCJoqDQQV6OEXZVQr3TcinWJwcK6nbSnNaRtXIn4nZqh
c8NmSYAWxBrGb0BqlRKuperDWwttq8I7q5L4rX5SSeMd6hOxhHMVNQkotC57sRgCVjOK7WRzjqhr
Xpf1TVfCR9ip9Ckk+AstIhPMx9givkg9muTeKWSJrNw3NaNMGUp+mM2EgiaJYgzfB4qdP3uTHFew
h49e0sdUMGSpsL9yu/gz97a3tSYx4tlBDR7uie3ofiZZZrqkmjH+puHNjNTc0yoYFib5kqSg6ZKH
tkTDJZGENKzfXkzJTGtz6hScZijlAKq5kqwGkkwq/dZdxHwPHWchGWw5LDbJZCvVDoeLRLyow+OM
hWFXPcq3eAidmINKct0MAG84Z1ocJ/lLItlvsaTA6ZIH10oyXCoZcZh+oy3sORXzau433kAwXdL4
GPFNRgKtrjETUtZLHIWbcbQecDNA3CypdB6wikGLYXF0OdYExbwrafMIt9s6kmmnSrpdtwgsZyTx
LpHsO1tS8ApweAltDdZfDDJSXwOXV0J3YPeGoDfLMjWEDwQR/KaeCmdPHdGuKKD3bMngqyWNT5mp
femhShOit15zlaJB4Z6WHoaf2aCeqETXo1xiIL8eU6ap60NoRXlQMZ4PeILRvlSSAWvJCBxDrC1C
sjB8ABI6aKQwCE8EkoXIpWpozLAGnfZiaLUSxJJCaEgeYWpS9ehscr9R0godGk+x5BdOOiRDVzIN
UY408ziuGrurtxEOBivHtu7niZpxdfAkF7Ec6O8njokdRcVv0zIok904ig5ExYRGuwZiMQHLGmCK
+apJ+qLC8R30FNQqSWZkcPLZyzvXD92CJicupU0Px1EH6KhIsKMkPEYDrMdEUh9V8I8g2nNMYCUR
ks2kaEFEZpb+Upj3s2RH4iG3UwYKmLOaMbHVYyzb0nStQU7ariXeZiCUoYRRSiplceNTRrjy0g/Q
7UQcLT1CaS5plmNBFar13JMH6NIKQ2kXTxe/Ss+TZGEay/A8Szom1LF5ILqrRbdlspXSK53GFCu3
dUHshY5rYfaG/lMBdhMXqy3EPmxnJZGzT6hhgRfNUaNpP0ZmvVRto/lTrQaTwGdJkj1Hyfi0RuAB
NdjPEvAoxJTHBRworhW+Bh6U8KzZug22fwWD9r4RMZHeCZyMwYrm4EXjQinva6xX7HZhYIzmQV3o
G0/RlIeB9+/3klNaASwNAZfOkmBqC+kGPTPTfjFB9kQz1aRC95Zt44zB2KL/USUP1QSMOk1dug+T
BbcKcW4kO7UEohpLmqomuapA3hhDkqzVVKZAkr6Kb6jWYW5gJt59JHBcdSSptQXZCvLD26g1TXpJ
c8V9y4aPsLYj2quWzSCjqv1aov921Z6nRWdk0POR+I4vrH4OYcXum5M39eZ10W3mbrVVXTCSthCc
bJeXOE3MDRPgy87TDnVCM8cMOWq1xTqJ2KKZgmWS5qAVwgkFZAJV+qnTG/Kccx0VDNzOjJJCHIfV
O6OtLYB2LA66K3E3eewSgt5P19gaCFTUkIB0DcNI93lenBEiTDq2Xw2C+kbjp8ZIzAjwXghKpn2l
75Kzn53maE5m9FjDlYwwre9apIquYdobs+k/HK8Wp8LzjrNHuuJZ9XacPkrrTgcM3DEqHCiSFVxK
anDivMaadQUvW6wH3itfU4qaULKGSQie5sj9ggpi7QzJI+4AE+O+G50Kk6UM1vi7lSn4yvGFWtRJ
IUnsY6t+x3QwJKbr3go9oa+hVvdJ2EBNJ+EWnLkSI4O7d8+3IMnJjmQoN8ZVBSxXg1aOamp72raJ
XHXjVuPa64mcGmDMwop/HFFAPYi+wozKTii5zQRjm7KvZ1zwtPsixt9KwVXc2OAsgeRYsp8Hsl4W
f6+5qB4dlT6pum0tlb1pAzXaaZQ1lvA4OTMtuwCxtyJiz44Jkcaace+DPj25CS5XaacFntUcG7UI
qs59r3T2YQG8OpMUa1znUQp1FN/mWTm3knWt0jQTwK+LKe3WsSHQTUoytoUwPzvao04KrY9H22D/
6GMs4pyy4NqMdk6NDIxbEvRpFgiaJEGq0SYYWo3fKmAQ8HMln/TSN8xAC0bKYm2OAttiOFSMCTLF
OUo3IebBiMizK+5mCY5d9Gr5NYAMggcfJSdck8Rwsmjq+cCWEtKOPX49Z81pqHd1m0ydDwq6iUny
x12aFIYkkteSTc6mhc+A2HMme49dfWpB4s6DrLihFeTkQeNUw3OPYfYBPo/DlrayZKFTU3gG683c
BpR0Q/LSFa2lBgJCPRvKDMyPGxDNK+uuV0/hTLdWtQpUkJQbAbEbln2xyYYOmnURKg2xdH5JAbd7
WUrpINbyTREBzrI42XXclsSrpSnmGsoUslpPzst2Lwx3T0dd4jseTEmLt8DGN5IfbyeQ5CF5XcYR
trzZEsyERkopFPC8YVN7jZToDqQUwbLGwUlciiCnu+M4L3w38ujvel+uJNrPPVx3ZTzjbnnHB8d7
rSNhU0THDPvYYIYPpcjIsi3WyoU/4DeKFTsqQQeO34R6fDR6pCUz368qf/cQPamBrZAeevmramPi
FSs4Z0pwr1vgeJjPuDIVjbLNe4ten0rfZcI0CiOYvQmkbW1lbX43yTpfhy9aG3/haXxoZ9DBnttx
dLgmbZ02YsoHSatLWhHNBk3rhWlbYTj7OH2scmQMUdx/A0n4NVqKA01P0uPRV59MuFEOs/2l4Nut
Kc5sogHBDqCuaKtUJBd4JDHLPU/tjl2AAejWQKeLHtFubHEXV4B8PEvIUgYz3jqiuEQPhwCIEoLV
RS/3Q4u+bjCXkmzbXAO6L8A/1e52QOPSIny0Kizs27H9nVl6LS+eT8WAe2g6tzYiRtRHwrNC3wxD
cd9l8W4cl7tF1cEmu+j+pqU+ekPf+XUboh0Mk8BKw0vWIr4Gq3Q0ZHvHwhB1ZRbdi507tOBU3xav
S4QrL4YgL6MJGr0eO4zwQ5RA/J7xzlQWVDETLffSKo5GOTAo1aOdnmeO60LZGBZzDfOLkeNTi0kN
Zlw1yqqO7SDiqBdLpWL5Foc+WfAr0oxabfXvpbnGeqIFctXHy4iwhMg4uddxmWR4ANoFwo5aR2FY
z82uy/Cx0ZTwqrZMiCz0hflguZa/5raxGSVljdkKxUiOhIUXKiYLYguY5qr+y0L5Ey8NLuol2R1o
RI0zoMCL3lRWbW/QXtPztVW6VWAnHgmt6z3hYsRJaHOgOjQLBTn8g85iw3CW870kCZoQhO8DjnQb
3RbvTFD1/Ihte8LfSYGYhINFXU4bpUnpcyh9fJntLzd6ZMShpiaF69vgBY7QP9SeZoqQ3aP5zRFk
LrndfQDCBQAIatF8CytmSxnBOqg9gzH5EH/2KkWhFM+AtIIIrQvCKogoQdc0b5xyFJhCbPUM1Xxv
jUGsNAPhqWqXOjJ39cuwxXVp6Wn0Nk6nFVKADidqD8erXGQ/MU7I5wWpvl7RKqtkHmtBPtaI4WoR
nRQGJ1xBCWTKtVO4JO7VammICJpXM8WvyEi0e6fS/ApfNr+DFH/I6qm8Lob65dZa/EVu82OBSCs0
+6n0LKqaRvfD/vZe2NReoD0TZT1UzdDuKGdaUzRtoiZ5N1UTXdZ+EGyoickwbzdQVmNpOBUoXOaS
uX24PwlmgFsrIohx8GpoDbFh66I1YVYHR+Q4QmnjV6jDxNVRilch0ckctiFT1yNexrm2gaYmNS3a
Zx56z+WSMr+S3xYrmk/hdJ9M+burdWK74K96aiY8xwB4ar6dqBWCnOZzFCZeTJzlFf6LwYyp3tHz
gFmmxC3V0pabUQvvWOhSEJ+euYrAzSGG0p5qryE3LCYFqSdDcdbwxuaVXLKpx/LW9a4uZIAgXEJU
/0337Jalb8+g0qaqYSy1Mq5mz/pXambr5xGMJkVVtmhU9Zrxp9DNC/Y5ajwTa185qS2uI6O9KVoT
Jnhp7xyUB0buDNtQIQh1meQ0wpJVqFCZRyBKUpOKOXlSvTFmRXF7cw/SEgv5qF5nZertDGKLQ1SZ
30mheA9JWp8XlaFOoRvTBstUrLVcJl6KkkDetAM7tTYhtnLwFelZeiW+vl8C4UnBwr8mI2zQ9mIx
63R0HcJXo4TXuxiI9Ef6GXH62daVc3YpR5M1zCt7dF48xHcFo37MvJhzYNXKb2kOW2G7Npmb8uAM
7U9E4S2oWrQSojaWrYcSAxf1aN2EhN2yal+pRbWJHBxmRRw5OxFKv94JOz2HHqkFkZahDYIDR0FR
HIIuxyWLFUOjfhUtrY6UdcIaaxjeo0h5SSvHAiVKlhzX5Zs+L8VOt7JjGHbqehaMHxqDFFn2PUxf
5vgVwUJa4Si2M7pzq7hYMUQFdY4otjbdx4BzWtvNdJMWwVCH3eJX0A0dm5WC/Z3GLI9aLp1vJSW9
/YVyxMQOt041L9+luuoEjc63qkzqtz1IEllhvXuYz6duWn+k9gSGSLnXW/vEXnsW/LIvdWgdJtXI
1zEOf4e04xwspFt7+TaRFe/CFh8ZBTVDeQLk8R2lSN8LweLfM5bFRgJqyh7Zn+3mO4/gRiSai7y4
ks47//fVeG4vopcDVZZVHCbPqtKH29OjxnFnGtUyiRjF7JP4g9S8PUle/L1ZNDaeCLfb/1y9/fn/
+fjfP1/Glvf197bj0mEUW00Rv/zLmBkJvLlvBt23a7eLmyl3OzKk+vfm7drtvtujf5/8H/f9x83b
80LcZurxW8PaEKSZHdy8vcOs5tPM8iP+c/V27+32Ykw8pBS4fegeGBT5Tm4XHF1M3P69rSzh/9yG
zkLtsPOTN6dYcFxdlLWHGZu+NillHsAdL3xKpd+bYbHKaxxGwwlQ4M3LthixqovV2DoseHH7nktI
c7vZN8u/HsjkUxwbZ1cOqt3fP7g97XZToSi0tUV8vN2VWKZ5AEbNJNugZmBqDXx7bs+7PXK7qIqW
1i1J52OaGAxu40HKTfk2bg/3umXtK/17NnULwbA3Mt1qoxVIcBE7EjjgsiXdipyGZn6Ysxc3Nd1f
M+2vfUqDZmzndm1XwMNuF/rUI4iIq3ZB37igEMF1xqn6n0lBa1G6FtXPVMNEkg3cbOmYxV1HuxBk
R4bZ2C6RLk6pNIoqbwe4vHm7rygE0u3BwQ60xa620kbGG26PjFGpLUEIwzAXVOX//l0OaJfffbAP
IeB42ODyFW6vXUeKdB5RRiis2Jz+/X///Jfby/7znNtDU08nRRMlU6H/flPZv9/Z7dm3B/7Xa/+/
D/99hdpNu603dPu/z/1f/7OCaJJk7THXCIDxzGL5cwuMFABQ+nHkXYWJcFHXmLNz5v6UUXrGTgr3
jNGFklMoCaXLT+C2ULObkK5AFe9xei/3YPLakzIIukoZfXwoEmM8BmmfQ3BEt9JUWHlhsQINTPkc
W/XXNuPiMDY04tucUL8lciHjtMiycSpQbJuaGD1LPSTz9EpjwgEGD6LR67YhvQ/FphTQ9S2FN++J
AKy6zwRLmteoSGdVOLF9Fvp1NDYMK9GsH8sW4adLLmJOmBp0eHiUxZ8xAnzd1migiAX8IZvPAyU6
n3F51EV29dTbNBAaULgofbB1oUrmE3TT7+6ZV4QVFe2bSbvqTvlAeNutp1xFiJCku5wteDcCtMEt
FQ8ejbxMhbGNmSPzXNVwzrWKzSwJh/tJo7E00MHUDNp0g1SD53BVx2qafWgeE4NraImtpQbxw4Ak
sCrrDt+PGaGkWyvtuaK3GKYPcbjk62LxkNBo/Y8VZYAe08bxdU87VrEYkJ+CkQd9fohcBkBUx3vN
kFX29EHAa+H0Gg0oegAMgbD+HADwbNqy+1KdTZbnPY1Gi45+lp0BTqOJtmo01DHzuuHN5jgJj6b1
4VjGp54NDM92FNPMWdtZNtrxuEIYUD2MGXJDJ29emTIoYN7hc9L2UbRqXOqkWgbNMtW6BUMO1gfF
rKZ945A7RPRgIby3R0co9/QJ2rF/alTiYo3MtC/xMMEwek0z+F5k2kkYroV+bEiD3q3ulB4gmrDC
B0U3v8pG1m15OwqHMMURHUpiOmAZWDIYk4Xlr5MnxzwUDI5HjXIXl9TQ2M7wFAJRvrFz/T7CZcRQ
R1x1O8oBDRIYfJH1dZlpb2pv/LEzsGoRwxX86R3lAE6YeDkXin0d7XY6U3vUsUEOMgsFmG053s7B
j6ahGHJQTHVmairL9ppLFlR6ytEJr5k5Wpc+138tnSn+JH+GGICCzC7R7ZrvY6dil9Ivr/FOicC1
qYue7sxM6nrt/ptmoEz8hBK4UK3OfcUQnzHkQZ2yqhmFttBcIWY1SlraSGC70lF92lh6UGXOdzS2
8UtFeSsMvdoHlb1pBMZtIXXdTViEBzVLIMIVz7p05G/4hhTYT5Q6K+tZq/pTXnho4ICm+mYhGKsz
rd1oxO6ur8O7LgZ0Ypol60hVHCgJ3KkMYU3d+N7k7Yda8w6KGhFsEV7qSjt38UTqx/c9KsFoEQoa
w/yjZbYCyoA5Ab2jhKfEGmoadFgZ5D4/tcK3OEFUvZQqnjpY/a9xVV73cXhXLTa1Xs4P3COUb9I1
FBXqvsQFeRUNRxOFnWCwp2uxVGI53xgCN75aKSI0tUXzVdiUDTpIF75hY75nom/TKO0hfsm6jbOY
4lr0LSrDFKEM3y0C5j5W7onpMfDTEN3O5bF3kujsDOzJEW0h00yizWRoHy5ERNQwJfpLPXuezWTY
dpnExcSOdT/G4XdPCW0AF3kPrEEcp4H31QzpOelr7AMhPWzomnB2T+OILGZeeSOVKXzsnQDz3421
YMVdO714GipB21I8NV2noi2N/+gG7N6GYsGmt9D8TpquEcPzonSJ0biAiUaz43nrVhqkd0WP30mq
B8r4wFvUfb0DgdcOlD7MqWu2JR6VtPFRwsJ/PJaR6LHOQ02KkGO7KJgTi5ShCtyAigylsd1ZxV43
MBaylPihyolEYyzlsfMS4ybEZH3fQ2pvFnRhNKueIa8x1DReRNcta92l9jHXYFVDNTIPwJO+U5xS
KbSVP1OKJaFoIRzXo/qiqE3Ht46fvmLhlNn081G1XAbbBmczpgMl/MqgwGM40ga0ZNiima5Tr6MH
NxOqxYq/6PVy7BHX5FZU3EmRGUeuU43JKauXImiL4kSdFBjxTYCe4Jid4vA8N067HXr0/2JassPc
8kN7S4ddeYI5TT2GlBGmdydDA5JP00NG3f4gahorEGUwzQCtpxgY9asTTAQEr/jlv+c2zXTVTu+G
RUEfPTNqYeuMMKmtsY4spPDzOJ+GNs0PzWYWxQVuFWtq6X1iG0wxv2fE125fMldN0MzUV7tiTHtJ
cBG12ZkLxfmx5alq67RwsuLUCk4ganZEe8v0FarNvVDnGtMcPn3KxLumMpLtFowgN/ETZC5LQ6oL
fxJdTtEgRMAFlJfD0NvG3I42M2NQ8r7bAwuc2U3jmE9V10dwzK23JMfZMAW9cxikg42QF5rIGKaI
yudYieNDXLTeYTant1jBqKIrjfmgEe0hL+GiVawosArkBCk6KKjLpbZvPIhLsnoIsHA7VWN5UB2S
g4Y80u0qbQtVlrvkhf7va7eb/7xF+QddktCYC253jL1OODfJd+4K7UnJckx+HKH6LrPl6CJfi6mX
/uLllvBxoeA0Z/3B1V2u0kgHPmOXhq95CgYkrbct8UQs2ncjQvuveeg8byH97cJ0ORR0eXG7iS07
FXQSNt/s2+GQhR+ROWCxfXtTRtcJ8IJzd4nlEZ6Z7Ad9mi0rW3IKLZlENDrWJZW8uF37j/tg4bFv
2gwYtXpKcfKGNlJqQtrIGFBfZoAnhoGErpS/5d+LTsaoQ2JFa5WO89psaHbuNOnCerNIjbKInKVU
t1PX45UgL1LHQsp0u51EenVYGqoxXm7sbGXM0NU7Y43iBWfWon0ce1fb2w6ORa68WHKEvErf5GsB
xwunKsxiD0PN1FlbWXexU7FA2Lp+mIfKONyutaqiH2phVxQzKMVG0iO2wS2cWMwi5eDW7T3crtmk
ur5tIuGKkxNsbu3Qd652QMc+xna4txrcTPQM0W8EZFunXGnO+9h4pC1SHUrNbbZx6mLK1r0vgjiP
XK9Y0zZo+Akr1Q8jhZEdpzMOta4Zh87A8X5gD8UGHvWBo7NUSutkvC49B7t+6SeWh7gp1AhKa7p1
c2fCyRjJZehjnuswTLYaaFFK3KS8AazRXyHzmNvFIK9pIkRMvxgUhv7HJtcBXAhIk4LIzUe+HDXG
lxQ2NFy9ag8hbpqgcOaC+uq+6hdtO9EfPSzy4vb9324alBTzgmIOX3eEgZ78DYjc/nXhTXiouGgF
1osHqs3JSYj02EBUKrbVgOKlIeD1pJHw3wPwdnNOmSmv5iX0h869GoZ4r2tm6sZFaiXTJe02sTp9
GYzHs+47ezHVx/8qzLGLzV6Z7nXMCBdvT3EH882InZeaNeaT2RYIRRY4TIepH8tPTAKRUiYMkFfj
5xh4T82X8lQdaU2piFRRastYEM/llIB4zUSTc4qfl3fsxX6mBzoW4XP8VKD12DozDqfr4hcTRXlS
TlvKnnQQa+aSaAVA2DUB1BC40yynxrrp30ppOIYFyYZFfbniJ90KjF43g7rF1TEed+rj8tB/V9yc
kQ0CPAsALjX0AN91Tl8NrKjfv/GvbHpxyL/alfrIMBpNwoJpcIQ39in50shiGE/1+KMFOQPzxsqR
2ak+DYic2+m/2Tuz5baxdEu/yom8blRj2Bj2ia6+EOeZ1Gj7BiFZNuZ5xtP3B7hOyumqU47u646M
ZIgUKZMgsIf/X+tbGxwhuiA44CtiGGA1OaDRR+3zDYDVKrgSMmndYTNGaPGoUClV1tjOwwk05RyH
r95VP6JOA1ywwh8LkSCm9fqeM52RcPdgvZtn/UH5YuzdB+rxrPUq7FgG7N071z+yZmBY0T+HL8PF
fe/xhr90MLDrjXfUgp3AwN8sOgZti43kWhQEPi/A9XdH4LNjzqb7LvvEeYADfqQ7QdfoGB/CNxyX
OcEiK02sCdYQcJRi9BYYewE8NModMYo2ChQqasSkXFmJMW4giZe3I2qLTf/mFXfm/TdZr+sBqfxx
wOftFEyGW1Fspf2gxJufcO1XViRelv5H2iTXLEjr6u9/6A48d9aF0+O797//gfBENVWWE6btIE3V
TNPi919f7wOkM3//Q/sfedF3YWxoGDXVfa4gWVlF35VDto3emr13D+U0RrewVt1rYC+HZENZ0T46
p/ErZwjrWjR68cR2GawlsYAuyybyySZOauhtfGfnpleYnV0OQ3VpKBtFElDrsG7Y6Ej+PkE0QRn4
PH6H7rdO1slnKBwnPKDb/Lm9hffJY/5cU3FY6MvyW0jGkvMpfhUYXDbtOd4z96PDVDlhMdZvjc1A
R2Jj3xjM0BqQfsE8yxBwh2/fwNg0bIgEFkuujgWYN5Slo8AdVT/bJzDMPdXso9WuZLP+Vrbv1mNy
BMfrf8eYgKHB/o4DimAP68AubQkw7XP4hhhSJVAOafFd90Bj4bHgS8dqA6uY33BVw2tQkPUjJdth
mHWP5o1Ttqb9eI/YrHhBYuGcs/UZowReXWrDMcdvjyTqsx2wyN7Gb2j118rNeIaCuZYr79v4RrDa
ytgEj/HEadQ/OQR9HpuduvU34owvlIzhfIF9aoX1vr6BAUTwnLxkkEVwvaBsWiF3xhzJdWrjBngL
V4tgl5rgWu+4wobLhAB4NNTFN8Bkgb1idbCsF8FyC8wS2CcdbB8D4aGZjBcHfArg1FcayZ6AfFjp
HCmRQxef6A2ctsj4zsOSVcZSKbYQGXZ8RG9tXLV38uWLbf/KFpy3ygS+MffF5+EgP7Ov3LByW7M2
3yo4hpYTaOH82fyCkhCF6GofbpzVb8589V+d+JauasKyLSl18dcTH5B9haJL7866057xLBEezRjD
6fVky0/6pDAlAWSZfsE2g7IJo9ETjqRqIn5PWuXfvBmCEP7pKtSEQPGsCqnav16FZlj3Vinb7hzo
1Ar5n5BRP10NHCIQbThsmD+W+OzIsmZf5V3y+uLRwMVm+YR/JLjMb+f/5138Ju/CMB3BN/M///f/
+tr/JwjG5Wv9+h/f0jqoh/Nr8u3vf7y8svVPvTpLfw69+MfL/gy9sP4mNcQUFt0zgiqE/cefoRe6
+JttkN7jaPoviRe6cGwNmL/GrfPHf/xX4oX5N1MQtywNTbcFKRra/03ihTaN5R9jvXDIznA0Sdir
pamkYgn+oZ/H+pGM8kZhMX2LVOIV0hJfBNubaRPbIfgjyBYvxUI46IFrqUVU19kiq2q2zqaldZU7
xVqWkqC1Rj1NKZQ/Hcl/NRX9dSaa351E/WGrqhQWB2hK6/hpJvLMXsS2X4ubxS6pGDNxiqUCDMlR
zF0Qa7dMuPemhmgwzaiKDBkTjW1p2rZBBLqwE8agyNNootG08x0zpH+MpEYdKJAyvfmXxsUMBL2f
Aku7MDL37Tdvfzp4vxxcKQ1VVR2HAYXv/69vn3J81JWZJm6j7FFwjVl4LqhsLiI7hys0Ch1Aqy+v
1Fwa1pCDp9bXWtMPiWX7R8MXwVH32BfXTkqHO144CmmUTq09yRxtXKY4yzRxk3WgF+Wubav7OTaJ
SK67DP3x0iAY6Jgo8e03n+mvASnTV2LrgsKPIx0+m/brZ9KNwEsly4MbJzqwn4rFJ+0tb612U0oK
zXFkQ+aR6GdtnUcOPZ6Mfq1JBfrYC7xNgVM8Of0Aq5dajwwL7SycR4QXgHLCSNxbOAuIBtUgsnn1
b4b36aL55evgrXPtCK4orirjl7MpzVOX+CeJASR3UCco4f2Ak3pKroyTwCUNo/UPKdkgqNCBozZx
/yWvGNu7tWkq7TYMNElbl65I74392mioBRPVHGw6H10hH+GghPpJoSq/GGxw5jol24tD/5MapkpK
kqxAMdHYJ0pE7l20/gD2cSXSR2A94sDYNDT0ZDUKz1URIEij5Yk30ULOpHQQuGzjYnqZuohF5m1H
pOE3NlYE5iFQaEgBpZzpnQPfkqf5JgqXNiagjWn5uG8j9TT0RbAzA/A9GmmHwlXBdnjZ8EXSnkIQ
Hry0StacQoXVPENFv6lU1wCzp5EKrtbtZf6pi9prFNJAVg2lujd0PTurhbtDa4TwlZpu11E4sqJH
a4QAUPaRBoFDYKMJy4IJX6W+peTvg9XLHYlan3RKbchpHHHztXxrJnR//x9OVcuwWcDqpqYaYpru
fxo9nM4xmt729ZuiN8fWBh8ROyW8b+wYROaInWPr584QIJmG6skPMPpEUyEr8+hvjLqroafKN41U
4DCU4zFutFunLD2yeu8MOYzLsZQnaaby5Tdv+6+rkB9XmDWFGjHz887lL6OGpah22JuldhtpOjJw
+/deZF0MO6IkZbGjKlIdCq3rsTGxnfQkCBMKlOihkq+qVHViToLvDvFB284Rxq5KqHLTqloZqD0x
4zbBb7YL2r8YEAzNMRybShnDwq9jdCtlGpGbo90S1ymuKstMMlG/BF18JLuR/bWTFsswdfZEsh0x
HUZHzQufAmqpu39/3IxpdfbX0dY2NFZKAvMbarH58v/p63YHu2Zq4ltq0vahiDRxLF9QMFvHLDBo
JivNc9J+jrJUPARjdPL0XlIl1vXLfCiHql4HQxefyxR+CmWEBdxfNYQ7VkDtKSuqkkGI8VthG+Gn
6bbtE4KAgva+jUR2TuE8di4QIM/VsJvahXpUFJyqShh/Cgkp/N3a8F+cIgZiKpYUGq2pfxrJkINk
9ArdKYgBoH3ThYcOhSYUKcMmFcAEVR99tzLnpqAEW+VuH6O/ME7a0ForPSBWMw/rZjM4Y7nzbf2g
14naohdDoC1hGxVK6t39++/G+ueJ3LZZXDBn8J9t/rqy1vJQDRSj1W9lVeO1T/CCM0hvRrv5SlK4
fXFM6uBFjPW6sSNz1ZB+ekjKEJutgdUgMq+aP2oremtfTad1jpof4R50si9CxTTIBNwxhBrRztfD
C0ByLPdWa+wc8YIJx9mqvlGyafDxO/IvbBsKW76chAS4ZtalahRATezk2CRDcqSnYkiqsbbe30eI
Xo9oPqEjhaW2VXpgcRFAzpHdQeG0O2YF5xL2I5rNVL+mlWd+pzG3wLui3ZQGb0LYePss1B406YEH
6aeNqJ6JPYr5qR7fn1zLUIifKFdi+lB6Ce3z3x93MY0Vv1wTts4lwZbGRF/p/DIEhrHnUgiV2k3K
KQXeHtt7AuWR409yAUux+nuFLQaC9Sw+kkKF6KAbdlY2UEdUknKbqMJdN5XYj7MbUTk3jUGai+gJ
OiTEexcWPt4W9P+594SHA1SQM6FimnxpGWyE3Zq1YTqIBy+1JI2L8BIpqfXoOFCUU/0wGo1+crIc
KgjRl0RxCkAseP2dLH5oC3RYshbrxG/Sdc88SIIy3D0SweVOx8X1mzNUY7H9T0fKEMJB2cfxogDy
18lC6XVcs67Qbn2evojCQw7c+J8iQscPFQHLS8dCpUHgIEqPIEkOJv5Qv0k6ytdU9wZ30rHl0J0M
e1j+++/Q+nXZYqkmYxobB1WjNkP7/6/vLKk9PVQjyuXIybJD2EXVVZowsGT0RJwqlENbOfYKQA56
DOVSs+IUkCg0WMeiIzafvrkRtVtzoLZU64pxKp0JNNK06nFw5Yl0d8T6rhVvhE61B5EzqgQU1pRE
/GGVGnTXhXrfGS9UphkTuxERTG6JbWTXr0pKFoWGXFkZg00Sm8UqEwix+jjfDAXmSr/AqS6QopnV
dPIjd4cLRuUxCfJl7/oouQIJT8DOykUqIugrxF6vjUTtl51pkCCjDecoeg2JtIV4tcpjhmbWHhlr
df05oj26bh3IUC3V17X0unLhSyRiladXGJUF1Kgg85ZUkuPfjb+kDv5yurBdUrmg8D8IXdiW80up
YHQiTA7B4N0I+s3OiTK2a6GQu2Cmvr3IlKNpFu+B29d0WAdnV4fBXhqp/1iPSrnrzAjJm/3m9GV0
NifXEnT9cVyKvGDZqKk72y7JzOlqTHSmR1s2xCZYkQNhh7TgBtmpZ2Rn66ZG1KBqxCgV2n3k9k91
a6mnJruGMrqoreItOWAqlf7ya0DaR0JjDDegSZBw1+oWXV8YK4YHry2E0Z5CKW2xKTlc0tAyguaU
DnykVmisVUMiRqSH+s9Vw0MTkvTVx/d2MDmmfFZJrSW3FpqSEBH4PvfpOFkOLSW1zIkY7ekF0KXv
jnSfe6Lap5/0Bla/2Nvov1ZeAPiN5MSVSiPhYhYdbI0Jz66U9sYGmZgTjYrlhySx3Om1rRfp93Ls
3NuwMKzmmFod0pAifNE6MMIhLRoaVdlqjJD2lOPAmRaP+MFo/8WFHVAgccgqDfN2Q9XfxjGgGkSh
hRUwM5fNWIOxMjL7kAwtsNk9i95zEX8aSk3b4ZinTVCpeEJ6Hd2PMhxlTmwXQfGVZD0At6G/uQ4w
CC1sKHY5GfR5l4Rvo0++YtbF0lj6fE5TnHvRHBWTd4PohVTXixH4IHaiCsSg0dGFtglZSdQ6W6Gu
XCRm+y3Uu/igdtU5wWSysRwX50ozYIrCVik6zh6+3niTJ/a7Fiou/KtBOY2T9cxV23PYSuPa1uGX
yhhfUyf112EUWzfUQHfMGdqudayrKMlBCtF8BFm3FoQnL0uNEyIUylrJq2xb0NVfm1n1LmJd3/WT
RbFsHWBAoAmySh0PfG1IdJ1sz8JY2xomBKm4gg2o0PMLaTjfqVFMCu9gXXMulW2fy/qU0+7O3I1M
/aOTNd8cLXOoJVThicYZ3WQL9JDvVtUZ00p1jku5HIFfoBBykoOOY5lyRrGIcd0uZIF9ZKy65OTm
1akJbETEwulvNqbKZa4reP/4WBYVnYsTE+6XOD7U7cCn5mlmOM26BDc+Yrhl67IL88adrWrRuYu/
Z5NqqI8RvGh0kiXv2WXJlXlVfxqw2iwbU1ho4UkxpYhP8RI3xlTJtg611aIJLjFX81B58Uevuoh4
BDFo6BzWKXi5jHNvlZkCmQp49d5R+2fBq45YIpAA0CsnUZrPT55FXiH8iEahXuO6JuduHLpruDNT
JApBzUGqMDzAbDIgOULzWETYiM606vd1Jsxj4k/5uhFODHvc4nmzLlrcFps4A9blmgosGYfGhWUb
kEJL+XVALBm3xpfedSAIhpXbLfua0r3Nmb8i7HPEb+kx1vr1N7sO+7Ocbuwcj2/hUBRib2fDdXKj
TdvH70Piedex7uqdorvXDBKNUoy0z1NMPqXrnQLL0O4aWbZbzS+fkyIid8TTD74yjOdA3djUHkBB
kPShcNq+BeP4PmCDIAMQrjUiO3gDGHlZjNEP0Mr+kJtkP7IXikZUHwlNASFH+zqvZSAIXKpeCc6u
XZ6RsPhbL0/cjRdhIKCUwfquLcSCgcBa+VWb7TtSUgvLtek09SQWk/Za9P6DiKZOmVXhKBo/mf5A
g6Kw5Z3WFEDFWjt77MSFwFX49IV2YZyCXZaH20qHqWz7lbu2I9CTFojamvhZ4hTw8Pit8s3H3I4v
x70aGViwSjbiSdP0J8UfAQ06LpX4wISYRF5Nuf/pR3bv3N/0BND/CIBtg6bYsy0iMLTByqDPebDz
j+h0LozK41pI2GAYTkZ1NfaM1T/uq76FVIyY2rm3WfzZdUdmftLtyl73f+bVNn8G2aJrUIPc3NnI
3+mQM8qubEd/d+ms74XBusiy3XoZmfaAlJYb2xsH1Kb0QSy93RZkIBVMd3u/a0nP0pNd6Cn4S4f2
9cfDdLV9CxJCPmXEzkGxiQHgpgkSMFMCm3lcJNU+QRdos6XfBn0/AKVCML+fb3zNqPYKTo99Hftf
kYiU6OBozriyAh2QqcO6S5GlCe+ptBpoWC0qYPzFMVp11BZYwJiAfBgacxPbTrlYxrKFsjcOD7rP
QJ3oScxSaJ9i/trNSoEf/fmpSf/L3bEjrntUsGrakkZKJ8CVtFX6rE9Qk1k7MN98SAnmu+WgiG1b
wXsP/YJtJDfMxfl+vjv/5HUGfJ35fki8XDlJOA20nGWvPYSTuFOZZJ72JPjsJumnjgYU87eERIos
lNSiR20SiraTZLRFO6oGdPkxBBzKIlNWtvZNzSd2KXkLhmpa7GknGi0ivzsU2cVCeAWBN8JSV3WB
nCRGvepMMtZYPtaTrNWzEbgqKF07FK/jJH1lrIS700bWkuTctW25oFaJrWkmyWw1iWerSUbbTYJa
e5LWdmhsFbS2Es1toGBt93x2uBGqH4grk/5y209CXa8lLHSS7jqTiNdEzetMst54EvgG6WuK3reb
hL/1JAGuTHDNaOePGAPnvTqA2Vh5sEygNL5bU870cnOZaAiLQXAcKA1t00mRQFITAulgkipE0w3T
1056ZbWZHwonwfP8vPmn+bGP5/547X/764+/YPoUB+t2gqj/8m8ms1z745/JCzXYSOCEP/3taH6O
XrTxRkvtfT4MyGE+/ng+rYpcv/iGa1EHYzN9iozhaVxEAJrcbmSvN/+F+Tcfr5vfynw38nKdNT/x
Bd6gLM1JoB6jVA8nyXo2ideHScbuoGcP0bUrvQFyYUQEpkt8ZHeWG8Comm5GHeBkM8nj6XAx4BMz
pQ/gjSdVyqKXmr5wJmF9OEns1UlsH82y+1mBn+tf/RDYVjAp9NPJDxB1Jor91ESIiN3toZvNBPOv
55tmcg84towWepFDfkoN0HTzb5gFzf0QhocyDAmjmZ43PzTfzHcTMxVbxTTxQP3XL83Y+cfTckAR
OOFDufx4ASt5rKPsliHHYW4wcTmEk90hmYwP5mSBcGc3RIwvAg2auQ0/eZ37YCams6L8hHXCM3Ep
zT+miYJgsModbJjzA/NNZ6lACfDBIo7KWYQ1hSFB3jIDzDdykn993PWnUGv4Gpy6Hw86fz7747H5
dfOzf/kzvVfFK1k5jD6dSqxbY+sUEfTp9IwEAqBpzf7o1ehs9dniMttHPm7SYjLLfNyfjSX/7d35
F/Uk0fp4ijf4yLg+7v/yF+ZfsBzAK6VF5BDMoq/5wSTJQL7/+P3sZPl4ZRVE9cZkykFZySivu1vX
CfDnzE/+eNp8d75RJgngx91/9by5G/bx2p8++PybX17SyQIFkHGSRn4tKZ/W4sc/jroTNshi/ju5
O1b1gzpbc/CTJdv5yORRm045pOTKJ7a5nb+zj290vitnyV+SxWzDfvw8P/zx1Pmn+YsOshZl0I8n
YdJGSpNi3NkYYbBtVZ11fzdKWvDw+go24s00zJVDh9NwPgP6UQ+rT/00ksh56LBKdkdagQKgryog
3WmyiyoWTynGlx83pAKiM/q475pIIpTKN+9yzcpX9miyw+Dkmv+oP02mpq551CXcQ6wkxGIp0L5V
UnTmozp/LyULX+hT2WPOrm6Ha5ggvukLHuunOKhX8wH85fDPj/30FeXzafrjqH/8+MMQFTTNF6fx
vtpKQBfLDLIDCtb+bmycHPaBnd6a3j30rtIt49EkbiGKCIfL2XGpDgFDFfKnMLc3lus2C0BIiKWi
DomXTcZBjg9t08omXWQsJe9CfSxPtCCwluvFi3nFIWIcnfTmaqa3i+Sw81RyUsYM20Hja2+jVolz
kamPJnSCnU4eZaSWB5mIW+GU+pZCyxvBaJU5nPHBE6jLEMycR5eoKkogV4V1giD+OJYK2PRYPIZd
ERLz5bxlDFZEwuLDDLrWJ2qSub4P5JeiTLVz1mD77YUBvGhQcBzklMYs9Yv0HWvdosTcooAEXuFh
RYW80+iJssi8Or9EY7EuG6JaXNXtiWxhQ6+I4TUY+y8pfJtDEFKBUlU2T3SYdNYGkmDVCuuFEdk6
EY84KqTW49omVBbLN2gAr/Ku4BZ8ArVSUd5CbyCrOAPhkdrvqZsMayyhcuuaHdoyVd4XqRfc29VY
bGD4PEGUqVc0hxGqY4NYGgOo+DDpzFe9pWBmaCMAfY/oCC6Gi5dRrQp8gleKIDvJUH0xB2Eyxbpy
ESQ9CCq1PKeDM+G60q8KtKNTm8OfjVMiIIrmSvEVqMho+bs4iM9haLW72IpuCD6Sx6b1CJEU4q3X
B/W5jLeqYWaHTLFt5FU4fB192KBydVi7tNBdHI8MQcQoNJAlmkxqBnwfX0fbOLcyNw8BHufUhTNO
d+g7jmy6zGpiLbA/k8lRwIXYw+nysfM76bMTsRczHvuqdIg7Rbbm6Y2+xdYTb2wI8HXfHCOL8cPU
quKKVwHQX6Vt4kqTxyJz0MMpPetsd1wVWXtphwYvldYP94Ffbs1GnQCFzU2ve0oogKOWReJEBw//
DqdayEaPiU5x7PMoXG+XhjQxw9TTFn6M8vxWN9hxm1Y4x7jNn73W1nYiC3awT+J1M1BDVM0cXaiL
eN9pB/PQd8qXZhtH4jb0EcxoPyHgJ/HbQ6C9KYpCbEpLO2GoPGjGI8Ys1yrMnWER2XJtJQYHBz10
kJ8lRWzYjk71nkgvOIdSe6Z/wwqWHfpaw+XE1Z2d+4ITC5E6PpQyPWil/eDn4OGT15GW83Mt3/R8
uIf/4t60QHwxCtFfvR6LazYMJ1p4ydm0QwYxqbbEUvb4c7PquexL80EvolMMCu9Yqf3XtKRG5TW+
dULq1y3hfA1koNZI+tPm0cGH06lhv0qTiMiOKnvGOJTv2J/uEEWom8Doj63Ax2AH7Q5SHvvftDy0
2ihXuh7y7jjAZJoL1LrD+BTmMfx7bFqu3l/Bu3iWV90cqIZlZu2VgFyRkpUdKD2bJVKsL8IRb3AZ
CHVD0wYoVYsQysced3R8K9tkMf2DAi7WQRK6lZqY3nTm1TKq4bAiPQGRJ1/6Vo+PohrhResNaK+R
GuGgovs2XGEcWHj1izTBEKQVxqLLSYbSUqI7EtLbO945u33lzizrT0rWYThvwRMrdgo/Lf3k5/aa
p6RrA88drbsmPxToe++RHjzopU49gbtYgXKDbosyxSK9yXjUzmnunBs/qsD/KJ9VdsXnOgcTNfj6
IjesYB/FY3Kk7fpVV7NH2VePtTc4IG/tbWaOpzDJP2VKebZMRKsqkk9F9p/VGsB9hpRmFUrSLKf2
o2Z8I9O+02T5qn3S3XQ8KT7mvXKX2432GAxkbhjGLmvFl05vrG0TtvdYW76bUVhu+5i+CfF8eQwK
rmUv+1jRoSZjcyh3yXDvBIW6anvy4oSVjg9dS4XRAIidGhb8NHatsRUqT5qubm37qMeh/ugTTtTT
Djiahd4Qw0tsyBSUezc4rXoYPHWX+eW6NYeXEQLaKveq+my28DazrJArJKdqJ8qjl0L360nU6cPW
Ib6FHeCg2N4mpB51Z/UEXgcdMbQxnjqgnXWTP+iVQ0nLyC9+Q2qLE2jNMRnfsg5TtkO5rtG7B5Zy
1gpg2gag5vDJqKKTYSAmNUL/QXqWv9H8EOZsVeZ43Tr/STHclkhCCmGjRP4zWs2tHb4GuijflAou
V16MZEhBRWTsioDlh0T52nY/LHBId9SAovw21MxpUAhyokJo9HFBlNtmvLU1tpv5EdfwyoPRp9+i
EJu7BdgGIz3Z2T0SR2Eq27FiDaWPgY+FiQsmz8JNkPPviLBFXBn2DT6+juuigQSrhVH4NJDlU3oZ
ATpOEl5qtyk5rRM6HrLkpk8vfWLG+zIgaJJzYlFZxCtUTAy2lUNWqYd3y6zPQ6YhXh6CV0Ut7Z2X
TsN2Qi16SMkpLVlUsvQqSQqve0r3A6KHpt6OrKGutlVv9oaambveUeyV2hZkNgC7eIgjxOJCfE+H
pnvOTTAaKulIwo2D+ypGyVkF3kbNwhGgf/Rq+ANJNS0RYBV96j2x5zZNQKvAu89Av6HtwlZe2Jti
SD3q3QlzGFVR3dq1mdU9UVrh9FXq8a40jUVm4IVyLGtaK3WvFOdhq4Vs4Z2ikycRTnHTI2lTfdSf
y+7m5Z/5J8ddx1FYD9r4ybegOw8qsAi4ZRWdewNFuKBk6nJkFnlqP9UZnlNVMcsldGUb5Wb04sW1
S0dPHxd+p1fr0hoozan0dnMXRoxawRVjpfpJiPgJxgaLV0qs0i3q5RB0ZNL5/WNkpkCrPRGtu867
9CXVz9DiTYSKgRrfibedMRB9iG22hcu7V61XmnfaWQV8wYE0sFN/NkDkToSpb15JZy6jz3Tre4Vl
Ze0fbXntvdZa6mn8kHmcym3gYJLTGP5ZwnBWDONFG41wL9krd7VdXUYNtonl9c8Bu2YqyGPw6FrN
yfNAMhTmMG7GQS4cV2yNUL4HRR+j5udyrREQrUK7OisTuLIfwDVUwn5RxXdWdfFWQnpZpmbK6dLk
32jm3JuNrr4bSkAhWVovzF459Gx7qQl0VXlsP/ljMr76nkWeVjglAxoFa8Y2gvgfWYB2AMVupK1h
ZjU7uau8PVOo+qwW6Zudw4QJKkh+AeGlgxihlgIvOo6eL4+5lVw0C0buiHoEgmgTwOVhp1Gylj6y
FW+AkN2Ualp5ueS7u00EQcy5jUVaboGVBBt1BH2la3m2juMiX3c9Hgo8SZSFiSP1kw4BREjMrBuF
1mfpxV8cHyyGGVvFsdPaZdf13kGtwbBGUUd0WVRIfADG1UkT52qmHUlUVDDiLjjQEtxSyqauIsbP
hUyyQ8FgALwSSiCcPzDssLPQtrn7ojHuQzQzWPSselsoRJJlVhSj8U14dU/DLmax78dGj11JPyJK
oF48IeLCp9wmQrBWa+wNtooQSeKy6eWwj3SYrgm8yVhjQrFpqqZ9e2SpgHOUiW+b2/17QXo7eUr4
jBirE9s9FJG8ogK96BrFFq3A0DPaSJoTOA6JaV+LMPuca9EhaHIF+5kOP3O0XXi8Fm5P+FjYRWWI
JqIGU6cl9+GgtDvpkO7bK853FjzGQSkr966UYtzhF99ZzG0X3ZK7suhYVWBppoTbv1oVDRihNMGT
qUaXRFT7vndZNlnViIWkwBmDPQLXIzxkNGWLOrbOqW9ghYi+mPlgf0sr91Vkn6E49PdgZIgpND5n
SEsvYPteUhlhkNJFstLzamC9SSJAEZrmVtGaQxZB8ic8HpxcqiUnq2AHzMSC3LJNsMHae3/6m4lZ
QxVYWIXUHtsYML0yJ82Mzh7TP60v1bmPGH/joSFSNasJFhnQziEuTDagFPWNJnpc7dn4ndo4udUp
Byuz+foqsPC5NWxHT/ucde6J5VG1dwyLGEVvPKsBagMs2G10tL3kcyE67ar7UEq0AsuwmWXjBdcl
AeoGXA8H0KM7oTG12oCeVl+H2ml2kenuiWm1YLKdtLo2F72nZSfdb28x/gNQIMFJuvGAByKF2qvl
e08SDGI7jg+5BnmmF+AfEwqpmoyvC+olFU0Os6QbZBJX5rf5spwW4xHGprfWoH/ThLD1babRxCf2
VlXtczdUXydQjKBBfWwdMhgguO0aKyNkV8sGWsDw+g0f1vZ0jiOTXWLWyndd0H1HhrjxtYLXgmxA
QQK4tNdpVwc9a0pVHIom/gZzc1wiw4EQTOt4b6EetdxEu8dC9+w7ypEuTXb2+i9KjlDToQh5RRAd
Lr2C+X6+iRC7nopkeIEkiB3Z15PjmJjbxCEJiH4+PuEQJVIMSMIXQ7Jle/NYOXgbok9VKZBKSs0j
tzV31wLdyKrr2IPMbadMb/dh5xqn0C2e/1EaAM278yLcNDzYR0ee164H5Kajmctjyn4EDi3e04jJ
ZhtJ552O/5bBoDkUVXQr8JYevJBQADccDoNh84WrpnISsgNVXeg4RnrlXnTDN/bX1VYZzDe9T+Nl
qKQ+PKMMm7LCxt00P9Hgc3ZO5EsEuep7NuYd2qAUU48wq0PT+MRJyXybt1jS/Ar7BV0Vd6li0dFD
QX5wKqgLZdTgRRlLAjNJ7I5lUuwoAeu7ouaun/cEUGWDuldsArszEWWrKsWaH9L42LAjBqPExUXc
WB4f0kwNV0MyXq04UZaT0KYp6d2kQUGQNV77FfoE1FfA65stjQjjxczeVSLM7CHrjjW7sR3r8BfO
mepQGfc1VY1bFMmzklOlqVU1WTf48eDGgd2pSd7gNA3uPE+ImwmwgPrCXSXC9BTXxjr1EsydKrl8
bAmJScslSwSXRBydyuteD5WGsEhS6zVkXWsvTbCPCRK0qCmSu56SteGREEqBC0Kcb8uND/12gQ6z
2yg260xoUvGBPwbPgktsKIatVVmo3UpAlcpUIIH+9Q6u0z31OTY2r734gSuf+xqPZpyq2oF5l6zw
fIp1Y7eINVjfp9DJUDmIZCsRCq6whKOTM5sVXd/inMRZsakj7E7KQNS8YoT9ksQWS6n1ezGE37KO
HqtXpUQ2uWZzlEkktyaNskVaa9+VSjVOdpWsxqYsLl3XVZDHgv3IWUq+l9NsgYzkdKZpbvturJ2V
ZBtVGUEitLwQQqqknFtqv89s2V39Mdxb1GcUv7t0lfWU58rJMgAPC1url41Ud4g7hlMdSigqidec
bC++KAVoZsCb6s4rzPCcjP+HvfPYjSTbsuyvFGpuBdNiUBOTLulOFySDEwPJYJjW2r6+ljNfd756
QKHQ8x4kQZVBF2b3nnvO3msPryvcC2PM5N/TiJ+wsGQ7VAf5PrEkWr2e3MYW4Kw6Gk8N2Nh3qxj9
Vs2/ZNmKOI/L10YTkk0WoqLAxAoLWBmK5wG+tQXPCMZeHXoVfncqcyymiE/OyC+VbdhyN5C65lGM
dXjI9NQz6D04qHVSFy3l48gwDfgcscySzDgZ41GeG0RRlewZoR5u2hrGrcKahuKbVKReXDitP4qS
VJLSXVRzRmB8yaS9bokhQ3y5Jogda2W6KdrCM2TMz8AglL2Z8Bf0WbtwjjvQMib2pCEM0kEamGBg
Yeh6NWF+J35YVFBa0/IaZ/XbCO5/N2hyepEUhiG1Z6rtguUVS4JpcngRVfxjcR2V7hhFn6qWjYwZ
LxHLxVMslH+KBS6nwpHczGAddXA/vWVEcNkNYNtwipMfy1HPYY4i+GOe7KIUR5QBmOdAroCwYFmq
KvDheiw9POx3gYABLzMTYcsIXkHNBMC3D2Vs5xUz+65QjV3WL5RpGVG2fZWQBBGpPnd0iVCSG5Wo
rz4UTnI5M7pqVQ+y7rAXQd1rMeqm/Bz1c7ytH8vstICD7o24hpHXXLPcMBGBHxVG+Bt03oBcStX/
q78mdpfUoqJuoeSelpXjQivkqb+W4etSE20ZyWaEz7XuTsp0ZjdKDkJnvP20YHJjUh0tlqVN9kup
cgk7OIKgyum53Vb4EntlFN0uykg4JYyvJZ90Tib1TFzGb63Q9xbcFq9LRZT6+QTXeNauWkfYegMa
Zys0C9VBZT2PFnzmrG45syozOWhZ/Yen/aw0yb0oI9ntaJk6igYTtqw1iqORLsr0kHDEofjeSylU
dsJlkN0SuFQoM9dOXOoneRB3yaL689omQY2I29XXcvWFOGw2MoZpmxEcc3ClJnpLyu/mmFysmeQb
kDskMI8UILo4Fr5oVapfFdrT3BnDvmaIID6pVbjstFr5HpBYHKRCc2cp7WEWop5IxJbLzdIhnxfC
bEcZO1xCpeKuiQF0Dma4g1eHAmNE49jVeOWzsdinWXiaStE3jUr7mOqjvMbmQSnoIxUp7hMtXX9n
QgsfThy4ntr1wXRIQmru6vtHDB/O5mdZ690r9kYdwrpmhoHIk/RibviTDvNNk+8aPPY/BFg4Cycm
xHHquBmlTwqu5NSvMn2/ds6PilmdR4Cdh7zKIbtWyFMz7mayECanmIb2WE3mQYuk8kLfVnakhLRM
qql7nzb44B/8xiLRMCoP+i+1rtt9E+GRGAw1Ie80lMEd5723NN2wK0yC6h68PD0kLUos0CSl+L/H
QWSybTHbt6L4tjCSQKqLPqSsJCdtQAWgKh42nSgd1rxWjyGyaIzMk7pclzyut2RDRD5tJc35aT2m
UbMCdz7L2UyXnhgIX+3Tt4bD8CHVhZcxZP5iovncR1l96pKHeNESXFlhegpYIdpN1qU2UmP/8yEX
VK65rrjkRqig3FS/Y86oxJignrMnofxYUgCgXXUoM31+zRID3WnslVKMvaGEhFWr1jXnRthHnUUW
gPW4q0Eo2XNOiyuL+xNKuO4kw6u1QjFnjfdEk7argMnGsPI/jTWKZIisbGRdfVSyQtwzZOm3y0oo
UFzFPXxPCzOHcGgIjLgnc5o9t5/ygwGTVNmd3Vk6lAvWesK9VUFOryLKeq+QyMZABrocLULBhTXr
AEQAchm7dg1+egtSe+GIgm1/qgnmSFAYgh6yRbNNNuLvGRDIvhlZ7TNFuJY9X8mDBtRYso7Lwxtd
4aJuhLbZYYB7T5rB9Igx4I4yGwCSJl3ehKjkiaLWUMt5g8eBHlYsE9YMaYGGTbJZ0oJMylgKNyhE
kAstYNGXwjSdUYfcyWGEbPCwuYqdMgcT5tw+VoxLaSyB0qPVq0wI32X23q8PBc1Yd5cSq345TYAd
OavtgSOZJBLRKJSSqt83QhzAvBNPcVm98BLUnrpSgi+KdFZinn7JhNJB3A4qxUxhBpeG6ipUxAEa
3XZn0mGJ5wrJni4fllz4FKZRD0oTQJhRwSutk5c+KuZNHE7kypX6SGM1OYZlRtBbPkJoMqPaDueh
eGqzT6sq3cSUi4+U1RRLd+vi+ImOdUZYTSkrqa8Rv+GUekKC6IyJQwAP/6aBeKbV8ZpVebjLO+Gm
1H391EWsW4YqhUHTSm48W+tzO4/lOZz/lAzlgWpwuqDls5z1GGDZnD2gC+VbK9bdrsIyhjQPsgzg
vRGNbNkfhxLK2Kg9kkQJl59G7YjpSDvqVvZVRE2+rcxFODHsv1o5ow/ade3TPNmmGNorzaArew7Q
z6Yw9kTBhh0IEgGX5ma0LvS9s6sg/MmXvgqYGZKY9DjqTHV2mOmMHHMxR4kTJVxtaRIf9Ew5pWpV
nSzJKJ7y7v7XF/LIdYEk2xESBHu6Whp7wD3AhsqJ4F9V5UXmcHZL5ImLRIrGg9JDahuHhVCOdjU2
P4YLeaKCkjtOlIyKqoA4AEZTunloRkZWAMOqw7Skr8NEJ0+UxHPFwKqLB93LZ+DwRi21dKLkzc9J
kaeA6jcVgMP2vL8p672p9QhsdSOQk5U8P5EUxhiWnDSn8xlCHBiQ8LmNpfnEI6BCNxc/n2QYZWEF
kz1H4MSbRWZmKbmoQ+Fyrc3HWqSjPw9IOJpIgunfZr+ix3piGGFJQJHwHHWAo8RxmTfoGAWXMtLY
jAsp3crwnJfKdGRuIATNNMeMORg71h3bPnyIzlKJ1C0fFWtJWYwkhpSvgc2BZhfMoweKrSQnCwBI
tRcFneYT+3AjdWiyjNJLw27faICZuxrZ3DjiN+M5oUnsR0J/achFs/QyVhzLGrJ/QiMDh7fEPvBr
QF51a5DggJxfkXvlUE/SvhbX9MQ5GTKAAZnOjCFywEMnmaCAZd/2mnSjoQ8QOqfHutGMabmB/kqf
I5asaIETKBrLdepIHaxFwqTRPjtj/SjP4GWDED/QXMBoBNiPeKyFvJB2IOILC80ixfLNUHimSHgL
lZSpQqHNO5n1t65k6lagLn4qp5q0eAKohER/V/AoGvoMylYhVVkazL30WDwLQxw2Iu+b0MhOW5Pi
JKDucNs0aTcygPM8L/Yjaj5ctLGGRvphn0xoETLE2lVRk55H+hmOPtPq7fq039XILZhp6k+12Sfu
yoHr0Orya6i/z5Hev/Bm3ZPJhAKdtODJoVfThps5d4oxABJVvo9K9anKzfQUmoFcWB3nZw5AdUgk
CWrOyxpjSJ7boNSG+pdsCN5UJNdCnkpPGPT+vFbFVm1SKIRx7vxM5rKcW72WJrhyEmAuVYbq3Tay
9CSr6d5YboOKAH2pcosFMofCEM8ItIB9a6bCk7RCVybKUeCkdMjVTwE5bhAN0YPu27BtDgZ41Chy
llyP4X8Rai9IWfhCcppnxrhHSqlnTNysk5e0BNmaEQrmfFUjt1sUkBwFLdh+2g/EbJxvkdjJe00l
Dyd9oXRqXMTMKRtyK3qDvm7MUGFUIujKVi6LO1LpeW+p87RfmBTNnabshilrji2ClcAy109Dicq9
KCvF/uezSgPTDvjwJWra2g+Vat1FKh9+PptBAa2zQHpxmndHQ6CxrWO07TV0Aq0UEtYoIxszkwjl
9FBdJuxDTJJ5m0uocwykLJEsrRK/QrZKN2D8Ldle2NjbiMg1YPDzsWV8/2MvA8oOKzz9Qoh1Agqo
/+o4r8SW9KuejeGi5Em9NybC33pIS7UuGHsle5gKEpqBXbUe5bGfnhXyB/qcuA81C9QF/nYiDqBv
9lXdDS4xFjIZkn+qpADvB6+b8QNdXdTrbMoriMqxAHycUn8VCXyn+U0VIeBIsTkDwVU4RBbpx48+
Yo4W2tNT0hxB9pEDEMmoy6eSRqZp1oEZj7fYSuWDELNS0ob6GHggKVo9GzXFH6nXoMho3MatqD/0
Kv1+VNWXQpovyPMsN0qrLwCLRSCFgrvIRDtpq3ZUQwJNoJQSSayScwUVe2eZ475lXLS3wuJQD1Hm
TjU2XrWi6lb6AbuGVe2YGd8jfO87yiTd7Zly0z1ld+iN1f7RyY6t/JTU5CIkD6VyKZg140BQnflQ
QKDHR+eh7zb9rqB7kkwKxFDol7JR34bcbLzIZJUoxRDjOdMpAutIrcsGcIfEiHErEZHFVAf+1dhm
qdeRLcRor9Kegfvn6FO1bXpEAxnelQ7KjsZqD0AaRUpi5PRGy+UDaXhD6uEuEgT9SCuLsl8WvARq
5d3Mje+iQRfFvhkUTF4KMhFQvZuEgaT0dFdNYx9Yqg3CqmkzIUEoYxrPzbhRJlHcCMUnRpcqGKvk
FNOQtXGWdJuu0z0iBIJsSI2vadMB05/WabhUcnsy46l1W03I3Wmg/wlYQic3blTcOLMkKm1ZOjVj
f0yJ+LIL2EO01Eh3UAkukOralqEn+lPIKc9ANLFYZeNtrLzH96Ibsz9H1oyiryDNohy+5lSiLxlm
W2Ux7o3EiKQxMsGeVTBvag8trq8fyb+MK6mkZVc3LenIAeW5BaW/q7X2V6SIT3LVFedeIyEumaIj
QLLzMsRkwop56LIQkjIbYagXS5F5GPMnzn8PzeP0JKiGuG3X7vLjJ+hV6YbAs9r2PXWRqqbXtK1I
1C31l141yF2uQVqplfBbm9gpijhriCWzLOw2EzY9pk6OnkvKoez7j6ht+n0yLqhmUO38+PL+PxHl
fyGiYOMVsSj+z0SUbY5Su0q6f+ah/ON/+gcPxTT+Q7V0RTFM6+Fw/78wFEv6D03UNS4e0dR/oCT/
/m+4Z/r4P/9dlR8/4vsqYz4egQpC5R9EFAW4im4wkWAlk3/+xf8XIopmSv/drKzBKpQNxcICaqkP
d7XFn/pnbkCiJ2qaS128U4d7VzFLX8KRmNUOKMPboraEiVHf0Atl9waYqXqsqR24WiR/apb81uf6
z0o5ueGk3dB3JX2VZqgzJdZ56VjtERtYjOOppwXYkLUKWUruJrtIKKTyaF9LqfYiOsR/fkXKZFzn
RjtgzablioXnMnUroY4FnTJ8guFZwwZmzXIcFE3e+3qDWr9FornBazT6SkecZP42VXUDgg7i2ygf
5jwTvbJFJD6lr9ZikTJoRoub5zVgP01lcRWhUxPPyRbEnFqoNe3QpfmLuUTrXlSwe5QyK8dm6uXU
K+nNvk0ohQZW0qUs2zNmFOSr1CmGsW6LECAXORgxWFZ4VtE87aZ8kA8clZRzX5rhUx2zz4ck3GnL
WAZRgpvWSttXVDhEo84aUlElFgOlJnth0BTIponmrUbqmURVPv186HUZwX+zeOjweAy8Grk8+csA
MCuD5uuMQqp4RQpozHwwtNWE8YhFLxk9S8DhdQ00adrXbVuilYeIKa2hZ+laRRchYt0jxZMCY3iU
wilPcKXJpy7fLRZp0VIQhXXA0cy8CvRqPqmP8IwcRQGCy/nc5vSn00lg9F2BhR8FRvapGtBaZICV
KtZuRS6SRF6LudSr6+5WoGdihlbu1ZLoBbr75D/pxK0rUxXuVusE3BGgiHL/CbtA3ZvQ5Nc3aVUQ
C9ivJu8gvEAtLV6TOMLmFo9uFdX7WTDexFDaZ1OnPgsTDTUQhA+EcaicdRmcVWmY76EWT37JLisP
mPQSy0jQ9QHjK5J0wNA3zY6u17krL0J3zDgl9oouuyXxx/2c0IsY+uJQznr+1weemrbE+LeTHNQs
iNCuRbkU1adILn+RSuFWc1g4mvzoOpkkXUxhzbzcTDZ0hJlexMxo6DVU52oEjWZ0oklfjiELuclz
RjkZidLF0FticNf+ZDKwlxQ5OWZo17pIkTx5QHTWC9OtMcChMHzdClmmgfKtzM8M4Jxepoei1jsA
CRCQaWVHkM1cJgNbYl3Tb92Mj2UofapxRQZayDFOoLVwoidwFhoJnl8J2HwVB+ZIEJ+dQafDKM7E
5+nWriySZ3I1qH0HHWtAL32ZRVS4DFHwdmpAnOd8I3DQJ5ptgG1mJYWzqogb9nPnVCq9uynMkewR
Mu0k45p5aw/jWE1bP1s4sZgSM/wij020HPjsooeBmEQpa9yh//XWVf7CYHCrhl7wLRHh4trSul1q
8xVxVsfbGdJUBXRiYvK01WYFAieVNlZt0rXq6iwysMEb0ZDwklgOchnmWyrs0MUwAqZqpCh4DRGF
UlL44Zw4uooLi+qAIoY0kHqZ7mNVgotua0xRHU9RT1pY+ROkX6V2DWn6lJXqRQbtaxeMNaGV4sSi
ZGQONT8i7pvuCeLok1I8z02OIETk2lZLZ8pwGzWVUtAP/mzjXwYOIv9bLyioJ/l3STaSnSLrPPd9
ecpnJphZ17wBtUi9nF61k69Z5ZPdQ0OBM5SN54rzHHx1JrrrWSxpF0bTFdRxQ06MS1X3AEwhCgrn
XQI2BhwvGMdBiT/zGb1BrGafbd5sGdaMttxPf4D7JJwvqq8+r3uHwCsCwdoZEDCAOAUSlD02ZMut
SRkMFnIKyvhzVMHuTGOJIJ7wWkT5n3HEJNOqC2gRCRXKWrXncl3B/dBPsm6xCbsy1tZXSxUIUaSE
WlB2N1xvSzc86XV3T/LmvZyTc5eHpHPqQgTRAbNHvUIfCs3hvcA6u2NYj+lbRkw94k4ZmVF5phxC
fCADYC4NB/yQ6Jbjjv4fyZUoadr6d/kdT9E5j/N5hzT5Se81buRZ2aeFiSNw3sYF6Ygq+XFprMmu
mY/MR2tyxw0xhrVpKq9ymL/neZjAVFoYaIrbelp+LTXE72ZU3mgly9jIktdZZMQUD+ip32oRYXzT
PoYZdDc4YdFOah5WXgyXr0mV7sMhnNDc4HppRLLalG69ruX4hwzCJsQnp4ThMxAgggox/Mbyn2pF
fQAE3NzUfUr/q4sMT89XULMxDk3zTUYVeaiMh8KGAGR/jivFJl3vJFpPZt+bjg7bhelV6Y11+5tQ
N2Spadp6PX/L7gcvkYmCQ5P1kSTJcZTw4kohqZ+sLXfkLld5YmcN0/5b1dq92aYEABiCD9PqFGm7
sMEVXZes3ClB6Phd181UtpEry2bo50gwSe7iZ9wfdVaM22zhQSZ/EPN/qANY1ThR743cc6qsOq+w
RhnGz9g61lsqqpclatTjEBtUF0uFRju5svSYHf86ekgOa+wbpFLuS2u9L0YlUzwsXrfoJ2syP8CZ
vOgiOmhF/TbZgXw5z7wJWjI0fHLkll8NRzG3zhZ8grKEjh1KdAcGnjKi2g7pq5HA12xadrWSs4O7
GPKvIhxprhZjbYvK4loGG4ehoWVBUbMloofp/GMNn4blrnJjuHjWaf/+5lZdt0yK2YvVwdd5i5dC
ppRpjMBqpxLjX+VSLe1J/EAANJbfk5JvrQaZ+pCMBN3p4htazAu0f478tfrV4MxvFN1ddRyTQwEi
MaGKijot3g8Go/VVNzjLrhHKYkeKGQCqwBYjmrG5wtKVSt9DwVZa6w+3Mv6A2KsTzJTqYDhxU3zK
Vn7qMW4QD/cp99p71L3MI/mCiRSUhuyRdYpRy7yF2Qal0H3EBO8NVkpf2gCByvlW7P2M+mPNiqPR
EvEytR8rU9+umc9Wrl6kJjpCZf6NZ2PbgRmSezDPS0rmZP0qLSA/kR7vRXgENhMIrkafBmAckJE7
BrDny31SMvga/vRxNwRVBykSAXFhR3n1NYe7JfsiHyqIMw76UmS8dSVJB5H2m/hpGUCH8Y1poZ5G
4cgoKyJFlkFSrlm/cMmGnOp4xbBa06zWNpMm0HQyy/PC+dIRQuM9Kes9EmSCM4b+iK0SZj16FodX
qWJyJZ9iBX8bpR8XrCOPn6uV+8QcPBtt9BmN/R3N8s581JVio+zK36pC0KzEZZ10TBZiWKMmyt64
I13MYCNNZdWROmFbsYJXgobMJfZpuAh1dl4ZBxXQdwWTU/mCwM0rQ2Kd52ndE/ZxJZKEXl8k3mnG
0VApWFrmQryhmd02pr5FYzg7/fy6FhBnKE7DjTkj/TEMmYgGCMWrrklO0lsBPPTVl2nIOOjpeFc5
Cdh1pVPfmiIRKg/zSyy95u3DvTJKXmOpX3M2Br0qv1sZJ/hI+DRiE7X62tilpDu0d1EJr4TbKOp2
RGNgd5W5WbOrnAnAjnTtJrVl7UxMVcOxO8pdKgV9zttPZMemVMttm7HQqUm5+AmqBaz2tV3UOGc7
EfRr2kUBlwyEHlTcsLHSdkcnDzt2Mz2s5o9PNXOwXBU1oZ0+fmxGAg2Ln5/8fJ00oH9Mmtx/fe/v
H8i89qLz8/XfH37+l7+/NGT619KSbP7l+//0539++eeB/cvvZFm6ByBS0i9BpOL9/B47LFLan09Z
98G7/f2nkDtuTGWKKdbDnVYN18rIavDcPKWfDwDF/vHZ39/Tq+6fv4cWKd4x4CV8egEIbH4UP3/j
57fU//6rf31P3YnUqRyTsbJ1CJ92w+MD+AqEaUkYu3A5oEX8fPPnd34+4GoAXqK3BYrvWwUywvmX
///vL8cMRPSAsgGSNHWE/fdPQGFmQcMr9BNLNj/cg3EDn1160NR/vmeMM4okpE5ITJPQ75bueVYe
iV4oICvyCmaGTT+fDkJ0Lh96gYGJR3wQjhjO2K1oC3KeSNM7nimdxqYdeuzUOzN15l+0Qq+geU+V
00zOuKdyoSd3LwJ0UfXr+kpFKqd29QVzgdRlh0p6l9wkppwEjZuQ1UB47wxOQU5iJ9/pyXpChbW+
DmihjOf8Zp6VebW/kDLJuN0X5hB24WDhEm0kiPXkD9/cv5xVBnC4lVO8k8aFMVnHjLRJPiYWnsJD
ZYGqloYcGUJF0H+VmpMtJIk65BRUI9ALprt2zNbiKp/dMayczukC5ZWlhHmon0P/dmY7fKlv2Z6B
oxS72BiYTkM9F644+Aa2tGMeEPcs3VR1F4OkJ2NY9XRwYUXknPOTeV5ZLWDMBP3gixJxKhxm41Ox
qy5R71dM9wiTOvBRO5RxZa9rvJXlN1TUM8k75mLPwpGPEkJYwe6+R9JIdSjt/DPjvOXco++AMAXg
zjthA8icIysaC+RobbZjHe1NDpgbBcRJRVmHTStjV3fUW8gM8TZfUvEufJyJrEIZv240YAL7/Fq8
s0Dn58SWNpWTX8tr8xw7OHD8MGe+7cLVt2WKXBst1oflvxnWaXGQrjnhQkYR81W/GFxL3/Wik8Am
zmSyt+wRH7aRuGT1ph+qDTnHW94AZ3hfHEyjg3XsJ3d5K01HeAfTeIhkW3t+nR35lNvJAZz0DBOb
GCRVcTkeovZ2zs1ktxvTPRPlzLdtZnF8JKUUeOI5/G1uR+DRBCH+Cm/mFhZHoJ+To77Vf2ORPHLC
SL7bV32bfyZ3AtzD38Lg969q6nKphufIA4FvU37xAigbq+O6ih053EmFrbvf4rl8LRz9zK5YAbzY
Ct5sVxxG3eQ9/PVl3c2zeSZT6xE7583qNox2FtJW2Za1M00kRNSGH6PVtgOMyEZkw4O5N99M4gXH
FzNXcd+rp1N0edOIWXTb3Nkbki2djMpG1OdqzCidCmFlyATJNmVXcmaHRIpAuiAaSu7wxZ++lcsF
G5jgfKPxbz9rZGyVm54SD1SEITnD/ZbCsHGl/WrXHGm58Z7nOMiJcAXbhOTAoZvTTQ5yrZHDkfAd
PZenxesP9alq7HWT3bFX4rRjxQnWfYIrlmePjG0Pc2Fb3XuaSe/kNf2f79LQ8CNELd4IErS8DBV3
gN8wBETMaEc7+FfNnX83PTVBQ5fd5lp2+g0jzBIIjVO/dAdOKLL1ogb0Wej1OOsXF9vXMT3MfuuO
vqzZydNwbE/9tWcynUD7Oc4q1/hLsiGSy4n9b3XbbpjJ55abYADz/rpSvjMnsJycM6ptLG77+pUF
7QaH/o2eD/s3ypUu5aGgdcP+wejyKDyRgExr3ObiKR63M28mVxn4VyfaPV7M7nsLwNae7qjWsYSV
p7o84nU06HHsomIv7rQvIP7o17brM3Hn4WbQuZM3c7NNnuIztBgMWdURadQ7TRJo7a+g1G301+/g
jHekqiU7zjnVMwUTr1wV1GhRimd/amzjEyoDeNbjuo3jvV9ho5Xd4um9qs/y8/AHJx2vSiv4g7M2
Gz12dPhVFq9aZTnNR/eUXAAvEeyOwqx9l39nsPSlFypdWlkNkuuA/uTqSjUcENmv9WBeD4LkWOoH
UjZSefpjQ8w3Yyv7/eHrc8w/iXhKFfsTo5JOmoMrPGmND7POnV+bgYEP33kkTjM2MWw6UfD0oNTY
DG9qt/iuglZwqK2Uz+kb98kqe0TzsYQlXmIzAiNoPuBV8aIdwoTlHr8Nz1MwGidenXWPMxb7hd1+
mi4TJ85GMpIUEzMUjYTHlQ6LWB1/VUeJtwi42htcnlILGCPT89pxF0ZONdv5euAeSTyxvCibLhju
kguaAGNqT5LUJaVfI/kxCag9vFinCFZwXbz10zfpyHb62DGuyiebJVsgDuo92dQsDiCSq/eWdVjj
S16DJoieEzZ6f/5cqFRJMqtd2j8s0M7jvadVU30Uu9WeN5Kt4bpxOSyt+jH2x436uPbwLDyopsHI
VCbzEkq8VL7QuMxv7x274Ef0nF9X7qgLD1H8bq884ceTPrL0zOEWFCb32zYlT2Db+VPkrk/9ZrT/
+i+atusnmPt95PndfRZdxBfwY73siSQ8J3wuz9W9ujNpjtUNQWi8EiWWL5RzmYd1Jf8SB5yF36t6
0ih2g9TnEYCdwZZFAd5VjggWyB4z7FIBjpLpXnyzM7CMvDKJkxAUkKRMLMOJ65ztDa+MLXqkIm64
rNLf5h+98zUiGVv2KJ9LqONeaQI2KJ+dlCc428Wz9Fn6ncqrgn7vGwwGy3lufRmFg4Y1pD9HUER6
7S1/1U7JbgtDrfSJC8TnjOHT3ulN4BYorZ2QVCLjKY28XkTj/7xuk29t0J20qwk9earJ3xrFl/hm
kanCNfCU3Th4f/av4p0b9Tt2MVVGO2XfvAPsdVg8WTPINUVP+2nsp9VmEuxH++FD39VbboO36CN8
F/bKlkm+L7g0ANBw+Wyxu6o7N6g2KfXO8ke0J2ICBjG4TcP7WZhcFid3NnwytvOXMzxnIortRmYW
Oj7x5nR36J28hM7iPd5Epso839S9PS7TJhjpGtn13nzEj3qsjo90XLsn2uUDu9LKWoeV0+8CM3W5
8zEa7cluczg0CBLNCsqhtXong4aC55FEU2yW4qyO+R7VlytkRJe6engA7yIrvlRsjOFqmEE9XUni
tbGL2yLabt5aHaCZuk8JurigHXa+A1N3hM3eFQPyMQ7Clene0iIy9XrAWf7KW45ZubWHd+Bqfmqd
643hBRC2yPMIfULaHK7yi+KiySZM6Xk+hdMpaj7BMxZfjXBrc5yrvxVOk7JiHQUCsMQdwWtCAqE7
OktDTc4TYvmXdK2edIdrudiYH8ia0SGSTLPpjQ+8II96r3b7H7r8Ta3BZm9xK7Bd0aaajSstTi08
kKahehkpJ+WXfEN0jfWT8DEoPfhQEPWFx3Bjje8qESLcQLBiZ+qM3C9P6Mox6n2ytrGfUEij3rJZ
2rj9B9654pkgetydlCvNPWP7Re0bbSlUufFOrDyxPcW74btxmjsycMmpaxYOlxKUgroeWTwunepq
l4akctZtMDhQ70bva92P6M9CXKB2l7mSFgB0zWgly3eFW5vtytO5x9y+fJaBbDrtdcUh4qvf6rdQ
bzpH/54CxaSM+FWfuM+NV2j1W7Gzxy0dExQzC49ntemu2MVF0riEHUQpNInbnrTmIGvpQNszLeiI
sHHWCqfqAFjYDFTSyRYc/UpWE/WOPO01ZhF0gogvKbcyd6s872b1REtlxa+e+MIlTLH7OAwr3o23
kJEwhmj4DbSAfyO+/ev1YO3D1jRknspjDtgT6mrLq42Ci4PHvku39ZXS5UESnLaNajP+qzE/Pd5L
tC+cMV6yXZr63M+IJhk8sffe1GmjRQeNfBcH6/4OTzbE0vVQgRDco6WMH+9Y3+yKnHhi/DmHNPGK
0n1PREeQ0LF6I1K/APFpZrNPr28kXQ1P7Xm5VxN5YL5YXcbGa7IAZx1NFfHeJYiA7IFHoFOkwTQ4
Kt11EV7C+ZeZwN14LC55ahfvvWhTEb72D5+jnREM3zkyCU4zEUO+gUW48SgwFkREJwrUdU+eD9e8
dqLRaCDh2a5oaYLURWLaHMPHq8elVN3zq5DdGOrsQJeY01b77NgJpnPuLxXzA64fWyalsnalzVhv
2uJZj3czprnwhqy+ZDWonNKdGbrZlcJqBpQRWVJXfT5SGIEjGpy2lPMgnShn2B/7esdiN32b39MM
8MMbWzddfAt7seoj/KAevsUYjmPBr/G6ho6IKJWX5vTIVxgDxMkmLAEkcq1fZjsEtUaB6NolI2Ee
/nBOwJ1tXumFqFhWS5ugFWZ0qIUmjea3WwIDrYM880PLW4RD2VHJex2e2Cg4PS6/jXUqmYZh9Skc
AO3aVx1f0m1pbCRfl3Z1ClXZfhRh7COQpJxqeY4aP48PtKNLi3PrIYPwRFi7nS+XIvsv9s5jyXWt
yc6vouix0AFvOtQaEARI0BSLxfITRFl47/H0+nb9bdQaSC+giBvnnjpFA2xsk7ly5VpoSpKQSI0L
s94lRuS/NMeanlibB7B+Eg0mKOgdMgQ1mAz3RYbJ0TaPqSVTLjnG7IP6h23dt7LfCNoHetNurX9O
7zrY1meNHze5zA+nkmq4Pygf4Qq9QLa7NzyT4tdJjzjLCWLn+gDyvfyw2cgY19LHCJex21A6llEJ
hnFMvCw9GX5f+LGzN9HVfmlhcMbfIXZWPxxJOJpVQTI/ctHsOZClNfoKwUI4igiY2OvW/DrTGv3I
8cD5tOkvrBv7oFHC9i80BxO/NuDhPnFHfyv24Fdus2nuoo/soz+910G1ea+/tf388rWSieEy7/bf
6HtBSlRISpOPhI1pOfMQXixiGqboM7BAt2nvyWX3ybm4olEggbGDzJLefUg3IWl7MxmkD207XmbT
S78IuywXEeKtdXqs/VraYt2Ld0XQfo4v7KXltrkmzD2FSQz9rxtJjagmUUUmSuXP8lKcswM3tOlv
xl6AB7sWcVW2b1D3T3pl2G7I9LJDeSnr/fQwfw/Q1FqA9nETwfDHBRcwglndeEX3Tp+tVKNQ4jsq
uIftzfjgMjM7MaCgEvw0bXo9SOxTRj33Pt4201kcJDPaIhu+icx91zyxjVVXGtA3asb1NRGafXug
hhuLlxWZ+9TKwQvY02f2oI1K+DTtYziYmzlQTnEqZtnyg5/pN2Qr3JAs2pu2xYFuPxJZt/mVn5Qr
y51vKUga7unryr7xaip+kmtxtY7VzvII78zz3/XQ3JZ+oUN5cnyOvepMkF/X+/wSDpcyfVutQ6fC
cSX3Rt+tQC4ivauAEAiLRcF0eNIIqJyX9JWc3PKVcWPs1R8AJukz88Liy6q3KNB4RDpskKVvs2cC
q86oyDPVyFSVF8JL0+3fNHmLB7jmX+SAJ27t2gtYSYbxBT1YPnwpmYiWwUkoSLnKF8BR0nXEooDV
VPRzKKaEn6QWFV1rSCa9wx+sfVZNxP6H5d2ZoMlwHn+s0Y889WlGhXam+9CDuG6/VTtliztfFZBm
yJmnZZfWvCTFr7JxXvjyfvIdZjTHMTK30TFFywr3vciTHyUfGxBC+NU49feRtRkeprs89lUa1eIN
0ayu3VfhXn4zwT7Me5it3Q8TKAh33AMNXInLloXdyhqM2+yjPbXqpn404p30FSJfALkR4sLoRT4K
ORRxdDcEeWm20cks/Zfmy9hNp+kxPoYv7dPEgUnSOW2mzo3sTXx1o969tdYLHpKQ8D7mQ0rfIqdO
4W+rZTsSQmxxjs22HPYNfq0f4e94q5wT+k44gABzZcltyjaNuWUlVuZj4mytHtT+VI+v0wfnGV/z
TqcUsVD/9lL/Fj3FD/AmcjZd+q07iqpu9p7fHhEIj07dlWhkeEcXZaggjB7xUeSdZbWHcQHM2BPH
gg50P0u3iV3WLF7e67iRf7TjznkgNj8WHhkmddHtAIapvmHyRushyMxddLdMeN34i3oU4jnrCaoI
vWoEZNmuvBELFO9INz1aVMOYqY0LAgKAAdLDPr1JQJ99AXb8pO0u9/Ntd14yJEN8WT3C3kvmQKKg
0Z3lFazZQxIoQ0ttX1hPNCdOOp36Gzpd8cq2YMNsZuJQuzsWz3aPBsUDT/0sUwAejtBKwR2clkgg
/6TDhBGT3TSCxMqrrZO8vILQleZBtk5hidXyJ/+ByDhQcMT/7rTwiPHTZqqfHOtKF5sp4lAzuafP
Yo8ZzSPcRzv+zovtKB35Dviuwy78LS/M+i+wEUffzftuxGHFQwCHDe1Eji/wkY057kMfeSBti8F9
te8eUCCwDZ4Xreub8A2cjhC+BPMg4iVbArCsD1LoBgx0D+3+CVFZI3T7l/6F/wnEbW+8CIGvhwrE
GakL841GCRKvO+Z9T7CyQ7aU7O1lZPtZUbqIWV3w4xPfLj/kadxwVNlIsA0omp/ZUfka4GuyNhZz
zK5O+Jv4CIv7aY0FKxY3z3zYJ8klCglQeAYEwv4AXYjSqVuQbW7mF+mOYwjiLDsMjBMKPwRRyCuj
CwFqs1ORxYbNTifCXgzIO1fUTWykFMLofBBZNCci7LAEDMP2/nbA4sx2eyNXr28FWY2Z3s2fjNb4
QqzFthaL7SoWs49Nj7g0fBue4i9SF+JisFw2yMRnW7L2anoksTj+IBARviX6jRAzBfSjJtRRf/xk
d5tfC2U38hpzAEfB5LQ71ziV3wA1WFp3RO05mh3nZQGN2Suc0i+0vs+fCkVsl44D6kmKn+0CUvvN
nMAV2cn6dnzBSkwnCztmqCWnj7ibJyhrochse9Idg5yg9glWiAgiNZzz9KR7y6FpNsTVPotM++xv
cMlOAB4NaA0BqP1GdJ+DCysu6D+pECGFAmZFjGDyDJ4RMkKQm3MAGou2V9LLAGtqg/rrL6KvRFSZ
6QK54789eQbqZDvCEpgR6bgZQZV+JuOlJIeCwXxIg1fpBibKlrHLYiQvN1wWD0jfjdNPBJzzq3Mo
NhhJ4oe2uoRVU7pjRCGmZKRI2YEkKXxbprP2Ul4yj7PtjWGT05eQOIv82wahQXgWP0T5k97Vt+Q9
iwK2Bq6meJo/+SS2FUPwZzec8NNwyWFPPdI5j65C5dvVSfvU1aPKBveO9OldMosZmD2HKUmCF57T
7GIZOz4s727sWiojQ25x0/bjrXimkmwsJ7Rjnmmteuf1dXSqmdSfWeQ6t/nIQgashgl2Z5+BOEGa
bA6fqgZR9BgQ9q6CECvzSNRFOgJ3Y/Ice5M6lJR2cvZstC/FsqPURjGU/DV75LUAO/CK9cxTDZ/n
ztMYDYpL3gwkRFrdwMW6j4n4Go/3TTDOt/OeDk0yiYlhand8lFMGEeCo8UJ1xg5K562SfnvYMTQY
gzAlB7D22XwvHd+M9rUeEDl32rEwXiS2fq5ZCrG42yHRkre7WV7E5ElE5sGWTWoN+QWKBLOypPbr
8Rx0V+4vODtwRbG0lTgJmCo3AhNcJrQ/V06unmvlk/mLht/VHXg6T7cBIG3E2HC/vfbEF7KTMR41
W8r8yG+L1u2MLRJCoIn8nZSrepJnF+ZzSoswfacU1iuWd/xdz98M6jC98Xa+R6QrdAZsetLzcqMd
GVbuiPui4Qz7mCXbStqeS1Ko11MC49cr9BpRz7HGe85CRpzxQv+NMUrxAYcsTX614WIsG0oDYA95
cc1TBKJ8Z3bymeZ85dwLpX0lv3LXOWBjkz0D+/MDlw+y3otwxOBXKrg1OyUnHym1gkIJ1Ux6HQdQ
TWYJz4x7JRsMaagUbczinGdUUXiWADQU+nh8xo9P4QZ46v3oclfMrZaQOdxy9Vwjj4hdgakUGuxw
aP7cMEHeiV5/lzv6in34CWO1l6VfHdj+bEd7BQxt9MFJgCrprhST1vZM5ZW5wo9ArqohPvsf38w3
IO7MJeik1TDdNtwZc5L0pNZo0/HYq7lQ7pW+ARJZPnWuA4afr+fgL2/LemBYeT+VcfFAI5c3ce9p
suUxcjtMes3jqlhE/IaX8Dim3RxTGha3zd2qs8ul5d2WoWMIuEbks7n/td7ycdw5b+J6mQTiIdXQ
NrclzLaNeIDkoBspFuUbjLhO4YFkI8o5e4iSAFpcuqyX8/TOF483qgSiAdDne7kd/lu7Gx9oAvMY
dzwecGGsTQD2bpZxYVUYesCSL7RjbwQ4wwBIb3SKwDKaZNRNt3yYWBiJy0JtjO3QUKx7tI44avS2
z4NlgfAdvJDHzh1ymzo+MlvaP5trpO4l9obVW4srHvO8SF6hgRL9bkexlF3F2Rd0joX+TFXX2SqP
Zn4EPJFQu+xvzHm+PIT1LEHl9BbrPqWVRN5W1j33g9g4uY22t9YTj4HXOqsAUEKIKcDPqphSgvoK
4k64w1yF1vk0/RjtDt4oo8xVCDWk0VVshOw3K5CCherUOYYxqT3xhlg+Tc6Jeh3zg0c541db7Bpl
xzdRc6fpq0sOqcRSpwjoHCex+izSPq6Ky15PFDZYFlnt9sORSdbfDw8USOlYEmsxdftHrORBPere
ixvCFlg6O0psONmhX15utfhDLndcHevYiD0iR7QkUJmXHeTgFFQYgofVoZFx7wxI2r2l0MTwnqry
oNDPUNpk1bfNTaeeez5+9fFsqeSA0rijeTDG8O+LDF82XnjGXOYYPrL2rO7Gj9yuYHChVYycBqGb
srfGTSttlZF5S5lLDKyQgdywP5A8wXBca5SfGP5NgQwMrkIb5qTdPOlz8I8RhrAt9Xs4lYxPVm7J
hbPWpYnOfkYrg5mAaIrk8UhYi4yP0e1YcKWoOrntvf4MhsdodKtXZXtF3TIL4RRY6pbGHQas7PZx
4fPoGCiq1lrswdXJIXwysOxA/Nwankik8JjhulNo4i5ygYypgh2GKiYHC7Lb0FLjg8l9c388V6Zl
SN1OF/gk/izOZ3MNuScSJyZjgqIddGFxSdy/IARZkIvc2PRQY8L7uBK5KfzIRD+0xdO6Hvl6MQlG
oEx35HnOdCnDONlhF1KSlW2oXKilNzs7qwVSQ0h/2Yi+xh27p9t04P1wgR4S85XF6BzjL1iqxYOY
r1g7kaTaAW2UaflO9sAkI8ElB9bJ2qrpMUO/Zz7Jc+g10osMx/Nv2dm6b45ipDVGAG13DsgrZyah
Bbr47CU1c6wMEmNH8zzNu2LAke+iIuW4xnNM7sBeDr2LCiPsqe3ColiOo3aF0t88grPB5HBo95RK
qFEgRFcrD3csA7F+dLfBREXd1tDv7tvhUA0n/oFH3TRIm5BUbB0K53BY7sJnRlTGctPe4+DD02YF
VOwhiAV2e9Og/2Hf2p9iXmtXniVAq0xBlLJngx02QD2kFyn3WVlD50O4BMllByqBSaFzFY4Yt2Wx
6REHiHLY/UnxmzsLfj9OlwjJUiPHU0vfIQGURR7bM8ZuTEPuYkRYbfQkAnUWaOuh2WK+k+42aeDE
dz2GVJKPpE1Se326o5WClQYj006DavqQvmCssI3pP5g+OPvZfiiQTWJMCW+cV0u0HCOWg665Gw8B
zHJNGD678hlJho7hWY8acoshcjnHMaYRc2uMr2P/KKpeQAkxHdTECG5OwxbrD8gJKzeoyRrAnqt/
ACM4lGl2dbNnYvIomLIw/oGkymS3oO7jGmB9BFnWhiVSRk8cRoh6Mdsp4k32kV+xtYuYIw66q/TJ
z3Yc8FGoVCBPYtQBT42TnL5MyT5I2UNOzQy3YSR+KLjWOMK5hbmtB3bXXRkfY8jWFjawexFJs+4R
6WnfQET4equjIVasHipOnNs5x6lbqcxGiv6L2EDEmZ2DpAXsJBCUV4yNS59pMxhXliXk9LB7RsGP
516PB5WPWr0+8br+iwlPDSTUrixdmoX5IiZUnD7M3BBkB1aFhMQkQinyTunRE4XeN/LA4MAMR83Y
0/QnIREMdI73FlbtFGKEXiMC0HuAHIZbQtCbiIuN5W8zYrHW9/kbc4YlxZWxE62jeNi8iMnMZsTO
wSOK5J2cBzw0dp4C0gqyzixkbjLZdh8QQtigOO/wROblGA+RNxMv4y4FZ61wK+XCNjYkaPnCMyY2
30ayS9jAl/GtnH2AZfzIGBKcsVrkmRz1ngqO4QDbiyIDj5V3FRGNOXDGkcHgsKMlJ51pmtafJbhk
xqeI9/goQpAMXQKIAugEIg6EqCLo8MjsjyZXHgLWDHharn08wAmgJEMkxt1bX2zy92CjJOvkq+L4
hnkC/AmzKHcNQTPoUdJRA5gWgMkczi0IU0hE3rq9pCC1PjuIJnY6JniOzOZhCKObCNPAg9b0M4Mp
fpbakmrRaJgpH88G2zRrd0Daii7zCIez2ZzuVjvHVr7srYOB7VqkpeO2yGByLhP6HbWpX5N61g6I
ymgHp0HOXU4hUZV6EdCw9p72tFEU/aIeMqHEJzdZIE8xhW6JppbEbOkIbzPkLWVrPERDGCHKgiYz
9BZNdkeZTXx2AM5aU5kOS5td6sSUfGXliXST/jSZU47mQWfRWDGzc/W6hirFY6PbJFLCEMJewwrx
IeO7LaKPKeSQqdHX2iPHuRssLyWuiSIbcUdI05upd5BKsJTbbGuVb4p3/r09NM3FDzP78vdPbaZh
9aTJt7/fFQUeZjPITSnagv40/IvO7A9TkzBkw3hKVDiV2X/8oUYrRMy/n/vYag4Dsi2u0rBwWx3j
nyiL//0PrdsZRsVRMmGpJBvyw3++IDXTL3sxheJcSRFI/NGOtMVjn/nvP//9beyYfgWGA382GYlF
s/0/bDOwbxTqGVWd7spyPUoNzE4paxe8a2bUkiyLNZLA90dTSv+3q0VGuz20DS3d0Oz4698t/OON
4t0wO/nNf/5jnYXB2JKD9TTxuq0FE/LvIv7++LPqyP4u5++vf/9o1M2LI1NJnDW6laJCbsgrOelq
MbB/f6CvjPrwf/23v1/8/Zs6xHstNZOdhpdegd6bX45RA9Wlqb0pJZGLI4kdoHluZRW9sgaV/J76
hhp101YeDcNVTVjmzmlIbdMzcqvadVL9NIHMrJDFDFvA25iUT+X82+VyS+YXfkZYFhIRNIcqdHpv
agwKIyucthQILbVGCARjGV1KCaKMpq+kfqKRLu7APGsbaT+ro7MJs62lQZEAN0dUMZbpvu45kEfZ
QCUmx3bVpHG6xYB3Ft2Etp5tu9Fe9w7CTUV3aw0AQQNbukeZUkhCui4nxeRHNsYFBqqeG0pos96a
10VV7ht5qXaaDvG1mRBKnQlPFjiHO6PFRtShQYuUAHyuWnwtzpGT1TnSqnF46OBV4pa7szOExeti
CIwxkBNFowjXNlt0Z6ga2uRajjHuu3wCh6p1z6G5zytmRjpa/I6u4207IDvSWie851sy8uZ7HiQO
6IgwyARti2qK6amUUa3nEKL30HKpKsRbJSUrlKjKoNvUIZ9TMKhIqUwj+Kgja0i2wgihZX90iyp5
rmQ8iGw3MScKtCn5c2VZSaCscJAqUGbUGQASs5Ay0fA+Vgxa20w6yOuz5pA7lDPRpuyYRFIzspl0
tKGPORmY6aHSUU/4JWvxK7IKCHYPMVJTQ6VjGpeiuVMjq5MZ+xn9ZrcW4o9xSQEG2X7XDKlHrWA7
crJOcNqEDijqWOcC4T1VZF20QgQ2ECJULzpoLZhHzmXGNRw5bnzd5Hh6qwauWJJwL+8wNh362biT
ObvwyziUuK4T2EP2rOPszeqJRmXj00kd4xQNHHCIZsdunUQviklmCI95wHYOBYl4nLeNXJZHRxtp
lJCxC7UQU88VEd4rVehFWIGdaQebqmk8de2onZF7vtKBD0OKQi8tKOsRF+bXRtWgEozSrh6SigVk
bxt7l6tRdJ3KS6eZzksiIETDc5DkPxZzGaQIJgVDbWwyYZVhSO3ZsoxpnzX9uxkZCsrRDVwVFq/b
SNZ1UBLOvWRBSwCFAzGJyHMSawTNwdQCUcUNdkoppoz6dyMRzkWF5vcm8Yg0lqUrLGw8vehKdM9w
m8c8L5hg0qLYX8BUmmjeS4e3LMEeslj7zEcZAk0x/duKLIQKWhr7aPu401BWPGgYFUVVTvS/hB+G
ZtLOkU2IfUfRbnlES9UfdXwg2ro50U/TH+lbwQpE+dWWjgaaGuCMI4BaA4Sk3jgaaDDtpHRUWa5e
XyjNQV4fepPm2a5rEa+EHEGbX2CPFiw2dSFJqtPcbXOzO9AhNbhyaHzLRVXsCjTXQyXnJGi7J2QU
3yczp6VtwENay+/ETKdT15E9tBLUkxUvn3ZWJ1s1idE9oeVtokUFxZ3dTPytO3tJQ7gnqWlpNmm1
KZFL3La4lB1TzhG0IJGJCWn2nsiKBWkRGojV0AHbGFaArzP0bLWSfTWyDgVi3HT5hMs2G9A3omk4
UGQJdXKtXK56HO/T2jgyRYpPpN3Odgl5va/mJ6UgjxtoczMnKmtTB2wYt296N+91vDWOawJNQxIN
kvW8Rr6GauIi53Ogydqp4dEAOcL+RhbbXQbtx5jIb+i4msAEiIqEZ+5MfXeKUhKhxFgvhq69oIrR
gXysSdAmGjEh0pROi70sxuxoPdUZfLN2nINKMeENoqyXST6NsNq2QmvdlRvzttD/elgifdqhSIq+
mFqWh5VAxsyr05DU2nVo0kcc0BufzTgL1PTJjCr5rg9rlKtX7ahSzzKzRH3sl5GiDlSsrpWU42S9
z4vzPS8IehdT8rvEBVJGWvxUbSNaThHKeseDZkQKqjqHzZLvUpqO6R6QP3JBkZBD6ll23WLbXSen
TImf0Qwjz6OSseTKWZFWtk17nHwJsSBPKepnZinCnVJ9Noue9HzEvE5yjBx9D4zX+si46VIr3D6E
TlX9k87hKe1UDTothn9rTdhZTQk6ZEI2J6Ps0uiUgexMMY9DOD72qdoFER06FB4ERELvcIRu0TnJ
GoROi9/OUugPUL5CmtRpAp2moNOSzDOQI+qLaPJi3UCibaxNv7DGAA1CjlpdNX1jIj2yEIUr5PxZ
GTU4Gt1yxW2Bopg2rh5qllunqkoaH50eczuN2JatZdBx05lkdTipdXE/TevbXPWXtujACLJZ26/y
eNKTOtr1STyCQU83HdTwklrIBynVTsKmfYP7tLW1TANj0WyB4iJpdEarYaDOY05qIbWH3qAhqTMB
FZpezR9p/7lMy3zCeOVOSk0HVyfMDXQC+qZuGk5UuPNKCoKCKPF3mVYefvUe8bv+gbkwQJ2NAJ2u
AJVbdpAQoe+LCFqHGWONujgPCm3IUYkZrCTbJQTurVR1OO2M3ZNjKmztEqiiYpJsrZH9laxEmxX2
TRAzwKlaNQpMGUgzKy0jQCRucXxUD8HURqgmfQzTtOrB5uyGNSMrw07H1IDesvFM1+Oclb807iPU
aBof9fratKPt4l2MmtLI/Zt0vKyrk5yXGC/7Am7D8LZgk75R0JGU1OOypse+aedTK80yvOHvyDAJ
zKO2f46lh8mAj545aMmgffaNJmd4c6gsyVUyICdg26j4j19RZ+GrF2hGvW9qSrcY7AADrFXQFIT0
mVIc4xb/JyNDbBvpsBZXPaAUQPDWXl+TECIGVg/o3C0s43er6zw9WnvPUEbKzUrIEbRmd4pwtkU3
bqgpodqp5k8KPkeTRZJDGt5X2PytWay5M1altEpab23iBDiWvHHgPJg2Xq1ow2ToEU2sU68OQ+NU
O/lxVtaebnOBMcnVbXaSKkjhwS35zE2qNPgaAPQaJtw0pmn0P5uN1zYnI1HXi5UMzRlhAmD9hYAF
hACpo85T5vqiKb15yhxKrzONOFmc0kmariF7U/ZpV2F6ahFu3phptjNNA8h1NlB4mGTke6xtrG7J
kYwjetmdby3KC+7Ul3WYzLOSt8+0rXNO2rA3UxrSVSHnPC+Ae0vp3GcmjxKhCFhNKvLgyEX6oTyh
hapcQcz6HAWjpG8KZALKc6l3KQh4D1Zn1oaXR90hHcfmuYO26NfU11F3eDDNFvhCx5O6zQnoRpkq
faOUQMOtXtK8V936FJewzqDhjo6uIBnwYNYd575DQng/pPhaEnyDnFnd+EhqWu862rChA/MjJle9
l2fG++JAd4v19jjRZAxoqby3enMpKs2BAbX2rlg8JoY1JI8MrmHqgpNLSCoVfmnOyO30WFQ0CWGE
xM6UD+12wjOA4FJ/r4h9Pa2QfzBFomYvTwWUkDY+JrhCOSzSWo3YxjQmeEi5Np8GJQhHtOu0qqDf
jW2yxNAIEg29smH3iFaQfW5GkN1KRUcpEW0IED5LxVDQrUIRXx6VPbJbxp58WptWERVAXc8i2Z/1
FTojhDAS6oOStdl1SJx0Fw8U1/GVafdVZSXw5xftJGNRrBT4a6ABFbqOMQfmRPuRbeFla6OGcMhz
3M/MLAOTwkdTV1aN8GRna/lC6/cSPdsGUoFrhsZgWimv0SuCp72bEtRvTWvNTp0DnNJMJWeeKod3
i5WJfgHKJ1jEPMnYHWFiqyj3tU0zrE5os9GjYkU1zaZTHpsQFn3kQwNMd9gAlvu4x0XCUH6axUoO
zlrhnTt374NZB6tUdkAO+eSvyG2FLcxtx+qw6QNGw/Nss8p2dOk1Hm63sj/LK4mhgXbzJNQaiwVu
hpTKho8l86skJQtH7+gQs6Rt0C7Q0ckigJwSWP/92h9W+l+wApLUMTrbcnpR9Ul6JN3VODu/1rbD
FbZDmS8BsbGpNQ7SQ1VaQViSKFgDVU055PjOe6ropXVHMrQtM+1rymJcCLIEWwu9KCk7rPC3+tcx
nJ+BHXB7yGx2OaPbV1bb0EDh1Kdw0CYKEnmQkdwfrLplb2niQ0elX2rxC8gaDCFRCdzYtDTvpLUo
Nz02oWSh8nhYOg3iZETNcCB0LnOYoYpG94kyFYFV9Nq9Po3BCDwyRmFyxkkdarvTNHfMT7bTVMNp
wMB5jjiNcNuUvlU6C462krzOCceqjPitmC0saEJY2ofmEgXFyu+gvXYK2+hiollXR7rNC9q3Sps0
r1/ad3kyWoqKCUu0roH+1lclkZ/ilFLhOlKWt50phP5PqT9clpUCdfMeJ43iaTh0snbpw0evzo8b
qh9xPJJ2IRY8J9oN1flxJyOASd1j3difUwT9eolrqBqSWRA8tLnXxtd8XZ7XdaGFzAEAHqriruy6
pzUu9xIeJEjyvnTjiESYA4k2JpWsgTm2XC4SY2C3aicfurmgOwQGiVLN8BXsw2hn57g94Xby3q5I
MhSac7RQG9g4hmnDvR0fOtTZr5k8/WgTbSS2QVfImDjGprOy7GYk+auJD1FVGd+rfiuT7FrMCNEN
5UoZKJ1F0ZlKUOcAt2b6eeZAQkSt/x3RAN73DrU8dGtGTvrV2aGglIEswmhEv+VDWqksKObkjQu9
ZxIcPk/JXtiwRn9IQ5iSJft7PSZfSZV/11bUgOo296gODtgz0DjCqWqt9reDwLJnCmmQpF+fPwZb
me/kQfKcgkFCt6LaNVoIDwBR50S9V9pxb2UFOc3U+yU7uDsoGLWNEeKJkUbAH5/XohrBEixKF/W6
n1HXcOcFNbp0QDgiMYNCFZiLaEycWkCMpa8BxAdMT6eVYEqtL/T4UrpoWLtxo7+WjvOjFRKuREP3
WZo8cTUJ6x0eWRctV0CkU8vvhBi+RW5X27TS6BLdgEPZ0KIPYXzWUQJx6NviqbN8dOytZguuR4YK
3DzGKhs2rQJStoTCfvA7oUzZ98WvEU4RDHl6UFsIzOw0oSN/SAV0IgUDcG/JqSMnFOMk3aRK036W
Cl1Qoe0vXVMFrY4ZCJ3z4N9j/DJ0uIuO63rJjXuMCfpNNkj5Ds2PEu4ioko4lpFFgqU7fIaUd9c+
a2M/nrph8/+F3so+6Zf/p9CbYyN99n8ReqMi9V9F3v7e8G8ib478z4phWSi/6Zr1v2m8mf9skrMo
pmopjqWahvmfGm+a0HhTbEvXbMfkffp/aLzp8j+DNDiAj6Zto3LIu/7n//ia/yX6QQoqXyJOqP/j
5/9WDsV9lSA3+6//pFgOH1X/44XB97/+k4E+l0beiwARVpsqPmpCA+7r4yEpI/H6/74UfT+WVmIf
Gi17makZ9S1qskJ6f2iQ78cB5Bn/zeSEieupS9YObr3Byl/UD6o+dNCKXBRUB4c3stPafo9Ftqpt
8T5InhDS3Ax1/ruIrHYR6a31jikJq460F21VdI5FJoyABhUYW0Oytz0hUijfDdNT2MpZgB53C+Un
f1RlWbsuVo3fAI6b9VQiEZogwFTioWLiQXrIJvum10BZbW/RHghPNWrtU4QqcCjyeUNk9tog1VSL
9J6WKc2TKsqBtQJWiM53h26Y+YJwqHypVHrGco16lTAeMixlm5qwD8Na165Naf5YJmBfF48/CU5I
6EsZp8Tp50AHnEDPJvKtnIWnhUVM06ImHXV92Q9T/zYlGnxI4sVxQjPImKjzlsr8lMF9rDX9rOpD
8ak5phAs2EfVulznsJQDZegDgq3GtYoMbnulphga2QfyGtnHFJQ2eaAYW2AyuYTyklJfJkq3yPa5
jTMn29GGlb0YybGtLdJzyiybql7WIxWNvZ4HCyDQ/IcGGXtHoEOkPJ4j8CIb4MgUCNIisCRLoEoc
4Xe6wJmQOMP2pHzXAaAWNREOK/quw3EU0VTjuxFoVSdwq1AgWNMfliVQrUXgWzQB9QLvGgTypawP
g0DCOjqYBPykGHa6yxO0ZemTUoEvnBm6jdXD4Kox5NO08qiFU38spfaUzpJzCifbN5+znh4UXDzO
OSpvYMbxpz4147ZV5YMucDzAjDvdqAjgjWTeJ9WPxOW5QyRnZL0FXl6kqKVABhOBEY6AhbjaGggO
gMoAmAadBXMo1doSl8cc+1GDnrsEvvU4AkdWxFOWDoohR+G3Aqq91zKMzzOBXGYCw+wFmlkDaxoC
3xwF0mkIzNM2x/dSjud9rvdnrIIxNAjJg6qpDzitAsOKnOOqmh5tM3ZVhS/VcgFVi65mutdGmD9x
Wx0yJhgUG3rYavvVkLT1uOAdTO4fckrW11ZguKNAc1PlVxeWDTHuRUL3C6sSKQT5LymOWSRDlNrK
Iytu3gJZHgu9pqXPaSn99skL4TUaV5mpu7FVmCe5+pLmDg7iWLxFmEbCtqIZWm2RBqE+rzoWSLUa
kt7XOEslDUJiKF5pdgFE3CvY0BrSZRKYdwH4bVOcSmM5KGxZeN3eylwHJVdoqrDROYaZZ/pmrUP7
XqAZE2mCr0dkKVk2uP3SGXujb/zZyjnWR1D5gW7GZMoj7Lqy1z7XNyEQfjSD5eMqmidQ+UqcwNGW
aRFs95RlgbTSyAjTJwjgiIadkFkDN0RZjWQ/pWBKcQG5QUVNXa66K5KGv3oIUxCcN0pGtItmGyq0
/GObwCmI7aCHUFNmWJr9nBZfXDe6EJkV1BX5REnFDLUG8mSrqtAOoasPbIjO1i4GdHqb6a/Pwk5C
pZdCx7jCxpPjp4JNe2MuPYSDvALV7NHkadHrcx/aCjrZirnf1jBn4KWHiJZzJCmTQK3zi95NxHCG
+TXG8ermlFM87H5htwsIfsFOJuh6aLp9TjnWTJFgMAm48oxmsQmOUI/AdWHY7mQKPol+MR2oDCmQ
ojtWFMyxUyKDQFbIQSUOd7zXem0zn4MKEeA0wTOSaBNhvVOnIleQVytB+vJtRBTi5yykJzCK/EJf
UOE123dzZv7oM3fZ9FZNodt6KX4ohOS7rGzXoEV1JZNrqt/VcnISkp3/xd55LEeubFn2V8pqjmeA
Qw96EprBoAqqZE5gJJMJrTW+vpY7X9/Iuv2qrGreExgAqiCk+zl7r93HxWc5oTKD/n7LMIhsBKPT
qC8G0SoAOxIpuNEYrqym9K/Iz0XvL2ycKNrX4lM/jKeI2takN0QxfDHio3A8+bTMYjN84Z27o6Z6
vzQ+QLvOkN66+ZQkEc+kIv9gjvOs6cG1MbZoz7AkAZ4eaLoPr8TpbjWEZo2RQPpoDGloE9dR1oaP
jOzP9VDYu2VCAGMSKYQZsjahrA2wS3DHzrSKEDAz4nRbXdyhdhxeZtMLjn3SURkWLkmoM76ytqIS
GLRWTnAmFmtTUEWxWiQjoYsTr7SW+yBtOowS9ckI0JNPtk6FKnHne+phJRc7pZUYg0YHGXEVhK5/
9CxMW9QGutVUMaAG3tWs3RqBAbM8sY8EBgRsrRTerrQZfKMOunxTtwgYighNmt8ClB8o+TqDvdya
TkUwJ0BCnAw9Adwj7wRvQvKskZYze8AQh5rZ/ozPJ2yjrTtQD2znadj0OmVKR8gQx4Xj1iwGYTtD
mZGbM/PwDaA2Ow0J7dUpd0Lr2myaZh2K9uTQESXLokzuIPjsndC8JaBsPApmsm0Up9dFDNBSxIch
wJjuaOCRJh/kGW/2+jih/bAqmt6MWrSdZwDVSEaHN7Ks/pTRQ6y71MOtAjY/Siu3I0+Meg8yfpCJ
XkOWmdFDgMg01GwFCENyWjuyZHgBx5j8KN9yIXgYgiLh3fSVJQ7NoxZXWDHID1rNcfgUEMS04Q1f
752gGtYjMSCHph945ZIdZzvGyQ5q3G5JAne8GnAKVru60qYTfT2qRgOaUyDeW2dsiEG1ivyujRkG
+JAUNCgKYaY9epBPr6DcoFrSHIwm/ZKdesTocx2GGzubdaomZJGW1GGOURJIEG+W9I8dGhI3rMQh
XFyDVGrSvMiGQ7EYVA46o0im1ErBQt94v0Q3Y1oUgLIRL1xUClY71xAGZEzFVACaGh4nN1jAl+EP
rmm+cZXh2ayEg/GfKuU65zI7OpX5M4Glh79tQIOIuKfhIXbQO/1g6/18VIsl6w2Et/57mo8taszh
U1sCqf4YZKZsLs92BhqIIn55zO2lJ/Ke/LwJ5bUVhRnGDx82TZ8WqPooynYtobayZWHShHd5D6Q2
nEzSUNZ6qM1bo+s+OsbguNdKJuzyQ07FiFBdON26DJAqTr0dyTBXHfjAc5M7uyBk7g+78zlIZVNR
0tw926uOht+eknImOkhuhZV3IqpEw1/IhThT0T2qNdFo/1xTm2qRow40q9g/9MYIlEwu2r/WZmFq
V5KaOwTxNYj88lj6Z5O+wXUdgC4H9guX1iPvvkjR1SQOhgVbp8zB+HVnWNW9+riji0wvSpHkS92L
0s6ohTl2CYAFqaVRCyeMXMjNZNzOC+APCfMaqjArDkQ9YlOPGxSvzGV4tzbDVSIVIK1W841Dwz61
2loc3pTOHc0OrjfdeDUGo77yUKoch8HQ5rVaJYmF2tyCylGd1tQz0Z7aPSav76XaYVjl/eLoJPOJ
6U0pm7g+y2+Nk9pUC7CyKGQEB4YYAfCrSwlEagSb4w7IZ4gHOtpyoTabOf3Sq7beXnalFUFJlg/4
DWJd9X0YbHVY1LFqhX2yKSPsxFPRdMsxshvrGCxM5YGuotmNRXStFq1ca73fdY9CLxrx/qU6sJ00
ZI5SFjUiV7yA8LydgxJDXRa+FEjpSFJ2KYTKXKu0YxVF2jEb5TUXc3+Sk4uotW+PakHfuKFS3X5l
+jLq62UkvDVq3YOS6wRSvaMWSsfzvVZYlHj1RVjbSevelDJJLVxD0uQ8/McMHHn2Afbnqe5DTwGv
fHTi/jZomnBPjZmeQtA2Z5/klJ364iBvdrOe6B/WE8YBJXzqM1xJOnjmjXpOOPIR0UgdlFoD3FgB
DpDbQxe+xN4Y7tRJUedCnahBqq+cwn0k/RwIX5DwyKkdLPuwYr8VX3+7fttxZE7Vwiu8fMFFB86w
+Ur0dbFQT+JCnnhqZCuLhLFDw4DAUweE9/g/D5U6SkQDDhmxH310xXTi+xCo/1L9vxZ9mePlP+ex
jcO2iciiHzbV0NBn0M1fJQzeVTQV1sHtjAeDGbFr0aW0RSOFaT5Gy8V6a2XhTxD53nXAFObyWSt6
tOMe3QyxLLixve6LMpvnYbpVifANFXnovqFPmQ4GVAovYEMbO725LCYfzrdrxNetTbHRQjHgLH66
arCEuNgwRWyfh8iLkNHekDBzK8LgvnGYu2kRL3qrJ77QwGJPVLnVWueyKx+BDPDGpBdvoSx2Uwbv
Rp7uFr+4mYabpCg+Ddd40UM8yJkGlnkc49dcf0ki0HKZV/0Ih+KHIAYSETe3AKTY2yYqskNpTQ96
s7bLGnf9lJ9iqoyrXEdj4gwmtS9mnkTA82hv213vQpnTFzvdhVl/GIOZoY87PCWVqK7pIN505ugd
wiwit2F2N3Kgqls0HOCfusgReL+GaIV6zy32hkkg3QxYNPeeEno2eBvia+9Do05A/irwlt4bSfhG
dDR7wxE95U3WfE4C+fS5gvq/CwiEXNV5eors6YMJCfgrTbvVyAHBLQ4EN7SYrXteTSUCgpcT0MYI
G40z1uCwt++K7H720l9giXGxzhSqIbG8tz2DFW1GW6r36cmzJeoe1YudVGevufLlVE/gCDU86CN2
2d2nLgX9aDKhI+UZBsn8pi9r7Ir0afXpJXAxH3UhBA4GGV3TcEsAmly1zSZizLxxq4oUD951Jm0d
PWFc5aXx1dKVOYwxAlzeCT56ah3v58BBWCL8fv2Intd37McmS49erp8h7ZOKSC5T1SyfqWBOPSSg
S5KxfbAwhCcOCnI6eQLGavzST+ZmGsTzHATlKvTxWeb2V9OYzaY3qWaLCJF529+jI9lG5Y7AyGvS
tMnlzn630pjmd360QdyWisk+1Um2bW1MYX0E7RQ4MtJy+FaV3p7zCsXpjMGTzgOlv49FpDLRkhJy
6txkM3w5Ly1ObjAdEKYcu3y+TiHrpkTTg+ObPoseDnPePC+N+5ga/pvv9MFacB8t5WJf6Sa9Y4Q9
91kFy5HcvTFFC82YdN84/Y+yzM98ypUx+PMqNBIP8TYTLyuDamUWNAXg6FIpQblWMnN342WjcRrC
8X7KLAaO0MowaEH0MUFT72Isp6Y1zGvbsoEv5P59PLU/ljk4ujaxPwEl4SaMAgznKa4QBx6f5wFL
aVCKd1M6XIuYjEVaBG9Iff1NQMT2QQPiPX65ZevuAg+3R1QP70giePhp/dYWPhKKhceB00PycTP8
N63nrUnBiVJIqFHIWFnL4munMJ5ar8CYUY/ZJkqAF4qGHmYDXYyjVjNOBjacD2QntSSMg+4+zDRs
V63VTetm1Ou9h7a5T4rfWW3H68GpfngWno2KDOrSML662W83UYn2jiEWbbsAiFfmZ+u+ggUXDvWG
CjxUHAhtaYSoLR9A5g17M52oEeUwOPTUKaDSaujSau2ki/AU6RiDQ1qr91Wfzmu/Mfet7Z79CJJg
OYhh45r4ADPaRsns/GZkEW7NfoBSld27IjR4T6CViR+YFy8nw4pPpQ8YQHP632aP78QHs8KvfJ/s
Rt8Dm39DFVzCobcgKguZQwkfz4swK5i/rKxxt0uyTMj0R0BEFWYEyC+md2NX9IsD0CjW4mAdS+oV
cj5UVDoweTLZnuk83rcF1dg8hWasdxbkY5G98NZouaQoBM7FqQ1HpmoIYfGgn2Hwfji6WdwIyKfr
xdWc2w6Uje5L47KGrJREe1yRpHqmQ3iVR5QFOqwqQeD9TpJs2jINsdd0RbDrubQxc9hlkV39aKlY
n3isbeKJs2mHzW/KHvOukfJ5K60OehA81jyDjoVf/44I4OtM+Jh53nxFVFHQoP72krncaMXJ0+nH
h1b2gOAGDAIxZis713HKAaupaTdZFBB4kO1yhvdO3P3oB++LVzrooQm1mG9bkCchVSS/UtuZiQnq
x5Mz8m5MGJP1lkkrzmupXu2SFjVzxiuNG4l4IQ1bOwGd4H/KpVn5gxYecwwrnn9vDH28sTWeMoxq
oarro+AxiEizXgAS940N3t8zMc4AjGjic5Pa+a1TIPp1cidY9/0IcosXYubeZ0yswSiAOdCsEYgK
sSj9DcR7PFTWz2Yi6M4e+nFPUCwUty80KWAhDH/nlzk4Y4MUQY+PVnb4mkj8w0xJAGpdRm+lXkMD
IDq2ttfRgNLSXJA+BTbKnjCPF9kBBSIS44izzDukmljPa5d/WMDk1I1sNwjn3CaVS8s7TQ61fTDN
ejxpDsYg377RmIVtHCvHo2A9FSmdtCJJAcaWPNDCfrgPBnMNEB+tYIB0Lwe9Hw7WjclVjcR1vyQj
JEFzhDc9i36HQzzPms3UZmgfUOtrDnYrI6tlPzZ8Jbok71rrmoI3Kpx+ZdnGOeTSR76NGm5nu+Nn
asoIh5u28OzVQCdhk/Vo/IZeMGfy+zUtVipwcMMKr0OFp8X387BHWqMfKZPBVdV9JL22DdwSGXRM
1zHKJRzIek2pb68QcJZHtXAHrBdpERyMonqyeLCNm5Ek9ZXbCSpeFIfI9SqhZNsEVDfBdo5TXv7h
73wKqmsilvS9G8CoaeFg8TCEYmBmN7zm1mnU+7c0cPHDTMVjMnzE3XUganvbMSRauRVwhsA0nxsE
AG4FwLxz03ef8Bd4tiT7zdnwthiY3iN84mH2U09RKaSZ9xAk5cYcGLc08YOZ8Xlad/w1RUjPQ0Rm
uWdtcxc9RWC92/ZcHTuS6pgoXy060yti2r56yz2XdQHXsAUdYSYflbA+FioeeCpRJkwWU03ppvM8
7Qbmf7LtygBiY4+dnHPCYzgl5po28LEhz4/TGRExAPRhnA1vRcn0bNak+zXw4uycXr7hXwVOOdKr
T2ooH7KUNOYvjSHKbe+2FcVM88oxc4lR76/nCRlX5Fh3riEpP16iEe3jI0qJy+qugzmlSzA8swFo
agOsjalJ61Pk+Pi1chAObgQhzX4noaTY6PpnXUHu9TmPeRUJgq0NBFi6/z5WREwixa6lV85a1tzi
KCNkwbw35pNb344LRQu/KZ9yJIbMr+Z+HRlme+xmwkTRKlTdUW3rddhRamLq9ZJJ40ej6ggqJEZt
XxZxFfG4sHnSa4V7nGaj2kcGmvKSwv9mlr9B0/kDsZqzeVxvUZwcIfV3iLyLB3oi044BD39B7ros
BhSMIA9RnJTSKZEQENQSeYtVQk9ukiV/8yhlbNGk96Sc049GVDoci07mIhfeYq+TGJ8Ckc8hFYEw
HI89XYfjKBd8gNNihDhp5X7deYMnP1/FuTMeiQIZJYieuvNsk1AQls2RwJKehhudEbXpOp2/1sqK
MEJZ2ohlkSPS6xw6HsOZEH/MFe0uKLfFMhJ/QEHElgsqN38uSJBFdiwWA9ATE3tLzuSnwDzjNmGk
FmdP9iianU3IGSnGLNAATsdFIjTxCR0COXFOcCBR2mKh1i77Sn28p4dP28w1KMrLGXgYyDQ/x/AJ
WZLbl51FE21KOzMAVYz9kSSpbZM61UGzmRwtUxXxdifYadPYwNnI7uqOmawU1YVHUj0BVJTaEmD/
Pd0t5J8V4AMXLbe0Wqk1S26qNfkdtfC6g+mTEdx2VgPh5d4z3QSmay/hBhhUjrogDzxxGmvNgE0c
c0eIYyXXhqQGqUvncyBn7hiko4U/ZPRJZMI7pfYlIU9OtWZMMJL1Hj9mW/RfBrabbUEKzdHTIuNo
weO/SusPtaF2W13RXaWcMRVVpxaNDK37V5sMeFv02PBr1OfTSvxhODqNln9Ylz4xtVC7564LriYA
XO0CjYJpQrqvsuTWsCI2M/lh1SdOGSSsXYD960p+RmtejKMjF2pTLZy6AyjanNOKN3GOpO6It0b9
/T8+hDxIjidtM7P8HOorMxdCTDQMrL4UHa/3ZNXNnT/M1bqPqpA516qsdehmTFYWF94/iE4Hn58M
6CJ5UJ+QtHghIL3Kul1y32BMT0lbG6hmt0F3MgQQnMlL3tMp+2AMhM9vHlezQLRplIBT7eK57LhK
0hmlcmkARkp1QoDmXkdVyuGaClwSwSydhDQPh7jNtwaFip05W9cdM5puAtML2cjZNDAOfqNxZL65
XwLsPaIJMaCuGvagcDeeS2P40jL+A4f8I/yqYF8IMwKgTjW2Gdxj2DlQywadLGVSnmoHUNL/F438
T0QjAk0FWov/WjRyK/P8/m3znpbdfxKP/PMH/694xPmH7ZDBx2TBMm3bcvx//7fxq+3+z79rhm79
Q7dkRqCwPZUgeBGQ+P8gepqUQMvRBU5Bl5zCltaOzA+0/+EjNjNdfswzhW4a/zsBiSlDAC8CEsvj
oWRyF6Lvoz9vUTj5zwISy/eqlphoccJK/deTPOti/BKduexpp4i9kA9x9TinIU9x+bKtdsIUJotN
K3jjy8HZ3DBfXtvNEXOUQZSJT0gEAx7Eqzg88Hn3xAZl1NW4cGUFuUljQjwj7a5vAVOrxYiuMz/E
suLHlM+UJesQXWYBRZ0ACrVti+DanOoI7XkeXtU+vK91fi4G5N1LlL9kGC6i2TzrYaYfiuF2qoyF
fnu8dWYcRcFwl2rFBBSTsbpTV89tuDzl+tifRuST2oipRCo5nRm8RRJ5BvN84FqoHR/GGCF0ICEl
i4kAHzsUsdxEl3D2tlNgHTrDyDfhXFPdyLFRRUX9aZLUgb7Qva9M50ftpee2Dh9mvXvNcOTAbKmx
MGPewyOIPy3H26Mx5kXeGpzqogWlEPu/nWmTNxRPJxtnQRd7xqqouhu/TzZePt5Yna1ttcV+rfP5
zk6LB8OMf9qVQ09rBLFbAfkkxwqXxNnREdIRqDX45AeYyB548sDfnpJlL38hOTSvk01cJB4IxnR4
8vOcms2I2rENUSjmcYXfxwZ6UJd0tkZgZRqDkqBEl9ujL03MU9QVP6uQozq5IS4LJ6MLYizXUdy8
VR7hQXP9aNTNvde6z35kvDAjJfVhTA4I4vFj47VMcfu49YPQGkz7sPWsYc3L+nocZT02rH/VHV7T
0ix+eUQglwwrMxyamVPggxg/x7H9JNKHOWuPSAhQTlJsce8eg9Y+9mG8m7RqZ+oxbPcgoHPkXDU6
iMjWoLRIlzegEVv/FoKB6ayTXxbhbFqFD4i/7tA+fOEw3ZD99kRxJAPzShZrFNm/KUKv7cSBaxhS
Y3M7POsj5YCFf1rDw+pntERnt+fCa6Kf8VjPVDfwazaiM3c0/uIaKdU4wjS1s2zTjM1dUfwYdTPH
QIa/3+B6gI9YPhqvqeBQ+TiuqHQ5O1rmJ3PycVcyqcEKUOreQ2iAAMz0lmSHBT5odlWM2l26QC7L
ybZ0nTsxzMRhLDYd/hjUQQlsqk3nX0xXbjMH6HPYwRjzdH3fpWYER4ifNPKHhvHnqgaFhXb01Sz8
2653UJfp8zaMNVgzeQ/8qBK/rE6/13iDd6Aw6pQWB47Zg20KKf0gBGRyEc1QtbRH51dP2gylVcEr
F2kWlZxHT7eWnZ2CllimO9PzZBIF6RDCjI/aMGIDcsCatNY9HjVcBVlwa2c1jpr0tfaLEY7xoTGR
7ehEuRlCEgK6J4p7tOP9fGsVXMmOoP9ZONlL1YXwhiA0aA3yhoQaR5XQ48WcyknmzWoxDR9n+8Ze
ajpBqaMB0wkfuglxa4YfsafRrN3phdApuArmQdX8mz/wlsfWvRYhDkqb+MPKpyt9yLEBNI+Bk3yw
TuV2dA6epvkUOfi8V1U8pDsTc0dch2fCvgd4BwPz7FL+P62NHNoUoP+oy1Drt/J6bdPlz5E8owVO
7lrDGzCW/U467RD6t4XfPHUNdaNQos8M7ukhMe/7iKo3NWlykx4cM34ZrWGntQQ51F1/NeJOoa8z
3otiPrv9PuMtweWV/BxM7GA44n+3SMNXeCyrVahN10hhH/2Eixn5Lh7tbvzS7dvAx0ofendtFn8F
xiTT/cYzYmwKNEX3ZJQm5QFcLBj2CqAdFHC8hVdK1AePQzR8tmZ51ivyaiR+3lyQp0mrT0eyFP/5
hlrVfQQmbUyg57h9/q5NzTOzL/rW1nNJg7a1Fm+dgtM1CsJ6Mv0c8BJwh/m3IYqncawB/Ca/J8La
k2nZaULyUULeJl0HEYvZOj1lEgCQUxhkuiZYzkV5S2kN3yD6yLYvnnV+vfAItiF4lD6zqR+y3AED
CaQLre6nk/Cs6KP7xLM/FyxS2ynypDg5vvFlYd4ueP4tC2C2brFu48G6li3XNLFeg1j/ovJwLEtL
g1Zk9djloFeKYYde7hoPD4nf+cLwtr9G6bK1rIG8IZuSCIjHQWTvhJzqenjG+kFlrzuZ5tWUwqrP
EYR5LhYuVEKUrPxjXBJI1hn7LCsesiH7ChPzZnFIGvOH6d0zJ6RQU3k/1DLJh7trWhigaiYBgFH0
hcJpO4w0noIOaU5CFOY4ZzA2fjqtxGm1/qH2AGKFI+jVFAgr45Vbrwg+h2LB4WOQ5FHAYRThyzTF
59CbqdQmzFbRzhxIL0fm7+o/igCglm1GnQxQvZpqE34GnhxRN6dJS+/niOHEGFC84CFfQNCKyBbX
7eVs5P2MbGM4yPpG4yAM6FDO6wVyrqRLcWw5zFdJZLHd12kiSUBe7b6ojH2LlxwW1bwLJ/EWjpAg
w9b8yM3mYUByFIJ/8PMfiOsO7jx9+VMHhsq9yUbzuTLsx2KCEOlO/VuCQ2a/eOOxXaipMRdblVp7
rkPqmjwarjr/YLQe6gImSGYpztYSXXs+yE/sgkyo053fOPeGaOhL8E1e8eTXKNuq9N0aybRz4uSl
gtav6Vj0Kie/bjXA1a5d8bzDE4PmlXyIAjB5vqBJL2yuG0LYoTNChML/BEEzq3/YIz0r3WZ/ReVw
VQRzcGJIATpc5+3GFWJaDZipDIG+dXR06zg4fOAqXp5RWVw3I+29xH+LjSG+ShbnV5SKvcMkapOM
2gdJ0x7zuTs7iTDMpeZNl+F7aevsJ9YUfS/5FB7WtwE971rXU303hjWobb8Q1zEEm74XtGDi4smp
uMWdvH7HCfBUzDxymqb+wnud7qBpmanub5NqJIwjy05Vx3goKDVuB/O5HLhdo8p7IQII2eRzPABC
Mt3gNU2daEtU9ZvwsrvZKaVIJzk7efBFoLO+1SgQTG6CP3p+dTrviAyE8FAdQJCG2sfMpw+zIvZV
hPptReBJSU8B3bLho2dx3/LbwQKCQ29Utvp4IuZW+4TsGwBLrr9qGvUl2j4FrJRwN7T8iF56r1OF
H8ok5EofABPyxDxaFr10as0DUGDg4ubwaHjVp+3fm77+c7S9X22E97VtgamjcKHpm2DDzDeiLJ8D
P5pWfaTft25FIxsTlGdGzUp0QFZ14uKpjAs6FeGdiA490uBejxkfpeFbZqYfVBje63S5jczk3Alm
6oF+g2zGJ81VvzZbNONtjm+85EIUzCKdaHrBIYixaqkfF8/8WWjominIUjXMHvvMOZUG/2M7QbyJ
tV2ejPcjhWG7JIOzSKNruzZ57oK75vFHs8B6ghsD6wIvXuMDuCri6Yct/Y15J5UsZGB5JtwGBIXd
Zkx4CRH8XNpIcicAbuJgZ+mvwjC6VYidP5ezd2/+TJwCrY+rUQgqsp0nzUCtfc2IXLNyuGBEC8v7
HGjGU9y64AI7ZIhBFN/ofkiHNbJNKJIPpRkCPWt5wBH0fA40m79Nx5VbpwCbPATvoQXxyaNbrhUB
bKAZ543Vlq+pUYY7p/4saKwnGvEkWRa9T974w42GX3PffYnF2TDS/oj9graWzrGKguTca1a0yvr8
2PjDnlpocsCLczYE0mp7PBlNcO0IWMBz2Pzsw1ZynJtdXO7TUoohkkMSuz9Ekl8HNb0ZRP6r2ch+
jgIdneEduokBPc3SB4NG29prvM+ow22sF+Tk6Omdb6BXdCPno6PLGxRuv12QiwpkBLzHaTjhAB4b
CnsOACBHE/tZr3n9949W6X2YCUl/IvPIVymp3K+E4eLS1YEcjX1L19ebPnngnE2aUH7wMMJ6SkNs
tl0CEIkaOCVOYHtp/TAmBaGjftkcIiphdvJM9+yJSFhe/5AGsdVBPiLsYfSNdaQDkNYSegyCkXJv
49jE2Rh7MOrKXtwtkXs3BvqdqKCIof+4Qq7CJKh11rGX0yjpT3U5PopmJOINgmYPMM/T/U8rnM+t
mWG47Ov7eUTrUHlviNxPlPd4vujcYB6yRFgQgGbRFi8j3RuNRG1EQIcudX7NrfGQat6+mZDe0GM5
RQVPqNp/EUYQ7soWQIwZ67j2XeuuARuXdsaLtOtTvNrXAeK4YcwPCaENU/CUjORSO5kc1dJSHsmN
gRYzrmwtvulb7D+xOfU4S+lzzzyjfL8j3OgtGA30D8irjTAqttGThgllU7hdhxoTzamTn8yR5mYA
ZNu0ohePRLxydG8rjiudGmzPdBEExK96wAL2agk8EFHwK1zGH8i+P/rIeQktxtu+d2T+fW9V7u86
rR5oGE4bN65ge1YBFEgHRnNprw37MxHFlYH/q4nvSAikIRiUe69EEwMFzzB7XGMMFkjeLBAfzOU2
dlBRhWX11Nb0NxIk+LQkMkBXoNkWN3vPayaRSzRpzPiit6i5s9LWpsfEa97XolNH/0YsZrv15+gr
AWHWh0827z1E9p+9FEOCx3EPRWAhvkSlphapKjOo1aQLEFM6RgwHjS+j69hHFdf6tORzfiiI3aaU
vBx6qX0bZCWCkGO8ieNVVxBY4lfVL/Vz2USSX9WQu+F3ghKG2qm0mNhYCOXGBP3HvqkS/T7RJnre
A3E86pv/kM0Bd5i2umjeA1kIUYuRO61vCvCAhZPQA6nRtnpL7Wbg6KjQajGfPfRjSgqRHv4cRkLG
/TZCBOJYSb7r0vZxkOooB/jV2A/TbvkuxoxxemWP6Uop8zJ3RlsS4dVX8j7134KlgURtt+GG1lt+
7OQRUGuV0gaqVT+f8qMdybwNLlq/HDhItoUoSVOrclFq8CsJCqoNDYoscjc6HfJ/y1rNwhF7WVU/
7c5eDNBQCgW/V5ds2DoFkAP196a2ndBKyGHd6zKJozpy30cpxgpEcX9GwsABUUcl7Xjntx36pcs5
UT9xUcp+Xw5qWy1MKU1owVDVlr/pRpCl8t+O3Y4Tqw7N5WpQX2mmkdmnj2FCHQr1IYXSSXZhCV+z
o9yBXOKjw0nuYan5Pr5W4cK20EhnyP3A5qqjBEJhPjSjXYEwZdOJ+cwD9p/azDxx3P0SLrswrKW2
hzkQkl66lCtKO+X/84f/+Axq1c0IOTIEXAD1Eb/PXoyIAr6DSRayvDgiWUXrG608OC2ynnOWpfH3
wZ0o9wH9vtw1HpKv+Vv2qY7qH0fQrKPbMt572tKCnyqMZZt40U+tz/Xt5QhzixyF6xW847iq1Ecq
9eE+b7A4qM8yBPUdCdz6rtLtAfRdzo0+Cm33/a3ytlY/qX7jf7nP7ysge7xuNupKGBIwC2lJCpG8
OMTkuAcrIFzyr5tMfoOD/wGSMsPiKpwP6gpGFjweZtJUl550ZZeyVCBxRABPue7VJ/jbZ3Eg0AZY
nZGS0zhRf/ty7S3JjcfQjaFh6TRX31eSPPrqSlKbl32lS/uXJ5ItFncbuPW4i1z0K6HGhai+Xy0u
d+sfl+j3qvr6QhmUcE/qIPJgf/9IF9l77aVri933qSvqsJXmuqvLHa7+PfUjap/aDOVVCPdl13Yp
hwnyvvratyhYfcfl5/9+CaptdaTU2vfPqO3v1b99XW3+bd/3ZVvVDt0N9aUyZxRlZ9ZVWGHPy8TB
oMa91gfH+T4+wrf7FdaClZgFqhEcSDYIJHXGRxycW8e9K5buwUW1HpSouMmxWaDrdGNKBpkJOQpq
sVQUU2t8KHJcfBNOX1901IhSvTmYGnjoWusP2kw/Vy1Kv6SpazQOuVdypwtHgzazjjbILdHuLSIA
8V8MEVXQmq+o7//Xq4UXwIn3xGOaVQt59E8zKfLXo1wE8chbQG0HwgGvrlZ70TSHGMXSaE4obtEq
hNfqC2HIi8LxCJvPpVJN3j5q4cvXxmXzsm8yJw6x+vL3qvqSpy77y/f/N1+//OZ4cgkYaEQyneyp
WXaXH//j132vuvLj/LH3+0//sePyAS+/5V/tu/x19dXJsX8WQeOFe7OFX/bf/9NCPg7+9uuXpgh3
Vdw9f/+6y8H52/f98VEvv6ajBLYaBXMp9d3qz5MwfzAy/Q2pLE28VBoL/lhVfXaRz0g3MA/qf7Vf
jKnBeyAXap9aU80ZtdlO6a4PdJyPfUzoli/b7LXUyqsFXl12hmhlmKGF4ZaiOa+RSL5j+TA8/C/b
aV5hnCkQHcJa4zlXyOtFLXx1AYTy8ek3FYmFpkG7l3ejnY+87zs5SNJ5wW3tlkkN9gcea0tCTcNx
QQvJb/TGOjlO3z2dWg0hOrRqB4ssEObLdISKNor0rWroAGXEBdKjGokLB8C5tDNYAX2mVJoY1Dbg
u+qoNme/+ZnTO9ga0gsg5E2r1hhJ7MdowQyZxaSe6OSdhExtUKcXpG8m1RBuCtm99yCUfvfx1drf
9jWN7jILHUnZqOlgYXn850IpJL73JZBlU8xCKL/xr/ENg0VOTITt6qKbUGuG9IVc9sWj4BqwkWXP
M5F/bdMy+lUSimnxWVVnWG07jXgJcI1uVXtNddtiOiNI8ORpvnTfZnwOa2bXVIxl463+SxqlzvTf
9ply/Mjc5zNRr/fvDtz3ujrRQ0FNrUPGok6nOsWXjpyjXkXf22p8uTD0KroaAhoDl1jRSdUq6usQ
OC0OxWMa119DDLFBnUELkNafZ1TtTIqS2ixj1V7TOQJL1LR7h6e8Jl0Cljy3KNdwfqntcCaqsM6z
Z1uaELKhK8frqkw6mOBvgRT++9IocVn8q31UYA7kYxoIeVDuKA2PWnQFZYDWNZGPS13P90IKhZKQ
6rKvB9ZGCXiW+MOE3XJFDdLeju3wwzYWbjd1nkJ1itRqzyMkEGG0M9qWa/1yJtSJuZydqMGXqbnz
DK2de+2ycOXD6bL5fVN2TrlNcbuo06BO0L86Vb08P2MpqgOe/o06KRV+C6vKnb26075PkbrzvGQg
l3oeaYlE0sMhK+qzOx/SoMhgHwpIuHJ0fmWDjzGVHyROq0/Ec8N2lMcpNDjsGV7obKW2v1f9EMYM
GExY9/IQKsHV9/H+a9OwBuaOMQ0wqTL6D/bOYzlyJM26rzI2e5QBDumL2YTWQQZlcgMjmSSUQ2s8
/Rywy7qr+/+tbWY/i47OYiYzGQKOT9x7boSta10n3svPAflzxUicnTg9ZiHS366l3Imw6TI/gzQA
ejr1hqXJuw9NnpOBEFexxG8zZ1yQZYjda83+kkHzz+/C9+ODlA0aFori+eezVM5WOGBV4Ml/DCl/
/9XP12yN6JSeAuLnkxbOLwO4qOLwf9KK/4m0wgCJof87acXxK2vaz2T8JybH377pT1mFZ/whXYkO
R84IDfEPKocn/0Br4aJvNoF7WTbyiP/IZqXGf/2nKf8wLCENlBWm4whDR4rxp6jCdP5A5yDRaRiW
4ejG/47K8SOZ+IekwrY8oYMF8WzYHCjPhODJ/pXJYTqMZqHKBARekHrwc+MvC2PVOoO2zwvCcmVw
wPHAleNaj2mhKBa9LNzpw32kKUI2esIkGmx5skIPrbNvgIiZs2BqsHFhHIVMYabWqinwvSi2HmES
PyRaw3nErGWlE9alfGrbngJk35f9VyU2kdFOqFj+rnb5k0XyV/aIsPRZGvLPz5NXytY90HbCMtCj
/PPzHHAm2YnwHAL7JoMwowbAT5Lu/Bkv/XP4cnawneE4WP2cyj+nRZB7Fk7letUlk9plhv7McPUw
2XqxLSoEZFMSwy+t5CJ0fAbGZntopfHkNG69BAr3kJExZYWpdffzoFK2D44c9LUv/Y3lwMMQ/T6C
9qbcolw2GQKA1OnSfDNOSX/UVL4fMdztUGbPASsDwc0+SbyyBi8yRNZ7YmKJrJJRrrmVPP4o6ZxZ
Wyc5bQ8py8O/y+fqptcPY5K7+0m7/8eXpVsxw0oDtKqNuaqlmHbmbDP7eWDiQtaGIdEYz4Xgz0M3
n3Cm798PUW6AVWvw4BtOStC4b/7Kd4UrvjoaW+r+ACjhLFNEXfKa6xELklmvGLa8Zpkk5yZwdP1Q
aOBtMwcBc56Q8DW0no30E815YKvp07DSEV3wvUqG5DD1obeJUnVzVOcfijz1D5ZD+BnFGEuj+T+n
Rpd/efj5moacpLZGd1ekWbiNzPpumP9UzcdvtjDsBEqeVayQ7+aKEjQRY7V2Df7wIk/GYJ9U7tJv
pXUosUIffn41TmgC6xfs2gRUGS22PxvjOPspMCTlDjHJjJnow+7AthkvF5fDqtegFAB0c5aWOUmW
lOW7SHAY/+VOQ8GqN3xpIhsmRZR4ko7LviTsmHvPD4WDodYM8ujYaQBWUCQg1i3a558v/TwEwcBv
phOzCNu8n/TZMqagrR1+Hgrv25hdkSoDQBBYb0WiOpIvTg69D2qJwQVHMtmHELzCyuptwmBgeQmS
LSKTOMSuNI9VXp0UdRIsbfHmOb90zHIskZnU/FQfP9LiIkJak5vac65RxBfznLgpLKSS0bxHyyje
JxTH3bGf7/mBi+4/72bfcC2fpcM80M9imGbIypt0cvaY/sNjNgYOjMroMYgroj9thSD/Do5LdKii
5Mx+ItqWMliFQ+nt6KpBomIxdmOsLJoaqIt1yT+NVFeukqEZt1qjTkrXqiXDDHOpVdCDMv+NoTbx
5r43sovpEjRaeXUwf6rhWSpmlIKoQhakP7USYM0589gZiOV+4fvd/Y+GdHKAalZ2OxAYpIZdMxL4
FWIciSWXaNqFBks2wt9EiaAptjaWZFTo1MekzKMVy/7nKmrenUlpmL13w+QBa6RiyFq3O7Z9qAio
Lh+AiHZHZBXY9IuN1mdPZTp5q6IglOJHxuug52WftLaDXjKsL36ZfUiAMJWZW9r11g9CgiY09tYB
LxGfYoQLpsGJx3jvGb9RuhkSRTpp8JmPjnso5wclbxwc4z6xJ6ZGigzrn4OSG2a5s9Ju7Zd2uZ2G
9L52W3eVIpxfWBbg1zQj7Z14tzrET9bk6CSgkxIaMQw2UYJY0k3AIVptjoccnOdeBk9hMZgHaK9H
p0m+ZUC+w4i6LvHBzjH4jwE/91MQbzxBNKfRh7jD5GvoWkt2bcYG2dwzgvJ8HzLwxLZWrjyPzm60
Q//gRRpboNh5b2pWsW1hdoew1AReqeSxh/npleZTJtRhGj1ty8r/krflbHDzv0b3wQqyN7/h8C2C
vynoR8VwOJrLfi8FqKM761LNmz5psWplBof0bsbyVc6r5kz8lKJbx67V8Hlo0RzWyl+1IU0iEx+E
W/UmqOmcIq3acU7cXPO5NhAxdwo4KsR3VLSTunUJGBPh2uB5xnLJD7Mu0POvG+CsCw1eEDS6He4N
HZEYveBUtvbFgLhjpQYoqUzPVyghBt6c3gYfH6EIRynVrpVmEikhJ/wdo9iVbtXsLRBZx8y8KTIa
mObr5zQ0f1ngbTBG1VHx5YzhxfKIcg/qGCnwUO6lkdlnB63HmLblsm5aAu895B8F32GOjXsxTNJv
zAiMkZ9ME2rhikAdMI6mMArCQ9Av+Ykot/ooP4Y4B72Z+PdTULXgjXRMFXZ3hQR4hOm8L0VCzJyj
1vbcbsOByHYgX3bVuOmbYtzFaYqhRZKZ65Nzm0flizBCslpkQCMwSjy9lC9hV324VdiQemqOCw11
3TrVCPgFojdhFXB2BLUCzujHtUeDOJNHDEQb03moMOdAt6xWdrmqzQ6HZFEP60kjjtue4JE1NAZ0
WRH6LXjEsrU23ZTyY4zakwtMZjFlmnbvkACsZOxc8lQcRDEtPU2tNOfT96FicrLggBOglRz+vNEU
iDe6aNy5CH3aZKZb2IIoQcm5BQBp2ZfZr0inMiNMiIt54eQmZEbPv2N4WD44hTpbLE0brIzQQaxq
XZnADDnKNmaTXwfhpE+IYKDhvjgSnUHisOKPBOztrqrupnwsV3lyCKeOlM8kOE+glXoaPK7z9l7X
K7XVWoSkbfdmN/ZzpHAEB1biwtHkY2lYCYCcxlBEUk3bPICAGrX9Om94+4nSMNdR47SbEombpeMB
LVFQkDOlixeVX+3w5jdNf+0D7xda0ooUr7Rdg+pIcPYAtXtVkuQeCx4XNgfT2ooRG4Lrua+xkFhf
WaqBUHKMu7FW4i4N+62V+69hBAuqKPrHssckgannWzE6yseoPqH438SSioyahoy0HGWGMuxxVbuZ
s4+LNFjV31hb8FayF2cft20829gHrbnOMiQrU2Tl73ltVou+6WLuMbHcDTkCSDvxYaOoGuKIRgnc
+rAhgqA5ubLkFvJoiVSgZUlPxlAycueFiWICKaZ67/XGzgBItKwZy76N+tnqvfHZy1lzD621blpt
VTk1n1PCSbGyukcX/ghWkt+1VyzTespeLcSSfkEYoWPlaF0AxpANgqg08oiaScxxLVmrv5OkVyLx
mIJdLiwyZbD5Y3EaCGweT4ULo5fyD/kGA5zU5kErqvTswnhrsB1X6Ycn0d941O5x/Zs3/SE3AYra
pMtLhbBLQzWg0gxtRky+jpzDyYyn+qfOC+KdUgZLHeLjlBw/pg5hiJGE28w2NyXWVqg79+7Eyjxz
jV2a6QQJJ8wjkkFeAz/b5RPhO+0Q0zB4/tLNQIHT7X8NxdooA+d+Gjxn1WaCZLL+7Dmw/PIGs3BD
Rq/w27cBCKYIk9eR0BPNjd+dpu6XoWXuO63ZAJBmEegwHQzS+o58ioykroBQTK9FsVLoxCxr+6z1
S4Z+JMtp1U9GEkQsUeUvzfgbsQXL4sy5jKWstl0mkKG15ZMQA5oy9zUr/IcckOyccvBBeoS7Ac9e
EbLyXGTu1h0sj825v4UohROyZQYPMMtl6dFyBUdmBvAVnbZZk3ZiJiVRI5ZNlEvIcjjCdWqPIl73
Bgq5AU4wsJRdwLu8yTzFFmWqEV7KGZoH4NYmzWlSz2VZXFzTWvuBYIwLIXQNMeVkZQESr0xkRwO/
Wig9pBbvfS2euN9sTRTPJIm034WAkD8NfF4jFJn1NFV7as5vCM6kwqQg83qMpZojzzIPjlpyP1Fm
3+A7UhZWDmIaBHEiusVV6i8cPWhWIXLE7FfRAt+KfMogjKN8DvtTYBc39NBUcfoTLGhYRKQo6UIF
vBvxS6nbiJI6APCBN+2ZBKJa9qtF2KQAHMGMLDCOjSGY1w5hM/d9ZAFQ1u19GSTxCfPpR28kt8ox
9W2qTDo5OzoDOhxZwzl3orH6NYJMzuHSFBwpzI4JqVjgexrirNxNjmw3vcuIaSqTYVsWCIoTm9QI
34jjJWS/eVe9F0mJLlshV/Q9FKimTjR1FLAu7iT6yCDmpdYpJAMvfioV2jubVILKuOsT6vGK52xX
prtlFXuRlYXGCWb6LFqeSiL9grmrsrv2gGRr4TtRuHVraS4CWm7wDAQExca6COtXNw+uQ8xnP/ex
IVLEVCFPekitjZ5zFjbwsAGxyTfLLMSZfAYkJAJrEZExSl2zoXwWaQCowNaw0gc2JzmjAe6YXyR9
j6YkjAwJwbZFY4YY3yAqB216JjXUwYQXDeXobTVZkf/oqmJZVRbZ5fNLylnoEKdW+wWYkAEkQVZj
rExmEkjmXHMNIcqgqImRlVy8FkrY0FYR3mTxHgBsIuxXsBnj9CL84Vhq9pNyzLOOgMgPetZlhbt0
FKeEpcDoJclnTILMqovsX7ZFTLQeQhCRhAsEBnPpjHoXFAhRHdmuRewamLDDC5joynLyDb0ZhlOr
u3A4TgGVY2B4Ky9qLiozKQWxbmnDdztGkDaxzAbCeJYVM5CRaLOw/ywaRTztuJOmFW1lT2ZckgVL
kgcjwItEhCxM7Nmoh9QnSL4T8OLPnIGu2dIi5ioPVnm7b2eujISow8skr8Iwj24b7438u1f1SNwD
NQcmvVVU782goeJOHcAQKv+0fXj7iTPeaVjymQDYa6MG3oOIrCTWzNk6w2QvCDPDniYi4h4nmBIt
6rvKB8cQxdHeFFGMpgkBkE/kHIZpE2hQMvOXU0T3pp1E62RKtk0TNttuwIgGsu8e9NdTZkbeElg1
o1FU/lnxZTrtl6AXsVLSq3WiOMa3biAwqo5dLvr+TbXeQ0Ssb6clFxFj0ajUbLzNpY+J+82lgtd7
aH3Z4ALn9LVXVU87HPZXTbnZ0qrKB/5iyibAqevaS171ul8XiH2XLKCGle5R5DV5Em6aZkAQ2PyK
VJ/t02A8GKMm1lzGGa0uNXRwchIXjJ4Pr7sWwaWll8OQjVk8U/mqCNEjxTGrTB2XQV424Ck53ZH5
c5dVY8ynpEfdR4Vty6JbCMeLV/nQAoGfikc9yGKWm2IdGjF5WyGYHQVNf/5fulcyIgZgSFh3ZUWy
aexfTBD5uA6oPEdCT1sKkrEl7V0PX3NNcX/V8qPySm8BZ1UVkNbrYQ5eHbgcKAvaRaNAKBD4xeU/
v5BJIV68U1dMvBiuAzyFMBB8SDWEmiKm6R44AkxnoUnxZk0sO1BoR6RYFQfZ6+Vs6P1WYfJQRJsi
VF8as4ASQ88CXBjiZsu+A/abo9JA6uXYEzp0CAnU9s9x7oIf858kwWJw8LzHjCJyaVYYIcLcv9fI
aDAHH0kdbdGSK/xagvXGVQ9G6iY70iFjbKUjk3I4/gQuxhgfs6T2F5GGS8tShFU0O110OcAI8rwi
8zMyIqAKAj+A5QKkqRNBL899IhiGAWgYr5vfs1JLcvgiNbaufrTIoRMlHXlBlOJQklk6tUQlYwjC
3GKHAehDuS7g9ACgKT6k4AlrYXTz5ysy6LBHyiI+hvDwt6MfMj4R3JAQQgfWs+oMkqlleSp6bbb3
cI9t3iIQR1Hh7qAsnCtyQ5PxzBnStdqDbUh9DlRDWHgtEJwOaRMD4Zb8sX4nWp9QNp+BXT+HA5pv
yU8s+JSM/TelRaiVN7zAs3RgQLVUIu/2B52IcE+i4yGrRqKNnkNYeQGp8p8GI5s9CKgMuFFy12PJ
iLB4UQWmWjUcohOUl0VEJ6DKJCJhFHxi739TV3X4NcZbiR5tpxI/OaRSrkoCaNqq3tUyPwmLal7l
3bAjz+kJINeDX0fXxrN0NPDhV2FZWyevCQkZ7Rs2mGcrtO5j/CJ2+5zb1rXWnUWLM3+gpnAHdbTc
5KExuVo6qv4wFbcU743vQkZIfdgygXuU0L6qaZlmMTcGhc6Q7kZrI0ZVw9GGJB2FzZdR9XQtOgo+
M923ebuTWnPV52vNzL/KKnvJXXqJaaDj6prPKdeMRWzAYaArv2vaulh3snmsMvHkGw9IgUF8knhf
NyPB5lA6Iq1FtVIMw0qlgEyCavhMYA64kwtzFw07m9T3QSPrwa21gSvD/KBgW5J8BRWwDl6Jxdmz
93ZpovHgNl10V7crJ3a+BeE9OOWZlRnBe2jKO5+Oc6YSOJn1rWnpQz4/ZxTgT04er9KWg9yDQwgJ
S2B5cziiY7AgQrFbzbwz8bnGgP0C8e5vg8RnmPv5pdDPQ0BEqxkXxLQi6s8qz99UZHFtXH0g81Vz
NqqI+s1QMThjvk8HgpYf/e7UreoxYoQYexN5DkeAHvN6eMRE0nRM9RttH2jyIaJXMEudu3T8rPnG
tFOUHIsIg32FqpRN2Nju0VsQ7A5qEiqyfg2yYgmymexOC5F8g37Si8blgDXSVZTMHgJdZJk4ov22
qUkaMX7lo47QqEjKbVIg4nPTcBeJhGm6Xh99ZyJ4wuENTab+M4Wjs+jaZO3ldsZEkt6cXVzFiCCm
eiW1orn0VvmcbAz8azTehiBGz3r2bCoardMdEmLVpUwkEFRt+lAFSzmQWQQ5dxmJR7QSG49Y6CiC
Vian5KWOATzM/gpfAThJQ/UwAGocBmKtak39TJ92ZZ6/5U36BPsh34Rj/tui1l1q98oJz0YR80pn
FYkUTTecvLD63YQBaX+RZWzzkbh6uOnu2afIp9aa3odUDnukB9bFmvgglN54l07WdJRks2ipiM9F
gfyhgqgqRu4hnKBp413DMKHFwL+7cE3d3YJQiNbKRAbtT8a4qzAODc0lmrABTAZi8NYl/Qc+JsJ9
IoGSYmuobzME3SUbsvIUkmqIX7OYjTQ+WL8dT3OIqacZN8tpVqzlANVbfzVZCh4keNJF2sV3oyZ9
OpDhsWeVu8oNYoSZjpNCAh6YM84jroTvK/o5eAoO2eR0BehUibXUsx+kSEm6CUykfvGhwN14pErm
+Bpb2OBu9RGlw298GKgxMvvgFupOZTgFuqkrNoWv21sX4PPaj92Pyi4hm3j+M7Kqixu0HwOzn2MJ
EX3JXqzeDL02ByZwcxRY3kYfw5FX1fEZusTSEQOnYF6/wxP1F51AAk3jCErIS7/ikXAz32QqhTms
X1g+YZJaoe5rzbDOzhz8zPh6k8QEk/FUEMSr4oZnNFoMjrmPurK/6Fr4TIgLSsdieG/isjxVc2ic
F4D6sQY7xdSGWVXT9WvYj/txmIeVFtYmY2E2okamG8JwBka/MFmaI+Ewr1HpZttMECxhG+6wa128
AECs4DDDUI1ja7yN+VXrwnwZ60V7H2X6Wq/EnttEubL1fZhZ9j6rvqtAg+Qj/d9IZoptnE8sM+A/
RIZ2cvUuOrreq8lOZFsnlPiuVk5IxO2nXpj5VRaXDFWnpVrq8HSr66wTcEWync9ZNQGugr3RVVyh
19JTzcFXPue37ZwYzSLa9NqcS7b87bbjDXHFDZTduZmcV4CsGG/b10QbUK73vKMuPSiUfFi90VfZ
pNY9uuYn2mX/AHKqm1hQDrFFamIEbJKWfoB6A061zddjhGVAm9qblQd3jI76LUchMvfGeyBvzN/Y
E6ZgmWFZzfP+vu6jryjJdg09EggYbvF9kj/3UcjAi0sSGus7WTvedt4WrqJ+sNeRLl8jJ380QF1c
/QHEnGq4/Zlj8Br4dByEqtxPPZwGurqOJRiEBz+KXgq2BJtgfAmm5NgEDFGnwv3VGiaIpXAVwuqj
thv9dd/aOJziRetRGwaZC4knK+9j0DP0QHg6ER7thAdipetPcO5dxpexhu+1R4Pu1wcCYMI1+WUh
HMfwPPTjzrYDb+0BK11G+ZSsESx4KyOddnlib4oGUXml+ksvJq7J8mIfNOgpi9gvgclB81kI1z0V
54S1xK0m6lW6jMCduZsMk2E1BYVF+gz2rDSsvyyNnzOMiw3GO3+FyetcGUxDMZl/pjXG9dYLd6af
HyF9vYK5wm3iM1+BhJtrhJSXZh3urNa5s9Hts1yChogxyGGRRzZ2nFCVh7DY4WlNQW4v3GqE+Oh/
4wNP1y47O6O1RuZ1ycWf0k+aq3AbRwGMcfmOHh5WdZELRonAyfDc7d3qS/UdCTYRrnNdYDsyNcu9
2OAsU9M6gc26JQkNXjKaXJ5xd/Vk+xZgou1qUMij5mF7797zsA9PCdvulYzZdooccy2vVpfiLRgz
/Ihao2MVqPJrQtu8Lmt/64WOvjLJQO7MZtwXdo6LlKgC3rzh0bXfknC6RKml0L7hajZssCzcSkSS
lRtXjgL+kO3sMCRReIG21DDS75upyFaqyB9aLXouWrS41kgWOOPjVVdwCKSMZ2Jseviz0fWqOrQ2
ic+63hmyZPUrZ1T9EnYW312360qHqBdh9riketEfca3C9seAFPYOd/q+XBOEd0pnmvkU5TVROaWx
ElF/65PA2SePUJfQYwPuc3oTzxAfkk2jgy2wDU3cj7GEgyCfEmXVuyGqBMGys0OLsGEhdDY3evRJ
2YAy3YvypXDN+6REhh8xbl5EBhVIAUp+gZPllmgg530b2F0/gRVnLYbeLk9+B+C48ABptwZTNa+L
G9y5ierXwAMZNsbA69T9lFrOdYowDGWTe7NT7gYymi4WDSGHdrvsLNc9WK74zHoK9WHw8pUvRPCS
NNeq/fapze8ngR291ojMMH1yvRA9jImeLVvR8nG7z93hwezg+Tc+Y7k+MOtrqxsf6TgSk5lo17rt
sHPHBDJiXrl0qgnPZZHsQO2vdKsndnrOtw+U2PaZAfIz2VbCPZGnxnhbfiXhe++ScKJzNRVWaZKG
TNBGbpGyRA3YGr21JVuUBCIP0rgXp+7WIJcltMA5NjmhspYFXs3TjU37Ek/Fd1a1lMiNWqrK/CXt
PPttOngt0nU7Vvk5DvFc9Wa7dSej3FYax0tRqeOUGivQ4uFmsl2aIp/Sux8XvFIYlzkuUhQ0S23S
nVWXA4+pIo3Uuv6W+xw/zeAvAnuol2ONTgJ+/oc7oo1uOgMIfDydkxm+0I8y2URjd0JfHG5i6K5t
m4DgpHFgvTFUqzHQ9qpou6ORTNu2tZNTO7xiXqn3OrUR1spoPTihfkItGSzTGRQAYD5YFZbXHPuO
oNKyh6zqjtobI2Pr0KfTvdMn46rrpw+qDex91bsigBmb2rwVgjIW6Ig76bthkQ/WNrFibn4jkAJz
rm+cBj1HXUXrAh/hxWFcjvWVBrsz1ZXMPZcZQ7MtrbVInB27tc+4avK1WxkxJCiNkRjth+FD4ZCe
OLi1tYcRx7bBietNkalbVE93cKo6tIoMKSyXtzMupw/WlWfXVvHX5Op7ejxuZsF6hJq7osCpb+MY
nqBTrwrbdj8QptvcTBLiO/PgYlst9z7wwLSMxjpOzI3OqOjMXQMP9tRcHafi7TO4pJPyXEX8m+jR
nVr3VgwJ7EUq2vwOowdFZ0Rytyq9GZhf4Flgw2MJptoEVabMeUhWNrJfMs6udp6SGiJgtTfxSQ1G
8uDqB6CD6vTzoGlxerJdn86iE6uw4LNAruuCIrZmK5koEoeZEEDIbA9VTjMfpSJic+SRiEE0oVCE
X7qF8xYB9YUJPZl3WLs4NdkrohpgE0HQ4xGn4mvQkGKtQtI6sHpmdpy+pIr3umH5jveng0NhoyOZ
N514vdeic8RT0hzM8VqxIjxIj4JrlF7CyVwP/M15dmzxAciofDTb0V3XhdRWTOpSTPAamk4aerEt
wfQs+468rajXlqhP3IXpJsNdIkDJDQ2k1ny4Op7CcFlrUJHNOWNz3FPEfQ3ZxN6SOWbftt3alGwP
HLJcCDmx8zVcGX8djhQoFRMiy+iP6FKmrczSbSC6+IJu9gbmjqn1ROQ290AGdzOBYHQa1D0Dkb5k
o9YiR61dkFvZOmIva7+8/Dzo0AcigIudbUZ7q7BGhv6hvi0gxtGJVha6sLh6CamonLHLtjpm8GUZ
osDGUXBp9doETtuKUwj6LTEZuZokiizx3fcLz532k23Kk5nSCuCQvgPOOhfLh9yhdhqwCa/HYOdl
mdgY6AnGYDqClX8OSts+iTAKtmza4crq6t2zLaB/qgDz6AUjASpSrEQfv+QsNkeV6OuyE6dh4GDK
i3KvPccW2o1CSzvcT2W/i2pu7sL0ucimLtwqY2DzVvh3wUDlDWAAOqHsppupGm9pTOYpaBP3Aa/o
p7eQrbCeC5OyttCWOhY+TMRteoqxd7ekFnpmIrd4WlOANu5dQI9QCQ8rnwlNQyuVtrOH4ttMot9u
qXubUnfqdeFWFsFu5He3qcUlMJFCCr+IaZj9oVKJ0AaY+CJDfqZrLiHrSFGQz++9xAEcGzFdauS5
xcf6ELN4jAEuUhZzMqonUpr6C+IvAV1W2MGVTQgdXeaRHU89ABtvXsMSoBGAGSrmYSGMmNwVA4Yo
YoEFb3pNt0B+BAu1qOJb2sDbiMHZNFNw17IgY3w31tq2LpEHZhCsuYtdqt4Z6TbrYzAJkNfcElq9
C1dVyAylaCqLom6lTE9stdFVG9EO/KQkYmBI2LMGZFlNeaCx2d1U+S2I/Gkjo8ja6VCWV9qY/XK8
R9g+AOm65JTDgVwgGsZGZh5lvLfNLH1LlaDbZgYkm/FGy+/vm5htDKb6JZGdYlmAor+5HkLjmLhp
B4W+gfKeQYWNflkyimcdQY8M5S3RR2y/ilxddZ/XGZ3SECL65WqVFn43EyU2W1CaXge9nzcQjmp4
SxXr48pQzS/MkBqOQuqHNtKuJUkAC9/m3J1Sxma658D9KcLHzgEC6xXTvTXU0do0fVSYOaTF1q4p
3SZ5TNvI380j76GIo23UWL/lSG+vMOh1fW5sM6s6IFYbD3GG8dfAY0YDPx7k/PDzK2vOw2icsELl
qHfgbn0WpsZQk/qKhOXn4UeNgTQBK5zScUanIRqjyoxne8Ash6fjYOET5RSsIf0U6jBE+DNmD0rn
/Fs/v//zUA9lsGk074kfnZXvj+ZcIoze+EZ99w87SMA4uuzwjcWztC2yEA7NsQWWmlhScWbMMPOG
NEJnPeVyxaE8JxbwgKYQAUhs6/RhJh3fzKj8QVb+PDzDBx0P3qw+y7T40a3gMcWdQ5bI/CUpSZL6
Py31/0RLLUxd/ttsw8tX/x+797QgN6f6+qug+s/v/FNQ7ep/OIbhIc3W/yqndsUfGE5mgJ1wyC00
PCS+f8qpAdGZ+MttKQFs/6m0/lNObYk/HJB3CKpNF6gckLr/DaPOniMM/0lm7Lr8TY6HCE5n/Or8
i8zYQhoYlNywdhLrYhI5ZzMN1x7ZhU/lSe1cZ8npVroHX6whRrWPzbv1GTw2z2BCs2w1yq0/bhjo
u9pLU5BuvzWg32ZbMAk2e1B9J5n7akT4LkKKDGZk+8K/qS3zvU32znDKNNcMuqBMh0/G7/IIM2gv
V2xt/r2Y2pgl4f/Pc5QeL5ttuvzfv1D4OA1HSBDeBFPafW4N4xa207b0zDtAAZ8t/Y6mAW4pkuiX
HRm3f/+PI3X///zrFu+Ua1u6q9v/ygBE6zuUcWBOO+9J9kf9O79hvg+X+luzSb/B1GfcOb6Zh9E7
rKxjiHjrgeils3zwCOy7Iqmy7o3qbJzKg3hPL2i/7pN2VV8YAPf3LcFg6+gyvgNsozC1H9wY4PQq
3w2f+XN4Mu+oZ7yvwHbAe8vpOflK+rVzR6YGydwLZMSw5Oxzw4npLtgMLtq38il96uqlZu5RPqfu
2pVs6NmDLzkMpxIjzaI+pScgSb8hLpi7xkWRCCUBRMrCW1UP5QX8hHGst94BoNZb/kSYd/gZP/J0
NsNL9j1ttRveMfQLOzaAiVh074G360/tFRKUt4m/xl26aleEwEYsoYvFtzgib0Tkvoi1vR4s6g8W
wC29xir9gI/BQkTbV2+AJVhaVk+AzbjFCoFwZhE8MnKQT369VfH9eDcByD8HDgKzx/w++Qrgt6QL
7Zw/2tvpBiUle0n7R6g/LCp4OYLT+Jq9OxsgZ360sL9jMibPjoM+gxvJOmOvFuw6b9ODNYih/FHs
MtKjTHztkD2znGKpoox1pt9b+ga+m3tfvfVH5yO/869NfhEPPWWzuQCfASaJW7i8EZp1SQ8UMbiE
dsGdc6TkGFdkSdbmsnhXB7aoUFzCeyjX3/E6oJzYpLRjpJh/wAJJuk3ITchZAc9+ZZpa5HfRIw23
d2R36MILIVdk3ayz47S1NuHaqpfAFJDCs8L97Z8LeIjn6RWRp1ylV3isb+FZnE1G8vsaTjsVLAhX
m0ZlEW/dExyyLN6OR+9FxtQwCNFW6qu6V8NiuAiSSK76L1Sk9g3sLgoX+gBU0wzVUVw8drwSjJoI
+nZPwNzELn5v99UyvYqbwaj4KfhwLtRTjbaIXvwn7x5MOx9tti3Nit2RuXcu6bUnvGudmqf/puy8
llzHsmv7KzfuO1rwRiH1AwEQ9EymZ74g0sJ7j6/XAE+py/SNvlLEKRaZSTJpN/Zaa84xjQvTSoEc
0k3+MawZyYBt36SvFpuclbUJ6RAfrTvreUYBRWFPmoDb2hnfjlX63aMLXXV7OX6E91idi60OYo0q
fwVmlrajkeyGV3l501SSCRiR071zUhe98yZy0moluVZoM8IX7GJtXbRdQNuIcGRGRStt2EquGq30
T/piyxNE1uQaW+R2AYEWWA8GD+jQhjKSBiM7j1OW2d02PJJDRU5l+KSQnY4KDaEyUYI0FgI3ILb0
K30K3XSjXJEr038nwYPCCrWtt0CxtvFT+zY5m2kTPqmYpWHUQ946G60TkKX56L8jCmQ/gTj/2Pfb
6YWWtctQ2rp0Pr2MleBN9ZZRzOgxTGuYXp2V7sm69Mf2Gu6YORnX6V58EZ2MGfpKvJfO9fD/WZxx
E/15bTaRCSygVJTPGIowB/3JziOns6ktOtBNQ/+OIREDBuPFjBrnXy/D/7QIL39Gs2TIrhzsZP0v
rqG6hlgOaq7aaNLwuPwJLHDbKRi/54aovykj3WyuOMT/SxMPdL5/fnaqLFKk6aC7CBHGMPUns1JQ
qTohis1GErIXZYoIGB1zao4RqWmug3yTNJrqVrr2y+cYWbYjme/kvecELTRMGQUChsrpsfD9fjPD
O0DqhKWzYzYIQpbOTzeeR4LV7IopD5XkpNlAt1TXHGUTCCaq5XkmGzOpmlM7smSkc+pYhboXQaIy
8VSqg0qEj6PExi4hpq1qmme57DRbNyIyzMUOxXBeCC4h3vdtlvlrPuWGAM9BVpAOmcVTqxndQ6A1
8hGXwZ75Su9kiUGzQQ3KrdU2BwIdIm8KOJD5Ynm1+mIbaOeUvu461T47RnhV3qXrWgdnMnaATrI1
ipWdmCWSR+7x1iDIfa0ncblSCU4TdL+zB8J46EBEYD1J/JPy/i4CcObwtkOUS03GjM26qiVhV4gU
omZovchljRDVmktHqqOfrm5R79x4TIX4kOi+emR+hWqHiR0LFdDJQhN2ick0oaovuJ3Zo094DSK6
vapGRqlQmD/yYygtWU15COwUhgchPi2z4IDxoyzMqqdWmYmCOUdQn6CTikXj2DbGkWo1dwxx4MAH
xAiQ7+TpgvoxWKN6stpFBUZoGDlHm76XhZXYas02aUhnHOI7pRA+LZlHlmvzo7aoy9CwFGb2Rdip
vwFHy/EMJWrct8TYkmrSFshE5Eh/7hCMuSojp2FBZqc6m4Qe/pJUqzN1nP6gUU6LeB3IMD2JjC2E
SbuTxi+0M/dzKSgeXKeXUS+fyxE2Ih3eMHPRdd6PYf4Q+8GjHDVfsYmqauYDDG0RoUzzspxHlCgN
kYmWV4jXGlGxwThLzOUEnmKibnoOCTlWHaQ45JHQDEBm3LlZHCt2HQensNSeMHYdMbN3ZG7yTtM0
LOJCIFtSFTaYe9y4HxgOJCKt1254zkuCC8yBqKCS0l0Yvyc+6qKQPjIT+fKNaceUCtqjhdZYTDwh
AXKoBx20LMYwAKIDonaZbZ163oEJklHKq5POR2kqMawE6254KBGktiVyFICbZUezjrlLDj1wec9E
H716+m2ldFupp4F1OUO+BHamRJ3gPLnTyyXRCbasMdt5QXZNguUDDaEmEVI0GqsYggls8WyIMLC9
ab2AmlZcJWy8cu07Dt/n8WHuNYRI/ZMJv85Swq1poFBDw28k2GlmEMJs0ZBi6fvMqPW9EgSqF2XZ
eQqBGq8C35BdQgg5aNSdcvCFzoTnYZxmosgLPEVaq4L1LbXemXKiB2U9XzwK3YZ8MXCFmjR2+7yq
74Ui8BktEZQ5JnGNJRHvXtDgLytZ+chrMxvHBBG9mfp+J3UNIiZ/9O2SaAlTEqPdxFQQhcnS/eWE
TGt58aawZ6ODEXpVa94BWsztXNCAEkl0yNUJw9wQisl+VIdkZ+iMrtFarW4/isyXvEfsWmCy299+
ooVW8utcL3/yjYiJEgY3YwSSaGcVpmqCzWmqkfWDdc9Kfdx98ncVgMMhTzty7xC7TSvxPN/TN2C7
yBag3JhOcywuFooQjwEkW0b/Kj/NG/kal27j1Mf0OB6l9xQT+h4BvW451t0sIG+zk+v0wHe/OoxI
Z39qT3IXMclBOZnXVXEJzZV4pU+knsP35qCuxyPKGv9UfGR7tuwiLJaV/Mp7pL+a++aBaaGD5NEw
WOfPRol+Fq+QzXgCn2pMghuWPQz0GC5O4h38CDruQYL0fsd2lpFbSEIkCW8XlB5MbFEtXiUGE8YB
ZCY3M9gg2nq80j7MO/PL3FbfUX9FAZbEDoI3teOG/Q8DGO15ODB3z3GiQDZM2PVAYHPSE8jq5+KR
jXxwB43sGXW4J54jj4wQgmKRpVsX5Sd9m2Mvt82P+S2eV4ZXkUxH1nqM8ZBtsyPpTrtvN8xeSnNN
Ote4KwIABCygwPZiFEZOrXk6eeOJG8jradiMJs4QBO+u0iD+3hInQF+6bvcIMcXj4uxtXU1cFcQN
YO6p3Ih+HFhVElncgaGrZI88vUvF2rTP3MGNzHVI4scizuZ4Yi9J5vhmeA1LN3ghQLeEhLkyTyaP
XGETWuKbe5VLT5HWsIRR5y7DRtQS2NnPQLSQUu/MY87Ta1Yk9xKbbCI5dYZXXuOE79fkteKqVjZ4
9Ez9MHZrebCZfGJOm4QVrDk08peCV4vd5Te8QqXe1x9Ftbw92NPAmSUrVDXp2dJ3wHmpQvT8fui3
o3UVTixh1knTdvoVq1BPRiyl95aX2AhWWfBgnNSvnrBJgnMQcdHmYtSGamhmz2g+GieGaU18Mskw
+9Jc4TI/+2fqp+ZKN40ZcfvIPIq/Hbyx9X3ND+W2/6Imyxtb/Sbv/aQfs/cOZoeyal+Gpwiho25b
J742iUsj3hxsiJLFU7muH0JKLbLNr3wDoMNSrMVgsO0O+DZETD7gT1XgonI7JU8aW9VlMr7XYxSM
ru/UL4wVgmFT8vh3PF6xO8rxUsaxhRLwb68McfUIsgMxPSDX6klCmxRseZrcdd/fFRIpdDbIYNNE
ru9ECUMhfFIrg0LylBCyeJCQYuyx4FGBEsFd8E6tuY8qYZKyYmrpP3fJczB7mW7riZd2e+FDzV0I
vBIURFuzPKbhjBbOU+Yy2crG47jtYY2u4FnyyUUaQYq6V+8Rk4y7dpcc48BhZ5N+TZYdv4rWIT1g
GqG2JTILtRZeueKjrlY+1dwKdQUzYYwZ7P4XbgMaMbtG77aRWTO6j9hVN6TVN4dwk49kzjvJa+q1
us1mgAIMWsMzKqbk3HpMrATS1cCL9hgykA9CB7bhUyAEDHR3OCCxISZoPlp8aihR6Qu46VstULjY
WCHDCxV5vkuSx95jl2c9muhfX/CeKaNHyt0WD/mrtIZn+5R6NHOuDLFmDh/b9BitcS3SV3CNw77A
NvwwZO54V6H/vEsv1DNXGphbsvHUY8IyxgwTN51tfOFaCTbZiRzD1/5V9cw3nsOFStfMN+EOzCdW
LtK/D4Qeza61LQpnPAcS3W8gkescUfzJvyeFsbWRN1MCDrSrV+19cxau1V4DtbpqX80LquC3cIsQ
j0YK24SLPxIUTrFtj/0DlFPkMCz6WyLIPmQ3e+YQ2t4hIJUO47o4Baf6c8a4aVBdoUK1zoJiA+JT
n8qPztGOrLDqo3KKnpI9bB55Fyg7dXJ9sssmGPjIU4HvbkvxTr+oR+OheCYOgA1mlDP1wIHoxMA0
vygNQhoq9VZ6JRJnPlPSnTjC0AqhRow+WvTF2HQAEfFlNRyjs1OVWTA6oR2ve+aorxV538zQ3fpV
Uui78zEwT1pLHvvaELze34TCZkSBvBBc1zyXIrmI46FQt3JsU6T2dBS6dX6krTIUbBYOVJXSV1N9
sKuw0MG1B/UCKnOFxgUA/UX2rAcpdADxQOcNRFtGkB/ZEWCcVb2FmgeyfDxEm4gdgXWqyDjlgHSq
dFviW/nTEzy/5WMXvCCjOd2WOdUlg+6N7soAOfstCzZsiywX1aBHR/8SRDtF+sCEFJuXYDhGUH6d
gcE9UCH8TO3eRBOf6kcWfyYDQYKV4bGT+KQLP6ueqEXDLeI71h9rIoPVekx2/cPkhp/SC+5rKoLh
mF7pQCiv0pkGSK+spHO6ndfVRWpJ415ll+CN4xKLgaK8W/26O/bngjH2SvvEX48l9wVYKeJmCGYW
L8CAKB8XE1RvSsFgpUsuGufyKTDZhduJ5uGIUYo1BxWJ1e4avxFwn5xl9qWX8ZXgQHCzBGW1W4VP
LFN5jWRQd2Ym9IblhYl2job+o3pCqekfGNrhWLozy72lbbRNfF02ngje3seCHLlVHzl4GJJdfJ6V
zcyB4kXalGvV67DFInm3q43ogU8kc+IYJU5Yk6u67r5NzSFolGWTHAZmtd3VfBDnk/+QbyDqXbtv
xJclu4BH0O8MUxQ00FCyTqKbPWGG8O+Ki2oH9wTVz3byDhKt+lHWHVEWbvAz7bJ3WblkmGwo6jCL
HZkDoodjE/7AMS+6WPZ014ueFm3bXeROb2rnVE+s6krGMmkH9MZOyb5+YDzDUUTZmM86bUoSHs40
lN6Z+n8vnnjNG/BD0WemxTp6i2yhclPGxo8y3cu9dl/SLAnXYXrJvvEkmb2bfWsGSv4Lk6lEWguu
mSN5OgEc7u/6BclBnSC+qbRbUvWjn0WKE3GlBq+zDusZ+1erukWzLvjqRRS2SB1WFZmJSUcsAlug
ivCJCEELM9UmRhpGrMJKPU4U6K95bvvHWvlp6k8Stuo7ntPEMQof1Tb4Zg+Tn2s2CRfGcn5gp+wS
iIRw65poD7u8xh173JX6DToaZpiG4oSP/tNA0EC0YgR36L+Mz+GNUEQsDmgrvqkaCRQtatv/afT1
4s8aqJl39JK1l2DEJ8tRyJY8YzcfJyc7ZF7G7tLBSDecErYZdenmqkf2qUSk8x4lbXWK3FmEnbxW
v0Ssp3bk1eQY7tVjtaHhx/JSucEpvebb2AuZvn4gyzFoaz5WMAHtFAXoMTqbXnUyzb3ojd/9t3ni
Uykgb3mcj+Ex/7Qeg3N7ZAKrfljb6LlGg8bIfVU9j9N6yn+k+W7S8MHYlF5TzISRce56/DTw1DKm
WJSkWNj4oAuNM0aZYvdmQBT3OInY1cmQwl2hBbuZKhYQgLgfglTaj7dfSGJ77LMWKlwDcqNNOdoS
vS7tbye3693O3W5mDMgX8iRpWJQ7Cf1/JBFesly7MGZQSdNdGrQbZt3hpRHxp2uk/yomgo+Qdaat
GtUxEbK6Bjheiqpg9LISEjECIfbypm1o8TkIR77YWdPbWSmRzGkkl8gK97pm8tigbDuCmolrgu61
DboZEB55BdEmQVyNZD+jf4SfqMM1FskxOyrBaNf+JC7CYszLtUgzytLoc/pIbdq4vUoJ7Peqa4YH
KWM+nsEEr2Q67KLFhrtlsOVUfoy3QK4fmkYxncI33+UQbV8ogImfFIIgwAQEdYpyAYKLO6SkzYyy
j787GsPnKFprlaraQkyGSRS0td0rfk3CAOQvQsNxl1VFe1+xOwLK7lgW1GMCvCjWRhQbYjOQlclx
vUxmGinmsA8ZYgv4S+xelPxj2ChXXZ0J12R9iLsk3OYTnUxVQI9bENm3uJI5OPlhte8V0ZHmtGX/
yA55wPyTRj5uQzLHWjQ2fTFSPsesf82srYldvDHrZKPYJsGe+vquLcXUITuRlricJYs2l0qEEG56
i4A1B+spzIyQHD4iQHsT0kpw8MvxVcfVgMBVYE7W6nd+jCKrhu9jSd8qsW8rrTdHtwfNhvwk4vgr
eHGnplfVpFjxE/xHs1kKoOTb2hX88X4OLlmea69Z99oIhYhps73m3Ux7ecAs5z9W2o8klAheIVD0
jKL5vpOAMtTWT5Ube6lBPyAIPp2TnMeQTZJbjaoLBl1YYkVf0BXDsBsRLaFo/JmBKkrweABCknU8
9OHGp5dXdfNTRYj7pouFxq4EsgcCHaOmHgwv0/LHZJnqVJqQLfiLiyZFrTgjmAzbtSpZuGFiGcdd
KG8Wvwr8MsubExKgkzxsV7W87+YXootf+jw8QZvG9oKYuO7xNLcUY7fbZrH2I5rbRMJzUA7U7/TT
ImOk5E8JodHFalVP4mMrqq/5mGy6ykUMKahs7yuOOtNsPbMqh8jIAh6B8Sn5zUuhkZeYURCXqFDA
hrdPeSWkHHwU9tqD9YF7D632h6qzNY76bm8UbJjLjAmCCpdUvZJS9FpjP6IEZYDVRsMS1XUo+m4d
lJQMMqYKJ16CuqM09aSawK37UGOoVAAyXMGO8HAbUMzgRJQr42JNBpA17EK9UbOfFq9JOXzEI0ca
IkIQedIPytqtFoFPlbucQQ9yehXXLjRdzHAsKalItRw2eAVDknFJNp7capLbjUlQycrKI33XY8TX
jOCxG1XMuuRNUJfGbS/akiBe0CKsm8ZqbSF69MP4XVOlnO6TgWelbbcyiQjgQbEDprIFkb6nbyEE
MO6AO5LUzASRJdJVsJ3j4OwcUWHeFnQlsuP8Qqz3k1SBv+jBVWNNhY8gtffWgNGrEoenTEUrHsk6
lQzxCiu5YWzhL1G0WDtk0Qg25UQLVhfWpYRBmZeWT+fC3FDZ0mq12qz6BDVoAXnPT5nFsIZnB6t6
VkxKNCmPr0aLHFyN/emkIi2KA/OxH+IDmS4IY1WCM7CVFwW19NiHsgvDbnIwUsjnkjmgIBb9WreA
t6cG+CkLCybJQg+xiUZeSq33myCuCLMnAmMXLw67SktBvTq2eAST6gSkDIOq/03KK8yH7gXyXozi
aHFSp3HslhODNfzKBPPuzEZ+Q3H22JXtVdT3gVQiRfMhWaEvM9uGZBUG91njiA1KaiE/FpNCbyYL
jvZ9YWrbrKoeRMsksQ1V06AzaWvFYZvV9VeZ7qxJfA8C5Kd05QUIUDNu0Sal2WSk10RYgypamEHh
EfccsQxwj9SAEme6viN3RuJXsbFvQrLBe/qkiiAf2o6uSC0stao53EdmzsYjji5iTWhuqmUbpWLs
OxZEsxfWQ1BDVEo7Qrbw7GyaZt62OlSquBb3RS0sJo/0fuzba1/GpBJlCIwCGbaqzp4oy4mbEPCw
9fA3QuUc9Pke6cR5GC0cYlaHJTqmlIR1YQrGuEYaDtpK4yJW13qDWx8EMzVxHgTg7xOCyEgxfyrG
gR+VtNXqod+nYfAkGqPTFLCBGk3ycJOljFZx1Yq97DWsZivdTGh39MoJ2RbWykn3IhVB75yS5JrP
7zMgLOAFwjYWpQvAnqXhXD4NI8yETm8fRoUOrj8Yl47PKUAyFnjZ8hSVgGdsp9RNzFoDlbKqNzQP
P/o6qRTHj0qiqgUvKmn0KSmK5EjKt0pa7nszehB4/hBP6CQXyWtiJCFH4pDdIgcyKVcSpm2DuFV7
cS9i1UUlmNFCjhXWqVqN1mFJYW80oOJaX+ewj99kG8fUHXO0pIPEEfirnqQ/rOl9bBqOPgRoS2UL
WR/5QApzHXuiAaRGMqWhPr2jzY7thaFnF2VC8DLEjMLcqnHbuVB6BJR0SUJzHGwDBuABxYYzwPVP
ZkAyDXEfto5CTgmpyyRELLYfC3eT2mZbrVRjpzbR7ndw6KoCz1A8yD9D1dPGTRt7eOwFTOWmTpr1
FFM6NERnI7Fkshu6s5pvJrN9aDJYWkJbb/3O3KRGRA+i1i5DxiG3nLttNFonPEPksfhYRHRfcMqA
gw1DqzSNHoDC8I1ptBd5LDXMytk18cWnoQ4nD74fgzrrxRADGn3kBWgKmUuR1WRwq/RXFYwhfnDB
0UjJYkiTGytJNSBuAacoJPm17RE06zo9AXPpWWtyej8Lwj4s54c6YQLBwq6prlTyNc7U4dHMCY4I
TOmry7r6iMHMo4+PjVktq3Xvt/dBsy1S40OXI9FpFrV3Nv3EBdpzCKMEYPAKFarqdiP9NUlgxxap
oWzrzWQjB0T/UH0aVcWRTecjETZ+5sDh1x2siFlS2XK/WBJk6ckXu+DQdxQKKuqIwu96lILRQ4Ky
c82AhmADE1UQdCK6oUgg5nWU+ijfmGhMA32NoDWOyFVRYEjlEYfntOqsi08AJB5zQgOjvD/3ylow
ZebyIY5mkNLqrskGdXc795eLoBmmLak/xCsnHxGTIVdSKuSPZvjHk9vPzBosYSQGb79jYSvQgMuC
JblZya7Nl2QocmTkNnr+qRUi0KsEMW6/xKnc0Hha2NPhC4m9CSQK2UUT6Iw9RLBIp6eZUrkFZbvr
g6DYqnSdNLT3NHHT3066qbwImWKgjhb0XRNPCJ5lrTB2cqjov07yHP1Je7Wk0djhqvjthDTylTpr
1TZe8rZv+drZkoutVcgCDU28zwaTrpii5XeiP8hevzgJcE2r3m3a/W+f478H38XdLz1V8/f/4PJn
UU51FITtXy7+/bHI+Pcfy23+cZ0/3+Lvx+izLprip/2X1/K+i9N79t389Up/umf++m+Pznlv3/90
wb3J+y7ddz3dfzdd2t4eBc9jueb/9Jf/5/t/JBKUtIXd+Q9hwPIXfrvl8hT+8/8eo6ZZ/pVl9CeJ
4K/b/Tdz1fwbkbWIBBXVkHTD+kOUrSX97RdsVUY78d+4VW3JsFUMQ9f46xZ10++4VfFvkoGcwrJk
1QIJrpn/G32gLEt/lU6gmkMzyiPTIa6qovYX9VyEGEBLyibZpqShbayhfetUneY+eeYqJghEycRh
CD2N8TExSVLKt8E4MQhuCXurZVlZqWUcr4zpLqkVhjTWfLb8FtWNgLAJIgTflu57xC1Po3ymrZcx
ox2C4acv5PzQTOU5NdDpGEEyrxv0rYzTSXGavIm6zQ2F/qTQPJ8KsuCRR8xjYzoisYzAyul1tcpP
jcBkTX7TXh2YE2p3XTDNrlg2b1kV4NPuKmPNYUFxkJWF3WcQAs2ABfCg52Nv1xy/HSXAK+zP6XoQ
/XmT4XEZuzLxLJHmZQGtb6NLhXWOk360ZyHPSbTFFUINdUoELbkbNULgqT8bLxrpwZNyCc8jCz6F
WrJ2atYqj22rRJu28q+hEkcnglvCk+EHkdMyMnWM0Z8OsTEPbt3DN8uibKvi24tcsmsRvMWC4DZL
iJplBOImGfHl10RqeFbVhC7hfxvT7zB/T2l7lJPsOCHJsLWkP4Icq3FFlh5HuOEuDecHU6ehL8dJ
Qlbox4hOow/z/rtmGzo3/hWVOCNUzDS2QKqWN8XY4TADVmzo10OBDi8aGZokugxt1lyE79OjVOaT
hxWZO2J8VaGB52DQ+zS1+z0W4xFBHm9oqXCULMak2M4VO8hZSA8WzZICAB4GWnw3UVG/Y95mHsu1
pzY8aSQe78foPvMxePlqRXCywDCVO4wzrImmCOln8JEPTRYtaqUUrM1UJxTUcu2ZCk9SVKTdhHkd
428QgOOLPntm5Hvol/EeqvZvJwh+kz9cvP32dr3bVf5fF2+/8NWYvpWGsXK5J0HXGdP2BKPX6L/J
w/jz37jdX3n7ze0slj1rXQX6/V8ehhqbLUrN7gXjKMEjf76T231qfKoXTqvi/OuHd7vt7RZqgikK
GANdnOWR/v6L28UgDmjk3s7+4fH9uqYwP2v6goIi7pPI9H9c8Q9nb1e8/ZkZNIXgwwsY5awA+VeI
h9tJA7zCQfnV2vowiYcBU/VK7TPL6Se8SJqlYTDFa0+Fpif4H34/ESY1ORgyoxM0Q6BBU7Wmf8/P
xkFl1+l7RjXgSOA2t592JtIIPBjkbQbqThuaF9pbhUv7KmDYEFcNWoVDKFTHaCzI/LL4KEliJhww
8QiH2zklBFE6+2LNnGVs96kx7gZrmLd1zPy5ZYKVJwU1gLTRM+wzlmkqB2E5sbRIPsD7DGSF3KQu
faGhqHi338utrG+Mpj/4hjDtkTvwUusy2YbloB6CQFeB4HCOApUE4WkCM0OXFjoQGXrqYZZj7RDk
Ag1hkdfw958ZYecqnVjvxuUaOEA+ays0nTQhFHQY9D2QYH0fDmA6CWTGgrC87iSBKfQeSrM+4GvK
rXhNveWDutBmOqimuMjDfjsR9VT6dVExw9grh+QVUTvk5zh9H/wq85QM6QEQ4Xw3Gx2+bUvbNzL/
TWK1yUKmcFKgrH01/0x8YLtKRbUHMa88ZkaCeqfVvboasnVD4jC6ZNS8Yod8QZmL8WDoxniYSAon
QbR4zPKJ+dRyMsYk0pRSbZELxjXk+m7oZ2XPVhglrRaewrtoUHVH8FuJIq3QtkCgt+GUh4d4OenH
mL0caAlx1JjGKIJjNngtcoM77KOazK8oKY5K/gZ3DQuf74kD/Zu6IThwyIX5IEzSfBCBcx+aOKOi
YeRGA/e3n88kc1Kym/H6drV4+eTfzn1U6k6xzOIwpdtBMMmiCxZMFQK+A+VYR8RxCTJMFftt2TJb
Es16LUXE3PR9TQfU4pFQQsbop5AGtQ+9yj6adeMwoa7aTtmwUYtWR7FgJWAfS/yqihBoXqloz7cP
Vq1gVdZD/PZgVNJjpRbZcW4wywCdpuW6XFQFDNeTCnWnR/h2bOF+wNOEFydQCusN4qgoDi5o+O5q
tl1uAY3CKRKwaknQwCqNS+IxE5KwRwFSWlcE0tnQGNcpSvoCEwkZqx+fZT2UNrdQrhFLP+aAJaLk
FlilLoEX2EoRVlN2r+clgY1QckIv4uU6Q0Pyxe3crx/+fvl2w/iWlHH7/V+ufrso8/asYZ6fb3/a
kBGvlwvm+i83+MNd/zpLjt5T48shgMZ/PJLb37v9+fmWyVEPfskMPapoVBRIbm73+Yfr49uVyD9d
xLkihrSVUDXEHiwn5pKr8fvFRI7/6We333a40zxVDVMy7OQlkaH2RfTFyLgUupjCEnZX+DFfOP2j
yoMPAEiVgwbyQ5+NN+yM/bGL49ZJ+ij14vkVr4I78my26ajzBVKTDJ0dGbJY6jxVlvpN7SeGU45U
eL1c2EKrpu6In3zdpOm0ZezAlLTe6owBcO466swEVw4ZrmpGeU9Y6yYk+Jr4FqhsQ7+MXMMzohSp
Q+6TYLd0ykLqMEwusx3QJnqAhVM1sWm20hxvs1Q7aOAVcX8x1CZ5WYIRHzcDmzSz2qZChIO8J7+4
5e7ROa70hTurBfLrkMcF7KvYWONcyOqMIFYZVmnVNo+0NJPchwCATZrjcrvRC4UWg1qN4OHMU1zU
a3gSEDYz4S0rad0jnLTsYDQ3FRG9Di2fzCmaOWI2GHWHDkGjyEK4EkWo+FIh9bztW6FGspX3DVIE
Tm1rIYZrhb9N2kXvNWgRAOpxG+IHt+UoZFhQIfVQghixkKlsQ62fwMyKoytVDQDKmSm62bQjkXgI
kqJmeEkldmB+qo12ohgXgfehjhpi1BDZrrIEqXisLeCqMORFGNL3skc/Cti7C0J6OsoXwa3hOhMf
dAkmaaCWx0mAKClnzaseNGAsfCRy0QS/dLIsXJ9ZvSUAJ8UniOKLeJnHUjZGtFNgL8CYvAVzH+xD
Ed3xwMeTvZjO6A1/aJ7Ub/mz0aW6M6elNwhM9jKReYSOpMEajY/BEGuXXomTtHXklfpIM7SZV+aw
2M4HgU3FGHiGiDLHbMo3WYQZYh0Nc7grjRIET2elWwlCxDwkGAMZigM8AM3RvswzDdTO2hhFQ4Q6
kbJi1Okk3isbXjHlSPbUuBL30tynx5aPI30Z0RkGi6KB1ElqjwIZV7lTC7F+Cpt1aDFua4sfQ62J
pvY7cT+FXD1/L3K6Qo1YbGqtt0OGOwcr1jGhkwefi6ln1byCCkQ+/PRL9Ffv9Ept7ZWo36oycKdK
Ut7GeZrIjEe5Gib1EYcf9D/d3wAUoCvQ8gE1S/FM3/Qh63ZwlaUVEWRsn2eglhpJDI6uLmuy9WSF
QudW0HWwePqA0pTUi5gZKQpXFDUT2VC8mK9YdPBAjgA80B/EuuWFGv+3zLUkBzTcjWc1huAkAkzr
a1HZdIO8yGKjHXMMEPjGMZjyyrFE5glt6hZScTYmHqPWb5qcXFyJpOZ1FsTdplOGjZS4nYLQSUxV
dOXiBj7K9GxpEMAUBAg6UKkxhXyV6bKCgupUKSpEv5ZlRYuWDqwZBo6upwI6OcYEomA9jY3yHCdN
C+MjtZhuV4nHAECPeW3nHNmyPHiosoHJZdSADbLXfZycdUaWdGKYlkYiEKkSNd2o9ugIIyypVvDK
oErcDs34OlRF5ZpDewojwwSvUF7NFiO/aIrMeNvQkYYWE8do0VsO63SdR3hbZ/QXGf3ZVVxiztGq
LHIzIMiMc8W1FiTPWmoIGJAICJdLtCmyxevTTZM7KbHgWWkdrUUxBLDD6BmIY3NctjgpUnhdY/yT
G+SVFKTt7iJwikhtU2Z40+x0pXCcEa3h660ToV9LbSE47RDc+7pl7guc8yWAABvQv2n3E75RXTJw
6AXmHSG9C5IysYmlDwit0AXTgpRDKRfLERspCzGTyFY+l8sdlmFra5Jj7hs+QzNQdkQI47unS7WG
GHyWYGhQhPPSyhhymzRbTwZQFoF3I9YGsIlR+RVoWMQ/TIVxkzrqNJmj8Y2KlVEZdBJgJMugKizA
Ps2Fj/7EQvTl07eMFWiDUJtlxtqMr3XutRGVo9Qh3rD0nuR3hAVDMtyHs3HNe0CakWqaqKpZ8W4B
UG0Vv0p53bow1Ykh67czTT/232pIOGibsbCntm+ZKFlr02A2rn4F3Y4GrP/Q8KKvgrtMz/29j1kB
1aD6E9LCWMlt1G2UGNdBqO9YqRgMWlelrrd1GlKmC+qbLNTxjjkpBXLI0lxd/4u9M1mOG9my7b/c
8cM1NA44MKhJ9A2DnUiK5ARGiRL6ztE4gK+vBWZZpZI3n9Le/JmlyZKiGEQgAPjxc/ZeW5UsSqLr
ftYJ+oeCEw0nbuE9LNvR2NbI80EzzHnyoGTHzqIobh3mTKvELL6HFitg4NB+XVg0jYs5XZco/3x/
K1P3LgqMo5M58Ki02k9Dz5iCtDMQJiWefmZFVkm6ei6vHL+4MRP/HrLLJTLvyQ25wFrOG+jEMZxJ
hLJlzuPEFC+RnT9Bez1g6EY7OjJgzqMndx68fQlkHS40upiKA8EDV7o1cFE641GGTc+yxFrLEIpB
6b2Kou9IxggOiLbp78bfseFXm15ojG1Nwmy8YWDQBgmglHWTwYnovdsW7UJvkPqumB0g9Maqclv7
lbP1G+9L6Zt3WcntZ8QxasWyfc/L6KCTXOwBXHwnqcC8F8YPvxgO8AmDe1Qb8EsXfAdELadBz+QO
zyqlsAAwp+2Iyr+I3kinSNdG1gxQxCJK5HldoVqya7HjtONnsRUywjr5oRvx4nX0TXiIAFatw2yL
oxLreHimnZyt88jmQzTkIfAR+LIwlhsSulLk89VbtwRnVR7c1CqNX2TivjklRkZnpLFlO+UDwdLY
Gx7rYn6P5zrbZoJpau/56IZqKBho8UJ7RnjL5xrTs43YNqwTd3ztShrqDCnSQ7tkC4/3SdNBzym/
e+W8Ueneb2peFdCxWb52jZHBJUSKCLCC8C91Pfhwctt4AHyVoelrxDRfD+Hiz82qV8j1x9LM7idd
vhpunR6Srt5Mw6T23aQWsE/06KeE83yUXHaGJlQgv9jDXwhX+bL3nQEU7RJirWUT7YXlI4t2L06A
ZCtvDCxy7rBrPBz0QZTQMcdEVIIxDiq4vKqdv1Yl0sPBYwsEDXHNRAz9LMOYNned8yCzQ+JkDOs0
47UGD89+HJgWtCq8DfLxBrKo63QIfApMirrLxM6fmxS2cPy17yPSRZT4Uvbm0xQrByAVW/i0v1h5
5ZxRYrpwxo5ASucQbKriNCvhUoMiP9cloh+XwaZoiO5mUS1c+cPoqh/wx5cYFECVNXCAddxW6Rbk
Z7XLke4HQqP8pdUBa27tVYLdZ4waXDDjqn3/4C/BB6GP+IuCt7tSd2k74+5PUiARfjXf9rO47hrd
Il32QS3Us3du6vjx4JjVa+1tozl3jgZGIBgCJPHAUVwXatmyMwysaHWsih5uNetkSH0dHmwpohvt
OBtoYkAulPcl6cVPmLfDakyWqJxuAtBQJgP6ALO9oq6rMpSUFE19OGYLqMPdpY30VwTw6N0qESNY
vAj5Fnc/GANG4gZvfUrHve7l1ywMqK5tAIr9jEY9c64sYi0AH7qnalYjKFSdHEFXXEwD7HLVkDU7
IzVSUGo20iteDHf60hGoy0rbmFs3UC+uY3lHXBQpqpDM/t7TmdmQ3osE0LGf9NSc1Txh9VSOv3bN
G4IDLERnJatuDx6jZ1E0oksX1ddDO0xY1kCoCbcSW/KnrmzfRZsSYoqZg800MmbVFRZdd3GZDc3t
YMf3JjEAGz9FAVuO3cMCXMZndhLtDEtmnLeFvVBUbAOFctCbm6hg7CpGn3MSkFAq+q9t2G6tDtdo
5rLDCV3vWrZ0AnWd3niFKekC4w+J3FtXBGe36C5WzOFQVF04T9g8whvUU/bO6/yvEylgm7Fqn+pA
32e1eGqcnoq3CwgwN7L73OqZ79WEJeZbKwEyF7/mZDmtE5kPODhQjnhQK3PAvyPz9zT0D7URX0y/
kee5xy6MLrhIT62/nzJAok5bHntpa1Soi/VEwZ+3YOz0fXmdt+PiPeBSrCd2c07oHGCKwMbSg/0c
RE3K5BpsQO3Y12Np4gyPM7TOFQO3wLDfGVDKM5sguJI0/2Fr7YPZBaVYH9XIy8m4Br3P6KAIa1TD
bvA00Lv+iiQIBwDew0W+XdJaf3fyL30D+gl3k0+6RXaf2DWKUCX9bcHiwFT2RwEY7qqJSEEgMqRP
64UlXTD+rSEahCpPCB4oSz7FEqdhmRxGkrMMD44l3URaWIhg6JNv2fWgyaUmFgVUmMbDT9KP1SFs
2dd7PDrCZsjWqEAGSpebSCJaT33gTF7hHkOkGbDBb5Xfwm+ejJTkCONBwlZACMxwO2MGu4hT0e4S
lnnUaXGYY8zUFfKmQSCJA+t7NeceDvcWK9nUotVlaOdS5tMiJT1A7tlWHkUX/QzNAWUT1nue5AhK
yt5bmZJyQ8zBCRUWOlCPZ/DAWoigHeFVE3TwtqruIW1b+9TGbHqKFHtFMSAuZ6+0FiYqtEgaiJTJ
PJnSB8tzEBA13f0oE6S6AwKptvfoxVkFcvFiN0i/3IBTggknT+C4yp1MJorg0ke8ywVlOUCG7RKf
SuBOW5mIYjtp3GAKCcd6wt0yBCT69KyWTb5Y/Cz3hzTt5Fzr6CVJD36XIT6IRbqLe/e1yyueH/nA
FgMneiLl2xTV+drPe+pgqQ+9mq4D+s1r8n7EeiFymwJpBWeMrQ3c8GnWh2H0HhSU0o2Fy3Jdd6SX
uTz6a7N4+cgjAxn0FIWq5xwzzrbB2a+dns2zWdrkydXEpLTxHUyqI/UbwyPTbNZz8+rQsrbaJ5Vj
PBF9W13wPE58RM/ZFLObVcY3RZPCMkeHLKim2bIjkZgK/aKR90buggZmHN2VY00bcAppQ4gfKIie
ppaQiSIeM8ZJ6H9sR79VdVvsYjPF1n4dpV10UXGJ1T/P4NNQm29L9VRicWM9oZEjjXzXiWbn5sQ+
RWOJ6LsAjdfMYIShwT84UdjjmqEstc3ya+vQA55HhKHZ/M5WcHZtc1syNKqn/C7mE6PHnbLO3zqa
Eroz6UGMSPT7wLsTTfozG8XNUAwPytAwIzxGHqQCwRHPBakA5Eg4b204FnujQavgJWxIZwf+mpiS
B2Scw9ESwX0/26dSjvvEty/KDNM987+aSp69avJE06jYMZx8oiuKjF10991yk9KP3EzsF9dlDuCu
i5KzhsTwbR7UcqnhxLc0rtfKCQN0Bvk6BR257mOxHw1oHA4Ov86Q0y7ouDIhsVh7U+qdTsWT9iKX
KxQjoBfPP2fttNvOENz44JQawhuGvRPrL/4AiyIa3925H/fxZJyU3zyHY9RvywoCCkRs+ldh8LPo
UR3Vjfs6O7l1YNlEMAe4E43ZcMNlAc9gwvCDXAA0c0GqSbusjv5k3JoMZrFZfMvb6Er59YMzmLAz
wnZc9TUYuRavhikeNMBrxE1tQc9efm2AaO5SgVGvsJAHIndO5m+WwHUzNuocq8CiYmOrGClh4yEh
q0l46dUUI1fE54mturqpuUS4rwOIqzqK6R7nz8rBigmzjkw7CymdZdO1pccC660MgkPRoxkxyTSM
5HR0FC7XyoQ/Kt5dQ5Ks1t/khk0CSja+wQQGgzABCsP3K9MO9B03qBG1+QFe+NB+g6qpz43jvBZd
ua1HZq9WAvnCMVvz6I3v1JjpF+kxbXQBI85+dewHRRewRolR6O0QA8NwXTZtSU/5TBcMnd+AUTOR
P4jvWUlPuNeLYdvB607npbxFuIWcRaDmi5Xm0Hhi1/7gXwdOZR3clLefm857FvXlzlL5e5cxAo8b
8NDSRRk49SGDK8pLvGckrIwGvAgCDJON0Rn0JaNyo2ZM7dkcXUys18dKUR9aGjm6H+25gfBq6v4U
5ElyNOJy5yciORBrwKXRTI9T18L9s618Nyn/2CVEfgtQrkGBElBXfrOPe464cmcX05ZFIo5xaYky
o7wubkTaXpFbNK6UzKq9pHV8cga6L63ztQq1ux1Ll/mDp66JOuQJwXi8NwRISX1rJBbsf+i1+PSy
u6BPWTMx3W973UGdKYxdk1oQop2gQ5ca3HbEr3su9FcrrnbDUMG88x7zJMBS0y7bI8zhq8UnzfNp
X5gwVbr+MptHezb8G90E1+NUE502Gq9dTS9soFOwn3yU+U7eXgwvjtYjyNnt5HrDroph1rnl9VC+
J1MNlkUf7ZZ1s3WCtRx6m+VEfE+8HlZF9cXJb3UPTEOFBvUsITTb2iA1wyhFuG5ckMUGXQbDuCdB
ntwD9qFWCx4+w/o3gp0zzVufbik2zKDkgtIU9blzSYT3IKXau37X79WUq009YBRukNgd+pjewHjl
hbQ7UdhUG6e27kp/OhNJNa3qUQ7HJB8vtg//dLFLb1zgryYiZ3aQlOgjTLSkvJsz+43ZlL2SRxt+
OowXOEtWltCF1niCE/ObioPonmfzTxlDkqRzGm/T1B52ORulrbKOiS/z26SorhCQrbIuKq/KPjq1
oVEcrTlTC7rhlsk/8HEAeniS4DWZIWGKU06jesDraERlcDHH4WtMnPR27jJOMEBj8KkjEroufqIS
gTLMRW1jcCI9MjnOLS1VMKOhbHdhK4Zn9Ll7wxz0bdIK2HteZ+wmE6vsOKDbD5Xs95UfzydNYs2a
8UC/ZxWn/dmOb5IrgYHEAZzuwPWBUE6IPIJdfoV0DvPGVD32SxpnZ2Bw+UjqdgvN4PHPrz/+Ty3f
/vPvPn7EBxZJomKb8IPLS/yZ8/3n3yVMsdcINU1uBV6hxBcOg35eYHO+/eWXl/njt/7tS/o55hxz
anFpfRzax6uzGjKE/vMX/fGTBH+eyVlPqdLAT8VheBgyP6Lg/evx/fE6ZWddmYEZ7H55WaX6M3um
ZP/5lT++/uMffryT1nffYh0OEG956zGtJ07F//6Wj3/954n7+JIgKcjapMysP77884yaLoCvxLHO
iTIew8Gl2RDQq0zS+hULiLGJTa/aIK4BWYXGcjXkBjuXgRVzxG6KooZF17bwrg9siqmZ765ho5kb
kCXBMXXSvWcKPDEdnbBp7h8BAiI9Bw9hRd/Z8uOAqZD/ssTqbepNPOZxm+mA8b3dYbfu8ZVMLdV8
WT4GfUPuE3oWN73Ph29DXpoITOC8uH12bZrLyGQiWm8yZAml/soCyj806fdlhKEm5P1pX19qZ37L
2pIkhMa90jbpkmhJVpQY0t0ZpXHtFCPP+xmTsJNGetMOHeBs1hOUo7cmoO11CvwSJDy2AWKUVj4c
9DU3bDkHN17EI7JEGj2TldWkwUk1oDUSB9N94u17ZvHYmMCaJzPcAA9naF3YZ90V32bF6a0YcTm1
BA+EsSFw2seuhDsbZYxrJBctUuDxyMJ2MGp/TyMNJT0KXIde3qSNZ3Q6xjqyx6uFne/Qs10Nvpmv
3UTtySPS25gYVredXpDlsHPAG+S3EQKvdCfGNtyi0mdkLuqnIvfeK+2Mm6GZ3rUsOjaIgge3Uw2r
NGINtPqu2A7zcxzZD1VOeVvzJNsMBGFsqq+9SRd0nEFoW1uw2MlaGYl70Fkfbsk+CIgtYICeJuS4
FoG/b8ya18PBGSbWRk10BoSDy6vveJoOgFFBglnWsdOQjWajf240JhIpsgcdUld4xAcx7HmZSeeg
kSYZR6lvE7aD/NvEorY1kHjsOjLfrMTTVxJgdyLcLw0tzmZUoLYkU/liLq95jG0DsoCY0Rh4TgtS
RrwmOJlzeFe3IQiAYa62Y+s9aUJrR9TuoCzyZtdNO77LmClQM1DV6qbDZNJiBHOz7q0Yk9t5Ymop
4v7FHHtv61p4bcNOIgRdNE9eDe3hF/Xh/+g0/5Itvgj2fsXhMS6CVOQIXziUSuj6+P73t3vK7va/
/mX9nzgUE9FLNKemiaFLMYD9lRmThcQiecJE3ZGI8MGtoT4YBY5zo4vDnR/RFS76Cua1c2yVvWeG
gm8/ivqzRW4kWE8QtLEsbjIuhEq2X3gURP9w4NZnjt9y4J7J5eD4ruPR9//rgaM8V95Ej/bIIDg7
Gh4uNTKvnNUomZz1aUdrEHdYneTxjYvi/zQ56Gx/f/Ksvzl59D88x1qkkD5V3l+PISFKwxvjIjki
1phu6tzGapTGRyo/EGezNA5Vrv1dyO6AyOZL0psnOOwkZr38/jicz9wszgVSUREIC76U5X3mNma4
g4TKZHTsaxCMsa/Ese8Yz5s8BHWbPg+kB+yr3Huw/IjgzswaDwnNlqEWMBhb4zIEHblPlkMOsK8v
EYIZ1ivMMbFFHgRx6D2TPce6hCTahsI9+Z1uL7XRwpWVzMOVwUy6zMNqWyXWm+cPw2GsyLcJKnn1
8Uey/F+Xz8+/f9v2f55+aRNDZ0lp+aYv5fL9X67d3uz8uBvi6OhZdrHWbV1t0wC0sxXJXe3aJGTO
mELJtRUTJD3Xro/FWDLfz2fK9vGqLKLhUJhaHCy3GI6hwBcyRDFupDoc9vmM8ay39Zc+rJzdx5H/
f3n0w1Qjcn57LwATJC0z++/drzJnK7B9qGj/d3n0VdUnbfJWvv3NT/0pjuYSxzAmHF8gefb41PWP
tvuvfxmB+DcyKpv/Asu0lgfbnxpp59+m7dtm4Pke3LdfNdK2/28/EIhBpW0H6KgD6/9FI20teu9f
n6iWZTnC5qp0pYtDw7XFX6/KZFK650ZgkuKy20ziNthjKHhoZkJzJvIjeawZ2zKGmD2pce2Ohd6h
QarXzYBik8gZJCaMUlmnAy+7og827cvmMna9e6fC4hHYMeB7bW0qAq23Qd61m67z/X3II5rZbnws
LOz2Avo+0WEnz1YvOQSyHU9pWsG1AbZVAZtSX/0b7FnZXiroH23RERfwnHsobUuGr2u408eUpQDQ
B91TA6fLjB4NtiviipqZbNYARfF7c4/NhKaE4iCaAmeb6A/oER5Uw2RKkTbG1h9h+CB8oG2WvY+w
HxKx4m+s0gATIAfz2JNbnQM538oeN2JtTDsCHDpCT5CsFLyAqqfT2ABdwyUIBXNsxrNFQ8SrTjUG
3xs1tQfiSTG3Yv7cJgNwZRoDLUgZS8ENAVC3FqlnkAlnO7usGptVwSN7rS2IltFCgxGe2hUWOKeS
FC7sz3Bhey/c+hErbeqL14lm0+GXK/pvltzPqwYXiBCejR3HdrjmCAH66wWSTj4u1aGuj7UTPJgd
eqGPP3K/JeTQa2t2NtD2ZlolZs9BCdqhM8L7P07m748l+I9rVQiGyI4ARuxLy1zk/r88QZGOmaRw
ZzXyQ/oWSV2+OMwv0IMb/W1kF49seX8kIv+nM7DcAr8UHcsZkASlS9/y3cCyPxcd+M2tGeNdfmyN
hNwZFAdc2EseRJxiWu+QZ9MtZwKtMU/Wqlmsh7rchxocIPf3kYyrp9+fB3thL34+IhFI0/K4YaEf
LyvsLyciNe1WF6gYjh8NnLSkXsfXCmFHo/GvKCuMHnuzRwzYFr3JWZc4CYycqPGUQdDoeBiZdfBj
GGn1ed5s7YMq33+8FEontHUYndsw/fL7g/687H+cRiy18JoR1nhyQUb/etARd0ACgZ6DppzcJe10
6FJ/wnZoQBRN4QQwA0g2jm5ePIuuTBNxHyYIBVf0HCrikt4bbyrJR+5ArxvVnYfbM06axzx08HrD
pali7K4Z4Mcm/dZVtH1zu4WMAhsSPPn0DTPlNTE0nAg7eR+Nkd2BC2HSje17WhvMSQCp/MM7Xm6N
Tx8TU0zeqYTGLSzx6R2PWZTjvjaTY9npowP/b6WahPwH/Rj7s32FmHYblMgfTFukJ7KgAVrhUmBb
5sG9WRJQanza2CcKJjRAHE1GmwmGD7aMemWPwcNAvuE6JdEBP/32o9wO6r5eipu3oEal6DJzola3
zF3p9m9NNc4HZRCxVtE7bUK5TiKxFYB0fv+2LQw8n962ay4FjjAx80hWvb9+0LnVyqnonfTYqeCh
CnrNKZ9vVJh/M3o8GM3PEts4jjvIV2QTbIiKUlu1lW2ExLXFvTd6546QRTBxrrj+/bE5f3dsluXa
zEp95F32Z5hqQzesU156bKaDSRF6mvPquYJBir3Se6DRhrHPcLcfy4E9mHRCa8glEakRTo4hUA9b
g2SFVd3br62Mv4l5wjhLJDqX5YLcbXykGVDdrFn9RKcK1NN+mIPp5JZn33dvm8hSB8PWJvweNBuk
h93S94QETXOpxniP5iF5ZQvjXX7/tq3/fIS5pgTkHlBuB5JGxF8/EuzPOonYTR5n2nwbUmlumQkH
a5PEuTVaz7sSA4You73uSGkI+WLGRUcsd3yfFqI4lAmh6/9wSJ8KDyS5HAbuLJNSxsVA9umQRGJo
a4iD5BiHdAxyc74xMZFDXSmPiHzEMabRc4iw+NrBgvCRNHwlCS1tYf3TkSy34S+36ceRuBZ5bAL0
pHCtT9drCr7CUAa3aZeEa1e8M2A0UPJifE1SnKA2zyHmYdBVCHCKanNTVXF96Ip6PE2aSY7Tycfc
t0l7Ic945zLxrDz7H47R+Zv9I/x1zw/YLi1Pk+Vs/vLE7728pXsy8ihpXYirWLAUWhnMmE+G7bev
TkPOm1mcMbzhqI+/yQFtiksv4dpNimsKyvcspbvk1++ZG6RfRgt9PmAn7M/FrW3kQLsSUkBRgoC3
movhnNrGY9/jna0mu73kI9WeD/rEkAxv/uE6+JvdoIV4TbAyyGWL/OmOHCZaK43bJUdTwBFsOpLq
m2E6J74fbbqlg+UwCygRcKKwbigr8j4l73EiBKuFVmFLfdKgnLLU+Id7xv1UbSyXBWITTrjj47Mx
/U8XKDbnoZpDyXY5Dfayg2jRpvANJ2N6cE0Cisc0A9yRzffIV63lBIID4s+dQNZj04ubg4iFjVzM
TTuGxtFFRlbVjkRMO1kHhBS7mUmtJ3V+Yw4FyIMBPfaQ+BZWf3jdtDkeEBZZKxgoxluF4sB1UGbn
U/c+ZgKy/mz161D0V5phmK7c4q5vEElDKtVLGDfjLegciJU0w1G/ew+HYj5nfX9d2hmhZQOfY5cd
Grfu3vw5vYyM1Usksl2cHwK0630QBbBmUY+B452JRgyLE/JR4+73H/7HnvfTrUd6NdsjyQ4pMD+z
rSlXQ03nwTjgDlAHPcDGaSD1zJjsmUa53q1TDHdhgNjcD4dy15BWuZuLpt55+O4rK4JfoHJMhNno
HqVwNm5cpLeTbyIDq9BoVOWPymGQTK7w1zAP2gP3s7+OAuVu6NQASgsWeU8nCOBBCbSjVwcUQ4mX
OnyQzBHZOV1VaFt3cF6eGah5m1Qxz3bKMDxOg1Od5hZOSkzHLjcmbP44cqJ6hPbJYL7XP3ULy9zV
bgeOSgpUFKBmkeixf2rVW9ySXJPraa189gsOkteoDaJDl2HkSYy4WzPNj+FMQBdlKL5CiDJAiAte
3YigvrKabjhiYilUtZuNivHaPIIEQvf/+w/o81rOTcCY2nfo07jUqt7nD8gMyq5qc86SkXQ9yvD2
JgtLEwp4T9aWNe1Tl56ZZqTa+DBO6Ok+eDlUN+lDioUNQJIlfEGjyuEdM3wt27bb/sMRfiqyPo6Q
dXxpqCxtlc+bgoT5LLLtFr3aMsxsNNrzMIq2lcnaTmrISnObkRs87XQIgDxX1D/4ll6nhDJZTg6Q
yxrE4SyJUJ3ZgP3D0dEv+LS2+KaUvs3WwQ18CAF/fW5Pfuu2YkTE6Cua8AmxpGsmAK95KrNdaANj
qEc9nZH5YqcrEkTZ6YGhjQ1AY1n0GGRtfn9Azh87+r/ec75D2rAZoBN0OLRPVWmuasMeGjs8jA5c
K9dps/uCbvHG8o/lUBrPfGvXxUl5FSVJDMHrR5Db9ZtTvTDxhU3rOOp7j5jAoPl80LMfn0X1g3Km
Ry4L/T0JPfBZiXMbAjoBgdz4O5fH4jofuCsGgrrWA2lhdKmwg3bbIRujW4X2ZlVwVx/5KC/p2L5X
YGQuXlpBU+nm29AmF7SNhvAkOZO7GA3Veg4GZ++p5JtK4/hqdBtGhpVCL5SyFWaqc3JSedtTYZzi
gOME0Di1wv9uQrAckIUr7BLOGBywG537nJdKA6B3rpB07s3oPvBm/0h0KNr4CDM2wK/kVKehBqE0
o5cY2p983DCiSBDc2ZP/7ii0QXmueFMFoYRLVHgZz4BsHUCSqAnPVUT3XyIIerD9F052jDtP34em
CHdSwyyOOhAiHhtoFjnfuvLqzt2GSOufQgK4+pbMwaBUm2TvRfbGBwt/ZkF9NaSe7xwUFGIRObnz
lMPhRpCTL52LaCKLyqryF2kZ4znJUSLohCwMtk34HAfxUpAbRq2XbLIAtxRp5Jd59MdzAcMDyh+6
zwAnxabqiccI4jDeVyr0nmebbEV7r+JhOnaF/XNi7Hvf5+mbnCdNH2gy9j6GvNXoLWuI5+897YjN
Mw/B68IygouVusdWd+E1DlpGnyVxVumo+SRRodlBauOxK+qNikOG3jIA/9qNDSZ0I76t7aLZOFBP
QBpZe3Y39r6zuatngD/HWaT1xjFCk/m5fIKa7W2murxu9Qg90sN235hEWpquh0kCvl4aldVpSgKy
4LX/Hbt9vSulzq7oAaHZb3KFvGxUD2ybi51HrBw/OS0Ci4ru+MC1jHSpO3pKMzsiqzoyPGvtu7Wi
gp4iODswoaR1ES6zp0S2Z2fMikMw6UcxI7OiqMIoMvfMnizm0+yat4MtXeJhvbMIWtpCGjaJauXe
FupipkzSMo8xMQ535NaLAMzqAA+4BBuKuhgPXiLumIzDy1hkWMQqTKu56g2gewmxcGERncaiuZ37
5Vd48krmlXlnNtY5Htg2dphVP4puVYa7NOjnTWMVRGl4Ei1Sae3Z4tiQV+oCpZ61jYyZzptyqRFl
j4dfAs+VIaJ6ei5fQwtufNuGgImHILnN885dzS3Ll+M/VUQI3ikLUUWf5dYurMzhEliT9eSE3JCx
/Wgb0fhkL8GBoiUX2qZgWhT0NsQquNmVR7xTGIVXaKDYj/neLnca9rXjl6GcvAs1UJ0W4SEw3Hnv
oeaCQoJopfg+mPAeZxGiQ82C6CKXg07a4MbKpb/GyLFY9CxKMHbJO4j1OFVjjIcB1BmeyvvGiaNr
e/ruQSufAOtdsgHKi0irYq0EyCojLd0rs0RGXvdWtGfa+SAK/EcAsDDoOgIPEEt5YJI5jqAyLz3z
arDGS4iGemuXsXlnjP0GoOr4VCnir60BAqJI+/HJr7uMyPT5MUNQSf1oHBhoqxvf5uAy4va+xt38
RHxrsJJGYF1mvyEID9dIbydAXfXsPNUyjddGFQ+QAdnlshomcZavua12GKTLK8+BYyWTTHwt7cjb
OA7D/MmOnHWFc+WlCQXQtAynA6Hye7bunCef/gTqqUOSEYZoWZC/rdH/zgwVNW8kDE5GR9K6J+9V
ZAVfPEPQ6phS+2y56SuIMFIhuV0pJa8nmWwpNNj6N/OzUDx6mn4gG4TwYBX+KAa6Buwa3+2qIQzD
dfqj0xrDTTIrTmER3A1Z63H1Id9jm80OB3NFH4zWpkTxzm15cGX8UOhR3ZhV1W1EggoUJ2u9z/QF
cTIfJQ48rb7JAOdZhYf7mJO6uhoM0Fe0SZ4tCpnC7dqTjpP4Ai7ynCf2fs6bu4XQD9wBqzWZaCPP
elwgCjnqKddIz5J+7yj9VlbiqdNmiaq2Bq+jZLOr4TwkGRYLOuPXH686tpg5MLmE22zUamv6TrwT
1qsYFc8q7ZbrOMfaOAHdG0qzxuNsHx0HXD768ZVhE/5b28EpF1zQ5jDCBbN0uavj8wzh6q4h2mSF
F/w0W6G17/rhiyq8dJdHTsMwWnm7yQJ3OVfePZQc6yamHS4JVFgzpchPekZlmzjKPFpBZR6iCHO1
YeotUjTKb+TY69zLz1NSr3uXpmtYCfBfZTNddKUecyjVYeYMz3mPlYTmDTsWBnR+Bg0ZR1Cq+ICT
wlzrwvXW9KDwhvPIXSkIS1SV6U2l3KvSQ86nY9KhkkQTTInDDnF/zKrGItgUlfMlJpZTWGcjmLZE
yKpjalRbXRb+VTscSsuRB9Escegz3uDYfp7RRV7F0oTBGJ9M2TVbq6AEdALW6DqoOraRfXcIyuxc
+w9BzO4hmLoThFUL9hfLLQ5ZF50RinK2oHI71ER/OACqziZMeA8NyTbETbaCVOUcrJaZsc7ggAaz
/5iNwbvs4/ISoF6bC5pcCLpRdUNCj8iBOM+6VXtjIDgsQ704pK7HPqbHfhONN7kog31AQkgx/Gw7
M73NZuMeWES8hfVlbCewiqARJoaZQ3bC02+vCpytKBLRVucBijlmOIile+BYRYUVyNT1kTTYJz/R
r9r4Ohak5q3g/Rk9eCw/dL9ky8CD5/iRu8BfJQGVoavCx1pD2ib6ScpD6/Bv7UhYV3ax9cGzJT1t
Rm65lkU3gfYYgdTq/Hnv6HrvoQ0wE0zxrMTjVNwAu5ihRJi0nRQp8sgKpkVgMKI0mFAcRBrpAbHr
Lj2z8E6iSsg+5AmLUIEMDmQuIykmXX3tLGIGtcgaFPqGFJ0DJfXGXoQPPQqIKEEKweAUss6ijtiG
Zf+tjpRcDzRjJliqkURMMaKq8FFXqEVmYaK36BfhxbBIMPQixhgWWQYZpaSXLVINYxFt2DCaFxFH
gYI9W2Qd5oyQR01lsBoX0QdTAffgLEIQib9lEYYMKETqr3qRizSLcKReJCQJWhI9E8+FtARRJhL9
RW5iLcKTcZGgaLQo9SJKKVGnWKhU0kWu4i7CFSwrqLgoJ0I0LRPaFgAXLwlal2YRveSq3aeJy/Od
vFs81NBKUMiYKBNxGhvPAu1MgoaGvT0qtMbfxy3bbVQ2/iK3iRfhTb9IcEK0OPEiyhGLOoeyfRiM
ahPF9TfE9GfkTtAUF0lPRUUyLCKf1Nuni+inXeQ/Ch1QGXhnBWUwmSMYYqNxk5XbYBEOEQa/khJO
draIiggOdYGyhrcavVG3CI/SLscst4iRUjr/JK3FN060H+Uq/G/2zqM5bmXb0v+l57gBn8CgJ+U9
PSlpghBl4E0CCfvr35elG33OOy86bvS8B6oQyWKxDJDYufda39KiJTDG+z4hYV03g8LG/p6ib5Ja
6ISk9dIaxQ8bBVRI8J3vEtGgpVGWFklRud0UnkEu1yjlk+gzD4pnX5Qvjd8e/KF5U/QbSP+hySHx
+RLUdGtzICNVCeYtZuELacusIi3dGpFX5Wi5SjRdC9quRIu86CVaGyfK2ZoY4dHPY2vzravLCkIi
MW4sBRs/Bz6R6W6gOdjDvm2Sl6ZF1T1HXntlBMgpISccw0v7jeKIS7aWpPlJ+Oan2L21WK3XWr5O
32AyqkhJRdQGxphSRX95/8H9Lvcv/9xoaVx6V8kN9/9q6ZxCQ3e/n3/X9d3vGN5Fhff73L+etRiP
Veh8/+rPHS0t2gsn8/Lny7/9Kf3Q413xJ7X4zzLADmg5YCNLPgotV/zrke27gvDvD6slhjTiQRPr
l/HXPf/85p8/9rdHiUP7pdJSxvquarw/DVNLHTMtevzr1//x/O4P/reHuX99v88/3rj79/721vx5
HP0SEU+/haCuMdZeY4/tuqtMyI14QB+YCuMRRx0wiul7iAqUWrVHno8wtNESUUOLRWctG120gNTT
UtJMi0pjC3mpE1DgZ+X4pUygKufpd8yY16KlDdo1HsQqtWu1WLVFtToq5KtKC1lNLWlNtbjVQuUa
J8hdRVlsQMxGx06hwgaC5iPElyVsnwatO4pZU0tnkRKXxzZKTh0i9ou2sfmiuaBFx8IbHifwn9vK
YQvGBiTZBlqe66PT7bRgN0O4qwW8tpbyVlrUi2Vu2gXHRYt9jWn53qbFUz4l23hESq1lwT76YKmF
wo6WDGdohwsvG4+FVc+rdjTPWes8tbOeQ2jJcTBdFApkpE/mob6LkrU82dVCZV+0+8T1XyMtYTbn
SRPE6y0y3WQfGI+93UtaJGROOANSygYce+gcYvi2z/G21ULpmISxtdTiaall1EiJmW5qabWr1WIv
Ka1uVO7iR6Al2AottqNF2f549DlUVsL+WVCz2Q7vhkrGnYWubJsJNL1ZpK4IJ7AB2Ea6n6q+vdKY
oO6BElaXxGFOkkANEonK8Upf47uJgrxGSY4FcVqVWlyejN68Euotc6LgArBhl8KMWTvh/LVBmU7+
utq3WqyuUK0PKP02lIotBAkk7TXa9kaL3EUcigOUtUe3YEFFa3xOUMQPKONHLZGvtFi+dT5sLZ73
tYxeakH9pKX1Dhr7lh31Q1CPu1jeBIjuC5lVmDE46glkR6IfabF+DMMV5kPG74ZHLLTFLm0IxnJm
8w3XJAlCi5EeFvClSSWZ5Phuf8oRjVv0HiJtFqhwDSzaPhAAmXASJplzSJBcRT5jqc0Gs7YdBNqA
cK8XfcMn3WW2OpDsRMqS8JYewMT/zCfwdCVuhgiY0n6aR1LUlR/cEnKorYFnjM6EwB2BYXnum0de
WnctmSZUzJVvRkaEAS6KTtspjAhjha0tFpmH2aLHdVGM8IYwYZAtxjsj5dFKpzNwgWoT3C0b009X
Wzj4JWKHphJ7aF9v59r/NiDWOrfiM1teSF4vDnIJaOA73XUO1g0cpu0Skzzh2gukaSrJKh0fAGO9
5rhLmCK52myS4DrJycaLErKVZFkgoxYgyxMXgjzQz24VRp4DeoAUIS52X6a+4tB30kAzOiK6RvLB
yci2onO0YtKcX/DhbxNtjzG1USbVlpkZ74ytTTTZ8hloUw2JG06JiKHVdhsT342tDTjT3YqDJ6fD
m6PHA3MPDgCKYwrrvnvN8fF43qfpkPpLl+ex1UafRFt+hDb/FNoGBABGbVOcQa22CBEvhzzZxBwu
8Q9hYWfRcMn8sDxchCJFM2KPBOc5jfpi5clZ4eHZ987y08x0APv8YjfjntDDCDP5NPmY9MJuSxL1
bw7AcQ17mBoCu5OF7Qm7j7WPtBOqv3ui7u6ohbBSx+YARIoCeGhdaScV22RSkWY86pVdlNvikxpj
0t6rGhPWot1YKUrMSQ+fY7t9DoHyAFqc37F04xpI30MsXY32dnXa5YUD+lpj+xqwfwG0pIuKH8zD
GGakBFsyU4w3QkIUCcg02Lc/vRRcUB1QhHo0WqpMs4mgpm57zGcZbQvAYr9LI3gKcBBALnahMi4u
IU0d5OtdITvOEQxtMCavs3a4MSxwhPVTOY697ZS6lLEkGRSLWQaSDs9L+arNUPtMO+eMkR446Eof
EFKzG7W/TminXYnlrnVpJlhq62PwQ/LV1Y8o1uKrYd5S7HpNg2/PwcAX3Z18BRnJcz8zusbml2H3
s7Xvr9Otp2XxCbjnwt8Vtnh2VLIDKG5Oo9x6UjgXbMSrBENhp00lo/hitBUbltaur4Mi6cjz3oXV
n0z5bdbeRMfGnaTK+Rh3eMlkKveBZZ6WHLYXZbhcAw7Cxa79jgbGxySe0rPECulT6EntjbS1S7LT
fskR4+SCgdLSTkrsadSZcJV8zFJ1WrvrJBzZz5bMSetsOpjZsPELVbChj74nbgJ/2lGgGjBwphg5
8d9lWO7wds6YWZPoy2Cp9AxK9xe6WnPVQ+BcAIwDWw7XnXaKAgGjWabdo4n2kQbaUYogrzmUmKS1
1zTQrtNR+08HcVLaj7pEMJAo82UAiT5P8/kyRsuIG7COYTCpZ9B1FVfX4rXrd4aP49Vh9WSrigu2
GNpjoX2xrXbIwnW1TwrTbKPds4H20fbaUetob23qUvFzqTqZHc7vLJ3ZD2ovbqbzsLU719M2Xey6
CFXEnlKEZVl7eRft6o0V/l5TO311h2rU3t9Qu4BN7MATtuA6BgFX4S6byhULpw8tmBx1hHhenr5F
NDLBLU8BIKnpkYSSV9jANIWdFHK0STeP5Xv0h7WhncoCy7KhvcuQKA+tdjN72tecD8lm0CepGUbF
lr8Idq3cM2+FQUKwtBvEhxyYKW9shsHXMqhp4NBvTSv2tqVHB4RmRXt3WjOmw3P9q0rxYC/ajZ1p
XzY9oeesr4J9b0HmF0RY1k71k754IRNzjcyiOS0MaD8AI3z0roKnk3UUR5Y8GxNj9Ko5RtolLrGL
Qz1aHuDx4MXGSc5J9NPT3vJRu8xn7TeXGM8N7UAHesbSgCk9ttJdcIph4x3Y7dCogyVVahe7XTe3
NPSymxT+ERgHOBAGmLtOELjmS2cXZAfVDNlpw8bN3wT49c+hnV3npIQkas7PU7RHPQd3tW33ftaS
eHt33H+ztf8eB4d245fal19j0IeRO2zau2e/wbyPiX+uu3eZMM6Wif/RN5O9M5aH3o0c9EvqamoS
AFjYKxK+sxk7j0ZHplyL42RUyYOvKQIM3G9AVEm982S0CXS/s+s+InzZrGyCdCMXEDcM741kP6aR
3KCogBZ4HaI1oTkGVnypwRowJ8jWgRECPXGz58V6VC2ubtdC8SR13ro7RxvoTejqG3FYjPaCPtDd
DhOQMhEuuhSXN0J9kysuo+feGuh94n6QTN4t42FS4UvZgaOu0qw/0bqlKU2yRLzNGropf77ZE3Mq
W8RBZKgwWCqmcVUaRsMltnHeYpsZVR8bxqrrMpuJDChDtdQVWJkaslDIZv7gJyR4LYCp7jciNibk
d5ROmRr/3ICMJ+RCEKPq9SYoLX3T2SQmLWCuOpACZIP3hAI6IC8rYZ/GwqBYVI2Fo7zDSuy/qTRh
TmAUy1fUuYAteoH9PJxOzdSiQHNqolSB991vDDP89/+4XPlsHdxgff9ejjxuwruZa7CfSgStTP0/
EKMMUa0x1j5K7+h2sySjLJGn8f4K//ra6UsBhylg4loKpz970CtWQ6McOj/QEP2FKWCVsn8g6U9l
CDyC+MPOi2hLS2gGX3O8/83KSTA4/vXnU7pvHdDlQ1b644mWdQaVoFraXb8YL24/jafuK4Pm9pTo
n9/vNJFovJ1sMh0WJ2KBVh3hgcg3SvxWZEY37D9iYTbkarWM0SuSHluXbkQ7zMD1QTwSBU+6q8xc
mFAcjJU5qDVmR4QStiCdx9Q3eVcWp4WwTV5U6Ua8nAULR9pEKX4mMe9pBx3+/PBuT1tMBoXT5xI4
DTMwTYj8Q2xUJa+EYTdpJew/7zcZl4rNRNtqhTNFMrjq5Ym84Q1q31vml2hQG5VtqOLIeotrMKr6
Jjc6JDOMy9WhzcDnqNk+pTPV9ogf8GvuLeoYpPkBLbeHhSb+Ln1JXHbF8asUOUszZID7Df1szRyg
VB6lWM9FFNDRUP/+4f1/hf6yDRomKYp8+apn6JkYMxdx3VsTw/TeFQ2jHGAKlu7g2ElDcflW+w5o
nkV95Rr3lRXwRwU01Q8Q0Qwk6zDtRy6QA5MYzN8xnsvVMoxPRXAmoeDdLbC90tegy2u+L+xrV0hW
H+3J+bBs690bYD2pCEBM6T9H6bCblymhdd4fqYl/EQS8AZXvYbUqGYc6BQ/tVdWDMMYnFJjvHc54
5Dpvk08FIobv5gBmbLGk2hjyU7jud8SXT1NLrkTYgBJAs3Qsg+ps0ORfByMtc7DhROEqBOyUZgsD
LUZ9JSUjq1J9qsV8yZOFTZ3+1l83Hf0ohg69DnkCp6F/WJBZsDcy9uz6Z/+4Kz4hDr77Q95/bPZK
bNvJ/fjH/YZwQF9//+b9fktHrKsp3Wudl0yFqrI6EHNVrBk1/JbeeHUL1C4yTL9EDPE2Ld2mspmN
N0EFsBJlSAZAi+HROJcQWc5tbyA7LczrFMF7ZS74ZHTBQ9T6K0QWNhG2jgLCxAcCHIbsmOjZdfQk
zDN2cR6yhyVqFGtsynSJ0caQSsbGqhEvnHKW+bsfavXQEMdaTePWq7UlM4suvji50LQ2AYkgczhk
z05JGK+cKW6qOs9O/pSdp66cbh5RE+tW9+5inXhmNOpTIvPc10g+pV3ij6/tg1HLV7b9gppO7j3P
ZbkjONVGo7zBMrJs/d56AR0xHdw+pugmtg7yNu5OLtd7x79BRzxMiewep4XU0M5UpySyj8TMiI0X
hO0eA/khYctCqYjiOkFkvqcTyV5fWb+FmDhH3XnT5UyScI9+aaaaFg0ZnIJr/jx+mFYwADLMv1tp
oXa27//oiuAq/O5JyeLRV/FPQt0JQEmMTRxfSH4aiMuz9yYZL0cCHNajSfE7d3vlBcOR7exb2QY2
s2EGdVY5/6y74F3aTryTehDQ1eLG2fGWhgl6A4uozNIJdoFKPoGXfmG15yWS/eDY7CWS5NUNp0fh
IXJi3g+DEqMx8VE7NTa7oZYjM5dFg0jCX8ZP9lnjJQvwchGjtUWEKjZ4J15xnKiTB80LPGuRrP1Y
/CbULNp3yzUimjdk0nZijlmGBrrgNtp5+fLislkpPfB9Vvnh+O4PQcIapy6zD+Zq81ZroRXT2Enw
fJwo1VoqUsYB/q/7IWr2aVs+0uqlymVz7iTb0cAw1fWXCsLZzjNIRjVcsDhm+mg41jfhJI9jPDxm
iAG8AtzG6CbhJooIKRxDSesa77Bhwufj2s7fzv3z3OCWcxhe5ShJbK9nn2xPr7HFELhqk5+Gs9h0
FwziyAlDDfrrVE5f3ZxyNXHGx7wWT61Pr0J5z+aIg70YvlRJcoWKc8jo2XtZE66yufwWCPRnJMKt
HIPTwh1xy1fVdz59qJJu/OQXyQ9qLTJ9q+Roz/mFhd5krvTT7+pL74+/Jsv91TOSZ4H+PgE6zTpv
ZHbSPy5V2UI+0SBkLOuinD/LLviNuZuC2MM005qcndaj0/1EA/M5WP43+1X1hE2jKCajTtY/ZtPn
3U9+TUFO8ywCPRBP2S0pna9wnmkF2MwsuuF9Du2JPVGGWCCIOUUVHQpiUhG4f+W4TLeZia2Zgvs2
x+a7CvyEoHB27VFh7qR+HPQiLUU9gU7zlJ+doH2xAlwPHdNEWifl2ouIG0Oro2WAglqPEFMgOMxu
8QsU9nJxhMOQnieed2YDjnd8zaRq9uAdGfXLc9Krr5AhKkb/H6mOReq5rJYWXAeBP/rcTmRhtg2u
fe8hmRy5tyq84dB2pgkNuVWN4Wa0ppsz+HTBYCnPfb4fWnnxJwYbbK4fsBRzVX9otG3IlW8tTV6I
LRc107sSes2yvY7U++RoEvbnM5Oiteb+GE1kOHYmN3NASK0dQ4pYzP416LLnsRtXks7rRHRV1pMY
Uxm0fnHysFpxAEJlov1XygOI3wNnqdYJH7Oxe+od4ztUyWfe4ZlKhGv78Agzk4hJwPezv+mT6GT0
6qHPI1LNvUNt0/ka7W1dju80mBxh/kb8XPUhEwKRP9f1/DKo5aMZG8oxqzgNKXb0ggGIwcczeOgf
LRpYFh48NnCF8+TkWFRILvu0PPB5pM8l62R0dl1qoqjxBtCnabevHDK2og4pyfcYLd0qHKJvy2gO
W4vnQbTUmBiPXiRXubkgqGFe2TuftCbOi4dPyY2aH0pNHy59HYinPruMX02PDK31I2ZX8OcM1b0n
qf/G1IImWk8HOS3GX6qGXzxYwZOZxvtefo3MiMRPYd7g618za/kRpOH7FDMKZVKIIG4bKW+haKje
DfhbqzpsSOMg5Y7ajwtPS4RREFkkz5GxdM+VcrsvDJPgR2RBg8/TxuY1DOjabJPqYZqPtj38jBT7
l7xfHlvfhNyalOYG2QzN8uq3SVuUi+vwFIPRZrkjVAS8Edvk16X7YaTYjvocsIyt1NkaIg4iBP27
onwpWwvjmNTZRkkBLmegBC4HWFQivaZh+xFXOlesM8OHmG7qilnyp8VQgJSQhWj3si6PCWuJazCI
QJhQbvDRzpvF4P3MImtBDUoLdLGdS01myMYUs9wMiXkLtYzehDAfB94tmHyX1KkXZ8hR6tXIKyzU
eF6kMuYUPkRC6D1cjkCZCP8HeUzqLBegrfWIV6SPxv3Sx/LgsBHbijwlTN6JYYw1yNdrnVdB7IzF
+Ln7nVvjoQiRPaV5yfpq281GoGVcLS3SqqovSeMlKWU3BY1ce1b4GgVF86IywssKtxv2lJsp+ABI
OZ7K03PlzU+QtMUldJW4wEkHvRVQNVrSqy9WGZIUatnX0C4+40EsF4ICFHm90WEMhbz0+gY8uNpO
Fh8v3j0SkbTvZJ6KM0Ftwd5sluqcOmwQ81x3llBLntqiD3fahjkXJSwfKR78DPXc/SboF4pZ+FrS
C/e5J+ZTChon4UDXfEaP0pqLqOX2RNHkHf0xLiW3+401o9wzIF4Kd3kMGNyTmThqVyKiz5WlwktU
RGhF/AlnYVYmIKrToy1r9zJxMVw3UQ+XrZ5AofSd+UKtOryIY5OYJLB4eYWBw7PPfl9DZlJMv4Zy
bF+VNQH96heqREgv+yDjkIuVZzw59Vvc1+Lx/oUfW/PO0jP8miy3wfVGl9MASYFro+jOydO7JUvC
ddWnmmlMhyud4u3x7cq9JEP1q3NVunfs1r8UC84qq4XGyIRu7ctuWcMr3ufgnm6hAEeG7tTY+uBf
bgWd4LUrRne7jLbawyqi55ot5AMPLTGoocFwvVQ82sBgGN7vljQIei4K7E+wH51mfuFRNnamIHVI
Jt0ZuTLuYNXI8IjT8Uefx9xHaWpd4plLXGfniBltUmXzfIIj5vZsGRJobHNvHqLBORohFqOEcqLI
rOzcA+eoW/+QhfJZLbBm89TaJdpniYmOIcZiXKfW6zdBQu3u9yjvkMeoDacZEEYVHYwpWzhI5Yxg
dKskV6a045cdMyZCYahAl9OINxr6il2ngs04oL5APICJElJYiqCyczpqRXEipeSxHjIAPAhWULx0
uJfeQW6wymlDb9+QkW4SGT4u7PxGp8efxwV0S3rE1nLj+Yj94BpPUlyTbCr2i2ohdJEE0pXVbhLt
13wwfkIfddGSlvDItLylLtgQlLwR6HXYukb5uagwH1MElqtgYoVZ+k93nm/LUL3U1UDaCmCLVd3F
wSahhnNqLpsVppYUlLXXxuk2KGeYfoP7O4/G9qDo5iFxmm4ii8763+Jp7LMY15EM5UeCSIyxJkAt
ndFjvzZzOj8Eo8Huk/XfIY99mpOvRlE/14DuJyuOELLkKLzmgs+IMsVldgYblaXarV1gAwE9mBls
nqt6d0Nm82eRwUALnZnWwFwv1yz9UVReeGSzTwPV7wh8bOdm71bIMNMISzGoiGteSXbELZbsOKQJ
RigQjVc4SE4GciVixuNFJjMy/wOXTPao4vGLjCg/kr4/VDEbtoU00DDrQJqU7nmeem2ZDicMxyMM
E1Uf4tyJqWZUcnAmdtZZaWKHLOGHyDE6OX7BWWkW6tmx7EPm/ozyMKEGR3E9MVo9R1ny2HuDAUBy
+FCxJdfM9PEpJda5y2CL1kGMAKsYym1Jj1Af4+a2d2gNL2Euz7OydpLIAXimwTHpm/ZoYr6Ci8+w
Z1ieCrgeiSz9QxV2xEQKWGHgnI1VPokHrodv5tR85RQyj4mB1jNYgIALoPeIO40HUrXebaZQe79X
n1WWjafeS59RFWu3CSjIzL2COw7YBVNfdNX43hLtt/gjqhNmHpNPc9aPgZTWCo5NxoRkWb7JoSWu
sfEuYPR1Ohg7KpssEYKARYSVMjtxfKX08ppHr13Wk+wx/4gG93kF42JBShM/Vc3g4h/3zkEDpB7R
sk5l/ihQRDjeEOAwGTB0V+6ntVjGrtLU4o6JxDYldiAK1efdGn9/x8pKDST0PSQYk6IOW+jy1ngH
06Rr1wSCNA2FLrKtSUl3KRELi1ThnMoKhTnuTxQi9IFpUgRudulC72noZyombaG4m/3MUXlnnwN8
HXkTgD3PA0mBov/WuM/3e7WK/ATclKzVRLus+ooaZEg6FFCJDPnQAW97CiGCHezFCLkfGwZVQRbc
LKerN6F0gTlXGUGJzE2kj3AkD6CQII671mEHZpfVLFFyd7dmmrHxGc/lK3t9ZmZLcmD2QrZ9TrGJ
m6bOP5OREDHLpxncLRbUs/SzArTIxgK0+d1rbw3ubhwZ4FYlEiYd7dikqKv8RVX7ZMvqkEDBByWA
ARyTJjI9w/XwLHxzAHrCX7ewRgFVpw5UfDaY52LxVROj1uwwXzOXhywccMWxjI6FwzuOLupUYrRa
dThgex/NbFq8upJgtijHakzP5OA2w2PvUHEVHb+eRKglI1LpuzCCr6rvKXI2tPclNfckUfRu9DUb
otdYzax0zJCQr7Hb7eeCPAXjtzOQqF1K4n+HhQlNjoG6xRqCzmq9IDEypP2T9VRb2PJHq6EXZ4+E
c0KLQZQls02SIIUYiaFLs+GSes53YbEe5WZ7qxMqarPBpmuzzifMj5Ezci54D8bo8iHZ3rPkIJl5
VkFnvE4FnvImm7+qnr2Y32gkfsqH7ZKGAz6SwshAZdZ1kLDDV4aRxEQHFHfdBN5yQuFBg3MvEBc6
ZRFseiv5vF9PFimORVwd5+xxsL0fScPWoQn5lXv7rnXgjnHXiVpyqoYvCRi0tUWsLk7NCjs0IpSU
j+9mZw+u5VR7v5nKcxZm1qHFQND1atqVCZvcAM45eaWj8eYnClCh5R6kad6Wzu+uLZGU15qZe8nM
9CjyajrqGtgvRvlYOCya6ex+7ePRfdQZuOZktxj+iq3h2MNjrvSEZ9kwa6sI4piyA8Tbrx2x8uf7
DTHD35LEiE+z0cBDrtOLEZOMvKYzN2wsNiHnahEfyWggn/Vm+zpPZnqIFpzgrKPPDNuH/WKbz42n
/B1riXd2+uiMGIV6aOo2DVv8gwzkN8K87bXsrKek5xCFercdfS6S+qAyNdYh6d0vhmCYmCn9/tFe
O3kzzjQ3Oi0uTVBe5WUKjwx7wr3e85MBLVYInMyjCg5CFuGeJr+/QovA4E6am2I02+Oc43i6y25B
qjlry4aO0PPpURiQDUaZMOqdmt3a8bZjAKNqRn+ciPGxNtMv2eBR+gjcDNSPTyQ53sQUYynT4Hjx
2JUCtWmbciyNxq2mkkHiQNFU+PmLq6AtltMvHHbBxncQYFvs1lcC7RDPrZnXdSu3cvTfFQlibIMo
l4jdJptQvrdUxms5sQbdFyLaKzVwBQdyesflmABuj5P9c6n0bhTm9MpI0wclOfsFcwlm9xS3pAZO
KZtbwsNLwdSfztqwBTBVmjp1MJrlwYQSQaWIXsQmGokpMPVeyGrcd8OHZWC4jijLXLgwlPqMjFWz
VkV7wvWC2nbgonp/n3z/izGiTYMwt4Eih+9Yr5wNbDKCaApCv+K3hUJwQ+nKtR4GigVyLmWIvks4
BBCmWL/mOZk2nJMbo3ZxY/WIJYIxomidaGTiqqOjwLmamgS9xVVGz4AFy7ZYanLkPkoNPVWPphA1
zEzFsc4Z46VNcmpF8qnN/6orPsuKowkhLWJvy9jY5NQTDTa8xJZ6nzms8ChBUvn3IWi2DL0zPN+x
279amyFnxcpn1sdq11aSJGOSywGKplbyBRd9t6lGjGhQIShLuFOtxB6OPVtfwkBIJzd/mRjY6Zbp
YE2W/OhWLjNrsj9eaV1DVwcHQ0aBWnkxIhP0Ad1Kt73XAVYXq3xmH38jAJ5eioVgTq9XQ7cbEEWg
2Wd97mY2fDl3J9IGNrFkFRN29hl2M7EzlOXYSCCUsYtHJlHTgstmsJ3+Reg+JUv7sosaTbnIy8dG
9ASx8teN8lNZvcRGzKtpzHK7VJDcXLI7ow7GFe3zlaE/xz9rYj+eDCsfd+GYfZI9lqylg1mmsDap
PTjnIkNA4Y3hmqDSbhPMD+xJkptkCrWCND5/DEMicYvU8a4Q8fwBT3tljoFuZ/S/Uho6Bzl5oERr
89c0vcRhbX+jUYHiuVqWCzTR7OA5S0vMg3A2kEl/1KZZnGpZH1PP7q/ONBxJj0QXYLn2daDGKYsF
nXU9R3vyYzlPIggpFfJNtP0czg3Ig5UUBQ84EtvUdpL5bvXpVRYAD1Kz1voIaa3+hwrnN9uurjAF
bmMNDiRqyRDG9H40oYjR+2aT01uM9egzj/ro8UzJIkWVaOqVYCJcDqo9a1lhOJxSnHFuHHxb+vkk
CnzOvpt/6PWQ8wTVgdgSlvCZiOi1zuVTtbhf1Jz8LAr/kIwVq1rm9XDNvTWiGaLVffEiKa+dkQ6h
k+rOfkG56+qTSE78oa6msbcQSIKRpXmIm4QoLFaBvKHswHerVguMs9lkRdZJO5tCHO4X7Ii9rWmf
Mc1lBFd6xSZj4NGTe3m22+CzMYNj7oa4A+1jYpHx06jmR9QFHLMcXGbvvU4Bc3K3XONnrsIScKNk
iZ4xsywVF99g4NB2GaRw8cs+fczUOlzgoM9dm5iHXcnTmYzgdVIsd61JWo5hqFtvUiv2upyYnGjn
StzKQf0Q6UQcs8It3dHq9mL3VqPDW92feTvg0s78+UEGxgtxcAbjeOxvVBHNEt5s7Q2eFy4ExAZ3
K0We7pDgtZrEjbDn5XAHUd1Plxi+IgaJq4F2mt4in2+MCaEnH27tNSxLEeJ4DBvvvv425wM8/9bZ
YCxhdcBfuykBf8D+XUOguxmy4F1wBXGBsRn9Tt2l2uvvA0DNVpSuJFAOSIWQDLWR5JN0mZjOV3eM
+s39b+n7dixw4JHI4Gpg5ujtTgMHfm07nEl9esURpbv0XHSSirSfwFHQ0GmHEIK5Uz6LbdNzUAR4
mgq/5cMruYb1ZfFpl86pzQPsY5qTRS4x0e50FKNYC+x8XvYSZsQylWcvgE+V6L19aSzXvPZ+eA07
lajk+gw4c0VAQbgvDDDqVD7vA5EKRsvmjqOfAHgsA3drbqAIEqls3Smcqm1E2ofs2IqXBSWCCMKN
AH7EcAdDhjE6L9ImsgZ5m89VvNXtigSBG1sBfdnk4CB0p132WDSM7SJxn+W4Nir5reaT22Z5+NZh
rLFS44nsPZLoy5CpqUs4Bbo78LquubegFG6irntxx/5d6V1W0YqzGkgRBXG77AKTcXkyPmZ4u8lh
TT9Hm5O+dSGPhgs7tpyyVuLiwIDUHmIk/mgsiSuRS0jLWB+P452PVA8uz/b3fe3GS0ejwULBPtWH
QVWEmNR8ZJPjvJBOk93E7P4qyk8wZtMXxqDmLC646BDiF2h6cTITbZTOJ2mRbJ9GbrjxRNaskTXk
Dxm9B1LeGpowvgBdVIbMwOvghXHOuhoTcJ1MNTAKIw/CfWdxBh3drNiO4fSW96S2hW2OCGfuGPGb
Kl3TPBw3SHq25mhFV2NhxbLF/Bo4aKI4+XFrDIxWZLgchq57tHiO50wgZJu99uimo9y180NHx2tB
txRk0XtYWe2xwZaDDsffDzGuwaWBpwEzwkpT+OVW2O6U03ONjSmAMDfU6yCpSKWW6hHsEaaWOS+e
LQflTc3yjZFmQNRn99m1YwdPQGBJ2IdZPU7sFp8XBJw9epI/SJ//Tyf8D3RCG3ggdKP/O53w+h2Q
9/fq59/hhP/+pX/DCQVR7K4QJpcX0hkd+Bv/B04own+h0Edo7gEOCiz7b2zC8F8MjyxwaNARfS7g
wMm6ulfJ//5fjviXZl1ZcA6FK0xhOv9PbMJ/sJr4+/DRTBLrcJmEtv9PQhDsdSBJSb4cmqUfN/1A
u7J3u9MsTC657C7riZEUciFvfReMDRPdqiIn+ieQ9IBm/yfO/wvdeDSSIvtP2Il/INj0kxPQE+hq
8zLhmf2DoqCKMFGcgfPB6PqTjTCETFALIp4iS0kxcnPLlvpW7N1yoFnGZKnxKd/+9nk+/mE2/Dcc
7v9g5/DuaCif63q+a0GX/e90CeV15iC9ZDrMSqZ7c5gRkTcI3OeGN4W6pcG4UcbODU3Gr8+MzfDW
w2G7Mj7MnKdYRNDwQ+sF5i2zReVSl6cldWfxrVDfXKOJ1uwnKDmToPgPWAzb8/7nU7eA/WjwD+ZS
PuB/Ao164JLDLBR1JDkwYf8xiKLZ2g6Zl1FcrrOJgU5QpmeuewQVgT7bmJK0reVravIqlQEkf2Jx
v7/XS07CvJm1K9tHu8vfO+QeNbkzlm+DZb5OdtKeUpgOEK6/8iY5KMfUWVT8GTgXTwgdx0MzcFWb
QEzGJgV42dsYHmWQHlKYkavlYKGAwWeJgdx0spmY54yNVgHkOGiemVLYkHisfOcv7iZKsnE7C4ME
ubggR3JBBQyHssqvE46AyCxZwSO8a9ZA64Gia40TZtjEXnV0++Yljo1HY4obFHDcpyjZFNhVt8Xg
EWDYtg95y4tHg0Ufumi+iYZkdtgXGzGUCL1pw6nlDjUfTz6cARqK+p3U924ZzfvZYxOWgvv06T4z
0HjkmPnXnYvKx8rjcyOcrWWYIfWEH2yd4ktcCRIjEq6l/0XYeS03jmRp+IkQAW9u6Z0kSiVT4g2i
pCrCI+ETwNPvl+iZ7djpiNmLrpYoknBpjvlNHuLWPJjRPYhEepQFGM7ed+K9GfY3ah4/hU/EV6sB
Hpqg/fKk1FdaQGAbIK0uwVlj8gqFsPrOdTvDvdzPYH5EuFc4T3wcCQCbhm9NuXkD8GCNWS/8WnBx
6G+9A73BQhZxYgy6mVXCungpMpOoUF9rqHIrjTB75cNFLAOI6mEAybO9QSCxYv/JthGUqttpDzJF
V80ugkSa8ngLUFStQG17uKZ3Wsj3UnycQuRNllmqMGfKGRK21LVmOhDkv9Y2zSnfkx+tm95AVzxW
gPK0ILs1BNoWCAZ8PKn1qQS5joHGeIS0ii0FiuFAHZI52URnObgIH0JwGK30Y3Sy2/KXwuAxDVLu
Rsf+MdU886Av1j0etOs2m81tBgN5iAdU0uEUrErZvtk6lsIUsN+1KAP4Eua7oRwOmV0KkFHlmnLE
vPMqpnU9x3ccezAcz99Qkly5mkObvQeHitQYTRwsPTM/2M4mgZHXPVH7ghcCdmPdoEG0AtP5GBoM
RPLslTRc6FY2cQp69EckA0ZCKRruA+Xt5QqixMOMtpyI3EiPEYkHhtE4TMwhuWbquc80YYB2H+xG
XqxUwoYtcjxFakBiPDqBWx7N3r1RsSw1Gqo0Ekp/SHlCi71jSfV2EyJ/WhKOEEhX15asaov0ziZw
wgfMDrjDvl1ucPzc9kINjMGLoJ/akFiigvysEfnGkTNF1AlNN90s1yNGDTP2f6t25P3RFleBem96
TrXDLYf2iDY9DXP+njqGczKl9WUaiD/VKI/vokK8NY27ZuX4E/WUbSsialAV8r3EemddaQ7shBl0
oS6qbYqGC2k1ozdBChcEafHWFRKOAUo8WzzhDw0YKOQHAx6pD/JgWcaFTmLQUkPeoRED0xWgD3Iq
9HzoxKx4zF4cydWy+NUByZgWmk+R9o7i4HfvoFiDh+2lqYl9G2Pt4XzqBP17r0oLfgqKank2Vc/4
EEF+m5RnjuZjdJ6CYjMRu++ZJDJRqRY2m+QRdA6MynjQDfurKdgioHiZW5+5008V1TMAP5v0afBw
zUw7tl87Y2ovT6TvWJiljLfUoP84Y/zSjKwRE5hbH5FrOEdpsU4OvgE3PldspzKcwX3Tch1zvj2W
2b4oQvp6PCNhpvclfvc6l3HccVMqUdAmbHCZe5tl/NumQj/L7AbiqgILyYGIUpjR48np4cjUDHYc
cZL31q9hTbG9LMOEvcGEuhi9zGabwLRiagz0g4zgVypjKhrRz2WIzJLVLNejeyuogIM7pZCGERYu
c3CZXmLJGeInS421yXbSyO6mzgZUtWwefarMckxcygcjf3IcyolD4mzbiPbAqCIFywVx02wyEaDp
NVCRMEexAu8BlUFutGLadIb5HVk0SuYkLtZq7KOSw0Jg54Jr4Dp9feSPXS9BqX20uTGyK4THZWCG
E5t3EmV3+MU62L0SM98x24m5/ULtsAKN22zqof+xjCI8WeTGjuZfVpw9NQ3erdAmQffzOGs1wNuM
lNGei8tEDZACAKAzF04niAR0oRrGNqSEgo6luJl5gP1vlO2awf0seXSoCjhIUKh53oBGLlwDoxFs
SmrH5xz4W1UAoY7q7zL2sD1PcSU1kjY8QR/yC5ZibMtge3BPtU590VBX9KneXXXkSVQ4gmRPhVXe
KrbV1UDzU1VxBp2n4hQahAaKLIq3ih8a0A0WeeZ7MGBwkM/USiP2nZQmiAGfwbBLcrc0/W2HvGeo
6reWexv6VrP2+qza1g6/diZEBLY+N0arCJou9f4WG07ETJYdG0HlbNMH8Z8UN+4W9CulioQCRWHt
EKN5G7h6WsHFbYkDtJFxP+pskzwTiG8m630J9k3hnjxKVtb40dVsKmlmMeHb7J5V/Wdle9fCoX0o
ussE4z41WF3mNLuX46spBGi0OrzBRWFN9CoVOl8GMSKVYbMmB5ghRLTM+4qFzJwLLFSndUzUslH3
DIjAL6iLh+VC8L3PagqlucYuNOsE0nWD6st6RDpp/a9pwT1NTBNl7npQFXL20yUEMRIY4DXpX8A6
VrUMi86HKlG5AYbAT/BX9/hoU4dmmkeyVsixd0S7RiY09MhHC+WApAIHiMQsgezoODgk1QcbMOAC
WGgaBpLCcghKhqGTPTTABWvtN0nJwOxkqqBtlO1R5TxXaGSSNowfUU6ppFLLqhGzxWYVd6cR1S2I
WO1qiw+aj6AkwfrHM+sZ96Lt9WxTFSDehRFiwEu7PCqIryyH4nw6nmKskag4MWVNCDRR6tTQtBV6
LuLLbG/6HfnwMl2bhbQjFVkTiDlr4C9/AjsrlFTTAS4aLYBQhbprfY6gExj5uI1s7V3I/O7h/Ygm
CeNHJBp4q+BOvrFzqiDeNGzBU2n+7JqDN83FSvei5zZuQbjozbSfVRw/2u2u6HI0bdE8tiYushQR
9ujTsTVZlTXHw9NRF5h8wDMquJ9ZzAI6TEnEWIuehKuXK7NgwJRt8d32/YtZU5WuE6a55XFfU+eD
Ipw/WPOj2X+2ar3FkwndTuGt7bGf9r18z3oaQvVwD3OmzmzXtPBHaCA+a1JsdtiJJCXAzvjuq+MX
A/AnEP+uLhG1cItr3+S3NC2vlfaVj0m9NsPgSaTLPipAOcT6waPMZrvZLe/pFpaCfUhrUHBJMS9P
hW5uix68Q4J+lz3quwgBIxy3Cp1CBiEilqDL8AsGW2xabVMIYEpz/auYoy2Tks40M32J58RYXJcw
KDE/cyovuIgywlLDf11ikGURT1s2VyPVn0MLJm+fGcQ9WXMzoxB5xPze9+1b0BTscAZTxCr916pI
rmPZ3lLlIWzuB29EKefNgsETzYQZQcTujOtYsgrb7HuJfT0Xua5QYw+3AOAPxOCIC4kD60EFjzC/
6xVnpQLuvM0+sYFk0x4IIV09PCV9ck+M7AZjkvUS5yI0noAftmthn4ypucJL2Yl+Yv/zybRhs1VI
m3T2SoWos1r+5wwt3poGF/sR0YbfgDs0PumWkFo0wyFunVtWsJHak/sjD7LnMuVeD0l+o+MGyKRZ
W5bK3Y01PYbXPqH1W1qskR1Kz5NzW3bHGZ0hErj+EbbAqSYEJ6FIuk3qXPHRuik7rpXw5t8EKND3
GM15Eb6aEZesrh1/8wtmjVeaBewnBdW7qGVSifS+1N4hc1OGzVDe4IIMtQUESIdQ+SAIqC8N9ddR
Bf8Rrtdm+adPWCQQScJs3Lxm+0rL/ixjn+pbsk/CJKC0yztyJFyIlfFMI4op+/ZHUTcPXqn2l2wm
aEl+qngBp9zX3CfppnO0Si1s5Qt1b3w5PyBdOUKwGr5Ed8uAUqyXxzzHz9T+wOal6GFDJrhGhn/Q
7BxlJNaeui9viL/rsLchIFuVt2/xK9lV7bceQt7H2znX0rtKkTbUVFjQfsiZ1W4Zx2ofrm37oE+c
VkEfCS7xdZD+RRrPkz4iD5wSIk1m/4dQ82a7br9rETgsnPzeWQPMrYGac6PyXBnTFFSOBKR8p0Qb
X8Cf20fMoWlaJQ9VlZ21igdhI5hXu7N20LT600qct073f8VB8IgK3RWgIVGDoaApbv67pEe6Txm5
u6dMZ4mph9dkdmHAxnLY28DjmPa6ylISYepYUkGt3Zhoj45zQEndg32uvKuDALkCFVSqGoDRkq4L
0Ctr1SBdkk66XW4RB4R5BIRGpcw5w5+emC498A14LYQWphu+uWyQK+wYQP1mbJJzSFusEMm+RqtH
1Oa0r8D19RX6gTo2LCtafwi+RNZTmQf3Aa7XKqOLlWZOtgu+UDLr9uHArOmjcDdigwmAsrywWSM3
SCTWIlZlRhKlnGZmsjv4iUN5Qc3emH7RtaQJwTj38OCrh9QDIQYPwC+6H0xGcUJSuAJxVAHHGzHB
o2yNkIIOqUfxNTyxSX241gGOyqfMgrcnr/hyCR0UmI9MleY+ukkFC+9//6kIPE96OcK3lSYokioS
CURvaEu0ktd24QECT0rUyurhzVKHXk4iNAlWDo367PJiHyKELEBqbc0Rmc18SJ5qtJR3OuSz00Ag
dvKcDklc9JzgYk8oPC1yK8s/uoFCH4ysw98v/fUWf9GtgayG+Z1SwwHtzAdx3CUDVvDvGtDq359Z
fvr7zX//YZGKWTh1y2vLr8tPf7+GAsq/T2l58e/3/P3G/3jtP74VfR4qVVRq/nV5NJ35xsFJEZf7
+zjL6bUebbmuA56w/GH5J6SRGqeToGqoNe15+fKsC1Bh//s6suC3CJLxCNRgOhm6gEPiahkKl4UN
8LKxABw2UAFP1iDD9pzhz3pafo8897mv/HoXGkV5CsLW3GPBuq+7Eup9fOs7r9txL+UpxOlkjfTU
uIZo5p56z4ZY4Pod4GVFGFxeXP6pa5zQrSjV6MRZ2okqWEQWl82wO0YFH0390/ITy6l3SirkUGGR
HByjvXaAVXdIh5ko5VTmKaYgcwqn4dkEeAKznQyzbervjNC3Ckk4jhHtvXbsyb68ArGCAjW3HLUD
qad75i0XiMoONFw4naFbHkQwHMLYQhCyRFk1sfFu9QL7Ldfc4Hc/bdOJBlsDRD1K/RapZfgTZlVs
HbegU5YmD4MglT8GDoB3X0fiqUYqawpDFYNo1S6gZ9rFj06LZlNc0kvjRp6YqxaTPiGAgIBCPfE1
zYbnahAeDrflo+ZjnV42AcxjsfWSt0iPYO12GlSlXnmQ4wvbooCGXCaOk1idZ+iaYT6U0QiG+RVm
18pC2wdxWFSYlbg7kS+aPBH8dhzpUbGKnkAFPVt9dJ3hf4Dn6A9zj/EjFJazzJOIjc5HIMjy/5iT
/e2XHv2vWkMeTRa/gxZeKFqd3ziJQ5MeIUOD69Ocag9w/eqk/WNbGUTBxXiJ4ol0xWXhhS64qXrb
P9ImeMDgYjO0gqSU/vdG9r9zYxpe2ra1thYtcLI7IMoxp+wyIHx62yI08uPoSLrweAo3oOaexgJh
BwYQ/frIOxRNAhwI371Dgfx650IDcHwPOo7wyo3ZxC9j4boELZl91p3GX4GUT9DZ7hFCaWH9S5ps
XWYSC0w/zXhggx4sTIuIQBMfp+05QBRWRtgsj8X0OBSacfBSZPpkDRxVdZOB+nO86LOuh2ALKeAc
BB0oDtqQxwF5ohZilE71FtW04WbYTUgFBn3u4IeZUIaWxMemHAzqtvJSdZYPQ9fXV0ZZHyoLQGfh
kmRWYfebMyBfMUKA/FZ1drJoUw4o59YJPuGUNHy0cPa2Hp+yQPeRYms6TiPFMT47ooyDHXpgisds
9i5DtynhQUCYFb+ox8HIsLE91TvnGNTexhq6EGRR9U1qeKBRfbPZGpHE9F9hgwDGDTOl3UgNMW04
VA1kOnVjZJYRidV9H9Pa7IEBBOGhQZmjrpOdqQ8Hx503nhT2zmmR7+gd4+ZjxrtqIvtJl+GubLWO
cQ8Uo7PkO/pJV8oIb26IpoLFYuHG9VW4wUNheK9hSEmk8UPi1eSp1eT0igrpF4krJRUXLLwmPoAy
x2sgTNeqHallGRKiRkVLPxnQrFYu0zI9GFIRdSerB/bpPkIsguElcanskK/aRMjdDRZ8lvorntOH
wbDOWu4yGPBGfLTjtN+hkmo9GoryEFV7vw0vgLxZZxK8B0btuS3gYfYVBdk2Ytjiwuwaj+WIBEPn
Uq6KXDmvSl2yNQ/Doam9j2n08icTsq2qzpXu3II7qP8UARhslfPOJjzgkipCgUh2GCTITs9js5lD
99pYVXOoe2s3mfFrVxUPQTrCdUPddVUHxpMchocplT3GJePeSrJmTeGbiZqHKyf1j6gEbucQunUv
Ye30oExaOt0ztYVj7LT7MNP1S5mn8YMppyMafaC4iuwqoUqydhr9Vrhxc362BuQVAbbBtsO9OIzx
BO0wtOqjPN92k/vu2M7bqFA8ZC+ixROlB6BmyvdpCq5EcptgQJ44cRzgJv5+Ttpf4YzYQvoKmwRf
JP81gYQ0zNT+RPjh0dxD2Mv86AbqvbVz6FzrFAyQ6M1xjfNzsHIISDIRZRtkTH9UBfBmWkHhdOgS
sYOnS4eDHLGg1xcnQC+q4dX23c1seldEetp1xibmO+Nz3sbflj1sk1A8TngM+P20gpGT10BkayPf
ZAawPz/fy5pYxe6/03ikNlEL1AKK4NLXzhdS9HTDqDBSWqdTom3Q6aVLBkDUfKhE9dq5xg3c/lOv
wve2O+K58BXQIXTUkIawuLsMvhZfOhhjGu7vEvJAMxSXDiPAtv2EgLEdPe2aVM0T9pcP+J29ThrL
RiDEA7o09mB+xSZhsFk3h1I33mVkPntuvYuAbzhWhFWz69SAAQnL2zh5HNv6nKURfYD+YA9QnpSa
eSMOyWz+hCx4NfLogvLHk+lSP3A8Cu2zME/AAAElFM+enl+aiFgNQAdeF1Ga1avZKMErxZSpbIUq
zL0Xi5yLpn9/BWm6SuJxmzbNu6Zb54J6BBDsd/Vo1Fdh3XKoWdkQMWDxfkj9n8Dz1mTsQAia4TP0
3W9YIq/txg6AOI4jjio8jh7c1sQckvO89Y03J4y/nNY9BDiDhLlDxwsLRMScjxHSQ5VWnAIDReUM
6rlrywdq8GB2DGhUmH2O3VEbb+M04G5N6TTHxT2Lo409Rr+op7xML1OUkzPqKDxQ8bRDW1FGon08
By9aQYeCZanb53lNqnqetXLeSG78lLOyJd5z6xe/yjlCbOfqU9TB3eHopPVNS2FqWbH2q2Ul61KB
N5qPju9sGABnpvzB0px989CNSOhoEKiaVK/glGUvozP9oSb2Qaiyqavqu0nOPmz1NULLJOio9E/C
yLZ2cR6L4oBsF3XR9jzPdbhzDXR6gsx/Rqrl5kl8MftOHvrGtrYlDKV1bnhXG9WZdU8qSVG0uIQe
ojN44pxdymugPU4w+sF1n3Hm8rZl/khcHW1QQp03ThLe6rH+UyGk7nYKcmMgHa0b27rQnPM46Ye0
QghMlJ3qMlWbzh+/2qz+clt2/dJmEOrg8tlTtygPFsaIhCH9tBjzetw2x1be46Eq9iUQZSRtw1VY
VqRRTvQpNcaanDFYQX8EMD8kcm2INojqA6juO6jAXgyox62Pmpe+WRP5UV2Ye7S4SC8wL4WmSEpV
NPm7LS3v7BpUjlPthQr3M+pJ1jrN2ejdkRqtibiiPcmTkRovE0GSqryAgbFR1QhJB2NvLdBEO6Qa
CoZjZu9Z/b4NI3zHkSPZI7zz2ZfQ6akvjatm7G+CBmo88kiTqxDzJ8qqKLSU7OnVNFxsWewdjR3b
RmFbiI/BZIzItPjoAwqnmeU6O+Ti0DCl3Mbm+mBOWACGsv+c4njXKzKwJ2rQOgAf8ALU3uBpcU/y
+k0bpgc3geyvdxvP9EZgdU2z6mSPpY+zl+gQFJOJhwd1E0+H3SIFioIxOTQA2jtuTflq49DrWqG4
8QrB8CoL/82mJmdlyutqVRDruR5VqakgF86K5Dkd670M7YNtVp9D/2TgUu0bX/VM55X/JnARxOvr
XiratNy5zvBDp/uOExGCijCB6fFSFauRaCgcKCF4sugy26qPIcqId8Jff8PxDD4VrcmcMjo+ub1f
ILDF+s0hUHRdq29LBJl4ZeyH+FczADT+10dRG2E1Aiyi3hLQuxqL5XDCCQ7qK1DUW2VhuJ68fjvx
dUTy6leoABsreZvnq/reCG0Kk/+rN4cco499xGmNjJWQsxqt8n0G9Z9kr77YNLAyKmpn6ErvDDak
CtuYip8tLQVPys/qb/xXBc0KCsPeqnoM1HmdINWo+22TUrDQv+ShEdrKsuLl/8hpHcgqgOPsG43B
iNh0wOfVWyrD26mf1XREaGKTograDO3BEsC6UP57Yh1aG1Tshk6/q4OX3ZTRoqTMm8jnCokiywKN
yCcgHiKttB6KgBJOycTZVwDL1DvU8aq4OsWwVNW5Om2db+civFlJcFAHr5p+u1wAjWsrG4/0kkdo
F+rr1Hmpw2rqckq44era+Y7a2UdkW+rTsa8/NXSyjYKKCX9uZLhWt0ddnrqF/77UgLMyR6I56mb1
TDJhEcHRWBOjvWX93iHQsyp4raUDNnlQZPlZvUfQ79fdL520BYWik85b2+yvtyeRvtex/Qr5uiwI
gcF2qCAQtOOtE3s79RKS+2vUMmBccJ1dspl7MhQdMqyRf6uv0tHXLAzOhqL71DRfUpRX9ZXqPYHA
6eJJvUOdUyn+xI//PqmIF9UJY393VIfiEA8SSfCS5DltjeVw6utc2R/4GgslZFKUF8B9SKQTvaRb
txSXovmpC5pYfgnKzqSw2ETzqYMNi8AgPux9AwvbpNMRWcndI9i2mFWp1Axc7txqH0eIhCT5dF0a
+KgI3dluX7WR4Vo49W6Oi9coNdHzQhK5p2NuSriRbqozlpR1RMlQ9OPuIQ3DcQ8c4V5hsTSOdLNn
6BuQ10LEVJ0aOXEDeEiK0tqvlIIem435TLbwpSDiNNy9pwUGYdcM1AG3MlW+7VVTxK5fbQFd0iy8
FkuMSZDIt9jDYYhsFvHRiqCADuVrOPugdTqDvEki/tTmp1YMz+q/IqjNbaVgYgoK1gIaWlDNw87w
WjpYbCJoh8R3PRzELvG+NXRg1o0zfXTAyunUUKLWEyrfqFFsHQu4gdV4b9acflolDhJu3ayVM5JE
V3uobpPT/cgi4qHZociOlS29u4k9wx5I4/SjN5bOcVIbFsKuakWhSqmISGs/0l+XcrdvU03XRIIC
36YpigsGwvSqVAeGgh3q3ohbm4l1mDQ7OQSNQC4aIqRrURSeiunaYa2xShEqjHICW1e1zPQOBEVb
Zt82JJmtiMgeTcn5Y4qF7ivibpjDIHmnax0RE839o2yMg17QQDITPVvr4RZhjI+yMkpE/jJQuRXA
X8vezQaNls7vxdru9R8VfJsNzbRbiFcMQiClv1JNCnSWkgOgYOSiVHOS2PlQetQOyphCtwmuD4lL
az+HgL1R912nAUWVSU57yxXlzhyHs17l9rFq9HOjSIaTxBxJqmamY8K6VyX8/FgITnNBXgmgYisd
7GrOvE4QA4GrRy3bUG1oaYB7y8WPKCRIXQa678F66Ut32xiBs7XHsN8VZDKTNyT7sqXpVxZVS4RF
37lXQ77SPIxEpJPuHJQ8Jsc6ThpPtYfOLmG20g9B/c+Z8JggWqKt4jxhPhUI7X0Ox29Uho1tEqS7
5dA1pkuAlLUENriS8bZhtaEEBv4Lrz32VHIySzz+JhVUeaXisjJZgbkpOFhZPqRzIjdwnc8FwpHU
vtz3fPSbdSUpnPa5sxsC4pY5gRsrpn0y8UkvddaOTkQFIuzVUsgMyRqNRF03asaCZNiXTv1alJSa
Y+nhqDfB+bVNaIXoa/U82+QDnWZ/VVPdcEecW0sjLvdy/CbiVDJtk7kH03DuWmziRvOnbtCciGUO
T5fuyjRCWu5lebVi8U2/O16BvAm2cGNOfVhf+za+QNu8+/lDEBAaYb1jryeNqrOaC2HP2NaK8Q2s
S7+uXNYAI3NX5kASYejdJTCORkSdcIxBb0EzQsyNPvNf7VTVUFxQUoXgfAjy1u2c3FxpPRjE+14O
RKSThEdwGFIgZMeCsk0cxAh+qu6x7UpaXfCQ0jw59Ui2qnbR0jRocvpyhB83eAk0fxVyQf2m2+Lq
zM5LAYKQZg+NGyZwX5mPXW+9ozX1gEcv0kzilg3iMrj1lu1gp6cuPR/Z4wTm0REQfQn/bZeF11Hv
KeD6aLXM4OJKi6hMHUTSiS5D4yOvxK3NMW5AKZRUFBSP6rtLmmXQWakOMYELl2GWI9ccFvof1T9b
gDnzwDrMQc9wd/QVtWKYSiF9WnI0O842foKRFnN16dmPOFYBafXPdZrdTAOh8IqxgI4UWm3o47U0
tcF5e7tcorSKok/c9TqC3mz43Rz0l7YjA9XHjzhqP2EFk2EOIHmS2GlgWIKRAYTyaszUiLAdXzcj
Ql+9EnNOMfeCvAOwEjHP3wDE4KimRokgDnaEESwOInAIfY08yD5H6RPW4QXN3F3lmBdESl9mWt+U
Dhkg7kCyDqeDTjwysKyjzRZ6Urv1sRGp2qA+0WSDFtqPUOBBeogUyezARYVXOLfUNb+rvv3SMVre
WjMxQKnDtB94BIFNfhGtDQySljYjboVK9asBVDdIBL6Jf6OswUgCkYTVMmL6huzB7v2dR0+qoDnX
RO07BiH71OHONR49ba+7l6n/+hd4Sra/yuquyedEHEu7P2e5wsWqll+e4NFlGiddwTohegJ+Rmqs
S6Dcx9UAoAb1/nUYlTfVsXNVk32kebOdpuSumoKuX723pvyRwX/pVL4x4EOwphCcYLXuPjNuXspG
W+maTeCqemc9KJFKBD8bbCvkyAIkUnqfdRCzCMMm3wx5uv/vgGbrH2Z+uuEa+IACrfZ8C9z5/wU0
NyYTDQxsd1jYPgheqKYonV/fT8sNO+gPyI084JYyog2rLIVMuGAX0p6bVKIbt0ADdUVnHdnYFVap
ThgNohFXTSEZvYiwCMHo4/KbE45quOc37kl9iiN3b8ad+zBZZDh6dUrznvxtoB0ZqAZeje4iCejL
HHHf/vuFO/+Ek/912ZaHK6LnBf/hQQuMSxQoBncH0rQDcomP42w8BB7gUY2tGVGIh6y6C0QSNqbh
OKvaN+DIGwpzIVImBJkcqADCFQH+blIwnxgkAJrh6Z0g5BesXwKwOfjya8U59Xe9w91bdlEKbBDR
tDOii9bRjIsfQxMyEYAgh1pyV2FTrMZppqDIo8Xz+AtrrwAOZUkpKKynK1HWp2xYsdUKV7gmKVE8
HH29Tg4oe1d/6gT7Z+yv/5+bZv3DoZXRwoWalgsvn+buf9w03/Mzb9AsREkSCwAcHMGZHqWnQqKl
lzs2PzqTttgCplzgEXRdjsKmHKe2FhKWiycCFE8d7Q0RnMcIaZ8FHDNLQq95ZvHw3EmQxuXnDCnY
zeAyhGI9fqZM+vkXms223gaTPu5MiqTADZFEED9rnrthZFON8SDdRTFFaTUD//uY8f45ZiyHRQMW
hg+S8R8UhAjfMjNIohbNh9bcoYqohSiqeTHbRAGbHGAGXEMFptfNlJqgj8y5AulpiuiaFAoErtDk
4RQ+ORW6aLW3ZfE7zC5LXTEc2wqI5RIwjPX0PII0QLGTRMIubpPPnSmD4BWDPA5oUG4BA8H6o53D
QtIjCiAmqcDVSWEGwxO855UeoVbcbqWHM1Dkg6RKRxAe+XhAvfiQztOCQ0oldllOWx1dvwZbqPY2
OzaCvZPYR6GAWH40VGsjpw1kUT5KSMH3QQP6M7vpIdijaHrLgCbMXuvCB2B3pV2FMrmT1eDJeeJm
GmzAcVMAs481SKz/x1zT1L1/LmCeZUJasSBmWK73n26kTq9ZVT4hNINPHCskweq+89NxY9pgdkr5
6M6uhVCvx1Za9yfXrdGIGeI7e3LVA2w2u+htUoOvUjgrlAvOcVA8+E7krjXBh7Sk/IArT3GB/tVf
i1JrHG23X7VDnW41w/yly/k3fpA3sGc7tIBfzSC/+xkLR6H9oM7ChtogYKVQZVmDOB7Kjw+p3d/m
oqq2E+7R0IU+a4XjtENqQ9oQJwg35FuYoG9K2Umxh+VT4I3bbu7OWo1gZjZgStmUzrk0pHN2gLtm
mVUcGtokMV99GYrxFAZDwyulcQwltLeifmqp1aE3kyO6QoCgJHx00ORgZzeVpNyYQ39maYO8IW4K
g+/VLsVOFjyFDFvgbFYHAt2xfitAbINQzILpcZv8ngfRDjcq8L82UeCCpFr+bhLIWY32rA/RvYTi
q6WInZjt7yWgjIrq6mp0MJuyRyhFzQwF3Go853UOm4vKi6Mq+emlzTEQ4Rsr5U2lpmTRqBmr2lCc
dz9l4PwMURXMnB5I7wD5ew6aPWXIS42lMWUbYoRZDHBsxacCBhHxI6iG5CYYxrs9jM9o0p5NPUZN
NQVDn1hE4XPweyqjd9QisGQDqdrFv0TUf2mm+i4kj9aBDZMdSoRTFCPpJtTajJEyx3TsdJwqtIxM
NKnLS+N6r5kGglehulTE2SI6o8AgyL9Sovfz+OhHzirU/8K39SrvKAcmnV705JFNfUjAkPoUEbyY
UocC0NkxbacMt1O75HRNvBthtZtg7+3qtTfA89ctmioqFSaS3WKRpiO3YT37ofi50O29mYPrXf2e
1ObPZYLHTQXTvRyf43QAAVBFEGBq81qlIyqEDTl+S+EhoqOX+M2HH8mrY2ksNuQ9Kwf7IYec3Mde
7hgUhH9GQFpkePrLWIuXKhHXSfEmMBWHGY8cecvmr4dYTyV2+IqJZ7YJsYNsLGjuS9rdaRROBoNS
wEx4byj4o9D4YDoe4wTXsegXlX5NW4ZtHJ8No2H3oGeUW/65ckH4p52VnBtusj2jaBKV5U9kQLa1
D5EtkzSu6Yy/9Zkwzj3wNEcTaymz5Jqa8oicijwIM6DQ4xWIks1DuIOQRsmiR2qxHNhP8Pfd23N8
dcgtj1rm5psqhA3u+/Iip/nLySbzRzZTS86GixbDBZshsWBV78c1y1GDF5/XUXFKwHvqMT44XqXY
45A7ky6xd2XcmmtpWgPihgGmCRAr+j7fux0CQqOL/KRAdosqaUematO46yqAPYA0sWJvne0CDFIC
lxOWAjyJ7ahU7UCVnayswmVCw4J2TrA5HXULFan5waRqjq+uBpClRDRDiVXPwfwQl3a2hQJz1XoD
JSYbfcxizvYzQs0Aun5W+HKyedfRTjrtfTR51dGoMQjTsE6LxL7nYYa4/ETb0MhwMddM/Xk2XHMH
fO1Q6Za5iV3r1Q3EfAq6d1knLvUloChyqh1slNSPHc2gHo05EWcjeEU0XE2vOQN5GA91OGvnxEu9
UzPfl19a9cryE4w6mqAwk7l7U7plH8dN0PIfZsDrB9v2gnOIt/veL62PpA6yyxghU22hwxMYhUNr
akIGoxUPPfnPQcj5MfK89JCnuQFzBEpuglP6OddKbS1QmsTrCOGXeDBRrG2d/XKWy1lYXstlWO1d
hGBYQlE2gB8SWir+hOYFaehaSAvfUH/Ym9EU49aAolxXZxfEAIO1k3A4XSCCqOvdoVJSygbNw61l
gONtQQie/eJ/2DuP3UiWLNv+ykPPveBaAN09CC0YkWRSJTlxMJOka2muv76XGW9V3roodL8G3vBN
mCSTDIZys2Pn7L32U9MjrzOd6Jh5rXuuZRFCDg16uklMe8xmdzZM8cPoQIIyaKlk1J0MWqanINV3
SzLDLjHfrTHNtmlvtme76drzFBu/GsTpu2Kq+nNcg6BCIRMRBTtvs2kwjp5dMsyhS3geTdsjCIyx
IWvxfRj5T4DYEkx2OnKWENMRbOq+5AxpWel5nO+cbr6WgsslDoxbk3QWn44J+kE48gdIF+VinPzk
tHAH+iUidQi45R6R07AXQE2jfu72euFySm5AU54czRN0MqzVsDBEWaezcUu2RXdCYJ8e0ypEe4xz
gR6hAU+dY2GGyeTks1Kz8aRkn8rbiJDyHkZsGWvTgw+QJzEpD3JOKj0qHMYIq6E0K4VxUgrgTOBE
qaoOZZZWrlvC57C3xpA3EUdCYqcDnA2fkYteB73YjVq1Sln2Ia9+z2P30S7ghMnqohjmasOcbK8c
9FEnfgwRakefcR9K7vzVn1mmlgnGk/QzOBDDkZUQJRJulTQ6nyCdxRiqZqfajW32E3jsWcmzYT67
a49CmnEdKSMmprXR1a7oo3bqXirBtGwRLWFxO8UbRI0nIzauBiQJLlKxXsA7Qn99UHVSO7N9jFGx
j1PkVnkYtGut53RGm8ag4b2GAH0nt0+lIcf8gqq/Ze3nUUja1fclpPtbiOyViAS2MmTnlOntw9IU
r1IPK9XnroUCHWMTo8RJxje/JpggCYuHeUPXfIyIAEEYS/opt1STxoL26kYQc06nAytOxhyubgDi
5KeUvuKq7/k7HdLnrEF0pvUNRyu+o0wyS1Trq1el7SfCpEu8ZOflSFGLbNwb/fiwdAmsboKcYPvF
lzYfq50uyPWg7lYC4anFRtBK+saAzn7rSc89QspPi6yoFeY5/GQW59tmWgjyJCrW6HC+ppX0oAbm
YdKaa6sHD5GzMKs0bznd4g1xxwcH5W6RJ59Lk3OtMoLqtYdsouPgungH2vl18FGodHqzNefmtvHs
A7nLGE2cgzpAe1Jt3AvvG2qJb2MhrN0gUHF1XnvMVTdN+gEDDaBQe6swLEU0Y4lw6a5WJwE/dcmt
+1w2NGvproF5H6z0JjiPcU/RYt04JropTvqDwPnCv8lIr3L2ynDFIHSd6sQ3NyFdNHM6WaGVMZDB
khGFH0M8UhfLd8QSW/QiKSNXqQnURw5VVbNlCjmfeEP+7AUdGZrtD6xpx4j5Cr7ibARXR3ZHyp0W
x6JHrmJPVE9lRF3kYhiw+mXBolu8Ck3biVx7Vn8gcsjrlGplq5yIUXbEgzTt2KwPrLbNs6w9Vf8g
tKlEGifayPpcNO19xugakwy1L9CgbUru7CbWqhugmzVMJu97PlvXRusuiceFDuAoUwg1PUoQ1TK/
hd1BgamTN5SkV8d06Y9z1yQBZnQgrEfTs05m+tb0eDo6gmpXkZOY6BD4QWJxyjVUC1CcUs8PUBpg
DNHAnet++ENQbQc3CW46aUVNpBUp1C3ums2cTh0RNW4i8OKLP0TvWnSp8JzTrX7UrfCz1hYCXNFP
Vth3NpNXUZOPy+1Ycl+JciP/KPa6tT1U3wiD3LD6YHWZYB1q0U+j5DmUVSob9tadPbDPzeuhmoMX
vSg+DROzgLxuOyO+c/0CbEf9kZFha8gGSEHnF1+vfszm9n2gc2rJ+zhR/4Jagm8WLB13EQxRWnL6
KMC7npa2PhYEh60719Y5aBxGjUsnCG1no2njJh4szI19Y++dGLWuNaWfqiPio3SItFAAFSvijc3Q
XX1bi2dQUsa9n/lv/hRc6UFtZb0UD/1WH3xwSLJVpaxDVfRaOjYOyT6DEbSQb8HR62sti3ihxyp9
DabszY/ijzJ2G7rRNU7qvtyEXghE1djNMSd5ROIshwLfBGizyRopqq19XfUccKTnTmhIGofG20nT
ijyPyyOJM3O8pibjj2TAo9DPzBUUP+WvT603mKYYBqXDQ52P6phdG9AX5hmZKzIED8o4pRwYhnxT
kcj6SI4s6DKqatmAU31rU1bNMsEo70bcNwAV0JVGWH4p/Aqpp7LHMltbXKgZjchDPwFbnwh3UAMA
5c/R8TmuQtRfhjcgpZWnDtv014nYjRB5XYhIsrIfDM3G+3znBtd+6fZFZRIKiPbkmAgDMZbrM8VJ
chJQSMksk8fednkxnHNqR0fDNp21JciYTl2X8xjCf0y62nVY3O9dXYZrR7rKtA66oLB+zXKVzTiD
jl0L3rtFeM55DT+ZW3MRlQeyMesYSaueuN4WfrHZ8SoqR6wOLGVTlMEWO+2UG2JtlBz0yWBy1+ou
2Ckr7hg2L+SO4U8HwaSRCiemkt2VFSktOCw2UC15oljjBMVBBr4Y0uutMYMqtHFd9EtQHq1a90Cd
YyTCrHFSBtExOthOz9Go22D11MpvasCpDrnmgG/P8m56LWPOTve9LaoXi6zSqFquYuRCVa7b0GNe
6TRTv7N+wo59CDQxbTobg1oywTZNdcjwmfteYYPYdYV3U5cSDujRyK9n3TpW4U8bkuTKAI6UR+FB
YTrmXpsvpv2URw6JpyMsX9XxgRyF50/45Q296RO81gglevbZzuNnlWnoP72Mi65K13l+myaohHyq
pkpaDJVnWTlP4qU5sqI9BHbzokZu88xe53fzCxygm1Rf7oZigSHpU3GIIJMqhXLTBOmLaluplnMU
9z+9cPk2odseK++hayaCZ0rI4+4D2TOXtnL2vjy/9rQqUI3h2ZJchzAik7yQLi85bnYbzLLceXWe
1HR4DaNGckFcZbR8kgrBOYwnwX6ndr60bm9Fz/SYaeZOOhDV1ZVZ885uxNkvTaRL2aMd8VCqtDkG
PRq6sAOQRDXXdCzP6pIr5ERGDTXkoKgffnqQ9+mA680+n59ym7O75HtZ6W3i6O9lz3WpafFucFk5
gwLagewc+x5aV50wLXXH/Cz6qcFeVSPMr5G00Y4rJFGu9EQRvESclHOvJr3qNURqwaw+pencMsxv
wfr2ngT5ew8MmthZZI1U6axMPcRE5tvacZqKFJx//Knp2sdgDz+6cLyjHcbAIYsAlB4I+qZAoIGh
3g2k1dVbdV2oHoLGgIWRDzdIf3IPRe27rJkRbWYbNblQA6zOeQv97l55iQKszSsNUaOzpIJwpWim
kbg8xZOGpCGMdyX1ML1H7qtN01DCssBxSh1FRguqySFaADPGPcD1QSMRjIFsqk7LTSTfkDVxspSN
TD4teAqcQY+kHd4GvvT2svAaOYsvRHAsVBqKB9TeFELTwZI7no/kEyt3fivrMauaNgXoGukXhA0h
e1+y0jIoPdWznMb280jd6U80fJTFy3j0FhdQXKYzlyTnG2Uh4EaOvmF/nu3oU876khh9ytJc6yHd
q9ty5FR3qZmkpm3zwMH/s9RoNEF3Pvm88mtlLJbcXLnq07bb5yLZqx4Qsay3qt88RQaCU2YScuqC
/oxoPqo9Jrj1LsV72IzdspMjTKRmzLx8XpaivcXe/ENwuCWQ8RHrA4MLehko6s1Llsc/1DXUGMa4
86YWw4pXbaOKDMUOh4lk1EhLnDtVvP396FYZaX1pwJduXk97z2lS4GIK9nhLKDPklekP+SuNI33h
HKxWip6BtjFPW0ICXif49DwZT2rEsRRACWr3fo4f+w+HqNcVyZ4IvrwrvpzXkiM1gSi88oIhb1Pm
n5ZXvibFeJsEM3bLyFDzb9uDiYb2WPknNZ/q1qzZOQtR3swSJlAAkd3VBL/hB6hszg3yzQpuHOGJ
7E7JsoUZGRG5ogMqz3oi67lEohDIPLrtpANRyUYcoklzO6Vl3DDURj6FW1MjGrRau7iCtmVCVA2d
Ti5yLizGPidnsu/MiHmZrs3jzsbsPNb2wYqqTyUYQGLPzLTsNqMVdZvXttUMFOXFLcFnFCiR+4oX
5iCfMla6H3ow7+RxJpHeWlsUt7HHzi+H33LVS2vyXVNOqRl4sxWZre+yBzn21JDKwc3+8RTB0oHk
wPvaz7AG63h9ZJ1e0/rt8YkuoXMcXclBlw8hHiba3uWyaqrYRRd+ryYYiuk8+bCRJXMkw2bNHon6
t4sO5Da+ZrXerzPHfA1mjks511VS0U/3o+U7ad31qoFexP/DFuAYUpv4VSOhuYiB8bTY4PE5Qsjo
sub7nLsNJ14OfzK5OKjxx/bOatAwEvO2UMUKTqjbsiRj148/5TMq/1pstZzIpKNDmIxEZE+6AA3P
9KxeOU52U9JBXhy4iarNr3MwldzugrzJ5CIrpyWjRKO23eVpgqu45L3DWOVJN2jDhHhEC2MkpWd5
bnoMuHCb8diwUgJ/NuB3LGe1ZgjpS09TBE0Z/knwitY5bKcdbfEtd5eDHsP0L1s8lc3UexydfXq5
BoSl1qVNWhECvabayLBUcNqF6ybJF7SJGO9Ih0PRdh86Aw8NjMnaHFhIik+kozR3Q+/YGwH9FE5g
tjTcOt2wQUuW4gHJCKqoh1/Afffy7a7WxCxN+HN9ulPzEFfH9Z97jJQowVSZqcc+Un7nl19hgeiL
m9SO47Xvl+GJmeZ6bDQX3rkG4ZDt0E+cHeeoq0IVGNIUH890eSsHs1RBDamun9jyMHDQ5oVRWljb
doluZO1le8xD62i5TmMWwidsUfF5j3MjSJr0H1UzQfUxNEG8QD+Y9wqO0eYzattMoPbEDzRkLKN+
EHOGtrxTnFd3Vsw7Z2GzcU2SfcTDYrN1ZxnOrMLvsWt8zjYApEzDeto4zr2MfCDPZzlMkr9Zlmzs
ejAYuyo79BLzUnjVhWxLGCTu/OaPH8qlHjYZ8pKA57ynV+NzSHXq5CbGqev7A1vBgq8rGM0GCGby
2XEiWnlLTXgsC3wV0oaMWYessGG7hifqFKfY6JmjEbPO9F336D4Ocqsb66eOJVl2VgpCfng3HhpO
Rh4Idyke/lQH6G4R95bVPw3jZK9NXp8syxPSJ7iUQ8YlGlPbEYz1NE4xx3PEtyMHDM/NPrK6Os6k
MN1gnVnZnpT6ykY96rKXOSnezJglguncQPCEzlqHZMv0EGdomHSSZmvXCLnG3D0noT4jqbPvCqn4
yMfh2rTmwrwmudo+Gqx2QQdXSPFUHVG8O1yVNGe3A1tLNLuEcSx03xq6pBs9CDdKctG5PidPJ7px
KVLWTcB6HC4fHoUt2hxcLyWxZBC6qEb1pfhRNLgxnBYKUOtxe1PqbBRZnSJyq8RDsYuWbo44noqQ
RYn8vR+TYykVgzCGt7QT6z7hLnvtK5nIADuR5K7lTi5nYoq8k7gMQBoHXLtma58a6QqqgcJL3VCV
PCu4SpI1F60a7uW+2aBBp3HfnyFUYSOXR/iU6ZBncJmLKP9V9c9qCVXrWZm+kn0KtqFGS2k/5wG5
7gn9AXcAIT+17cVj9rrjmP9KTObWKOq7uPkY/P6tbpir+ymvWW5SsiWo6taThwHTym6ETHKTYzyF
CqEYryEfr+m/vsrTXRkFBz8ZgQVb9xYp5ys92jfLjTnEEg8g6NegX97ZdXDWtHBfGNlPBeUoNFa4
Qram8RCsWin6iEL/IeiowEKLCsxnOZfdLw8ogNJ0jEt8Gv3kB4pDmnvTSrU5a0Y9a/yE+2DwkoMC
Qyml19isrIh9QAkH5PAvcxHR+lH2geSJyigk781usg8FFnJcdpSgItkrtp771P5IRf4oAUZy29Qr
yMwE3L37lbggonxX4zrUfvtZ1M+LTx0EdaeG7SK5DXQ5pWZo6FBbCia7sbz42q56wKJ5VANgw2Ni
R4MGiWVwCwvwW4jcb4spg6U2QvPehffy+DRNlPdgHNGnSrvZ4EmCFdVhISV+vV1cXHKs10upfajm
sEmOElibgfZUv2ZCgpDV4XU3BEr4siW5msMBCiLSEHXmc5iK+t2A+E0Gd6MTkiWEM7jrQkD3ZhD/
vY9Rz8pnnzc3Ii4GkEVX39AmvJFaJdwLB1X7qbNbpV2TggxYn5lm7sLlx/eJ/6tF+Igw2wLQhEQ3
2U92tu9S95kkFGwnUfgzlpJa4n+2gTAZkVKHWC3xZpxpT8lQP3eG32wY76wDt7uiNUMIL1Fi8pQ2
SSQSfj9iCpIX2fMdihx0gEbzU7bXK/EgbDTX6njTSdKYGqP2PWHOdkmwr/OeOxOOQomTkCcb2R0l
bvCzFPAYrMnDlsiRLee/PWmflVIQG2lIOvjfCC+5xNWCVMDifGY7zQlap2TDe2/ygkgLpGkEzsNh
Tz6VAC4TVFrekrw039KWA0UhH2gsK4Cu/6Yd3LYA4TuBDvYNcaf4XdnCdp34O3TzPidAE3Yf49at
izRcVFbMtRwSNEKo5RcEsgbYa5jug+yOL5X3XmrtmyRayTMjg49HPC2HJidbi3tUJc7NQtODJjI1
o8xvboN7sKU/cBHiw2QlZ7ljXbktFv1BsQ9zefcD7WbSSU9sMjzEQtLoIIkU+9BCpivONDHfVJfF
mFg5YkKchN4+VvT5MZ4myAATayOfwnnJau7y8N2XYp6qCi0GKIhgOGpZefkEWVeOBZSEUh481ZW7
SLqePIOp3hM9ipNF9ZLbxS9ihNCJ8pj8erkUtX/yasZ1i/urGBtsMkh09eJzlrQ4z343k4ms0/TV
ctxsFzPeZLlnGEDCnHw1NJpMzGwAj089r6ndfMfCx4bOGE/+t0mJNuHSWDWyspJPs6qIZTtdna8n
mYmiaEXyp2focKjFKZnVCbADr4DzODvPcqGQOzieo6yDvNdPKSIJmN6EckrfJp1tiwikgvMwp4ZX
fMkvjmDh1VqXghtODc/EIkttX7bvYV1+cwkOUCrPpUdx3Tb+d7WTDKh8wB3plPLM99OaSoS36IsL
sLBYipNNLKp8EENPTlH/Itcatfc74XK1EB5t0Yna806i2HrkOCszSj6JCqJC1ZOzUcM2TMr6R1fd
z5bzoAhSsuh1reU1L4MzDjyJH7SS1RJFz91VF/FLrVnv9Z29g6vvbNqaF1RWFWqz0ci0I4tkhyQS
xDylqhwomFcBLGFlD8MxLccjNqlvSPSfBJjlFe76h3L8HhdMkrFEPDSmaTFIhEtPYaPqW+j22roI
V4lwHqu2Gb+6cYaMVXQcnI1mZH2pIP8/0fh/IhrjpUPw+d8QjZOSOLeqe/snpPHXb/2BNPbhFvsW
KkrkM5ZBrx6B1vghuv/4Ny3w/gZ3Hcix7+oWzEaXv1WiGQFcbAd/g+GLms52TCswHQ+a7x9MY9sC
hBxYmMqRdDkBt/y/YRrzZ1CwfpF8j+//8W+OHhj0uE3P90zun24af0H24jsMis4muLckvyemyq69
obXO2ERwac4CFvvZrTvrI5wwqm9q3wMetGrDPvYemtQsIlw81ui803OutEdiExr/aazbTnxGMzzA
t8XDMv0+pD7dl3QhBH2xyERaTVTEGapRH/8jhzmZ8lLVbi7uWwIEzQ1UNPGUmMSpYT2q4/4wNbz3
Ydq0JNoFfj6Ev5y4n2CZu2YE+yse8m+ZhvAKTyJ0TlJ/tQ41tt5P8U0fBE11bsoE/biOwZOsg77B
6kGWqWPuTbJ4Z7xArALYN/PyFcKApjErjDLkIDn4G/ZnJ8AKKO2u+j7XOgNixUQ1IoRGQNAUo9Ra
oWHpXKT+do8bNemFezPnDFDib30JPpFkG/jMQvDXUiQ/x5gBF12WNHcS482L2yw6gs9hUKqLnF55
M2YZVNuYyMJ9GNvf7dFlAbXItF1VlYei25rNWtu1nI5+IsTuWSDsII8vXTRAw2QJQf99oHrMi32x
xMjf2BaC8KUshEh2egiqdiXo0qATS4z5FIzAXzfsd470GXg45vsl9vDljH5j3fODQf3uxrDAomDE
YIbgWexF1giYdG1b49vAfM9NOVYHfzDrw60VjCSbSDyFaYbWQ2mAeE2Av0fbJqVQQPwAi3LNn8XZ
aJv2XenmwPQNHSDBujYqxi+iCb3H3gO8uiuHupvugt5E9xEzNUo3pjnrxqmV4E82GSvL8FgL064R
NXVufUvEkEM8KLwWLMycjt3NzBgNf75Iq5nwR+zikPu1gf5n3mj+p+ONshcVcG4AMtZlQUn7Kygw
tCath09vSKIEqWTkWvOmMOmmre26XnxinNyBWWEPotIDRezZ/j71R3LxoB9pDmBlUUTXqO5nMuoS
wKk7l8OCfq0Rxt+ndg0ta6TaaC55J6LooiG28Z7Q/TIWn5vA908hK4plgziAKZltE73mVcF6mwk0
m2M/yck3jjtzSE7UU9qPmnP6/eBZ1ncDCcaWfBtIypk93ureHN1wBbDH0sb7ZtQ6Vicsccl7bpvZ
A0ifcT+WZrzHZpv8bAY32k+a6ZwL3a8PlbDDbeAX5d6siXrw0NFRB7sVGla9bLdx3llnuzWaSxI1
OsV6aX3TskXbBDC4HvLWBeeDLgC/a4OnOtYRx4YjswmA7aewsQuyyaPx3m2icNN2DtnuqZEeIuCo
Rz2MnCcd+Sc6xiBxrmKxPuxinN967NtXWxvsu6ofw7txWDCiG0Z5hyM14vkQxD7Gg7jzpSZxIGTu
2OuJdR9nukhAHMqxMCHsJJ417l5Mo/GjoCg+EHySHd2ZSyXvY8wgQQLHzk+x7BZ0cg4CYOlBC9p5
22pudBOho8EbVBkpQ3AS5tslLV/LCdRR0wfRLUkU3p5MKXQpDvwiwgf97TJP7UG0pjhA1S7vAovV
JfG69mLxVtwPGtEmND6d2wEJ3puZ0ARu+qp+QkjV3WKtBAdSajPJOOnwbUmj/IjnMWdtYKrhoEW+
1Z0OyJUT28U1I6hmE6ep/lnoaXnf9oW4GpPPSMc12J1WvV6YR1ss2jNBr+LSgTlnnjTP7sAEIatv
Yyv37og1LnbzPKEGsAoPzkUwbAvG+lt8/zZxr4MlthAqO1mhg+Ewuun74jb9zg0tg7DRkLZnN9fz
IYzoapG4Dk8Gp/bWF450vjTQ55Le80gPI+S6N8yUd4jOcqv38f1Azui1nRxxxVBekRxSioOZ1M4x
LPDx0rLWdnj/NIaalnVqEgNoZU4X3YfOcdFSM2e3IobH75CNAMD24NA43q92pAVHTz650cGl74q2
luFIVr0f/crFVx1Qnnlue/XbztyMcx0/hiKfL3Hvz1vT1FOSvqeJ0x2W6aAiC8UBecYAlGvMtV1z
k3Mp4cG2vUtezP6TL/p0P/mpc+7iqbl00OD35jJOd5if2ivPAT4vCzssyJuq2gP2TzZpbbhorugR
BqFv7ucWzWdlLvVOL9KE7qsd77TIKI+NWc0bww27qzfj03byuT/FGdVgnDvjrmPdpPYnAkmvBgPl
/BBeSCYfdjOEzDUbgk8uuU1CTrSEe1AOFWZFPbt0c2u+59HYXp0UbmztOSOclKrY+3pMJEwGhEID
IkVXc5xQdqIdSBcYUX1qNVuoabzi8zzIxEsslUUvoU6WcaPpno5KJQ2ePRSjj4h+zW9aCGONDdPb
j0GaQwPtiHfVgBpwebOIdnO4zTt2i9qJ5x1wO/8ztvXobOD+3JEx2373EYOtdKc3tukobHq+BsSs
YiGVd0HkV8z0uwoiXE4oYVqQqQjDfY3BgtYXw9Vg5cDfiayPGjtcLxM8jZTODxMJD5eaTsfA0WI0
IJWVTIckoi+QlFF6GkQtLnUAXbEwrH4TJxgbpiC0NuTO83boB4zQxLot56hyc7nhco70SDMt3IF5
quEuxz4dQ1CeSBtBX6cbL0hb0pe5Mgq7nHdpQRzuhMcNv1tLvAmE0bVbjljiU72nvV/IDWSs4IbS
zzYiBmlTbfAuLdJok08cMjNcR8lqdLqU7DyISHWLejqZ+/67pqUweYuFkZZRucduTrqd5ky87M0C
NbRlmRFWoB28AI2sE4QT2aNuv18yd6B9M2firWrrZpPqg70vkXHQgJz60QPUVcd3g5vXx5zgaeAY
vmif676C6zou9dXO0zHnNGSb3iaNxhETC6nJIYEDNhGg5Afm/S7GSeMcJmMalxufJwkVeIPT42FC
mhzvqC/bDpplPV7Y1MFKW0ZMEefaMwBBkl57xtEkRTT0ONthduBGtxHDe/2m93z7ZwTY3VzKLzPF
/+tT0P6jur4VH+Lf5Q3/quq5BUXV/ec/fym+vo4+qs1b9/ZPX2zLLunmu/6jnb9/CLJa//PfuaE/
fvL/9j//z4e6lf/pfGNx7vjvzjfXj+Ht/Z8PN1+/8sfhxjDsv+kWthK2Ds929cD+x+HGMDlI/P00
Y/5N13EFBbbtYEUhvuUfpxmLxBfdcfmub5umz+XwvznNGI79l4wW3cXp6LkmhxkrcGHj/8WCFXc2
qZttDa4I53s6tM7Wa9luCIzD5RD3sMc1rLRkU8B8eOvRO4NIjh3Y9FRxi9k+hlVTrgYnmnYu3dyy
M9st44xawzbVETyPUgFkW2W2lIzG9GbEwy4OsRH1PSzZka1x0UV1HJiQ5L1R7jjZPLZFOBMuT1M0
MMrbUCDTMPwTNb+4DKxmtFm8DWqvGQhoAn5BX06CrIhDm3b3Vj9Bg3XsB59g+X0DQ3oH84zJwDh4
W9q8Rx1R2cmoEbwa/SSeuqh9cBhvtLlePVOG79D8XQM/FEgzxhbu2gicB93Eybebb7GHCZskpnzr
RMYvTwuiLeSzEDWjZ5xDgrdJkypuNb/A9Y3DMjB7/9yjH6F/mt8hA2asVEB1MPVntnKEXMs5cHI4
elH9UlXiFtnWhUs5xrbdGISGjCc/hk+X4DbdTuhdsvGF7Dm2MFRR22ZB9AFU5zv8JqDx8jfcCJm7
7wbL2vTLZOM5fUD7Oic4jshYePJoDtoUXSUkQmdJ6n1XFdQkO4hpe2IlzV3V2DzZ9Wffc1iomLjG
HX3ZKCl3i1WGu8B+hwqUrIUfIly2kG2D1rgmDKmN8zLjmB/1roB98Q35d8/hb55AQY2fnhhfJqdo
DloYbaMUNkLAwCzpJ1a6NIGDnZL+kZS5OC7QJJ0MMJiD2nntoTxaOZDRY+Th9PcISKt0FEl2B5ku
25qdD4u0L0DoeojRQDbHm3Rhtxk047Zux+xizW269dvg4uYUV5qX0ZuMAsbywym8BXeZXCANwAHk
uWFb0h66cFPnhgU2uKjxRA9cB/7c7yOOV/CKTaRKdaOfQwls9+7pbEcHtP0QIPpPB5/QpTGqnyUz
i73Qy2GH4sRF1hDD4az158gWpFP4TF8BapwXKPjHeiQ/XIvs1TAM1tUi7H4sovZsWc2mWkbrOav9
XQJEMWmd7Dxx5M+9wDqnNPDWZWgvQI3KmV539BjIxm3QWLxtO3xLFExXM57EHhFIsQ2NCZkTr+KY
9MEeuFq7HrRs2riNlR90YnDdkTNsKFr/lnt98DkdAXPPnS2hsLTus/IZ7L248UnhXQvrwcrj/gV+
8T1Jvo86It1Nhen0QGsOx950noYxOhMRWh/nuPV2I+nn69kYFxBbSQtdtNXeNCu5GFKeivlFbGuD
NcQPhwMoNkIQLf3aJv24x3/h7Zj1PpteUV0Y81abukLkhnvC2ecwQQGM+DexbSIaZbmCu1BY7TaK
Fo2MSOMCorj/aPq6uvHQIix+NewyGger2Ajjs9B5DuDyVRugGRUAZ1/fx2H1Yjp1eI6aZNqOk4jW
Duf1E1Ija+UyRdws2pR/C4NMHIj8C49JbQP/Ag0JTgiCRNSKYeN0gLdowuBGGap+S7KNuQnb0sN/
N3FQMBy4P6T3bdICNZwXhk+UculDTx5b1fg0QszEXqM89U+Vru1FJBbOFdeOMnTnmzPn78FEtZ7i
5aXD8vUhT9NL6YRH4cleCy85BijMHWPXfQus6YMMdwADUWKDq+62EcwqTErTxnG6+tTo7itRxRCw
ouLM2l/hCwhR5RuBtjHoepzUB1g/WCNigVD399fqs9JyB1r+fv/3/wcb2PJ88bX6/99ffv2k+qbX
0g6h4c1P/ulT9V+TAxZfTMatugn1I+r7f7lFehcQcTPz0X8zfejFPQSyU4APiYiTGpry16daxafq
a/WZ+iH14ffvYK9L6aPLH/QF5SkZ53+/ud+/8/t76rfVf3gcXCTVQtKmchAP6pv/+h5o6n6pH/j6
c+pW/vTp16+pv/L1qRWkZy73fP/7zv/ppn/fsX/5WL9+8i+PU/3O1IYEPngthAP5JP2+HfWnRTvc
zw42mb/+qa8H+Puh/+Wm//rjf3106s/86Z7+/vWv3/zTzav74UWiW/50D2n7mFCq8gpOusYzrX5f
fbDdRjAily/en+6E+q/fj60OQM/kDu1AY3qJHJyIv/8PUa6LHGdYFR1yGjfDMscfCZ0L+WrGGnoB
aV9x0u+aiZm5ZlQnb4agndbkvK+nEli9FH9Dt/zHf3WtibEu1L6+9fv76jNH/rK6hd+/9XUrRIdz
W3+6xTCGIloj85iarDkDdk2JRGP06dfYHuSnWjM3f3w9J9CnQNSTp/L7m3Cbh2NWPX/9ivoP9Xsh
qpndpI/E0yQB64CGDD0qggrt0Lyw9IMOyf3g3GQgE2bEUif1WWv79cnqLQFLl1OYWZwyFMUJpx5S
VrmK1SVaq6UA3AEyaZMrsoL2s7BdZbxm1MAlPFOoz2L48MQHKzkz23J+zYFuZiuDeO0T7e4S2frw
xwe3B3r9r778/XPq13g1QMsPJWdvj2b3VJ8nIbyjpEQn+vQTRlG7a1uBRzhAuLS2rfElLNz7KmSb
T1wBB0zizhU5vZOcbfUlLem17XblYR73FiXOyQefc9IDzT0FHiDScOp7+ovReFIfaENSo1UZPc+i
GBBoVxFPTD/wwwDbFS1dfVl3C1A7vwJg6cZn9WGssgA5Krs5bQdiydiBy7PI4RxSupEbLjHp6oO3
WCuySbzDb0T5NC8w1BPtszaccQu2tKoQLlvJ3p1gz2IYP88WPb5Zm6AtIu9281A75KjcNZpHRxt1
PBFNGhKV3q2yzbBQOnbA5TeN9Fwqu6UWYfgqxlTfxJbZnJhSo4UZJSBtaF6M2r20VCRsZzxv6fS9
MOz5GNcxA3dm8jB8GmDFaOJJdAa6RSjwKdBi42TY6FVGxEGGT+nnsJKnkckH+dnoMga0rOqAcgm6
AEqRVQ4UfVtybjkVUW+yY2l/fBbQM99zJrgoEr16DXhnw91gSIG4Cmw1nGGef09+GDvfODb59y8G
vjfUJ08bwGyFOcG2DY1cdR8QaFYnBIfoU0b5qfo6X0pKA8o8BW035SviNCFGFQOZ8TpJrGjdscee
6HzDLf3HBxyY/ry2Cvs6aqWx85hy8czL97dDXuICyWEeDvij1vY/qP3qDajein/53tz1mBynCDic
XA0DhC/UjDtBFYg7aQDBZMqH9KevXUS9MEOgqpbE1yJzkuz/r4cjn2zUBH887UE9pvhmxnCj3k7q
4ak33Bfr/ut1kG80PzzaMY0p3UFIph6w+uz3B/W9LtPM7ehbPxSWHp8fT4l8zIDJfFKTJatefZM8
AXCznSCHTr571FtIffb7g3oO1JfslZSrqX34L/bOpLdxbN2yf+Wh5kywbwY1kaiOktyHw/aEcDgi
2LeH5CH562uRzkzfm6j38AqoSQE1ISiJptWwOef79l57TUn4yiuIluSEr4eozF5lFNFknlRUtZRI
oQVz5fpcNcyRFCjXgkqVQH/RW4UDej2ql8U/HlK930P3Cw/4ulouZvJfFzDdGe4sz1GjbQ4cFoEr
wR/gBNd/derUIt4Pu2BdxMDwSSTh9xINRAbTLA+R6H/XSWbuxBJ/sH5/w3L8rGvrc18Pu7wMhN6C
WrBMYpEtez9kJYfRjNl5kk6Lb9bWaQmmtZ+iA0TUbmniMHHPWz+QySltEczhS3VAdEgQOtpQguB8
XZl0zqx2DHTFpCDU+oOq37qhY/r6QIshmUwdqYu+gFfV/EybCzl8+iRll+wiUeckExAjub7ZPkN+
uw2XC7qr28f1U3yeBYrqk2VYI70TSJAbPKW4Mik3TSRALgdCZxTZnoiKpzXV4POXdv/KN1gfOtS7
A/OxRJy+bcNI9cdlbmTm76NWGYG3gCqcZaEwGYRfkaG0ok/arXc1j+wZMnPQoHmBzdD6mKjxfoj7
Z9I+sMS0eeQ3uRFukPW16GU065L0cLhpFaVnurr9Ae3CfZMpLTFpjsJ5nhOMYBEwNDV9T8FdxSng
cgVBflXuxKzTY1WTo1YLAhX1ngmBhMazXCw6k0uZGaootNbHWlhZAC641Xq4noOyXCKmUDRtPZdh
M5kf3PbXsbFuMFPtlWdjqWPrw00OTXHnCO+OcBfOpbZ9kvbBYNq7/dy7WfF0juKPJF3+r4R1uG3U
S1HShnBaolCRZmpdx0jHxi0swLi0y31eSLI9Yq1SEJhpl1pTieVen1tfnYFnY03unmLSzAHpRN/C
MA/3aRdVZ2H+mE1lCnQRaWc8Hw69tgDipAySZvhmKUInZQtvJ6U6GrTZLHbrGyvdVBz6TL9UXnXb
UhfYqTNybuV3LNhp3AwvmoiwB0jSzyNKoINr03fzUG4vV8p1USpKhMYRIBpRWYG7cB2E+uiGYIoW
l2zXBfmyWNf6CcN26GldYJu9fXKGW8cdKfjGcQ/5Bu9J2eYdIKllA87eU2a/08fvKSdLJOEEKg5d
4h5p/srPzwagixiqUdLHspeL7rIYipIFRRY/77nMTPP3amqfoV/NTLZnbTtjl1/UsM9dbOe7KQvL
reEk0zXtiB41amfrdtwd1m+nmJaMETMhxH1WKtLgpVYETDaLYF1z3cRB6vf3k97yCsrlc6Go8WF9
HodM+bnx+nBdrJshvv/rb9fH614zcmAOtcYPuOzzX7ZbV1XUg1ibbJBjy9+uzxWpPBELm21L6yNT
C0jz4LR9WXWRb06m4gsrfcT5PF+9Wcsepjacj6l8SFtP2Rl6iaLTWUpoNOWw+IpNBGTZmrwfkSye
V+cKHQHX78fB3tQzGAlw2PZ2tOvvUV8eiLvZUbIwd23cZ/BdImxJ5Bn5UTueZZG3H+GIRELW3tuK
IKkmakohbsmtKXoJspyapKJmY0DzU3mY9fhDW9pNhvkmDJfGWyTDWwepxBX1tbYtyYJ/d9rkMo+V
/U2n9nWkxNTvtcEa3jLlvL4ujVzubE3mwRC24WOj9d8QX43vZkw/FfGjc9NEtQBT0JdryeU91quH
Ug/VS5RX2F9EYp06gJS7pR7zjowXHEP2jpEt3/ekJp3SyCm/tfF8s+6Vb41DPbHMK31WeWtRF96s
L3Su8gqhp3hEQaIHlhlmu2Jpc6kkod7B1twkoze/Ntro7MvS6o+N8GbUJvFp/RBTJ2FPiMS41KLR
7pj9cEIwXr9zbZDTYlqyy3AB3aNBgHAygvpe3+1MTWH27OyFeJv54BAHc9DoAr9YIQXH5Usg+H6k
o2rrZ4xs7r2Vubib12+Hwv8GOolxB6hAu5TGhGxy+QImHOnDaOnPU5l2eIQrb5+JTr4WqMnXv4wr
N911gg6mwD342A/j2/q8miMvLaJwvNWnwrjSEJHIGHkPWlzduLnakFgVVycxtsVeoxX9bsnPHxjw
oLlLWmGfBqn2T0k2P6w7lLUFgdJyUZiSdXhToYT//AEtt/ymq+RBQlTPd8TpZYFmpePnD6gieox1
+TbbLvk7uhEe0bZb32Z9cTjxbtCHEOO6HGIAL0LISRx26wc3G/WDarT+YKpTco7dDLzV8gelxvBS
d6rnpMJcCltlPzW1eYqhnd2nEQVWD8TdR9mbgZnG+vfRnZs9E+UoiNJ2vI8WE9y6RQ+d1LKV9EXB
zLc3aZMGNReke7HA9RFEVh8J/IjQSqaXHpHhLjaamaEa1VH6X0fP4EBb91NM/X408/iV0RYus8hw
A430obupcyltLvuxMEOmkN1fc2tB0DsWeHujjO/aNkoW6WX1ERUVOeAkeAvPwYFLDsSZiYF2S5m4
2K7/pQVNL6qpe8Opx88doqpwXEhTahi3n/uwHfhVneW+zbQMffp66aWsqEPnMeaH9b/0A+zGeRbv
9M6J88lNyAhTot5YIZ3a9b+MXAO81H3PK3f0yQYxLgKt5Y0jWiyCyxv1hqON0PKyboCORPgID5Ir
MAvvyi2CRuCyFWGSdTo5P4behvhiO+KKj3XmENRSSvgi/wBetmzXV1rsjybgUsOU1TXnfwHuktoP
6pqf76dR3W2Pg/MmVNrwkiRd78NRh66snNc9aDMGo5JbG46/lpbdEgQbzrn+Ppjf1w3ENE5QJRrz
ptOm+oKNy/a7qFNvqp6fZ4BLTum+/cmQnFKk7NQHJ4pr7m2zONLrBLrpKsj1Nbv5KXKsknZvvjdG
oWzzhH00HJ/nkve4G9JEeVa66OFzb178WLuV9Yw1T9nRzcrOjqaYNxxMHse6G767/FjrppnR0YVE
tPxgIZM7VlmYQzevrIcK6dfnJnRLtyXF2XfTkajmsqa90TVTnjMkrzudGNfvKpLldW+cPU+92nbP
lFayPR4WL2hmN76VFSCtRi3FDyNON+byiQ0mtRu7s5V7bUJXxOBJOcy2kT46ESVpsmvbnwVHJZYc
5S1VCJ+mQ6yI6CZ2RiIUIpf+bsHpZc7mzfr1YPp5HtQ2ecZW1uyRIGmBnpTt7SgUgrHMehkZfV+3
nPvQxFWkafcj0miUCkSNdANcnL7pH6WDMm3djNSKXWV6E1kTtfCHvrOuUo3iy9ir9MhCJ36Z++y6
fhav9l7UoTe+ObEy7OfS7QKyYNRbzVHkNqFs86EN1/ULapjJQSib2/tByOyUxAMB6llkPSaLv3bd
JLTJPqZd9RaqXKtd3QN9rAOrgMUMySoR3YtWaOd1Uyp17zhOuU8WNNWdEJGcpozVycbJeE/0COHv
JFt99PBZda9VXrPeIBqlqwQAYS1GIZElPoPI7kdBrEVfWB+ASLkpYtK/JWpBD+oGrUZYDf33VqIg
WfYVA7pX0ih9or9APuJIJgcCBYXDtseNsOxjAFs/TqH2QsLXsJuR253TuYxuC1GpVBGXfSyL9WEf
ecqNq3Iwaculaf2z5e/XLYwoWBu+/7e73tfko61E9bv79z732rv+aoL/P9Ub1zR6y/+59vfml/yP
4Fcrfk3/Jv411j/7sz/uGH94jC0JcjMNFLuLVvcv8a9j/WEhGzUJftQpEfHCX81y7Q9jaWK7uuXp
jmOY9NT/lP4a7h8ee6Nh7umqqan/h81yNIj/rv01PdXivu1q6Al5UXP/of3Vm7YsjN5CmTYyPYon
BbUFMLrIY46FuFNir02YEbdGtwMnglbQJpg9KYpAFIAbsrDB4do99Gj//LQjQLIUkrBqWjbwCnMM
AkuxFAR8SjOkxpzU229mMYbnkPtXW43WXptmA6GjfdJUkZ1waNUH4yWVRXv2uG9uoBHi3eNC62vd
UOxpmhZwvaaUAbwxPTbvoZb+aN0qvRcoGXemcG5w3soLE8hnvWqg1ylec84FI2sB1Webp3BxYqmY
hz6v79yy626wYD8t/orJGsShHSNxikjrUVT12bN0ZYc2OtnG4/Sbi6I/LJF1oBhRQkbcgEymxKLZ
0JQXh2gsbjkFwyfUvh+KTN8aw6sOleoOdwgL/brpqlOXD9D0IecykwuwWhsYlQjhvoK3QE9gpNe0
hTOOs0T4rqjg5I0VErwqAlNklk/pTKpGY2ZEAuLeDc1m9r0oLQ5tJL9NfVscS0n+i0SnKdkzSuol
GjopP/3bVaUGgxK9RDXJSouXFGEmuQnOU9Wk3Mhkcilios1xHChlTOG1bvdFD8QMdZ2HFXru0BWF
TxYZBaRNYUcse5iD2JywbqgdME6Ny5/H03yJwEPBN9NQHfxGEOyW4KtVDUIBp/TYSZMVaC8wE7t+
66I7rFIyaJyx2K/Y8DzMzrlhv3YekySicCouuw8EN/C9FYMB8XHodksn1yxwUa7AAWk7yi4NlcXa
p9VE1PIWIbQJv7PEXddNR1Xn62i512zFqCRb8PZoLZ5VZeRHiU9Tx/ukUOsi6DKPcz8/lzHNCWvO
iZxzaJ5PDsReUoJo/l612bEvbtZdpESEbk669FEeYUXUCILEhxzo2UhQs1MepoGvdyi+EXfz4LWt
vU+n2iAYJJhcb6l0at0OvQNfLQddohnYzpIE6/Rn+nZvBVU8P+sjh1pr5geO4XGv5zqRIGBsZjfo
1gYoPBEjlqAfPfcQgZzew9SaSlgDpqMlvg6B3XcArACYV26nJHsp59sKI9Q5pym8yNBuDGseaQw7
2ODps2ZeA6ZLJhzzg/xh2y91qg2PvfLd0lD986POgdnTIW9sBUpv6l7Gji8pm+OXXqRKgOyLphO2
0ZNpVAQCQpmNU716bpxsTyvMPoyJLI9jxU9gNyCtKq19pMDdXVzopFu1c/cEmrf3TChxbmvDwS66
+6rt9QOe1AHYAeg0p2A0mueZu4lt1WfkUx9C6OD0hrdku0N0Civj4DHLljUHT7HDXTNuFV2bj21R
XxTsB/GA0TQ3Rm87Eea463pyYCrvaMy5D47njfSf+9bgQpK0+eMksV3zVpxtdDcVUDFqtxSPyHA2
ztR6OL+HfBf2oJhdflJfFf0vu2K+mLqwR6XFZp0uLbiStncIIZfMo3zKo0UaMjJmhfEmtl7icVkU
JBth/iTYpr4fiS+kf0bFDbvfj2QAWlFM6U+C5oh/jJqnTEAyCq282yIyIvC9xVXPr9D7DlZvygij
skeIj2KEfLXfkVsl+1DyO7sktEyM7GanpY6aePllYuZJpwmhs+sMj3lOqENu1PNuaOEDMUt4Vmyq
VrOrodIpd1IqvzI1+xbNwJg0ZTgZBcLfWNC1LJ0DiLVfblUe65AKpq4yco6TH8pY4PqP8yMxfvrJ
XkyXepX9aIWySyRwzAHHnErr4pPLZNWcQK2e3VZdk2zNOOQ8HRnGWjDqs2Q85+0SsLpsBKi54Bsq
j9EMiN8Ftn/ILM13S3vyLZmiSz0uFeI33dAJUY178B9Tg2gxKp7cHrueNKaLZ3AolGBoT2XodVzj
TBBjTtNfM81DiYG6S8ow9c2qDvd96UDySTDb4QOk/pxEv1KlPpKnt2Q9/ozi4RrVDQY7RR18+qc7
4U4d2Pdi8uUyFRBMRrthkR5HFHpMBXUVmfc3mWowkygta28n7u/EUfSLXenDYS7tV1Gr9gV3nb4H
ZY0hwQjVGzCmB8NE3tQWBvgyO9cuYQK/rTcGRLR619zpRKWLMleOUVvfw2Oqb51BSQhWJDJOFAaW
M4rX3uzcMxAfTpIXL27UBKQEZfcIahzcJe2GQCTcgdDD7lHi3hBI2pwtJ8nAU7k/mVYGkaKH16mL
yeft9d+znlqXsOBDgFdMN3rSiGsjSgw+GZemjtOz1EmIsWgtQZgFzlmNrypAjH02W8thcCwYFm/H
FPYYgZ5bsFu08OAOeKm4AcbZYWFgu6lB7OEEzCY57yv7Jrb7hXaGIZHsvZWzkS67G4vhcWzfmctg
2MAPQVgXPrt5IfH1dPe2TpUQVNRl8DKv/RS1B4ZmfGByySDdxQiRC5ACKhOP9WSc+5gAHZTg5D7t
xooZheVGuxrfNcGFdB7Tcd7ao/aa65GHjYj48HCc9l77rAsCbKUH7G3CgFm1XGpUdstRjEQ4GW9w
vsxH1Nsfron7sKSDtsVlQ5qDhIlKe/mICYf6j5PCEBiSh06h3Wn0j87oHEw7J8mCTA14YNb7rLu0
MbTBLztDbmDzMifpx3HnmiURItkw+FmjMO0uoWC5QvvNjdnUtOkmxYu5b+3+BqfFcVrcl0lH2A5h
FK+G0XFgcLXNwvoitAzG01qRnrQfRZh9Z1anX+BdrrcyIy47ZorQpiH9bS3ZOKScw5zT8tx3VP2A
TCYMtNiELtUBhgNNsnETKvPpq0iANpYpmLiO+BcChW6MKYn30pv4YHy5pGOiJJsrZfLz2vxeK1A9
pEKrIXEt6zQuXgtME5VmgZnTiYgmTpSLHGMTus5cGHYxMsUdumQE0rbZKn48qWfuhZBQ7cjZ1ChG
Lspk84P2ixQS4RgYXE+euCkSwlglVPIFqsh8nryHye0+3Nl8tOtwuKM2tm9F6j4URDx1EzlHekKQ
tZbIM/XHjddbl4p7M6kt6QMpG8bGyDrviBDbOERYQFSQTQV0zbvahLJOnAhX1GjrInD2yXeXT61r
eJesMX6STzk/ku0yjXQC+jFIRTQ8rQtZp9+oi6Q30hEkio6lveWGS6h0RPSZrerzHlG/eqhbsFgJ
NRnLZk8Abcr7Bd5BoUL3K9vSuAYmfBFNaZxCDEGbqVK5aVvhE7fE6sYMQ3UBETe72BqdJzXSHZRs
UD7cFNpqOXfOyaCMde2a+ZVIJ28HFVGheii1hwVN5RWF9aRak/UUZiDhShzfn095VDBKqZZnsGfY
VDrzKYs4OURTUT5hMu4L2eB6UJRpZ+S9vu/jbvymKZy+GtjfvVXwEeLR/LAmGk5IKH1b70iaaz5E
jW5eJ7roWqo10Wi1ndx4BeHXeKUHZ75kIkhwdnG6ZslWguXoI+APAzD/Uj25TjUjpIFNemnc2H3Q
NEDYpj18y/McYp3R0vmuUZrgUZuc7NbBcLRVZiWoZZsu2M3oKFB6bWfZPRlIMb1GiGd7BLHbYiYq
sczIPgR+1NehH5YJWLmpPZq6pPGhNPGRW1yylzLXNkmlfZdLgFssQaKhLfbDvnqxKSvtFFxn+Jn0
Y6cf2nmCm9mOuMKbQ+Wdy6I5jNy1TppXfpMb4vEyEoSjOj5avX0obL4hjeHCsWz1/oYJx30ZkSul
YVprvEH1e252GwBQqunCx6l7Zx8n7tJGpQeMK+ipGEEASUxw27mrmoMF7bgFKBVQg/qBxXDwC9T8
m8IQFSU289xz3tAHGsF7YVshrcjE49dowEHmOX1J+pQB4pJuw4W12UWJqsC/RFA59h1N3wlo4Tj8
TN8EFZh7xiK4QTiY3ay9WMaTbREo6jhW6nfLCGVQ6kurO08laWq3zVyCwLR+MDgnTG/2QE+MfZB5
krDP2rjncnNuUS9uM0Ikt5Szy42nRe2F2dSo2UTYGLpxHBRC9gooB56T/S5iKejUcArYTUY2JBZR
azq5jE02rmcxOSax3LI5N1Rmk4UYdV+Az3bJ/FEKeT8mKhmoxJyPI9KdGF+j+RLR6DCiRByGpWXZ
wWgnJWr2W0ZxkOXTRyvWXlBEqD6cXRv+vbMxXKS04RBdS1wqrOSPFJQuVFPf8N4thEPxOJQhat+p
+xlx350l8W8d3bvt4OgvbsMENattgpdHQDUijrNjMjhvE+VWfxj1/kRbet5ZJlY1heKslxeS1l1m
bxObWYSau+pFZyDBp4tgeulpf0nmwY+k4pyEu88Jpn6gHbTcBnVy0MirJxvpdx1Ve13MwwF8HAyr
HJVr/NMh9PXQ5VW1zV19PKY25VK6TwILEwXukOw9yt/U4rYkKTDbiZneVo6zk2sJvQ+/ZZFLInzW
nsbZcphBSe/cLsStnkaKzk3iaZjdQ4j0F6qRQ0ThUMAO8+qzF9UXWys6iqjmq4uDHgScfkPWonMk
z+d2wqJ5EqK7hioMMRuaq49Zhchozylu5WzfNiOTPk+r3hkefGQO4A/kQrFnH52xmo/gic6qI56i
LJG4fd3Wx16GQiDrCVuyNE55U3m2MHMeJCfXZmy4XCQggjZlgW3MbG2AWQ0WpkxbuJm57iuRoA+J
nOKgZXQiYSWC13Q6h3Ql/UpOWHaxyF10+u5sxv3VaNwgSeG7lLod35R6L8m0L8AvAhNlfj27px6D
qE9piRxrmslbt1Fg9zPKyzoqqs015n5EWCGYvyTWrqGCX8zRbLBYEByIzBg2iGk5R3soeCYKbgZY
v8q0/oFsOEMLzXGic8YiDGYUhpRCxwiGfLbw1Cer+XBb7BLh3JdHCAa+PcOsV2renFqWh0rY7WFA
dGYzkTFnqBDRrL7qJTiuESIFKF5D32dAhjfQ07kzh6ZxLk1xF+l4zJo2f61gNU04snFjVHsbc6L7
MOG1Ppoq5Ke8Bd1Qx+OGPJyF5LxC0EW36UzG2XPUBuOwozg7bSZxRuwcbhmFaSoWGnIpiKdMBtn5
DTnL+CG9w+zFEeOUEq+H0K6wtLX7G9oSByauz9y5fhNVteR7ePeNQYo0Rq1NKji5w4gkAkNSpxrd
8igqzyDVjWQDRTUfC7QfW8dkSD6rsbbVx+95rKqHvhsPmkYFrUWp16rzL1MHoZ/YyVvIALxUSu/A
cOR9oAK9tQxu7Pdg3N+sISOzlni5jZEzmbAESBpjNj9oFW2wi7Y7w67h5cQ/TArf6IFHxe8Vhmju
gjM2sIHPHUNDpn47YmGK/dDfWk7/2LV4rPKR7HqGQn5KVwByqIWlultAn2ZEHHr6nAjmMj1DA9Qh
GfS+rMBy4LzNjtq+ZreliUEtrNrYp+/SkUJE9ZuylIjeNIMdeIzzD6VS+Zqso51nzHcOmnNgM/A0
BmavmKSZHEQE1rlNybSEctaunbxdCWxkz4wSSC1eGd+g+QVHUyFlNf2B2AXGG45hBjPpubQ75AZ9
iE9FTyijEcI0WfOilyq+r7O4tAHNqRg3ITezA+izHrG7n5t8z+tUwhUhe2XEGNNsbelUjpXj7WQ0
BvF8L3XKNkrVK1tBT4IMSPCJ9CAigFVbRhPtwexo+C/j/hpT3oFEwjPTM2sfdpy+DaPCpYamzi2s
YUo1hVNisabnCyQ0ljvRSLo72AZPojN/pMT9bTqpBgQOwS7WSfF1i5OTPyqa9dJOcbVVwV9uywZH
HBbUaClVTkMbb0c1io4z6lAPGZsPHw/9St5ox4j00sl10C+lxV040bLJY7RWlShqP6nD25yJ03Wo
MM9GYfQhaYEHmGAfzX7Kz3qa3ne2vPRDrF/wl4OlZuK9o0oyb8qRogtKoOmhMJLvfTPwKZlq5KI+
i2R0zxVBj+RFAirptT4Iw5rEqoLEUbMeH5PZ3UmOEZF6JYQzHPuuZp3/fwfjv+XuMzHB/VcdjNss
f4+r4t/9fZ9/9Gf/wjP/MJeGhqUbGoY6JsV/9y801cC5Z9tY2HVV10yXl/7sYBjO8grhvWShEVbh
2Hjw/upgGH/YmmVZWG9MOhkWXJO/7I13n1ASnJGfdsc/H/9H2Rd3VVJ24n/+D+Ak/0hc4wnD8XRy
wHkbmsG/+0c+3wCqcIQhEigJtc0KPSDubcSyCA+w1jxLtK31OCuYmBmo9cpjRnzbtkJd7+Oa5n7c
yfMEoQUFsYkDddFYNYBD1NQ0T9CTlUAF6BGYZlC2UWvsev0UyzI597DMVQu4GMCPrWy7H2ODDm0W
FcMZRLGGO6Mh0o5e7AGGsz0X6EnhBYKwMB8hGtWYynaC2raeUWdk6NJQTbUqsuxBjAS3LGtfC8Xc
jky1gwmXuOVg1l1f0iONRs262gCDDrIiEvtKyZ49gFpBPUV/LpA56gGSnoIIKAra60Ogb/kWOSM5
1n9vvL6wLpLlL9a1dS/r2lQKIFlWudNG0MdFi8ZN4hYhAIVSZF7gAWOhaj3umzm0j1YKzWtC6+wJ
ZM6fax1ivczhQjCDlQcA0Z0Im9mm85yT2OKpaL495b5vEnKnw4vpzpo/CNzcVFzL89eCojQVZDtj
4pCFJLyFyWD5g4cMR7f0+sxd89KEw7wTN4WNNIYWRHoos4rQn7a406X7YdeL2LGZUTup+Us+FyiS
k/rNdakzgGO9DyXScVg2brVJFw17VdpoPR0fKMxr78bk4VByGxrY5Jo3zsfKLi6ISqj5tj1jyLHR
r1Gna9dRknnIcCvka4tsdU9Z4KjGUwb1z9g4KA3HTd1rMbWI3+ABy+vg5XgW5uIqBfAyxzy3qdFf
wqnfpZ2OqIzBcjIyQSlVVb82Cg+1Fum/YVXGtW6thciAki/JMb9UtT9m3oRQp/d2BI8om0ix4qs+
tBydlIv3EhLNUZoGafNlcWNiLdjERTscDBkNJjx7irsWreuD2Sgw7XCxuGpM14scvdIJzYthk1WA
q+zsjpV14eZlHxyXxsnyGjJsvj1AakWI9W7dwE5td5Hx0mR3jevkTsZVW951J+Jn5l0Tc8oYKROv
zcvCTorbCR6SH6vzNxv1z6EzO8ppWTlfWqpEF+qqfB9WfvB05cOZu2g/T40WSNoUB2vqr3YPyXcr
FrUqeFlnL2zxb8/J9rWNs5ukQ+6bZ3FxVnRPJcO63esgtoPWq7pA8M+B+i2r65NfizLGAQchcMMF
EPQGukuMAPzntJvO6yMdSTg6BtyM4+xQvSPCiDIjwdXt/WxF38aE2iTHhk4wzWaMqjawRk4WBpF3
eaT5BkK3IKlzKobRcGNk3ghEdqavxbzX15sExJddmtrJHe8ygmMCoMQEpkGqXdXoctHiEx+59VaZ
erUqIdfVGkV0C8sSjUydz9sPgngH+jkjPatlIfN30+KXI0GwY1JBXFAhbL6LofNFRiLi+pTX0iHC
ED7sWgOmIZeEkkAfSaJUTXSMtGkiqFVU7Nomo6hALaQNMh2TT26nHyQkDWixFvPFslil6+va+txI
1FOa5RaBRgr9ydC1fAKxjkVnJ0eq/jP4VBqtTui9G0RvQ0CskaUv73IuonctaTWQF8s32UsT0uuo
bNHitwEpDX5ijPI4eU7j69bMMFgz251XMvIZObC3hCjp9J4qUiWjSt9+WikYVOESKhHCEi9jn2xg
GeBOA2ywatClRnE0Erkn8PaYlNRqeo/isYLbb0i7b8Y82UHjurTrqvLJXmToVJo6qj1UFIiDlID4
VFTWFbHkdmd49BPsdqNPBvoiMVO8IgFvaOK9lSg/gSp7J/AiWl9aRwVqyqqmtwvJrWJdXW0cn9L1
RYAvGzDc1FjpJS8K2lW6vh4Ak4XRYV0TVfXQqQDQV9l6smjUbarzM2BQrA1UnLh55SEirhB2dwHU
1E/STgZKS2vTJPiXmUY7kitgTIE+6B9oF9SdhSxoD9DrHncKDWQpDJojTLAg+/2KNKxfDdE6CK4V
7qIOwF3O1JIiy3bUcDHFrv07QQW+W7eEdgl4t/ao/i5bkx83+WFIQEuY9juHOPSjK/XkaBndvp1O
GLLdE4hzFNdcDnfuNCm+glhJzx9kMw6nf3z29eGQqIh/6Q5cJxG7n1+DSOEfohz71PKv38ynu2W0
L7k+/ZCl1sObt43AHAykRHCb8Fd7aqBTzt2kRC3li2E/Ww5QkN3+PFG6amGU7kBskKtAXkkw34wO
ZiBb0faiK/vALduLJL6KUh/54z3QxV3vpRphf8TUJ8i7l2AuJ3E4WxZvg6rua8oRwYQxOVCH+FHt
uED0xTJ/SiXWrxHLmGrRm13Cu9bFDECfkX2pmhuHsJ2dt7VTrz4hnKKyh1GloBiHjonYC5t7Qc2E
6ss/tjp31sX6nJj7ezVqu/16efuyrnw9VJdLXpGQgRUh0PfjCroSh9lxPfsjVeNqsK6uC0pozM5C
B4gqSkY0US7s/AURPoYyWBed1sNJQ46wXoOKmUt63MX47GCcEOF1q9T2vOtM9W39v+v1dn0v/3hI
LVw5lHaxtxfzjEPLNuzcU0hZjBOoWULp3fy7AJe6GZZJ1roAvWr6ouAbqdTIpEbYNAe9s34XjL8I
dVfis44wfC7r8aiXT0poE3dRLkdmbEa7ChTXvF3PTQI0FvG73RKcA+xju7pJCFJRTvVSlo61vS6j
1xwsNnEvu8RlaiSw5M/bxiAypRLZ4cvF9Glg+jI0ra98vawVR7S7xmk1O309va6loVljFHgzcgwN
yBCto4SFuz5aHUVkVDfB18PPNXSPJ0NyaW/sSKMYz59iCYSIun6PNTy84Zw21YG4OwvbBt47vRxR
7ebqZS24g2k4DbWCKMEpJlrp5S+ye7HLKYYWNGhJ9oDA76fFlra6t9a11bX26fD6MrB9bfO/e86B
3bWtlCjbrtt9LfCJtEetGZaYgj+9Yv/4+/WFLycZiA2FBi5sm/XUq+sikbfratPaGGjdET49s+90
Cy4aRX9FtpeaH0ej4rL49y306+G6NswLn3d9eX283ma/HhZU1YphnoJubPG2aeoIJZpbzup/A2iT
L2ldPEbKXR8tk/pIsdjWY7x6eFxYuCr9IQ6u3j0OjdxKo+4v62J0HLw93JEhIybCr7V63ITQH7kj
c4kOVgNnSL6UoCKchYcJGEcP0X4x9dp1RF9zXR29xVWYL47gf770L1tR08fUS6u//tyq3PVqVZ9m
4jHmXbmMPuANlsG6ti76QhV/vlJn9kxk5bIRs5Zm0S+xOi83Kw2SZHFcV8kg5HT92osuFjiUMw45
sCU6QVXDXGCjDS3X9c+d/+szX7sMF3vJusf1uVHo1EgdePI8/Y+t4tXwuL7yubr+9883sm66Pk4a
aBpgYJe3v76Hr10BXWu2umd3JS2LiQvE3x/sH+/i821/vfy19//Gc1VxTp1GbUF7ZSGskQlkSbZN
8Hrrtt+QU2vMR1VOT2QhkfiR0DHD43pjwjb3Kcdx0ZvL5zRxQV549f9i7zyWHFfSJvtEaENAY0sB
qiSTqStrA0tRCY2ACqin/w/YbV0zdzE2s5/FpZGVtyopQCDic/fjrwgl4LH9GSm/0a2dCN1rm43V
L7bCPyzRPzoXNWSOjXRTM7QNcKux/5BM8wqDdEHSxi+jjYanUsaBAFvQsRS2shC/etvSj5knfhd0
EpFMJlxpvFbBzm064rf98zx4VP7V+psjged01N1SqnWKyhQvPZbm1CjxVi0v0xrZBQyqDQhbc4Fx
gw7RaAuFkm17ly5NUl27SVvqh/umynfUPf0JHehl3sikl7KGd6Mbk63j/PIo2lu5FRiwySWyBnEL
cwyFbLDUe7iho2KhzfRvdjTz4JKXLvi67LM2O9JuCUi/tU5SdopTX/IeIydd4vh7mD5zP9ylZGtW
PXO7ICrjt67Xy5VrxgerZkOKH/wYmebO7CoQjBFlRNFSLxCpb2bhm0qnO9cImUikTkmqj50b/Ks3
zXW+6QRvnGWAUUxcW/mrICCnx2wMA4oF7QaxvK2wtlu5A43R/EQzfMD1mb32xSfaxlax5ILpnX8U
DWvduqFJIdGv9eTirkxMckc43Nb5ULLjsBSlrc7v2ff0DdPQ9iCzHIdOTiNZapJkYJe9Gxtw64Wj
wXBEFG5yy9/5Xvehzy2ZgCZ6bUegD5mW0TxmqW5TsX3clvi5wAXRWVPY2xFLW5BUcbkWpvcB/Vgc
ISPx/K1+DqDNPc+jeAkhE7EiwY3qsAAtyIGVtiN2YxdyRmQkT/2quR8i8eQNjbUzc3mIi9p6xMnz
BFvgMiDcrNKI0spORPf403ZUZdHVgKHTZ5yxIbKS7xKcWTczY1SouzJJw2+tb+/4r0a9ResmOyjX
tCrr29aiGm2OOU0mLLDAPm5Smc4728qP9qzf+0lDr1/UNUfdTe/0fpru/UnLDoWWX5AbViOd0VtB
XBJuqLPrEUWEzNutNWDZoYPTRF6+YUSHq5Fa+LwonMce+Wkse0tPd8fDUL2hpXJa7VHRzAquHcoq
auzCHsBf782SECyS/crws/RkGb25q3v6ptaQDnUo8gKMlZ39qk37027tR8vT9V9VK98qTlFMjDPa
vWq1jNPnZqEU9mddPyetNa3dkbCzZUgIMxjSkEpXIR0tF0n1MqP99ZCJB0cqQjPljz4nT3JqnRNn
VpTcmHPfs3tX63722NCcUUejxQBL+56FeKUAKMjjeI8pM6YaBvkQuGq3y3Iay6asTdZl336HgGE2
oeU/2W7d7mtm1q0FuRyRqHbqFnok/R3w8IeVA84wKm1cR9iSXZ9xsgZyvOhD2sQN/Ceh+sMil/zE
aA6bkJOTLPp2CwBiB4ESt2HrHwsvHgNpp5c6xJnpRNlvmenTOoThR9a4WZuSM59bswjtmPsYVdkg
UoVvRdinlNGk5HXzfTzoT5VLmVHeAWB3cUZ0tXXKdLd+gM9hrlJBLYWbtd9D57e7kHMUBZdIfaTH
9pU1sovuiNelwzXqTSdAvh8kDh9FgYnvUH3kGfp3QgDNhmW7NobkYx7yteXF1K0ZyFctx1eA4eAM
+PfVbGwsQfpUBlPPG2289n1OVBv8qec37l72q0WZtK3qgzEFr6nXeXdE9g4IA2KkfBaxS7GgzL6V
JJQr5zjf4QlYyrPN4gmkT+D7/sYTQl3pwWnNAo6qzB/7SRA3sRwLqaTLtx0diAFxoA2hbizCRH62
CUm6aPg9LhnheXjpovzI/ApiCCKDn/QvGh6LVYH/cmzjE7iHe+TNz74MupxTDZXWR793sJIRHJcu
2cpR/xniSt/ggvrxKO3K0CMZyrl9UM4cfglyJ6PM+SKWN4j6I+qKUMvi0Uc3y6DaaqLw1yqryk1l
ltAIWB9tRpV8VsPWy2W9TVUPoVd1rISBvUVsPT0uVfku99U5N4kPmajedDhaKOal+J7KRRFPfllW
XdJNbC0tDf2najvqqhGkaVfD/BkTYm97dMvfvVsb67DKXKyMWKwpsiKldInaBHBwhLRD3zp1BWun
a9DMCidbz1r8btnnuQgvUDAYXw+IoVao3i0zO0p2w0Ez2CflOM5FlFT16nLx8VvAonLvwrzZgzPZ
Yc6IfPohGA+vkolgeC72XIXrpaUrSF00VyMl9BunCPhphxfBMWDJsmhcDT3M32TIHpwEM1bLjN2M
iYcaFs5/PpG2zV+Jd4LP1Yw/hrxGNmMoS04DSbGJU+Grkxmn9oMiyhd034+Oxo/jCOMRNa/PDmxX
L1NIpnaO4nvs0WckL1wd1X1Riqs3Q4Is/bQOem3czgtWGjKcOEwWJ+M4rAPVmy8dqNgVpiG1Y4Dw
aGmkikJOkFlS6Q9VRAy+KVOTMY/2aEkxbwtajPqeih3V0bIcE+KiAGFcGbGv70hAXDNMNoa7cD7V
fIej4zrSDYhmb6wL1z1M0cTZwSJwSYzjpJVRfJCysvdWkwch5oQwxys06XgBXPelyhpAVfHVxR95
kr31SdHGSlTNUVpJsoYEaQBWYBYYp96WGvtsFQr6KyhJ+RLx+KwIptI0Vtf0TDdyxXUsZi7ZEtCr
WcH2xqOwgdFG6WUmm2Zo5DT02FXbqoUNKlIKYPvyM5e0Nts1aY6YoheGvwh0tvcRpnQS+QZLQNNv
7+E94Kwll9ebLhzrfhvZMvrDnoMpPg3M/lujlY9+BVNRWMnESLi66slxKCXsaDc/GulS4aLr/pa0
aFCp4ZFdLhdqvnUQ1DjD2R5jT4AkoxWRLBPTMziPJ2nQtzIkYjsggRYa1kXH8gE3sg2Zi0ebXecm
w1grPITJyawe4MCKk9bRD1pqpzbtfFwZlUIHxZ9BwLp68PuGWTPp6jmicpZya1ItYEMZicc12bqy
caGHaL80lwlcy95rnVkTxLLMC5g2ldco8V3M8sHYSf83pyNAfCzmg6oTPgiDUVxAvZ5gJhx9nyt4
IiKcsH05bilGQ4EZti4Q9IM0pscKA+vVNfWCSjvRbJiBQz0Hs4YYILGA0S8Gr3GPx2YblQVkVyoq
XCCG9KCgIuiq/JKp9Z0APIKTp8A8sLRaDbk+3g/jsM2G55Il4c4AmA/HWh2qQY/XpJ3nvbkAcgbh
6w9DN97FWW3cz559wAm58YAwb1kmwYPFT7NmD7suYCxnVkxDLv/sCnLPsCbJCscPVPYOXMAmTayG
pvgm3ZlOQ7t4XlGzOG7AtVukeRMnkCg3XDs+iYxWwS3xnhg40+02vEslmXUnjH+S9pxCjim4vrKM
DPd2UT2azpPrC/EcNoIm9aEF6Y9JHnqVXdfvbc/gXHXGK6GenGdkPhSR/QZHasMA70F4xFNhdHYQ
dGmpGVsgdLqcH6WhUe9emBpwumYzxVrHxCeiQaVS0IJOvcpATbo6w+TxUTkDlgwJidwdj66KsdcX
xrVD6Fx3+vhllx7RcDy1a6yI/I+hRvKCLk6P9sM19e3bwSRKboVgaQat/a0ilDlRzd3GrXD/T+hi
FFkXBMxBuHC1Gbr8mcABqYuk+DZLV2yKwnXYj3nYoBKN8rvaYGz3x4iLLqgpMN90mYJd4u8hYQMS
chn5ZrGs9iKECJS6VbXN/XTLLsfCCZiCsyxI4fKbc2lXa7+lm3Qw73XFRYtKom2VEODIEgT3NFG/
sa5Ha1MlEB0y573pUmi/nbcFfEKVcaM+nLF7zpT/AHNlC5CXGYPAUhDO26YVycqcyLaXBa/O8N96
yNQrIM+ruarBis8V27V4IpeOH4lBGlFnM+abWjDSZwBUeP4ha7TlVeJHsNP7sNq5cLFxPvdHeeqT
5NNOXGfV00xHV+DrkA4/zcxVySYn5kT9H2uaL0W2fIDwBPjM2LYRJ8qLZsI9LF+wi2BGK/y3DDpV
5fZ/VDG+GHF0kJG1Y1n/gdlsOoCBBRnsO496W55jGPUZ/nOHTodjZysQx/a0ISZgw4Og5IkvpByt
ZNOb41nCxpJhCILK/TBon1xVQ+Rv54ouzyRCaI4KWPHMycSd0jGSOU49njrrgjQUYYLKylU8Fy86
VXQQZ8sVH5m5mfLpnr0LkyBbO3WsSTkL+4xr9E69zqUpL+xSjIXr1s68ZdUUAuVuLHzP3Re67U+s
5uVHDB6xR61sx3rhLPFdI54FVWHuRB/VfDFiY9XBVCU2Qnv7PEZ3PZHR2Y+Ij6Csr6IOacG3+62v
1a8OafZgk2oRPTss7+2KTN1AWGLyEPToC9DneCaGY7/Lad1OWGrKrIV/mny6jc3Qj2OydQnqj8jV
AB7dG9CWVATDxLaRP/FMG1ccT/s4mShT74x13aeHEJM/LfF9uRdxowixrDGu/1LRqOCpuRfWCG9m
Zz41Rn81S+3BE8m9n/IpAb9mlFoMX6Y/7+qO6xMb+VoRBkoSmircUKzI9gRmlHnHeCJy5mgxO+Q4
uvqGFLu4oD+QXSgrADi9W8ovcGt2FhNmzmqTMBYwHpNSn1oKg9W7GkvekJBLpEWj+iDtjigK2k08
QaDWJ+oGcc6Ku4wJQ2JDyMnd4cOs23cPo1AxOyMaWQsDbEhfJwE6Q7xHBWUfXWtXhAC4OncWnmQB
p58yp5wIgTE6Z4M06amizmO0sPphp8A/q5+YPpEAqf18n7d6fenzcW0p9ZKQRDs3wzH36G8mffYp
FfmGTPUq0NjGc294nCo3EJ2ub/ss+/Eb9Gmt1o802i8ILtxusZuz1jQHqg2nEnNSR0nzhDMy1zDb
KfuR9NaLGn58qhSA5L4Mdq1wdXq/NfsFIjNXOZNgvoXDkkg1lqgOoVtxBqBIBS2VqtA14hdgNfdi
V0DKZ6qn7soJDKpipVqT3ckMLNqjhMkrgOlo0HHXhddeYw1RsM4sTg/p1cf/Fin9U0Rhs5t4ChSG
LIkrQtumJ7c1mrlgOdr4+nnZo2JEDPFAU77kOLykUR/flCI05ugiSDXDWEcReK2KGMCq8q7QAZKt
NuQbShyqrZj9l6xtfrpC/iyeErtI7vtSihU7FZj1kLCS13jwvY2ReOssyVmda7/MJPZXqrWns5t8
0b9yBb5uH+q5sTB8EbCaMQQbtXnWW+2lnQQqsUNfG1bnlXgtQrUe2QpwMoZdLrr4S6POLqD2ZmR3
j723euaiecYc/eBGHJ7F1lw+J5Gl/nroTV5jzhvY10bDOpqjRcdwqrmJsQWOwNrMfzQH8S7T3A98
7C+mc6hSaqVoG32KGUCDlTlnNhaDPCyPEM2vzOOGlT1kV9dGPsVmUbfDszOlz6TuH8cxeYiS6ZB0
1aVrC9iEFzsz3iUvAdvy2q2/FiMmjuFra9NZZ9KvllT4bWY3WDamM7l3vrgsaCNxb2bRBz0x0EWU
wMOodiqtf9LYxQ/PLqEvCAfa2ovnT/vK1s+98gVtiqToaL8he1KTKZ77B4NPywyt7chyMLaeKBl9
rq3FyPgONs7MWSCyK127KTHiruCIIVMr4ao1m272KVdpsC+6v52iZoQgzrooflTr/zaV+izLz6EN
3VWJwFHo4Qsy0kOtweh1yh+DJ5vP1U8UZ0+5LZ/L3oRWXfpkeUr30+d43rWZei9ZYBP/4ZSU1lO2
Mjv5kafNoWncp5IKWM/KGRSMB2sq6aasnmwbbmqrv7mifRrcIoipgN5IL3zwRtzZ+Dh+Mi978KPX
wVL3JI7u4i6l5CT/qnRUpcbVTrmmAiwj8J2i2Aqavi4IevpETUT9ppFBoawv69o/9NOYbYOVqSKc
HXXeWRojjYzxfSgwLGjm2e3tH1sUROmsZVhlmJe+N+RiLWeKxEqbRrfOTY5h92Za7T6OfpGg1g5F
Nz1oIVtBV8eBljzOyf+vI/u/w/VbTDn/j4a+5g/87v8NR/Dvv/JfXL/zL8txfN10PAdP34IW+E8X
GZexfy0toNAFhMPpb+Hm/8fOZzn/Mhx+hgHQAKhv+n/p/Zb4F8MeC0qB51i3AoD/Fzuf8J1/AAl0
2zJ5CrZBIyh7UN34B5Aga+k6GpSfXEuiDhAtj+WiaTs5UeV2mPZTHoHWUK+xWYdHBtWLmT578Uai
mKCM1l7CitBfuGF/b+BlY25IzbuR8BN9GeY1WaCct5sGubWrJfOtGyzTXuiSWJ25TI7aOV84nbcb
6ZI5nIvU2HQS/0jf1AdHEPbsYrJ3ae44oEpnD2wTxWNt1gMxbQv6kM3+FMLsSHMtvNbA4wIsH69Q
47BD2Osae8jV8Tfk96erquvkIcPdG7JkpKvHuzPa4mwrcg+cUj4TJz5WUMRPkYXdpqa/IKiFx7Ds
pmhBgAQ7uwhnalHbHGN8rQZmTLV0mKWU1c7O7QsNNBmKCs0ifctwdQy/9Bgg7JjTbwNxFbBW4SBn
eqNg0pOQLAtVQBKABchy4/ejiVD8cWO61wvBEG5iuY54NVp6tBeenbncMNqS/354uyfK8nnMmIcS
XmGEHznanqz/ql8YimD0ug0oBBZAPe3i/9XIfAZYe9aWhBg9JmO3F6fz20ANwGvEog+5UebPAyjH
dGE6gsFRm0l6Bhb+zD16KrY3rMDv2bmSVaaScXFQiIUTiWE9hxe4wCN7vYcsTnHtZgDIAKIXKnHn
HKjnbRmVA9JbiY6ZASkqqJSD25zCGVKlm5EaKyIvMAoKbHS3FwfT/1/f+n98En8/HblwMrVG/ZiA
M3VW8ns0XMxUHu3AuP7xeyw3eJKaLQCiP4QZ8MyooT1GDgY4tcA7neXLcLv392ZcCJ5GLsOdNdmB
ya8/3m5uL+gfD9F66iPmTIugNQGVeHFRrLPFAPDvu/NoXIec/XYijHdr0R4YyqHrLvf+PhTLn5Ej
t/YeFtLbB8814z+f+e3h34Phdo/aK/QOm5HT7Rt5+zK6c8mONl78R7c/vB0duBN+mQUDyJu8envr
/t78/TMzht2apUeakspjtHyRyUbgtTAXVKS48SKXn+QLCdZbmLDJgojN/nszLqaA2/e8uAFl24Ut
ay+UWaOHP9vcULSE+5Hi/z7Os8CZugerxfRKhTuacYyUz5Y4/4gyXR27XuL00rxxVWTdfDTJzVMQ
xc3t4e3GINW8sqJKW7F9SjFtMLDfVeSe95jZzA1OSQywhodp5+ZBBuzEXTxOZCXG7kQM+Y3gxlZJ
Q9+4idKOnmni5Z+LYLj5+25Pytp24D2PND+BuV2epVjOhLcb87/3bg+Bq4id3+i7G3t6Wv6CEbbG
jg39mQvEJq9LccgWNqZTIKVpuhYRRJSQ1CxudFKaRx9WRDBb46+kaPxjosXx0ZpfeGczwWoBp0Fo
ctPHvjpOfOGDMLYRnToKFVzaTFKzCG5PsV5OWTE8OBbCBqGZ5TR2+0GfpEX9y9X9+jANtSMuYkif
p6mb+UYTm8vmh9anikQOFNKpvr2k8/jZNXilTY3qYb2/SyKYf8uVbikh/E58kR+YEIqghlxjhM0T
IbdkH2XqVbfqve8RDmTh9lEAod7MQ/HgB8pv8mNS6HdDkeRBWfN/1AlY5lnOGzWQ522n/EwdJl1j
4/hOjdFGjNl7ZEn/YI4p0nfhLTWXM2u65VAYx3uzQRcVSn8PJxZYUhRsM5W6JIaMApl6GWZThRDU
kxSMeHUsjisQkRM5J7ip90tJcA7AhVNEn9xZ9EfiNCvsqDgracNhruYTe0+8v1YC18Q4i3p88uKl
lcYmqqQXrk9psDK2E0FPYXvjvraH05wO6gj1LF01Ywz0L5texwZxdko1RoZx+Z2ZbH9HT31pOKKO
cyXcrekRfQFPjl2pfwg9LYaT1b8kbO93AOTutdTrDtE09EEyluzC84mMnMZc30zNk9vaBbBGrwM4
QCoFhgHzIWdrhzCwbXS71LA6TCrypDU+ZIwStoI9tvWOyFGxNtuwA+alCLsM9zLCN2tTzrI2LfyE
TRIi9dPm09tQb5TJxjtPPcE5HHxsY5lmYJrKXHtF9mcSsw4yZXpWDGDyxoHMYZnGdjY1TAom/Wmy
M9mlzIAWGD77wmBSm4ZVUFf8o3DJrrTElys++PFklJl2GaeYvxx9x1PuwGjU8k0dVgyTwuJlpLty
m7mpCLBL/JZpBfuC/HBJlScUkw60SF6dzM7TgxmdR9Ma7UL7OWXLA6qoKnrIrXY2PuFJbwObIA5d
Z3hFPSXOXmVXmwLCLFcRvf7MseWsZjo2V4mp8sAgIk1bm/k2eOtYnaSvU9hYGgcZ9xtdT74z2Bir
AWcDECDtjI6wFlM9rXuu5/tu5AvUl/E7g7lqoxMt3fRVLQ5ayS6bkcjWyBztzJP5di1QTL0htC2Z
itaav0VpXt0ifCgr95yRrMUHKH+jd77jcFuFo38eJPXMLt/bDPQUXMboMphUHRm5y1CcryqZjG4T
xzETwFDdtWTPXmaXMvBJMgGx2Vs4ZfWSTWx3bO24gB0CxwJzkFPQR0IJeitEHCYf8at0/K/cSLmc
6NiqPd3WLlCMqCdJd+7k8J0UBe0Mg073EWBgXNfq6i/+gN63HVYGw1eEfRiSbZju5xxjTXeIHfE2
ULeyqTTrnV37cSCXgm3xpUvyeTNq1k/WuPZD2TyTzbqr/GjculGXHZoMNgnrUuNY0tziWGm4B/sJ
iZTc3Lai5kkzxquR+U880WuSkKxqsSWcUxPu6hQd2sL5k07mr7mKDNA5+p2ph97W0nsAkrTdJrF1
UYK1JUqdD9FOaaum0LVzQSfVysuTk27WP5VEx296wNEydzSkaIKXJpMZxor1ll3o52iH9ymcoWDU
63MS0monF/gM2fK7To0QGhDlyfo9GC5yvp7Tz9p3z5YihRffo9o3p9gpVkBamCfaEsNC1otVJrB6
sQO2141HPSOn/ggYK1PlumKM1o/t25DNalPdJzKblvFMvJqWzIzT5jszU9rZs80P2/4NHiI8NSGl
XDZhYY08Nso643ey0tfBZSmjW7hpiHO3gBKZ8ueBi8A4l20Qq/JXHCWsxGeGuHQ88X/5b7GH/Vsl
+EtnC5NJPKi9qvQT0VZGmZQJbDOt/i6RGQ+8EcCx0/vK7lZ+pTXXGfhMrq1jN7UZuJNDmSsuRwSP
VjjYxtUgx2ljUsp07MdkRbmkR9G4NE6TGLacntSFa2m0rtS1wW+BOJFoGzjCvLHTvB4c8sXMJeTe
TVK2OXq/hf+FmhizQENugEm1rEduj2/3ooyf3B4Obco0VmNJtmxf/jYD/H3IJbEMCJa8jkTuVkCe
U0Lmpb3Sh7TcpMsi6nZz6wr4x0MC+/aB6GNpsN4zuZrgAJueTLOB95pSTnHrZ3AVgk1VowDerNNV
DwQSAyFjX8IYu9gi9lDmL6bUp0Dz22lbMy1b1Wiggcrjr5v5GwpWe7z5vm836TiyAvZYBu1LPqWi
hibuWuT/jXaRVpbow41LD/m8OwoErV0SJ3eNVdVHRoofWbRwJIzikAx9v7v9cSOgtrpGvy+oQDVl
PR0deEZH9hgELnS729hmsRxei7fSM74n4lFbD9M7W4Gle7TX/4nPJ9XZHI2owIhm+sRW2P7cbm6m
6aJiPuc7vr2K/gv3J4Y86dvbYz8PweAU7v3Nhlvc7LW3uze77c2We3soluIBAgjLyn7IugTldLnL
uQvjh87CkHapnED6ZWqp8kos8WSb8hX5GeBrpjOpJAp6jvr6PFuF9WxF4To1vatWSA5uKbR7FP9v
FZvZbomQoUIqcFYVrrWwS8eLt9yEcfdnzp08yG13OmpEmWHmsz/CDuVjhuiFRt2U/jspWT4J5yuJ
JmqYp75a44631/ZyiMQJ8IhpKJx70VMIW7JeKGPnQ0nLvqsJDeRxEl1Kv2JrWmBIy6Bpsm5DE2wb
44PmmJU7tPIRMbOonjSgflCa30SXRs+Op7krfCb2ht24trII3L/0eLLZAieo1P3PRJrh3An4Nm2O
B+vWAaCbhrW1bDJO8AKa+1hFzf3g2Kw/dYlLILVPHHkQFkAXwwwQJd9KOVPV69jRxtLi8Wz40wOs
mzMkmQsfBCJdbqdXS/xhlJZdrPqQgn9Z4UyhVrZMG0bTNLvQbFlAU3Bl0PoTzMAqme5TYssBLCDw
BkJtWjmOD4VaSE1jfe6Hgv0/BwwDWKSYqjbqNa0DW6D2BJaiAh5C48EUsZqLPyXtRcmxDSoGs/hb
kvQM/9cL9KH5Y08MDXwKINw1xJaO0BW20HGyru3SygzzG8Ohxk6maHnqUMvWoFsJCvscy6zv11Wr
zyd2TIe29wjKuwQa7NwwDo5sv2uDKFlqkCnShjDQ+tja0tebABzs+ZaL6Tr47i/KOK8xwvlhwhpC
Paz9kI5xHHggshs/+q2Vk3ntprq/lBYdB26pnW3dDHe+Qv0mqraTFgmGiT3Wg6mj7Ew2raqsWnYs
HwDYlvkJ5CDrOQ/Ubifxc1KTPpiDyUycM1WK8R9ElqjvC3yNbnKPFf+OiJh1SQ3tpGOj3Ftj8dXR
b7mdfBBWsZemF8NDBSnpUHjI6qjc91ykB27YNU937ghyiBXFtieuup4bIQ5N/msCPXgRks81J8y1
iZVVs3kPaU5r0wVEqEMqS1uXg6vqd3EMwbioeTYJK/iS08yunSdzjTTIKyVyhgwijwZDh72q0zdJ
l/JmhjlIqlzLwgfcE481U5o9/2y5rSN6zb0cP55G43Qps3rF57YV2ZjdgyfaxkkYQtgbze1UWEfm
yQ/MmYc7atyGu9s9tijGOtNSfeM4TbnL2VGDRksr9j0RrlAkaHZ9Zy2OctTKxz5dXCWhnp56nxmQ
JlOa5XpLHCVGM0sm6oxLB3OL4w4QD7dhOvRbvUYBNxz/CKDCeaKrPX7ENrF6qzN7h5VnSaLpu2zZ
42hReq/8+5E0BgP4/iUeQ/1RL99hCKdXKeOg7ikD7MHsbTm7gstoPgW+UxqOCKeUvk621CjmA3qy
vzJ6xZpsEPl9i+nr3qtI/OXtJyjixS1sNoe4c6Pnao6O2H69Q93wT+Sp/B7EHZROZ41/F/Gp6fDP
RY286Ja9SzG4reKm7k5UMny4VCve+TBtQJEQzUuFzaeah6hGdqv2ttS+VeVOARBNOnxK5zVrAB3Z
VvqkOr+5iNiWB2Xhf1jOse3cPkZYEw5aZA8XkRZs7yciIG44H7uyWeuymI6WnnMgUF6/6TxxtaDo
nZVtBCbpfZr1oFrbzXsbCmJv3vjgeogYieQI7EI6PGhTXtnQjreTxRQCr7y2mvKxClzXf+FEkx/E
ZBzYAkNub/LzBP110znuGIR55+4OM4G5La4DbyMH42h4sQpyjw7GQgc5YXCO5Ij5lZHYZYnZYRw1
xH2S+YJEX2/C4ELSlzSFBZqT4VqKSRlWRnM/zoN6XKapIz2pqfsFW2DXtc6W7xTJBAcsAfa25RiW
u6j8tAZd5+vQ7zH9i+MoPlliDPusnAg0Lry0NC4Ps+PRL6LaOigzVHotGXcE/fZ+7v5JWba/WKzu
Vc0uEj3RIYJKpR4tnlM5faRuDrHC4avk9BNyKsIelxUD+My58O1Dmjj5pc+k/cDyuiftnaXQ6+iE
0nSKlD3D/2lpZF+BnehY6uI4dx0baqQGSyWULLCpgX2uAUJO86RRxAaLyh4NDxUKq+SYJBDiDRaw
ULyrzS1iUw+NGQyNcbktxVBBISzYEHXJBb126LubuJHi6NvmS8152urUYjdULqOGaIBGG2U4I+Ud
ymF0Zw/jifYHhjEs1ruOubUdQmkHygJYxob1HcKHSOZiF6n8awSzsSmm/tHFepM7RncyNevkp6o7
0oVF78rcrFwXtJpnp4BudbV4ED+sYY5PQ44BpJrAVOgZ+d1+rjYC7+HZB6ZN1tVjzRmTCxbZjLx2
KnXZnBG7q14Cy3PCPrC9fnqKMJ5lbTrsGUVZKwMj51a2oCDjJI8vub3U0FpzFvhsX+tEXzUi1taq
Kn4anRQZ1tbhw26qxySrYAjVWU+aJ8TpOYbP85SZjDW1dJVRLnD2Eau3tg93PpnDre5q8WFm+YNv
wGfXajyxk/rpZ328c1sMyewYodRK48fvDMYmhnkY5nKrT6B6o6ywuGbQOmd2DDqUYZvbyoJXqbBs
gX1dyLCULOAXG+9hiN871gfd3urNUilXtjlvVp3XflG+E4sVZ8mL1sVMoqBCnsqWVhHd6h/qBh+y
hh+JM4wV7uwMop1VNYw/W/FYcqGL6sK/g9f2NuU+a8R6SaJr3LihrE+FjjMY+iQJo3xelNOM6+GY
y22MLwahL9fuIlunJdlvm30hhn0lMOeXywFrNsYms0Yay6rxbPmttsvK6pdee82dHNL45PLsR82V
a5xfBumkSuzzOfyAWFm9QDXc0NjHSdb2x0etHnZzpUVPkO32Q2tzjJXoHyLFkDS3ntzZHqFHv1Ob
oRgsOCxsfQodSFvHhWYbYzhHsoDKkyFx7we/7E9xQ06Cy7y2CTvTOCfLb0HGJBwvZi6kmDM2HjJ7
VqRElTtbPJvI2TR5tECuEGvYPoDgS9JH6VAQUfJL117fGthSWKFmNTUb0WXMG/vUZA1EszrPD12W
PwiN3K8/8AG4fmfjWsO4hRbNBYAt9tqbNHWg7GYdR3F+ZjCxGyxQDYjx7Yk0XRdYLYikPh5TpCBX
HDpHfhFJHpk1eN0u1Ozw4gDxXcNpifasigLC+LwjM35gECmMjqkMONjSY78mm2bDDLLfuINmbmIA
QbvbGy1ieBQLeOV/2DuvHceRdFu/ysFcH/amiaAB9pwLeZdG6TNviKysTHoT9OTTn4+q7unu2oOe
mfsNNASpK50kioxY/1rf0hSWJrChR6dkHRwdHaw48PWjjYjpj2ogFviRU50N3QSVW3K6pSBotN80
4all7hYPehpPOxlYGo122GRHs7kqsv61SyeDsyyeZ38QKIpZO5kb1soIpHXyItRAJCKbLJCgmbdV
Y/atyZIKK4kH1bLTU/TInMmJlZ8im8WFj7wKL6GKj7M71dBKDembieU+wUS3lzpDpyK+4ZocHN3G
T6/sTOBRSorrRm82Fs9sWw4RG0MZ3Plom9D/eKX6lyiP+pnRTM2KbynYjo19SB2PTVqh3ck4do6X
G8CWMT8OLJduiexGliWcjp7yWjdgCakyt9pGveNc4XHMr3jabhtpNyK2X6Uk3ujPjxonfh04Ho5s
6jsEfM4FvWU/Z46WXxOnKDA7mnck6qpjHDXdcmTPunYARJfm2NOcw81AZXCat3dex041H+LqRomn
0vHao5C4wtg8mCfNwbUwKSzXSQoNiuKaeF94Sb/KU+PWxMB2jymLY33E4xcNE7YvYZAG4Y1bhmBd
91obu8tIF5tSMrDspiraRi5rV49z1xJ0eQw4ZKLugc9vUQzfREf1lMmbep0HagnGNrrygtaFyWsY
/NT2owfDdAaMsfK4JN93gN7CVL/W8L1ds+fdT7rDpg63OmkeFufpXhSyvvEMN91UJU5B+oNuEAgp
A8U8gr4tkqOds2yUCLfpiLEelBrGAy4GbE0XaZms8kRW+zLjJJzh0rvyBnYsKE63bsNBZOHHZZl5
aqtcXTlIh5Ek6JaW1kMvzWNZKXdL7UK0D1wMe6ZqGJ4oL7lJxu5mcoKOdq14W4MKXAiviPbkjNBp
iEj3Au9qzHy1NsgJM8D0FiMnT9yljHgarM5ro8jpgiQKy/nD43PdEWSPq089ttXWy91v4egc+rrL
rouGWFkf1y2GW9WuZTVdV1YRLid8VssQcZrOlVTbjsPQbEXKpT5m27TpASmhC6lyE4HRdRWW0dAM
2qdMVifKTq295TBvBk5ebscMW6ae9uERLvQdVdEgAAsq5IaBZXrptg+l77knBNyHwOBagrmHWS9Y
d7zmzt6ZQwqq3Nuzb5k9NwdHy+5txAqZSbRdY1IV1zXiZY1yz+Tnil0vyTFomibI10pWPS2KErTi
TysY5lYVZx3osthFcb62ZmpI3dbPuV284pFrlv7Yv7ctK9u5uOzyPFpXESKenOc+zDmAoyDd9VRP
hW7XrgFcAVZobiYfpqYIcP+riVOgjUDsMbnFTIuHvhEPZXI0hD68YDGPVn0lso0m2x8zvsu07zL8
+33u9/v/C/z2IVR5vkHNRezNZi2pnAexbV3QVcJotAjFcnLJ0jJ8ylea16acCeYqljkda+R6tkyd
2YNweRxTes7QKtgjHuqE9bE9WjaMFqMPWb4LAcu18dJ1JCLIKHpwDnCZLZqQVrzL3L6Zx/isofod
hls84BHWBD17zyyXpiJd23nVTVxhVQjm+G8/ExL01HMWfjCj7W2jPwRmnq2UNbuMYlJzl5swja/9
pom2GlLNoR6Bdwh4xkyxp+LoJ2DIWNKc+bBUi85WT3Kip64VEX4x9jLFMYYMvmTon9Eo4yJj2EZZ
Hkc+IaDDx31qtQMi9ETb9sz5cDS9OngXg9tEzAod9NEAlg0bDWesBzZn4c9MkCgko8oWBNzF/Ewu
N978reks8v3+/zTLjDfJWDz+NIf2LVZJCbsRORMDLs/8cq8oiaH//vByzylH2PUWkyS2h6yCZ5LF
5Z77j3uXh+H8ghWm+TA16jpUmbXMSiConNhpuZMhqcP5xstztviWBnBIVO3hciO5eu0nkhnunK6e
gGERlJ/vlsSEftxcHk4mi9E4LrwFBRinzk3GYx1MOusAXoz5byNdy9G3utgwkotJIeHsjKrO0Jhp
BQteCN3s+9xwCyH8xRgtSP2zaKrp3CQXvZQ1SE1Zr3yCJhFuKibLh2zGpFzuJfO9ME8lDIr45vK/
GCQOVHA9NfPTKSBK/rhpLjyXjrhfN0/LL06ZwIZtDBoO9a0Eb2mrb52LaJZjzF6kZFiIvf1201nF
qTUNQI9hgmtEdpSlXRRhhoMGxL842WmdjYyIkklZ161wE2Pzv8S3f4f4ZmGbMv/KIPb0SZtI3vzR
Ifbr9/zqEHOMX4RjWZ5t6QaqjLTwev3qEKPLRliCg9EWgHExiPGbfnOIyV9wjQnDFcgUlmFSZgPE
pgn//jdh/uKYHv0yAuabgb3L+U8MYnjQyh9UuP33v/9Nmp6U0CFwmzF0dgTa359hb66BrBMVrtwF
jPdc9rxWdJ6MHiBygIP3Dy/MP2HLWT9Z0YRrA6TkWXmgt3Vej5/Icn7L4t0qAn83VmBaTbc1Fw4+
qKWhrGitsCbp3+ta37eE0PXxiqv+i9KGfZrpMNW77C1zskNBImMekfT0R/WrZKAeUCSsqSnFfoxQ
VElwSEZf1jFK2ReVpiIKX9WMq+GbDYPjLmIZnYrAZd9ES53WjSzhmEP99RN1aDX646t6eaLS1l0d
jh6e+osn7+P9LsoDkHvG/6XKE1dc4nq7MRC7gT3pwsKMsGojyb4DkxBQd6w+5gcS1FcaWbtyqG51
1Et2aDmpzrLZBH5GbWz2lYnslKZdv3KJoS/tSq4TBkfL0Y7U2iTpaRZ1z3zSeEYGROTc4j8Se9O1
9p0t0FMDYa6ZvV/hGL9KKY6nOGZtML8/aKZOmNQBPTrDcXANgLMI2bktS6Qvou+wRisDBprj8ZcK
/uymc9Nl78Cn9RKGnQxiX0ZlExcM1C50jcc8Ghmy51B2XS/eEUEOuEJZkm+Jvox43OVlf9vZvAFh
TSgJPv44fSr62oC2f5FkxM2bRPcl83izH+AHzWUro0heC0UXpu91752SMQ7htF/9i/dqPuj+8Am4
vFcOiEb0RF3yCf3poMQJV1r0oHi7MNTchaH8h9hK3hBSmdgPrK8TCARVDmE3EDHXKaUvkqIi+m7L
HdUExcJvG8otQ4wvlstVONR3FWqI35smNvb+QCICbUS5L0Ntp0syBzZWmpFYD83uVKxtK9CmePmB
rrnj2XhmWwd8HfazREJYEoUNFgriwSKmC2+hOm1d9YTOJuF9S0PWP1alXlJcLKS4XaBojPNcOjLo
5j5mZvnU9vltxqSaTBZ5pxEHj5G81TK/9esR98Oh6Pr9CNzCNNJrGn9uWhM131mmQ3aw9LpbNh0c
fr5gWLS8iyLXJeKMd9aNnq6IkYqbMI5vPG9cOSJ9GEjcsQg48EbdIfLV/+Lk8c8+Uq5js7G58C9/
trHWAuf46PTeLrLKnpZlzFxuIMeNQSNCY0LlT17++sAw/ulvdHULGIx0JX1efz41StIjiDD8Rmuw
jqVtM6zGWi7mDwM7rOcyyq8tbY4gu+1LMnIEU8SJH74gbt3m7r6Kgq/aYDoZ7Lr29a//tn92zLKM
opaWkylIUq4b5R/OLyagyhwYgrdzzBPOs3CL3S5bciWDMiaZErYFPOycZqr/+NcK3cBPTM4Ma7r4
yUrsVSajnF5zd+D6vgbpPugl5wOsTl81G991MCTIje7DX/9SQ59/7E+fUAmnlMvkfJn6H9eoODAo
H+SDu9Mb9NAouAl6qiXCPj35JRXZTjlXNAFvXopHv3bIn7H1UINJn4yjfxmGd4QL1IFJ9jj7h9mV
HRdHFXOS8fVkRJSgxdPwqEZ32HvFzMj5Q9JlmdrQI+3sVtRkitMxes4r7ZwL+5B3vNSjw/wmsYnH
8HvX6RDai1RQSlUCvK70WxuS0cqx2aMmabb3bC4AAdxtvUC5n5tL0wURIdxX4aCWDnkaVVAbYrvV
R6M/JiVahN/2N56P6kR2kdGwct4anJeJ5C/rKb2nioT6Jh9YNsQC8TW08mj4ZkK6FF2kzCgtSVLA
3YvWjlLQcRyW6TCdRMDFAA0UKCtvW6kYILhk7XBxk8saH6yueGyN+Wu5tELuHJGtueaoGZrcRh7D
bj54vseLK5X1YuPmSghNLeUIf7lXRPRNb6MDBaAcioV+2+pzMhkiMsiuf3FEmII1058PCYgahsGB
CGfJ9jw5f3b/8AGgwgqW8lQNDFahYvbWJs67GxqNp63m1wXdaWdwTiSYjPLKslAqGE5B9J+0RaqC
PSlHb9WtGUtZgM2ZR/uuvjPcvl2kWUydQ8yFiLUKJSxgoOb8uKa3wakwjUeQGZgfM6YhlDBzQl81
LbvYUHQeTaEYhTT5ETkprWHojmONGVG6fbCi2ZJEqiPXvuEsGRe7XEGCcBNm41eT2wfHjKDDSO9b
oe+rsL/zil5tyK6VKAkNcUVBOcskvidazUzFHx+G0mc078p1weFUJ4Cmp3uUgVMq8ztXuTP4jV0o
DnS5KA3zhS12vzGFQ+MH9G/wirSMxtqKLKa/nFqWWIGR7ZvJ8JetgZskz9tN2GnPti0X+BbHrZtZ
j/VUvBISwHhUy+dqrCkYSqP7ONYYvAez8V5bxb5zclPkcLvWrtXU7ofMJ+fZOGd+b730HW8XtNW+
ydxxocL+3orLHXi3tatn0cpO+qtqjFsYGM7SSXmpxFPTQyYfVHdHB+vXqKJim9GfkJdEGo3Si1e2
w9+NXeccsrBeOrIRC5ttT+LF1BJOlFUN4bgcfJOr0zSseK1W6VgkS10jHSmiCZqg5TEfZPFVJvth
mM3XfC+sp/GdpRlaEJkjGKTpvDo1NsLwVyP5fhyBoYuNUx3awO5u6rqMNt0UkbEEcqtiq9gPDgwW
XJYeCUV0gbQS0aaPLZaAVlZSagcIIoDcUOVS3882MuhBYMjTsFm7ogxXiZG9jJK96aDCpylI72Op
jlFM37cNWlMlY0DoONxlsHNSZa0aXJQ92DhsxPZizMUKpzvgfDkkHHY7aDGzRaxol+bokW+ycZFo
3X1QK2jqRvUIpgV0n2Gdw97R9l2N7lOb0zuCjZ3wY7iU2NvSF09SyWvs8sm6ZkTEacja0rpEhHBQ
nAXNwNzquARdMqSyiB7zhKZVo6uXfaFjOE3Lx8GkzWiaA/7eUMBpb42tk5mk9qnuXeBCAa+qMRyd
zWj0P7CWHzmjjBQRdZNzA+DqOIXWDXrhutS096wYzixaSWIn4Egs8lXVkCkiid1rZ+Z3gc77nzEh
OkpiCjUzYLNjhSpZrZDlzpjFaPeWz5l5yjnFCvwIdQTZLY5mDZbPk9vf1VrXLpk4wVOnRmyqyJna
Bp/qxsBHxnBvqRbDq8XHZjEwNil9khAUVF4lMQHUJNsqVbyiSNYEXyFb2tmIJOhTpEMfx7vXHPyw
/U7WpN9jQSenO+BWYFSRKnWfu3J/3vReeFWO2HZcLb+CwLixY6hPTviUZN2ncpikdrq/48x2XTMX
s9Vro9oHj2LIRBwSqrmJK5MVRupfJ6NDIrbK4+Xk9M+pJMbR+Cy6G6Ze6poGApgQoP3AJ2L+G2fh
NMweq7RjBp1674lLb9tslU09ALuZQ5GAldkLh4boTcqpPtdc86apcGqOXUgiMqEsIGFKo5mCCo5Z
TkzTE5UqD72WQULCUtXVTBVLM32Nc16dEGVe7zMaASP88HapL1naPtPfSgdmrCfnUvPynYOYuvAM
hUvD1jYFu4MkDnfa0GQQV5Y++0ZU5dFehKaNwCYIJfMzH92+vuhjd4qsdjxPS8sCL6cSzaPj5Wet
KW8Sq4lXOaQO3Nq4PF13rWqGTvXkPKKkIbvnTB+Yh3COnObJPH1d29pt924TpmvDg3FJ/9K7Hz1A
GifHTPd5GM5tQLrOpovCamvbDCLcGmH84CjOpHFl06BDkwG1AA0wTG9cN4m+bjrYV9IRzrprabii
94Qxff9YeiNEGLMlejUhnhq47ub60lHbYgCPaJYcv2nRG5/yeraExCvpeU+kK8+DwbU68JLHuqy2
YjB4+3Uo6me9QkS162ybQANfW+FYrMJSVcuSMLOOH1932fmxjlxooq3p6rReSk+8usyMy6xlgcd1
M+raI/1Xh9IKPkjudGnwkQmLfIbSICgM3WNTwn2BZ0E1twSC7NfPuuZ9+Fm0s8uebYSvPQEo7BcO
GWj2+hByigEjqS5eump8yDi9YKFwMdDR8tM4KRMuj6YFtpFJemg95yuOgUZKd27Q7Yrn3gNL4dhw
TvLwurDCFz94qc1jmsMt1xOBgGp5W6McmC6E5u7yvdDBglXE5a0mnzoOqSQvy9KgN+TI3ICRUAJP
IuifQ7s3F5XmYsSONaQDR2ApbqdHDRc47sdwl3t0sg38e47xcWySL9nZzIcpQNkZo/EM3omomC7X
phLGWhe4MDnHoUVQRxW57nGovC9MeDAE3YKPWpA+hWVT4WDD0KCCx5BY1GDFjHP710ajq9p3XsyA
ggqtOseRfpf1U7VmiKUBp5mIKQtO8XmVZa9JARGca24/xvHW7mgmlyUWLJxjn2GMGtyO73lj3/a9
BnoLFWGvlcMLpp1TgxLb5d3Gw0i4LAgGj6Mh9gM9tGNfgvFhwbMGyS1AiUiS3I64TUo6OPL9xUWp
sXOtxca3pb7V5/gUG8Dqx42c8PkK6GCYX+SZ5eq0KSx4Ami12bKdNHSdIaPM1iSSwtNtDwO9XIfL
vd9vglmgyOKkRcHv+sXFw9O5wZagtru92DsuFk9bsf5upuJ6HPBEhIrUUJxRBuwxY51fSxjBjelQ
UwxgBtS0cL1j4GbuIk2b63CWzROVP1VuFoG0aZpD5JtcOXozxM4PBy6JjW3LZHyOS+u5RbrOZE5H
JCSe5/5J9sghzmVXJBYjOBsCccBqZLZEKi1LVjrOD4YeG0UHIOj45LOtott+7tvkmvMpjfTKCc8Y
GFnpj8Gt7w9XLJMGOC3hbV/Uj3md3GPwPWZt8VnhP2EoDsDHfL+UP+OtZfvZYQnDiv9ppsGtSQek
YfaUJeJGWsYMs1hlYFWwua63j0ObfrKGOnZqXqaIcAW/kksfYhgAokU1uiFI7YSTacNvmSL4gqWX
vbHvGw8SU/+ht9p83TmgzwraoGB6EJBozFzsOwYih7L8wdlt59ELuUl/zUDu6eLivVCS6bHESCiP
QcZHVIsK2plH12eMwk3ep5RDRMk1625/488DjAmzs0h7+avhWE8wBzCkIrFZFQ9x0nxc4M+Xd/dy
73KsRBOp1Gj0WWdbQRtuLwTqC839cs8VLTMaZWegK5jzUN1swzdaMWj/ZhaZsUzscA9/8DWIUX/6
Ln/yXWh/s6Chx8nX3NrMhmknYGsvcZaczCZ49Kw22o448qZWl7uIsmRODVmzMNoA3xn6TtD0bFw7
Gpr5EOzjjEVcVITg0lm6LYXVYHzK5Vqa03cx9vuLhtnELiafgh6wGo9TYbBhiySZlvaFXRvLI51K
AHu6sn24jPyDxXlz3VMLu/R5eYDQfHUCQU7SMzV0JKsqagt4n7SFLAmk0vXK4oYl5sFhe1k5eA8G
Yp9rZX8l82V9lv4um0S/jGE5ADASWbNzC2EsLlvuqeNnG5E9QgVs9qWZwY6bf10EcwC/xNpzI44P
JLyLzKVl3oPS0zc1TaxrMR0zXY0/aj/5EhhlGcfv7YHnF1fXoa5Zyz5IQYXpegjJT7+LTXojfIA/
e4cgVNcR6iu4utrgzCjJinTGirRhRcaSCvFp0859bY1BcMz2MKiYt35DuwXeHhS0qHzH93Avq3wX
j1RxE1XeOWn7nkFgQF8292SWnJMZndIWuzJ1C4vOJUwQ2ma/c9BTm3eqK5zFfMQMUwgSdtYx7clc
Z+GmM1APKngSa4mhVlRk+wPdlcgIyNGUiNNOluvpfpB8xttZVuwLqBZ+P5wbp/ru2ygCZIGIBs+R
jg6hwo7rZ9+F5zOicEi9eDLa2ZipsMDFSX+sBDjPFAMi5jlcwhaLJjT3nB4RZ3af8kdRQ3c7AG2v
jy22lPXl7Qk50+DqbygLi98a3gjsC/mTqXMpi1EGe1ncxB4sHZBA/Urz+7tJQLHyp3k0mFjXmuWe
dYlwEjGexh4G02ZmIA1g/pYNr4oTo2KQ4niN2ghcAVrv5ahLhpDKKx1gzsDqpB+gZBn61zSxfghh
lcxCSFJx8Ez0knB44WGa9cXQdx9S6rI4LPg3dm2KAwqjHM5zfpVF0S14LZQY4DnnqhIfaYk25OGe
QEj6BAGF//k+7EjhjaG3ubykUYyRFxfALFSOAZ9RmeO0nH9akbyztqUsberCk8N8eOloE2b1GmYR
B/i6b5J70obXcYE63xXs5TLAqBR20TOXTlNDL7xxhbVilyM2LCQXivXEAb8YGt7Xi7idI8ahbPd7
6mZx9KHwaDbeiCJpzV1G58JK9fHaHBCGC/xuO6OhkTqF3MlPlvu26Rmcj/FbIFBhDO3UGYgSlJIe
0kzckQACj4lleS9C50jfFWEADcBo3IGVzABW1yJvdp5/H5L5JVow8aElz8f2K2+LbCXjAoxjz05h
8oa9AYCk0uRLwOiBXUEJG9I/NEHyrQ+Sbp/gn16k7vSV6Y/NfADLEGFN85K3qPfHRQVYiZRQRGdm
dmtUENNKZ5tZqHO4OPDcQJtBF0Ky4MBDv5DAjo6XmUyqxV/IK7zNvfsQpeZ1Oslz7XPYsoCq0wyb
T9my3KEk7XKMTSKHghhbNJzDc4u6ylzrrTrXtWAnUCSgUznTttWVxalyoUfY6fwRLlBrmEfTBDeP
YK9ncOjNiP7rjgi7XqOraeV+TDpaMwnBc5KpP3wfABAqrp+cGjXehV3wrGd8qMnVaqvUAwzW1bOO
xio46Fx6LWS4Gvk88wzrTwWlkII0TCQGiY2SGd8uFgik9Avs4CZxXglxQWlImVgHyM5XXumv++gu
sTHyK3K+DpWlgB7Z8J+8Hp4PlF5alBxWicCZF8Bk/a3ZaDeBt6P0dF8oSoxMtSLhlIh+i2mw2DMp
eI5Ec9brflegSBkmplpE7IapG7h5mJa8H092k7EYC3Cf99DLjJRBRzo+2pOzMzLnvXO1j6opoiXM
QUDYrOAUvhaDZWEUR0hR9MtV7G/ocHguU+xy0Ti8OSQscEkm+85KT0lmsK8BWLzwIOriiaivfc/c
ycZ8UAAPIIJd64pK9TE6twWOszSLTpMX2zS6Vzg09OAIdeGb0aYvTcBmMXLnIBQ2xjjleHR0qpB1
oF1GJF8MfyILWqtrzRP0iIxRfMym2FtR3rEQTduxEk6KOYvSHezmHAn0TKC3kBGA6mM0/fQnKNWU
iii6EAz+VH+OZ19uAl21FCP943FFo0aqiv6g1YVLFyqTeUsL7ir+ApJEKZhfwTmkGzQsCZNccC5R
K4vzEgU2kA6L0Boz7IGVfrg89kL/xrAA6yatm6Eu4uejr2U39S7lUK2z1hELiPyYlCf2+tbucRGM
M/q/SRKLI2K+W8qAGMV873KTkPjhWlzG6989BD7BMPa4RMia2UTw+z9MxLzQ/Id1EKMTVgVU08C6
D1orOgGGUj3RUhOXoDl7ctpdjiE/QjJla1zvWy5H8ghhjXQjV+2Fn8fQr/5xIz3ckpZoB4xHKj9q
ojpchOD/+lNb2Y/2so+iHPmshc1PD//fQ5Hx33/P3/OPr7n0nf3+6Cr6qIq6+Gr+8qu2n8X1e/ZZ
//xFf/rJ/PZf/7rVe/P+pwfri53g3H5W491nDXzkt9a1+Sv/3X/8P/8WtcayDIEh4L/++Bt+/c75
Kfz9bw+fw3v9J0vCj+/41ZLgWb9InTmaTnEcYxzL4Yf9Bq3R7V9sCyiN7homMy+T0dOvlgQL0g14
GQ/TAcSm2a7wD0+CKX9xLcmgTOhEFFyG+/+JJ4H58U/6voHhAVnGc1D+MQownf2zvq83msYpCkFc
xBXJu7q7V6hH7K1YPBaOfWV7XGhNv7zLoJYtvGk85a23YuW/7ka+xEzLkwVkHgI/pCu3urNk9l7V
rC803UF9mTbg66lKZztmeWy9pHvfN8apKmBDhlip/Y7dXD6Jx0SjGjXRzZrO5Oo919uVRhRJjZxo
I/PGNma/BE0ccUE+qfR3Fa5Mp62fJzyWIPvzE64q5jRKnpVVXyNIukBFgee3HnFWTVm3aWvX67ye
tr0Lep74odk2wSqYZkzLR+x5wYblg0MVGlwCtCzToYSdGAe7ViNbTw5DxlCn18YomfhM29bA0AiJ
azKSnieWbzUteqg9qpp7By9tG7O2Uj34zGhAsg1GkrNAI/z6TbnGhtDNqaXqgv1+uCdvBGXZ6rFR
EYApsDsfItxkOIs1/gAzIHTbBeZVlo14ovHDXh6Jga62yz2jwlGZ6vqV6wjjehp5nfMi8rbUniBs
mqI+MYofjrVm2atxoJgO44x2k8PHvfWtKbgtFEUzRT+dyHHFQEGaYeVJpd8GkwQXwj74x0MKadXt
7CfVI7iEJtCASEbiwcF7figcmtdk1oX0b/rPASFJUJBBuWmDiJGh5vo3l5sKm/lNaRb3QIEyb4C0
NxHWQI+3QWMGRUsjuLkt2f1Au6nUWkPI3cWRFkPFyEob00JdrEBuWwHBPSM8ljk6qcPhvYRr7p4A
+TqnCi0PW3F5lN3gzNfyCv6fjzGN6+HtUDnRNTPIZTay6+DcjNGAC/mwpUDg1rPJndvJ2N7XrCS2
I4XXyC+yuc8rPMMG0S1vHwp0fJ0F36Ouv2Ed9O8vD0xZYb8uOlBzxMf62H7sEDviXItedODfR0vv
8KHYdUwMXi9Xoy7tdVxbL+xdxwffap46GDLf4h5lfZiEOHe2TyhNQeYlnNoD2dDb48gx7WiB9qls
apkh71x3yhCLLgUbiOwIiyZv5YNpW9ceGjYDhJ44UWXeD1oxfndVtg/6siU1gcHC0OzwtZjVvtTb
VonIAnIm9h3RnvgN2KCGSle492MsS9ywTripe3v2/HTTPo2bYKd4n8+Tn7M1SVz55k7BvqSL5VtH
CbkP9twjAvdIVnTC5DFo6FVW/ZJM9Buz87phxNqy8oTaNhAaWHljHzwlCbXtZVaItTuAhcvwdqw7
Gejw1/lXptFbo4WREQvHxTnZjs9ObTyPiVbc1sJihVbVyd71JWG+uu6+Z++aUfp3AJqs5eCqY5p1
Hup9Rkkt+1TyxpF7Cg0zWoq8Lh9Cu92yKhfrtIYDoeKpe3D9CmRXZz56prgSZRq8ZxrZ8CoQ0y3S
wHgVJqgJZjaIhcuH7ahKyzkMYL45UXjDfaH1w31umrtWMrAltt5tYBYCwQip0WgiPISXr3DYC+0q
6hpIVWTUnmfjGQDDcKZWqr/Ko4g16W//i/cy2QLppR7S1hf1kJfPOjaaLZKmtr48RE4YGCj4/FUZ
iJq+S5+lkdz4RVKf5dQmj2NByW7Sv9nKna56FeYPdZ5eR3kd3FweDQGjUzNMg13CZ2IYB/aDakaL
o56cxijRn8m0rNxKyodx6EEASO9J6sbK0e30rjDM9NwUsH76mgYI3NhrPU6zK1EN6ZWWYA2wwPy6
gUnXDc0X0dE3H4RpYVmNXOoyHV/el6QgUaR99Rl6WzY+3alTjrmycWsupzTJr3K8tze8f7RBdh0W
DHDrO90rngKh1fdabmTHlsslQkJELrAsKSWwrRt4sNF31zVuCGlqH8OGgfs+dYKRPgoaF1ov1TFA
83AFLoKCwVaZ+6oWzkvKUUWqKXkW0OOOziTJP2SZ+9J7yAIQsWeSfGmtHTsoXto1l/zqhU28f0wj
pZZG2XxBerfvTNu4Kfuse6KJRdvoERPUqvMl9QPYCQQBu3NOk+TCq61i6TcOHZ2dErcMfEmS63yE
FWGWRQvZddW1lb+zRVg+OQVvSuY00XHAEeMXpUfde0soMHACkuhG/Ehf2hxqGF9M36sw7ATRfUY0
/Ox22SISenivesG52rcpZiqK9GTGzSlRbncrEoZAJH3b50pqmzgq0BS1NnocaqYAwsnrfami6NGs
mExGOs/o8q8MSBjhsCIgusq2Bn3IdqrpVtrt2Qim9vjj/80P8y4u1mWmP/mgpuG/cHO51+f8PX0n
w3UzJN1xAHJwvNyjuTFYJiB7VlnoD2sr4OoLkQdAdoUZANELN5BplitELpQDL1O3Ke5zOiq+WP3D
h+rIEqAyYS3DGGEKGxpS7gcbA/TXYuJF4Phxd9ZMpOHAx2KtXi186PskCnaEQto9O73NqMVc2EEJ
L0yEu1OJdgf6l5T1gR3nbaY12VnjLIsEzTRcsz+NiQWR4KKwzXT2/ljt1LFLaIy2I/2+95HIYSIY
u8ny7ZXjVt6mSMq9ZanXwMu2RtChHXVMNmRffeMkDMJHad5NMKLM0FTyrJwkvuoEvQWMlEULOt6R
XB/axHaW5XgfdSktoFT6Lqym4deihTpCNAfL+XDgnk5UEHhjwt6bwF5dDWdDMmusK/Xlo+jBldVX
ytabRd0Yt1qD1GmZ3XdrwChfDXOhohFtmosyRA5r58aOwKtYv8yTez2e3QoINBvHHtSmZ+wGOp/Z
lFd+BDQcMY/Kn7SGmlc+NZh288VI0aYXeU+WMj+MTLtqHFI4uj8sWyZhZbjtDZcdKjHaOO0/4XOE
C6Wyloyj/Ri09VPCEL62fXurWmC+5fiZlLVNtp9EZTM8S7/86GZTFrPUI0sNB3DsSh/1VYOTqQ/D
M+kB5u0QBsjq+Z3/VngaIvL3NmLimqBmeFUJwqr1yYNWxhZtfjMyIacmRdbLLgo+zAT6nY4Whpec
gN0H2ZmXSQDeSrttPuKZ6CNCakZ6UD3QWBTy56LR733oM0XreRtG8AKzFCzEvh+f/JHYJXaiMpA7
39QOQdfcAEs8VKCLOZqoAqCkuLsdanfpVtnIwarddZb2zriOYkN9D6EV5jXQQYeaJ87EC9ccHjCU
UX2ilTC9Zzxx2M5j9Wn5/wk7jyXHlSyJfhHMoMWWIEHN1HIDS1XQMqC/fk6wurvaat7YbNJIJjWB
EPe6+6mwrmdDfo+B/hG4fLFeXC1eGyQPcfZPK8+1v3DREHCgc0q26b7RKWQbqepPhC3RZ7VPTWZA
SWmeKqcjmJu53oD32tw0EQiKNhYn1k/ZllHNialRTdp00csRlLU5inU7+HFISdFj17+NIRUQ6boy
WkMGJ4CZb7gkl92JlD4U0avVh+Ul94Y3p2iOJAp/lZ1ab4UyP6qcj+uuHYm9d4xdoS+nsZbqrYYT
0SOFiY2Y45fefKvN1DYR7Jd+R1mYKC/CVOL+Yc4KvKXoB0pXpWxkUDIiyD/gUKeX5NrxeonUZ7Uy
LpnqlFRcpV7aSt+WhsBxkfO5AWH7XpKSQ65PLOSGZ1EYb0I+j6ZZb1FLhaUPR3920VfM8U9jco4Y
SvM11Mm4wlKU+vaTU3jvjqt9pu43M8Bt2BJJY9B1WBE1VQr3l1vMn6at0/IQABjLosVI3N/SzoGN
kxPoocwfg+GSx23+DPb4MyfNyax/qMpR8a0K8tXivSX4ycFnfsVWcteN8KQQZXxolV2dnHhm+iK9
UmUuGgBI2ynHMvPAFlvErorjMwvmV20cXqLeuhdAWdzauwMoSpIBdZC5mN7wap0rQh3NRgZ7Lvqq
auNvLB0kOnAAFpTMCPQXwdCn5DnX9k2b2cd+mQFzkGVOkAy4msoVtxi6OCnbkoNksWC0GlxTxltF
S2/T2ny31AQYy0ACGwFL1bRUwSD6UyTMXTMY8UbqBdV0nbbF7YCbb9svDpIA4obo0d5Eds+QhZOk
lZ6vXjaKx3hdu+9m5iFaXJafHvHCqs2ao7AvSoFdNw1Dn0UDgqTFznbGmBDAoHdbWxtu3blHX9O+
h16/rxQnDcxBQ5omRFBOyblvhmnTdZq2tWl8a2YDk7mxNkKpPkBw93vToRNUUlm/sN8PqIa1rDdk
nceWSEmX78BbpvhMvNZqBr9567ThY1IRlTwL4tvJZSa6LAhN0/2K7tMHtzcebK9MHrPKeAlDpna4
YABkcRQNFnHWrLLE3qKgtyq9HiqSXt6QNPeixWZ+wppPdyCZswDix4SOiq3czlPGs2hS9V7JHxOD
LATdqjEzGxjI+uGGnZ+5JhqHCvlARlTjJQATqfRrthvKFHxrq0y0MnvTfo67pNpYbnnjEHMWDF4v
1mroHDN+taPCJxVdvJ+NIdrUan6jKNgdG8u9GUdX7CiDI7/xQIuYLW4CtVvWLkO/byjTu906yEFy
e2/FcbhZXLfYtVb2lqSVfmgLdvGlUL+1jshE4NMgRLwKrZBhojAr5iDXuuZVFG3QtS5+qKl7yApM
bJDeP3QDH2NUMfa9W2hpyDcwl13nsm+2+fFXjaEC3Eqcu3iG0hUSitS07j0UYzYTrfGs6jbTZZsj
SaIPGHXuDXrvuzlkgHdy9Sx6WAVlGrpHTzmOTK+A4ruDiz1iVdYzAeoh5vjBS9atl7xaeY7J1BrP
Y6n+imcjZypLyl2dFdDXGpONdeQFojcJ+bSJ90zzGMjmn+vXG/HFvGT64myut48SbGmT8vi/7nf9
dwr/ht1Ys70+tEXCWiUUI/56yus/1ZAVoTnJKEme8nrTCKF0ajB8Li4TbUg36ag6KMlSAgd8auLC
sPYQ6C4p3deuHH/igsVsN6uvFDzOyV7AaKHS2dEy627Mrt3TE0fTDRqHCMlXKxk+s3r5cdL5pzFQ
6fRzuBYevtFx/FmykJGgih+ZxI5F7BM9MBEuz1rB0k0aW6b+A96IPWW8bmvtXM0JEtXvZamcIM+Z
BQZLOzWkG5lJWRK2hwHD6bzYF26tMXKiRsjkn2HO/nVpyWkDDmMD1aAHVNyP6vr6z+ufuOuKYBmt
JyQmpO/pyUcR5/YBwvFuGAnmzKB45RM+w0nvPHwFHtmeZOCstRKzYKOTZkBKGK6363WEaOIA7gX+
+F1laepWkCFKwaqiLUg1afYIKQUrjTXVYnW26MVLbi5xsDgk0TYLEGJ6DO+LiyhnMCL9qA6G9vuP
/p9LmHVMllIRJ/FUZEd30DPySQkx1tOHvCBZTtB5dKxv3aYGpz50evScj9GRLtK6SzSMzu1XLMIn
J5nIG+ALny6FvR6z4jQa6kZXyoOp9dshXc6GNlbQkPRTpGBjRwWq9+o6qQY0VQ37GeLs2PRwbLBJ
oeuuH8MKloWo6e+abPWd5G6oDXCv/YYkl03nKe8ECzAzOOUlmbzvWsKzEcbKJYJlsZxtQ2IN8rte
s45O2R665m6K+nNd0p9IosBLKHqoynsX4mRyM5b4zcaCI9f08Tthmmej6ThHlgg5N8p6VW07ig3q
rVt6zTq+LzM93Bn9ePEmnZomWhOSoxZhHofAtZFxZUp9MtV0W0wEA/aNxryv3+hhepNFKM6nlEzU
thy3AxvqlZJkfEyHI7hs8kdEvih2wDCyi3Jz4mFNNoZ6+KIpA5kKKfuL6eDpN6bTgmzPu0/CSmUr
MrSQIee3ero3EOmvTKP+ldUz4hsZvOMK1EL4h9GDULNh8zN51aVm4CcFlQqJW+3hHcNlqglkEFax
mdx6o3T9qSnCJ4BM6lo1s5u0IRqjqm9ms3SRg7zNYfigYH2BzhMfqvS2t2JaG6J20HLFFutGDTVG
tyUZg/WlSANyMl/C3gVxhCkpT2IqrHHyWJvbHlsZAdrsAlhwcOiDUq3bh4XlPi1ukCqtHRmy3fYU
Ezbkm0NLrlLzFlN2cJcNTW7izFrxBaTj0JkZsT5J+pVWCCIo3FKZBNemj2czy98lm+1gCA7OEkiV
OdbkRiBxLWozRB8af8+zQXCtyerRqBGWMo3lrveSYtbHYtQ/poSAOXa/UCMaX5s88dMu/0Hw8aKZ
M8FAy1fnNXAy6NQElu4wMoTjvlgecp3YEU8lZtWcZoQEUB+czFubmMXiuUfnhnVATbY5UIECuECk
4EDt5ruBXOW91oHeEzule8H+A5yu3ox9s1dz8z4lJwhGmHbBWo47oiFyxwVs0AI4UGQOb5PekAe4
YoV+zkOh0dqfDWooF5EjYQWVEKW3BuAENDT1uqzpPxLoREKPzYhmWSRvjvHJG8Lora+rL82Gng2S
YQLNEEYQo5I7QgoANiDXrEE4aN7krSOWIjZwhwbIA6GGR2sqHyLSj0U+MkdnxwXMk2idhwJIhAks
IpPUCFXyIypJkoAO9RabXrytF/MzTInedFwiJAureoS39lAApIgZKPSF5E9AFSrAihxwheNop0mS
LKryc0mmz5BBgTToXzIrquvrwwwAY07r9x7BIeOU7MRXkAmp/Q9aRdC0xrCSITRALKO/tZKt4QHZ
EK72gNrYDM0NZ9dTpY53kglTSzaHSKB0oFjVeIPLmZTknTc/9ZLnEc0VAY4sVcO6/NUp3VbVJfsD
QU7LFNADBTElHURF5quBC6nAhswJW8F0ic5MfQHVtrtcm6SFQWcKwwDhcwS/GdqlZ/Vmz+WlWpAv
TNFdCqzENlmULVSKe8oewExsoCZmRcptQo4H6tyDsEiPIa8okRyUxHAeGklGaee9ZYxrKr4u1Wnt
bVS9+xhrfATea+OwNiRRflmNkreCnDLxqxw8hyppLLrksuSQRFnwLCjA5Vfcg2/xZB/eZkRAthXo
EvAiSS+zZL6UfIT4LV2I2fBEue5m2DAi9Z70STuPNlcIt9m0CxwZWxJlLNAybvI1SNIMfn3EDZby
mif5mwGMhq0VgM4le24jYAPjE5Q+jYclN9cTqcs59GtEnc4TIY0VRqh8nUryTePeNnZjIGZHuJZJ
Og6sCPYfLXFhgHMcSdDRJUtHwQRERYppEi6frrEvsrMT7TGeCze4wRHDjA6pRDJ6YmA9IdAeLYtv
k1H7JDCBQd5rbiMNvo8O6GeWxB8ALXTtgQC5crtNntxKlXwghNYUBDPvwq+/H8oSCImkCSkTXXLc
oqCQ+YAR/eeZucO3HShEofVkwYSZLDJWHe0plLSiYfzFGve5zx+sfqiCZCY7cbSrNccWfWCDXGPa
Tswriaus+ymOWEfOpAVASGLT98sabXXTjG6Agfc+qnn9vEeKXPcmE6qufxYuzCVB4oJkMFmoFsd8
gisLnWmRnKZOEpvI59QR3yA4YqPtgVUs+tmi5Mq6VFB8UnGa4uC7ACNakqYKCNyidViiQE907W3R
PgqJjpKShCKDrOLJEbIRb8o0oAUiqdId441dDBqmFtahuQsvjEOFiCZJqrJAVk3hNXQXihWaEoPd
GdGSnXB8okV82l6B3aO8bC3kVIPkYVHgjqi0uQiBu1gjXDW6JSfL3iSSpGVGmXvoSJgcc4ewCXBb
reRuCQBcLSCuRZ23xth99Q2S7MlcZs656MbJvTuhUyUF5tU100tteJdBUr7yRnmlYkucYQ8Esyp3
hUKJEnI38ywTWgIsLAEaJuPFkeK2vxZ7IXZ2YM9Kn8+fJWusc5gIRvBj1NdJ50k+Kds7nEILxfTO
Lw39TchqCtPG9wTKzCwcfrg4y8C3+UOkOfeIp4j6i/XqOTZ7LMi8gSFWndXQUlVevH6jFVV0UkCo
kdmBfkNS1XTJVyMqYtuYgxVAiPxiefNEnCyaoUUBUoXQAx3qrynuvgqwbV3isHb1Eh3Ap80GMgyQ
5hIhCuxN89g/9eJmKjb8vEcnop40V+ONgvhi3Q80ggWy/xzSiXMlya1ZLJFi6UjG3EDwu5+Tv3OK
JYEulSw6VVLpGsmno8NWUCD/MEls8KOhPzjhcC4n4pDJ6+OLi4nTWUTA8IwbZmSfTg/q4ArcQKDx
1KzGis2Y58HMwzs67x2v/jB12klg9TrwerQtfwiM3dJXecm0VF+NGpnnYzYHSaNShQfSZwHrKyW1
ryKZaq7ET6k0VqAIIzCp82v1s9bRl7Yl+W9MgO8eJ2LHDy5gQJJvYiu9sYuMUNjZ/ekFNlVSTCpJ
FFSkTgZdLi1ogJiSOkhGMCEmA6aPrESeWZNTVQIptCe+8TYakBPPJFd1G494Fb8zAF7Tsd8I4dyx
oX2Mw/FDzwg0nIEhGiWZXJ1qvLWFM2/Dro+Qx7TvIqe+pSU9EZ8TXEWtF0xO2o1Fo9AK1dqPXUY+
TLZnFJ7BMMUgvzgmM7opG12SG1my1zshaY51a7MEzd1dDdxm7mWq6aCIwLa/R1NlB+OgV+3hXYak
LqxTW9PWg0hJXC0mfyzxaORsm3UqAX5bwi8hz7jllQEAdOuBNtd6AkppSTrlJDmVKsBKT5IrtXZ5
jhSCV4oequXoIu6zJemyB3nZO9xkFfotAJWUIP1DROdlTWGMW6d72IhIX2NkBjGkRk/s6paEl9B2
Cd6WsE1J3awlf5OS+/0sIHKSsR+t6wZKpy55nSPgTkQFLCatlxCgpzlFuR8mVAldzV17TvlWRQlR
ms99SpxhjOFklw+hdjRahF9OE5h6z9r20al1wugZYA7Fkl8YHoKEtr4NKJEzmc6TsUsdBQlTZKpB
aAwGtkcmmdpuZ+Yf7Sdh8+fHExOtZwVthSQKw8FI/mU2z6eYmIZdkS/5Bm/sfvSY4tKy3bOWvqt6
mj3pGJ8Vg25Dkk/7JPPo0eXqPsqhroJY/cL7TJKLvvikeoVbxH9oFQ3k+TjUVmY7Be7QV0wwHVJH
UKqcdMprBY02kVjaul4LKLVqBK5WjSioGBJhS7i+fhjyAYhdtjAWVZ4I5m7+1BFPnAkIX9M9y9dq
cZ9IXm6jOOewzxD3IXKlaYTfMs1OZZg84M5l4eHyziR/tzEtd0WrdpeA5k2ltrtr+3v2sUEv6b1a
Sqd2kERfUHfbJTkIvby1ShoLNfvsleLm97CFvBeikqjhVLWlfFOd2yydvc2vFAGmGeICb0LJFVYk
YZjX+4gHJHiEdzBSIwImhbwKIBN9qgCKK0kqXmKYxZoCvZiMYeaX9GKRl88Uel879n5wCDayuh7x
ruS/o85sCCMwbYLYe4ptzhf6n3JnSe/rKCnKhEPT7RHYh/WQpgMVn5F+ZORon6USoTCulZsGKHPs
OE/uDKU5lLxmJfUJPw1qPhIpoxCd2ZYgAoPxvEjaM9KIfQb+GckRHGiA0DNgaEMSomnurFSQ0UWb
0epAXanpzsDs0BAEOnTwJWF+8ksvmyWLHwyXoGxihcHGSTK1KxnVlmI8keR5P8TQq3vJsR4G4ykB
bL1IwrVJ03GPv7byW2/cLNT8A1UQdRaWy22uXEylK7ccd2cDEgWiApQfwLR1SdWe2cMh3oGhZ5GI
34Dedl8p6EOHex7RahqSzj1G2FF1UncL9ccYBwxIIn/OyAiTtSA6Dv2HyubLrlEIIW+4Q9FeE6nB
L7kYEytXF3aHaSu0B43xZdBd2m+lEcxL3SBuWVCu13eDZI3HEXJv2A7TyqggkecEzMUebHIhKeU6
uPKizZ2LkjnHiNTmwAJpDgDiDSMZVoUa2rkK9tyyzlh23qgOshORXHR0qZneu5Aq3RIQWEzYcGZe
cvyQI4pa4do7p8DWXNBcVvD9DoQxSwo70+1xoEnn12L4tCWpHYxIuTaGV8Z2JNnA3DXhNpB24dsW
BqT3wuvPxdYNh/XYxrtQKQV7Xta/8DW3nmTFo9WeQceHkiHfSJo8PctyzZ7OI2kP1ryWMWJbhMm3
A4Vvy/aYn3FHXwj2d5izi+NUa5Da+wbeblPsTEf8ijRSmTVcBxV+j5pfxB1sY2M3yaFHEsM8EDix
+Tkn+EJhYehauglnIuvcBHNblT4QK0BGypgewmUkkVNyA7v3OfnorA58MDqUTQzLIradMjDLMt9U
s8qhPozyZ0rvO8yT2wL9j6b1t6HnrUt+Nbb7xQOhoN2qXuJ8O1RO5HdV9q3HdHlUu3rEC7RDNvHW
035HVsxA5DXiY8EDyUpadRDp5hFpUE5V/aJR9bwMAUM5r0/Vlhyz/tnRprM01wThTLmO1G3VLyvk
vkn+YeMxZeTUj56u4kAoWdGy9md96z4O9jYeDFjU6Xg7z83Fk8ZFFEjwECJ801Rc8fbqYutm4jvT
xozNJyvgXHWau74xj4ljeZsCSFnjKITRa6RzdLuBrgqNQpVUwjh8oTEFqkBh/dl0qHMrHZ4ynkXo
pPPapKLhJ1PxbrtOtyHV9VK68cS47x1S5nHwsum2LgaxUZgxrYn9JOEcKJkL8UMrDrOIgfAqKmki
UacDF50TgWYc7InO9kizi4qm6dsDBxxPzciQCnPbHm2nodJheg9KTABLNYhvpF1somBxkMg8d9vZ
MARqHrxdlq5sq4TFpqY9L6ry3cKEPgj01q3qZffuyX3UprgkjAw+e5Xa1DujB9v4sfNU3FbpQkod
hB2cT+EUT5dpQYMsd1wCubhBFCDC4GX21eYcLsVwrjrRbl0Dc2ziRuqqsbvSb0T1YpGP8GoL6741
rM/Kyl5xIMAsS2c1YFQbnHuLAuvW8DI00JBO6eSw4CTGyjqTFEpZyoR1atDwUR0sRpHl7qf6JRPL
tA8J4T+oVvNZiaE5FNDr+7C/7Wo8SigHjIBcB0LsW6UlBxZ5cITznOBVwg6gATSNuSqV/BLOSraH
TDDfaE56yqOuPYRJq+7tRSWxN6eanS7btlqngAhR2+Nk70yNpL9kxBBLhd4XGaHSEVJu+edEjFr4
HRe02Kam3qS2t1VsOM4h/aW1eo2gnsilAAwKc+Wi4CAnD4LDwB3SyzzbD1oVGvfYtfYki5rbKdIe
EnpRuwk9PUvT8FBZtrYti/Iw0Ng/aK53VhzMNeqkPWlUCC1yN4MsVBU/A6l30A33IyXTx59bgn1n
7HGRlZHqoQ3sWroFn2Tfcb6DXkDflR2JVn7WFhGvQxf7UG56W5DAfmkrxXpuqZABg9hmxiR8LTfR
rGX5gCvFE3t0ICpDyXuOpMIvxlIJ6L3j101oA3FpZg5Tb0WDtzAcNWIc8o/BarQbrR82Y/EZqlb2
nIf5XZIbn1Zub/DmKhRjMU+14YbUjqCPx3vSTaSitmtlDCO7X8J/Hfu7a7sXpekhuNplEDoxfJZK
t7YN87Jat992VLAw9Ry8SLiox05nphwOY1VD4iVag3GK1n4Zv4ypwuhrIO0rvBBPIDvOb2JSy4uZ
JG91xbxcUK5OiJtY5SI7FBzUO8M1DyrKpL3RsLaG/dKv241jsHyao+XdYDM8ObRd6zTbqBVdjKR7
DfU22XhZ9yb0NvRDSng+K+Sfsa1zomjK2Pe6Tqy9hKJdU7JA7sc52zhOQOZetFnGnhQkhCS52vJm
gZX5UZKQLFOmtCGcI/GqxPmYC9Vh9QVrCpEuw/CoRi22TlkmJp+/XvdV91gQthyQtT5Tc7KMtRX3
5DkyOA1pFh5mq1TXqYifSt1C3l+ZaGd1Y/DbRSkDNWbkQ0vSbCJj/sBA9qvLphqhlHNbtaq5tb3F
CkhfpQ3g1c9ZwhKQsOxngp1Kiuwk8udOdRnUhhqvDtDTrcdHdRiWXQPICr4AdC5kCALaEi2qfQxB
iQ9qxkevIOKJnPficL1EPQWx5v9/m87uPVv9ueMsn+HP09QshXy7ibvyqKVl41/veL1P3dgI7a7X
qeO7s//nFcOs5l/X68kc86/rA/7r4p/n//0fi8FGd/f/57v4/SZ/vyLznUQmXd/271siM8T93ECh
OdotQKjr01xf/fcbub6aHttVIXPw//X9wIlgCXG9a4OHvf39/f1+8uutf57lekl1ppbzgYN07w3v
V1OqW4hqXxaTvu+0qWKYAQJ5vRSiffh96c9toJbJ7flzPUVkRVXtP/e8XorkSP3nNkFUzxSmJvRD
bv/9DNf//n7wn9f687i/nsZSpKxHi7BL29TRN0mvaawbops/b6TBg7X41+f6r4t4L1oVxDave33y
soV/rk/WU1aMbM2HDEqR26s3nIVwsOWfVBIlY/nnr9v+XL1eKjvnhFXdI7T33w+9Xro+/nrp+iR/
ri6sQtn7lB3lln+/zp/7/XXb9WpOIYsKvLz3X891ve2fHuJ1DXkjwoK019N7+c/H+P1x/3w2knyh
Wfz1NL/v9E9Pe335bPEOnujrrU0s74GYr26tYbxh98VVJ0xoo8k/f11Vpw7r5V//HtUgXXDzeLLi
opJHen3Qnz9/3QbkMlwZE37VP6/w18v8eexfL/VP99M8eJWoOv/9btEXgksFMSxvvj7ArEd6gH89
6X/9/68XuV79+9+KV9Q7koM2//gV/NP7+senud7xz3u93ud6W4yCbDM6xk+f9KaPzhcZ4RUUXI4d
rQ+tMNruFnt3EvweLkbjWbFEHi7nWK+frqNBRQkPMF9V7U0jc2JmcKoPxUbHpUVJkS2bbShyEiM2
TtM+COGutnR/2+OMDOloyUtU61qTLbaN+1STlJeivugZpTNyOx7VsFV3hJFss2l4bPqEkqOCy8sp
S9qIAvVfb0dBHQ43QqvO1sLEEfasmUUx38718G2G4TrDbIsorWPvQR+WGiAoxXye16qL37PU1XCL
Y/fby6dHrfYwmzaIIooJWnPXknNP5sRGJ2ItIGOyAFgESl6tcM/U8clGBXUmFNqPpWl2nAuAbWgB
aGJba88uEQSwFKaLjh8068K7uiE2Sp0d+FSLekdyoy5dcGQ+s12dnBeWJmxtOnCoo2Cho5MxGWBm
ZiVGD3wo2Orzna4r9irs9G5MXbN9ej7KJlQ6ernUYzC1IPRfngwz35d1fUalW/uJMN9wuR0qCMEB
C6hkYzG3s0I5xREdqTSm7MaOvVqLcj/HPXk1GXuMlDKgolZiHaXaSjXoAgCaJuip4buzOmMXunH8
GNFDXGp99CGXiHXNxly48002TL+EwxfjDt4bPXXaowPEiTlL/QTb79U/Ryr0tKV3dtIHlShOI2Xf
0sYvzfCLnC34Nyorgmmx3C28SUepu12n0/5WWnebmDbftEk5vRajuWmm8Zm15BSIRq38vBPfTnJb
kEEhdYE81qaUvDUUwt50BQdfPyqszPPFd0KSIgcv3tC+L3Y1qBmECHEbuJizt2aXBy4ajY2OtRiy
D7XFzL2bEq/duYI3PS1oPiOsAAdiDdaUV4yYJAp6kGCbIlelbcC51Ons7GPlVxcWy7qdzvII0lO7
O+fx8kMLm2WyoD3QmO+d4oSXSu+/GrKXfZ3Tj/Rw+qDTjFQOsmXtm2pqsp9yTrQpCIfEG2IKMQGx
LAJQpsp2yVT0zh1hyxRk6eHo3UuYZIj5bZy+JcIrMt95w7yWjZJsXXbYmnvc2Ie2t9DRKUERifBu
1rrV0rifdV4SP6VGH/MA39RVFH/UWJdpxpl6QnyMS6xcXvytSOVrNcXUtafl1WuwsdvmTlN+yCBC
fJIYyR5TaOF7qXq3dKHrG3O+DuPhcdZc/GneqXdZfVcKlddsIB9Gyb6yRuuDpWFhTOGxDhT3OZYr
aCstQlxSZb82h5JaiFKdFk5pnxw/iuKadhNNVCcKuq+9+mE1JsueGRZM3z6IrHlCTJ+D3CC/3qvf
tG640EMjxdWA39QNz5UaGr4pUirjUCEo0gzsN7SJGNgIgmg30+5InXhnmRLe0Wj3dmo+w4VpTGxr
ec4eSRSNCnmhPhiuFmFm7XeageAyz+eXiFzXMGqIxUmq73R5XfRsRKYWf6lJTO9ef3Kb+GnAfXAs
k04LxqOnBao9eB/d1LtrylUT5F0ffEcHm0L/VeboqVX7LR2tC7rMlyH3TqbO3QCxnA0V/V23mIAa
kbR0tTiF6EMoTc3bLCa+MVnKeDd/2sN2CPPHrOzftb4kNb6bb03i8sYez6BNJRGTBGM3aTioDEFB
lz0FVuJgI44Jv6161HHpxyBpnW2NEAabxb6esGBh0yJAjD1iDAvacfD7CGhxddAWVniHGoWQgZD0
OdlCtqcCzh1RISXpQ2jwXuGW5GvNy6UynnKEEMVLbcGHtbp5nU+ZxOaASraBT0OBoyOGyn4jlPzZ
TvW7gZjOlXgZiFeCtZxhpUQQkejflZJ9FyQQi4ZEBAquPskl0ap3ChwzPcs18q4A/CCkcXO6WvEc
vWqoFKYCXec4Vw9q2lwaMftFOZ/qnkKnoGClj7zhWA88gfVO7fR2Myk2dU21vqFvJeNRzbXhROxb
o2lfgablFykzuw7Qi1Ae7eyItJp9S1fdEQ7moby6FBmFLcPZN439IYgjqEg3J+ugWJOcTAaa06wi
wviBR4foP9zx0NFZhzdirnFna5veSNG1j0O2hpZMHUfpZvQN5bQODeULcOopDodpa4BIJ3YFjZJj
b+l6E7GwbJ2uMGHl6VsC/M9wop8I7SAEMEeILsmsc5O/JRaHmVK9emqVHgY/il3CVZp7NMCP5KM+
z0uXr81WPMbt8lVN9oteoauhNFzYTWBH03lxiWGi4KoJpKyabZ+rGhlNJeikVjRlbFPssxCFSmJv
R8CmlCG3yRtd+3cvyh/tuj9NRDSm6ojANd8JM3/LiNK20k4Ees/awBhOMRGP+YzPTW0pamW1fpvA
oDZayW1CTks+oBTyDTm9vmS0kdhXs8+5+T5303sk6Ak6OZJQlwTmLqHjW2Rfo5M8Gc30NjTLT0qT
doiM7TIkkNeKR/qrdOTU6r7GVQrPBVUVYYYrvo8Hc0GQUi0JCFbN6NcFhldiqz6EK/ZRjy1HGvpL
t0D60Tk/whQg2ZhhV32HhKE0aT+pyC0UExhXKR3/0iPUlXdZRFCDhjBigylqO9ne/q0QqSyQuftq
ok2PSQ0E9ExCcJwwNyv6scl79sshgnbT0XdSR93UIfEMDmgI60stMB6p42vPm9qr9UtSZw24nfzZ
a5UjI99D0hIw0vcOX3100cikqCx925HoMFVhIHaCErLga2GQQCqRYLlajbQJ3+OZxmDv1JfEleqF
TmxUMdvryTtlVfWQ9wZqBh2ebMLZO7rhD+nhhyobCciY2hdUISfd62578redfryru+idSE3aIB5l
qHTM3xwPHAPArYH4OopaROjO8ATg25jkkzGIvTStNrKiIRbWUE+ckltQ08vew5lcFRe8AahtMAPh
meF06V/sjrLckrvTSkQVvCAKJLh8+DZN9JxGET0Sc/xTS+NK0RHH3Xj9U0IhftfGdFUQ9Di4FvAY
oDsvo+GIdCteoWF8xwazZsjVA7toAkcMZ6P1zl0FkKYJ0dLnCZ4vWuuGgq4AC3WRoU51I3gqxkLi
+2DwJTt8jY6Dg6BAZbXudQdiPB526ix0VosH9NQ1xxxiJjTUK0u0yX03bLrQ7h6Z4FhJ3nnf6tT3
J23ufDgM1s4Nu0fFBDOpef07mt/VDIUMu2z/3govINSDrgZUHc1DMpdTpGnpiuSVJAmBDyEwcPAb
NIFNRPuMXh+C1CIjzoUsEHfJXxwW9SQqIpWv0YGzNobajq9zYDIENo8fC+LezeSlkmib3GsMP2tw
sehPiRpEsnKKkuoXOVuUx8mR8jODcGP3MkzlpzahSiGWkqU3JqEwIefFKc991BxtFosRRTZgkheW
IGTnWACXsmfW2s+ubdS+FZHstOjTF1Upmi3uMF1cj6kGoHbm9h8RgQ2pY98BjqQ8bjdIt6FE19Dm
W2q31lDQbbLzjPRZ1mB2bhIVkfwiOM7sjlalAbaxJmWlTeMTEI+NplsTCyuFudVhH2z3t9hQafYq
2a1BbZye6yclsRI0NVubZqGLucTDFl2uIehva3DeUBB9slNufPIqkb1qdPwdDhrllx7qH0Cu96FN
dzCJu2NtAktSSeSKERPnBQvRxYoQ3JH672HKSRfr3PbeY6H0P7R2DM88JWSTIXlfzzilV1iNNt0Q
3aaDaSIiad6gaB36crlfDIozQ/3emBKm5SEaU6v4qTaRjBLD++TKdIxGJRw4w5SPVhYDuIuWQyVC
AHEK7ZVlN5CSlZTWR9qTuTWMs0+UpR6Yxvyoq5iXUs7AmG84MxPiNonrshCUEO3kwBIHR2KjBJne
l+lA3+cpdzhLi2JsyFPiezJH8xJNxXnGyiw3STrLsf9h7zyWW1e2bPsv1ccN2EygUR060Mq7vTsI
uQ0PJLz5+jfAc+rpxnkmovrVYVCUKIkkkFi51pxjNpcmdV7Jj0U/2HPT92/kpREWKfSRMYCjPdql
vetttmMsUnC9dGJt4+nFXby7AzmgacrCplknK2p+9ZH1YQpt2gVm/6hPwXYCgbqeQtIL4pqK0PE4
+ktt8rYUJiFnSEpBBQFvSbspU+uPxbgCGnH3zVD7um6u4sox15Op38eo61dRJTepx+xe8zhKpGO+
O677HTNfwipYHixz2JOV5jF5MB4qx0M6ZXiIii2scyk4fJ6wjWOy6RBg7Uc3ZTBuTmsDUaQ0epc6
ABKs4SHhQdzxlhjVoQ7ak4ZAsSoR/RFg/JxkxSXSxbGvKwLgqJ+H1mMGb5DNKLLF8pdsVmUz39AK
eFP214QkScGU2TCwwifWdPeyGH7JZviMwaPNDLWFafxG3+lslEUqZTFXQK9qbH3zwECAg0fZj30q
75mk0tRO8kuPY0ljRrkqE+9X4qA/Qf9EhulDZ+sMQtm6w3Z0ASjJYMNQ6ZI59tk2mHymYQv+jby2
Wpe3il1HD1hiEzEV8Ozh2ey1Z93ril0YTQ843PoNaIP7PCB7rk+CA1utN9d7cOm1IzLJ5apgjrxu
24QCmwJTSHxJiVlupsE5Ihtb9XXntzJCP4TrOXuucIAe9STYc0yuawIjtmMCEAy5HT9qxsVWMwWd
52MTYro0Gnx+YTxvvQ7vaSG3Q6W/aVl2dOvO9INx8ssx2JV9humlksCH+vYzqprNRH4W9QWecAqM
Qa4cqkp2X8Otnh6opJ2DtihPeghORtkL/ozYUu9r+D68twJi89p1k69JRm9RG22nCUMy+BprnXgm
oqvptbTjbBuYfgaGZFX0BAc3uFpEwmjPhqdYMGEPmHZugoRPzRM1WhgPxHG9QMbknh9LFvGVSJ9H
gj5WTomgVQ2UHGDi1p7bKNBYcBI96R3t8ksF0OHSSN20YL+t1IkxvY4nlZofgCD2QQR03KEJTjPk
Mx6m5xQV204rPYi1nPGE6kn2hh6n0jA0N8W084jznoCZovVsKyZfIaPQMoDDHWztrFerBJPdJgvo
hcTxVxlkZ12iaWIL5rCtd9Rqjpt9NJZEeVJnr+rS/BoI9uODJWa48BG+/ZaoWaBm0z/x8kNqqS/i
Op2dLLOvJMPqO/TDrjKjmzlEqFpxs26W+b0+39YRmQR3I1dTTsUbnMrvsRnsTKf/A5JlAT/BjWKN
MmS9zXv54hnjaao1lBwVu/jSqm/72kZXxvRPMr1KPdPXllZ4pCbw5gBJs4XfGiNgFAybV0oNL5yj
qEEMhchlsMW2DkH6ky6Xz124gRV8MDL9GQ+qtomZ/r3YJtqRoQru2+jLG18r13pFP/Mk845qE+qK
g85i3QRBvELUgSIJLaVkt0DBy7mJZpfc9aoWO+uXLkz8H9bLmHcab2j9UPLmrcgPvdeydNq0tvXW
w/0wwqHfzGi1+GS88IyF4Cmcxd5YdG92GDWUwisqAMGRxcdhojmrOosYmBLXY2/eeVF4r75ZeIMQ
MV9lnceovwcpGK5EDTAqWUDxtv4W1Y1JTkd542TD04hOYTdF8V0i+zNBXRog6ezGZgy7YRN4HrB5
j5P1aLwjpX6XOJcbnQMzdV5kJB5NQfJ1GF8ij0TwFgsK2M+m5mwJsU67476x9LeudT40iSSE13XA
VAV7UqcZk3D9l3NMxIzZH6ruJq3EpWEB8GwofXVr/AqWzaurhRC10WoY5Tk1BQkzffOpqnHRCrxk
HXRrOqRQDQHq6Dqpq3nA0UIV0xWlt5913FQOE+QyaD8Ku79XUTfDB3DY03SPMrNPiCyaNUMKaiqk
9hBNafYkGgmvefJNAWAwlDFB0iblZ5RH+8RJjzXeYj11viIXujwzRrWxiWjbjbFvTuomFXB66yo7
qH5c6J4A8UrnPTWaY20yifWceJuk+G+T1vqIguK+jp0t/8Kpi24lNIRmHs6FBv0mFUg3YvAXg/UQ
tBrujODPXGhP5uJZw7HzpKW/ezQODuHhWqgrai4TbWeuNlZrfMquPZhe/AgRJzyURfrVEkvNG5X9
noz+NS2wqhQWTuOm5DXHw80ETr8kxQALxTslxLu+yJwBd+8cNf3ullBjV+dCDpczXUczINPZlMib
u2uncvRHlsyNNdGa1WOTpCCTbkL028MStMxUz3kWnlBBP+TuYK+krv2aw+GsV94x8oqLyRIOFMVv
CaRhcE0eKoLFeIjfYkD46z+Voz4dK/sIlAoo4Mv7XKtWSNhYXATumADzhyCTsxi2wPfWgo5elhrq
ZGX5I2LIVSHRkBSoX6YBC1NkBK9JgirW6SC/zIM8xbNtMaZGTK+VoS+qYljr63Yek5WUcbqbQ3nK
yuJd2NVvpOO3fR6425jjlDPkFbeD3GrdxivKS9wBGDbJMpVDF27JH11byXyjBcWxyPoZgDBRlR2k
Hy552tbJiKzm7EJFSSB5j8J80VOPLha75UUpy3sYJc0bME3syqnoOIqLi5W9QJDZRFl5V0ftW9Sj
fV0OwXmqzFVBebQLBQcKvfwb7H4+HfG3QLY3dG5vA9CI7BLMgdXJ2DqJOmV2/gjn+lc+AsYv24iy
diDl0pu3kd1yYSziR9QLXId1mjI0j9We3dhjO+Vvqk0+2f0+DW7bHiR+EKuYgw0EgTdHnWsV/KI8
6A5RRIkS0Kg/a669rdFRrRHbp6CYzH2t2bT1ksmiZKjCM7j7cymVdsNe83XM6e3OndzVpOVsUFoM
7OkR4mCooTNuZxAz60tRagwI+AUwrLRP9r2w6PsnOw7c/ThrN4pd+SHMU5qYbnjs44FNo1bvrAku
rkoQ3avJ8acmNwieR8tczVXIJEKyUXMj3c8Dw58mj5huzUWOP3nEgBlW/qBNDZoayBz+9cu/HiNz
K+G8ZHyzkVmcogVWJteq1mEbn5d+RvJDWIxvrh1fGPx0OyHxVFXedChlTrKEK38L+sgGBuqVtDpt
z+vZzQaFamcHdPoMEl8a8UJMdeP3VOj1wDUM+Lmfxu2jGsv3jjBy2j1cfWZtONhG7/ky+CPlBOwl
YzRU0TeemwqYLI5NpK/ZL62bWixMlPZiML5xA3PSUGHnQfBhJTbYHADZG6hKtodFnqwTXpNgWXLJ
CRyWki3SEG26exnIz8gzMb/Yq4SsDUZEwcGa47Nu07FqPfPVS286pAh4hC/V8ufiZQJjCYMo1uj3
4Lkvrg0Rwy32Nv6bdT8l51kXD7m6VQkYBpQ1j0WIwx0j06FWNi1NeYuHcVVL96seHcnFEJKXk90n
y+jA06DOE1J5svVwwAVhcUZ4xbTt9PbY9egeq7AaV+WEZA2hG6e1dSh6+5t8L3Zv8FPQiVdpRCdU
BISFSNVwZFmg1ieMdyCkbuukfxvzhnJoTLA1WvmfIZ6bS5u2fkh7W3fYKVshkEcOSuYDFt7ASH+L
J0l07x9UUMlJrxcvAhtOFUNpbLTkMR9eAgtbSu+yR4tC5LEl1u+xLVEJlygzvIS9M2RMcPajD7fY
eE09Vuu0BVKX0mKBBuX4REvbcH5Xordv2GM/CT1/bXKQlxopIpveAEERgtvPXZNYWdQpCYpMPkQi
QaS+t+kc0qRCp0nbE+PvTNwYn7GpSIWcNXEzOmnqowziWebJYha2013xPmNIzMErb4Ke4Uof8qxm
Yby1I3s4zYKwBGd9nQpQ+8HcPxlZSaFqVTiLIf2sLBpWjvpKk+qu9ophn02Lu4jovYNpH9q87ZDu
MJhqZppPUqbvHU0+rjalhtmUjllWRocw6ZcC2vzlCPyvdCtDn5+u7/QczdJgIm9bRk/B74oOC8Yl
jdq1PWMcwDSIoTLMoOlRjNwHYF6AzNHs7HTN8/ubXlsQNHmntmC6a2p+xh6iH9yFWlnQ7u9IGwGj
tvOsMIXBUW8QzwG/q9PungR4wOQOQULOQKirl1xCB64CuOnzCJvaGGhrUkuRydJjoWE35UeVDXag
i/VLy9gdRymLGNlFeGziS2Hrt56yLd8GUrsjcfAwVwkGjbQgNd4GyRdycQhDuzkN9NtTF0tDko4v
osAHqrfPTM34/IsZ2Bwd2SBuEkKWaauzbyUOEX1hbfW7Qrfq9VAV8bmVzE+rmqa9skbtdEWVZh6w
wBa5JxuIN88rtoWz1J9l65zm/uCkrKRZXL4UYrZIFIOZbNjldLSbZSZU69qqM3J8WzKtqWuJTSCn
ktDbiMNCG2zzxLwxbznR2GYJ5yVf8p6kUQRr114XJpQIZwAibnOKNgoarwhus5E/kU6cwlZWwz+3
bQsVXXXGX/vaCt7bwGgFlL0UDQ2n/SYfX2rBKyZ9wAVBi8FsDAXLGiMZ4favjucYSMHzs0tT8hSW
MKolVgOmrTAigm2UNlAeQSJsA/62oaadVbGEGkuVJZn1bIWLEjwJ+73Nxh2eaq5tzc4ufIbFVuQU
Ow8ZZhT1/L3qXRd2+5CbwbZPpldwDGfVyx5qQlKip8RaUUyMiGYAAmM880PaHzvXeAec8ENZottI
tzsSlzDTOPRM0trDiba5UF9mm/EWTcldvzh13cB9yaLe3eNT6gmQU2rVokHdmFW17wqSgziSnQDX
FCcSZBZ1saeW5WYk0kGaODspKxyOOVsZX2PovOvmn36cvwi/vl9IrY5T3c2N0I9NjLG8Cd7R7vFs
2xQYup8CyFKbkQz7LZH1N0Ib+puBGbPAP5VE/baJtF9ebbtIFWp9zXqHpMDW5Dab3c8otZnpMPZa
o4yl1pipRSYqVva1vknu2Dofp3TDZfuQWMF0FFhxVjFbH7voKGbDctwRWe9nKn5stUzf1e6daWsU
hvr00o8AqhqdrvBYP0N0F2Bw8d2FBEuNgwdeZ8xm/vvwEjXtr4wUn8b6Q7jUnctun00wV8W+H19t
k+1Ah19tFXkaNfu+Lp3oNixxJZQWYwNqlaFBz1v2pPtA+s6CS9ql/cruvgaXhr5KaMH3ofbU0hQo
ychZERAtaH5Yz33A9jAByL5FC/KusXWvIzlBDovtQ54k95qtgNA40G3kDE2/9OhfGz17PqhxNP9V
8a1bw0fb61QsghgR1h4/LUpYn9kHjvKA52Iu0Vx2xqasH3hFCUcVvqJaOZkfWWA852qTask+12EL
1YF1VzVecizRJa+tCj4SXsBJeSeOo2JtVHhtonYYbhTWLLtGyDKCzoq692kqb7nCJlTB1gpTSQwT
tUAHonZTUjZnnGV0/b1E3emz+koatCDEbT+auheso4rWa1Q6EPoqGicY6LrbQqzjXPuk1z781sI9
01dk7JpNEhBjtnksPqWEDypttkZ1c1MtzpzE0Gc/hGp3Gy83Dt23XPPk8foQPpXP3qHzoFLBq23c
J8AF4z5HIE6oPGEdWBp3ruZBFqz7aaMq1uFAGU9JFy9Z6Ppro6JhY5imJGV775JxtrFn7zWMI6Ay
NT3tssmHbR2wkSFmhVqIbKmyOlRj89RLNfsmBqRtD0xpTAnmZJHDYV1nlc/Jg4vYxaLUunh/DSZx
lHCssQKVPTuvtNxaddPd9Mp9yAre0GLGr6qM+qb1WrVKY5CUPB8BvNYy3gAGf1sHE01+2ow4Cj+G
zoBJKhnLJ53xYolKou74rYCz+9GIwboEXVbL25yJ2AYLO3JilPOB0nY9I1Yj05pNCbQswbQViB5r
eHlM627c5XkFPCy4AUp2CQV7FbZl6GAVvFiNJLeSCHScHYoiZ/xmyQXGJt07w6rvqy6lDSMgcUzM
P22uS2HWshPAmxn0d0mAazx2LGJfijzcaRn4t8pw/0inx3vYvowtSjO7ptwg3WAtm4n12SL6YiRn
x4LOmvyR5Chv5zz7rEZIGrpsqf00VP/FFJ4GSz3XKWKKloPLbJ7GtDl5NQoffJpbdObPBlB95Lf2
p93X+OQtA7ScZ1rrwCTdAeZ3xvxl24fi4CH5OapkfDbmJTtdaUzbS94AaX/BDfC7SFvjFMl2Y+Am
myHJniBEMDeVOPmRkSOnm257i+mBYwe/ojsUKKwq62CYt53ZbrS+vgAey3xkGYepD25Vw4BY0otI
DRKO6OklLP/Ta1443/U8XmzwBlSpmyiIThiSixVHp4YgqIHnjk8rXaoz5ii3IomwdKcNhs3e2ldO
ezAgJnX5+KhNs3Hp0AKZyuEyEO/hUjgU79a3mVrgjGFFaGU70+dKuRjwvpnVOq8QPdVudGqZpdFz
ezfttj2j/2S1d0kDbFtvQ/gf4ZkRR0t8n5Vw+ULW+rL2G9s4iJ6EoRRA8jYz1G+yH7DWjdiVTO07
dLr31E4/WojKHP2mP1R8LnY8EIKrpzsxN+BqaUImSb7VtIQJmoWfzyxBgti42OgwMLF1eJt7NMsI
n1hhj0mbPPP5P8iPGr/kJqRfQJuWpn/j6fgO2VY54ffYjA+NKb9V1r66U/PIFAIKaaKFvOktc2fc
ZVXAdsA2FvUOc1QNz7WwwRvpEckbXT5XbPnJukV2ZJ1UZXwYwQBmqUAntkyzijZE+JK5wMIKdehH
cerr42RNvuQMKlDv5SzcgdDeSIX5U5s4sWFZj34JqHkIcM/X34VsXj0V0o0uytvKJsaAKydrega/
bp/b/WUEKIF3dmB4su3cGEmdbqtdSKFaKZltncXmwuLzJc1vBpruNpq9y4gkbVMYJGHk4T1m4egI
Q+g4OvPVUH5RAMIo3POzABSYFlXut8QMbpHNOVQXEBsL4RvDGJ6blmTQsKke8IFtdafk9E/tY82m
NGwrAus60AO5V7Ws8BjJkm/Y7kuURnuwiJ3YBOAUbUEXh/KWTZgIt9o0YIGIvBOdDbI3iuU6GBvb
URZPkarvrM7ajEAd+DeIrsJHu3Hplq9JDoF8zFaoYly+JlvaWEsrPSeiug9h3a7MUTGxGhlikCBF
syrzq1YDUKJu21k3oDb3O1wT4NVSijLV7MsC1EdHTzguIO+0Y7F1o/kSw69eB1FVbHXVHkM3OQSh
jlAdxZEBgHELv+Y1ZrOYjfhdekIDGb7DgaPoBwDxFTLQqxLACl6oxRttMt9FW93aervPvYx8N4N6
N2txh1BXa+siK2FtD3dtaH0o+xRarJpjPEjGYX88NA4lee9Yd7xvObXvNL/syn1hguKPBSFCdXqy
2JRGIWXEGJq3MhlvowFJ9dCh9jAOKszynUF7QOTibjQxw9Geqn1V6Ue4MqDNavO1GeHdVDRMnRzM
StuTjVWIm2K2HgMrebBZU3au7Py0nn1PGceAK7ntJuuuZEAmQCYlCd1ILHAJFgmzGq0NMkq+ckOK
HYUupoFnrLf5gWQjf+qNnWxbqhKajV4xIgHQsrM9knWT9F9pw6wimUlhesiqruOkmbDClG/o7r/i
0fnu+pKsVHNj6ZnydW1kXjYBMqzYtYvog5YsA3sMZDTPtFtCGZ4iR74kctzrpnXAlFlttNY8x+QO
gpdFo9NxQXQI71ud/6Cl3la64oLR1Oves3dOxRVWHz6QrN9l6YdtLYADIprS7B5LmMnnV77Ogbep
QR9gdTKevbJGjeT9ijqk7Uw6zxqYhBVCuw7h7Hh2cvcRrxUN7tx91uv+3AXl7f+kHlyzE54mRXbB
O7qzYhM3bR1/tv+eYWA6wrT+f6kHd99F0YDseC/i9//LE/8OP5D2v4RHPea5toHTlBn1/w4/cPV/
OQYGTL4NcN6xDHK1/w4/sM1/8ZDAVmdahmdZDokEDRvd6D//w/L+JclRENJwDXB2hCD8d8IPDFP/
P4LHQeBaljR0UnkNgIX8g/8ebpzlVgNlVZ/2Y6Yeh4SCIsiTR5vanLUKi61AmqIZt8gdUczq9FRh
oza73NUZw2UOU1mZPShztWihVnM72L43t/VWkCXPbCLsVnIkI0Bk/UijtrkfPLPZgg1WDJipJMAN
rqNz3pOcUwcsUTnJJ7kVhhiUxoeRHM+dZ7wCLU42QTyTbGrDgEASwvlvaTcmMbZHm0LeCe7KD6Ib
4gNqaTxt9BXnwYuwyIfYmzMSCdLCTvDop8xbyD3xJ2kzIU/DV8/KAPZoDrGXXkbHdhDJqWva5yR6
gGmryOnuOQ+Tfh+a8leEH9s3uEBMTfhnaASMP/BTEReajM3O2S5JwExNNCnLwDmbI5JZxBD7eQ9m
uxJWs2NNnEnWCdARxmR9EThFn5scZDwkqViz9KRsqesP0mn+IKitNqWlPQtJduW8zLzgXzBRz1wG
6sC6Y2FeSFJj4pVwIYnt5pJalwFcAkKs8FAwq15bBUPkgLn9pmNIcqAEi9bSA6o1mzr7Di+Nb6YI
SinJD8dS9Jc4RFljiI8matKz1dsXS7PkRcgsB+LWdNua7GK/zpAa6AIPWD/KdGdh07cFoGC5THAm
lSHVXRb7XieyCsi45ltJzF7Y8VbRiBCqhI1CKimzyHIGJTDL5knMCDDqYd57yt2T0QVTn6af1n4G
RvlOuxYh6CxuO0/mtw6bat5UwMCEZPf4utrLnGXaISvDW2Deci/jyLyh/MZYbP+SRg5JOFTnETvb
Cc3+xvOksdd0K8PX5voWYhKYUshHmhHVTjp4p2mmOzyk9SEL2Z/Rl34evQEwEeGG28aO8i0ut9Wu
aCGUAFQZMOui3XZDFASpsPs9rdJx36HZgskzYGOMvuqs3NSE4yCkwR1hyHznFEQYpFwk0hFmbM0W
IQ9D6wGoVjRo8gCAf1ObSXcGTY/cCg0TIuQMYmNq43Hj+r4OMt44qbUdos3wDrzMvB1GszvMqqet
2BPeDkVsr49qgdxREjUVFIO5hTzpxfByTNNd22N10WX1NRQBTxmbR0+UTBua4HeuDedcLx7niAyl
rogvthuCQl5UG2kqtroJY97orTd0NI/NrDcbE9vBpmtq5C4UZHUGOLqcUJe+xzNSpH5kbzGZj1Os
5/uwGO49DQWQQWdJmOammfIQkELwFA7atxt7ZMGNQ7WynImATryeVfo4CYRweas3a2UUf3BD0O+S
LXPEwOJ4YTKlyx1K7/rsYPdkpIVQuWhYt6aiOfHPWve8yx9xAmqf+DWssDjKM1N+VLL0S+rKW8vz
nmqjPjc1szwhHZK+vbw9temzl9aMr3XfVrNk9zfn9+lvY6ScGNhBziPG20m4MInpWA6qrbas3+Mq
6Sg05nlO3oLKcNZ4ndflOsKdQlYgEseeIUQu7FPgYo5FBWPQQiedbarsD5RuxDlVETDdvvKJQuHw
C3A+OKb3VIhFeioJXixSQ+50tjXbETQ+OjU0Toa+6eKQAXnW7/TSua+tsL9RY5TvkcQhkLOlP8zx
vsErg1yBsEOveM7MxjuUpJLRpIFa4EdsUzSd9cHxfNslu6E2500csFnK3erNcaFXkwRV+SXKi0q3
XsnZNtB/gRfueui5gwVXzjGcet+N6Usf9wG9LSpfUSTDtm8OU1XI9dg6zcsM9kMf2qfWERNyUjfc
GzPLBQmRZISSCi+s/HYy7XuJgWYo0a+pEO9tmUzPKqP9H8vWfXibM8tdpQFMm9llt9umq5xky1FP
NxKBOkBrHau/frSSTD8XoNVs6ziQ7UE0TAsyswvLSypisUGDWy3LtcemwJtwN3u5/NQ8Z28WOQgY
yLnMy9hsNi3QxIqc5rUghEsEmxlAqJ0bD7R+SeIJEm1bSwN7B8D7qow/aH6j74iL15a4C8hLiaQH
g0mIVC562oFwD8FedvoHnOVq21oonWiibJQyAJeA3PKC7qBFBA05ycwK026s0PpTieIlZV6PMQcc
n1XH2CJaSMEuTaHOgSUbeRkm/vQBVTWHQouOLaitR8uMaZkidJ2qqttrBecxhYjf01lexQWEH8ZL
jEynHanE+mTlm7KiQ6SYL9KtsLaEMNA9ua/qYGfnbOAtj4NICZ+O4q8qypDcN1OE7Kujz4YOg9J2
Okam0W4dgYIkcx9RUrfrHLzJzmnRJ496f4BdbO4sJRfpAzPDYONyfx0XvMehKH0y50sSI8N7UkEP
hRnR+lf3NFwPZcIhNxUdOqwg/t3rjnMJwWgnXcpLYSa/hkACHgeHSOhZN7lX7LUmndc0ZOiOeSh7
vZYtrjcMn25f0cp06a8F7+Eknz3mtCurqhkL5ONRR94IsPGTaNJw01phzMcz+IRwb0gm/Bw8eejY
9qwr5xUM3acTYX3u6pfGJZQmbe8Me3gNe2hcSdXApDmzKAT0x7xTK5JbzFSwgBPc7+jwbPBumrAu
KJoETCIusuBmIEhUNAfBo3JtY1MXsGGg2qBPHRxihic11M1QA5xPq+FjXBEgDNgbGOGRUNmzgfua
EXy464jeO+etdUt6+gvpx8igRvcCntletZZ1gf8Z+smIhURPzENYlq91h9O6ZnXDgS5xgjXPnlfj
z5yAg4yVuxs161YV/fOc1IwpQTGtPYSQA1EVp7CdfA5uNrghBkNFStEATiipso3K4OwDlyuq6kvr
xS7N8UJ4gaDfSgs+c59sz4HamEv8otNWwDphAsLRZ6f1LsaQQW2lkMiscgfTUScWT3LSH3WUuri6
BkxvIa76q93xejO0DurnLC+3Ke4+tRponnRgu9hkD+OxVsW/31wfEyO48Os3OAAoOQWjwaTLqiOR
rH/fuI4L71nnlCV4eqKzfETFUx5hjoBiun7NyZkderRG8Mua4185wr3Itp2KCPWLy+mQqMc8Xeyc
MXaRwhwx2obs/683abP4bpcvr99w1CAYhvJC2FOCBQwMSBFeifXnmig8kYJNH6z5K2QYO2hxvP7E
9eb6E0yNPp2EEvvnoZ/f8dfv/Pl1pARxlVQTTKyk+pgTYR3L/jGMdY9ELjP1MaLfRGFB6CKpMvbx
+gNynsDFucFBOjZbUm3539y54O71916/DoCAoQXABAc2tTjWxI/AKMfjh7Ceu9cHf27+8dj1N/zj
McaQSNesev+Px3++dIMYd0JCOk1ZspCjNCBqw1ZYgJcbejjVUYlBguFdvral85IphMTD8on+fKxJ
aJJyiuaaRsPyMdOIqWeqfX5I4GzM0wwV9/UxnQkSLhiPAdN/HRPXe//4hXD32a/IKAZJBzj85wYS
ijrCmfr7sRgQ8aaW2QRLiH/h+quI+OD/uP7Cv+6GAa6etGQEtHjAu8VDfr2XzstUh2nQcjHpvvAQ
cMwQhYMSEAR1IooFs7jQBUSZHUKjwQJAriniuOvHFoYQzP6+f33vE8FqDnYSKAmdFBas5TNTJhiB
6z0RK96N5WZoL6nK9YPJCBDN8Fjziq53wwpvfoamycFFyMuiMbqcRtcbKRM+BbWcUYWDo4wUG4/2
iuesZ09Hk7VgwVHQLM5tvrze05cv7T6BrXT92gN0wU6UkUMhxd5S5S/Nc7tTGfdEYfEIQbY0+phE
NZqqn+jpFjVLidlOv5sq8NNpHh+M5mxPNfgcVBBOHbzVQZ0dpTbAUKWU3qVtVe+UDBIyoY/E86in
okR5mLr5PWNyINLwfvyonLhc4qZZ1ks2cyKewActlYeJ39XGSkfqCAVa5WbJvpnFp2kYyb4HYWsB
nMFJJK2jk+g3VZcZMEOI8GxqL6G/ThURptoB5gcEXtGkp6GzgF71QX5jmiVXSDFTu0i21kx502MA
n2V0QnWrgyEUjm6e8JL+6s0i3tk0pTf4ihvyS00LHcuUHsVQ/OEMf7K50B+QFHorYvuiPXKHbJd3
HR4/hN0FPLS2gdAYCBEeJkxNF4+xJmFQ8EpAQN2YFhWhUdcxgpyFXpGabbWaE7aaajn8cjQLx2E5
5qZ+gXhc7/48+I+fuX4XRPnfT7n+XNkQD1u7UAEt73L9XvYX1WP5MTwv3a4cydteKBDzQre4UiOu
X/51w7YEBA0m53pJDEjYzsxr8L7igEpLqDGlSCDCEaaYOmq9d4eaGJjV8ouageP4eq9OdcXkCkyR
GO9+vhcUBQB3DeHY9bFq2eLrkzhdn9gtz/75FT9f4i6ekATFGE1jk0sZDP9sP6GlTjO3OCq66Dy2
3P25ydyk8QcxHBLSXzmgClrXy6nAwc45ktHaZgtq/PXYzzeu9643At4cwLKCrm5XENC2PPd6E6bT
u9kkOgvJfz2kGmUzqOWar5b36/q+JErGfhLYJxXrfIa2sM+ZhllYLh/B9SMRLpq21fXzCnOYj0gw
+dzN5bqkW86rYUGVRdFBQsVyM3WldTTRD637eiaw1sNl0C3I/XrJkx0SZUL8AmO6rC3U5eXxes9b
ACP/eAyzPdKMwfQYitjBJjR4GcwYmqM3XF8yJIMKjxlEtfmevLD4oKFnUTFF5DBdzGUlNnte5fVe
n+eTn2nDnqxIrgxCTb7Tm3s2ruG25tRAHhijCb/+B/N1QSyX/+36D9YDCOOywAZ1/esjwW+7Ulk3
eB4rAio0EsR7kNxDd8Tl6iulY0FYLpimiMlLdN17a3mtzfX6mOCxOF2/RvSDjKtBCLRNxpCZHDZy
JvmQaY823tmDm363y+J/vUlaBqJ7DHa85blWN/D3ptL39Ow4LI9db5oW0lotebuN5Qi7Pu/6jc5J
WKqy6/Ujud52KVPbKOfY+refWn7Rz1+8/q3r0/+fj7lXysnPb7jeuz7v57GfL39+zc+/9/NYUnGy
BiE9s0YmL8HPb77+MNInSo+//vef5yAWivazYW5/HvrrRzQEw6yRbUt+KukKM9LPIxGiYqfq9NbM
ON/LCQ9Et8RYoghkbViOPppXUbm36Z4crw+W8/g8tOTq2EkiYEaEazkH5bEMwazZtcUI+XrIXI/c
63HyczNK9+Z/sXdey3Ej2bp+lYm5PtCBS5gde+aivGGVSiWqRPUNgqJIeO/x9OdLUN1sqft0z77f
ERICQBkWgDQr1/oNxS19U01Roa77D5ERVQfHxiUar2lgT5Odryb0wRLQZRBnUfvzVkVkM5lQeC0O
848g0f+xBzu/cRzchEIj3VmKXR/srMBCzwFV66Qa1iaYhFQYeRhpGe4Ds4psAFRetEfVoDngwnjR
EuhHS6bsRaPh9TF/B7M4WIF+Es0Wc27GJThyYZO+VE1QLv63sPAfFRZsyyLH/v+3U74G+bfnf+zr
5DH79kNh4fWDvxYWtHck81EVMSgUYF6MCfKvrsq29s5xTVN1WVdajo3d8ltZgU9oSJk4mgUdV+el
72UFk68zMayc6xDif1JSsGyVikGejH6e7b/965+CgcsBbm3CazT5XYZNXeP3FYWy8tsqdd18R6uE
p+8Hv5AVsNT70WkwAvaAoNdEb6OBH1qXNVD83QH1xywiHEEDCnXMM3VAP704ZXfv5NMx1MWD46OF
iEm4U0fxUoCxiONHVANOdq5SuMeINDoFab6v87OB1xfppnMfodUv+mHbgSJyXcA+Ze44QJynazhY
zkErPlCtABwexLDxeiRKPH/np8kZad4GZA1gAR0mwLKMycIkrXprp5NdOWTeB7SnS8U8xAbm60qE
gymVbkwWxEtTqsdM+SWPgwH/TBVpCuvsou+B1xY6NA1VYXCGi7yTRHM9eonGgXJKbZ8xZgPqMWiX
OIGxbdrfOlLclSsX7jWsBqs2d66RnsD9w05E1kDpIQa1943J345QnLPT5x5RFYUcxhT4z6NY2Qbp
UE8gDwPy1A6Vjza4hAXMylPs5UdfKkvag7LKsu5DryansElOeWYC+IMKg7mcWap7pR8vYYWqa6ge
Q3U65i50P09FBETsjGy8eCU+f4xkqXarEL8WcbWua/hQVnKCe4M0ONaeSvjZq0cQZO29HoiHNqYo
dKi9em3nzhnq9jYdYirv0SPyMMex5zKxOkXf5Bqo3l7394jtbcyw3cCkOjFjII4xHiOr37pVfOhx
4aoilN6n6ASDgVYRnrAwAue/AaK7acwGvx17pwOuEU180FL33COSndvWQzmima6M4MqsUzN+VhPS
l4BOXoyUdkAW6oiIBnRf7Qimc9dn/hr2JIAOiu0LdEV2aPKCdQOomAzaKqSWpTXGA7aCj75I7vx+
jR3MpQjEDu39Q0TGVNP9g1rFJ/mEQXfc2hqNpYn6b5y8CD94KZvhKm9joUy30qFRm9O9hi9VrD6N
KnAcTSodDNsxw0jH0VZJBikxhrxo9FcX+TNIdf1xsmA/+YDSasM9DFp/oWhCXBAeUmMRa9SlJ3HW
A+5gMRyxQdv5/ngMg+TF8ZkNgXWggWqQWY5Phphusk1OpdipgKBNEVKdH54c2AkOjjbxcG8F47UH
Vx8g84t1zdIo4lNVRo/z3wCGhFaOcalRUiSvjwpi6b9AJreAQg1bzCoebXU4ojexpvR9QHp2hUFu
ZtL+mvEC8X4RqpiBtdFLFdcMEg345uiALAIZsxhVl+iUjuEOY99VXo23AceOtHNWQzRdwik+xeDM
y4i2qlQfgcF10bCtyg5Bzva+UiDAyuHA+ToE082d2mtvLDCEvGJeA+Q3eay7L+7YHJp+utnldJNP
sFXHIxS7E6WfR3ljZHuEZXe1w36F98etHluA8uSJewzTuCQPvYkBkJZhmzuh82iUcrr0tXoB9LLN
pU4dPtRGxfdVK5friV17Tf1u0ffioR6AgExiF5rOV1CmU8CY4Jntx1YJVrJtx/FwlL8NDV5M1bvm
PtQGuOb6NoqyUxQyFLTBdLREu5o8medO201aJy+DacJbfuiRsNXC4Z7s7EY2Jti0mzLUbx5Uaj29
Ndwpo7MfhqKkvajTTTX3teJ+9It6U4nooETVBhdjhunpYlfDJRDDfaoKMHdY2g4XpR1vdtRvnQwD
XC8PHx1f+YwuwIe7ehBns1Kfgookr+evOh2heEO1zoY9PLnC+5TBUiAR+NJkI2YA2hItlaPih+tm
JKKyztoaqNzF6/M7AzEDeCfAvZpdOcVkGKyzKbr7Cav2AswfgmSyzQpjOhpfwc59kEopTQVsTU9O
aTmvGGFVBjQJ7rRFURZLAEigbTsd3aK5r+tpM0k5Z284ksc4yf8KSh55eVAMmtdg2RsUDY6laJ9q
b7gMtM3KbO+R9TcWkVlsPaBnlS12crAKa7rVhKgPmqfJQbMRS2PABpKy8vPovcvM1kTTTYtSeDbl
J927gam7NzyQzKE5POnBcx26e3+wzrJLyjFBde1zEPHs6ES1Th/TkMgBH+w8tC0wHQ1wjeuaD2Ur
dsyJcP/V5mqBR9EZqMDzXahio/Y23CcZo5vbngJSJUjX4jXXpo+R29M/grsqOMu/ler2ee5x2nDW
pKSRp0hdLOUMBjVdo+H9nlwmxDPkQBDrMT5NOkVav9Cjw6A0BstcY4d1MUaSgtRPVD6OlIR3ItKe
Ip90AnDghU2G9g4wFgJbvXWIGGLvMIFI8CcZ1bUFVD+2rQPT3acE359dhPJ3Ck0bUkT8kA7Dxc3j
8Tjm6bHR6l8MRWD4i+QtiV+FSS/rge9EIXS2TAxoc+kUEhL1fsB//KDJxVhome3r3nxunMJx20P7
am0LcaRI38yZzrec53yomNX3FChoCn42dXy54JRr8XkZ7dr+584ch1VnNHd2G3gHYMoK2AIoIywn
QgNT3Uk7zJt+LLVDGpnNxptYJjukTsbWO3hOthny5HMA0BRkN8lpB9we5f4YFequ3IxS3tfWgv0I
bBhAGUNIq+7KxqIMpKynrIMUGK8zQEc99D7mgEWuPDj1iwWHOB6S9ZiJZSRpTCisYFACtG8EuaQA
Ul6naD9CBlZkOjhH4EJuWhYKR34c/gh2fbYpEW4IiliTILMbjOEmUYJLlpv5mvjr5izcRDxOwt0F
zALrMnAeK5ii67LtHGyn21+oQCwzJQrWGnD1NrJDUvoDs3Fi3iBeNpS/EC0A8Bgz3OCewcIHUi0N
e4r0p0SJsTMQZwfLEYj/6jKunF1ejA+s4lio0c0BGx9Bx8NXb6+pO139CuULYHSjR6BjCucL4mzN
e3R/8B90tRyKFsPfoOPlM8b2gw1fSUDM1qvxPjbzc2JR7/Oc7STCx9DcKT3cMDJtvwvqL6/x8D8g
j1/ykHTZv/6pqdof4mQY+SCCHPquaiIX8WOcnOkwSEgiZhC0iZMBES6RpkKerKF3V7Zpkd9Rj3kC
zFcLoIcosIT7utgHg/KR8h5yT1N3rhiMOgaw1rRQUkMFobkJsgcl84gcYLruUqfDNYAHXTv6XelE
XyQEvMhI15F7JA38GZPex0jn+22d6KEHPwwZcpMTnmagzFpdUBxgouoYX7hnmRYf2mq4tp444/Vw
K6fuKfdqisf1MfT6J9skLk/CR9vITyZUEowKD4op1oU9APikfmwivz9cXae7am27QsJlk+a/yKEU
1dlDpQxIYDUblEyPtYFqs+iuMnYjY3crA/XCMDT05tIgpMsCek/crXyGnIUvMBPZ+Fp7QALrmnb9
09gO0GNwOazlxApeAUKclG+xPHvb5v3NElwxpuUnx0AJkkCycb7GQrnSwprVXz9osFo/LYeI90iN
ui6ALdZfPz3mHqGJpOm7bNc7GSaeMDwKyIt232/lDGY0w8W0wML7x7/+s7oArvaHPwzEwTSEpulk
1+U67enxSl1XNsf/U5r44Olmm+2aAKZUlWCum5yA/ndJu+5VHkaSnry+WckoL446lAdMIPHVuhgJ
D4jDdcJEoxZAuPVV1hJYETXHBN+VhMeCMQYqZDHdY3AA3BuxRsJ5m0wpc3AWOw8ddid9GZEObNCa
OrWKsq2R+qdSZvf02oQ6u5eOT1Q1zgHJaZMQNBoRHiySk0jVW5rHh4hGF6FNB3BkgXTdugVlgYzJ
6CLVHfdXaCY7otm8nJ5kXsfOeJqReWcBYQMTcMrwq0mj6Tok4zG1CexNIgPfiB/lNRuTeps09RZN
6qnEsqaOURlITqPJ4MRn4ciuA2QjdKteD9QGfGs8AmQ7NjT7mvF1MldtmZxRM3eE90DUKmtbzoOc
R/0OskAQUDo2z8WUvshJG+Wj91m1zr7lJWTBdDhpDeZl/UuVRJumT0+W2aPQMk1Pqbo2vEpOZFj7
LJVwOFPKl+Q59TKJ7BGw8aLux/d+4FkL1exRPy8R9EwwxmVQBkZ6GFVoMY56KuB9jpF9Bo/x2I72
Wa6tACMuZUw0wlkmpb+WoSLUrSd50a7R3euxdimV8KDaxHxRe9W4qSF9o+/E2ffGizwu9PGotouQ
oKZqYRuy6AGTDhNKerdMyCOBtqW+jOZ2gkN1GJ9k/Jfb/b3ZdO+1fj0PtWN774z9k4bNxUQIobXq
R+UgA5aWpZzqRSedBa42RY9mGJ0QPbxH3/QRc8hNpYgHXLf6RdpR0/IiajL+UQjxIOPBNOMN9N5M
FQ+JyToxCU9q2l2L4GNUWne+4LuS8Qbq4CHyg3WOrZKGk2UXtFcDdS5UWSgFROgKEO261QZoF7og
pOX8jYwIkacgCEY5Pd85BO5FMR7nBs/SXGn7bagjCtRzPxm9TOYuPDnAxRGkFvbZpQpDpLvU034v
l14ZrD65JOtq1Ln8J1Vh9SkbnFwjRIVJmwbRUpdk+jEUs3MmwdrubkgI9AvkYdddyeA/oRxZsjZi
OJbR7FR4z389fGjGH4ChjutALxEQmS0GEdX5cfhIRiMqdVOku9oen7KaG4klo+F9IhpjWm7hkoqh
u0ISQ3g3JpMA2ZiOJFdIsmHVgQtKoWH6bVwWMqj1XZNYzMP2/AW2/hU0+1NXhS9UDp4iB2kGMZxV
Pfzoon9GgdBfADWs7oha+nX9AT9D6SkYLoeQWoLZMedkiAFg4tQs3KEdd0ZZwHhv20tql8XW14GG
iaLahzhXZnn4gAqbfodUgrcYLJywEV16hNSBgBl52IWtJfcVrseLJicCR7GgX5wzpvilFWBqp+fb
Ho6Iy1osasabi15x172oFRB5QIwvcnwJJgOASrTsCxUlAOtsgaRc6wxOcsz5CE7lrJYV+djgUXVi
3NH6m6ECcEVAvSlipCUOXV6t5RyehDgDARVFgBuz9ukoh0C3TU5U3jay/9W2+1EzPnasvpNIvchv
a4Lw5OvDtu/DQ/xeqex1zspVtgq4RWf5JS6r0opFUJa0V4VFLyDVQ1OgrFtDsY6tncjHpzHlB7C6
TEe0hlE+3VVFc3Xz9qrehaUN6G/EwRc8jQVVEbzjS9K09waFMdmhG5s81t80vz8mEV0U9RwLtBmw
O1sjvfn7ySuMCNKjPs53QFNeynjf84gwvGYoGM4YwMF3O5ZkmQa7XP/NX/6TsEx3ya0ajH2m5lg/
TZsoWsFOGe0MgIl2GfGOWYz4ricryGQb6nSLMIIHCvBWca2znBL/5s9LvPWP2VMJ+HZsfoGqExj+
9Od72x6MyCvynd4QSrESk5GOQpN2VUaN/moZ4SPq/s3wIRTpsTJZ85H2Q9Fi+zc/RPbvP/wQRgAM
KDU5Evz0BHzgw4FTezhzERrLri7I2yTK0cG5dyxImyTN1UaI1SnFEoIukk7tVYZcMkRMEtJ5rrkD
1kXo9/mvf5nMYP/xl7nUsm2g8Jpt/jQyFbHfT9GI/IPbEjirGfJxxgelRvln6AnrDAHqO26/zsF/
gXNnmIxP5KnufSxxRPSousOTEbA8mpNnjpguyK9YyucimW4NC3sjouOPJGnIfFlUB2WsIxM0lttv
40jsApYHMoepIq3pJMM1DaKDkzJDG3Q7nkXvO6skL5fQuK9RW601+ioKKyWpAc9pkUgft5VTX8sR
BYNGoMWHbhng86DzNjKOUqkKl4RhQ+rfFB8g2qTigmie3dGAlVRdHK29ekX6ghQmXx89VjmqieTQ
wPd3BPHMHbgFkzEkO57mFM/avrsPINb+TQ/9s+ZhwhoQmqWpQtd/aqd6ErppjiT3LtDrjQxQQNAf
0uTrnHccblpT7f/6sWvGnz13aBSypuEQ1To/PXe31xwy9/RMGY7VCSZZeAVHxi3K+2tNWmDDzPw4
wtqBDutRhevuKQYcSjM9GAzFSSf22vQxQFkd0R38jq4uYpRYmr+HHUFjUEnXJd14MXqUQnAwR7ci
bBzY6NnITWRh3Wd3E6vFlkSV/N4enjJ6V6KzdibpOZkzTWgJbpAeNH04utiTyBVSR845FdXaRcJw
xGaq1pYyYKD6gYMSYzJO22H91QmIAOGSIlQPMnLQ4pVuF7tw1IH79A5rME2gK1WgNwxcXC9Q005a
WpF38hzEEKiEPGFEChiaKA7borT132eoOvS2dx+G7bIjQU1+0njQJem5yteJML5UJOtzlmoypSdn
g0gk53SsAQMyLeskq7KQgkZwLZlEsbpv/T1F8YsMo2I1PQWO+aATNvXdITXHu0GJXhS92Om+WDl+
u4EJ8Kgl3sHWCYQvQ2HsghGXX0btrnEerE67yGQ4+ZzjuFborsJ+zSLn1k5vJ4bd4FBmHwadJT3X
AeLx7CKC2xs5YEpCfa079o765Dnm2UYB9G+a9p+s2AwYEZABUNHR/7BwmmwlR4LTyKjtakuZ8B54
7NrN9orP8pIz3CSzvxlt/2zUFyoJObRMSQro8vXfrdUqoCEoio0MtjHp6pq0Peufv+k/c8T204hu
W5pumnLr6j9TfcKgjJtExWvRdDr0/URNiSuZ7qsBpqfvoqNRLT7EanmdJjInDisfTT3WQfwic5AY
hh4j1J1Cw8VdXJN1qJ2r6GfIvptONx9sBkI7Sw5RwGfyallH0VcH47NF2bEsI98l6XtyII4R2Gh9
/YaMLk2xiv2FPrHkTE8wjcBvEYzz/FsvftTdkai7OWIktpCLSNuYbpgOnmNC5MEgYVlnJ2Ffpx7T
OtLA8keiawh2xTqPhnWfU9KB/dA5xaeC+ovjIpw3XGIjOrl9e6/ZAhez4ehY0SmrDPwz4I7W41EG
bzKgUifEQkV1R/M4Tv57qJSE5FRTMLgnQDQhmHT5Z621kdwMsnU7kJgidH0RTBfKSMaWlU83xAdd
x/eXJ+kkxk6G/vLPqRUDTReJh8xq79Oa1V5ps6rB5ZoVkDskS4Xf4nn9vRzBZfw4N4P/+zT8l/+c
X16fd/3v/+b4iRxYFfpB89Phv+/zlH//LT/z23t+/MS/T+FThZXOS/OX79o+5+fH9Ln++U0/fDN/
/fuvWz02jz8crOeK+Yf2uRqvz3WbNPOv4DrkO//TF//x/J/U3Q2NYO53PUb+he+flJfwr39+lAS7
f6we47z5gdD3/YPf6+6u9Y6ytoaSlWsIYVpyEuqf6+Zf/1Q01XxHF3YMk6SerVuCiOnXyrt4Jyvy
DhGtrtm2bdC/f6286+9MRxL6LMPVLFXjU7/ehB8e5tvD/SGraNg/Rc6qy3cQO8Llg1qoEh/9OJS4
ap01nlcqx0gJAY8EXoHauYNQE8kMKNHxviZ9sFDq+oHchYT9ewcoQA9TqlyS0cPhoFQlNQOd4o6K
h95NFCABVUJ9MuE1+f3FbzEVCKeVB4bKq2C6Tip5VKTcVvitJps88JESjpzt4IJ5a10YA3l6ra32
wZjqra+yjK3a7BwM2bYspcIDDicqSeO9UWnQ1VpU5DX3i1rZH8EQfIqm6dxTEnEKxMYhDGzadDya
2XhwkOIgS3UnYo0JMLBPsQyQVD2+5k2IHtkE6WmXFaDAS7W+xgJjWr0M7XXRwjlsBMaFEVbB+iDu
YDqBSAxXDtZ3i07JXoIkQTZvOIb5Jis6PFvbSztQGdKTmjnQwaM+f+kD3hziArtoTPNT25uYNsQ3
xfYN1BG5ZuHBxOvrDyhMwSdoS2vp+vrTpJkk3Znq41K/lgkDgyU+IuJExQMO0SICk+hUyi8N4xl6
G4/I/HUNkMERXGhUVUvdAKsb59NaGVCeUFkjqv2qmVDCFS0sGgu5g9a3sBS0kUYebmrUnbqcMr1C
jkmkXG7MXQAWC7056y5FouTLQvcyJDeCXYxlYlRcm2wAhgdHTGvjuykSiIlhdwC9I3wsR9h5ygiH
cXLib3lyiX3xXvjtR7P1NxbfgQEqyQrAT9WKSvtKN4po4Xc+AC1qRyjEpstQDF+rNL5TcBJBbzZB
m3a6JuG1sJ5U0kh9gSliw00Yi3y4jkOGA20Xr92vThweQfOqUpuLtch0oeyErGXIylzSIlSUYZ2h
tPeaCTdBiSNUA0FQBEnwqTV6WIWVxCrrBSZ73T0cm3odJDiDTCLedDYZSVFDzuRhLroaxdYx0j6n
CZRzOJvUsJ34ziIxv9FwRDSHD3WQJTtRB2ej05Bltj18jLvsIXWKhziIx0Wm3kw7/lzEBfj3Djk6
3dZw5M2exo4iHlnVFNGY2JFOztB5NMtGKmfYFE2O4KZ1nVLcBAIT2GEBNwGBFdTJW+ThvIsl6rOe
nW1qoystFFeQYgPF0p2YQMAJJElZj0wLI8dbYJA1+caglv/bpoaQi4IEl5hKCj3wmYwO3Y8PyAcD
UEBuzWmeW8whoV8CU5kS7I/HMv1UYIWOji6mjti1aROiFAYZ7CboSL/YQQbJg8pFZ3zAvAVMgYpq
Zqga38quilbZiBB0BY5CYKRUMcEdjFCfDsSk0+ve2zmFLCbaMdgKZywd2SBWCYRc7tVyTw7G68F0
Hr6/KGGL5YyZbc23fWUqxCoFe/T9td99XSqFlQqVMhMJ8cPQN3CtOuhP8iiuuE3UxqNxZegS9TN4
GPWUqQ3nUTTu0qwpHDpt+GSrCGTgP1JWu9qHDD0mAWJAcGpDj7JXlGtoCZK3ORRujrzDBMxu3kNC
BF/bWNu8nZrPR5V+DofQ3ry9P5Qfmt82MpesJgElWpEYZ11Ckwtj2qaTrW+rGUI8n1PlC/Nb5k2G
SMneV7dvZ97eBVYX4DGMlIzBTYNIwydfvwmWGq/MJ7owumKUQza/onWLLv9Yt8LbxFlo3vepchzB
sfbgdRCbsCERMtw4xpc+/4TXgoZbcOhsy9wuL1oNYBNVPxND2G7bloh9911+D0ipOrV6oO8sLTtb
EjXZNqWPokMW7kmrZJ2+0AN/ehxYOocQ8vQpRlpOYaGVyvRgCYcv9cy7YeywwVTyddbl1sKzJ2WF
AKFzqGy9ZAmSYyOiwJGV/hNF0a4boMyIOUfrJqCsOT0MGlRTGFSUXKeHyjBg0KErayDVNSnoUQz4
F53xdtrHugr1Yaofy1qzYc8Z9S4d86/mAHuiEWWwC+rO+RQiR5VadrxrQlYyheKke6hjX8qxfc6C
tr5aEvKmw+c0nI78N3mzKWvDAwrwhLnQDy1kG1ngx+t0DK5pFHgbpbaowgRWtK5t9aFrAuSR/dIB
LcKEW2vtKvjWFkMFnudDReva9JQ8F/lY1gcMhqIVJDmEuv0GOmS4oBuTzez81N/D+g22lu4dTdmx
IslwCaq6ZDkgjx2kkIzO3bPchKs7s0jmzRR677vO7jdEE+lhmLHgTVNTZHHMFkX3jsy2Wdf0SNvu
tH0SwZVx0V2cGT5TC8+SKjw4dImanjez6W+EWfD3k/PxKMHRBZkRpML1aakPgF3nDcU9B5A+LbQ6
WPVYHgYU3i1FyfYzv2em9lRvJB+593ZoT8VNyQZlzcL4O9VmzJjd4RH265BYgdIr6n0h5lmw5cGF
I0KGL5pOgT9tQoNsJ5KW6ECF+zdKGF5IDlwCSRF7pbWAdLeszlmPYVseBFGBji/WXiv95oA6LFhb
zeDB/HZILTddej7esinrI9QFFSAEr7uBBLLPx0gddmg9F0+mj0As1xshfWJktEhuQ+JlgFeS0R53
0NiXTWDjJzdiXedGHRV++VynVBIKArkrCqzAS1Qc5qccRBNiRyzUO4nqfnvKM52olrDyeW9+IRnj
Z4FM5frNWHBm2s0N4Y14N+9NZUvNB9bx63OfmUTzJpQUsLktFDMFzKswCMSU6NPcFjA/Alw/72oz
aNpX6gdYaQL9TrXYq+HXmRznqZ65ihHZXsx3dJK3bN40yPSs2wy+5Nu5+X5jKaJtxdBQbYZH9LZR
VG7x2+G8N5+brC9lHjV7p+mxiJjv6dzc5r04rSwoG46znNvb2+atDb41RNbxe5WOte0UNcWZLnHe
I643oU7DcDdvEknyEkoHbWo+7sMC/b+wfJ7ZXq/P7rWPzly0eReQAUMbYu9vD872FTiCf/YMjdYl
grfb3fxsurnPvvbc131UnJ/sCJTJ/GDeHtH8xH46Z2cuxjNgDpdvvfeVBDY/u7n3zq/okJYBfqg3
RPB/7bxVzR2Yj+sZxB52dron7IN8nJR0Q9ll5q6EUeX3vbdzmMNu7VqXNtp5BWqUwgU0X2HXIKC0
Hk6YpFnMr72+QZ7LfQDFHXLZK1dlPASrBDD+t72fzilV6a9IxpkLMM3g3kNWDhu0mOGRga45uiEa
fPPAMbNF5B4pcdQ/3eqX+RFqcsh4e6Ipbr/fnygC1NauBpw6d8G5S+Z1EKhr39cYKUWMpmXc+btK
c+zvj3A6u7JcPj9Ow7INUPiRB4eNLmkhPbHQ6iRAl04ezqSH+Y2FoX3IIupZ84POXilS0lp57rLe
zM+pSorFSEuyApHkE/eNuPm7Y/CZ5BcTpFrGmeTyRvObqX+vVMC0axSE+qPNK9lPjtFCsiLmw3lv
3szj9nzOwzfFy0p39zZcYlZacJMkIfB1l+//krk+6pJxjT6unGRmGpE1xhDLnPkSBmOwSOfMr+k+
bsfzOwaN+Gg3784vzcSkt0MfLZxxSWL/a1dAxv3qNXG69SXjppOmyPPe2+bPzmX4u9OB5UdeN6kk
RM67P719YK2yBkr+Mp9P5s8h7kVt2gi35Jl+/difffanc3EAvW+qsa0Nf/vDamI/2j110Pm9+dAs
rToHdlw137ReTkcZ9cyD6dOb5k1XMzu9nUNNkM6mq8pGrXR7O/TJEW+idGsgvZIghs3H/DFkd/7I
/OE/+5r5hd99BltH9OCNu0xefFAZn7VAd5B74G+/ft3rezvExnni3A3N6OLt/Pq8QYyjPLy+2sFC
UVMaCtKlTM8zg67QVBX756Ds9zW0rHXX5lm1w5L2O1clDECWweHaTrJnArEsDsM8uRdGxKhDKRd0
8sdcRgTgzkrqAJIKDF2RR+ilD5UKLGmmY41B422cor8rJRPLK/QUtEnoZXejggoDg0z2O/rTfAi6
lZF3ZhdFboqKRxCFq1DOtq+bediedwsUBLj4scFgVgUIA0E3NQuAJXLoUOVm5g7Nh+Y8I0TZJ8eG
TzBKKpApR55O9TNum3eYr2U+NV/QvMER1gJSkmwbVwzFrpbBADbvFRx1pkYAhAEofKbAmSSnMDGw
1JNzoBolwAqHbFwGTsjYF8goZZQT67xXN2lwgKs6yQFUJOoXAeYFAI5gIJabeU/D6scM63bXyKF3
kG+d9yoLd0rNm3ZIbfBD5NAe9zpNUJMj9nyMFzNJJUojZiPUfBfKcIqqT3FIdWEySnoPTTf103Im
YL1RsSZ8Iw8BiiupMWnrSF4nSL7qMO+VXBgm1O0pKkWgr/WTJ+fZ+cLnjdUG7SrzQLUhKtKAF1G5
blUGZjlreTgdkjXutF66iiQtvw+UTUAGcDslva+uZwbgqPiXUiAePDccdHWzAybHLMDnXa/RaRam
d1e6/rSfJP9VJZ81LufdVjJj8TceqQBGO0PG3DONbt7jGTEvvJ1Uu0BBVwJH5FhexNsmdSJ7iwYO
yJdfzwsZWDQ+Jn0NXg0kKUSFYoPyYf42LMrzw7z3tvFlSwU6+7lNfWc9f1Eyz13zLo6g3HgTng01
KmCEJouxo9f57S5A21fIGHzelHNTE5h3YNOzU2OFBzy/gL4xi4OmfPTko5lbm+OmLfoN8lhkJrsB
VHUervGodzr6if5IMCAb37yBbULxDNfBF5J95ZpSBvo3COEspgwuWymlHFwp6qCS82ex/9tx6pf9
Li6clQc87BBFDbI/ThdAti6DEKFveTYMcYdyRPYEjbc7eO7YHcA2dYf58A/nIjRy3b6G2HoHoxr5
zC7tz61XYegFeihBVz/tgEtQwt1MKX6BjaV87JwpOoSqZ28C3cJrx82zrY2izBo0mATxTuG6Up3p
oqXXUc1siIXFKinKj0U9OcdoyO8nXLJ3dYjvTmNYX3RtDO76MsDvdaLI2mJlk/i7wnNOhNsRrBjV
OA44I2gRVALIVuseqMs61Mxl4hgXl2zuzQnNeB93BTC3zr5GQymzMFQEO9U+9DGJSowJvF0FWzb2
IFeUtQ0EuO/uOsPydn0pZR56sQl9dVhNlnJqbZYfYx2VO6QNsLzsDUS/htrYm3VyRihUWStoWm7N
kRZtlVa7b9p25/qU5/0SF1Pfnu6isFVIBY+fezyDlr3dj0vAHcZCU5B80+Gp7QFDvSezVR6ryMCj
Re6hd/RcG2htirIGPR7MQW5qLGNlAMdDnhP7aw2LjBZiWSYoOWU+skCK56E2nZjhGY0VEp+sxjcp
ikMJqDfAk/kuSgIfZ5DqPHX2e4az/h4pVQeaAeQvGHYRWC613/pJn75HPADLWew5R6jbK9j75bKy
hw2al+2d7sgSTtF2K8PUoyVq1vlKcZyTAUNnY5cIzWONtsfCLiFV+EEUyn3iGs3WgW+qNSRSsfh4
EiE2va7er0m1btsEQdLZoMFrMCg2BneNy963HHOtfMRxbOoLzCyNe5EBKPSKMNqZYvw0oOK0LiNq
Zki1ikMRTA4aOe0vOXBoBL2gElVk1sdI/Yq0wLc8674VPhpCBcoF69HdYfKGZo7VnrLaBFhlSIIX
ckp3UxJdS0urtkYpgbc1bgGg69UPtclk2WfJalIzfUX5uNw4zBTLGL39rvGRtERbuSMJvhxKnFOE
glycolPBRbFgkaujgSxMPuFHjpyBReiP0woouWJCZTcd/MXUh986KHFUrY1YJqSV6FnV/AB2CzlO
VcvsRS312zBMORkGos0oLiAdI6jLJ6MWnAcFFTQLuRaS0SicNS3FjNApnxsh403kZhYxC0zErvNV
G+NoUek+s3mjIvc+pNvQaBpUy7StJ1x3ZeSJjgyhtjYQO18NNFCkxpz3+FQfXXDrgKubHRKiWJjF
5ddioFiSa8Z3MPH/Vu/+Ro7TMECa/FX17h45zue6fn7+PWX2+6e+l+4c7Z0lyBvYugZ6hJmbuv/3
0p2rvjM0YdiW7mi24bD9rXRnWO+gy4I3NHXSonN97tfSnWG+cx34t8D4WbAYaHz+T0p3OvCun4FN
uutStTP/H3tntuQms23rJ2IHbQK3QhJqqq9y2a4bwi1JT9LD0+8Paq3j3147tuOc63MjS9VJliCZ
OecY39ARueg+YbK/j+7cubE0OTrlWRquFmxlz2b7Hm2rg671ulVdlWWiMlx0bwzI1CRA5f/UY9u3
tWKmq7TVYdvjrSzb7m03v0q1ssdYMvUo2dZx0VbebCgCPY7ZrmyP3+96VnMmf6ALSxGJE5UCyXNw
HsArUs+s97abfusy9H0KyFtZ92u76kIcI9eA7e4YVQREbXe3MjuzU5qEhgU6tHJIWBIq6S9y1M7K
JpnbnOLsYHvZq7NyLlRRTztnlZIuANkzlFENBh4d1/xuicYRhWZpHFxRksjFhbBoFTEMqDRT24fl
IuMvxoQZdp7qD+ABx12XQXm7t2z9cwFd8G7GtuTgqYB8vkQnyQYkKGD4Hus6v+/04WG0ZXbI57EK
ZgOpzUymdbLyq3qI2nKgMOybNNRxtZ0cm2I3nhJUC+4RkcFK0JGf6sa6zlOcHhkcGyi5cRHHOdMs
qwdr1oYJBXBAi0MtTBTGD5kcYJ8Tm9iPE1uisT6ahf0RAuRLO3bLQRCqCY6CzKVycgOjKB7nluio
1oVxamu1c/T8Zy82Bspgk8uh4X0qGTLVNRntTpRa+1n3b2ZyH3ZG4Wknfa5A3LQtOlb2BcexWU2u
ijZ5F6aVvnzQ5NPYpZ9ztndlspB5mEP/i3Rjn1EvM7nrxz3k+yCVJI+OngaJzh2B3jvPhWvYJz2B
3Owl94D67CMKW7RLiFtzzC57/OxYtKR3a7f1dLJt46dWamJfJqZ/UXn9YGWNejSziwM9hjEVDhhy
S8gTc22y4plMxyACoY8bILK15cn12+aIrAv4NxS2JPeBktHVnRpqPixmn80EZg+RucZxMqCqlpH4
Oq5/Rcy3WTp9gsfanepkGPD2Lm9JZCb4qdh4rnua5ZnUoILY3ulBLxmbUpTZ5J6OVmBL+1vcCayf
lpsxD+ewidL6XAJ2DdHShm2PBq8zxYWRZNgUuR9oOnZdHdDipKLVGuFxCY1nrFfWcZKQ70XmZUyl
LEpn0O7AAY9OM54XMQZ1I6abhMHCPnr0zezseAjHvWEIROM8m8nwNSevYE+Y0WPXEVBnoMPXei60
LGuQLcz5LK2FmAj9YEQ1ED9mucys2qeyQbA+T0mAShAWnePsU3zcgnejFLiWQaEBTq8QKNbKwJKZ
vTS6VR5oll/15aRs+3ti9thvs8I5iUonriMme8nGezglw7zzrOorR0e5i3u4SnoiLNKZqhWVMkML
9DHXz/6Oo5ikjOYTHbuYsQSZrwy7DHAnEcTeq6GvCW7zeETbxoCwAnjnLD3Wedph7LQOrRaHyUJ3
iXmMRpR9CHPMP3IAPVbNmtQ2f2pHn/rEtszDvL4whV8t6C3i87DJt+fCfikM8ZYh7Doax8TR9yQs
v4kWn0RJmx4SI8G+1nGktHB/9I7bnYSHK6BuInIrTRvcadZ+zDnMTq41tAGqVFYoNjdaqZPjhK1u
hZTX/q1h63w8xQ4IwYTXtQxTvapD6fvtXjOnFDc7Lgh3NL6rmey55lMW905g0MY4sYCEuc2pIdnF
KFnei/VJKnj6xNRqocTVv4/0W93Q0L4TT/bQ6/b33GFNRYPXo3eahqS7Q7kxA91p4nPrP0eTH7+2
rgPqZ04mMCnlueEY0/tZYH8lM0aaSPEJfJ3DISUXGrGSsyryx0H/ZmY8KvT4S6wFDYRnxHEJm60y
8Ioc/5B8muNIC03JygliMqgdN9l3+SFua45GaYHHjBLSHcSrNSF5QMlPcmEc58HkUTwSDU+XiMwZ
rXTjo1u61WEZ1VmwqcbrsfaM1RhdpbkbyhGM5TgTOzZ6PzAOETEtZnBKuCWD+twjGSAcggFRxJXK
a4pPjv1TK8ATG5oDNDhPzjiU46Cqf3pVaV6yaDhpjdGf4jF/mQqybiatgeOPoX/P3kA8wHgkO6HF
I6RF54WwWr3/Xqt4OUWL9UoTjFDNzNCoJEdSB0vfhBHnDkeTZaq2sS/n89ll1+Wxg9OiPvAMow1G
h8ACkyHluZw7ULBGMSC2+LrUFK6ZRVJWlDJTNN+GQb1Z7IDWVPZ2T1orep2M/oefll8hE3+Z5mNd
sLHqtem+YPMBxN5HgqdathH3umtUtHOzHKp09Lmp9PHsSQj+ozTOUSFDBxki/RfQrLm15CcN9Q94
Z2iujq2jVlmKByKSCNFy7F2kk0JVuFV7ljPJUrJbzSnX1uCUpDUb7RuZPs7sIoP2tSmG1V7Em1cv
3YDFGOasP00wBBSxxxhE6c6RSaSCbMF8XcqROOpMvqiCa9FijlGIVRM4csmiMWbgEQYaqyNxGXM7
o03Se/PcYrStT/4w39Y95b3HTFos+UcC8pygVoiTbHetX8qfpU+oie80aNOl8vYlF5W4ne9JMH9p
RNthZkvnmwGpMGWDCpgb2U+xQcaqtjhX2rBX1um7RNTx0bHUawPPJ5wxrmvpkfblFGotiQgpXoRu
UGSOVJwTbdkmobDFk6ZBRnfYOZeVeVzLFwZ00V7ExZXEoTu3dJ45cz7pIH8uMDNxpGfy4lPPvN9k
FBJZm3oH13yqiVSEfEDjRY6UDwMp90pWLXxRmOtqrM7F4uuXar2xpPnGfDrd62w7J5hfBydjUV9I
F5CMwQNP+m90Qwpi16sTWV1WSIt6Yq2zFUGQhfOiD7iAZTR/1r0hPYzgDTVPOvmu1gvzEHvlFzaZ
kNJtqq8h0+hQd0XxpGMdBI2ZBnGKuTupnRMboR3NS3WM/O8RO8KDY+DWSXwD887okVKBrmfUtK+s
+e3R19R93A3OMV6pgUKzLSi7PmNEYXPNItli1yivCogr4zCdEbFh1k6d9rFEHhAVWn5GRKo7w0J6
LOt3Olb1+zjRLHFM0296stYJxcjglAwk1FQwOV1rP1rMLjLrSaQOE6B12rINjXUZwU7nOdtVrlIQ
JIX+gjMvxC56n0C7duHFn7YBGb3bF4vea8D6fwuKZLq4ljmEE4F5oGqc4zjJ+8mqxstsm01ASwY/
ABS+U6Xq94ktXTB1NHPvqWy75Wwlz7N8jRv6yOjWEaetzWrhd+sKK8+uX+C3HtBUGGrayynCG9mY
4KxN80IIXIJxmgl24Zs5ITr1y/twfaaSPvaTdkvzxDkXvTmy7hHYulbs8Uon1WEeH4zU+KEcDfN8
IeQZzHCAORwKNjDmXR5h1e+SQe31pEVOFfXQaNeR3TatK6I3u8UOtlAs0waI95wkuuU9AZ5tTiNz
QMsU7ZGsuEHSqRzXnNOeZPQdrqTulBpQYlE2HLtGAPdpCYijAbRH3zvsmjxeLpWui4PrFW9Fwih1
ycv3ga9LHdVBugTB+KaG5yL1fowJ64XUq7syNQhUN/OLr6wPE9v6TGUvidJM2jLQvvqW7HQrFV/8
hD7v4mDR9+m08zZEap+MgGcrTicjzl8Xvzd44XYQF/4n6kCJBAqUbymSYwZvKDeHH0MWrZb7SxRn
YzDr8mc35Vejh3BX6y+1RzRI3FkA29ZNhF3RSBakI+UemVt9NQ9Uo7oblH5FiGT54qCfO5Q6NZhe
g/Aqp+xRU44KnWI4IE5XEOvXoXVetQFFHwk55FKcC/+pmYV7qdebMf6Wu958XqKlOJqqfLUsYmd3
+mL4ocziU6IhnNdi2QSYddrQYuNmj9Ji1ll/pqIAkV2w2LggjjuoxKrWFyYgC0T4qfygWGyPgqio
eh6uSaKeh1HmYUUM5lXzpmBePOM89wS45xohf90XqodXgIVE1Ij26vhT4PcpmKXsqI9yBn1HdhI6
FrXv6a1fyPUNE0X7uHX66VC6oEfrIicGOqvcs1t9RFEzYVZIYNys+hF7LB5NZZaBv0pK0nWwQDeO
E8WushCFJrkucUUWzPDmpoyNcMnArtW1Joj7/CafQBWnQvNZVogzZyrH2e2lxNh0vEX07in45oRU
MD9GRVYkITurWzztyWV+KJy8D8aOP+da8Us1g4zr0k5e+2IR544xglam+iUSGFJ86b7G5IAFknzy
YCO0OuoqSprCqiSXJ+G5e3glXY+qM44Y/1at/6oSxPfxOoPZhAwz6bn4Ylu0j+Kzm5hvMgNoOsz1
TWoaV2FZPSFXyzWPHQohh2TDGhoEUlnn0uiU1K5Ds28daGX5APvtrSh9olmrYtgr7yeUT+2y3ej6
KsOMHOtxLBaO0XXvakOxe7/J6/51qNrpSDDWv76khE5msxzqw3YTCRfrd07zEyvbVqQfFgbSvwQv
9OyMg8YkACgLHuMkEcGkTfg4AcztoQxCvcPmt2ZloIfMRIWbJAtEARhD5moKck0Nx+5jwmKEUku3
L4kqnPd72SjQYihWa65D2J8cdPRxyfi61PqKmoTpSRePPdR7+4Cig22lrR78MpahTp7daVFi7ypy
L4b1e79utq/lKSPIWJvIcl1/RFVFdBFp+lQi1jxOM3J+K3k07QL4XhnN32z6KsG8NlvTCp3nrhL+
ndLiOJRC58q8Yi47GDHYVaHx2Q0MJSSNn8Z1jonzGvZPJbPASPQfNV1963Pd0ysoMo8g27yRHMxw
Ijcq9bvaaJ2RRetV0pBUu6nqlst2g9YXuTOBVhaKUZYNQk+nVWm53WjLo7I0cd4ua7++bHaU6JxD
c+HoF329WXpYt53tIwxBQzYn9peImBQiw0wIUy4HVcoM47BwjIJKI1p2ycZrKYaiIt8gBQU05Yqt
en70y+EcaxopeP6RNUDn6iIFR05hP2w3haZ/1fvq2encltA444PCo8qFMzokjQ+TI02uVQMGezC7
OmxaE8mmY4dtmocuRKVb7O9uYBtxubcyw77RU7fd5Smocyv+PJVPqKXgFaAYKKt4L10j+WIPvb5r
c6e9Rkv0KMvGfa5rSgPdC2pZc6ozFnyI/IR1Vebfu0YLI38Fl9TEqqPTrfZiSueDyLIq6KgiXnpp
XR2XZLbMZmOAQzi+NubbohfQOf3+c9mmA5i3XVWnFimQKUl0JlkV6AarKwYb3qyYUK+0Ra7t6dPZ
sZ0fXZ+/SL3wT06vz8fJckM5sj2LJELoBYTpUpZfSMgxvpUKeZcYP85gh56aXMTMIUqbHA5TYklb
U+vj6a5O1Hfd98hwWA32FUg5eoUppqnKPzud6d7iNSFbp5gn9MCjf5PUXw0CHq71/ZQX9hM7EHPf
VMV4bBJ/b0tWxGpewIQjFt/HNdHiS0widxxTT8yiZEaA2Chkd7tvVKlOWdSs2RlTdBPb6ZMz4smT
2ZtpT4RfYSFKJ+sFqOEX72MeG/4dV8V433SO8SIdjVQM3zxP6EF3tSznm44hyHEhlCF059a/kRW0
/7TtjKApCG2IgccPcsKN7xj7oc7walo/G/I2zsKBRrVQjrABAY6Tt9FLtcxUsToFRura060CVnew
OjHspTd+zbWkvXfK9qNEHh5sQrxNG9b7sbuna0kduF6EtXWCOScZYSZ6e4T2hWPBN0ayzVj+YaQs
F6+BlAG682X7ErXQfHlQud/T1+JmXomj6WipXW4u5HasPaZh7d92643GiMJH+5Z5sDOseSGFweAA
zA29OqZ2/CFbV25C21ZYrTxuYq1NwjObzQO7eiSaG112a7rWpvjQTZAeNgXTdrOJID2hjlWn8iBZ
rzhKwmmDUb99n8gf4MWbeKKU1AoFGTKBMFuK602qu2methtzavdzxOGr6wjBeyHRXDt0EC5b0cN0
6F/3ciPN0Q4br9tOp2Jb4xbSQGBrlKeJA0UYxndDeTKskwLOkUD/IWr/asYrx32gYejTViGbjXbL
XKanOubDG6ZcUOX6qA4mdpSqDzlhSsAukvVDe8A6aQUE5II/p1+wsyfxY5gn4zrb3tXzUoP23yp6
IaQgr55kDO/BwMLIX+8Bf2WEEVkpmxe6x4lZEEgQ4cSsK3WfKp5rULbBjfMQmzF5y5EAzTuP0S1H
KyPcuWKJrMy9PGgZI15vkfcwqcAaDWHFCDP2cuwzSIloH417v16Xmviht9yHdLARMWak2CqTUOXU
fcri9CdNrSzk884m3AFSb0g9TnCQ1sOHLC1gSCiohN7KAVuHXQ0fwY5E1AyCVmkevNaYj00KPcv6
0c9lyeYIk80Ygx8wo/s+nsLMz+j0tBEIMz8NTJqLLI/DcVJcohHY4UgOaWpYWPzI0KW7OBwsJ5oY
R07jBfM8a7k3o/5PeLPdRRV7t818xtXrAM/Z2aN3k8Ef3feL+7XM/HPn5zeEf5L3xLmKk/CjM7qX
NDsoc8rulZ/ToxOGs69bKLN6ta9p8hJvSiimkwl+u1/XsAXI0Wxkodsvz5OBD4biFUJyQve6tbAG
Kau+MbOC1qaWGvdMSPeFqXGAegmjYpq9hs1SLswRTg2VVuarW0GvNGegOOn0dEdfISunjW41xVsy
rikwRTTv9JzRZrfcGS1DX8uzdqrTnmn0Px9UxPylNj4NLW3ftYwtxy86u+tdauI3KpbkU0xV9NTW
/LdbmIQ7uytoOLNnSPL4mY1AasGeJDKYPGCilMiDtSOueEhFgrIuXoQZ37rUxOg35O20ftBqttWN
mwYTWDxo3OY3V3kLuYevpU8IdV64Hxj9vDp2axxkb9uh2+W3o0srxBdRRuFX36nYgwtIUiGXDOJo
ZOSeW2mYJ2b2t3nK1azUMgLudcT/08c+TdyzZswvHqG0hpj9fc2axVWtQSdFavfco7Wwpo5mvkG8
kSEDqaXRKXfEk2kyEEgGn8RvaJiLIW4Frbi21RmbFHVzKVqCxIs8Qm6AfkHDQGY2BvYV96hH40Cu
kl3uZ03RCBidg4YjlklvF9gxo57Ct3xmuT80v/tumRJHDJGhsVblFMafY/kg+zg6z6SV0zUkC5zy
YEfjhAYWuV7emjnEc98YBen0RguNBs3GjkJa8WbpLCrRxdOaN6exf07fSqaEuzwub7VZd26KWH4s
02/sVIkrBkl1QF3fL10OqMRky4bDI8FHsPh0rWztOBVt/dLaHCDu8qwc3WO/BOIIYNG1T97wIXKm
jSIKFvEpNcaR9oB17FrCm6GAE6+bi8saOa3X1XwcRloCtjRKLl2WsY9oszRrqCk5pI35qUrhNqWZ
9cHuzK+JBZtDgXMFE1O9lgWtckTV2S4x5LXpm+rYrWlcGd3EcjZemISrZj6SY6xW6PtLlPjNKXKH
G5zHUNAILPHTpdyLgeKn8EknS2fJQlF+iQ1G+7WDrl+SjmExOQmI1nRpjIxUPW1njUdB/CiMoA+Z
zXgoqU9LCbvRc7UnXY+6Z2mbH6vZ/1xmNSnDhvTDjiW9leIOR9fPOEUjMY+xtcPyt27QUmZGJVcj
SQWVxqjhW68AdJBTe5A+dEEWuy8PZqad+5G+sY976yAsQDFaBYhzNEgn5cKW7vJE+9pqbehEmCKN
FqrPqrp2Jxx5XoPhyiXpz9G+cbLvZaPzMZYTzi7dZHNNNLNr3lvFdTA401T6AXmGvhNNTYiYzrCi
jTGH512CO8cj36i+ITQFitq0NvAyRHxVc5ORihiO+ZGaBrCAd2jyhiAsSxLE3dyCIAaOaWTPqiZJ
vgG4x8iEY2f8PLoE+kXS78+Fym/lCz43VsOrcID9ofblbfD5E4Os1W2kjbtWy9/wwlGsJN1HhghO
oCzzPqU5eE4rDXIlXjeocV5g2VQgeXc/SVntuMAXATIM94gRGwkKySmmtuesbxopgs4t8V4R0K4p
VR2H3P/WEbFAAlstbuN0OQ/rCdXSI4q0pt75zQ78DtsBp+YU4TrR4p1jYsPi4qzainZiDzr3wF8z
3T14wtuTQdcf2JZzFJZwDt03upvfFFJPwL/1bhrPruHrL5B8GQfhwbTWIjG2viVzdyUqao0fUfsF
rKrQVweSGx+8725olAUOiRILF+lbtIzWuDXyhaSu3+dm+oUJmzomXTfv6N6Tyq6lz01FdK7jZk/D
zCGmTwzsSk5p3JVzecjrEt9lCZ5BtNOL7VaXomjSo6emiRxLJpCy1kmo6RrOLsmi6noViVqQ/Lxg
YW50iRv3iNEES+28CuIo18mpOlH9fiK8kkPTFCk+eeM2YcA55uUX+xswBuvOrIfPWk/IRuNU9hnD
UbCMrjggSRA7WbbVwZnA6vYgHllj3EDpLozFabgSVMVghTUjJDWEaLClP3iF/7WiReUujIIx99Lt
8e6Y5cKOXFuH1WBXuRd2gy3DaK1xf924q3p001f+8bVfDzWyyBB3rgpEVcK32JSv5aZ83e4mmx6W
LoIibD6qwWCs7hSubP9SJv7j55vIXLO/8w/19uvbz/zj7vufW+WL1dpMECanxxYE4Fn9vbEYC1O8
f6twt9/99fD9RWwiyO2L//jTvx5v996fb4bldIhJpyORPR1hDv5br7mpJ8ctOmF7akNI41QsUNEg
c3zQFxTfbqyXRzvuvtEUm089jCdscV51KqmuD3UqviFuPw3Dx0Shjy2sJJCzrO5cF2+PKj+nyzi/
SYImS+m6N57ZOyfNJJWMzRJjly3i4s+7W/6E8tjgoLV72ySXm+p3u0k3n9F2910AvN2Vpq8Y86yf
bqu76aVw6PcONqmAyJn44j++v/09d9Ntbt/Kt6yN9Ye2h8JEZPj+l7bHvr1QWwoQzTXX4PcvrT/8
62W9/61fj/+nn/mfvmZrnXd223CTnjqrEnVcs1Fce7behamb8nnTQG/f/aWG/vVw+9r2B7Z7v374
j9/94+H2cwXoSOo2PotmHY78oSr/Jcr+h9R8+6JVN+w5fn2/Wrv7ySZF3764Pd7uCcXup/fOkE7w
//Yc0syruRtVLpq/7e72re3GSfa0yLTzr1//4ym2hxZhae+AlP+vQvubCk0gA/vfVGgfk/YbGZhJ
+ZsK7f23/q1CE//lrdELQBqgfP0W3OCb/+WBlkAEZlsekJZ/AiTc/9I9aJ2EPiNE+w+AhA8GwncE
EjWgff9XKjTjd2ooiQ2+4zqo7WyLP7fGS/yuQTMNXWa9I8XVR7x/cqNuuodX6FCCnRzFvNmrBnnn
lDTqDaB3pAtNQUl+H1M1Pezt8fYfb9+/+Ba/8Sx+p1m8vxxYGrpvG9TJ7NJ+fznM2kyM+4UDcsn0
4ALI+ggRmHyE+l4vvxABS8iDV0DHHer7dWn8CzTnd0Xev57eJuMCfKtFMuUflCs/FUvrm659babo
M2Ly/tmZopPo2vI6Qtk6jAI+w1B3N60zJH9hAm2Mu1+8nu3JOVQ4VhxH6C6I4N//740cZdzT4Lxm
xeh8qaI5CwWbhIJm8z7Fuv2ipfF1YaJWuQsel/S7KPJLVqVMmVu7C60WBVYsdYl8vV1Of/lgfodx
vb+4DYPiecSG/AegD1n4MDNasa95RO89bdVnJ1f1UanIgDufaLu+lfEutpmvOiUz7KQI0czl0P7N
57zS5vMaJTtO3l/4eRv87Y83jbOBEY4jgPd56/n6T5ISXqO2cKfEvsJTs0PS7aZ921GelZH/k9o4
/oAYJ7TMXGNeYo97uh4OV13mCqTlJGGGa882wd4OR5ErIOMzu1JNR7fB5iK91yF4+5hepr55tipG
8LNLhreIE+M6iuk7XRjx2FefBRJ64CTw75ZZoReLqzfR+R+01LSftKx+4CTLbn2DWNguNR6Fnh5p
q9WX3p8f2b/+bEu7eYwqjT1U61lnmbqfNWF+1M3Sv/nLp/g77HD9FBlCeELo6F6Fa5t/KE5Tg6Fu
HhPylVRMNuOotclHMrp9xttIRyhKyEEiLTWpRLzzygbWs1RAVv7fXogBdYm8e9vghPrjRItTS8/l
PNtXBwfupdflbaFH1tMCx7k2u2eaoaFTz+3Vjuxz1xXnztOml//9zVj/r78fOUInHMd2HFdnruqY
vx85BHk0mqh6+zpEEpjZyXbLBYHsfLZ9/wEU7ZHP6G/L23+utjynMOFD8y+XhD+OVn1Ibbczc/tq
6c5paipnr7XmcxV7DxXqhmPqE7xSOOmd2RlMyBb3VrfxSyvDem0a5y+njrku7X++ARY4ElOAMLKM
P+XHXmQZw6IZ1rXKupsqG60by+9uvRxxRZr7T7o3f3NcLWFy5yZBnoxE5g3lLWbK5dwuZbK3ZG3c
Almil0jgJNMIiP6+yJ8snf1wNdNiVU0WYbGuboqmnRmms3gbA9K1duj/wnD7Q0v9fmRDrYWAxOJp
m38e2REg7igSmX0dbTqzRHBH9yjgLCgSsginVEeL5ns3tdZqgcIecs4ZQR+iWbxZEHefWuSubABG
WiMZQVuLawXW2BA6UsuBRoN1HRxTu8tbSF26RLuJguug9xkwuzle93p0JBlAzWTpoAhKEaj+Zfld
IU5/flS2TcSSvx6u7p+U0Cz3xVRAQrtamaNO2BwKWp283LHsq6saPtHjrQ7/++lhrMf/n88phOWB
lKIMMf88P6baa6rGVdY1YaT3RGr9/FAnzQOxw/jfnMZnnkQrn42Ld91uPDOwxfdMAVb+yyv5/drD
hX5Nt9JRj1KhuP95ptayq3Klau3SRZl2TAz92c59ZoOCsZqckik0xxTpq8fuuIg169Zs8XbELVkg
ntn2oZ/H+zhu4ufSGJq/XLSd31fU9bW5HtUYe3BOaXwGf9RPdbbYpsA3dFF+EQgtdw+G02E2Gdhg
idjHwN+nRcBru8Wo0F6Rtu7rIvLu1+sKCkR8i+B2wSZZ2nV01gz1CWX5EFtHw1fXDCdK2FQcxmXp
uBCnPWB8OF6SuPUPk8kvpjNyPXOO8IT1zs2k8vgWD5hx5zFFP82dh3PFjh712MME6fkHUAtkpCBx
Q26mhxMNEjSY1H2ZRABRZNNRMQY8UB5l6IsTc5+m1cEgMfNkx7X+MJ4So6r+Bq433N+PNIfS1+Ua
zolLfJglqP5+X4lLDzLyVFj2Bbs8BgdHsK2Wy7FKhEZvsbi31uTmXPUIvrSuJSOC+KdKiDSgQkMo
+8v+p3S064lHFp5eqZmt9pydU5BgeTebl6Qb0yNl11thF+clRcgjce3sZD1ZlzklDdknEGQa9STM
MzA0NtO1PVaCIMtM91J6bRqSzklTPY2DIh6I6VpT+MjfnoPGR7+5ECBDV2R1yadFiXNsC+/bHk9p
bhEF4AKvbeCmBTVDfrJAmsBaannW8mE4jLVVEdC05vQyEr8AOYz6cb4rx+UY5X1xNce4XPXlSCVS
l0NohPukJitYZu/EupE8is7SQmWlGAbKj3mdkbwuy6fKc4hu0uVpLYuafHhDA4zCXrbP0iRrfKDh
iepBm4JaiOgeahqceYb2HWvo/ahBrUfrKA9CrzFpGUuoUtneFDRk8VzF7mFNRNttg9ouphlY0Q7n
04M2bZMLRChFbgcus909UZXlxaJThIrxk6vn6wFMsLs1TF9aLsLPef6WlukneLo5cLOD0dNod4dk
uqGnXtEE0z9WQxyfe8P50jM4P9QtI3aQ0OhKjagKWzcv95Oro+wpButCaBGhRnad0EMb7pLeEret
n4bLVA3XsiFVpvPd5zFGoVKJ6Ih6sQv9JRKXeZk/pGUy3kypdTIdXZ71QvwoJ2+gWe2rQ+62SE1o
RB1R56Z7V3bxwzBAjNH7BH9vK98yur02nGKyZIYnl5SDdrQo5Lv+SWRDdhPlJHrFTlRi2KO1mVXy
BaWn+yiNCKVWTOFBmzEcJ9GBMSdRHWjGz1a08ZM2RD83SS464uIwyNwPp66jmHVyaOfxa1bTKQKr
jlOllHcdOQtANj3v01g38Y60KJWO7jWSZBZRqPYBFtARN+tg7WMATS/90B/8htRYLYJZRHybt4qF
KzndaY4IrCJxDkut13vUTnBu/KyhR6yRAF/fmWopIbI7dLAlcbVV01PPGHw2eKfAnJulx6lEwLCK
+/r9CG9K/dAViMaVzz1DRT999H7Xaqm+o0BeCO5bqofRq+5YyUxghosfxtYaAdjq88XvhbFv26/I
qscPkfU5LXFYZIl5syADDSx20mEtbdBT5XCr9Tmei1k9MywMY3uMHjq08+ncaiwfBQnM4kdSMq91
iqY5tpok4j4bUNfGJJHkLoPkNJVHsaTx40yikW1N7alpfQz3cY5GJgUah+xnsFEZ8R9E4ZU27jky
oy+2H83Xrqh+avYw3sa9oUMPJOwZ3B0pAWQovMQOR1iZXFojmV/t6LkxE46Kvne/dzfOMsinymz1
Xe1ReNsukum2JLBQFAVJ5SViWfXTHw3tFm3Llzbv1P1KgS765SstyPECa7pFBWxVYYbLItFhryj3
I3zWt8SI9m3lyHvim1cgAr6W2fMzPPNjMI4u2dQMY5k1ukXQKZbARdEAyPqclJlmDnUsDgfUKgps
stTx7mroI5X22rAdDp3RxRdLbi2KjepbQUmBNp6cYMOoH2B3w1AEqVdUSUTCCCIdcymf9QnslfCt
86Atb9KZrUOqZlq7ZHKcESDuIzW8NRJLStGGftmiZqEFF3c7GrO8peIm8aAJtNFtig/50fKPZeSZ
R9ENfYAZPuW0I/KnaTu2oZVpwJE/4RCKX3qAFDsnLz40djrdaEYWvWJr+YEoGlX5Mmdso3klQ9nD
t6shnhUok197PyNkMmJFgmjDFEYypuZiXZ5o3uM5yheCJNXHiQptZ9gxmfV9P90Ug/8iZ5Vwvg2h
xczpXpOQne3CYxLQIqIvnfklvplw/ewLW2+J+9X/m73z6I5bWaPrf/EcbyGHgSeN0JFZVOAESxIl
5FSFUMCv90a/53X9PPPcE16KV2Jodld94Zx9HosuqD7mbAgXo0SDZdNTN8o5S8nIbx7J6kgRtQ/2
dEul9B+07UHM/pLcm7OWzjgxyag9lCxx+gPx2N0R6qYXLoDSqBffNokOUSl7OAecTmxiAWa0KsYX
5lwRyD+3I7HhAhU10/hCxHopvzDm8q5Z43fxUAUfaeN2rLmDNizHconZ1bLUNZWFOB//WV+qWGkc
TtZWcUOY8s+2yixqF2s+tym8Jo1uCATxMMUtEEd6BiwuNgnqbqV4kpgvGTTe0HXoJQIzzXnpVjCh
3NGO+7b+4mmqvlkSK5vQTqhop+ggewINp62nW+zVs2TRLWwEckgcnFtvau+BMNgCazMapCxzjmrq
aeMrwZ0vPPRBE2eKK3zkiRqQM92znsylmtAqy8QcluD7INfvc12Ik2rs6cjo/AfrsPl7ttobApXG
ZdNdNazk9PRUbVhI+r258O1Ffq6Y8jkgC/0KuBM6pmJqNNjtX3xfeeRrjnVjGP3CQqp5QraBtQNb
P0ns/g2xunihDt/4ckEWB6mT1L3Ir7W0BzKvRXfRnIRcpfai5fQv1ho7LB8St8s1SC6sFlE6EDGc
Vy6x14ruEjOyHWgE+hJ8kyhWjppiL2qyFb7NosT2V5aC3+PkUAd1dP828xvUOez7fe3iKNVfi9nE
P77Ny4VzWG9piQNv9ejH5yVyu93cF7hPosNMMXdlgQEzH88r+PirOdfEWIjPAdfXR4F+oR7BGOar
9qCkzS6wnB5l6uIlMqogRuH0WCLnwMTIhpXV40iQCCMvkxBcLn+TzBzViqhaORazufJJg2wQSjQd
qWjSFJEWEMtdWk2asFopH3A/GeZhGDQnvn/FcsinY+/CNK+cH+zglluZBnrIJM+ONrN0bvkG04Gb
17zZNfHJI7jYdnXOed76cTq51YPiBgeeI+FVC6CBotYSbkaDWKDgjzf6f/Nuhlnj2x9z6372fUm7
a+txm5Yj0mP9FzaigpakyaNFm5/nZnSSQCDrZ+OCXc8ScSq2m27NjwCiaVTs8YepoYJRVw0N3rEx
+j+2Y3zACeDVZboQlrCQGarg7rB/d/2Sx/bcfJ8w1ZwImuWY7rKDNNxXRXJekiKCiIY2/3Dd6z4M
U7mVHyGJrnQpf1XLZmM2m1++N31zZHX22A+6hUL60TUZRZyTYMgH17jJN8VLFjxhW4RL/yF9NlyN
MrZ4ZTWfDWo810GWJgIhh0DzH6a58WATLx/OpXzQTF/hbEvaCaq3/2VeyFwRyvrq89/V4Ne2jOuH
oyo3KXLizh0AkbXDrjabu596s/6cjPKEFOg3YAGD6INcr99mBANsm0r8TNDBG/FVmwoMEVUQsIyU
ViicT7N22lBWoo5LY9gOU01MKb+MDtj6wQ/MAbGm2R564orWOe/CZRh7CuPKQeEgcWqWGr+WYQuX
FQthnrUvM/CHwlunGJM/uZ+aEfl9WOkr29qNTbMoqhhAym1QvoqqkgWvXNB2gD2j+nWjTk5dVOu2
jJaie+xKm/ifOcG57vNQjG9TTyYQcrD5HAWwrSLdxpMoUS2graqf8cvUybypE7Ic6t65p/fInDh3
epqdUcLVAV45p6SPzk4FkTLn6Zwt2Jx6acMJGUU4KMLgC0gdNH1AzxZq2ToPy6AYD+72NFSPmlX9
mCr9o8kbP7FdpBDjpIWW0z5pnjhOKYQEAr6yiE4tokb0k0AWU+Sjj5uG4g8d78kmtyQWNoLRWdhf
uRieqUU/7c0lMBDuQpl5fUTdubB99158gjaPJvwvSzhD0m7Da90ieYHJOKCGxCUSACkZq3PTocSc
SKplYn/qteHP6tBiAL09cmx+Q1hnY7KcwOESpDVmOJK7zHzT0ftGTTPBj/G6K75zeC5W9UZXcdkW
tugecXiIr9pjm1kr55hLrkhfAAGycI1LaLn15DXHtPrEDPVnUQ53hqV7CVTm46q8L0U6rDDccy6C
EpNckwMOzrIbHv8hsUZyiGZ/HkJ6/Jemrx4Lf3ntKYI5P0a4c1rwe9Y4KmfBmJ61DwIWQup87bdC
oW7Nzpu12Bs+8PR9Edan1TcAQiYG541XR2IoEFOYiQqqODVcImM7aKhZx/UjRxfqzfTLap+3mjDq
JdCcqPLiTHPDZWuZ7zpWFzUz2atdh/gV/M5IbNypMj+reSGHtptZB281YrohNtZW3jpWuWBzf8ym
I0J3JOeYQjDEX3BqvaAjY7H3OGlV/m07joN89FOslukSZGFtyxfT5HNqKSwqvpGzk/JTSN0Ftj0D
IufTsWSvoGI9Ni4RoL730s65hL6MHE4nhd5xfzjC0A+O3amndT6leCAOVungyoSSdFg8HmOeuj6P
f/VogjqNhUE7juzGi+3GvpAhThSw8QvllcIHYSv1s0ZKqTRIxo1vcrtMFhaYkBhH6nyUVaEu7Ilc
G7zJbfZqu9j9e3IODukKVkpm7g3Xn0wawzlWtffNAgythuOcCeNkoljy3PmnIILMHD+1oKI8GS/7
FWaimIsyaRNsWNQhXY517DbjVogJpoxObpk2Vbsr5+SR+9Lq/V8j43gmWYAiN6AddiB9+vVjxi2X
mg0GucB91sYVNC4gr43x9MlzYZ6bevC67HJU2c43RqDLWxZ0BnjjdYvNgCmRtRFR4/htx+0DKBtR
zckyjApf+BogZrY/mHjqF5Fac8K6II3yeapPRuZ7jLCUnkw49dG6plU4DN6aeEthHlU3/HEIQXxw
3e42cwxfDOC8ZhQg6JshZ5p6h2rFVuUjn6ckxpP3MAGWj3nWPFtrvuG6+t8fl6O9HLRtNTh1uoKO
SvcPhsnr4v7H+xuakp7MLpcbt7cwHsKABqMq5/E410P+2FtWRQRfN68XNJrncf8YkF8+to75Z942
+alTIiMMXNtV3PrFG/Ls8f4Gic1/3nMtSFoqWwUGZf/dWtzvdm3Np8kl/J3HdgnOeabd2PnwR28Z
blXv8BSqwj4w2BMQrBz3Rd1/QMPHo7rrspDsFvNCm7j6SPSRYE271tJs9A+6YkWiybYkAQooMI0m
hJu4aPpPCdrx4FflGMp0fvGXU0DmLLe1XSW9pjFeAfxe5TriZqTsho4RjB9pJgZvcqoVNIJ8EM6S
5POIhI7lIQdnY0eeq306JFtsNsqxKmM+5nDNVM70VpbZ00Rs/dHu8oRP+8RQJguLjW4uwIl5OLCl
rZKiBMQl5vWLHKyfayHdiPbkLxmRYGrtXXG9zxhzJGPakEeNw5Qapy+/01544iztLX/1jfkmTSt/
xu1VGUX+sNjtURVMRPGuzLf9pAQUbXFzZ5S1bWkBH1gcBiJSPyMGhWO+ySZk6OFfVT+NN18OkJun
9kluxfbYZ3V35JJS4Ht48aRlob06k3GyzcWMaKLxD+vKudbN9rlaXf7G9uLBM8f85vuDdhI9wBK1
psGTO0E4kuJFr7zgJCgtDltjeG+Gw2VCMtgcaXnVXKXTPEnH4bIGEHUqm7U5VRVgAx34NdQvggDW
npdoPpAAXxjlWcEX1jQf6eKIAHOWeXEU5tw964zKMOx0odcE8paWG9LB5VtDcGvEesO5ybZ9c4fh
ySnK6taJPR/Q23n5QPd9k2+5zUz/yL25HN3hudWlF+epb7w4+WtV+0O8pEX2bZbNo98b+a+uT0Zf
MXSDjBT1g2OBIRjnXdH8o9Pq+tTUkORrNSB7XGtx6rz30hs53he1PfC16sroEqG4B7KpEG91ea6B
IVydvPstBiGf7LorThvBK4wCuV1NR30Es/d1M028y8IgtXnLkfw35hwrlV26xcJOjNhd+LZLh2K7
V9XuyCw/Qj+aPSzrs7lZHq/GJYtZSWIk613y6qWRhmwEUT06Yn3tKe9HgJJX8ha+mV2jE2hfOyfP
q7SbP7RvwVrhNcaU7Lvc/6Q5NreuYX6S4XQeMU98E336U/PN4uJ2/itxmeKG4OLdqB3jaiiEzy4z
OmDg2ruOVuvVsKwz7bYfdQOktXvzaXbY0cbZfWBShLCflI1DA5k4rKxsOII11B96fdYfars0HqSO
QJZ9LMGdUt9Wgi344P3vLK0zP/hv7Ub1ZrvyJYdb8bYslUzwQjJ/XykBwgVz2No248sc2OOZqxB9
vCJyLJo627l1qbLixgW3EDR2uzsm2ARY08J0pM2Onv/F6DXouSVjjK1bww6cGLJhdzwti/slSK3g
NIhmjTxyXV3GogDfh+Dgm+zA+S7Za5mLfu7RHdt1aoYAbr39efyab8Z3XX0vlxQKQV3I0Laqm9T1
md8BIlMS4zQsqCm4wJbSkwNLpw+NhThYBa9GvlsOObMhjzGlsvMLxMRuFTZd/llYRAN4a0TW2APr
fJLeC6dNGgRYk3gKaMgOi1qxEAxV/ttCixdvmrZeSuSBU46jxJeaebHNyT3r2dd+xqRyf8Pr6HWz
y9+25nOS+mrg2GXUsu1U/GlhZn9/r1P7DB8DlySsJmN2OmbdVafpjwILOwQZ6qiypMOjUvuMNNFd
L5e51kKqsctmyOI6z/tSbufjgFiaOi2afRTpy2ywC1KQD+a2pMFgfuJbN7fltaFzNOuYD/GRGufG
yj3yM+v6LAVNiLm6b+vi/pY716507+er8WUZlHMki+JlETiLFcd1rBwFmiBjJjXj58cQIKy5PHRT
gXvL5vyS1kL3P2F+sSQ1nkWQXT79aQZbnT1bXrVtYVdFqR65jQPOjGn0kHV/HVERKmMGJ6ZwJF9M
9ooV/lj0tHyraxHJTCjZxe+D937zipfCS5GpZ38me3ChH/AdK0cr43nkdKQlw1khsgfDbaFxNkEf
lhrR131bItTtUgv/OOAM8PUDJ+ehL9L1kg8AkXJSjBk0VZgFcFrojCIOehV8tWbNvC619qZA1DAB
OZCS4caBx3Dfz8aMPRk0jIoBVVCLj5le8lwWDNaNmiNq5sldrul8mOCbKodoU6lXyYRR4WCWcA6X
Co4APtRmNVf8yjAY1nJ7toyztih5ZMp/zFz7tWelFQKnGWJtQliCBxWtdRBPJXm8pe3mx0Zjj+H0
dlRSk+irVoeGR4pwqlk/CqIgj1otHjBfQ8dWBr7rLj3mfX1kpeCHedO7sal+M5rD307rJFzKUOaL
Xka/429Y/RgSNTCIonXYRz6qIb24/+lVGCRy9bLlq33aKv3ZyPrxiHJGsib2H4vGJrTUzLHlY8EA
8ThhuhKssQ00qqbIoHGg52+LJso3vbvO7sTP5pODStDyoe3dP4PdTIkXVC8WfTaND2hDbU8yAD+a
ETngw4BKnfRHE+gADY0AnzxokENTbc6h41yC1qiKGLeyWumr+WQsUyoT0EXfvWCvTxOj/yUZhp9c
DG9dHqTMX8l8BiwymumncLU/TmbV2LDwDlP4fRToeQ5aQHFt16zSBo8+qMi9iz70dsIB8Z4bzZuO
LSTGZ/pjadwtKme/TZRgSrBIdA0Vx/5RtOxpxsY71boVB631Nc2yH4GwwDBZaw9zwc+idS2MqAsK
TgW61RzJfF2lLFMtrL54llHKqDomOIHlhGU+emv5dcwtNh6VeC3F9HtTI0/Fv0tBtTCwdjKhD1zT
tvc4KRJ/z4suoCPo3zdRMMIvBrT6FYLp3l+TLZiLmHSPyMua6koD76rld9DvIw420tFiV2EpwANp
4EiiugjdUj+yEebGqxXiLGO9GYwoEmRk744C2wiW4auDk2GnF9MNORTNmPNh7YDoj6rafdnIXF/1
2eU88E1U18TG4LaPA9MSIXPnBR+gzWFh7U9v7a9TrnokxFDH7mo7R4bTjDyM62Cn1pHlK2f8Onwi
EePl4ctPPZUmIEXy+8Yy7yMT6kJlMARa6MexTQO5mxlk6H5CiC3mpu4l2PwjuuDxJMdFvwz9PMS9
varnWYerQiHJ8AtPI4RX0CMNyncg5EjAjPJN0cJjfo0stHPRSul9sYKSmtQNqhBlDXSmxQUV6g72
xSkEz6Bh++Fl4/heFrnz5Obz0zQH2YspU7AuS/WlDn0Wq4Iwg9sCaJLBcl8eSa0uk0WniCcREa8t
tZ3pZXghmjNCy/4mh2MbOO+Ecf10664/+at3IpHPe+q7CeOEyJOtwFWg1zQWjUn7BPL9qdjmazNZ
6q1hZXio2/HLlmlgkOzWv9lTTn1F8pQVpMdtsoNj71Eo9Y0sGTlZ9MGASKcG+BJeyLiTLuv8Pd6X
vQHPv8l4r9NFxSTsRFhxCL+2szdnK/5MqMQjmuZ2zw99dCZ/Oa6mNcR63/xut5kWo5TyZGn+TyRb
JpQjS/9qZlsaEplxMNtKQlMrwqnyBxbu6rml4LrkLZMXO/gGTwBTpZl9WKr7BoTNOLBcy05Upb/N
jp+mm6c59JuGldFGWthYem3cjbBqO9d41rNeP7Zeo7BPUq4UvZYYc1znVZG0O2nMB9nRtH0AcoJY
HtKhdFbBbImA9oovEEM+O2/6bQ96dRxxvDmd69+sYj5VqEnOwu/B4MEZqvPOOppGveB45IZmh+QT
Zt17VBM9nFj++YF4+zpsdwDgovs4ddFpH9HF/GIfDamuHF58zuKj5dcYmVx4L7oU6A/bkRAPd31s
ai0IK1j2MWZpiHI9Gy5lv2RGc3Qt+s9mgO5SisgpON0mm+JnTSE3sFrEvhyAsepX4zgVweskcOyn
WIEPGT4QzCDEBQzNA3nZ2ZHAIdJw8IjOmtccunZiLck+3Mgb8xBkXLpktHuJVZg/0pnfXI44giy0
Hp1BddY5OUO/YCnKQLdyxvq8zTzb00MOQ5YpJDU0E8FIlvJEzFx+sWKQ6nrNPhO0cP61nwZ83pQi
HZubUEeXCgC2Yl7gzStXjWudnTYzElMXBJNuyKOCze2vQV5eK288t7P4LrwG4Pm+G7T1xQ8hF/5d
ixWD0GL9Uk6lnyZ/I09ypUMfsizCOUd+5VDfRGWjUlS2d/CKPDtrWqW9pcPRr5xIFN4u2kc74mKz
CNs/ntaGmertWzcqN0KiYuN+RP/pOuYJ/xL2RO1JaylVLcHljXoG4p8g6t0r2J5hS8yXIF7ZrI1S
QvZxe56hOdYxxqDlQdfIHVEGWrOB9loCUQY+O53LioZKoy3KTFbiGjolsBH7JMfLi6RoaD4zz45N
UQUXn4HxMyKqLzqqtENXmI/1gq/QH6ngSnNIj8aAy+27qRoDLj69DKxMPmP5gy7b53YN9CQVzt+B
LC+Ym0gGjeIEJyxjA1Ls1wb27T5YLlygj3M9Hm3a0ieHMCO29fJmCqLmAAsgoZ3624xBbR4wClvd
erXnrn4cNoP+czPgS5nAs0a05AexYuxyZzVQlMicywv/bToP797KS8XX8PPoU5/kKb5rQ5fXTeZm
1KHLiJzZ2R4nHjn0NOAxPL50L2dx2HZ6QbpmLNWK6Ywu5pSZ48kKBpMOVzNCBhKC1QO9aymq8eDZ
wB7x6geXPXbxQMzNTV8FgAyj6WLYUevz4ugUnan0Y9AWN1QLY9za27MG6jC26MJC0+wRNngjdBlw
Ro8ClvRx3rmTwvRUBO6FFtTyU2z+X4nak7r55OHzj1QKCcBTKEjy2TtM02Alps3YfVVscvqZnQl2
xdcMqeAbgKZrJXjcBqMke0oPwl5NUAwxAvHwhXrmbICYAblkwXVRwbsDEs6YchDsELe6nb31z5v7
x+b//h/3j2m1PnAjWMAS9UqLcZp8U7vTqth58aXnwHa9v3v/4P3N4PllKCUQwEm04tgh0bx7u+6m
r397u/7xet0/ePeEDXuaLJU2zp77B2XK8ywfWbITnUb/vezE6bQSK9t7HGVNu11TgBjH6u4Gu3/l
/P7t3N/Vm7Y54z3gAiEU4Z83w7xCY/nnzx78ubhwy993b8vdaLM5+qtY1iGxnc45aqY8/mODuf8F
fU9AGc3eD+8unvt3a2R7sNL93fubu93Hm+bbPBQlZb1LQIBJGluzP+wLL/+6qVYoR3uGj6W/DZXV
JHfwflCh3XNdRqH7/7t/aIF9mcjMfrObsuEEJQExAx1yLpiwjgzhtwYiAKD1OWXNOjTZT3dzPu//
/A7g721f4GDEQGwxPYEMC4MeycNdQ/n/LTxf1p4w15+fDUdhgeWy+D3+lxnHwddyf6gIv/1P0Ox/
xcB+LURWtMV/R8D++x/9x8HjOf8ybZcPEUWBJcTfhbL/4Uj71r+4P2wGN6gXfQfLyD8c6eBfSHUh
SOu7NhSFP1aT/SzK/+f/ADHNZyNfjibRN01SAf6fONL3r/J/KHX5rvj6FtsidxdR6vr/7YHwZ7fr
gFQZp3EbXtwAKLJdtWXs3WhKJQKIkjNuIpVgGI715l3HhRD62TjS7fMSbhC3oH9ceNrjSwcN8ojY
LjJMtZzu4sWuF5gXK3SCukf4d6+9S1HE66y9bwabEmcixJy5Z23VKgTNEdUgVlKDdGjapGzyL4Mu
31zzffMlbnGiHw5e91AbvKq9/LH6S/b0tz5V31Ov1xMSc8mFyNTHIp+Lr8KRBrD561aABvHM/qOU
2S+18+iaPAiz3n0tTJdpsGQV66Lb0c7r30KKCLlpmmTIpjitqEFOmLLCYtdwLnrWhZlJsGzauk9d
65ncHjYiYQSVlbOnQNq5omiycXXbNi0QZQXl7rZGwUrYbdv+5ZxzKDndp0EEAOxBwdBdDD9LBVV7
rspXoX+tg0/LCb5QaD6URfBOWRAc7ifL/Yzh1/dapOQtZjvM7B6Ngk640TDp68zOY9H0WdxN0PHt
UfPDLt801iktpY9ZsdbFmWJHKri4tpfTd7X291JbsmQri+O4kXtQFXz/pmW5seBp/4554zsWg8mu
2+vqyb8q8PpbX7jXeuDHvjPBzG054DYuns1JCkov6vbZYT5gwLqmys5O1poVT40+fvbLPBHXR6Bc
TgDm19Veja/rZpwpTyNz2E/ypUGVtaRlXG3c43blGie/ZFrgga4MlgTwi/00rwJHQIFajDIaJGfw
vHKRXuhB0PVaTEj69h3G3Ujih5Ih4z2+FTu7IgY1jXAIyBJWAOiE0vh3M1y6HVe0MpDKjI8pZQxz
1wI30vwKRA4Bn04oWEHHf1Yugi1+/X6tg3vzqZjL+o+zBF+gox6XrPvcfO1XzpGeLGa1xHrK3kbY
cVlDcAE5sraOdWz99iYMED6m0XaIFfwLBrJDsUliSPmxANUSRmwYZBxkNNBaA9XEgjilL3Z3VmtO
LWBj3he1gXi5eeu3Uiadsf5SigSI+6UUcB9lLqFJ3v5ScxR+pdYsyULYzcj3N6JRU7RpPni3/d7U
IGNH2QD39Z6TNO6QMXtCN7aUzumeUaPqH4UIfth6c6NCRCEbHOxm/F35/pHESKDpgu2wtEkfbYQi
5FXo7A2d+u/9Hrw/ZQuZ3ThedipF91l7zTeBUwdRcsz0XcZqwNBedp5+XlLmArsk+v4mBdXJDnI5
Ortt934PU7FuFnvYJu0iT6P/LnO2WtWMOiSAg2jtDwzc3gfyzWDewIwUhKProN7icictpXfkXpOh
J2hBB4P0RTeqyxeBROe4le4jYetuMlbO4wDg8ugGdUSX/uzhQWFlkAPhhYbAUHe53M20pl3ENbip
89gFwB/1Xbk0PeVlwO7eRFA0E254WBeEBTX2eSG17uRN+/IaOVZ4L8SYJlmJmPWnYYA1ULiZEXpU
b//+PgvnjaT2JZk79r2tjs7c6ma89oRTYvP76edySiR/6Z5jJfZaY8Euv30y3lQXc38DbfiAeKBa
xjFcJopZmCjtsMmLhZW/zzweWuidu/3vrGorlMpbibfkiUK5XEeMQwjjnnoM5IIlgGZSubU/l4Yy
hqHmc8bOGCwhdY5o5a/VA4LeYzmO5GQibzSGFxiudqThWQ3JtveAnYJCM81yfa19/+aSqxE5jcbu
/wydRjyzObYefWCBde1tVwaKLk/exFfCu2x99kXs4d81IoMD+H6PEwE/47IaF9SXRzeXy8V0qk8T
TU/sukDeYD1311HWRTS4epKj4f+3il7YDzIr+2jNWiS0qnprGRseIda9VB15Lgpu1ivDPSZAQnxd
Rce5Ncgf9z9luUT7b5Fibo3fltY0HkxD2o8b0x/CDuGKkx5mnKaJ1OMWSexrlbpkzAQ6QbM7cc4Y
zD/jnF8aHDEvlX9bbLsIZ3/cfpoY+XMBXIkZBrE4i5CUv4H1jYcWnQHQilXv1Y3dTajManyY8sJC
72JOB/jCfc+tWaD/SI0MZNxSDmFG8Ai2/v7oQ4k6VIwqTp5KEVLa2rJPiggKshpUcR3LX5748HQl
wCZJ4Mpzlv+yU0jG3WDXyUo7E+dqehbbhuupGAqediv+JF5TD53KfvVp6Ye2qoD6GP7ZcTqWyYHm
Xty8uGF294+eYH4Gm/QbG3r95hDtl9A7WfTPTImnTVYRXkyon51mx2lNwS0z1gqmLL+6a83mxJIq
Wpx0Ah+FBgrMnn8Jhvyb6zQtWhJt3Kf8UGj7xT2plVHj2I3+Qc3B+OaskZ3W8okJ6VMedN15QpdG
DqEJR5WtE/pLdjZN/dmiuQ/HgN/pUPnXpbCns9EEX4rF0E8LFRnnBOYoeKXYCnYiiNFmNSYcOFX3
/8FD2KIFmo4cSkt+KKrnvDCfmeXPb63VuscO4T2S+PFQlOP66AZt+9AL/lTo5Ws96UVCQ/clyyzm
DgyNxyr9wPqwhMVc9Q/CCOe5rN5ma7sYnk2etNomzCTGeCEAaPyJpLrWF+2Ss9mmG63TY0lHD9e3
no6Mx9NEF+UVOoeGUqh31etiSaDi2jO84+AF3JbFnGoQV3kNrIyR34xQTHmWPGG62xEkgjLOCE6L
P5J+PuEYaECZ4M77qU3BK2BIko1cyLTOPNwQeqy3tr8RCGExnErNy+SpB4+9JlicwE66zH7aPLkk
RfWEECs7+/bMWGHmL20udVnPEnna/OzZGBFUmUMQO1BQWhB/bTpbb/yKLlvu3qhOx1dt7bfENbTv
c9E0SCPb5r3JbFBU5TGrSnFLlwpoupLbVRdvJHJqYW4u9aOd5nq0NkZ3RTH25uhYU4tGaE85m9kH
jen0wf9Y24wdrGbpuHVSdZrgmpRlSShAlcG30bzpfWZiQMNbkjeAdO19YkrEmbmY+HaQB5Kyd1j9
bnhvjO/bZAjg8Px6QA416IUfjM5xDpq/8uswPVtFNVjhU+lsbyNUvdu4L7NHvTO/oY0BTIKVftyI
ZfAUUuSxuGooN2/pNDa3stwe0nbWLr00+3DOgy2ZtgqsxsC3QBQMama7sG7LnDsMlIKbvqPKLGe0
3geeXyFW/jXO3Qy5keOz8Fva3bfhnMqMLRE7vva4kEJ1rpGZv6iZZWm5vsykl8J+MlU8eNb0ULEp
u+RJKbT62pdrmZh96b0Ly/zg6DsAdxrfC8XsJyO+oMl5xlGFNfGmMnJW8qK+eUPzG08Y0kANgfxW
Ts73KnGq7MOs2vkpp0SMkeniQBc24lduyKd1sl6DlVQoDnyPVQaz6h7cQELgzAjDNxVHTXoEEGwZ
9i/FQFWzR4EAKcP1UMHtMuVqvHU9n65qZfqCFvfbKFkw6wgK33XaZTDfdv7pAEou0CK9iw0PEyIU
TXniHUQ0JClUB/vN2f8A3UZ8vaFleGwJVWnJB2JqRW5FI4iFW3EHuB0DnFYO7+Tf3rUTsHOeHCJB
ip3YYnemy5Cqr9loo8qbfJaAxE9saBVpdEp3+po3lX5OLTYtDnsttOH6kdhLjWNKmFD15fZQTH9k
4+6LRo/iKec6R+foFzMqs/1x1bQ8YBpJkZyKb2tqiJudZbRykzYn832Y2rDdQwgWmSXQBuB6VZQ1
LQqzyfO/5016LWrXeVnX3WaLlrvqpI9ajsDIyhvUYxeUP/ks6RWalI8AsXN+sugAdpXPMi4CJsn0
ffHGNPP7SG84bNlrprAfYvxtT12TS34IXZ4Ng8e9zFDnj4za6rZFw9XKLAw2ksv0Hi1ZnXsEMtfj
X7WLbqpK2aHlLd9agXS8sSgOcXtHUMRtoLLWA1LgMWEfzdMYXRWi4/R5hhcHM9rhlaP9bQnHOLsg
v/runJUTq7emEifGXBua43EOixHqN5pXmyVLD1ZXag+mtt5Krk9SGqYnr0zR1fn5GrUoXq550QwR
c7ik0Mm3o/p6Is6ZzsiENip8VlCeTojo1BXn1nF+5ctm4Jd0vYMegHWBYu8d0XZB7JqIIQNP+VJM
45cl6KsT5a8fq7kP6IKzWz+QTTiaZsdn3nhJZMFJbnxmdgd/nfR/sXcmy40jbXe+FYfXxhdAAkgA
i39DgjMpitRY2iCkKjXmGYnp6v2g2p/9d9vhDu+9UVRXlbooEkBmvuec50BQrRmK+ygZyZXHDfuN
ymjvTYKLaYoi+sKTztvwlOxWHU5TTIU4aJEBeyruaiLIQfgw5q56CH78TgKnS+g4Z4gBc0uHM76o
vd3k3OKW6TQgOAc/NVxtRy7kQaqozyK7zDbSHysT8rIqo0MQOe8T/vC8cbKXItCvZJi4FqMci3yt
+HzSnbV4nT0+taRK+NlspsDlgGnXThdCYwM+DV4t/q2eW31gyR/y9OxhPTupdOZNpntQS1J10xwu
TMBtcUH+0Ky6b9Ss+tSLlFdfyM+GcAXzRCBjTtHpRw0BdTW4mPCMfukdwOnctFLd0rH6QQfttM6q
mJAX2YmVUS6tMgkYwh5bN84mG8Yecb4J6jWG7X7c2xAiYSvmj3FEiXtVUthgSLfD6uP+xKuArwlC
4VoV4hTYRrLq6nQ4O8FwtYpuMzizd/OyRF16oHlafrdNFT2hEMcXUKGPugbIvurLu9aUOGi8sJWr
RrMuI20fecJGL7Kcc4lJ5RrZYIzI2ng5GaGps6yT5vzSy246iRQBC5o5nyUVqXr5NKjWZAbNHyGj
bZTMwgM1CPHBFQPHbhGe2lCTFDKYwbPlqlWEO3czztVHt9ieE+MR9nGEixc/HsaGMRIPbY+TxSib
4kGUOm4UvQFibqeN7y4rroOzmCdmPu47quDXWahuo9Ny9ZKw3oduvGtxKSGAIKpUjXJWhSVOfel2
pyQ2fYMGPJzD7fNEz+Ym7FALZEbrDe2m5Jx1O94UaY4Zzcz2rYMNo7OTD5ZqscmNYjpK+qV0CCiH
CCpFwinwYFjyJYwKtYP8pq0kblu/0bH3yBc8N+NYsnOpswxDtFkSOXNovE6jV9lkbGsy7ifB+71l
CVhVXwPOx9s44yGe+/6XMfbPEeSHXZLae3Oo7Q3o6+9a977tbBRELvKftkybQzR3mDQTeWEoXKwo
S+ALZoxX0zqADPZehFd8pkPg7meU6tVokKt21VHMsr50hQn+LYcbo4yCoG2rqs/IaJ94J96tNh8O
YNfZCka3Yt6XLcsPo4TsPeoewN1Pb0E42wfuOROHh5Xfc9M9eCUBUc1JyAmpVxi22cawCNDhwkPJ
0bqTpg1i1TS46OcOhHipRStINofQbruffPHnCmNmXTlPEb1gJNm2Gq6yDeIYVzwW8HUjIn9ku3SN
Y1R6q8c1EDJ2klq7Sy3e0WlgbBjI5od0sOJESG+byLRWoZPMd5S0p7Fn6zk1WrBT71Ob9Bzf1RbB
t/L5vWTDoK2l6afa0kqdyXjYhqnNfLCreLp1VLTSALCPRN+tc4YrNH3MNITOAymxkjjJKBn49cZn
PaPuPCLPvPVDyfNmLFkKlWj2atbXfOTTgxpc65FHv/2Y5eASDYLfvlTVLWhL9wR0R62F5rIjs0e/
bqr4hwDvwIEqo0gl3FjEWlcqrmGReGbMTr2lag3JcT3XEY0hDZOYdlTt1UAFXrn8WL6Mgl8A6LL1
3Mh8TVKSSaqWJ4c+6W6FO5uPrWaaa/JUuT+ajD10j/bkOeGHlrGm+6M9tWxrjGiPTRIIIo0QhAoH
s/rOMSOsjbD2DavF9M+A9ZGK7gGkZNOx+psDa1FsXzxpwLSclLPpXPGZ4S1p6vCSFdTVTCzoyuap
7MJukiIvH0QanOMMa0/iFrvWVPkzcVPuf2oulLKeYmK3q7oTpwY3Su/Zz2U9Bz7pOFoD8Z7d++VL
JIuP2unym41TjNA0trZqmw2k5N0ey7Bqjaun+Y46tkmKOa0GqRuCu++nkAQUjp4pxfxBQmzVlmax
1lJuUgk3oWkQ3EuNK6ys4i+tH9a2V78Zynqo1fQ5UojQhGrXBHZLBKu4NgOOhQoNcfY6PyLI/MK7
3KMPqqstqh9jYO1TLPpZHt9m1kH2ObggCte82HgvGWV82cRLcvaKtvdI0PYZTLC5WkH2Jhkr2z8s
jLLkJCLSMrSKZOx4IKiK6yjFOhX2Tg3qxNi6wSPpjKtC73zu45dwmC6kfV7I5kFPj7WXIuthStYK
iirg0xUeWG459cOczNDv7YsDQJghFjbgzJT2tvcgt45J/jagWzF0Lt9sZiMa+w17yHf11J/xOGCN
H/muqpx/iPgxitgpVNk71+SHBbyb+SO++Uq2P7rIwotiBK9wCX6mY2rtUk0/VRMIX9b4Naj2lSC6
o7Upm2wxAZBIjDtoayQwtFWJxwgvEKr6cvFSh3hLtbtjgAuwB9MhQp+9hhOmuywqKiYElvKbXOws
FOZV6CYvFq1RIgMnxEB7qT/RZp8udBQFbdyoFsxvycyybPj49CL5oZgPrlJLklbqzXU38MN2+fxH
poGUDmefFhA27OPGrc7S3RipzQdjVWrvtFlDj0f9pdzxy9EqxsaMD9KKR+006fsm1+yTYWxaI8Q6
1bUeCSgecWP9LePgY5bt7DcjBG7UbZW4SHSjdWLPIIjRwwLfG5Z9Eoh5a2tOzyoU6cqeaPvFD/5Y
pkxpSDihN3TD3h3ow57L9iNI3Ztj4NjRZ07vhteeCMdwBEypez7WQ59uSsYsHKbpQ0tKscYq2lTV
TwRsX4L73zb1QtZxTt4wf+lZrvlMU7ytnqgTgacv8uvtIaUAlPndY4LWfiCn6eB8SnxL8Yyi1uYs
+SNTGiG1bCUdyVX7HdS0GM1NQhI7/DkIq39np4JbwSkuduzshmB4ddhzry2aYhh4s7MrTd7ahkwc
LBxVf6QBxTBKc9JrNy0obG12ty4/G5lVbME2E+/J4w7gg+t9UTWHcS7Fyk5gzQ6ha651SzyEqZOe
8Xhs8Ri9uvR6yP7g1Cr/0Gnv9XPtDxhZVEzNXHHZMl2woSoPBKR8HXo2D6qRom0KleFuGUS3e/US
eeO4q6v20cNmvIpFdoZ74R4FDA3ctezMMhTpFfJG/QzC4DAamG/6gtNsyfdgZzDWKfChdRxx+sTc
88aRrPmRyIpz64jVKbBn0JJa267HgDL2nJHXil2j2muEGvBXg0cy7bNXVDd2dwAaH7U5AFCtDfXO
cJjCtHoOZ9lzaSGOamjbHDzHvngoqukuxw5lQFCYwdnTp2/5htuax0z+rM/w9GEux6xhFijNgQYD
nBbkhkvt0SyBkfPgFRWUAVVeKXi4zzphxWTAZJM85E1ew9o1YZpLNzq1SXQN65Duj37+CIT+pUQ1
cOVzSOIc88XjxoDnu9P0bFiZ7VeIKXbbR5e4p6kpAvG2dUK7xB0wVJQo4CeicbrZejJydi3XX0Ls
4VzoWUGPXcxep/W21vAWTRDuFzZSr+bkYA4TxehFw+WOGV00oCvi+Y8ptaybrSPneMl4SxUnyThl
UVimVpaE5OHEPAP0GVau3WjPTv0xViwM9hy+R3bI1B02cD3ejIl0QyvEp2xC+5TH2iP+M7KyZQIe
AY6ZRb0PeXzzwRPVF1dEDp6jD6rqYmkz2RrdSC+Fx44CYSlcFXP3MvQxkqOau7OZVYeho/gQ1Nia
iens52XzmnjdXdYAkF0gFqu8o9fFJt3lyOyzyFK8i0p/nUrJCGCuDV/Fk9j2FDWdnYrSyc55Iati
rNKg7IColO2+icXJ1JMda12xMzXvy6N14z3TP8qo77eUbZPmrAuFb08z9jM0CB5NmBDrg8KukVXD
VqQk0Or82WHmvAm8dnwbBhjxMxJnALUhFx9DGdCLN0cvRl/DAzC0dN845NrjGBue0bhYSPP8Sups
jyy54oMAs9hExJXee7aVhAZwsWnMYGeZgcJgaBYwRphzMgAGOzyPBr6cIowNBTOKQ1nAvyDuGs9I
zofGcxIErEdVcQwDgCpRbaDpjs2WohjuSf6litpJXDDld2FbalvKX0OF8TqvrMgvU61kRMrWn2i8
qnnHyACbIdyecWJbiJa0VyXZentUa500LC+j0lBv1L0T+sfEi9sGPfh7yxl+0W3WHLVcn26yc249
eVW3HjGMNDaLmFSLGDI0D5nhrN3ppEdC3SZRMqoCWounbdukB2L1M5lW98BIffblIHYh2tt6CPPp
YLcVwIM+PxqDevOaxF1Z4rVtKUHtyIfSfv4iOvUkE2cTV+0+TOU+zIf8EPZ6+lj1WvqYsC082rr3
FFa9fnIt5nKR7B9sHqulKbUr2pesLnkDOK3vWGR1Jz440VLTKThK40co3guanCqiKFbauo9jXj+y
1cYHFJkHVwuNBy3F9RhXrFV5/Er4U5zJw24aO9AfuYfZABMmmFlo1u0ChZkw9JlyXA70E+DuBsh/
lSt/oJMNe/aDWwzXYebUzcJKruMAKfHW0xK/Bifxrn7GOaGPYpYftmfHu0LPKa1U2dMkbN63WMeL
QLWS1uM2U4wh3ZIRhSGRsTEbDngF6snj9DPnNI3ivw/sSdwaI95C4gl9j7j/2sr7navx8bR7+pBh
1Y/qAtJrRSu0vh1oGnCarDq6KUwahTkyTjwo8Q6yf1L7WYU8UkfWS+gtyXXFMyM1T4nD1kufqJdH
Ea0TXDns5DCZOtmuM3jURfZy6MAzdpm2OY/1W9ctz/Y4mnf6WFOwB3XAmARPJ1QA5AP28FyYUfeV
VIYBGKjYluNARs3gCV0a7fAweF99FSJkztOzLLlQQnPAMs+h0krFdzaxjU1n5MlIk6826brE/B7m
5kzKwNqMWVxtXGDb/DAM9cBDcYhNiFYNhnNzQof6A0wcMxNar35lvpYfO7N7dSqjP462fY05laK1
5ObVy6mtHIJfqUMGlnA/3dsa3YjjkH6qPIXyYd8Ng+doS/rYnd37GNCqO4W6OFfueBASs3xuYMcH
RfFzVglHh5kitR54HMD3jtgQ1bkB290WRswmVuNnb+C07Kvcr5zP0YEz0WafnjHtR5cMxhBBoXdK
ffR7ZdZrFQORdpQBd4+AkI/T7qHHK0l4YUZtuLp6cOMd3FIs8WhHgvht2u17KrebYabjMTSKNdcv
xcxT90h6EOXKxj3fEzSB3yKQw4aDMZsP01Q6JKLUt5a+1eBCCsetto00H+aUbIJaip8cQBG9ecOh
/G7UZJQcDpctJc201/oUb/Cv2o+Ag6L3cW7AoPSVWnUZFnKy/fnOLXTgYPa47eLqIRnnX1qZcNtM
wy9+IHulm4oS3+Ze6sXdu81zOLwgeG1t6VYX2dkPcHopwyJJ7VocaGkuuKe54zLsLDeLtIfNsWbo
k9YwkYaLrJsrai0g/i66G3F4cWutXRmEIMntO8cuwgmTY8YVsZcdVNy+BUsVWW8NuxjcJmWG1YTS
6u26ngF2VNRHxDX6PgKiJZJiBZe2dcpuQw7+o1wlYAECGKEbQ9ZwIDDHJI50mY41w16joniaRH3t
y+gdyU9uYqLXqadhs3GuWWDfakOcNd28qzplk2llFzvExmAIZkEqD589si55GGN0Fvgy6NGGTTWs
pd53vulJamcM7reC5UijELQzq/c0muzT4m1i70qwTrVDj5Oc/Ic2NVvFFbFrdJ1YWq0qP3IGum3c
jHNNRHOt4wyUhUQSQ3RfbhmauD6nPdhcEe3RbncpiyE71bk6jiFux6yTR2Cv+8Tg2EWQHAtKVp4M
eMC0LTfDyjCsB5WTK5foT+sx8cp1VLQfKuLwFHnU3GSIK4E8jDBziZuwsriKVXMkMFoVn8ufxsN4
sRrnWmveiYPXhtEe4PfXhFcu8XRWkonEILcW4Xs7Gm5j177qSJtzpD2XYFjOWSWe9X1LB4SKmotB
do7eYq84qKRdJ628e3E+PgeZtjGiNPExPyWkm6JtiEl1FYZECCsSkSvZh0xmO0PzKUZSpO+qy0z1
z2bZApNpWLS8GBZmPF17GSGKhZ81h2si5CpikuFnynaBtPQU9bBJCj3oJ5ae0V5KkT3eSpKjRpp4
ZDewNNEv16ymHJSaanVrYwyxtmGoMj/Sgn1xQHdtgziKfSGebGwfG2bitV8GxSWIiF6NmTAOMduu
HHAGVJ51AcB0NaQl5cd0Vo8c74cwm88iGE8pn8nahpDkhkywTep6hgnZ2bYYxrTuWIKlotFOCT81
3Y1petXW0mqxNumqarOU+wz7t5vCBPDmahP+CFI6coIs3ZiJRdGd23kAhI5ZpEjNDaewcC/RBMtB
d6Jgt9y1wLs6LEGjXmySJLh2hf2pt3wMNlineTk0TDXDbKCuJY1CqyVyc2g2adqoB2mco4Zqudht
Pqm30lec17NNCr3oRGbxqhaghRtk39Y0J1tLH39FFfc1RzUz6b0dHZF03JB5vEltX2GS2pfgIYGg
ZPsEEaYH0rYG/QTLJAvWtPrSiiN1XEfTGmXSuevEeGJ2XH6k4oS/DTYJlnC8nu3uipkxPtDZwubb
nfyONmeTuRh3/pMwl9FNVOzNrjsp0921GaJCP4JN4PxBgrvI6G4qeWUO6eUj472nJCAfI+sXNReT
rwP/YuXFLDy1F72dXrzcfkkE48Ip6XYYCvzeYWiU9aQCWufTI8a277+6Sb5PqA+r2MK+M8TGPcsT
ghETcxEvll+RmxnUzdflRpX1H5iJRm0Rb4vR9Kktmlc1pxGnzF9a2FVZcqGmpXYNtDqC53vlzYcs
lnjGGUAQVJztzzQBm6OxSBwTFK9N1I0W4y9SMwUMSso2VwHVlO9pujS2Jr8KOz82Q+icTInq5LEJ
HFmuWuagG87Eh5Lt4utUX1pCnB92BGRET3Vslgf2Yh6/poRttMsL4ZWzxUyeCfMT/bE3UwkM+9i7
iSKhWodlSnO3yeETEBqHZMfdl4rLiW0XQdupKj8bLQZ10wjiIiMZxtjbKfOPhHj7Sf9ZcD71daXZ
B7vCuClzEa1jLAg8BPBypWLehhHx1Aje62wYf8RjEC/C57OhB4wPpPOuYGORHDMeDU0Zj0znqEsL
GQybyMJIexBSkOR2zNebzThkWGB6+12P+y3ih66HHLkXUos12D9yIx5oarmN3kPcFeKNdYKfO5Fk
1s1wNRG0ZKbikoehDQyTI0wMqyMlp0+7lCD0ugKx5But4rREJmCF74w8e2K+dv0HHcZ4QPQmg92i
blxFOb2Fse+0wTnTGjanzjKsRWhqq8e4n+FWNF2/ImwPfrmJ35xqbVBA/NKM+bVjTrwthmBbsMxs
IuS8dSg7GtiSCx9B/YQz6nEKJugJGSStPLtP0iVKUfzoHEIR0gOfYgscKykhEWJCG01I5KgJR2xX
LR3UtM8EFYarnJJY32l+tkmGOj0ROtKPNtABHgwRk9RZu/UjqOGQ5G1DlZA/lubW7vJhbUkSgKJc
TgZWm9Fo77HBApXVBrXDmupnNSoPWyFyCMF8mWmX3IOXjrjzINpoOs+9yd5PTj5TVRewWRWU+vCG
T6sewyFO9vKrZ8EnKU1RFsFLoIeMdy1RvKU8F5ltB1fcKPTO6dG0Z2rQNnTeRHWx/90mmMJ6qSXF
UpA+D0aJ98XrrnrLPWHO5JOm2kZaC/ItzquvPOrrXSpMZ9XQcr+1eLvNhnGT4KC+nh3iLFUkIwzE
ifPgsYFy57Zm+FdhDXMrBiwRt+DkWZeCqrbS8Ww/7CFHxrZ2ITD1HVCiteUkPeo/mmhGnZvpsWzu
tiLE1zhNB5DV2DclSBk7n8FzwHsimjXjzXKtfYYxZmKAm9CTVdq94dvwXHt6xR+irsfEyByNJZUD
HPGGkcsOrgKXZd4RXG0Vp7GOncuMbjaNyZ2+K85ddGqL9tNYeo1/+4GzbKpW81LA3S5V3JHFZmWq
7GBVORR1V4vnr6AgNLYyBabP+J6XWu/QXKzKSZBDMSUxP8nhoFWdfcib6AF/m9xi4Iaa0ujNc+ZR
G55ptAA1OtfLb0Gtx0AYLjXjOn3j6VI8jihLBTkslYNNK/mfuYulqJxa0dgfo1crfnIMY0aRD+7m
Um3+2+JZkH6jH0Ds7SVhP1pUof82W7ISXKlVBXzmpke5FKcz7x6P3GEXRs8MVzr60/qwPPZTZ+wj
mtdtZpeONNpdEDAAX/0OgDZ0LM1LZfvvlxMsNe41/0n28WlodDxhE1TL3Jk62M+L+3sem+oY992d
YXe91SoK5zUBp1bvA93v+3mgzoyZHmaEmcY8zVY3FVTTzmYTsNTP1zVF9PpSSd/mfKpyKV6XhsdI
fKmYDwtB1Ic2e9q88fHq8c+Kxp9h4OaQVB+RKwSu5U1tvfG8X31LO/0EqUoaEtIBFe8jIJs55UJs
8/yuWIchMv3PdI/mFJ+lnotNAIKKtDPsg9kFXBEG04/FiYFM4zzTQASiMsfNuTaa0No5drlXUZ5v
2ln7MJhAIK8Ut84IbH+ABLnhtr2QcEmQRcVHQUcYPczLl5oW9LhGII7K1rdC9jCemIm4gqblCnd9
Ke6pXrmbhDpPF+Hwzy/QF47ccONudrPpOKTxuyywvBr6g+zS00B9IDC7ESyDsR1tAuQOnpOQ39pg
eLw2bvQyO5+mG/a4OrAMZx75STuRPLgAEBjij1DrPZZZUoWpFxgkvBM+Zvo8mYHR8FxjcWKbSYM6
YKKOXkzYlmSwhg3l7a+mMMwdDEcixX1BD5rhHoM0cI+EOHwBuXTlwj9aM5NavLTRJL8yIRYLY0Gu
b+KS6EI5rukh/uSI++aOBqm93LmwAIKE1tV0LJe6eheE27bu6jvW6QF4j3P3OA7YnEjyodvloRtQ
R8ZUc5qyE5PnGrsTd99CAXhqx/J1jiyoHqX2LttRcPYN8BvDlV0czuTpSHkuv5oYou6sxLtxcGDz
NH3a6RIO6KhGKC111aBEHmcdrF74gFu7wJTZ1euEvXAYztTpBsW4Rmi2jvSBBh6fG7bTrW5zJyiW
aOQtA3Iio8zKJsDfmNnT77sKnjK4ABG1G6jRJ80KHmEqksldYlG/Xc+/v8wNOJMsuIYjMYhOuzk1
ORMm4vRfVzWV9O70Chuy37LpeBscUposPeF2sqOAOxAHXqD03dDmxlHB90CwOfPYxpi8vNqmxL1S
L1eKHujJyZrCyNcTZuOjHJbVYfoRGdSma3XI/8Im8gI8hKDHEsYaAoA5M8eVugzeC1O7UNAe702e
SbLP7xn5hO2fMbAs0vj5+vDbKwCVJU3CHgODM67RfNtLhmoJYKWuXq7uxDr+Dmnpi92+i0JrLyYO
+xLxZ7BAE9hhsKtnC+elmR889lMM5sY1BSKwjIPO9/YE7UusuuMvBuSs+3aBxMiC/vsGDE0eCZoY
UDI1htUxeeawXx5yIn1SBp3v2ipr0wdl2Iok/YgxLA7vfYqg6vUw7UW9dTD7wMdpud2gONHLmnJG
/U9xqMc/gf9/qeT5O50dKLvtEr0xmcoZ5F7+1hkSeoPiYD42ONST79m2Aj+xiZ8WEjFpimyAFz3X
r3Bt64jxRDBCQTWb5CcI1n+qyOGb/lJKYJNktUzDpTgD5r5li7+XEmQREU1bb8u9rmOfdqhm3WYT
fDkGnhdR1U+cSCg6beaVhvuKURCAAKMDQdMa7oxvuQxfy/Ip5dY6O3FanBcnNKPmexWl6YNkUlb0
rZ9YU8T0aQwgF7qF74hIu1psJxMnZSwex+YRnFDnEywA3WQ5mCg7lE4j7iBju8l0dAs2TkOa72LD
Su9dJ+jWBFQV0HaJcv8FFcjdG6KK8OViNWLJUdzw6LFkIgnVa8p6mWwq4adwjSdYv2mQzHeMLexD
lqIa2CV7e8tm/xNmLJshFfOrITG2XI7aDypkbLM+lMsUZai1Byh0YGWiMcb8pMdvs8fWUmbFBusI
CRVC04l0KbiwukOgV/JKBeO7aIb8TAcmOHqTg80UULBeNS6UHEmsoOmNh8LlOq8a8sywntpNby4r
5uyaV33RFwt6wL1EC18ZomQhmjmnbnPrUmoyOA5TmBZVAsutucuyAENbmbgH3S5JwnLw2QkepRsG
P3BLiLVsS01/By+e3zXbvVs1tPOSYbTfVZbY1HHVP/JcgpCGcZjNRvOVBkV4GnH7kpGAzGcI0ApM
Dn+xVBjHdOJlpglDxAHqMcUy5i52hvHsLLS+curGC05BDZaDfdWHuvyiw5x0+Y1VovjEaBBTLBtB
QUjsTw/To++K6jUOxvSsoVLiaqNIxwnSc2TNLPSMFkuQDs9CI+eUzckPYid7p8rcDa62DoegNb/l
Xtms4yr7w6yE2Ok5FxN5FKi+Xdq8ek73YWTGwOyTUdgwZfrFktBirCB/VMt/JbIfGHYsvyy4oC6m
6LKtW5X6KnDrrOZ6cWYmgqj9+qgI5IUkS/3f3/n7e+ICJUtNRfTnX9QdzSHOPU37QDKVwH4Gm7Cr
2OKTZVvNjWBLascKVcemn2ipA2nHptlbBja3sWXk475aCf6BAiE6ch1rXYYOZfRT9lROZX0pqc7w
9TTRuSuZpc7spHCBUFrJPVk8tcMJ71D+qOcOZAhprpHkp7NH8+Eqk5jHok4epFE3W6E13wAIBCt7
ywpAnnzdpEOxEmVj3dlv4qoOrlnNpa8UDKM8EtYWPCZxKN7YazcEdCMPKUUcDRQmOL8O4cVhvuM/
h0LkeskhsFoE74DUXl/QGFwlFZUIf9RhP7y4OGlso4NIljKlw5lpn2I6R7KA4EvqdvCdMhy+jkyY
BU7O1+9SDVf01jkI1VOrhdVl7CU6pjFu44rK3K5qiC0qkFhz2WSU5fIgCyzAUUCdIYEpPDTRvAlG
CcOIfTF4/YdE6sPRLMtNlpbqlJjgq5kxdZwR8xYMaAS3eByGk+NhKkWcbrYYRummlPMXI95mjdkv
2+lTuXczN/btkLHMPywUfy2pWZ7Nji0ty3V51OvEYv+2UBB1F3Sk6+UeR8GarW+ztowiOeo0q5/t
QQQcUNLvhuuYxAwodQGkHP/7mPqercdn0WtXo+agVBSESNBa/mCa+A8v8Xe/0v/qtPkfL9GTFile
y4WW/LeX6DaSIR8eqP1oJCZsT4Iag4uAh9dLnPQMNrDK8+Q74FFupXkNRkewO7VN7bFPBt/Qb1nB
6D1ifAjLwoVA2YzORWJWi2naWONLMhh0o1cxMwQDyYaeUWcp/qFzxvhrS93yU7i6uXR5uZZOAbb9
984ZDSu9Po0ltrGivlih/UgAbwWS3fVtgIWXNj9WZU8tMYEsemB28VhYKJoY8nj6DPjbqxeriWPf
Gz+Rk3DNwfLHr5uTCfu/XxLWX/uu/nyllqClkOIe0/vf3m9iiFpQBg1O+ISudVGHhA0rXe6FO/hF
WJOQaYefY9jc6s5t3jv5c5yQ4h3ZNruuINjhBvlJggUGu9ADw8q9t6J2TtSrjGeIJfWmSVnq7ab2
2GALsRoDCPuyqGz2qmTIbATQVZU75q4fGgA7eb4TnCneAjl+9/NVm9zxVlUhHujM2oexJ0nLYvXX
O8Y7qYMxgsl+zDRp39Ak9/8D+d9FF3fTPwXyJZfDf7qK/M/u8y+B/Lfvtvsv/8dU/p/f+e9UvvMv
UJLsBbkZCFpbOjfBv1P54l/E9Vl8Fnik4C/wRwV1fkTvLf1f0tQN3XEdT5rkM9js/juV7/yLGSJ7
b4caIkt40vt/SuXTkvW3rSq9zI5BvZzDIIT91O+6x5+fdxjC7X/8V+O/0RVAt3MSRodBsymPFuV3
3tftWgzxtXW65gS0I6NqmiW7VuqTBEl+mLRzOhjqod9OkQXHX6HNwHCM8dWsC9KOvm3l2kIWx+bn
fMboCmoRGEo5BuTvGEji8A12WRItOkhwIeldTWD9Jv0IiN9bM7LU1vhl4UcP89vwKS02qrMCfKzm
PUDDgXxBtR90Rl/0Y9dbXXrY3Ex/rmuASUgm1iKe9IuMItBTnEVY4fy7TRapxUBz6RfxZWBiOC9y
TBjV13wRaKiyWmcoNtFimFkkHFrMo12BqqOVyDvWIvQY4onpBaVyqeq3utVf4LHNj6MstU0OgmxT
t0T42g5qoDEx2Ky6igYsk6GqDeRoZ5HdAv6tkdaN6XGoxPhEq6nLU8FvGD5Bz6wZjSqCdxkUbq7i
K1V7CFeLuFVxjFnELonq1QwjmkDsaL6sAV3iWUxWbLMpYIAJyOcUb4dYJdsoqpijsJWM5ml8Nnv3
njMhbcuMoDejWF/YLZkWdqB7aFzP1SLU6Sh2BsrdhIInUfI4uax7lL0ahU8itBcN4xZ26AIYmweg
U6cPrPKoa5kvvfJedKf6tAoEJU4Lq5TpapdOVB907mH5UzMLC1RNMh6oj8MiQ8JcooZikSZ1NMpu
ESs5tLbbCv3SXITMeJE06b0BhyXpvEfsJP90DEs7O7l6fxG9/h6XbXqeJ3pYxQgCNuLIQOMFj0TM
aT5EM+ZbqWXskn6ufGrkFNgH2ZFkZBzWRxTAtBBfSy7wVWcjWem1Y59UnNXvM/S6rjh1mM+54MLS
r11MtBVI5HUt8sUfGuLdRRB2x58d+jAbiIo+lAZHSpheRBMlpJDMO7LwmYK0m8i8K+0HlJEPHxYU
SXDgyXtdRc21yfTVGGMc0swAdyhjVzse3Y2ijXCj4V2LG0OuqC2JljpXdonQdYfCgFgD/zVEEW8X
adxCI0fonEiZLmcuUxt2lHZuoCe8YXPF1hOUyQbx1edJwG2G/K4z0iJvEZC4Z1a/SPSE0K8RGwdk
4J3REoECOwEVEV0/WwR+WHZPaWsRCoP3t+6QUTDqP3QWYXgHuYTj0PASPVuiuscN7UyCldAqsBNU
83/n7kx7G7fSbf1Xgv7OXHJzBs5p4GqWbMnzUP5CyLaK8zzz199nO3ESV6U7jZRxcHAL3UaV7VAS
hz2871rPeo0ahDNZLl5Npzx43rhypQQB1Xi6bqUswe4QKIxSqoBJQ7bnLz0pYnClnAEal75sUDhg
NuKxeYyia6IRWQL1Bf02ES51zTzYVVSusLLPq/EBJe5pVDoEMh0ue2sgkasSK6TBcwqFwAoBBS+C
obscxyCBTUsAQyd561VL+Grf4k53afl5/hVD9cpF0VF3F96bwMMNOEJysDNoFXrMFkAUgt29AYq6
m9Dq++QAzF2zdWdBqG7U+giQw5xr9XEYWooeqk1NXj2qk7xA/hTMNVb+tteubewW8wpuCK1cCJSm
X720+CwWaWoY66SatqVwxXnSo8hRdY89hOvdBWmyK5ObNKBvCH/rSI+bBqYe+DusSXyYPDgVRMUD
uNQvwh5dUKLbND485DZBf0/QXUoo3D2lp3JmIXvrekd2rB0UUwM9ChQ8Q4fyxXEr5E1+jswyCDBH
Fs05vM+TFX2F+3ufSDFQKmVBJvogyrczQATQxC0s3Iqp3mLBqJd9/eKHen/QTbqAeYJKnUyUFYte
0q3YgVCfQTUnAZ46A1aDsCZyMPkUjExlPq1JQ/NJxTD8K2ut2W21b5SRnMKw4OpWIfkHSAAtQoFo
/qDkAIN3HqOaylBPAeE2zwL0VBW6qlQKrAgCxU8XbccpCSllELCRE2yoKw1lciJuUsrCq0D4nGO7
3QNAuiuRLDjlRd/166GA06REyJs6Zkmv8sQVBFEANVg1yyLtd7WpdAvNXJqmiWfPpVKKiszvkZOZ
UlhWxilLX5RGzpjdVEmFG8z1SXsjssiiArxJv7pJ8wgULZ7b6NZqKWDTNoOUsznxeJGoByOBpCkG
hpemaOm3sFGpGh1diGzfqH611i3iNj0pmQvRzpVSRJegpoukrC4J75kLyrknBXeYa7VDhwavexPj
ocrTpTwvR6dHAt4Makv2OEgJnyXFfBOqvlbK+/B05Ochir96k0n5n4EOEHNnd7BRBpJCqJ6xDbjB
yKfvcikfVFqEhEqCpFDBhxygMTTRGpIseQMM+I5F+S1lUhqE8UOQZ/iSnP6B6h5yRaSNaOBGemLl
MC8tGJ0+6nxwkluKKdOmq6kCkWIxKkBTpvLCgcwC7eCsAMqnl3Z1cHvyR/LJKdgv8XvV5FLrQMik
K+OV19IaRJLw2lJ7moVD6dD6V5+Kqr9um1HZ1j73v1tiayy4MVlzECbpiYYAQ30HVVKATqIehpmp
R/2Vx8Wihaa+yHv2UUZxyk3koiW6Ufwg1twqR4dONPoaqtGr0OypFPXOro7HbAeb+ks66LcVDu9V
ZxjXPguQMGFf3rpuCyYdTHabQ2VB0eqNBHlXKU5ZpqOwUgjrRNXIpNDt7e4xhEXrTagi0xI5N3pZ
AD3phYqCNpBS2vJNVCvltaoU2uYobjspvR3R4AZocXs0uR3aXFeKdC0p1xXodjX0u2ZLMM80zOEk
Eyq+0dGaLUva3hvLbdrV5HNBc41QrSE8mrCZHyvVf6Fcn0FMj9e60M+ssq95gDhjqqKTjSHcuy6j
ZBA61rlg87ty0XVTj3KZxkxxn0qhsoViOWrUBk0TeG0pZsaDaOE37q7TsblP2m4Cbk5hL29QSU0l
skK3OfcHaGyT3d3BtPDxezNy1eRI7POIYBbbngpgEkBtSM9Ab61K4bWOAtu0ydqDdxjtprHZpmFw
hQrRPCM04Vh0YbXUqukqVApqlVREUHhjHWFELJ8slN+QX/C8B8g6DQh2hB0pSKLtYA+2tJ4FyXSV
hCASCbo0ryDefyV/hZAcrF4sH5xtxfKJXbgdbQuohIkTDWiHHtgjuivYqABAmmzLaiU5d2jrmBB4
12HvVatUKt1JA5E6S9TvodTBl+PA/VXtfY+N4GQ/R6AqZqgYCjxY8HnFs6LA8Oukul5BZl/74skQ
Obp7JbxImEXPtNSlGzkV5Uy5yFSGaLI8afqP2bUH2B+3AFDcNrqOpkOZB1e029JlY4UsKaUHIJNu
AE36AohiugWZOssxDIwZu1i1reZjCfe6qtXrXLoLaEvMbewGlfQdqD2xK0Q8MLhHRrme5K6hvTbV
XpsPwEts7AsONgZP+hly6WygO8z0It0OhvQ9uNIBMUgvBCMSWGLpj0gxSrDkZW0nvRO6dFFk2Cla
6avopcOC3sO2kJ6LWLovMunDQMMH70t6MwLB+ZZujYL/hv7isDYwcgzS0cEHAon65vKQfo9OOj8M
LCCx9II00hVC+AtlZOUrY0zEmhzniCkdJNoODfp9BYpRoSpPuIU4dNJzYvCZoSrjQ9EwpIwdzhSg
V8MMDRp4csZVW/pXCulkqaWnpZHuFhD0EwtrHC+0fEyy1HDBTNIPo0tnjCU9Mh1mGQPTzGRn+9GO
UDEiuHj0iuilc1iNRvFwUQfdqdVrfR4ZFi2o1LxU2Wycmxh0Kow6A01BULiWtvXlj7j/csqNWwt7
T613Zyol5hVUDgU/m3gOknMlpZAzKnm4CvryYTTHkyjj6zpSMULQ2J21gzivsTWY66zM9plGtFte
Y5w14WPOasWZ2Wrw7Mf0oViJPKV1tXUspLfTZRWFO+lGZRd1Rcn3vlcqTJkZXitxhuf4qVHoYPqZ
hqxqcq/Tzl+bHh28AMqmSpV78hNQ3tdW4V6bg390HJ8zDCDJrGYJwS+Lyj96Srul+TOHjrfy2d7Y
Rr8XcQIAQYMV1+W0UJ2dmtjbEKbETHTW2kT/b9UW+u7g2dXuhmlaTuzeOgzeZL3ONcu9M+whnJFU
NLi33ui+sPr8YneMIQbcaKX4AtHHBWxcodtB3b1x1IS9AWlIDcOf7V1OvjjLAir2SkdAVj+bnPqS
sAmkoIl9bcI0S0CxsFXCKxlEYLEGiLgN+02fdjeHipL0qgBB0ZESrNGZAa8k0plQhgvTCs6LvoIb
Ix4z6lxRj3exIwLIY4RWvGViEiCQ+YecfE3cewJRZEqLPUAb6FgYsn1xlavavY7hm9w6/Iex+RxT
r8/zPZgv6GJlfOsa+j4qqosRHofAFlRbX1A1Scss+BZvbtcK3RhjSckxPH+sQiSemq7eBhkqtohR
Wdt6cCsYvI0L+NhPZV6AmRUyW+HQxhiNFBaF0gIXSwE/673SfEbTiuwLn1ocDJgOjfZlKDGZs8SJ
Sbgo0BLF5cBUwEIAjRYudG6y7GCLdpnWwQvu2qvEw/7mIUJVhX1pOoRbFd0tFpR5KXkC8tJkYYbL
M12l1cYN2LynbEeREkY55A+tl+5eLOLUCeeFjGjMIQS5+ibQizndwQdnanEjMbb3zEjynCPkva1y
Y+36wa1X7LseHr66DjMxzrzOsma5aS+m0b1sRX/vwwop6o6IxQi7IMpxw7xjWXFP9QJXdcPuWQm8
y9jqVn4EMgHNtHlzXWApOcsUurIEk8HOSuPLeFBCaXfa5lRcSEpR1fPQrNcqeTXbpmPQKNBr9RP7
KJpBM4fLlKgWNhCc71ZdsFFWSGFyujVzP60VvdmHvnoxtFQAmLigOhXp3uqVmxBEAZluyFE9g5xO
lMTsAElbTpphGZP8nfnD+RTDAc5cAIJkM2FHYiWHdoK+7moa7OSiLu0HN+3QgrKLCCwE20huG24J
2veTMh2SyJuhoduIFiq2qgbHimVdSH6RlxAHrmqAs/1iTeWKZRwMYTOISAI4IG+rSpYFUSDYzAd7
1o7Pdqc/K6QhVizjInAwZIdhKOLuQXtPpNbAFo1qK3kxRf5chJ2zTY2iQxyn9XMtJbzIrS8Lvwzm
jYwWsKKzwcYO69Xqc6X0460aXpSO59Naz/K515i3hu/smfouOz0CEKAi7h+VW4tOQqv396KmBJNj
jmen7K6UUFzYJr6RNp+eCMBC46QHxqpByurl7Yb7ciUqVSa3uUSfZfE+VB1SE3yNFHZB7A792moK
g50SUxj2UHnmZS/hcM6tifSQ+AbxRHOGRXTxQpXdmw+VtYjyxNzqqo2WDjRRHufH3MPS2xOdOYHA
cEV+UP2wuc3CeOu50TIIquYsoeK5MNVgRxaLSgd6Bhxmmtk1EiELz2qiF2eZ5hEB7Rvs2zXcThGE
wsRWcPBNUFEKhg2NUucyBV2h951G6II4EyZbjny4iYJuwXLLA2NJi9ERIC5Y2OArJ0xAwdukFTAy
TbhlAQW2pvUefcT+JTLSeR8jNnFrUAKVrm20qj/kIaIYBWwxqVEkMJfW17TjAW3tkp2kid+0AeiR
9+R7K+ncr+iGhDIntHbZlfSJrZ+51WStRKFctYnIFvw2IYqCjV9q2usBMM5GCI/d3WTiEUTYmTjY
J7uuZpfA4swlsW/e2/DKYxPd4mDtqgBXMFl5S8Pw0PGSxgBZYuyuh/Y113t4ZCQhM3ODZXT0fdka
DkFkag+BpV7momVdkA7nTUGhMinqQx9VlxAG1hql2Fk/dBCUFPIKyhfToxQIsPt1GuD/xGzokINr
L7ZnnlJby1Z9QsuxdezorCvUm8qtNyptT5y6/mWj+ld6qBw8p+OudglbNiTnnF0Oa0F8bZqjWoR0
RZdFYryEpJYv4MCdh7mP/shbxZgpeUR1KBhIAbHKwwvyY2WbiVuPIO6pszkwTDTicQ4JOVazDAxB
kuu3rZJTHBiVp0wh7CK11R1aRaRvJT0ZX0Uno7MyUQqJwynnVsi6TdXjtZl26tzGdd/cw0KjHkvG
SuFCODaw9htCr+dg7UraODDDCJTpK/dVUcWdJa1cVuST5mN205qC6oYO5caz2XcooQyMrwb8gU24
LqRaFEVuuQTyv2yGluwTPPOT2Jaoc3FuNlX5AkAFHRy3stwyAV8Zxc6WX/y6ELsgSswVKsFLfUA3
GEYAJOOItQVst10f1L/+rfKradn3cF9dT1F2PCjsCNnrLEyH2ufbF/h0+BUNYe3EWHIDvn2zccMR
+SePes2YuWv9sF0RZlBvIwlv9VvtQEEGAX9J4EGRqQESQlXghwAZipAi3+m+D327kbrGMRv4q44L
DQwRWStNRELZGI5ryskl7Jlu06fpuKbTVez0zuCL/FvfsKhxxm1SMIElVrBt86tUw/ZNF7o6I26R
rcjbq0MjqXYFyhwry+FeUpMnPVC+7tubefsbJfGcy/7he6xCF0NUiE1tchG7FF12TxDHoq8mZy4C
6j6UoUH6WOLXL0HGtpXOyoOupZm0l1HrSgmeR6vOX20ntONZWYfZziHvYBc2zD/IJM/LEHsG7VAT
VAy0bZ48tFRhUO6CgkRIJOXGXCPqbvf2peWpWfZCPf7+LWE6cIUynIqipaT2+w+KESnY7/+MRkIM
xoah/fcf9DkNDL1kMZcXDG9+Va/ZSgJ1/e2LW+k46N7+HYbNsqxELqNRiXWp3Qb/C54t8Fs7+FbN
osHounDS8gb3RLrHz7+YiDBnX0gBuwS+ldqZCiIPqAMW1aXWYgdUu1RfVDSUk5bmZID0H6xQm7Y1
SVxsViIXCGqRxsqameAqzZj4+7FVryGjHcKCNVLEXDojkYwwsL4Pz+3In7D7UeS1AHosg846TQLE
U5F1W/YE5nk7kjHXOOkSJbSnDDfCJ0MiZXVLFZK4UMO57XkMwTFQVRzD9G6M6n5tjP3M5qY8iwz9
JRRMLINJBSIeo1vNS4pzpYgp0NvBkjF6N+JJZhKgbwrwUCxzr700wPycqVOw1HIsWAV5bpNTesw3
erRpKA3NCxuxIm6uOcNcDoQHD67bqgOZveomU1FA5V73pVTSO3WoxZKY6hy1btun0IfwBBJ1a28T
r2W7VOHZVcE9lxL73vIlZxEn/Gf2vslloeActTyyknxEIBn83CorXku8vbV68A2xKYH0Vzr0RZu6
Z2rexxpq/7jSTzj9byo21UlZnKHATsjXBqqL/lFqT/e6Lu7i0oWfCaw5drYWQTc0T0ITqNZwW4/2
LopvO5FRb9H7C681kIPiJnejgxqOCxRm9xTj2e/Tt2Yrmd2NBiPulKMcb7unIHUv5csWDhzfBi0H
jC4VyDIekhwvIhV8GnHjo1eqS5zXRKmr6Y1p2A+GQgenoyhLhuNj1jKy5lP1Sm7sY8MnNEmlmzUt
gw6WkS9EQlFVEzdVc04sGNIvX7NJtqof5KebG5Qb9rFlTegWmqPd+ZcucRlmbvIuA4Yh1hNNd4h8
h50b7i/VvC081j/QV5gpk2ztFSqEwmHdCcyYQdi+1n3D8op9LhVw5kqxLVRDOaubWxGhqjPVFMVV
4mwF9KtQYA4JaNSQiF5hXElPkAISOiYI7LNxFoWopAIsYx67CsRotPt1bbwthPtikZ9wVhfUoLS2
RxU/1g0tfYuom75k3deY7O6DiorD2iSdb+YoZJKBnu02ZRBaeDhZQiMtQw1uHpIcQw9+6xboEB8B
fOVKnjoaRfqxjEckbsrTIc3ZpRKL5+JTNR8Vq1/4jUWscLSmS2nsBS24qGvwhglq3p5Gwdcr95hL
0TpxPcDRZqsKpibRW/UejsFDV6lHxkodJp3+BV8WNnIQQVlZkfvTjS8kKRQzBcwy2VzrpofXYHjV
rWXEFBBGi4WNfuFnhE32PdIo6jUxzmfzXKNYt7Hw1e6SJnoeM4deSH0VQrWxYwqhEznTKFLw/pkK
rFKXyN+YRoTKVVzoA/LHQH+aCofL4zqo/t3zyS2vvVZ/7VNCOmqPmmte4y9pMoz2/EX+KAzhN8Zx
/SoIaM8d494KeUi9sONxzO8rGyTQ2PVQIjvkbIayTsp7NlnuXKd3L4kXRK30VbR1PR9zIFvKNDVv
6agT7uVT/HVRDS4mlLA2QXc6MLdZWHcsnZGvlF/UdiJSJPWYVUMuiVOdmXb+oCrmAdpnsqCMEAXT
A+L7rTD6i0bzV2Fj8crCkaz0lkw3FMRYGm+jgBxqB4Udy1Sad45irH1/ZG2slAyckVy7s9tyxXqs
LQojomX7vqGa/agEMHcggBkjcTbaeVVZTyVLsNrMAJm4MY4e57p0LSLW6dxw22R6exL5dFWUl7Yg
qsSgDDh43IvyB5GJrycrvUd5w+NNWbZkyimGv9UNZTfUOcWJ1riKMSUqY3TEMLFxrXzFW5sWrUUt
zu1VHEhUYlgsiAU+uLsAej+acOU6hfhXdM8kMsIt6potIRrbsSRAHZCGPsMfcfBMbJB1i9MP7TUQ
IogNtrsg6XwTk2JEnerKsq1LPYFsBWE8ywg1T/SLt9cdmwSuTAy91UKFWNn5dYAMbCZQJWjI22aG
CtwoRB+Juo3cWFrXaNCTOzvACJsmvoSZjyfFbda5gwVtoKYyG0yKbKZA+N5e16CrZ51KWqpTZXs3
864tLV7oY1+tU+PoUsedWab5gqD7kliQXV2Vd1EZresqODMz5aDDFwgDRsXBvSR1hmI/hSK/wSRE
F/ZYY19QRvupcZyvTvKs5m/ILOs2Q/tQRxGQIhuAR07XvQIrTC4cRWEqrIO6mfrq6Q36goKMbSQ8
GQZaJSMOwMfSUfQXlWviVzCmTdN5OBhTe1qyBjkPVH+nusatqRoPRc45S/kArC234UjKN57rpxFj
7kzmoJA9MCtow8wUyqesyZd0X3eRaS1pBx7VlpJxmxR3UTfsuvBaNZsXFUicKQg562uMt905E+06
aboLuHog/WnZGOO2yCkTaxN1SQin6bzU6LZXCtt4pL4zsi/XMOApMedi74QEPajGYzmpsnvlneVI
2jPUCa2NCN436aWQh2CXxZeo7R7quCGmIAwv9ACTTROFV32TvToOFaTYaB+dBHJLUz+Xo/GUltl9
lrAsaMO70uq+GHYcg68arlhrZCv2jzYTAPriBDZBgHrYpTuBI4VGQ1Y9m1xPzxkEDwMYL8KusXnG
gD9v/EhprqJcPS+GhVBLjGDFoGNA1xKUZ8SHsG+b5vh/d7m+CKGmzYp2GJZZH3InoCGjT1k8UtAn
BTxUaXjBMVa0+NiUKAI8JgraYoRNNuUegR++N04McoKIVF/ioXrhf6mxWaljeZY1rHwMh5kSCckZ
lddLUyEewQ62GHCPsKBQzI+3zqgdKZrhCOm7tUIcFvNl9iKfby8nmLRurDkltgIeXoMV1LBukVxu
O4xxPEh04Xp9PDdtOm1IGlP4bvbIUNpufLsxL2r8RLNWKC95yVFM5T5j1FTrEvtRyrrFrIwHpAHQ
TaxqqVrauAVgPntb7tvNq7CoTzW+Us1cRZNT80XWeSxUSobMKduRMPCiGLyLWtGeaxKXJqVfTC4m
RlwiqF/xy1Wmi6xD2+IjmzbKrtTCu1jAtMGsarKxukQIHJ61dEp0WEn5NNGRyWmQ5t6tG1qPakBf
wPeG/Rh7943anVm1Ey+1sj6DLVHzKsUJQg5DhpiusmhaI+PHHkY4Ys52iKoCrZDGIZZKj1A14TGq
w2kW2+bCHgBBejVo+njYZORoGXT45xr4+nlAGQQJM5GmuWI+lFPYb8s6pUqHi2puhw+lmADSiHzt
OQK3hYivWAKhURjtR4Q3m2qq3DnLLQISIVJDcKHH3Y5LTYWLmrSHkeJq15YDQ4b1NFCuQPHLuMLF
NXCSBtdl6ZdLbDceKv6VlfsXeVA/igk6aj/oxI4gTKpdnUqo7a81XcYEd0DV/abZ0b2Z23RcaQad
FTW7irw2D5rX2WTRDXfcChWTyaUw+36L7AfoanTXw26ibs1UG2ZMZOR8LaMBXAbysHLBYg2kVcYn
Z4jaZmiHPJDXwKASHhWeFUyaMYs8W0EwZbnQHaOs3BQ+BF+wUkCIcQ+CYO162qVaY+DRja1Ld0QY
gvF7n1C3WtNzVtedFl+bhf5cAP0+V82tG5PXHhdXrTadDQFAdVpmjTpxSZqUlQ0TVhp1qK99Z9oa
BXklhWrOpiJCK0U1r5Bxi2Wgzip3uGsoC/Uiu27y/rzshDWnh3/f1EARdPPRLV6sxq4XSh1CmhLh
dRqCrtQp01X0LMca7L8XXzm5fzZREwEqBySG6r3VJv0qmZSvoPRpKYU9LrVpcOe56ODmt1+Fm1oy
bx2rlnpnKE9JbJ1UvM99JrIzPUM5o3fh+YTzaAlpGY44OaNhD311Su4Nk9s6g1KiUGyLpppkkiSD
sw8fuyV9sK+bQ6cN6sIYBcXBpll5gRYuqUdDP4hhhk+6ypg4ZgSwM4dw1VjbRNu6HWU/MJiPWPyn
3F1bg4ExPLPXznBPeYYaIa67ldN0z5mgLZMW3k0/2I+aGO4pR9wBv2WCK13Q3Kl1GDJy2+vxFezL
g5W0LGkIlWN/ZYGrb3GKusp2KlQYrU4LEKP3zQVzKLdpUl9GlhHMAlCz+JK6VZOZ29KlVu870XEi
i1e06SOQYG7+9qmW2OsGSbtaeCULqh6CqtiPBB0uVHBmV/RmbT07WVnnzHHzeUj8h2jRs/0kXgus
sn3hhJiS0qnTCGuxNUzH4oJAeRZalDpNfRXUISpgUH7FoD33I5GjMXSA1I82zH0++Q93rWtAopQh
wHGSZisdgqqTpJcRvg9WZ92Vm4mbzn6to5TAIyeYs1p/Lpr20Yrw8FTpPjFx2Db8f0KyNHPtJMG8
Op3rass2V9SEqwhjR7t7E8MVaOAL1BjmyL4GOaBhDGEjVg1LCx5BGMLxTXUsMUalL1wVf3JDvmWb
fS0zOD1u62MdgG9AFGoxiyXyoAu1a5LDm+0gcQg1XIT22cmBJEBIpJldzlqJTzDhKAzwFEIBWCHw
2NLG/Z1jlvtAWOHacQhNkzAGs7wLJZwBXtCNJXENoQQ3ZBLh0AhcA63EOlQS8IBKZi0gPmSQHzQd
BAT9rZvJxw1m+hemhERokhYhsRGd6C5q6YutpB0lGYArBhIzMcGbcCV4AuTY3IJEEUkkRSDhFDX+
jhbR+jyEWxFqyYZmjrfMJdLCVDZCIi5iCbsQEdgLXQIw/GKpw8N4Ux//f5Oc9usHkTpqQsmRrl61
p2q8PtVt0tT//K/fY88wQxEXm/+9X/r3B/pVwP0X0m/TdHEy/J/vDvX2hv/dIZIjn6t9JedNt38m
hc2iH+Sqb3+0f/zE5pweyduPFfoaP1uaLTC5GO7bnz9ebHmO/tVZ+O5d/cmZ+ve/8+ETvOQtwxWX
wQ/z7I+BdML4No7u7R19fw6+OcIfzoH7s6mCcFKl7+OPH951f6YVp1MNVX/57LgxONt/uEH+hz78
v0zj0zRVR3H/Q7eAcH6mD21qQudm+uPHd8TP5FTpeHv0X+6N/3UfX+iaxQ37Qx/fED9j+eFIDn6D
P3582/wZg4RqOCbocfmHn/+nV/8/uEV+G0oYl5PXt0EkPNV/Ntb8q194f3q+//mvT8729b//IR+P
D78ox5RfXvv0m73knx9usLcb/A8/fL/h317n1//81w/4/Ut/eK33T/X+zU14qo7VSzC+/WD89W0e
jikj0f9Njs/H9ENsJFmP3HK/v5PvYil/u/B/ceA6/ua4hvoJx61owmYfD+wa+Kt/+A1X8TGrj/X7
keRl1FyTG/1Hjzw/JuFXlocf0zl/mUZ++NiYMarja/7+LuW7ti2dIfXHj5xlp5cmfGmb94O9Hdx2
8T396MEXp+TYH6vT+5HkkR2IFe///tMp+D+6797TU3/Kv/6EXLxNnz+ediTCn3AXrjjr4evHu/CX
SeFHz8z6lNNy+nhkOR7++JnZcMbD8P04b7c3SPZPuFO2r8fgww2oGXSz3l/o71/KbZKE9IY+PpFA
1j/h/ttmr+Hxm1EExy+T+o9ev23ef7x4pMwxhf3oYc++H5ssfFafcGDeWfsSj+9HersvLM7y+zf+
/vWTPbj6u9PssrD58WPvj2H2YfRACfQZ08teeueOGZurX66YPB2C1cgnXML9sa6PlD7rE5zdj8c3
peP4R2+RffgShP7x4zKdncQnPOH7kLmgzpsPd7bQDJkh/eNvu65D/oes8/1gbyddo4ny/o2/fw/u
OXTeVt8e+lPeeJ4134wh2MMd98ff9OH0XB2/WT0J4WDl/eGzfTh1x4/zFpI9/ROWT4dT/9PmmGJI
CD9O6xxfruF/9DaRx9+dqvo0vh/r7S4BcvVJB9+fhvDlwzTG7kRu8z7jnX/Jq/j9SL++b7mF+uFD
Szv4T/NjlTNTfnw4dUv7tBdYHONvn3262p+wJLkIwo9nHL3dJ0w8F3HCiuTjroawY/cTBtmL6uR/
WwkxP+NSXp4AgoxJd/xmmyBMS3zC+74m1fr00xY0+Tdzm21Zn3Ahb/C1/fmNqDNLfMIl/eUFvr8R
5eE/YT14y9k/1fXpw5JC11XxCSPj7Wn4uKvUedOfcNy75hi8DyFyTNGhRHzCXH9/qlJmtg9HZir+
hIHwPmRn883trZv6Z9x/D0fmncyH+PzxfTvGJwyCf4ny+K2i8/dKJQ9h/ZJnaKQ+vHcLLM77N/7+
+udhzFNOzPuB3u4TyxV/OWf+WaXptxrs9/WnX+r0f/kLVMDkgV+S07H65/8DAAD//w==</cx:binary>
              </cx:geoCache>
            </cx:geography>
          </cx:layoutPr>
        </cx:series>
      </cx:plotAreaRegion>
    </cx:plotArea>
  </cx:chart>
</cx: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2.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3.xml><?xml version="1.0" encoding="utf-8"?>
<cs:colorStyle xmlns:cs="http://schemas.microsoft.com/office/drawing/2012/chartStyle" xmlns:a="http://schemas.openxmlformats.org/drawingml/2006/main" meth="withinLinearReversed" id="26">
  <a:schemeClr val="accent6"/>
</cs:colorStyle>
</file>

<file path=ppt/charts/colors4.xml><?xml version="1.0" encoding="utf-8"?>
<cs:colorStyle xmlns:cs="http://schemas.microsoft.com/office/drawing/2012/chartStyle" xmlns:a="http://schemas.openxmlformats.org/drawingml/2006/main" meth="withinLinear" id="18">
  <a:schemeClr val="accent5"/>
</cs:colorStyle>
</file>

<file path=ppt/charts/colors5.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494">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85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3175">
        <a:solidFill>
          <a:schemeClr val="bg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0.63333</cdr:x>
      <cdr:y>0.90451</cdr:y>
    </cdr:from>
    <cdr:to>
      <cdr:x>1</cdr:x>
      <cdr:y>0.99132</cdr:y>
    </cdr:to>
    <cdr:sp macro="" textlink="">
      <cdr:nvSpPr>
        <cdr:cNvPr id="4" name="TextBox 3">
          <a:extLst xmlns:a="http://schemas.openxmlformats.org/drawingml/2006/main">
            <a:ext uri="{FF2B5EF4-FFF2-40B4-BE49-F238E27FC236}">
              <a16:creationId xmlns:a16="http://schemas.microsoft.com/office/drawing/2014/main" id="{06D14EC3-3EAE-285F-73DF-A9296E97CE85}"/>
            </a:ext>
          </a:extLst>
        </cdr:cNvPr>
        <cdr:cNvSpPr txBox="1"/>
      </cdr:nvSpPr>
      <cdr:spPr>
        <a:xfrm xmlns:a="http://schemas.openxmlformats.org/drawingml/2006/main">
          <a:off x="2895600" y="2481263"/>
          <a:ext cx="1676400" cy="23812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a:t>Source: forbes.com,2021</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60D33C-E65E-4BE1-AC08-BD8A2DF68798}" type="datetimeFigureOut">
              <a:rPr lang="en-US" smtClean="0"/>
              <a:t>8/9/2023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3E4550-6593-4D4F-BA80-19879D3B57D5}" type="slidenum">
              <a:rPr lang="en-US" smtClean="0"/>
              <a:t>‹#›</a:t>
            </a:fld>
            <a:endParaRPr lang="en-US"/>
          </a:p>
        </p:txBody>
      </p:sp>
    </p:spTree>
    <p:extLst>
      <p:ext uri="{BB962C8B-B14F-4D97-AF65-F5344CB8AC3E}">
        <p14:creationId xmlns:p14="http://schemas.microsoft.com/office/powerpoint/2010/main" val="3058630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Within our industry today, there exists trends and troubling signs of decline for its profitability. While this information may be cause for concern and raise fears for employees and questions from customers and other stakeholders, this presentation aims to elaborate on these market statistics, explain factors attributing to this change, and recommend a new direction for the company.</a:t>
            </a:r>
          </a:p>
        </p:txBody>
      </p:sp>
      <p:sp>
        <p:nvSpPr>
          <p:cNvPr id="4" name="Slide Number Placeholder 3"/>
          <p:cNvSpPr>
            <a:spLocks noGrp="1"/>
          </p:cNvSpPr>
          <p:nvPr>
            <p:ph type="sldNum" sz="quarter" idx="5"/>
          </p:nvPr>
        </p:nvSpPr>
        <p:spPr/>
        <p:txBody>
          <a:bodyPr/>
          <a:lstStyle/>
          <a:p>
            <a:fld id="{BC0E3C92-F02E-7647-B93A-ACDEC4921F63}" type="slidenum">
              <a:rPr lang="en-US" smtClean="0"/>
              <a:t>1</a:t>
            </a:fld>
            <a:endParaRPr lang="en-US"/>
          </a:p>
        </p:txBody>
      </p:sp>
    </p:spTree>
    <p:extLst>
      <p:ext uri="{BB962C8B-B14F-4D97-AF65-F5344CB8AC3E}">
        <p14:creationId xmlns:p14="http://schemas.microsoft.com/office/powerpoint/2010/main" val="539236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question that may emanate from diversifying into the landscaping industry is if electrification will have a future stronghold. This answer is no, as according to one survey in California, most landscapers prefer gas-powered machinery over electric ones.(timesofsandiego.com,2021) This was due to their statements regarding the power output not being up to par, the electric equipment having higher upfront costs, and the duration of usage not coming near where gas-powered engines currently reside. This was also my personal experience when I worked at my landscaping company; landscapers did not wish to transition their machinery because it would be very costly initially, and it would take further time to learn how to use it when they were so accustomed to ICE equipment. From five years ago to now, this has not appeared to change, as there continues to be a demand for gas power. Moving into this new industry will impact internal stakeholders by promoting future growth in their operations and enhanced security their work will exist in time. For external stakeholders, this ensures that their desired tools endure and they are not forced to migrate to the new technology, extending their project timelines and increasing the number of workers required to complete one job due to electric machinery's underperformance.</a:t>
            </a:r>
          </a:p>
        </p:txBody>
      </p:sp>
      <p:sp>
        <p:nvSpPr>
          <p:cNvPr id="4" name="Slide Number Placeholder 3"/>
          <p:cNvSpPr>
            <a:spLocks noGrp="1"/>
          </p:cNvSpPr>
          <p:nvPr>
            <p:ph type="sldNum" sz="quarter" idx="5"/>
          </p:nvPr>
        </p:nvSpPr>
        <p:spPr/>
        <p:txBody>
          <a:bodyPr/>
          <a:lstStyle/>
          <a:p>
            <a:fld id="{443E4550-6593-4D4F-BA80-19879D3B57D5}" type="slidenum">
              <a:rPr lang="en-US" smtClean="0"/>
              <a:t>10</a:t>
            </a:fld>
            <a:endParaRPr lang="en-US"/>
          </a:p>
        </p:txBody>
      </p:sp>
    </p:spTree>
    <p:extLst>
      <p:ext uri="{BB962C8B-B14F-4D97-AF65-F5344CB8AC3E}">
        <p14:creationId xmlns:p14="http://schemas.microsoft.com/office/powerpoint/2010/main" val="4091996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further expand on cost, according to turfmagazine.com, electric machinery can cost 75% more than its ICE counterpart. With 20% of an ICE tool’s overall costs being its initial purchasing price, an electric tool’s purchasing price accounts for a 59% increase in the initial product. For many landscapers in the United States, their annual salary is a fraction of the pay of the average American. Landscapers, on average, make $28,952 in the United States, with the 90th percentile making $36,000.(zippa.com,2023) Compared to the salary of the average American being 59,428, this is still a $20,000 difference compared to the highest average paid landscapers nationwide. Diversifying into this new industry would benefit internal stakeholders and positively impact external stakeholders, from the community to customers. If landscapers are forced to pay more for their equipment, they must charge more to the people they serve. This eventually causes further competition with landscapers who can afford the technology and those who can not, requiring them to purchase equipment in worse condition but is more affordable, or charge less to exist within the market. The impact that moving to this new industry will have on the organization is serving to provide quality equipment for external stakeholders such as landscapers at a fraction of the costs of electric equipment. </a:t>
            </a:r>
          </a:p>
        </p:txBody>
      </p:sp>
      <p:sp>
        <p:nvSpPr>
          <p:cNvPr id="4" name="Slide Number Placeholder 3"/>
          <p:cNvSpPr>
            <a:spLocks noGrp="1"/>
          </p:cNvSpPr>
          <p:nvPr>
            <p:ph type="sldNum" sz="quarter" idx="5"/>
          </p:nvPr>
        </p:nvSpPr>
        <p:spPr/>
        <p:txBody>
          <a:bodyPr/>
          <a:lstStyle/>
          <a:p>
            <a:fld id="{443E4550-6593-4D4F-BA80-19879D3B57D5}" type="slidenum">
              <a:rPr lang="en-US" smtClean="0"/>
              <a:t>11</a:t>
            </a:fld>
            <a:endParaRPr lang="en-US"/>
          </a:p>
        </p:txBody>
      </p:sp>
    </p:spTree>
    <p:extLst>
      <p:ext uri="{BB962C8B-B14F-4D97-AF65-F5344CB8AC3E}">
        <p14:creationId xmlns:p14="http://schemas.microsoft.com/office/powerpoint/2010/main" val="2829658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previously mentioned statistics in mind, it can be concluded that the future demands for industries such as automotive engine manufacturing is electrification and alternative energies. If the company fails to act and diversify accordingly, it can witness itself beginning to break even in profits, and ultimately go bankrupt from the lack of sales. With the plateauing of the existing industry demonstrated in the first slide, extensive growth is not likely for another five years. However, evidence from grand view research demonstrates that overall gardening equipment is projected to increase annually by 6.4% for the next seven years. This considers recent sales of various equipment such as lawnmowers, power tools, and watering equipment. With the highly valued market for landscaping services and the growth of gardening equipment required to perform these services, the likelihood of this company’s diversification success is high. Unlike automobiles, producing engines for this machinery does not guarantee its usage in any way other than personal. For example, “73 percent of American commuters use their own car to move between home and work”, showing personal transpiration as the largest usage of vehicles.(statista.com,2023) Unless individuals rent their car, use it to provide deliveries, or do anything that provides services, their vehicle does not exist to add additional value except for convenience and commuting. This is not the case for landscaping equipment, as its sole purpose is maintenance on land or shrubbery. In order to perform these operations, landscapers require tools to do so. This is how this industry continues to witness its engines perform services and add value to themselves. After witnessing that almost 78% of the US economy is attributed to services, entering this industry promotes opportunity for more customers and higher demand. </a:t>
            </a:r>
          </a:p>
        </p:txBody>
      </p:sp>
      <p:sp>
        <p:nvSpPr>
          <p:cNvPr id="4" name="Slide Number Placeholder 3"/>
          <p:cNvSpPr>
            <a:spLocks noGrp="1"/>
          </p:cNvSpPr>
          <p:nvPr>
            <p:ph type="sldNum" sz="quarter" idx="5"/>
          </p:nvPr>
        </p:nvSpPr>
        <p:spPr/>
        <p:txBody>
          <a:bodyPr/>
          <a:lstStyle/>
          <a:p>
            <a:fld id="{443E4550-6593-4D4F-BA80-19879D3B57D5}" type="slidenum">
              <a:rPr lang="en-US" smtClean="0"/>
              <a:t>12</a:t>
            </a:fld>
            <a:endParaRPr lang="en-US"/>
          </a:p>
        </p:txBody>
      </p:sp>
    </p:spTree>
    <p:extLst>
      <p:ext uri="{BB962C8B-B14F-4D97-AF65-F5344CB8AC3E}">
        <p14:creationId xmlns:p14="http://schemas.microsoft.com/office/powerpoint/2010/main" val="29156600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Summarizing the findings of the research conducted within this presentation, important points to emphasize are the differences in profits and growth between the two industries and the lower threats of electrification that exist within landscaping manufacturing. The visuals aim to demonstrate that as customers demand more electrification, automobile manufacturers will have to either invest in this technology or be phased out in the future. For the current company, this can just as easily happen if they do not diversify into a market that is not so heavily invested in this technology. The visualizations convey that the new industry is a very safe way for the company to exist and grow with minimal fears of emerging eliminations or requirements of high investments in electrification. As the company already owns and operates within engine manufacturing, it can easily take its expertise and reputation over to this new industry without paying for any large costs associated with entering this market. Additionally, adhering to engine manufacturing within this new market would ensure the company’s success through being a cheaper alternative to electric equipment, providing in-demand customer needs, and enhancing sales by existing within a highly valued sector of the economy. As the research suggests, diversification would not only seek to solve the problem of a diminishing gas-powered new car market, but ensure that the company can attain future growth in a new industry. Engine manufacturing within landscaping equipment is very profitable, and with the issue of electrification overwhelming the new car manufacturing market, this diversity strategy can solve this problem.</a:t>
            </a:r>
          </a:p>
        </p:txBody>
      </p:sp>
      <p:sp>
        <p:nvSpPr>
          <p:cNvPr id="4" name="Slide Number Placeholder 3"/>
          <p:cNvSpPr>
            <a:spLocks noGrp="1"/>
          </p:cNvSpPr>
          <p:nvPr>
            <p:ph type="sldNum" sz="quarter" idx="5"/>
          </p:nvPr>
        </p:nvSpPr>
        <p:spPr/>
        <p:txBody>
          <a:bodyPr/>
          <a:lstStyle/>
          <a:p>
            <a:fld id="{BC0E3C92-F02E-7647-B93A-ACDEC4921F63}" type="slidenum">
              <a:rPr lang="en-US" smtClean="0"/>
              <a:t>13</a:t>
            </a:fld>
            <a:endParaRPr lang="en-US"/>
          </a:p>
        </p:txBody>
      </p:sp>
    </p:spTree>
    <p:extLst>
      <p:ext uri="{BB962C8B-B14F-4D97-AF65-F5344CB8AC3E}">
        <p14:creationId xmlns:p14="http://schemas.microsoft.com/office/powerpoint/2010/main" val="835524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3E4550-6593-4D4F-BA80-19879D3B57D5}" type="slidenum">
              <a:rPr lang="en-US" smtClean="0"/>
              <a:t>14</a:t>
            </a:fld>
            <a:endParaRPr lang="en-US"/>
          </a:p>
        </p:txBody>
      </p:sp>
    </p:spTree>
    <p:extLst>
      <p:ext uri="{BB962C8B-B14F-4D97-AF65-F5344CB8AC3E}">
        <p14:creationId xmlns:p14="http://schemas.microsoft.com/office/powerpoint/2010/main" val="1858999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current automotive manufacturing industry is witnessing a plateau in revenues across North America. While a plateau of revenues is not a cause for concern, the effects of this trend are. According to the Bureau of Labor Statistics, the consumer price index rose by 0.2% this June alone, “up 4.8 percent over the year”.(bls.gov,2023) This results in employee pay and other internal stakeholders not witnessing their industries performance matching the rise in inflationary costs of living. Witnessing the industries steady revenue stream by itself does not tell the entire picture, as it can reflect the wages available to pay workers and ensure their financial safety.</a:t>
            </a:r>
          </a:p>
        </p:txBody>
      </p:sp>
      <p:sp>
        <p:nvSpPr>
          <p:cNvPr id="4" name="Slide Number Placeholder 3"/>
          <p:cNvSpPr>
            <a:spLocks noGrp="1"/>
          </p:cNvSpPr>
          <p:nvPr>
            <p:ph type="sldNum" sz="quarter" idx="5"/>
          </p:nvPr>
        </p:nvSpPr>
        <p:spPr/>
        <p:txBody>
          <a:bodyPr/>
          <a:lstStyle/>
          <a:p>
            <a:fld id="{443E4550-6593-4D4F-BA80-19879D3B57D5}" type="slidenum">
              <a:rPr lang="en-US" smtClean="0"/>
              <a:t>2</a:t>
            </a:fld>
            <a:endParaRPr lang="en-US"/>
          </a:p>
        </p:txBody>
      </p:sp>
    </p:spTree>
    <p:extLst>
      <p:ext uri="{BB962C8B-B14F-4D97-AF65-F5344CB8AC3E}">
        <p14:creationId xmlns:p14="http://schemas.microsoft.com/office/powerpoint/2010/main" val="3875463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provides factors that propel the automotive manufacturing industry's performance, with diminishing consumer consumption within this market at -5.4%, an almost 10% increase in materials such as steel, and a declining number of new vehicles being purchased. These statistics are further fueled by a decrease in new car sales, producing fewer new engines. According to Caranddriver.com, "New vehicles made up 6.1 percent of vehicles on the road last year; IHS Markit predicts they will be closer to 5 percent this year."(2021). Our current industry is also lacking behind the used car market, at a 6.2% growth annually, the same period as the statistics above, compared to only a 2% annual growth for the existing industry.</a:t>
            </a:r>
          </a:p>
        </p:txBody>
      </p:sp>
      <p:sp>
        <p:nvSpPr>
          <p:cNvPr id="4" name="Slide Number Placeholder 3"/>
          <p:cNvSpPr>
            <a:spLocks noGrp="1"/>
          </p:cNvSpPr>
          <p:nvPr>
            <p:ph type="sldNum" sz="quarter" idx="5"/>
          </p:nvPr>
        </p:nvSpPr>
        <p:spPr/>
        <p:txBody>
          <a:bodyPr/>
          <a:lstStyle/>
          <a:p>
            <a:fld id="{443E4550-6593-4D4F-BA80-19879D3B57D5}" type="slidenum">
              <a:rPr lang="en-US" smtClean="0"/>
              <a:t>3</a:t>
            </a:fld>
            <a:endParaRPr lang="en-US"/>
          </a:p>
        </p:txBody>
      </p:sp>
    </p:spTree>
    <p:extLst>
      <p:ext uri="{BB962C8B-B14F-4D97-AF65-F5344CB8AC3E}">
        <p14:creationId xmlns:p14="http://schemas.microsoft.com/office/powerpoint/2010/main" val="3053595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cause for the decrease in the automotive manufacturing industry is the rise in consumer demand for electric vehicles. As seen within the visualization, both market and legal trends are causing this emerging industry to take a stronghold. Earlier this year, President Joe Biden produced an executive order for "zero-emissions vehicles to make up half of new cars and trucks sold by 2030". (apnews.com,2023) This can either result in two things, legislation requiring the sales of new non-electric vehicles to come to a halt after a set number, or the production of all non-electric vehicles required to be reduced by fifty percent to allow for the other fifty to be electric. In either scenario, this can result in reduced profits and revenue for the company, which ultimately impacts internal stakeholders through potential department layoffs, reduced work by employees, and fewer materials ordered by suppliers due to the shrinking market share that gas-powered engines are coming to hold.</a:t>
            </a:r>
          </a:p>
        </p:txBody>
      </p:sp>
      <p:sp>
        <p:nvSpPr>
          <p:cNvPr id="4" name="Slide Number Placeholder 3"/>
          <p:cNvSpPr>
            <a:spLocks noGrp="1"/>
          </p:cNvSpPr>
          <p:nvPr>
            <p:ph type="sldNum" sz="quarter" idx="5"/>
          </p:nvPr>
        </p:nvSpPr>
        <p:spPr/>
        <p:txBody>
          <a:bodyPr/>
          <a:lstStyle/>
          <a:p>
            <a:fld id="{443E4550-6593-4D4F-BA80-19879D3B57D5}" type="slidenum">
              <a:rPr lang="en-US" smtClean="0"/>
              <a:t>4</a:t>
            </a:fld>
            <a:endParaRPr lang="en-US"/>
          </a:p>
        </p:txBody>
      </p:sp>
    </p:spTree>
    <p:extLst>
      <p:ext uri="{BB962C8B-B14F-4D97-AF65-F5344CB8AC3E}">
        <p14:creationId xmlns:p14="http://schemas.microsoft.com/office/powerpoint/2010/main" val="1574103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further evidence this, 65% of the largest 17 car companies, from General Motors, Mercedes, Jaguar, and Volkswagen, are fully transitioning their vehicles from gasoline to fully electric. These are the future plans of some of these companies as recorded on Forbes.com: </a:t>
            </a:r>
          </a:p>
          <a:p>
            <a:endParaRPr lang="en-US" dirty="0"/>
          </a:p>
          <a:p>
            <a:endParaRPr lang="en-US" dirty="0"/>
          </a:p>
          <a:p>
            <a:r>
              <a:rPr lang="en-US" dirty="0"/>
              <a:t>"In June 2021, Audi announced that it will stop manufacturing diesel &amp; petrol cars from 2033. Audi aims to have more than 20 e-models in its line-up by 2025. “</a:t>
            </a:r>
          </a:p>
          <a:p>
            <a:endParaRPr lang="en-US" dirty="0"/>
          </a:p>
          <a:p>
            <a:r>
              <a:rPr lang="en-US" dirty="0"/>
              <a:t>"German automobile giant Volkswagen has announced it would stop the production of engine run cars by 2023-2035 period in Europe.“</a:t>
            </a:r>
          </a:p>
          <a:p>
            <a:endParaRPr lang="en-US" dirty="0"/>
          </a:p>
          <a:p>
            <a:r>
              <a:rPr lang="en-US" dirty="0"/>
              <a:t>"Mercedes-Benz is planning to phase out the ICE vehicles by 2039. “</a:t>
            </a:r>
          </a:p>
          <a:p>
            <a:endParaRPr lang="en-US" dirty="0"/>
          </a:p>
          <a:p>
            <a:r>
              <a:rPr lang="en-US" dirty="0"/>
              <a:t>"Sweden manufacturer Volvo is planning to have only EVs in its global product line-up by 2030." (Forbes.com,2021)</a:t>
            </a:r>
          </a:p>
          <a:p>
            <a:endParaRPr lang="en-US" dirty="0"/>
          </a:p>
          <a:p>
            <a:r>
              <a:rPr lang="en-US" dirty="0"/>
              <a:t>These multi-billion dollar industries and their business analysts, market researchers, and customer relationship management teams have all agreed that this is the best path to adhere to in the upcoming years. While 35% of these companies, such as Ford, Nissan, and Mitsubishi, decided not to convert to fully electric, they are in the minority with this decision, with almost 2/3rd's of these car companies deciding otherwise. This is due to customers demanding more electric vehicle options for future purchases. This is evidenced by the PwC's report of "EV penetration in the US is expected to increase to 30% by 2030".(pwc.com,2023). From future legislation to growing consumer demands, it would behoove the company to follow suit to endure and exist through this upcoming market transition. However, doing so is very costly.</a:t>
            </a:r>
          </a:p>
        </p:txBody>
      </p:sp>
      <p:sp>
        <p:nvSpPr>
          <p:cNvPr id="4" name="Slide Number Placeholder 3"/>
          <p:cNvSpPr>
            <a:spLocks noGrp="1"/>
          </p:cNvSpPr>
          <p:nvPr>
            <p:ph type="sldNum" sz="quarter" idx="5"/>
          </p:nvPr>
        </p:nvSpPr>
        <p:spPr/>
        <p:txBody>
          <a:bodyPr/>
          <a:lstStyle/>
          <a:p>
            <a:fld id="{443E4550-6593-4D4F-BA80-19879D3B57D5}" type="slidenum">
              <a:rPr lang="en-US" smtClean="0"/>
              <a:t>5</a:t>
            </a:fld>
            <a:endParaRPr lang="en-US"/>
          </a:p>
        </p:txBody>
      </p:sp>
    </p:spTree>
    <p:extLst>
      <p:ext uri="{BB962C8B-B14F-4D97-AF65-F5344CB8AC3E}">
        <p14:creationId xmlns:p14="http://schemas.microsoft.com/office/powerpoint/2010/main" val="592094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this company were to adhere to the strategy of other automobile manufacturers, then electrification would be a well-advised plan of action. However, this comes with a very substantial investment. According to osvehicles.com, 10 electric vehicle companies alone have invested 17 billion to meet rising demands. This equates to 1.7 billion dollars per company investment. If this company were to consider electrification of its new engines and rehauling its facilities to install and manufacture these technologies, it would be very expensive, depending on the revenue this company attains </a:t>
            </a:r>
            <a:r>
              <a:rPr lang="en-US" dirty="0" err="1"/>
              <a:t>yearly.Additionally</a:t>
            </a:r>
            <a:r>
              <a:rPr lang="en-US" dirty="0"/>
              <a:t>, an over 100% increase in the materials to manufacture these technologies per vehicle adds to the overall costs of entering the EV market as an existing engine manufacturing company. If the company did head in this direction and produce electric vehicles, it would have to charge more for its outputs. According to bankrate.com, “The average cost of an EV is $56,437, around $5,000 more than the average price of an entry-level, luxury, gas-burning vehicle”(bankrate.com,2022). It is my professional opinion that this is too costly an investment for this company, and diversification should be sought elsewhere. </a:t>
            </a:r>
          </a:p>
        </p:txBody>
      </p:sp>
      <p:sp>
        <p:nvSpPr>
          <p:cNvPr id="4" name="Slide Number Placeholder 3"/>
          <p:cNvSpPr>
            <a:spLocks noGrp="1"/>
          </p:cNvSpPr>
          <p:nvPr>
            <p:ph type="sldNum" sz="quarter" idx="5"/>
          </p:nvPr>
        </p:nvSpPr>
        <p:spPr/>
        <p:txBody>
          <a:bodyPr/>
          <a:lstStyle/>
          <a:p>
            <a:fld id="{443E4550-6593-4D4F-BA80-19879D3B57D5}" type="slidenum">
              <a:rPr lang="en-US" smtClean="0"/>
              <a:t>6</a:t>
            </a:fld>
            <a:endParaRPr lang="en-US"/>
          </a:p>
        </p:txBody>
      </p:sp>
    </p:spTree>
    <p:extLst>
      <p:ext uri="{BB962C8B-B14F-4D97-AF65-F5344CB8AC3E}">
        <p14:creationId xmlns:p14="http://schemas.microsoft.com/office/powerpoint/2010/main" val="686378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diversification plan for this company exists within the landscaping industry. Before I head further into the explanation, I believe it is appropriate to understand my background and how this strategy came to be. I have worked and operated within a landscaping company for over five years, and with this experience, I have come to understand the inner workings of this industry. As I had the pleasure of interacting with other landscaping companies along with my own, I grew in my understanding of what their machinery existed of, their needs for their equipment, and the tasks they would be accomplishing. I even went as far as questioning them about future newer technologies during my tenure. From my five years as crew lead, I witnessed how many tools and machinery were operated and the major causes for their successes and failures. As time passed and electrification began entering this industry, it was not as successful. With this being the case even today, I propose this plan to each internal and external stakeholder to demonstrate a new pathway this company can undergo in its search for diversification. </a:t>
            </a:r>
          </a:p>
        </p:txBody>
      </p:sp>
      <p:sp>
        <p:nvSpPr>
          <p:cNvPr id="4" name="Slide Number Placeholder 3"/>
          <p:cNvSpPr>
            <a:spLocks noGrp="1"/>
          </p:cNvSpPr>
          <p:nvPr>
            <p:ph type="sldNum" sz="quarter" idx="5"/>
          </p:nvPr>
        </p:nvSpPr>
        <p:spPr/>
        <p:txBody>
          <a:bodyPr/>
          <a:lstStyle/>
          <a:p>
            <a:fld id="{443E4550-6593-4D4F-BA80-19879D3B57D5}" type="slidenum">
              <a:rPr lang="en-US" smtClean="0"/>
              <a:t>7</a:t>
            </a:fld>
            <a:endParaRPr lang="en-US"/>
          </a:p>
        </p:txBody>
      </p:sp>
    </p:spTree>
    <p:extLst>
      <p:ext uri="{BB962C8B-B14F-4D97-AF65-F5344CB8AC3E}">
        <p14:creationId xmlns:p14="http://schemas.microsoft.com/office/powerpoint/2010/main" val="2592600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reiterate, my proposed diversity plan exists within landscaping manufacturing. As the company currently manufactures automobile engines, it would have the materials and expertise to produce engines for other machinery. Globally, gardening equipment is valued at double the company's existing industry. Within a report by the national association of landscaping professionals, California, New York, and Florida were the "states with the most number of landscaping businesses in the U.S."(2023). The average landscaping company has 305 customers and generates $12,798 per customer.(landscapeprofessionals.org,2023)</a:t>
            </a:r>
          </a:p>
        </p:txBody>
      </p:sp>
      <p:sp>
        <p:nvSpPr>
          <p:cNvPr id="4" name="Slide Number Placeholder 3"/>
          <p:cNvSpPr>
            <a:spLocks noGrp="1"/>
          </p:cNvSpPr>
          <p:nvPr>
            <p:ph type="sldNum" sz="quarter" idx="5"/>
          </p:nvPr>
        </p:nvSpPr>
        <p:spPr/>
        <p:txBody>
          <a:bodyPr/>
          <a:lstStyle/>
          <a:p>
            <a:fld id="{BC0E3C92-F02E-7647-B93A-ACDEC4921F63}" type="slidenum">
              <a:rPr lang="en-US" smtClean="0"/>
              <a:t>8</a:t>
            </a:fld>
            <a:endParaRPr lang="en-US"/>
          </a:p>
        </p:txBody>
      </p:sp>
    </p:spTree>
    <p:extLst>
      <p:ext uri="{BB962C8B-B14F-4D97-AF65-F5344CB8AC3E}">
        <p14:creationId xmlns:p14="http://schemas.microsoft.com/office/powerpoint/2010/main" val="3494584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landscaping manufacturing industry was valued at $88.1 billion in 2022 and is expected to grow by 6.0% annually from 2023 to 2030. (grandviewresearch.com,2023) The automotive engine market is projected to grow by a mere 2% until 2028, 66% lower than the increase in landscaping equipment manufacturing by 2030. This can be evidenced by the fact that the United States continues to be a service economy, contributing “around 77.6 percent to the GDP of the United States”, or $17.93 trillion in 2022.(statista.com,2023) With the assembly of engines for vehicles falling under the manufacturing category, this sector contributed $2.55 trillion in the same year, or 14% of the latter industry. As landscaping equipment is directly tied to the services they are used for and not leisure or overall amenities for consumers, they offer entrance into a new industry that engines for vehicles do not. Most people purchase vehicles for personal reasons and not to perform a service. According to a Gallup poll, “People buy cars for functional reasons, so they need products that perform. They use these products to commute to the office, pick up groceries, help the kids to soccer practice, and tow the family outboard to the lake on Friday.”(2004) The same can not be said for landscaping equipment, as it functions to provide a service and is not multifaceted like a vehicle.</a:t>
            </a:r>
          </a:p>
        </p:txBody>
      </p:sp>
      <p:sp>
        <p:nvSpPr>
          <p:cNvPr id="4" name="Slide Number Placeholder 3"/>
          <p:cNvSpPr>
            <a:spLocks noGrp="1"/>
          </p:cNvSpPr>
          <p:nvPr>
            <p:ph type="sldNum" sz="quarter" idx="5"/>
          </p:nvPr>
        </p:nvSpPr>
        <p:spPr/>
        <p:txBody>
          <a:bodyPr/>
          <a:lstStyle/>
          <a:p>
            <a:fld id="{BC0E3C92-F02E-7647-B93A-ACDEC4921F63}" type="slidenum">
              <a:rPr lang="en-US" smtClean="0"/>
              <a:t>9</a:t>
            </a:fld>
            <a:endParaRPr lang="en-US"/>
          </a:p>
        </p:txBody>
      </p:sp>
    </p:spTree>
    <p:extLst>
      <p:ext uri="{BB962C8B-B14F-4D97-AF65-F5344CB8AC3E}">
        <p14:creationId xmlns:p14="http://schemas.microsoft.com/office/powerpoint/2010/main" val="2460518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32EC9-B3CF-D4E4-9D6C-4F90D4D51F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F7A727-4812-5B1E-B1AF-93B2AD150A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425FD4-896D-4493-522D-1F7A8CDC67B5}"/>
              </a:ext>
            </a:extLst>
          </p:cNvPr>
          <p:cNvSpPr>
            <a:spLocks noGrp="1"/>
          </p:cNvSpPr>
          <p:nvPr>
            <p:ph type="dt" sz="half" idx="10"/>
          </p:nvPr>
        </p:nvSpPr>
        <p:spPr/>
        <p:txBody>
          <a:bodyPr/>
          <a:lstStyle/>
          <a:p>
            <a:fld id="{E965E960-83FA-4B57-AFBA-15FE3DA0AB8E}" type="datetimeFigureOut">
              <a:rPr lang="en-US" smtClean="0"/>
              <a:t>8/9/2023</a:t>
            </a:fld>
            <a:endParaRPr lang="en-US"/>
          </a:p>
        </p:txBody>
      </p:sp>
      <p:sp>
        <p:nvSpPr>
          <p:cNvPr id="5" name="Footer Placeholder 4">
            <a:extLst>
              <a:ext uri="{FF2B5EF4-FFF2-40B4-BE49-F238E27FC236}">
                <a16:creationId xmlns:a16="http://schemas.microsoft.com/office/drawing/2014/main" id="{553B0E17-A961-D037-8C6F-EF841A8ADC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272024-7375-A8B6-506F-B1F12898FB76}"/>
              </a:ext>
            </a:extLst>
          </p:cNvPr>
          <p:cNvSpPr>
            <a:spLocks noGrp="1"/>
          </p:cNvSpPr>
          <p:nvPr>
            <p:ph type="sldNum" sz="quarter" idx="12"/>
          </p:nvPr>
        </p:nvSpPr>
        <p:spPr/>
        <p:txBody>
          <a:bodyPr/>
          <a:lstStyle/>
          <a:p>
            <a:fld id="{2CCBF8FD-3EE5-4A66-A637-9583E91AE2C3}" type="slidenum">
              <a:rPr lang="en-US" smtClean="0"/>
              <a:t>‹#›</a:t>
            </a:fld>
            <a:endParaRPr lang="en-US"/>
          </a:p>
        </p:txBody>
      </p:sp>
    </p:spTree>
    <p:extLst>
      <p:ext uri="{BB962C8B-B14F-4D97-AF65-F5344CB8AC3E}">
        <p14:creationId xmlns:p14="http://schemas.microsoft.com/office/powerpoint/2010/main" val="2866324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8F2DB-2729-0CA5-D078-BC7DB72D92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8AF807-C8A9-F4FC-8FC1-47AAF1C6CF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8A24ED-9D46-760D-346A-E5B0D8F14624}"/>
              </a:ext>
            </a:extLst>
          </p:cNvPr>
          <p:cNvSpPr>
            <a:spLocks noGrp="1"/>
          </p:cNvSpPr>
          <p:nvPr>
            <p:ph type="dt" sz="half" idx="10"/>
          </p:nvPr>
        </p:nvSpPr>
        <p:spPr/>
        <p:txBody>
          <a:bodyPr/>
          <a:lstStyle/>
          <a:p>
            <a:fld id="{E965E960-83FA-4B57-AFBA-15FE3DA0AB8E}" type="datetimeFigureOut">
              <a:rPr lang="en-US" smtClean="0"/>
              <a:t>8/9/2023</a:t>
            </a:fld>
            <a:endParaRPr lang="en-US"/>
          </a:p>
        </p:txBody>
      </p:sp>
      <p:sp>
        <p:nvSpPr>
          <p:cNvPr id="5" name="Footer Placeholder 4">
            <a:extLst>
              <a:ext uri="{FF2B5EF4-FFF2-40B4-BE49-F238E27FC236}">
                <a16:creationId xmlns:a16="http://schemas.microsoft.com/office/drawing/2014/main" id="{1E114816-9E1A-87D5-73ED-636B73CD28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2D50A0-5B75-7F8A-F2F6-92E31A5CFA5F}"/>
              </a:ext>
            </a:extLst>
          </p:cNvPr>
          <p:cNvSpPr>
            <a:spLocks noGrp="1"/>
          </p:cNvSpPr>
          <p:nvPr>
            <p:ph type="sldNum" sz="quarter" idx="12"/>
          </p:nvPr>
        </p:nvSpPr>
        <p:spPr/>
        <p:txBody>
          <a:bodyPr/>
          <a:lstStyle/>
          <a:p>
            <a:fld id="{2CCBF8FD-3EE5-4A66-A637-9583E91AE2C3}" type="slidenum">
              <a:rPr lang="en-US" smtClean="0"/>
              <a:t>‹#›</a:t>
            </a:fld>
            <a:endParaRPr lang="en-US"/>
          </a:p>
        </p:txBody>
      </p:sp>
    </p:spTree>
    <p:extLst>
      <p:ext uri="{BB962C8B-B14F-4D97-AF65-F5344CB8AC3E}">
        <p14:creationId xmlns:p14="http://schemas.microsoft.com/office/powerpoint/2010/main" val="2313249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798370-1451-7D2E-573C-D338AC042C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34933A-9F25-E325-F523-0EDB43E643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3D17C3-0EC0-B878-8B9C-4FA186C88785}"/>
              </a:ext>
            </a:extLst>
          </p:cNvPr>
          <p:cNvSpPr>
            <a:spLocks noGrp="1"/>
          </p:cNvSpPr>
          <p:nvPr>
            <p:ph type="dt" sz="half" idx="10"/>
          </p:nvPr>
        </p:nvSpPr>
        <p:spPr/>
        <p:txBody>
          <a:bodyPr/>
          <a:lstStyle/>
          <a:p>
            <a:fld id="{E965E960-83FA-4B57-AFBA-15FE3DA0AB8E}" type="datetimeFigureOut">
              <a:rPr lang="en-US" smtClean="0"/>
              <a:t>8/9/2023</a:t>
            </a:fld>
            <a:endParaRPr lang="en-US"/>
          </a:p>
        </p:txBody>
      </p:sp>
      <p:sp>
        <p:nvSpPr>
          <p:cNvPr id="5" name="Footer Placeholder 4">
            <a:extLst>
              <a:ext uri="{FF2B5EF4-FFF2-40B4-BE49-F238E27FC236}">
                <a16:creationId xmlns:a16="http://schemas.microsoft.com/office/drawing/2014/main" id="{76777E10-80FE-03ED-AB18-AB67B8AE5B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74D108-10EF-D143-AAA2-375BD6774D3D}"/>
              </a:ext>
            </a:extLst>
          </p:cNvPr>
          <p:cNvSpPr>
            <a:spLocks noGrp="1"/>
          </p:cNvSpPr>
          <p:nvPr>
            <p:ph type="sldNum" sz="quarter" idx="12"/>
          </p:nvPr>
        </p:nvSpPr>
        <p:spPr/>
        <p:txBody>
          <a:bodyPr/>
          <a:lstStyle/>
          <a:p>
            <a:fld id="{2CCBF8FD-3EE5-4A66-A637-9583E91AE2C3}" type="slidenum">
              <a:rPr lang="en-US" smtClean="0"/>
              <a:t>‹#›</a:t>
            </a:fld>
            <a:endParaRPr lang="en-US"/>
          </a:p>
        </p:txBody>
      </p:sp>
    </p:spTree>
    <p:extLst>
      <p:ext uri="{BB962C8B-B14F-4D97-AF65-F5344CB8AC3E}">
        <p14:creationId xmlns:p14="http://schemas.microsoft.com/office/powerpoint/2010/main" val="1255322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970B-DF2E-E9EB-406F-58DDE84682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F496A1-17B2-F35E-0564-226E20C74B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1A1330-7C03-2BB2-2A0F-27F9859FD150}"/>
              </a:ext>
            </a:extLst>
          </p:cNvPr>
          <p:cNvSpPr>
            <a:spLocks noGrp="1"/>
          </p:cNvSpPr>
          <p:nvPr>
            <p:ph type="dt" sz="half" idx="10"/>
          </p:nvPr>
        </p:nvSpPr>
        <p:spPr/>
        <p:txBody>
          <a:bodyPr/>
          <a:lstStyle/>
          <a:p>
            <a:fld id="{E965E960-83FA-4B57-AFBA-15FE3DA0AB8E}" type="datetimeFigureOut">
              <a:rPr lang="en-US" smtClean="0"/>
              <a:t>8/9/2023</a:t>
            </a:fld>
            <a:endParaRPr lang="en-US"/>
          </a:p>
        </p:txBody>
      </p:sp>
      <p:sp>
        <p:nvSpPr>
          <p:cNvPr id="5" name="Footer Placeholder 4">
            <a:extLst>
              <a:ext uri="{FF2B5EF4-FFF2-40B4-BE49-F238E27FC236}">
                <a16:creationId xmlns:a16="http://schemas.microsoft.com/office/drawing/2014/main" id="{EB05A38C-2CCB-7733-5B17-4F1B2A409D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6B7938-8349-B0F7-7D9D-55E2F6068966}"/>
              </a:ext>
            </a:extLst>
          </p:cNvPr>
          <p:cNvSpPr>
            <a:spLocks noGrp="1"/>
          </p:cNvSpPr>
          <p:nvPr>
            <p:ph type="sldNum" sz="quarter" idx="12"/>
          </p:nvPr>
        </p:nvSpPr>
        <p:spPr/>
        <p:txBody>
          <a:bodyPr/>
          <a:lstStyle/>
          <a:p>
            <a:fld id="{2CCBF8FD-3EE5-4A66-A637-9583E91AE2C3}" type="slidenum">
              <a:rPr lang="en-US" smtClean="0"/>
              <a:t>‹#›</a:t>
            </a:fld>
            <a:endParaRPr lang="en-US"/>
          </a:p>
        </p:txBody>
      </p:sp>
    </p:spTree>
    <p:extLst>
      <p:ext uri="{BB962C8B-B14F-4D97-AF65-F5344CB8AC3E}">
        <p14:creationId xmlns:p14="http://schemas.microsoft.com/office/powerpoint/2010/main" val="3269566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06DF2-057C-553D-051E-D8F1D2946F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F4B79-A94A-4411-9647-31F074F24E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653619-B68A-F97F-8654-7872ACF9F3CA}"/>
              </a:ext>
            </a:extLst>
          </p:cNvPr>
          <p:cNvSpPr>
            <a:spLocks noGrp="1"/>
          </p:cNvSpPr>
          <p:nvPr>
            <p:ph type="dt" sz="half" idx="10"/>
          </p:nvPr>
        </p:nvSpPr>
        <p:spPr/>
        <p:txBody>
          <a:bodyPr/>
          <a:lstStyle/>
          <a:p>
            <a:fld id="{E965E960-83FA-4B57-AFBA-15FE3DA0AB8E}" type="datetimeFigureOut">
              <a:rPr lang="en-US" smtClean="0"/>
              <a:t>8/9/2023</a:t>
            </a:fld>
            <a:endParaRPr lang="en-US"/>
          </a:p>
        </p:txBody>
      </p:sp>
      <p:sp>
        <p:nvSpPr>
          <p:cNvPr id="5" name="Footer Placeholder 4">
            <a:extLst>
              <a:ext uri="{FF2B5EF4-FFF2-40B4-BE49-F238E27FC236}">
                <a16:creationId xmlns:a16="http://schemas.microsoft.com/office/drawing/2014/main" id="{4300BD46-C1F4-BF30-1324-716B68E3DE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DE97E8-8AE8-1062-9B7E-9BA517EBA693}"/>
              </a:ext>
            </a:extLst>
          </p:cNvPr>
          <p:cNvSpPr>
            <a:spLocks noGrp="1"/>
          </p:cNvSpPr>
          <p:nvPr>
            <p:ph type="sldNum" sz="quarter" idx="12"/>
          </p:nvPr>
        </p:nvSpPr>
        <p:spPr/>
        <p:txBody>
          <a:bodyPr/>
          <a:lstStyle/>
          <a:p>
            <a:fld id="{2CCBF8FD-3EE5-4A66-A637-9583E91AE2C3}" type="slidenum">
              <a:rPr lang="en-US" smtClean="0"/>
              <a:t>‹#›</a:t>
            </a:fld>
            <a:endParaRPr lang="en-US"/>
          </a:p>
        </p:txBody>
      </p:sp>
    </p:spTree>
    <p:extLst>
      <p:ext uri="{BB962C8B-B14F-4D97-AF65-F5344CB8AC3E}">
        <p14:creationId xmlns:p14="http://schemas.microsoft.com/office/powerpoint/2010/main" val="4025283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760CE-AC05-308A-BA07-FF99C410DE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B69D7C-08A1-8519-0F0A-7D9B68F01D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692CED-5167-91B8-51D7-44E90E419B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D0F0BA-3B6A-9F4B-8DD2-B13EB177D872}"/>
              </a:ext>
            </a:extLst>
          </p:cNvPr>
          <p:cNvSpPr>
            <a:spLocks noGrp="1"/>
          </p:cNvSpPr>
          <p:nvPr>
            <p:ph type="dt" sz="half" idx="10"/>
          </p:nvPr>
        </p:nvSpPr>
        <p:spPr/>
        <p:txBody>
          <a:bodyPr/>
          <a:lstStyle/>
          <a:p>
            <a:fld id="{E965E960-83FA-4B57-AFBA-15FE3DA0AB8E}" type="datetimeFigureOut">
              <a:rPr lang="en-US" smtClean="0"/>
              <a:t>8/9/2023</a:t>
            </a:fld>
            <a:endParaRPr lang="en-US"/>
          </a:p>
        </p:txBody>
      </p:sp>
      <p:sp>
        <p:nvSpPr>
          <p:cNvPr id="6" name="Footer Placeholder 5">
            <a:extLst>
              <a:ext uri="{FF2B5EF4-FFF2-40B4-BE49-F238E27FC236}">
                <a16:creationId xmlns:a16="http://schemas.microsoft.com/office/drawing/2014/main" id="{5FC1A9C8-23B0-B48E-39BD-BB7B56B434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FD989-66C5-0B4E-A721-5C062C00D00C}"/>
              </a:ext>
            </a:extLst>
          </p:cNvPr>
          <p:cNvSpPr>
            <a:spLocks noGrp="1"/>
          </p:cNvSpPr>
          <p:nvPr>
            <p:ph type="sldNum" sz="quarter" idx="12"/>
          </p:nvPr>
        </p:nvSpPr>
        <p:spPr/>
        <p:txBody>
          <a:bodyPr/>
          <a:lstStyle/>
          <a:p>
            <a:fld id="{2CCBF8FD-3EE5-4A66-A637-9583E91AE2C3}" type="slidenum">
              <a:rPr lang="en-US" smtClean="0"/>
              <a:t>‹#›</a:t>
            </a:fld>
            <a:endParaRPr lang="en-US"/>
          </a:p>
        </p:txBody>
      </p:sp>
    </p:spTree>
    <p:extLst>
      <p:ext uri="{BB962C8B-B14F-4D97-AF65-F5344CB8AC3E}">
        <p14:creationId xmlns:p14="http://schemas.microsoft.com/office/powerpoint/2010/main" val="2747439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8E93C-3C7B-BEDA-855E-8A481DDA05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57AF83-65CF-B50D-1016-0D44600A47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AECC47-2CB7-CC8B-9E12-8BC929AF2F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E69358-4236-EF0B-0739-A027831C64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72DC69-159D-B71F-7616-E02F2AF00E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42146D-1E08-8725-0C5B-9A6589B239BC}"/>
              </a:ext>
            </a:extLst>
          </p:cNvPr>
          <p:cNvSpPr>
            <a:spLocks noGrp="1"/>
          </p:cNvSpPr>
          <p:nvPr>
            <p:ph type="dt" sz="half" idx="10"/>
          </p:nvPr>
        </p:nvSpPr>
        <p:spPr/>
        <p:txBody>
          <a:bodyPr/>
          <a:lstStyle/>
          <a:p>
            <a:fld id="{E965E960-83FA-4B57-AFBA-15FE3DA0AB8E}" type="datetimeFigureOut">
              <a:rPr lang="en-US" smtClean="0"/>
              <a:t>8/9/2023</a:t>
            </a:fld>
            <a:endParaRPr lang="en-US"/>
          </a:p>
        </p:txBody>
      </p:sp>
      <p:sp>
        <p:nvSpPr>
          <p:cNvPr id="8" name="Footer Placeholder 7">
            <a:extLst>
              <a:ext uri="{FF2B5EF4-FFF2-40B4-BE49-F238E27FC236}">
                <a16:creationId xmlns:a16="http://schemas.microsoft.com/office/drawing/2014/main" id="{90BBD82D-255B-00C8-5063-33F0F2DE48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89A450-7EC7-14C7-5918-521BD7626308}"/>
              </a:ext>
            </a:extLst>
          </p:cNvPr>
          <p:cNvSpPr>
            <a:spLocks noGrp="1"/>
          </p:cNvSpPr>
          <p:nvPr>
            <p:ph type="sldNum" sz="quarter" idx="12"/>
          </p:nvPr>
        </p:nvSpPr>
        <p:spPr/>
        <p:txBody>
          <a:bodyPr/>
          <a:lstStyle/>
          <a:p>
            <a:fld id="{2CCBF8FD-3EE5-4A66-A637-9583E91AE2C3}" type="slidenum">
              <a:rPr lang="en-US" smtClean="0"/>
              <a:t>‹#›</a:t>
            </a:fld>
            <a:endParaRPr lang="en-US"/>
          </a:p>
        </p:txBody>
      </p:sp>
    </p:spTree>
    <p:extLst>
      <p:ext uri="{BB962C8B-B14F-4D97-AF65-F5344CB8AC3E}">
        <p14:creationId xmlns:p14="http://schemas.microsoft.com/office/powerpoint/2010/main" val="3011291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B6137-009F-653D-9CFD-4D763338B4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A2AE73-B8A9-D4A8-CE32-6635E5175970}"/>
              </a:ext>
            </a:extLst>
          </p:cNvPr>
          <p:cNvSpPr>
            <a:spLocks noGrp="1"/>
          </p:cNvSpPr>
          <p:nvPr>
            <p:ph type="dt" sz="half" idx="10"/>
          </p:nvPr>
        </p:nvSpPr>
        <p:spPr/>
        <p:txBody>
          <a:bodyPr/>
          <a:lstStyle/>
          <a:p>
            <a:fld id="{E965E960-83FA-4B57-AFBA-15FE3DA0AB8E}" type="datetimeFigureOut">
              <a:rPr lang="en-US" smtClean="0"/>
              <a:t>8/9/2023</a:t>
            </a:fld>
            <a:endParaRPr lang="en-US"/>
          </a:p>
        </p:txBody>
      </p:sp>
      <p:sp>
        <p:nvSpPr>
          <p:cNvPr id="4" name="Footer Placeholder 3">
            <a:extLst>
              <a:ext uri="{FF2B5EF4-FFF2-40B4-BE49-F238E27FC236}">
                <a16:creationId xmlns:a16="http://schemas.microsoft.com/office/drawing/2014/main" id="{D6A264CC-3EBF-77F0-DA65-D06B08EA9E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8552AA-C715-A63B-2128-5BA08A6892B0}"/>
              </a:ext>
            </a:extLst>
          </p:cNvPr>
          <p:cNvSpPr>
            <a:spLocks noGrp="1"/>
          </p:cNvSpPr>
          <p:nvPr>
            <p:ph type="sldNum" sz="quarter" idx="12"/>
          </p:nvPr>
        </p:nvSpPr>
        <p:spPr/>
        <p:txBody>
          <a:bodyPr/>
          <a:lstStyle/>
          <a:p>
            <a:fld id="{2CCBF8FD-3EE5-4A66-A637-9583E91AE2C3}" type="slidenum">
              <a:rPr lang="en-US" smtClean="0"/>
              <a:t>‹#›</a:t>
            </a:fld>
            <a:endParaRPr lang="en-US"/>
          </a:p>
        </p:txBody>
      </p:sp>
    </p:spTree>
    <p:extLst>
      <p:ext uri="{BB962C8B-B14F-4D97-AF65-F5344CB8AC3E}">
        <p14:creationId xmlns:p14="http://schemas.microsoft.com/office/powerpoint/2010/main" val="618637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AF7A8A-71DA-0EB4-ED70-A042F9FEEFAC}"/>
              </a:ext>
            </a:extLst>
          </p:cNvPr>
          <p:cNvSpPr>
            <a:spLocks noGrp="1"/>
          </p:cNvSpPr>
          <p:nvPr>
            <p:ph type="dt" sz="half" idx="10"/>
          </p:nvPr>
        </p:nvSpPr>
        <p:spPr/>
        <p:txBody>
          <a:bodyPr/>
          <a:lstStyle/>
          <a:p>
            <a:fld id="{E965E960-83FA-4B57-AFBA-15FE3DA0AB8E}" type="datetimeFigureOut">
              <a:rPr lang="en-US" smtClean="0"/>
              <a:t>8/9/2023</a:t>
            </a:fld>
            <a:endParaRPr lang="en-US"/>
          </a:p>
        </p:txBody>
      </p:sp>
      <p:sp>
        <p:nvSpPr>
          <p:cNvPr id="3" name="Footer Placeholder 2">
            <a:extLst>
              <a:ext uri="{FF2B5EF4-FFF2-40B4-BE49-F238E27FC236}">
                <a16:creationId xmlns:a16="http://schemas.microsoft.com/office/drawing/2014/main" id="{307EBD96-4BD6-B2F2-F103-25B98566DB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69834C-EE40-0811-672A-F407BF960148}"/>
              </a:ext>
            </a:extLst>
          </p:cNvPr>
          <p:cNvSpPr>
            <a:spLocks noGrp="1"/>
          </p:cNvSpPr>
          <p:nvPr>
            <p:ph type="sldNum" sz="quarter" idx="12"/>
          </p:nvPr>
        </p:nvSpPr>
        <p:spPr/>
        <p:txBody>
          <a:bodyPr/>
          <a:lstStyle/>
          <a:p>
            <a:fld id="{2CCBF8FD-3EE5-4A66-A637-9583E91AE2C3}" type="slidenum">
              <a:rPr lang="en-US" smtClean="0"/>
              <a:t>‹#›</a:t>
            </a:fld>
            <a:endParaRPr lang="en-US"/>
          </a:p>
        </p:txBody>
      </p:sp>
    </p:spTree>
    <p:extLst>
      <p:ext uri="{BB962C8B-B14F-4D97-AF65-F5344CB8AC3E}">
        <p14:creationId xmlns:p14="http://schemas.microsoft.com/office/powerpoint/2010/main" val="3472304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EC8FC-EF05-3BBC-ED6B-129A98C585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C2C503-5710-CFCD-28B5-D8D9F139B4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98B8CC-894C-408A-FF6A-C76C418303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3F4C10-2D68-3A2C-C29C-99AF2677EFF1}"/>
              </a:ext>
            </a:extLst>
          </p:cNvPr>
          <p:cNvSpPr>
            <a:spLocks noGrp="1"/>
          </p:cNvSpPr>
          <p:nvPr>
            <p:ph type="dt" sz="half" idx="10"/>
          </p:nvPr>
        </p:nvSpPr>
        <p:spPr/>
        <p:txBody>
          <a:bodyPr/>
          <a:lstStyle/>
          <a:p>
            <a:fld id="{E965E960-83FA-4B57-AFBA-15FE3DA0AB8E}" type="datetimeFigureOut">
              <a:rPr lang="en-US" smtClean="0"/>
              <a:t>8/9/2023</a:t>
            </a:fld>
            <a:endParaRPr lang="en-US"/>
          </a:p>
        </p:txBody>
      </p:sp>
      <p:sp>
        <p:nvSpPr>
          <p:cNvPr id="6" name="Footer Placeholder 5">
            <a:extLst>
              <a:ext uri="{FF2B5EF4-FFF2-40B4-BE49-F238E27FC236}">
                <a16:creationId xmlns:a16="http://schemas.microsoft.com/office/drawing/2014/main" id="{2A907AFA-7DA4-B334-C0A5-92ACC670E1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E57638-6479-562E-E0F8-F67089436084}"/>
              </a:ext>
            </a:extLst>
          </p:cNvPr>
          <p:cNvSpPr>
            <a:spLocks noGrp="1"/>
          </p:cNvSpPr>
          <p:nvPr>
            <p:ph type="sldNum" sz="quarter" idx="12"/>
          </p:nvPr>
        </p:nvSpPr>
        <p:spPr/>
        <p:txBody>
          <a:bodyPr/>
          <a:lstStyle/>
          <a:p>
            <a:fld id="{2CCBF8FD-3EE5-4A66-A637-9583E91AE2C3}" type="slidenum">
              <a:rPr lang="en-US" smtClean="0"/>
              <a:t>‹#›</a:t>
            </a:fld>
            <a:endParaRPr lang="en-US"/>
          </a:p>
        </p:txBody>
      </p:sp>
    </p:spTree>
    <p:extLst>
      <p:ext uri="{BB962C8B-B14F-4D97-AF65-F5344CB8AC3E}">
        <p14:creationId xmlns:p14="http://schemas.microsoft.com/office/powerpoint/2010/main" val="2055271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84A03-DE1B-DFE5-6F49-E4AC6C6FF3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845DA4-EB6F-A8FC-AB1A-62440D053F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27C0EC-1036-81B0-76FC-5EC63BC83A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B12950-96E3-C009-6515-F42E5D2EE261}"/>
              </a:ext>
            </a:extLst>
          </p:cNvPr>
          <p:cNvSpPr>
            <a:spLocks noGrp="1"/>
          </p:cNvSpPr>
          <p:nvPr>
            <p:ph type="dt" sz="half" idx="10"/>
          </p:nvPr>
        </p:nvSpPr>
        <p:spPr/>
        <p:txBody>
          <a:bodyPr/>
          <a:lstStyle/>
          <a:p>
            <a:fld id="{E965E960-83FA-4B57-AFBA-15FE3DA0AB8E}" type="datetimeFigureOut">
              <a:rPr lang="en-US" smtClean="0"/>
              <a:t>8/9/2023</a:t>
            </a:fld>
            <a:endParaRPr lang="en-US"/>
          </a:p>
        </p:txBody>
      </p:sp>
      <p:sp>
        <p:nvSpPr>
          <p:cNvPr id="6" name="Footer Placeholder 5">
            <a:extLst>
              <a:ext uri="{FF2B5EF4-FFF2-40B4-BE49-F238E27FC236}">
                <a16:creationId xmlns:a16="http://schemas.microsoft.com/office/drawing/2014/main" id="{7D4BD214-1874-48E4-66D3-7DFB52E949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D06D86-BFAD-D261-FB2A-F9C404A2AE9B}"/>
              </a:ext>
            </a:extLst>
          </p:cNvPr>
          <p:cNvSpPr>
            <a:spLocks noGrp="1"/>
          </p:cNvSpPr>
          <p:nvPr>
            <p:ph type="sldNum" sz="quarter" idx="12"/>
          </p:nvPr>
        </p:nvSpPr>
        <p:spPr/>
        <p:txBody>
          <a:bodyPr/>
          <a:lstStyle/>
          <a:p>
            <a:fld id="{2CCBF8FD-3EE5-4A66-A637-9583E91AE2C3}" type="slidenum">
              <a:rPr lang="en-US" smtClean="0"/>
              <a:t>‹#›</a:t>
            </a:fld>
            <a:endParaRPr lang="en-US"/>
          </a:p>
        </p:txBody>
      </p:sp>
    </p:spTree>
    <p:extLst>
      <p:ext uri="{BB962C8B-B14F-4D97-AF65-F5344CB8AC3E}">
        <p14:creationId xmlns:p14="http://schemas.microsoft.com/office/powerpoint/2010/main" val="1297510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C985FE-E6BA-BB76-70BD-6BC46981B2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085FE0-1AF7-2420-87E0-1DED7B09DA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2F77DF-3CE0-E679-789E-40B7711596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65E960-83FA-4B57-AFBA-15FE3DA0AB8E}" type="datetimeFigureOut">
              <a:rPr lang="en-US" smtClean="0"/>
              <a:t>8/9/2023</a:t>
            </a:fld>
            <a:endParaRPr lang="en-US"/>
          </a:p>
        </p:txBody>
      </p:sp>
      <p:sp>
        <p:nvSpPr>
          <p:cNvPr id="5" name="Footer Placeholder 4">
            <a:extLst>
              <a:ext uri="{FF2B5EF4-FFF2-40B4-BE49-F238E27FC236}">
                <a16:creationId xmlns:a16="http://schemas.microsoft.com/office/drawing/2014/main" id="{0521E0BE-B5D5-DDA9-924A-13C8CDF63F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62AC93-73D5-9B5A-3310-3EF3862125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CBF8FD-3EE5-4A66-A637-9583E91AE2C3}" type="slidenum">
              <a:rPr lang="en-US" smtClean="0"/>
              <a:t>‹#›</a:t>
            </a:fld>
            <a:endParaRPr lang="en-US"/>
          </a:p>
        </p:txBody>
      </p:sp>
    </p:spTree>
    <p:extLst>
      <p:ext uri="{BB962C8B-B14F-4D97-AF65-F5344CB8AC3E}">
        <p14:creationId xmlns:p14="http://schemas.microsoft.com/office/powerpoint/2010/main" val="2158004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76E4E-C957-554F-AFBC-D6D1F5AF4D06}"/>
              </a:ext>
            </a:extLst>
          </p:cNvPr>
          <p:cNvSpPr>
            <a:spLocks noGrp="1"/>
          </p:cNvSpPr>
          <p:nvPr>
            <p:ph type="ctrTitle"/>
          </p:nvPr>
        </p:nvSpPr>
        <p:spPr/>
        <p:txBody>
          <a:bodyPr>
            <a:normAutofit fontScale="90000"/>
          </a:bodyPr>
          <a:lstStyle/>
          <a:p>
            <a:r>
              <a:rPr lang="en-US" dirty="0"/>
              <a:t>Diversification strategy for engine manufacturing company</a:t>
            </a:r>
          </a:p>
        </p:txBody>
      </p:sp>
      <p:sp>
        <p:nvSpPr>
          <p:cNvPr id="3" name="Subtitle 2">
            <a:extLst>
              <a:ext uri="{FF2B5EF4-FFF2-40B4-BE49-F238E27FC236}">
                <a16:creationId xmlns:a16="http://schemas.microsoft.com/office/drawing/2014/main" id="{77C07793-744E-9A43-BF4B-19249B0A0B86}"/>
              </a:ext>
            </a:extLst>
          </p:cNvPr>
          <p:cNvSpPr>
            <a:spLocks noGrp="1"/>
          </p:cNvSpPr>
          <p:nvPr>
            <p:ph type="subTitle" idx="1"/>
          </p:nvPr>
        </p:nvSpPr>
        <p:spPr/>
        <p:txBody>
          <a:bodyPr/>
          <a:lstStyle/>
          <a:p>
            <a:r>
              <a:rPr lang="en-US" dirty="0"/>
              <a:t>Michael Medina</a:t>
            </a:r>
          </a:p>
          <a:p>
            <a:r>
              <a:rPr lang="en-US" dirty="0"/>
              <a:t>Jennyfer Puentes</a:t>
            </a:r>
          </a:p>
        </p:txBody>
      </p:sp>
    </p:spTree>
    <p:extLst>
      <p:ext uri="{BB962C8B-B14F-4D97-AF65-F5344CB8AC3E}">
        <p14:creationId xmlns:p14="http://schemas.microsoft.com/office/powerpoint/2010/main" val="1609426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BA08B9-F50D-2AAC-7BF9-AF95FED5BA5F}"/>
              </a:ext>
            </a:extLst>
          </p:cNvPr>
          <p:cNvSpPr>
            <a:spLocks noGrp="1"/>
          </p:cNvSpPr>
          <p:nvPr>
            <p:ph type="title"/>
          </p:nvPr>
        </p:nvSpPr>
        <p:spPr>
          <a:xfrm>
            <a:off x="825664" y="2389813"/>
            <a:ext cx="2922621" cy="2074984"/>
          </a:xfrm>
          <a:prstGeom prst="ellipse">
            <a:avLst/>
          </a:prstGeom>
          <a:solidFill>
            <a:srgbClr val="262626"/>
          </a:solidFill>
          <a:ln w="174625" cmpd="thinThick">
            <a:solidFill>
              <a:srgbClr val="262626"/>
            </a:solidFill>
          </a:ln>
        </p:spPr>
        <p:txBody>
          <a:bodyPr vert="horz" lIns="91440" tIns="45720" rIns="91440" bIns="45720" rtlCol="0" anchor="ctr">
            <a:normAutofit fontScale="90000"/>
          </a:bodyPr>
          <a:lstStyle/>
          <a:p>
            <a:r>
              <a:rPr lang="en-US" sz="2600" kern="1200" dirty="0">
                <a:solidFill>
                  <a:srgbClr val="FFFFFF"/>
                </a:solidFill>
                <a:latin typeface="+mj-lt"/>
                <a:ea typeface="+mj-ea"/>
                <a:cs typeface="+mj-cs"/>
              </a:rPr>
              <a:t>80% of Landscapers prefer gasoline power</a:t>
            </a:r>
          </a:p>
        </p:txBody>
      </p:sp>
      <p:sp useBgFill="1">
        <p:nvSpPr>
          <p:cNvPr id="28" name="Rectangle 27">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1405119"/>
            <a:ext cx="7188199" cy="40443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black silhouette of a person&#10;&#10;Description automatically generated">
            <a:extLst>
              <a:ext uri="{FF2B5EF4-FFF2-40B4-BE49-F238E27FC236}">
                <a16:creationId xmlns:a16="http://schemas.microsoft.com/office/drawing/2014/main" id="{CB39C3B6-5AF1-5D06-0776-15F36C62BA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7761" y="1863856"/>
            <a:ext cx="1252632" cy="1211440"/>
          </a:xfrm>
          <a:prstGeom prst="rect">
            <a:avLst/>
          </a:prstGeom>
        </p:spPr>
      </p:pic>
      <p:pic>
        <p:nvPicPr>
          <p:cNvPr id="15" name="Picture 14" descr="A black silhouette of a person&#10;&#10;Description automatically generated">
            <a:extLst>
              <a:ext uri="{FF2B5EF4-FFF2-40B4-BE49-F238E27FC236}">
                <a16:creationId xmlns:a16="http://schemas.microsoft.com/office/drawing/2014/main" id="{F48A89A3-D236-4465-B9A3-688B486313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7761" y="3118360"/>
            <a:ext cx="1252632" cy="1212376"/>
          </a:xfrm>
          <a:prstGeom prst="rect">
            <a:avLst/>
          </a:prstGeom>
        </p:spPr>
      </p:pic>
      <p:pic>
        <p:nvPicPr>
          <p:cNvPr id="19" name="Picture 18" descr="A black silhouette of a person&#10;&#10;Description automatically generated">
            <a:extLst>
              <a:ext uri="{FF2B5EF4-FFF2-40B4-BE49-F238E27FC236}">
                <a16:creationId xmlns:a16="http://schemas.microsoft.com/office/drawing/2014/main" id="{11C784BF-9C7E-33E6-0C29-8F664D6BD4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4394" y="1863856"/>
            <a:ext cx="1252632" cy="1211440"/>
          </a:xfrm>
          <a:prstGeom prst="rect">
            <a:avLst/>
          </a:prstGeom>
        </p:spPr>
      </p:pic>
      <p:pic>
        <p:nvPicPr>
          <p:cNvPr id="11" name="Picture 10" descr="A black silhouette of a person&#10;&#10;Description automatically generated">
            <a:extLst>
              <a:ext uri="{FF2B5EF4-FFF2-40B4-BE49-F238E27FC236}">
                <a16:creationId xmlns:a16="http://schemas.microsoft.com/office/drawing/2014/main" id="{27708242-F24C-50E5-6585-7215A3E069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4394" y="3118360"/>
            <a:ext cx="1252632" cy="1212376"/>
          </a:xfrm>
          <a:prstGeom prst="rect">
            <a:avLst/>
          </a:prstGeom>
        </p:spPr>
      </p:pic>
      <p:pic>
        <p:nvPicPr>
          <p:cNvPr id="13" name="Picture 12" descr="A black silhouette of a person">
            <a:extLst>
              <a:ext uri="{FF2B5EF4-FFF2-40B4-BE49-F238E27FC236}">
                <a16:creationId xmlns:a16="http://schemas.microsoft.com/office/drawing/2014/main" id="{51ECE92A-C272-35E1-91E3-6DF382493C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0091" y="1863856"/>
            <a:ext cx="1249824" cy="1210504"/>
          </a:xfrm>
          <a:prstGeom prst="rect">
            <a:avLst/>
          </a:prstGeom>
        </p:spPr>
      </p:pic>
      <p:pic>
        <p:nvPicPr>
          <p:cNvPr id="5" name="Content Placeholder 4" descr="A black silhouette of a person&#10;&#10;Description automatically generated">
            <a:extLst>
              <a:ext uri="{FF2B5EF4-FFF2-40B4-BE49-F238E27FC236}">
                <a16:creationId xmlns:a16="http://schemas.microsoft.com/office/drawing/2014/main" id="{59892D1B-255D-1AAC-7569-72DFD1F61ED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00173" y="3118360"/>
            <a:ext cx="1249824" cy="1213312"/>
          </a:xfrm>
        </p:spPr>
      </p:pic>
      <p:pic>
        <p:nvPicPr>
          <p:cNvPr id="17" name="Picture 16" descr="A black silhouette of a person&#10;&#10;Description automatically generated">
            <a:extLst>
              <a:ext uri="{FF2B5EF4-FFF2-40B4-BE49-F238E27FC236}">
                <a16:creationId xmlns:a16="http://schemas.microsoft.com/office/drawing/2014/main" id="{ACAAF7CA-100E-4C7E-A61D-A8F45BD102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3916" y="1863856"/>
            <a:ext cx="1252632" cy="1211440"/>
          </a:xfrm>
          <a:prstGeom prst="rect">
            <a:avLst/>
          </a:prstGeom>
        </p:spPr>
      </p:pic>
      <p:pic>
        <p:nvPicPr>
          <p:cNvPr id="21" name="Picture 20" descr="A black silhouette of a person&#10;&#10;Description automatically generated">
            <a:extLst>
              <a:ext uri="{FF2B5EF4-FFF2-40B4-BE49-F238E27FC236}">
                <a16:creationId xmlns:a16="http://schemas.microsoft.com/office/drawing/2014/main" id="{4432AF9B-6B75-FFDD-E4AE-29B77F9AAA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0091" y="3118360"/>
            <a:ext cx="1252632" cy="1212376"/>
          </a:xfrm>
          <a:prstGeom prst="rect">
            <a:avLst/>
          </a:prstGeom>
        </p:spPr>
      </p:pic>
      <p:pic>
        <p:nvPicPr>
          <p:cNvPr id="23" name="Picture 22" descr="A black silhouette of a person&#10;&#10;Description automatically generated">
            <a:extLst>
              <a:ext uri="{FF2B5EF4-FFF2-40B4-BE49-F238E27FC236}">
                <a16:creationId xmlns:a16="http://schemas.microsoft.com/office/drawing/2014/main" id="{878E1684-6379-A6E8-CDCB-453FD98204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9614" y="1863856"/>
            <a:ext cx="1249824" cy="1210504"/>
          </a:xfrm>
          <a:prstGeom prst="rect">
            <a:avLst/>
          </a:prstGeom>
        </p:spPr>
      </p:pic>
      <p:pic>
        <p:nvPicPr>
          <p:cNvPr id="7" name="Picture 6" descr="A black silhouette of a person&#10;&#10;Description automatically generated">
            <a:extLst>
              <a:ext uri="{FF2B5EF4-FFF2-40B4-BE49-F238E27FC236}">
                <a16:creationId xmlns:a16="http://schemas.microsoft.com/office/drawing/2014/main" id="{2CC70223-A052-1679-292B-9A4543D65D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99614" y="3118360"/>
            <a:ext cx="1249824" cy="1213312"/>
          </a:xfrm>
          <a:prstGeom prst="rect">
            <a:avLst/>
          </a:prstGeom>
        </p:spPr>
      </p:pic>
      <p:sp>
        <p:nvSpPr>
          <p:cNvPr id="24" name="TextBox 23">
            <a:extLst>
              <a:ext uri="{FF2B5EF4-FFF2-40B4-BE49-F238E27FC236}">
                <a16:creationId xmlns:a16="http://schemas.microsoft.com/office/drawing/2014/main" id="{85BE775D-FBA0-8C71-E3E0-C613AD4E9FA6}"/>
              </a:ext>
            </a:extLst>
          </p:cNvPr>
          <p:cNvSpPr txBox="1"/>
          <p:nvPr/>
        </p:nvSpPr>
        <p:spPr>
          <a:xfrm>
            <a:off x="10789131" y="6478490"/>
            <a:ext cx="1610260" cy="342273"/>
          </a:xfrm>
          <a:prstGeom prst="rect">
            <a:avLst/>
          </a:prstGeom>
          <a:noFill/>
        </p:spPr>
        <p:txBody>
          <a:bodyPr wrap="square" rtlCol="0">
            <a:spAutoFit/>
          </a:bodyPr>
          <a:lstStyle/>
          <a:p>
            <a:pPr defTabSz="530352">
              <a:spcAft>
                <a:spcPts val="600"/>
              </a:spcAft>
            </a:pPr>
            <a:r>
              <a:rPr lang="en-US" sz="812" kern="1200" dirty="0">
                <a:solidFill>
                  <a:schemeClr val="tx1"/>
                </a:solidFill>
                <a:latin typeface="+mn-lt"/>
                <a:ea typeface="+mn-ea"/>
                <a:cs typeface="+mn-cs"/>
              </a:rPr>
              <a:t>Source: timesofsandiego.com,2021</a:t>
            </a:r>
            <a:endParaRPr lang="en-US" sz="1400" dirty="0"/>
          </a:p>
        </p:txBody>
      </p:sp>
      <p:sp>
        <p:nvSpPr>
          <p:cNvPr id="26" name="TextBox 25">
            <a:extLst>
              <a:ext uri="{FF2B5EF4-FFF2-40B4-BE49-F238E27FC236}">
                <a16:creationId xmlns:a16="http://schemas.microsoft.com/office/drawing/2014/main" id="{F7E65224-2A03-4434-78C8-4F854F7B0EA3}"/>
              </a:ext>
            </a:extLst>
          </p:cNvPr>
          <p:cNvSpPr txBox="1"/>
          <p:nvPr/>
        </p:nvSpPr>
        <p:spPr>
          <a:xfrm>
            <a:off x="4501970" y="4526598"/>
            <a:ext cx="6178794" cy="1200329"/>
          </a:xfrm>
          <a:prstGeom prst="rect">
            <a:avLst/>
          </a:prstGeom>
          <a:noFill/>
        </p:spPr>
        <p:txBody>
          <a:bodyPr wrap="square">
            <a:spAutoFit/>
          </a:bodyPr>
          <a:lstStyle/>
          <a:p>
            <a:pPr algn="ctr"/>
            <a:r>
              <a:rPr lang="en-US" b="1" u="sng" dirty="0"/>
              <a:t>Factors Driving Trend</a:t>
            </a:r>
          </a:p>
          <a:p>
            <a:pPr marL="285750" indent="-285750" algn="ctr">
              <a:buFont typeface="Arial" panose="020B0604020202020204" pitchFamily="34" charset="0"/>
              <a:buChar char="•"/>
            </a:pPr>
            <a:r>
              <a:rPr lang="en-US" dirty="0"/>
              <a:t> “performance”</a:t>
            </a:r>
          </a:p>
          <a:p>
            <a:pPr marL="285750" indent="-285750" algn="ctr">
              <a:buFont typeface="Arial" panose="020B0604020202020204" pitchFamily="34" charset="0"/>
              <a:buChar char="•"/>
            </a:pPr>
            <a:r>
              <a:rPr lang="en-US" dirty="0"/>
              <a:t> “run-time”</a:t>
            </a:r>
          </a:p>
          <a:p>
            <a:pPr marL="285750" indent="-285750" algn="ctr">
              <a:buFont typeface="Arial" panose="020B0604020202020204" pitchFamily="34" charset="0"/>
              <a:buChar char="•"/>
            </a:pPr>
            <a:r>
              <a:rPr lang="en-US" dirty="0"/>
              <a:t> “cost”</a:t>
            </a:r>
          </a:p>
        </p:txBody>
      </p:sp>
    </p:spTree>
    <p:extLst>
      <p:ext uri="{BB962C8B-B14F-4D97-AF65-F5344CB8AC3E}">
        <p14:creationId xmlns:p14="http://schemas.microsoft.com/office/powerpoint/2010/main" val="946458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Isosceles Triangle 3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comparison of pie charts&#10;&#10;Description automatically generated">
            <a:extLst>
              <a:ext uri="{FF2B5EF4-FFF2-40B4-BE49-F238E27FC236}">
                <a16:creationId xmlns:a16="http://schemas.microsoft.com/office/drawing/2014/main" id="{6DFD3DD6-C8FB-A1AA-22BF-FE08BDC2192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04442" y="1236628"/>
            <a:ext cx="8762887" cy="4710052"/>
          </a:xfrm>
          <a:prstGeom prst="rect">
            <a:avLst/>
          </a:prstGeom>
          <a:ln>
            <a:noFill/>
          </a:ln>
        </p:spPr>
      </p:pic>
      <p:sp>
        <p:nvSpPr>
          <p:cNvPr id="35" name="Isosceles Triangle 3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EBB85E5-5CCC-797F-3734-2EBB33D296F0}"/>
              </a:ext>
            </a:extLst>
          </p:cNvPr>
          <p:cNvSpPr txBox="1"/>
          <p:nvPr/>
        </p:nvSpPr>
        <p:spPr>
          <a:xfrm>
            <a:off x="4592301" y="5521965"/>
            <a:ext cx="2387168" cy="369332"/>
          </a:xfrm>
          <a:prstGeom prst="rect">
            <a:avLst/>
          </a:prstGeom>
          <a:noFill/>
        </p:spPr>
        <p:txBody>
          <a:bodyPr wrap="square" rtlCol="0">
            <a:spAutoFit/>
          </a:bodyPr>
          <a:lstStyle/>
          <a:p>
            <a:pPr algn="ctr"/>
            <a:r>
              <a:rPr lang="en-US" dirty="0"/>
              <a:t>59% price difference</a:t>
            </a:r>
          </a:p>
        </p:txBody>
      </p:sp>
      <p:sp>
        <p:nvSpPr>
          <p:cNvPr id="15" name="TextBox 14">
            <a:extLst>
              <a:ext uri="{FF2B5EF4-FFF2-40B4-BE49-F238E27FC236}">
                <a16:creationId xmlns:a16="http://schemas.microsoft.com/office/drawing/2014/main" id="{D0D5CAEB-5976-17B7-823B-68EBE550C0A8}"/>
              </a:ext>
            </a:extLst>
          </p:cNvPr>
          <p:cNvSpPr txBox="1"/>
          <p:nvPr/>
        </p:nvSpPr>
        <p:spPr>
          <a:xfrm>
            <a:off x="9433722" y="6453143"/>
            <a:ext cx="2743201" cy="369332"/>
          </a:xfrm>
          <a:prstGeom prst="rect">
            <a:avLst/>
          </a:prstGeom>
          <a:noFill/>
        </p:spPr>
        <p:txBody>
          <a:bodyPr wrap="square" rtlCol="0">
            <a:spAutoFit/>
          </a:bodyPr>
          <a:lstStyle/>
          <a:p>
            <a:r>
              <a:rPr lang="en-US" dirty="0"/>
              <a:t>Source:(turfmagazine.com)</a:t>
            </a:r>
          </a:p>
        </p:txBody>
      </p:sp>
    </p:spTree>
    <p:extLst>
      <p:ext uri="{BB962C8B-B14F-4D97-AF65-F5344CB8AC3E}">
        <p14:creationId xmlns:p14="http://schemas.microsoft.com/office/powerpoint/2010/main" val="1317740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3D2E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1B4DC8-5B12-C0E4-3FE9-1E5BA497EBA1}"/>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Likelihood of success</a:t>
            </a:r>
          </a:p>
        </p:txBody>
      </p:sp>
      <p:pic>
        <p:nvPicPr>
          <p:cNvPr id="5" name="Content Placeholder 4">
            <a:extLst>
              <a:ext uri="{FF2B5EF4-FFF2-40B4-BE49-F238E27FC236}">
                <a16:creationId xmlns:a16="http://schemas.microsoft.com/office/drawing/2014/main" id="{D1A4D920-7972-BDEA-63BF-7063C930E8C6}"/>
              </a:ext>
            </a:extLst>
          </p:cNvPr>
          <p:cNvPicPr>
            <a:picLocks noGrp="1" noChangeAspect="1"/>
          </p:cNvPicPr>
          <p:nvPr>
            <p:ph idx="1"/>
          </p:nvPr>
        </p:nvPicPr>
        <p:blipFill>
          <a:blip r:embed="rId3"/>
          <a:stretch>
            <a:fillRect/>
          </a:stretch>
        </p:blipFill>
        <p:spPr>
          <a:xfrm>
            <a:off x="4206288" y="1496430"/>
            <a:ext cx="7834063" cy="4453926"/>
          </a:xfrm>
          <a:prstGeom prst="rect">
            <a:avLst/>
          </a:prstGeom>
        </p:spPr>
      </p:pic>
    </p:spTree>
    <p:extLst>
      <p:ext uri="{BB962C8B-B14F-4D97-AF65-F5344CB8AC3E}">
        <p14:creationId xmlns:p14="http://schemas.microsoft.com/office/powerpoint/2010/main" val="3864471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21" name="Freeform: Shape 20">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B80816F2-EFB0-44E7-94C9-B65CB34DFA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990" y="943704"/>
            <a:ext cx="9368019" cy="52708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506ED6-2645-6448-A34C-BE8FDBA341A5}"/>
              </a:ext>
            </a:extLst>
          </p:cNvPr>
          <p:cNvSpPr>
            <a:spLocks noGrp="1"/>
          </p:cNvSpPr>
          <p:nvPr>
            <p:ph type="title"/>
          </p:nvPr>
        </p:nvSpPr>
        <p:spPr>
          <a:xfrm>
            <a:off x="1703083" y="643467"/>
            <a:ext cx="4609894" cy="2156986"/>
          </a:xfrm>
        </p:spPr>
        <p:txBody>
          <a:bodyPr anchor="b">
            <a:normAutofit/>
          </a:bodyPr>
          <a:lstStyle/>
          <a:p>
            <a:pPr defTabSz="694944"/>
            <a:r>
              <a:rPr lang="en-US" sz="3040" u="sng" kern="1200" dirty="0">
                <a:solidFill>
                  <a:schemeClr val="tx1"/>
                </a:solidFill>
                <a:latin typeface="+mj-lt"/>
                <a:ea typeface="+mj-ea"/>
                <a:cs typeface="+mj-cs"/>
              </a:rPr>
              <a:t>Summary of Data</a:t>
            </a:r>
            <a:endParaRPr lang="en-US" sz="4000" u="sng" dirty="0"/>
          </a:p>
        </p:txBody>
      </p:sp>
      <p:sp>
        <p:nvSpPr>
          <p:cNvPr id="3" name="Content Placeholder 2">
            <a:extLst>
              <a:ext uri="{FF2B5EF4-FFF2-40B4-BE49-F238E27FC236}">
                <a16:creationId xmlns:a16="http://schemas.microsoft.com/office/drawing/2014/main" id="{3D6DA8D3-0839-2B4E-9656-6C1CC5B239C2}"/>
              </a:ext>
            </a:extLst>
          </p:cNvPr>
          <p:cNvSpPr>
            <a:spLocks noGrp="1"/>
          </p:cNvSpPr>
          <p:nvPr>
            <p:ph idx="1"/>
          </p:nvPr>
        </p:nvSpPr>
        <p:spPr>
          <a:xfrm>
            <a:off x="362202" y="3182981"/>
            <a:ext cx="3283096" cy="1273109"/>
          </a:xfrm>
        </p:spPr>
        <p:txBody>
          <a:bodyPr>
            <a:normAutofit fontScale="85000" lnSpcReduction="20000"/>
          </a:bodyPr>
          <a:lstStyle/>
          <a:p>
            <a:pPr marL="173736" indent="-173736" defTabSz="694944">
              <a:lnSpc>
                <a:spcPct val="170000"/>
              </a:lnSpc>
              <a:spcBef>
                <a:spcPts val="760"/>
              </a:spcBef>
            </a:pPr>
            <a:r>
              <a:rPr lang="en-US" sz="1700" kern="1200" dirty="0">
                <a:solidFill>
                  <a:schemeClr val="tx1"/>
                </a:solidFill>
                <a:latin typeface="+mn-lt"/>
                <a:ea typeface="+mn-ea"/>
                <a:cs typeface="+mn-cs"/>
              </a:rPr>
              <a:t>59% lower upfront costs for ICE equipment</a:t>
            </a:r>
          </a:p>
          <a:p>
            <a:pPr marL="0" indent="0" defTabSz="694944">
              <a:spcBef>
                <a:spcPts val="760"/>
              </a:spcBef>
              <a:buNone/>
            </a:pPr>
            <a:endParaRPr lang="en-US" sz="1700" kern="1200" dirty="0">
              <a:solidFill>
                <a:schemeClr val="tx1"/>
              </a:solidFill>
              <a:latin typeface="+mn-lt"/>
              <a:ea typeface="+mn-ea"/>
              <a:cs typeface="+mn-cs"/>
            </a:endParaRPr>
          </a:p>
          <a:p>
            <a:pPr marL="173736" indent="-173736" defTabSz="694944">
              <a:spcBef>
                <a:spcPts val="760"/>
              </a:spcBef>
            </a:pPr>
            <a:r>
              <a:rPr lang="en-US" sz="1700" kern="1200" dirty="0">
                <a:solidFill>
                  <a:schemeClr val="tx1"/>
                </a:solidFill>
                <a:latin typeface="+mn-lt"/>
                <a:ea typeface="+mn-ea"/>
                <a:cs typeface="+mn-cs"/>
              </a:rPr>
              <a:t>88.10 billion market value as of 2022</a:t>
            </a:r>
          </a:p>
          <a:p>
            <a:pPr marL="0" indent="0" defTabSz="694944">
              <a:spcBef>
                <a:spcPts val="760"/>
              </a:spcBef>
              <a:buNone/>
            </a:pPr>
            <a:endParaRPr lang="en-US" sz="1700" kern="1200" dirty="0">
              <a:solidFill>
                <a:schemeClr val="tx1"/>
              </a:solidFill>
              <a:latin typeface="+mn-lt"/>
              <a:ea typeface="+mn-ea"/>
              <a:cs typeface="+mn-cs"/>
            </a:endParaRPr>
          </a:p>
          <a:p>
            <a:endParaRPr lang="en-US" sz="1700" dirty="0"/>
          </a:p>
        </p:txBody>
      </p:sp>
      <p:sp>
        <p:nvSpPr>
          <p:cNvPr id="11" name="Oval 10">
            <a:extLst>
              <a:ext uri="{FF2B5EF4-FFF2-40B4-BE49-F238E27FC236}">
                <a16:creationId xmlns:a16="http://schemas.microsoft.com/office/drawing/2014/main" id="{495B82FA-1D55-F358-580C-4B01E39E63A1}"/>
              </a:ext>
            </a:extLst>
          </p:cNvPr>
          <p:cNvSpPr/>
          <p:nvPr/>
        </p:nvSpPr>
        <p:spPr>
          <a:xfrm>
            <a:off x="6930953" y="1721960"/>
            <a:ext cx="3717187" cy="3717187"/>
          </a:xfrm>
          <a:prstGeom prst="ellipse">
            <a:avLst/>
          </a:prstGeom>
          <a:solidFill>
            <a:prstClr val="ltGray"/>
          </a:solidFill>
        </p:spPr>
      </p:sp>
      <p:sp>
        <p:nvSpPr>
          <p:cNvPr id="12" name="Partial Circle 11">
            <a:extLst>
              <a:ext uri="{FF2B5EF4-FFF2-40B4-BE49-F238E27FC236}">
                <a16:creationId xmlns:a16="http://schemas.microsoft.com/office/drawing/2014/main" id="{6D69CEF8-D9C1-77D6-19F2-E01291A9732B}"/>
              </a:ext>
            </a:extLst>
          </p:cNvPr>
          <p:cNvSpPr/>
          <p:nvPr/>
        </p:nvSpPr>
        <p:spPr>
          <a:xfrm>
            <a:off x="6930953" y="1721960"/>
            <a:ext cx="3717187" cy="3717187"/>
          </a:xfrm>
          <a:prstGeom prst="pie">
            <a:avLst>
              <a:gd name="adj1" fmla="val 16200000"/>
              <a:gd name="adj2" fmla="val 8820000"/>
            </a:avLst>
          </a:prstGeom>
          <a:solidFill>
            <a:schemeClr val="accent1"/>
          </a:solidFill>
        </p:spPr>
      </p:sp>
      <p:sp>
        <p:nvSpPr>
          <p:cNvPr id="13" name="Oval 12">
            <a:extLst>
              <a:ext uri="{FF2B5EF4-FFF2-40B4-BE49-F238E27FC236}">
                <a16:creationId xmlns:a16="http://schemas.microsoft.com/office/drawing/2014/main" id="{C834C24B-C61E-D7D8-926D-9E4719FC2843}"/>
              </a:ext>
            </a:extLst>
          </p:cNvPr>
          <p:cNvSpPr/>
          <p:nvPr/>
        </p:nvSpPr>
        <p:spPr>
          <a:xfrm>
            <a:off x="7209742" y="2000749"/>
            <a:ext cx="3159609" cy="3159609"/>
          </a:xfrm>
          <a:prstGeom prst="ellipse">
            <a:avLst/>
          </a:prstGeom>
          <a:solidFill>
            <a:prstClr val="white"/>
          </a:solidFill>
        </p:spPr>
      </p:sp>
      <p:pic>
        <p:nvPicPr>
          <p:cNvPr id="7" name="Graphic 6" descr="Car">
            <a:extLst>
              <a:ext uri="{FF2B5EF4-FFF2-40B4-BE49-F238E27FC236}">
                <a16:creationId xmlns:a16="http://schemas.microsoft.com/office/drawing/2014/main" id="{6E3A155F-B937-0AB5-FE24-ED0AE1DAC2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1562" y="2502569"/>
            <a:ext cx="2155969" cy="2155969"/>
          </a:xfrm>
          <a:prstGeom prst="rect">
            <a:avLst/>
          </a:prstGeom>
          <a:solidFill>
            <a:prstClr val="white"/>
          </a:solidFill>
        </p:spPr>
      </p:pic>
      <p:sp>
        <p:nvSpPr>
          <p:cNvPr id="4" name="TextBox 3">
            <a:extLst>
              <a:ext uri="{FF2B5EF4-FFF2-40B4-BE49-F238E27FC236}">
                <a16:creationId xmlns:a16="http://schemas.microsoft.com/office/drawing/2014/main" id="{30005FD3-3876-3467-01FD-175BAA2B239E}"/>
              </a:ext>
            </a:extLst>
          </p:cNvPr>
          <p:cNvSpPr txBox="1"/>
          <p:nvPr/>
        </p:nvSpPr>
        <p:spPr>
          <a:xfrm>
            <a:off x="3637437" y="3182981"/>
            <a:ext cx="2587521" cy="1815882"/>
          </a:xfrm>
          <a:prstGeom prst="rect">
            <a:avLst/>
          </a:prstGeom>
          <a:noFill/>
        </p:spPr>
        <p:txBody>
          <a:bodyPr wrap="square" rtlCol="0">
            <a:spAutoFit/>
          </a:bodyPr>
          <a:lstStyle/>
          <a:p>
            <a:pPr marL="217170" indent="-217170" defTabSz="694944">
              <a:lnSpc>
                <a:spcPct val="150000"/>
              </a:lnSpc>
              <a:spcAft>
                <a:spcPts val="600"/>
              </a:spcAft>
              <a:buFont typeface="Arial" panose="020B0604020202020204" pitchFamily="34" charset="0"/>
              <a:buChar char="•"/>
            </a:pPr>
            <a:r>
              <a:rPr lang="en-US" sz="1400" kern="1200" dirty="0">
                <a:solidFill>
                  <a:schemeClr val="tx1"/>
                </a:solidFill>
                <a:latin typeface="+mn-lt"/>
                <a:ea typeface="+mn-ea"/>
                <a:cs typeface="+mn-cs"/>
              </a:rPr>
              <a:t>Low desire for alternative technologies</a:t>
            </a:r>
          </a:p>
          <a:p>
            <a:pPr marL="217170" indent="-217170" defTabSz="694944">
              <a:lnSpc>
                <a:spcPct val="150000"/>
              </a:lnSpc>
              <a:spcAft>
                <a:spcPts val="600"/>
              </a:spcAft>
              <a:buFont typeface="Arial" panose="020B0604020202020204" pitchFamily="34" charset="0"/>
              <a:buChar char="•"/>
            </a:pPr>
            <a:r>
              <a:rPr lang="en-US" sz="1400" kern="1200" dirty="0">
                <a:solidFill>
                  <a:schemeClr val="tx1"/>
                </a:solidFill>
                <a:latin typeface="+mn-lt"/>
                <a:ea typeface="+mn-ea"/>
                <a:cs typeface="+mn-cs"/>
              </a:rPr>
              <a:t>6.4% new growth V.S. 2% existing growth</a:t>
            </a:r>
          </a:p>
          <a:p>
            <a:pPr>
              <a:spcAft>
                <a:spcPts val="600"/>
              </a:spcAft>
            </a:pPr>
            <a:endParaRPr lang="en-US" dirty="0"/>
          </a:p>
        </p:txBody>
      </p:sp>
    </p:spTree>
    <p:extLst>
      <p:ext uri="{BB962C8B-B14F-4D97-AF65-F5344CB8AC3E}">
        <p14:creationId xmlns:p14="http://schemas.microsoft.com/office/powerpoint/2010/main" val="2755893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E31B-C3DB-1962-8EE8-3A76598E877F}"/>
              </a:ext>
            </a:extLst>
          </p:cNvPr>
          <p:cNvSpPr>
            <a:spLocks noGrp="1"/>
          </p:cNvSpPr>
          <p:nvPr>
            <p:ph type="title"/>
          </p:nvPr>
        </p:nvSpPr>
        <p:spPr>
          <a:xfrm>
            <a:off x="0" y="17395"/>
            <a:ext cx="10515600" cy="1325563"/>
          </a:xfrm>
        </p:spPr>
        <p:txBody>
          <a:bodyPr/>
          <a:lstStyle/>
          <a:p>
            <a:r>
              <a:rPr lang="en-US" dirty="0"/>
              <a:t>References</a:t>
            </a:r>
          </a:p>
        </p:txBody>
      </p:sp>
      <p:sp>
        <p:nvSpPr>
          <p:cNvPr id="3" name="Content Placeholder 2">
            <a:extLst>
              <a:ext uri="{FF2B5EF4-FFF2-40B4-BE49-F238E27FC236}">
                <a16:creationId xmlns:a16="http://schemas.microsoft.com/office/drawing/2014/main" id="{2819100D-3BD0-CE59-2C07-31DC936DAB20}"/>
              </a:ext>
            </a:extLst>
          </p:cNvPr>
          <p:cNvSpPr>
            <a:spLocks noGrp="1"/>
          </p:cNvSpPr>
          <p:nvPr>
            <p:ph idx="1"/>
          </p:nvPr>
        </p:nvSpPr>
        <p:spPr>
          <a:xfrm>
            <a:off x="82641" y="1202252"/>
            <a:ext cx="10515600" cy="5945144"/>
          </a:xfrm>
        </p:spPr>
        <p:txBody>
          <a:bodyPr>
            <a:normAutofit/>
          </a:bodyPr>
          <a:lstStyle/>
          <a:p>
            <a:pPr algn="l">
              <a:buFont typeface="Arial" panose="020B0604020202020204" pitchFamily="34" charset="0"/>
              <a:buChar char="•"/>
            </a:pPr>
            <a:r>
              <a:rPr lang="en-US" sz="1000" b="0" i="0" dirty="0">
                <a:solidFill>
                  <a:srgbClr val="111111"/>
                </a:solidFill>
                <a:effectLst/>
                <a:latin typeface="-apple-system"/>
              </a:rPr>
              <a:t>Bankrate. (n.d.). Electric Car Outlook: 2022 Stats Worth Knowing. Retrieved from Electric Car Outlook: 2022 Stats Worth Knowing | Bankrate</a:t>
            </a:r>
          </a:p>
          <a:p>
            <a:pPr algn="l">
              <a:buFont typeface="Arial" panose="020B0604020202020204" pitchFamily="34" charset="0"/>
              <a:buChar char="•"/>
            </a:pPr>
            <a:r>
              <a:rPr lang="en-US" sz="1000" b="0" i="0" dirty="0">
                <a:solidFill>
                  <a:srgbClr val="111111"/>
                </a:solidFill>
                <a:effectLst/>
                <a:latin typeface="-apple-system"/>
              </a:rPr>
              <a:t>Bureau of Labor Statistics. (n.d.). Consumer Price Index. Retrieved from https://www.bls.gov/cpi/</a:t>
            </a:r>
          </a:p>
          <a:p>
            <a:pPr algn="l">
              <a:buFont typeface="Arial" panose="020B0604020202020204" pitchFamily="34" charset="0"/>
              <a:buChar char="•"/>
            </a:pPr>
            <a:r>
              <a:rPr lang="en-US" sz="1000" b="0" i="0" dirty="0">
                <a:solidFill>
                  <a:srgbClr val="111111"/>
                </a:solidFill>
                <a:effectLst/>
                <a:latin typeface="-apple-system"/>
              </a:rPr>
              <a:t>Car and Driver. (n.d.). Average Age of Vehicles on the Road Is Almost 12 Years. Retrieved from https://www.caranddriver.com/news/a33457915/average-age-vehicles-on-road-12-years/</a:t>
            </a:r>
          </a:p>
          <a:p>
            <a:pPr algn="l">
              <a:buFont typeface="Arial" panose="020B0604020202020204" pitchFamily="34" charset="0"/>
              <a:buChar char="•"/>
            </a:pPr>
            <a:r>
              <a:rPr lang="en-US" sz="1000" b="0" i="0" dirty="0">
                <a:solidFill>
                  <a:srgbClr val="111111"/>
                </a:solidFill>
                <a:effectLst/>
                <a:latin typeface="-apple-system"/>
              </a:rPr>
              <a:t>Daly, M., &amp; </a:t>
            </a:r>
            <a:r>
              <a:rPr lang="en-US" sz="1000" b="0" i="0" dirty="0" err="1">
                <a:solidFill>
                  <a:srgbClr val="111111"/>
                </a:solidFill>
                <a:effectLst/>
                <a:latin typeface="-apple-system"/>
              </a:rPr>
              <a:t>Krisher</a:t>
            </a:r>
            <a:r>
              <a:rPr lang="en-US" sz="1000" b="0" i="0" dirty="0">
                <a:solidFill>
                  <a:srgbClr val="111111"/>
                </a:solidFill>
                <a:effectLst/>
                <a:latin typeface="-apple-system"/>
              </a:rPr>
              <a:t>, T. (2023, April 10). AP sources: EPA car rule to push huge increase in EV sales. AP News. Retrieved from https://apnews.com/article/biden-electric-vehicles-epa-tailpipe-emissions-31bf8104f44d81b988249483f1a79117</a:t>
            </a:r>
          </a:p>
          <a:p>
            <a:pPr algn="l">
              <a:buFont typeface="Arial" panose="020B0604020202020204" pitchFamily="34" charset="0"/>
              <a:buChar char="•"/>
            </a:pPr>
            <a:r>
              <a:rPr lang="en-US" sz="1000" b="0" i="0" dirty="0">
                <a:solidFill>
                  <a:srgbClr val="111111"/>
                </a:solidFill>
                <a:effectLst/>
                <a:latin typeface="-apple-system"/>
              </a:rPr>
              <a:t>Forbes Wheels. (n.d.). Automaker EV Plans: Who’s Doing What, When? Retrieved from https://www.forbes.com/wheels/news/automaker-ev-plans/</a:t>
            </a:r>
          </a:p>
          <a:p>
            <a:pPr algn="l">
              <a:buFont typeface="Arial" panose="020B0604020202020204" pitchFamily="34" charset="0"/>
              <a:buChar char="•"/>
            </a:pPr>
            <a:r>
              <a:rPr lang="en-US" sz="1000" b="0" i="0" dirty="0">
                <a:solidFill>
                  <a:srgbClr val="111111"/>
                </a:solidFill>
                <a:effectLst/>
                <a:latin typeface="-apple-system"/>
              </a:rPr>
              <a:t>Gallup Business Journal. (n.d.). Why Car Buyers Buy. Retrieved from https://news.gallup.com/businessjournal/13606/why-car-buyers-buy.aspx#:~:text=People%20buy%20cars%20for%20functional,to%20the%20lake%20on%20Friday.</a:t>
            </a:r>
          </a:p>
          <a:p>
            <a:pPr algn="l">
              <a:buFont typeface="Arial" panose="020B0604020202020204" pitchFamily="34" charset="0"/>
              <a:buChar char="•"/>
            </a:pPr>
            <a:r>
              <a:rPr lang="en-US" sz="1000" b="0" i="0" dirty="0">
                <a:solidFill>
                  <a:srgbClr val="111111"/>
                </a:solidFill>
                <a:effectLst/>
                <a:latin typeface="-apple-system"/>
              </a:rPr>
              <a:t>Grand View Research. (2023). Gardening equipment market size, share &amp; trends analysis report by product, by end user, by distribution channel, by region, and segment forecasts, 2023 - 2030. Retrieved from https://www.grandviewresearch.com/industry-analysis/gardening-equipment-market</a:t>
            </a:r>
          </a:p>
          <a:p>
            <a:pPr algn="l">
              <a:buFont typeface="Arial" panose="020B0604020202020204" pitchFamily="34" charset="0"/>
              <a:buChar char="•"/>
            </a:pPr>
            <a:r>
              <a:rPr lang="en-US" sz="1000" b="0" i="0" dirty="0">
                <a:solidFill>
                  <a:srgbClr val="111111"/>
                </a:solidFill>
                <a:effectLst/>
                <a:latin typeface="-apple-system"/>
              </a:rPr>
              <a:t>IBISWorld. (2023). Automotive engine &amp; parts manufacturing in the US - market research report. Retrieved from https://my-ibisworld-com.ezproxy.snhu.edu/us/en/industry/33631/industry-at-a-glance</a:t>
            </a:r>
          </a:p>
          <a:p>
            <a:pPr algn="l">
              <a:buFont typeface="Arial" panose="020B0604020202020204" pitchFamily="34" charset="0"/>
              <a:buChar char="•"/>
            </a:pPr>
            <a:r>
              <a:rPr lang="en-US" sz="1000" b="0" i="0" dirty="0">
                <a:solidFill>
                  <a:srgbClr val="111111"/>
                </a:solidFill>
                <a:effectLst/>
                <a:latin typeface="-apple-system"/>
              </a:rPr>
              <a:t>National Association of Landscape Professionals. (n.d.). Industry Statistics - National Association of Landscape Professionals | NALP | Landscape Industry Careers | LoveYourLandscape.org | LandscapeIndustryCareers.org | LandscapeProfessionals.org | NALP.org | National Association of Landscape Professionals | NALP | Landscape Industry Careers | LoveYourLandscape.org | LandscapeIndustryCareers.org | LandscapeProfessionals.org | NALP.org. Retrieved from https://www.landscapeprofessionals.org/LP/About/Industry-Statistics/LP/Media/landscape-industry-statistics.aspx#:~:text=Size%20of%20the%20Industry&amp;text=Florida%20(8%2C758%20businesses)%2C%20California,landscaping%20businesses%20in%20the%20U.S.</a:t>
            </a:r>
          </a:p>
          <a:p>
            <a:pPr algn="l">
              <a:buFont typeface="Arial" panose="020B0604020202020204" pitchFamily="34" charset="0"/>
              <a:buChar char="•"/>
            </a:pPr>
            <a:r>
              <a:rPr lang="en-US" sz="1000" b="0" i="0" dirty="0" err="1">
                <a:solidFill>
                  <a:srgbClr val="111111"/>
                </a:solidFill>
                <a:effectLst/>
                <a:latin typeface="-apple-system"/>
              </a:rPr>
              <a:t>OSVehicle</a:t>
            </a:r>
            <a:r>
              <a:rPr lang="en-US" sz="1000" b="0" i="0" dirty="0">
                <a:solidFill>
                  <a:srgbClr val="111111"/>
                </a:solidFill>
                <a:effectLst/>
                <a:latin typeface="-apple-system"/>
              </a:rPr>
              <a:t>. (n.d.). What’s the cost of manufacturing an electric car? Retrieved from https://www.osvehicle.com/whats-the-cost-of-manufacturing-an-electric-car/</a:t>
            </a:r>
          </a:p>
          <a:p>
            <a:pPr algn="l">
              <a:buFont typeface="Arial" panose="020B0604020202020204" pitchFamily="34" charset="0"/>
              <a:buChar char="•"/>
            </a:pPr>
            <a:r>
              <a:rPr lang="en-US" sz="1000" b="0" i="0" dirty="0">
                <a:solidFill>
                  <a:srgbClr val="111111"/>
                </a:solidFill>
                <a:effectLst/>
                <a:latin typeface="-apple-system"/>
              </a:rPr>
              <a:t>Statista. (n.d.). Service sector of the U.S. - Statistics &amp; Facts. Retrieved from https://www.statista.com/topics/7997/service-sector-of-the-us/#topicOverview</a:t>
            </a:r>
          </a:p>
          <a:p>
            <a:pPr algn="l">
              <a:buFont typeface="Arial" panose="020B0604020202020204" pitchFamily="34" charset="0"/>
              <a:buChar char="•"/>
            </a:pPr>
            <a:r>
              <a:rPr lang="en-US" sz="1000" b="0" i="0" dirty="0">
                <a:solidFill>
                  <a:srgbClr val="111111"/>
                </a:solidFill>
                <a:effectLst/>
                <a:latin typeface="-apple-system"/>
              </a:rPr>
              <a:t>Times of San Diego. (2021, October 8). Landscapers decry high cost of new California mandate to buy electric tools. Retrieved from https://timesofsandiego.com/business/2021/10/08/landscapers-decry-high-cost-of-new-california-mandate-to-buy-electric-tools/</a:t>
            </a:r>
          </a:p>
          <a:p>
            <a:pPr algn="l">
              <a:buFont typeface="Arial" panose="020B0604020202020204" pitchFamily="34" charset="0"/>
              <a:buChar char="•"/>
            </a:pPr>
            <a:r>
              <a:rPr lang="en-US" sz="1000" b="0" i="0" dirty="0">
                <a:solidFill>
                  <a:srgbClr val="111111"/>
                </a:solidFill>
                <a:effectLst/>
                <a:latin typeface="-apple-system"/>
              </a:rPr>
              <a:t>Tucker, S. (2023, January 17). New car sales fell in 2022, but new electric car sales rose dramatically. Kelley Blue Book. Retrieved from https://www.kbb.com/car-news/new-car-sales-fell-in-2022-but-new-electric-car-sales-rose-dramatically/</a:t>
            </a:r>
          </a:p>
          <a:p>
            <a:pPr algn="l">
              <a:buFont typeface="Arial" panose="020B0604020202020204" pitchFamily="34" charset="0"/>
              <a:buChar char="•"/>
            </a:pPr>
            <a:r>
              <a:rPr lang="en-US" sz="1000" b="0" i="0" dirty="0">
                <a:solidFill>
                  <a:srgbClr val="111111"/>
                </a:solidFill>
                <a:effectLst/>
                <a:latin typeface="-apple-system"/>
              </a:rPr>
              <a:t>Turf Magazine. (n.d.). Gas vs Electric Outdoor Power Equipment: Real World Costs. Retrieved from https://turfmagazine.com/gas-vs-electric-outdoor-power-equipment-real-world-costs/</a:t>
            </a:r>
          </a:p>
          <a:p>
            <a:pPr algn="l">
              <a:buFont typeface="Arial" panose="020B0604020202020204" pitchFamily="34" charset="0"/>
              <a:buChar char="•"/>
            </a:pPr>
            <a:r>
              <a:rPr lang="en-US" sz="1000" b="0" i="0" dirty="0" err="1">
                <a:solidFill>
                  <a:srgbClr val="111111"/>
                </a:solidFill>
                <a:effectLst/>
                <a:latin typeface="-apple-system"/>
              </a:rPr>
              <a:t>Zippia</a:t>
            </a:r>
            <a:r>
              <a:rPr lang="en-US" sz="1000" b="0" i="0" dirty="0">
                <a:solidFill>
                  <a:srgbClr val="111111"/>
                </a:solidFill>
                <a:effectLst/>
                <a:latin typeface="-apple-system"/>
              </a:rPr>
              <a:t>. (n.d.). Landscaper Salary - </a:t>
            </a:r>
            <a:r>
              <a:rPr lang="en-US" sz="1000" b="0" i="0" dirty="0" err="1">
                <a:solidFill>
                  <a:srgbClr val="111111"/>
                </a:solidFill>
                <a:effectLst/>
                <a:latin typeface="-apple-system"/>
              </a:rPr>
              <a:t>Zippia</a:t>
            </a:r>
            <a:r>
              <a:rPr lang="en-US" sz="1000" b="0" i="0" dirty="0">
                <a:solidFill>
                  <a:srgbClr val="111111"/>
                </a:solidFill>
                <a:effectLst/>
                <a:latin typeface="-apple-system"/>
              </a:rPr>
              <a:t>. Retrieved from https://www.zippia.com/landscaper-jobs/salary/</a:t>
            </a:r>
          </a:p>
        </p:txBody>
      </p:sp>
    </p:spTree>
    <p:extLst>
      <p:ext uri="{BB962C8B-B14F-4D97-AF65-F5344CB8AC3E}">
        <p14:creationId xmlns:p14="http://schemas.microsoft.com/office/powerpoint/2010/main" val="3543852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93F0BC-E890-4FC2-BA07-F882899CCC0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Decline in overall profitability within industry</a:t>
            </a:r>
          </a:p>
        </p:txBody>
      </p:sp>
      <p:pic>
        <p:nvPicPr>
          <p:cNvPr id="5" name="Content Placeholder 4">
            <a:extLst>
              <a:ext uri="{FF2B5EF4-FFF2-40B4-BE49-F238E27FC236}">
                <a16:creationId xmlns:a16="http://schemas.microsoft.com/office/drawing/2014/main" id="{B3F1947F-E91A-CBE4-016E-2B255DC4947E}"/>
              </a:ext>
            </a:extLst>
          </p:cNvPr>
          <p:cNvPicPr>
            <a:picLocks noGrp="1" noChangeAspect="1"/>
          </p:cNvPicPr>
          <p:nvPr>
            <p:ph idx="1"/>
          </p:nvPr>
        </p:nvPicPr>
        <p:blipFill>
          <a:blip r:embed="rId3"/>
          <a:stretch>
            <a:fillRect/>
          </a:stretch>
        </p:blipFill>
        <p:spPr>
          <a:xfrm>
            <a:off x="4216526" y="724453"/>
            <a:ext cx="7975474" cy="5495234"/>
          </a:xfrm>
          <a:prstGeom prst="rect">
            <a:avLst/>
          </a:prstGeom>
        </p:spPr>
      </p:pic>
      <p:sp>
        <p:nvSpPr>
          <p:cNvPr id="7" name="TextBox 6">
            <a:extLst>
              <a:ext uri="{FF2B5EF4-FFF2-40B4-BE49-F238E27FC236}">
                <a16:creationId xmlns:a16="http://schemas.microsoft.com/office/drawing/2014/main" id="{53400ABC-97B0-2F82-1B6C-FB6941A137F0}"/>
              </a:ext>
            </a:extLst>
          </p:cNvPr>
          <p:cNvSpPr txBox="1"/>
          <p:nvPr/>
        </p:nvSpPr>
        <p:spPr>
          <a:xfrm>
            <a:off x="9416424" y="6488668"/>
            <a:ext cx="2775576" cy="369332"/>
          </a:xfrm>
          <a:prstGeom prst="rect">
            <a:avLst/>
          </a:prstGeom>
          <a:noFill/>
        </p:spPr>
        <p:txBody>
          <a:bodyPr wrap="square">
            <a:spAutoFit/>
          </a:bodyPr>
          <a:lstStyle/>
          <a:p>
            <a:r>
              <a:rPr lang="en-US" dirty="0"/>
              <a:t>Source: ibisworld-com,2023</a:t>
            </a:r>
            <a:endParaRPr lang="en-US" sz="1800" dirty="0"/>
          </a:p>
        </p:txBody>
      </p:sp>
    </p:spTree>
    <p:extLst>
      <p:ext uri="{BB962C8B-B14F-4D97-AF65-F5344CB8AC3E}">
        <p14:creationId xmlns:p14="http://schemas.microsoft.com/office/powerpoint/2010/main" val="1886288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43DE376-37BC-7082-65E8-ED2306F7775A}"/>
              </a:ext>
            </a:extLst>
          </p:cNvPr>
          <p:cNvPicPr>
            <a:picLocks noGrp="1" noChangeAspect="1"/>
          </p:cNvPicPr>
          <p:nvPr>
            <p:ph idx="1"/>
          </p:nvPr>
        </p:nvPicPr>
        <p:blipFill>
          <a:blip r:embed="rId3"/>
          <a:stretch>
            <a:fillRect/>
          </a:stretch>
        </p:blipFill>
        <p:spPr>
          <a:xfrm>
            <a:off x="1298122" y="1484321"/>
            <a:ext cx="9503944" cy="4561892"/>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A6D1E97-40F2-CEFB-1EC7-E229489239E2}"/>
              </a:ext>
            </a:extLst>
          </p:cNvPr>
          <p:cNvSpPr txBox="1"/>
          <p:nvPr/>
        </p:nvSpPr>
        <p:spPr>
          <a:xfrm>
            <a:off x="9346538" y="6117418"/>
            <a:ext cx="6098616" cy="369332"/>
          </a:xfrm>
          <a:prstGeom prst="rect">
            <a:avLst/>
          </a:prstGeom>
          <a:noFill/>
        </p:spPr>
        <p:txBody>
          <a:bodyPr wrap="square">
            <a:spAutoFit/>
          </a:bodyPr>
          <a:lstStyle/>
          <a:p>
            <a:r>
              <a:rPr lang="en-US" dirty="0"/>
              <a:t>Source: ibisworld-com,2023</a:t>
            </a:r>
            <a:endParaRPr lang="en-US" sz="1800" dirty="0"/>
          </a:p>
        </p:txBody>
      </p:sp>
      <p:sp>
        <p:nvSpPr>
          <p:cNvPr id="8" name="TextBox 7">
            <a:extLst>
              <a:ext uri="{FF2B5EF4-FFF2-40B4-BE49-F238E27FC236}">
                <a16:creationId xmlns:a16="http://schemas.microsoft.com/office/drawing/2014/main" id="{767F6B20-E6A1-CAC1-224B-B125B9444F41}"/>
              </a:ext>
            </a:extLst>
          </p:cNvPr>
          <p:cNvSpPr txBox="1"/>
          <p:nvPr/>
        </p:nvSpPr>
        <p:spPr>
          <a:xfrm>
            <a:off x="1759404" y="2600325"/>
            <a:ext cx="2649310" cy="1294039"/>
          </a:xfrm>
          <a:prstGeom prst="rect">
            <a:avLst/>
          </a:prstGeom>
          <a:noFill/>
          <a:ln w="28575">
            <a:solidFill>
              <a:srgbClr val="C00000"/>
            </a:solidFill>
          </a:ln>
        </p:spPr>
        <p:txBody>
          <a:bodyPr wrap="square" rtlCol="0">
            <a:spAutoFit/>
          </a:bodyPr>
          <a:lstStyle/>
          <a:p>
            <a:endParaRPr lang="en-US" dirty="0"/>
          </a:p>
        </p:txBody>
      </p:sp>
      <p:sp>
        <p:nvSpPr>
          <p:cNvPr id="9" name="TextBox 8">
            <a:extLst>
              <a:ext uri="{FF2B5EF4-FFF2-40B4-BE49-F238E27FC236}">
                <a16:creationId xmlns:a16="http://schemas.microsoft.com/office/drawing/2014/main" id="{AB98C732-0BC5-97AE-05AD-7CE332D20B98}"/>
              </a:ext>
            </a:extLst>
          </p:cNvPr>
          <p:cNvSpPr txBox="1"/>
          <p:nvPr/>
        </p:nvSpPr>
        <p:spPr>
          <a:xfrm>
            <a:off x="1759404" y="4043498"/>
            <a:ext cx="2649310" cy="1098097"/>
          </a:xfrm>
          <a:prstGeom prst="rect">
            <a:avLst/>
          </a:prstGeom>
          <a:noFill/>
          <a:ln w="28575">
            <a:solidFill>
              <a:srgbClr val="C00000"/>
            </a:solidFill>
          </a:ln>
        </p:spPr>
        <p:txBody>
          <a:bodyPr wrap="square" rtlCol="0">
            <a:spAutoFit/>
          </a:bodyPr>
          <a:lstStyle/>
          <a:p>
            <a:endParaRPr lang="en-US" dirty="0"/>
          </a:p>
        </p:txBody>
      </p:sp>
      <p:sp>
        <p:nvSpPr>
          <p:cNvPr id="11" name="TextBox 10">
            <a:extLst>
              <a:ext uri="{FF2B5EF4-FFF2-40B4-BE49-F238E27FC236}">
                <a16:creationId xmlns:a16="http://schemas.microsoft.com/office/drawing/2014/main" id="{CB79E858-2C20-296A-AD7A-7ED3FC3DEEB0}"/>
              </a:ext>
            </a:extLst>
          </p:cNvPr>
          <p:cNvSpPr txBox="1"/>
          <p:nvPr/>
        </p:nvSpPr>
        <p:spPr>
          <a:xfrm>
            <a:off x="7433582" y="2498271"/>
            <a:ext cx="2404382" cy="1294039"/>
          </a:xfrm>
          <a:prstGeom prst="rect">
            <a:avLst/>
          </a:prstGeom>
          <a:noFill/>
          <a:ln w="28575">
            <a:solidFill>
              <a:srgbClr val="C00000"/>
            </a:solidFill>
          </a:ln>
        </p:spPr>
        <p:txBody>
          <a:bodyPr wrap="square" rtlCol="0">
            <a:spAutoFit/>
          </a:bodyPr>
          <a:lstStyle/>
          <a:p>
            <a:endParaRPr lang="en-US" dirty="0"/>
          </a:p>
        </p:txBody>
      </p:sp>
    </p:spTree>
    <p:extLst>
      <p:ext uri="{BB962C8B-B14F-4D97-AF65-F5344CB8AC3E}">
        <p14:creationId xmlns:p14="http://schemas.microsoft.com/office/powerpoint/2010/main" val="2963015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2">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34">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36" name="Rectangle 3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3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3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39">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2F00AB-5375-0753-E029-9DE31A04921A}"/>
              </a:ext>
            </a:extLst>
          </p:cNvPr>
          <p:cNvSpPr>
            <a:spLocks noGrp="1"/>
          </p:cNvSpPr>
          <p:nvPr>
            <p:ph type="title"/>
          </p:nvPr>
        </p:nvSpPr>
        <p:spPr>
          <a:xfrm>
            <a:off x="1043631" y="809898"/>
            <a:ext cx="10173010" cy="1554480"/>
          </a:xfrm>
        </p:spPr>
        <p:txBody>
          <a:bodyPr anchor="ctr">
            <a:normAutofit/>
          </a:bodyPr>
          <a:lstStyle/>
          <a:p>
            <a:r>
              <a:rPr lang="en-US" sz="4800" dirty="0"/>
              <a:t>Drivers of industry trend</a:t>
            </a:r>
          </a:p>
        </p:txBody>
      </p:sp>
      <p:cxnSp>
        <p:nvCxnSpPr>
          <p:cNvPr id="48" name="Straight Connector 4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A5CBC0F4-4D39-5389-48E4-DC15721950B6}"/>
              </a:ext>
            </a:extLst>
          </p:cNvPr>
          <p:cNvGraphicFramePr>
            <a:graphicFrameLocks noGrp="1"/>
          </p:cNvGraphicFramePr>
          <p:nvPr>
            <p:ph idx="1"/>
            <p:extLst>
              <p:ext uri="{D42A27DB-BD31-4B8C-83A1-F6EECF244321}">
                <p14:modId xmlns:p14="http://schemas.microsoft.com/office/powerpoint/2010/main" val="3743130027"/>
              </p:ext>
            </p:extLst>
          </p:nvPr>
        </p:nvGraphicFramePr>
        <p:xfrm>
          <a:off x="904602" y="3017519"/>
          <a:ext cx="10378440" cy="3209902"/>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CD739BDA-4ACA-2995-9D8E-3DCDFD5B2BFF}"/>
              </a:ext>
            </a:extLst>
          </p:cNvPr>
          <p:cNvSpPr txBox="1"/>
          <p:nvPr/>
        </p:nvSpPr>
        <p:spPr>
          <a:xfrm>
            <a:off x="10335434" y="6606045"/>
            <a:ext cx="6096670" cy="215444"/>
          </a:xfrm>
          <a:prstGeom prst="rect">
            <a:avLst/>
          </a:prstGeom>
          <a:noFill/>
        </p:spPr>
        <p:txBody>
          <a:bodyPr wrap="square">
            <a:spAutoFit/>
          </a:bodyPr>
          <a:lstStyle/>
          <a:p>
            <a:r>
              <a:rPr lang="en-US" sz="800" dirty="0"/>
              <a:t>Source:kbb.com,2021;apnews.com,2023</a:t>
            </a:r>
          </a:p>
        </p:txBody>
      </p:sp>
      <p:pic>
        <p:nvPicPr>
          <p:cNvPr id="8" name="Picture 7">
            <a:extLst>
              <a:ext uri="{FF2B5EF4-FFF2-40B4-BE49-F238E27FC236}">
                <a16:creationId xmlns:a16="http://schemas.microsoft.com/office/drawing/2014/main" id="{DC3DBA05-BFC1-B0F0-2A64-F3E92BC42420}"/>
              </a:ext>
            </a:extLst>
          </p:cNvPr>
          <p:cNvPicPr>
            <a:picLocks/>
          </p:cNvPicPr>
          <p:nvPr/>
        </p:nvPicPr>
        <p:blipFill>
          <a:blip r:embed="rId4"/>
          <a:stretch>
            <a:fillRect/>
          </a:stretch>
        </p:blipFill>
        <p:spPr>
          <a:xfrm>
            <a:off x="6061676" y="3425568"/>
            <a:ext cx="68649" cy="6865"/>
          </a:xfrm>
          <a:prstGeom prst="rect">
            <a:avLst/>
          </a:prstGeom>
        </p:spPr>
      </p:pic>
    </p:spTree>
    <p:extLst>
      <p:ext uri="{BB962C8B-B14F-4D97-AF65-F5344CB8AC3E}">
        <p14:creationId xmlns:p14="http://schemas.microsoft.com/office/powerpoint/2010/main" val="934342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8D48C918-C0DE-9425-2F4B-B88B482BEBD0}"/>
              </a:ext>
            </a:extLst>
          </p:cNvPr>
          <p:cNvSpPr>
            <a:spLocks noGrp="1"/>
          </p:cNvSpPr>
          <p:nvPr>
            <p:ph type="title"/>
          </p:nvPr>
        </p:nvSpPr>
        <p:spPr>
          <a:xfrm>
            <a:off x="425725" y="970354"/>
            <a:ext cx="3661015" cy="5571066"/>
          </a:xfrm>
        </p:spPr>
        <p:txBody>
          <a:bodyPr>
            <a:normAutofit/>
          </a:bodyPr>
          <a:lstStyle/>
          <a:p>
            <a:r>
              <a:rPr lang="en-US" dirty="0"/>
              <a:t>Percentage of 17 largest car companies going electric globally</a:t>
            </a:r>
            <a:br>
              <a:rPr lang="en-US" dirty="0"/>
            </a:br>
            <a:endParaRPr lang="en-US" dirty="0">
              <a:solidFill>
                <a:srgbClr val="FFFFFF"/>
              </a:solidFill>
            </a:endParaRPr>
          </a:p>
        </p:txBody>
      </p:sp>
      <p:graphicFrame>
        <p:nvGraphicFramePr>
          <p:cNvPr id="4" name="Content Placeholder 3">
            <a:extLst>
              <a:ext uri="{FF2B5EF4-FFF2-40B4-BE49-F238E27FC236}">
                <a16:creationId xmlns:a16="http://schemas.microsoft.com/office/drawing/2014/main" id="{D45FA7B3-B6B1-5A1F-53D6-60158F4CD147}"/>
              </a:ext>
            </a:extLst>
          </p:cNvPr>
          <p:cNvGraphicFramePr>
            <a:graphicFrameLocks noGrp="1"/>
          </p:cNvGraphicFramePr>
          <p:nvPr>
            <p:ph idx="1"/>
            <p:extLst>
              <p:ext uri="{D42A27DB-BD31-4B8C-83A1-F6EECF244321}">
                <p14:modId xmlns:p14="http://schemas.microsoft.com/office/powerpoint/2010/main" val="4015506603"/>
              </p:ext>
            </p:extLst>
          </p:nvPr>
        </p:nvGraphicFramePr>
        <p:xfrm>
          <a:off x="5194388" y="643467"/>
          <a:ext cx="6291714" cy="553073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34080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Fill">
            <a:extLst>
              <a:ext uri="{FF2B5EF4-FFF2-40B4-BE49-F238E27FC236}">
                <a16:creationId xmlns:a16="http://schemas.microsoft.com/office/drawing/2014/main" id="{C3420C89-0B09-4632-A4AF-3971D08BF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lor Cover">
            <a:extLst>
              <a:ext uri="{FF2B5EF4-FFF2-40B4-BE49-F238E27FC236}">
                <a16:creationId xmlns:a16="http://schemas.microsoft.com/office/drawing/2014/main" id="{4E5CBA61-BF74-40B4-A3A8-366BBA626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AC27E70C-5470-4262-B9CE-AE52C51CF4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929"/>
            <a:ext cx="12188952" cy="3490956"/>
            <a:chOff x="651279" y="598259"/>
            <a:chExt cx="10889442" cy="5680742"/>
          </a:xfrm>
        </p:grpSpPr>
        <p:sp>
          <p:nvSpPr>
            <p:cNvPr id="15" name="Color">
              <a:extLst>
                <a:ext uri="{FF2B5EF4-FFF2-40B4-BE49-F238E27FC236}">
                  <a16:creationId xmlns:a16="http://schemas.microsoft.com/office/drawing/2014/main" id="{B5C7D35F-738C-47DF-AD6E-859806E46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lor">
              <a:extLst>
                <a:ext uri="{FF2B5EF4-FFF2-40B4-BE49-F238E27FC236}">
                  <a16:creationId xmlns:a16="http://schemas.microsoft.com/office/drawing/2014/main" id="{740F8C8B-E52F-46CF-89C7-51C6A037CF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Electric Car">
            <a:extLst>
              <a:ext uri="{FF2B5EF4-FFF2-40B4-BE49-F238E27FC236}">
                <a16:creationId xmlns:a16="http://schemas.microsoft.com/office/drawing/2014/main" id="{645E3C88-5A93-3B03-759B-06D2433336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05030" y="1065276"/>
            <a:ext cx="4727448" cy="4727448"/>
          </a:xfrm>
          <a:prstGeom prst="rect">
            <a:avLst/>
          </a:prstGeom>
        </p:spPr>
      </p:pic>
      <p:grpSp>
        <p:nvGrpSpPr>
          <p:cNvPr id="18" name="Group 17">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9" name="Freeform: Shape 18">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F5B25575-2166-46E4-6B98-FC1F0B9AA936}"/>
              </a:ext>
            </a:extLst>
          </p:cNvPr>
          <p:cNvSpPr>
            <a:spLocks noGrp="1"/>
          </p:cNvSpPr>
          <p:nvPr>
            <p:ph type="title"/>
          </p:nvPr>
        </p:nvSpPr>
        <p:spPr>
          <a:xfrm>
            <a:off x="786384" y="841249"/>
            <a:ext cx="5692953" cy="2587131"/>
          </a:xfrm>
        </p:spPr>
        <p:txBody>
          <a:bodyPr anchor="b">
            <a:normAutofit/>
          </a:bodyPr>
          <a:lstStyle/>
          <a:p>
            <a:r>
              <a:rPr lang="en-US" sz="4800" dirty="0">
                <a:solidFill>
                  <a:schemeClr val="bg1"/>
                </a:solidFill>
              </a:rPr>
              <a:t>Costs to enter this market</a:t>
            </a:r>
          </a:p>
        </p:txBody>
      </p:sp>
      <p:sp>
        <p:nvSpPr>
          <p:cNvPr id="3" name="Content Placeholder 2">
            <a:extLst>
              <a:ext uri="{FF2B5EF4-FFF2-40B4-BE49-F238E27FC236}">
                <a16:creationId xmlns:a16="http://schemas.microsoft.com/office/drawing/2014/main" id="{D0E48E70-D940-DFFD-0A56-1ABD163CD344}"/>
              </a:ext>
            </a:extLst>
          </p:cNvPr>
          <p:cNvSpPr>
            <a:spLocks noGrp="1"/>
          </p:cNvSpPr>
          <p:nvPr>
            <p:ph idx="1"/>
          </p:nvPr>
        </p:nvSpPr>
        <p:spPr>
          <a:xfrm>
            <a:off x="792485" y="3542367"/>
            <a:ext cx="5692953" cy="2651110"/>
          </a:xfrm>
        </p:spPr>
        <p:txBody>
          <a:bodyPr anchor="ctr">
            <a:normAutofit/>
          </a:bodyPr>
          <a:lstStyle/>
          <a:p>
            <a:pPr marL="0" indent="0">
              <a:buNone/>
            </a:pPr>
            <a:r>
              <a:rPr lang="en-US" sz="1800" b="0" i="0" dirty="0">
                <a:solidFill>
                  <a:schemeClr val="tx2"/>
                </a:solidFill>
                <a:effectLst/>
                <a:latin typeface="Rubik"/>
              </a:rPr>
              <a:t>“</a:t>
            </a:r>
            <a:r>
              <a:rPr lang="en-US" sz="1000" b="0" i="0" dirty="0">
                <a:solidFill>
                  <a:schemeClr val="tx2"/>
                </a:solidFill>
                <a:effectLst/>
                <a:latin typeface="Rubik"/>
              </a:rPr>
              <a:t>Top 10 </a:t>
            </a:r>
            <a:r>
              <a:rPr lang="en-US" sz="1800" b="1" i="0" dirty="0">
                <a:solidFill>
                  <a:schemeClr val="tx2"/>
                </a:solidFill>
                <a:effectLst/>
                <a:latin typeface="Rubik"/>
              </a:rPr>
              <a:t>EV companies</a:t>
            </a:r>
            <a:r>
              <a:rPr lang="en-US" sz="1800" b="0" i="0" dirty="0">
                <a:solidFill>
                  <a:schemeClr val="tx2"/>
                </a:solidFill>
                <a:effectLst/>
                <a:latin typeface="Rubik"/>
              </a:rPr>
              <a:t> </a:t>
            </a:r>
            <a:r>
              <a:rPr lang="en-US" sz="1000" b="0" i="0" dirty="0">
                <a:solidFill>
                  <a:schemeClr val="tx2"/>
                </a:solidFill>
                <a:effectLst/>
                <a:latin typeface="Rubik"/>
              </a:rPr>
              <a:t>have</a:t>
            </a:r>
            <a:r>
              <a:rPr lang="en-US" sz="1800" b="0" i="0" dirty="0">
                <a:solidFill>
                  <a:schemeClr val="tx2"/>
                </a:solidFill>
                <a:effectLst/>
                <a:latin typeface="Rubik"/>
              </a:rPr>
              <a:t> </a:t>
            </a:r>
            <a:r>
              <a:rPr lang="en-US" sz="1800" b="1" i="0" dirty="0">
                <a:solidFill>
                  <a:schemeClr val="tx2"/>
                </a:solidFill>
                <a:effectLst/>
                <a:latin typeface="Rubik"/>
              </a:rPr>
              <a:t>invested a total of $17 billion </a:t>
            </a:r>
            <a:r>
              <a:rPr lang="en-US" sz="1000" b="0" i="0" dirty="0">
                <a:solidFill>
                  <a:schemeClr val="tx2"/>
                </a:solidFill>
                <a:effectLst/>
                <a:latin typeface="Rubik"/>
              </a:rPr>
              <a:t>in the technology since 2010</a:t>
            </a:r>
            <a:r>
              <a:rPr lang="en-US" sz="1800" b="0" i="0" dirty="0">
                <a:solidFill>
                  <a:schemeClr val="tx2"/>
                </a:solidFill>
                <a:effectLst/>
                <a:latin typeface="Rubik"/>
              </a:rPr>
              <a:t>”</a:t>
            </a:r>
          </a:p>
          <a:p>
            <a:pPr marL="0" indent="0">
              <a:buNone/>
            </a:pPr>
            <a:endParaRPr lang="en-US" sz="1800" dirty="0">
              <a:solidFill>
                <a:schemeClr val="tx2"/>
              </a:solidFill>
              <a:latin typeface="Rubik"/>
            </a:endParaRPr>
          </a:p>
          <a:p>
            <a:pPr marL="0" indent="0">
              <a:buNone/>
            </a:pPr>
            <a:endParaRPr lang="en-US" sz="1800" dirty="0">
              <a:solidFill>
                <a:schemeClr val="tx2"/>
              </a:solidFill>
              <a:latin typeface="Rubik"/>
            </a:endParaRPr>
          </a:p>
          <a:p>
            <a:pPr marL="0" indent="0">
              <a:buNone/>
            </a:pPr>
            <a:endParaRPr lang="en-US" sz="1800" dirty="0">
              <a:solidFill>
                <a:schemeClr val="tx2"/>
              </a:solidFill>
              <a:latin typeface="Rubik"/>
            </a:endParaRPr>
          </a:p>
          <a:p>
            <a:pPr marL="0" indent="0">
              <a:buNone/>
            </a:pPr>
            <a:r>
              <a:rPr lang="en-US" sz="1800" b="1" dirty="0">
                <a:solidFill>
                  <a:schemeClr val="tx2"/>
                </a:solidFill>
                <a:latin typeface="Rubik"/>
              </a:rPr>
              <a:t>144% INCREASE in </a:t>
            </a:r>
            <a:r>
              <a:rPr lang="en-US" sz="1800" dirty="0">
                <a:solidFill>
                  <a:schemeClr val="tx2"/>
                </a:solidFill>
                <a:latin typeface="Rubik"/>
              </a:rPr>
              <a:t>“</a:t>
            </a:r>
            <a:r>
              <a:rPr lang="en-US" sz="1800" b="1" dirty="0">
                <a:solidFill>
                  <a:schemeClr val="tx2"/>
                </a:solidFill>
                <a:latin typeface="Rubik"/>
              </a:rPr>
              <a:t>r</a:t>
            </a:r>
            <a:r>
              <a:rPr lang="en-US" sz="1800" b="1" i="0" dirty="0">
                <a:solidFill>
                  <a:schemeClr val="tx2"/>
                </a:solidFill>
                <a:effectLst/>
                <a:latin typeface="Rubik"/>
              </a:rPr>
              <a:t>aw material costs for electric vehicles </a:t>
            </a:r>
            <a:r>
              <a:rPr lang="en-US" sz="1000" b="0" i="0" dirty="0">
                <a:solidFill>
                  <a:schemeClr val="tx2"/>
                </a:solidFill>
                <a:effectLst/>
                <a:latin typeface="Rubik"/>
              </a:rPr>
              <a:t>from $3,381 per vehicle in March 2020 to $8,255 in May</a:t>
            </a:r>
            <a:r>
              <a:rPr lang="en-US" sz="1800" b="0" i="0" dirty="0">
                <a:solidFill>
                  <a:schemeClr val="tx2"/>
                </a:solidFill>
                <a:effectLst/>
                <a:latin typeface="Rubik"/>
              </a:rPr>
              <a:t>”</a:t>
            </a:r>
            <a:endParaRPr lang="en-US" sz="1800" dirty="0">
              <a:solidFill>
                <a:schemeClr val="tx2"/>
              </a:solidFill>
            </a:endParaRPr>
          </a:p>
        </p:txBody>
      </p:sp>
      <p:sp>
        <p:nvSpPr>
          <p:cNvPr id="4" name="TextBox 3">
            <a:extLst>
              <a:ext uri="{FF2B5EF4-FFF2-40B4-BE49-F238E27FC236}">
                <a16:creationId xmlns:a16="http://schemas.microsoft.com/office/drawing/2014/main" id="{18A843D8-1C12-A813-9693-26C4DD6DA2A9}"/>
              </a:ext>
            </a:extLst>
          </p:cNvPr>
          <p:cNvSpPr txBox="1"/>
          <p:nvPr/>
        </p:nvSpPr>
        <p:spPr>
          <a:xfrm>
            <a:off x="0" y="6501597"/>
            <a:ext cx="3013206" cy="369332"/>
          </a:xfrm>
          <a:prstGeom prst="rect">
            <a:avLst/>
          </a:prstGeom>
          <a:noFill/>
        </p:spPr>
        <p:txBody>
          <a:bodyPr wrap="square" rtlCol="0">
            <a:spAutoFit/>
          </a:bodyPr>
          <a:lstStyle/>
          <a:p>
            <a:r>
              <a:rPr lang="en-US" dirty="0"/>
              <a:t>Source: www.osvehicle.com</a:t>
            </a:r>
          </a:p>
        </p:txBody>
      </p:sp>
    </p:spTree>
    <p:extLst>
      <p:ext uri="{BB962C8B-B14F-4D97-AF65-F5344CB8AC3E}">
        <p14:creationId xmlns:p14="http://schemas.microsoft.com/office/powerpoint/2010/main" val="513579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17891482-C38A-4F0C-8183-0121632F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7CA419-3BDA-C15F-3718-EA741FD2C34A}"/>
              </a:ext>
            </a:extLst>
          </p:cNvPr>
          <p:cNvSpPr>
            <a:spLocks noGrp="1"/>
          </p:cNvSpPr>
          <p:nvPr>
            <p:ph type="title"/>
          </p:nvPr>
        </p:nvSpPr>
        <p:spPr>
          <a:xfrm>
            <a:off x="5002699" y="621121"/>
            <a:ext cx="6927941" cy="1325563"/>
          </a:xfrm>
        </p:spPr>
        <p:txBody>
          <a:bodyPr>
            <a:normAutofit/>
          </a:bodyPr>
          <a:lstStyle/>
          <a:p>
            <a:pPr algn="ctr"/>
            <a:r>
              <a:rPr lang="en-US" u="sng" dirty="0"/>
              <a:t>Diversification Decision:</a:t>
            </a:r>
            <a:br>
              <a:rPr lang="en-US" u="sng" dirty="0"/>
            </a:br>
            <a:r>
              <a:rPr lang="en-US" dirty="0"/>
              <a:t>Landscaping equipment</a:t>
            </a:r>
          </a:p>
        </p:txBody>
      </p:sp>
      <p:pic>
        <p:nvPicPr>
          <p:cNvPr id="11" name="Picture 10">
            <a:extLst>
              <a:ext uri="{FF2B5EF4-FFF2-40B4-BE49-F238E27FC236}">
                <a16:creationId xmlns:a16="http://schemas.microsoft.com/office/drawing/2014/main" id="{272A60A1-8C1B-96D1-C2F6-59248F545A0E}"/>
              </a:ext>
            </a:extLst>
          </p:cNvPr>
          <p:cNvPicPr>
            <a:picLocks noChangeAspect="1"/>
          </p:cNvPicPr>
          <p:nvPr/>
        </p:nvPicPr>
        <p:blipFill rotWithShape="1">
          <a:blip r:embed="rId3"/>
          <a:srcRect r="33214" b="-1"/>
          <a:stretch/>
        </p:blipFill>
        <p:spPr>
          <a:xfrm>
            <a:off x="643466" y="740747"/>
            <a:ext cx="4100921" cy="2225913"/>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pic>
        <p:nvPicPr>
          <p:cNvPr id="13" name="Picture 12">
            <a:extLst>
              <a:ext uri="{FF2B5EF4-FFF2-40B4-BE49-F238E27FC236}">
                <a16:creationId xmlns:a16="http://schemas.microsoft.com/office/drawing/2014/main" id="{B7FDF44D-9B22-A5C5-43AD-B7F911A84815}"/>
              </a:ext>
            </a:extLst>
          </p:cNvPr>
          <p:cNvPicPr>
            <a:picLocks noChangeAspect="1"/>
          </p:cNvPicPr>
          <p:nvPr/>
        </p:nvPicPr>
        <p:blipFill>
          <a:blip r:embed="rId4"/>
          <a:stretch>
            <a:fillRect/>
          </a:stretch>
        </p:blipFill>
        <p:spPr>
          <a:xfrm>
            <a:off x="335722" y="3290958"/>
            <a:ext cx="4408665" cy="2417650"/>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33" name="Content Placeholder 14">
            <a:extLst>
              <a:ext uri="{FF2B5EF4-FFF2-40B4-BE49-F238E27FC236}">
                <a16:creationId xmlns:a16="http://schemas.microsoft.com/office/drawing/2014/main" id="{56001BBE-098B-3F3A-373D-345D7CC3B839}"/>
              </a:ext>
            </a:extLst>
          </p:cNvPr>
          <p:cNvSpPr>
            <a:spLocks noGrp="1"/>
          </p:cNvSpPr>
          <p:nvPr>
            <p:ph idx="1"/>
          </p:nvPr>
        </p:nvSpPr>
        <p:spPr>
          <a:xfrm>
            <a:off x="5603464" y="2879013"/>
            <a:ext cx="5726410" cy="3357866"/>
          </a:xfrm>
        </p:spPr>
        <p:txBody>
          <a:bodyPr>
            <a:normAutofit/>
          </a:bodyPr>
          <a:lstStyle/>
          <a:p>
            <a:r>
              <a:rPr lang="en-US" dirty="0"/>
              <a:t>Personal experience within industry</a:t>
            </a:r>
          </a:p>
          <a:p>
            <a:endParaRPr lang="en-US" dirty="0"/>
          </a:p>
          <a:p>
            <a:r>
              <a:rPr lang="en-US" dirty="0"/>
              <a:t>Understanding of item/machinery popularity</a:t>
            </a:r>
          </a:p>
          <a:p>
            <a:endParaRPr lang="en-US" dirty="0"/>
          </a:p>
          <a:p>
            <a:r>
              <a:rPr lang="en-US" dirty="0"/>
              <a:t>Awareness of equipment uses and needs from employees</a:t>
            </a:r>
          </a:p>
          <a:p>
            <a:endParaRPr lang="en-US" dirty="0"/>
          </a:p>
        </p:txBody>
      </p:sp>
      <p:sp>
        <p:nvSpPr>
          <p:cNvPr id="76" name="Arc 75">
            <a:extLst>
              <a:ext uri="{FF2B5EF4-FFF2-40B4-BE49-F238E27FC236}">
                <a16:creationId xmlns:a16="http://schemas.microsoft.com/office/drawing/2014/main" id="{DA4B6E73-2318-4814-8EB1-306D537236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064111">
            <a:off x="-991925" y="5644752"/>
            <a:ext cx="2987899" cy="2987899"/>
          </a:xfrm>
          <a:prstGeom prst="arc">
            <a:avLst>
              <a:gd name="adj1" fmla="val 16200000"/>
              <a:gd name="adj2" fmla="val 21581479"/>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9939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06ED6-2645-6448-A34C-BE8FDBA341A5}"/>
              </a:ext>
            </a:extLst>
          </p:cNvPr>
          <p:cNvSpPr>
            <a:spLocks noGrp="1"/>
          </p:cNvSpPr>
          <p:nvPr>
            <p:ph type="title"/>
          </p:nvPr>
        </p:nvSpPr>
        <p:spPr>
          <a:xfrm>
            <a:off x="2421724" y="342804"/>
            <a:ext cx="10515600" cy="1325563"/>
          </a:xfrm>
        </p:spPr>
        <p:txBody>
          <a:bodyPr/>
          <a:lstStyle/>
          <a:p>
            <a:r>
              <a:rPr lang="en-US" dirty="0"/>
              <a:t>Landscaping manufacturing sales</a:t>
            </a:r>
          </a:p>
        </p:txBody>
      </p:sp>
      <mc:AlternateContent xmlns:mc="http://schemas.openxmlformats.org/markup-compatibility/2006" xmlns:cx4="http://schemas.microsoft.com/office/drawing/2016/5/10/chartex">
        <mc:Choice Requires="cx4">
          <p:graphicFrame>
            <p:nvGraphicFramePr>
              <p:cNvPr id="4" name="Content Placeholder 3">
                <a:extLst>
                  <a:ext uri="{FF2B5EF4-FFF2-40B4-BE49-F238E27FC236}">
                    <a16:creationId xmlns:a16="http://schemas.microsoft.com/office/drawing/2014/main" id="{78079F1C-5D3C-899B-C0EB-7A0DFB46CDDA}"/>
                  </a:ext>
                </a:extLst>
              </p:cNvPr>
              <p:cNvGraphicFramePr>
                <a:graphicFrameLocks noGrp="1"/>
              </p:cNvGraphicFramePr>
              <p:nvPr>
                <p:ph idx="1"/>
              </p:nvPr>
            </p:nvGraphicFramePr>
            <p:xfrm>
              <a:off x="1688124" y="2052490"/>
              <a:ext cx="10515600" cy="4351338"/>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4" name="Content Placeholder 3">
                <a:extLst>
                  <a:ext uri="{FF2B5EF4-FFF2-40B4-BE49-F238E27FC236}">
                    <a16:creationId xmlns:a16="http://schemas.microsoft.com/office/drawing/2014/main" id="{78079F1C-5D3C-899B-C0EB-7A0DFB46CDDA}"/>
                  </a:ext>
                </a:extLst>
              </p:cNvPr>
              <p:cNvPicPr>
                <a:picLocks noGrp="1" noRot="1" noChangeAspect="1" noMove="1" noResize="1" noEditPoints="1" noAdjustHandles="1" noChangeArrowheads="1" noChangeShapeType="1"/>
              </p:cNvPicPr>
              <p:nvPr/>
            </p:nvPicPr>
            <p:blipFill>
              <a:blip r:embed="rId4"/>
              <a:stretch>
                <a:fillRect/>
              </a:stretch>
            </p:blipFill>
            <p:spPr>
              <a:xfrm>
                <a:off x="1688124" y="2052490"/>
                <a:ext cx="10515600" cy="4351338"/>
              </a:xfrm>
              <a:prstGeom prst="rect">
                <a:avLst/>
              </a:prstGeom>
            </p:spPr>
          </p:pic>
        </mc:Fallback>
      </mc:AlternateContent>
      <p:sp>
        <p:nvSpPr>
          <p:cNvPr id="6" name="TextBox 5">
            <a:extLst>
              <a:ext uri="{FF2B5EF4-FFF2-40B4-BE49-F238E27FC236}">
                <a16:creationId xmlns:a16="http://schemas.microsoft.com/office/drawing/2014/main" id="{FB5A4854-1411-F660-6051-155E59E2282A}"/>
              </a:ext>
            </a:extLst>
          </p:cNvPr>
          <p:cNvSpPr txBox="1"/>
          <p:nvPr/>
        </p:nvSpPr>
        <p:spPr>
          <a:xfrm>
            <a:off x="182881" y="2328236"/>
            <a:ext cx="3010486" cy="1138773"/>
          </a:xfrm>
          <a:prstGeom prst="rect">
            <a:avLst/>
          </a:prstGeom>
          <a:noFill/>
        </p:spPr>
        <p:txBody>
          <a:bodyPr wrap="square" rtlCol="0">
            <a:spAutoFit/>
          </a:bodyPr>
          <a:lstStyle/>
          <a:p>
            <a:r>
              <a:rPr lang="en-US" sz="2800" b="1" dirty="0"/>
              <a:t>88.10 billion USD market </a:t>
            </a:r>
            <a:r>
              <a:rPr lang="en-US" sz="1200" dirty="0"/>
              <a:t>for global gardening equipment in 2022</a:t>
            </a:r>
          </a:p>
        </p:txBody>
      </p:sp>
      <p:sp>
        <p:nvSpPr>
          <p:cNvPr id="7" name="TextBox 6">
            <a:extLst>
              <a:ext uri="{FF2B5EF4-FFF2-40B4-BE49-F238E27FC236}">
                <a16:creationId xmlns:a16="http://schemas.microsoft.com/office/drawing/2014/main" id="{8DB6F730-2322-ED96-2DF5-BFE74B89198B}"/>
              </a:ext>
            </a:extLst>
          </p:cNvPr>
          <p:cNvSpPr txBox="1"/>
          <p:nvPr/>
        </p:nvSpPr>
        <p:spPr>
          <a:xfrm>
            <a:off x="323557" y="4105048"/>
            <a:ext cx="2869810" cy="1384995"/>
          </a:xfrm>
          <a:prstGeom prst="rect">
            <a:avLst/>
          </a:prstGeom>
          <a:noFill/>
        </p:spPr>
        <p:txBody>
          <a:bodyPr wrap="square" rtlCol="0">
            <a:spAutoFit/>
          </a:bodyPr>
          <a:lstStyle/>
          <a:p>
            <a:r>
              <a:rPr lang="en-US" sz="2800" b="1" dirty="0"/>
              <a:t>6%</a:t>
            </a:r>
            <a:r>
              <a:rPr lang="en-US" sz="2800" dirty="0"/>
              <a:t> </a:t>
            </a:r>
            <a:r>
              <a:rPr lang="en-US" sz="2800" b="1" dirty="0"/>
              <a:t>growth rate </a:t>
            </a:r>
            <a:r>
              <a:rPr lang="en-US" sz="1200" dirty="0"/>
              <a:t>compared to </a:t>
            </a:r>
            <a:r>
              <a:rPr lang="en-US" sz="2800" b="1" dirty="0"/>
              <a:t>2% </a:t>
            </a:r>
            <a:r>
              <a:rPr lang="en-US" sz="1200" dirty="0"/>
              <a:t>for</a:t>
            </a:r>
            <a:r>
              <a:rPr lang="en-US" sz="2800" dirty="0"/>
              <a:t> </a:t>
            </a:r>
            <a:r>
              <a:rPr lang="en-US" sz="2800" b="1" dirty="0"/>
              <a:t>current industry</a:t>
            </a:r>
          </a:p>
        </p:txBody>
      </p:sp>
      <p:sp>
        <p:nvSpPr>
          <p:cNvPr id="8" name="TextBox 7">
            <a:extLst>
              <a:ext uri="{FF2B5EF4-FFF2-40B4-BE49-F238E27FC236}">
                <a16:creationId xmlns:a16="http://schemas.microsoft.com/office/drawing/2014/main" id="{342620EB-DB41-7E96-22E4-047CCE0E08F0}"/>
              </a:ext>
            </a:extLst>
          </p:cNvPr>
          <p:cNvSpPr txBox="1"/>
          <p:nvPr/>
        </p:nvSpPr>
        <p:spPr>
          <a:xfrm>
            <a:off x="0" y="5490043"/>
            <a:ext cx="3010486" cy="253916"/>
          </a:xfrm>
          <a:prstGeom prst="rect">
            <a:avLst/>
          </a:prstGeom>
          <a:noFill/>
        </p:spPr>
        <p:txBody>
          <a:bodyPr wrap="square" rtlCol="0">
            <a:spAutoFit/>
          </a:bodyPr>
          <a:lstStyle/>
          <a:p>
            <a:r>
              <a:rPr lang="en-US" sz="1050" dirty="0"/>
              <a:t>Source: grandviewresearch.com,2023</a:t>
            </a:r>
          </a:p>
        </p:txBody>
      </p:sp>
      <p:sp>
        <p:nvSpPr>
          <p:cNvPr id="9" name="TextBox 8">
            <a:extLst>
              <a:ext uri="{FF2B5EF4-FFF2-40B4-BE49-F238E27FC236}">
                <a16:creationId xmlns:a16="http://schemas.microsoft.com/office/drawing/2014/main" id="{885B848F-7B44-F510-5414-5CC7289CFF7A}"/>
              </a:ext>
            </a:extLst>
          </p:cNvPr>
          <p:cNvSpPr txBox="1"/>
          <p:nvPr/>
        </p:nvSpPr>
        <p:spPr>
          <a:xfrm>
            <a:off x="9631365" y="5386168"/>
            <a:ext cx="2642697" cy="461665"/>
          </a:xfrm>
          <a:prstGeom prst="rect">
            <a:avLst/>
          </a:prstGeom>
          <a:noFill/>
        </p:spPr>
        <p:txBody>
          <a:bodyPr wrap="square" rtlCol="0">
            <a:spAutoFit/>
          </a:bodyPr>
          <a:lstStyle/>
          <a:p>
            <a:r>
              <a:rPr lang="en-US" sz="1200" dirty="0"/>
              <a:t>Source: landscapeprofessionals.org,2023</a:t>
            </a:r>
          </a:p>
        </p:txBody>
      </p:sp>
    </p:spTree>
    <p:extLst>
      <p:ext uri="{BB962C8B-B14F-4D97-AF65-F5344CB8AC3E}">
        <p14:creationId xmlns:p14="http://schemas.microsoft.com/office/powerpoint/2010/main" val="1342935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0">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1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4" name="Rectangle 1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1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506ED6-2645-6448-A34C-BE8FDBA341A5}"/>
              </a:ext>
            </a:extLst>
          </p:cNvPr>
          <p:cNvSpPr>
            <a:spLocks noGrp="1"/>
          </p:cNvSpPr>
          <p:nvPr>
            <p:ph type="title"/>
          </p:nvPr>
        </p:nvSpPr>
        <p:spPr>
          <a:xfrm>
            <a:off x="1043631" y="809898"/>
            <a:ext cx="10173010" cy="1554480"/>
          </a:xfrm>
        </p:spPr>
        <p:txBody>
          <a:bodyPr anchor="ctr">
            <a:normAutofit/>
          </a:bodyPr>
          <a:lstStyle/>
          <a:p>
            <a:r>
              <a:rPr lang="en-US" sz="4800"/>
              <a:t>Expected Growth</a:t>
            </a:r>
          </a:p>
        </p:txBody>
      </p:sp>
      <p:cxnSp>
        <p:nvCxnSpPr>
          <p:cNvPr id="29" name="Straight Connector 1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01DCE687-5357-0D65-0BDE-AE7C6E425CA0}"/>
              </a:ext>
            </a:extLst>
          </p:cNvPr>
          <p:cNvGraphicFramePr>
            <a:graphicFrameLocks noGrp="1"/>
          </p:cNvGraphicFramePr>
          <p:nvPr>
            <p:ph idx="1"/>
            <p:extLst>
              <p:ext uri="{D42A27DB-BD31-4B8C-83A1-F6EECF244321}">
                <p14:modId xmlns:p14="http://schemas.microsoft.com/office/powerpoint/2010/main" val="155332969"/>
              </p:ext>
            </p:extLst>
          </p:nvPr>
        </p:nvGraphicFramePr>
        <p:xfrm>
          <a:off x="980928" y="2800348"/>
          <a:ext cx="4476876" cy="343930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20864948-5110-675D-D1CD-10102AEDEC39}"/>
              </a:ext>
            </a:extLst>
          </p:cNvPr>
          <p:cNvGraphicFramePr>
            <a:graphicFrameLocks/>
          </p:cNvGraphicFramePr>
          <p:nvPr>
            <p:extLst>
              <p:ext uri="{D42A27DB-BD31-4B8C-83A1-F6EECF244321}">
                <p14:modId xmlns:p14="http://schemas.microsoft.com/office/powerpoint/2010/main" val="3078985445"/>
              </p:ext>
            </p:extLst>
          </p:nvPr>
        </p:nvGraphicFramePr>
        <p:xfrm>
          <a:off x="6351532" y="2768970"/>
          <a:ext cx="4783477" cy="3470679"/>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a:extLst>
              <a:ext uri="{FF2B5EF4-FFF2-40B4-BE49-F238E27FC236}">
                <a16:creationId xmlns:a16="http://schemas.microsoft.com/office/drawing/2014/main" id="{66C728C8-5D7D-FADA-5F3E-B63EA8392224}"/>
              </a:ext>
            </a:extLst>
          </p:cNvPr>
          <p:cNvSpPr txBox="1"/>
          <p:nvPr/>
        </p:nvSpPr>
        <p:spPr>
          <a:xfrm>
            <a:off x="10118831" y="6306803"/>
            <a:ext cx="2032357" cy="178510"/>
          </a:xfrm>
          <a:prstGeom prst="rect">
            <a:avLst/>
          </a:prstGeom>
          <a:noFill/>
        </p:spPr>
        <p:txBody>
          <a:bodyPr wrap="square" rtlCol="0">
            <a:spAutoFit/>
          </a:bodyPr>
          <a:lstStyle/>
          <a:p>
            <a:pPr defTabSz="512064">
              <a:spcAft>
                <a:spcPts val="600"/>
              </a:spcAft>
            </a:pPr>
            <a:r>
              <a:rPr lang="en-US" sz="560" kern="1200" dirty="0">
                <a:solidFill>
                  <a:srgbClr val="111111"/>
                </a:solidFill>
                <a:latin typeface="Times New Roman" panose="02020603050405020304" pitchFamily="18" charset="0"/>
                <a:ea typeface="+mn-ea"/>
                <a:cs typeface="+mn-cs"/>
              </a:rPr>
              <a:t>Source:grandviewresearch.com,2023</a:t>
            </a:r>
            <a:endParaRPr lang="en-US" sz="1000" dirty="0"/>
          </a:p>
        </p:txBody>
      </p:sp>
    </p:spTree>
    <p:extLst>
      <p:ext uri="{BB962C8B-B14F-4D97-AF65-F5344CB8AC3E}">
        <p14:creationId xmlns:p14="http://schemas.microsoft.com/office/powerpoint/2010/main" val="3161343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BD3F0A4-E8D6-4E4E-8026-0DBA08C629A8}">
  <we:reference id="4b785c87-866c-4bad-85d8-5d1ae467ac9a" version="3.12.0.0" store="EXCatalog" storeType="EXCatalog"/>
  <we:alternateReferences>
    <we:reference id="WA104381909" version="3.12.0.0" store="en-US" storeType="OMEX"/>
  </we:alternateReferences>
  <we:properties>
    <we:property name="EQUATION_HISTORY" value="&quot;[{\&quot;mathml\&quot;:\&quot;&lt;math style=\\\&quot;font-family:stix;font-size:16px;\\\&quot; xmlns=\\\&quot;http://www.w3.org/1998/Math/MathML\\\&quot;&gt;&lt;semantics&gt;&lt;mstyle mathsize=\\\&quot;16px\\\&quot;&gt;&lt;mn&gt;3&lt;/mn&gt;&lt;mo&gt;+&lt;/mo&gt;&lt;mfrac&gt;&lt;mn&gt;5&lt;/mn&gt;&lt;mn&gt;6&lt;/mn&gt;&lt;/mfrac&gt;&lt;/mstyle&gt;&lt;annotation encoding=\\\&quot;application/json\\\&quot;&gt;{\\\&quot;x\\\&quot;:[[79,80,81,89,110,128,155,171,188,194,197,196,193,189,181,172,165,157,147,139,136,135,135,136,138,143,153,165,173,178,182,183,182,179,174,167,160,153,145,142,138,137,135,131,120,108,101,95,88],[226,228,231,242,255,268,284,294,306,313,324,330,333],[290,290,290,290,290,290,290,290,290,290,290,290,291,291,291,291,292,293],[390,390,390,390,390,390,390,390,390,390,392,395,403,418,430,438,442,446,447,447,448,449,449,449,449,448,447,441,434,427,418,406,397,385,378,373,373,373,373,372,371,369,368,367,366,364,362,359],[387,388,390,399,405,415,419,425,428,432,435,439,440,441,442,442,442],[378,379,382,392,417,436,460,473,481,485,486],[432,432,433,434,434,434,434,434,434,434,434,433,431,429,421,412,400,393,386,383,382,381,379,379,376,374,369,367,364,364,364,364,365,373,375,379,384,393,399,407,411,417,420,423,425,429,432,434,435,435,435,433,429,418,408,390,379,367,362,361]],\\\&quot;y\\\&quot;:[[56,56,56,56,58,60,64,69,74,76,80,82,85,88,93,97,100,102,103,102,100,100,98,98,98,101,108,118,123,129,136,142,145,148,153,158,162,166,168,169,169,170,171,172,175,178,179,179,179],[116,116,116,116,114,114,114,114,114,114,112,110,108],[58,59,62,74,95,110,132,146,165,178,194,202,211,215,219,220,220,220],[34,34,35,44,49,54,57,61,66,67,67,67,67,67,68,70,72,74,77,80,84,89,92,96,99,102,105,109,112,112,112,112,112,108,108,106,104,104,102,98,94,88,84,78,72,64,60,56],[48,48,48,48,46,44,44,42,40,38,36,36,36,36,36,37,38],[139,139,139,139,139,139,138,138,138,138,138],[174,172,170,168,168,166,166,162,158,158,156,156,156,154,152,152,150,150,150,150,151,153,156,158,163,167,173,177,184,189,195,199,205,217,219,222,225,228,229,229,229,229,228,226,224,222,218,216,214,212,210,206,204,202,200,196,196,196,196,196]],\\\&quot;t\\\&quot;:[[0,135,141,151,161,171,181,191,201,211,221,231,241,251,261,271,281,291,301,311,321,331,341,391,401,411,421,431,441,451,461,471,481,491,501,511,521,531,541,551,561,571,581,591,601,611,621,631,639],[3376,3499,3503,3511,3521,3531,3541,3551,3561,3571,3581,3591,3601],[3998,4045,4051,4061,4071,4081,4091,4101,4111,4121,4131,4141,4151,4161,4171,4181,4191,4201],[4882,4945,4951,4961,4971,4981,4991,5001,5011,5021,5085,5091,5101,5111,5121,5131,5141,5151,5161,5171,5181,5191,5201,5211,5221,5231,5241,5251,5261,5271,5281,5291,5301,5311,5321,5331,5341,5353,5361,5371,5381,5391,5401,5411,5421,5431,5441,5445],[5914,6054,6061,6071,6081,6091,6101,6111,6121,6131,6141,6151,6161,6249,6257,6313,6317],[6710,6777,6781,6791,6801,6811,6821,6831,6841,6851,6861],[7298,7309,7313,7321,7331,7341,7353,7361,7371,7381,7391,7401,7411,7421,7431,7441,7451,7461,7471,7481,7491,7501,7511,7521,7531,7541,7551,7561,7571,7581,7591,7601,7611,7639,7641,7651,7661,7671,7681,7691,7701,7711,7721,7731,7741,7751,7761,7771,7781,7791,7801,7811,7821,7831,7841,7851,7861,7871,7881,7891]],\\\&quot;version\\\&quot;:\\\&quot;2.0.0\\\&quot;}&lt;/annotation&gt;&lt;/semantics&gt;&lt;/math&gt;\&quot;,\&quot;base64Image\&quot;:\&quot;iVBORw0KGgoAAAANSUhEUgAAAQQAAADmCAYAAAAz8/s3AAAACXBIWXMAAA7EAAAOxAGVKw4bAAAABGJhU0UAAACOyiQ8uQAADLVJREFUeNrt3Q9kV/sfx/G3mUwmkrlmEplMksiVK0lMMsmMSTK54kpyJZG5rmsSmUySmMlPMmNmkkkkyU9+4pokk7gmSRLJzMzEfp+3c74/+307fz5n+57zPd/P5/ngQ9fV9+z7Pjuvzvmczx8RAPW2x7ROygCgw7QPpo1SCsBfbaadNe2zaaum7aMkQPnNhhdsnu0FZQbK70gBYaDtDKUGyu95AWGgjwxNlBoot30F3R0MUWqg/CYKCIPvpm2n1EC5dRZ0dzBFqYHyu11QIBym1EC56fiAlZwfEz6adplSA+V3teoCnqMkgJ82m/ZNGCMAILyNXxsG74UxAoCX9ML/UBUIFygL4KezVWHwybRNlAXw01xVIAxSEsBPx6vCYNG0LZQF8NOLqkC4RkkAPx2UHwcPaSD0mNZCeQC/zEjyyMJ3pt2XoNNxD+UC3NUl2Ycef5VgJqQGRDslBNxxVzY+N0GXWNMBTR2UE2hcug7Bd6ntpKXHwgxGoCENS34zGv8jrKIMNIytEow1yHu9gxumNVNuoNyuSDELoGh7KXQ+AqXWK8HrxkcSDErSNwdLOYaCLoiyi7IDjUUnM+lYgz4JBidpYNRq9aTPhALQ+HRadLdptySYAbnRO4WfKCngTjjo48ZGNnD5WxgSDTjnZ9OerjMU7lM+wE0nTJtfRyicpnSAm3Rx1juSfU7EVkoHuH23sJAhFK5SMsBteyV4xWgTCBoerNsIOG5XhlAYoFyA+3QlJpvZlBOUCvCDzZyJRcoE+OONRSh0UibAD8ctAqGXMgH+eJsSCGwoC9CX8L82QokAf6St7jxGiQC/fCEQAFRMEwgAKsYSAuE25QH8ciEhEC5SHsAvAwmBcIryAARCpfVQHsAvvyYEAguvAp65LvFrIgDwzERMIExRGsA/72IC4RylAfzSLvFbyNN/AHjmYkwgPKY0gH/mYgLhMKUB/NIbEwbPKA3gl6aYuwPtO9hNeYBy0J2WDpnWlvNxhmLuDgY5BUD9nTXtQ9XFuSzB1ORaDx8+FBMGM5wGoP5OSvpip68k2NV5o3ZI9EYts6a1ciqA+nss9nsu/rWB43SY9j7iM18X8IgCwNI3ybY781PJPmjol5g7g+fCTs9AqcxmDITKlu3nLT5bHwOuSfTWbbpSUjPlB8plcB2BUGnvwr+vOzs3hZ/XIsEmLLckegt4XVS1n7ID5dQc3rqv5tz0LmGERwSg/PRf9dGcgkDvEm5I8IYBQAPRW/9/mbaywRDQnZt1nYNT9BMAbjxGaD+AdghOStDxqG8jlte0JQk6F19KMIBpNAyAvZQPAAAAAAAAAGqk0ls7LEFP7LwEr2S0l1Zf7WhP7SfTHkiwsaWuIrOJsgFu0VVfxsILP+s7XA2Ke8LrG6Dh6RTPCandKC8dJLKNsgKNR2/3v0nth37qSjb7KS/QOAYl34khOh78F8oMlN+Q5D9TrDIHnQkiQImdl/ipnjPh/9d/2de+OdA/d0mwlp12Hi5mCIWXlBwop4MxQaBTPTsyfI4ufa1r1dm+kThJ6YFy0aWh3kf86921gc/cJ8GYhLRA+JvyA+VyS35cH66pBp+72/IRopNTAJTD7qqL82qNP/+yRSCc5jQA5TC95sK8ncPna6dj2niGMU4DUH+71lyUT3I8zr2UQBh3qKbNYbBGNVbnRamNhBfkR8l3SPFASiBMOFTTTQnf8za/cigr7TT8Ev6iHsv5WMc9ukMgENCQKhfpZAHH6k4JhGECAagvHXvQZ1p7CQKhj0AA/LsbiVsvYSuBAPgjqVNx0rHvSiAAKe4kXCR7CQTAL2/FnwFJBAKQYL/Eb73dSiAAfhmPuDA+m7bT0e9LIAAZ7g40DPY5/J0JBCBCa0TfgT4muD7VmUAAIszIj8OTWz343gQCsEaLBDs3VS4CnTjl0yw/AgEIbZdg6bXqfRiueHJ3QCAAIV2ReUGSl12/Iu7v9UggwGs6T+G12C+9rhvEHiUQAHfoqkBnTXsl69+oZczRuwUCAd7QcQU3w9v/Wuze9MK0NgIBaCx6N/BO8tnSTe8ymP4MNBAdQ6AdhrrHwnIOofCAQAAa/xdfV23ukWC9A11ZeX4DoTBAIABu9jOMSPIryKim2761EAjeWaXVrJXaFtOuSbBhrO0XukQgEAg0NwOhYo9p/1h+oTkCgUCguR0ISjeBsR2zsCenn6Hbo1+MMQKBQCi7n8Rue/hLBAKBQHM/EGwvykkCgUCg+REI6mHKl3pDIHgVCPDcwZRf5mUCgUCAX9IGMDURCAQC/HE35Rd6E4FAIMAfp+sQCEVhHAKQ0bE6PDIQCEBJdUjxnYoEAlBSrVL8a0cCASipzQkXzQSBAPDI4MqMRwIByKgn4aI5QCAAfhmIuWA+OPDdCAQgo/sxF8w1AgHwT9Q0aF1ZaQeBAPglbgixK8NtCQQgg2cRF4ouyNpOIAB+iRuyfMGh70ggoKEdMu26aaMS9P535HQc3Z3pfcRFMuNYPQkENCTdsHVKojv3pk3bXePjzUj0TtDbCASg/v6U5BmHGgzDUpupyPciPv+jaTsdrCuBgIY0J/Z7JRxe5zF0s5aoNRR149gdjtaVQEBDyrqlu17Y+zN8/kkJRh5Wf86UuLXbM4EAJ0zL+pbnmjXtimlHqx4n9M/6FuGqRO/UpI8IpzyoK4GAhnRMilnf77Npf0gw5VkIBKC8/swxCHQA0hkJ3mb4hEBAw98pzNYgABbC/oGzEmzb5isCAU7oMu2cBK8IH5n2xbRFCdY4rDT9b52YpB2ME2F/QZ9pnZSPQABAIAAgEADYBsJyTLtJeQAAAAAAAAAAAAAAAAAAAAAAAAAAAAAA5aDT49spA+CPJgn2MNG9SXTfVF1u8JUEa2Kshv8NwFG6qHC/BBsmvzBtRaK3Rnxt2n3TeikZ4JYD4b/+byR+ybxPYUhoAGymZIBbdD/SIdPeJ4SA3h2MmXaQcgFu6gqf+79L+g5l2ygX4KZt4S1/UhAsiF9bFQJeGpD0HdInhVeIgPN3BVMpQaBB0U+pALftleQOQ20vTeugVIDb9NXgYkoYjEsw0hCAw36T9N3NRygT4L5BizAYpkyA+/6wCINRygS473eLMJihTID7+i3C4J1pWygV4LZ9pi2lhIFOU95DqQC3bZX0cQbaLlMqwH0PLMLgFWUC3DdgEQbafqZUgNt0fsJXizCYplSA++5Y3h3QkQg4bpckr2dQaY8pFeC+ccu7g2OUCnD/7sAmDD5SKsB9tywDgZmMgOOaJX19g0o7FPMZ2sl4SYIFVl+Hn7cSNv2zDnKaDoOnT1hXESgt23EHS1V/r8W0i5K830LSEuwPTTtM+YFymba8iKfW/J3zEmyuslqD9kJ4jQmU5nFhxfLC1XkLOyVYK3G1xu17+MgBoI6OZbhodQGUhRzCYG27zykB6ufaBv5F1wFKFyToaFzbSag7OuseDLoY6w3T5jN+9jinBaiPh+sIAx3evD3jcfTNwj8ZjvEXpwYo3lKGi1Q7ETfyVkDvIiYzHI9NYIECtWa4OHWD1s4aHXfM8phz4eMHgAJk6VA8UeNjP7M87gVOE1CMfrEfJ1Br2gexbHHseU4TUIxfLQPhTE7Hv2p5/G5OFZC/YcsLsi2n4+vn2qy/cJdTBeTPpnNvIeefwWYx1y+cKqAcgfA055/hlOVdSienC6h/IOS9mGqbZSD0c7oA9wNB2WwIM8TpAvJ1sySBMGXxc9zjdAH5snnt+KCAn2NEsq3FACAHJ6Uc27yfEbabB+quR8qxf2MfgQDUn00P/7eSBBOBABQgbT7B9wJ+hqMWgfCQUwXk74nFxbgl55+h2+JnmORUAfmz6eHvLkEgjHGqgPz1WlyMp0rwyHCRUwXkz2YZ9tGcfwabTsUTnCqgGDMpF+PznI9vs1BLG6cJKEbawKCV8E4iL+dTjv+WUwQUR1dDTnv92JPj8e+mHPsmpwgo1h2pXy9/2oKrBzg9QLG6Ui7Kr5LPkuhNktyp+YZTA9RH2i5Op3M45hGpzwKvAFLsTbk4Z3M4ZtKaDHQmAnWWtopSbw2PtUmCyVNxxzrK6QDqS9/3f064SHXD1pYaHet3Yel1oPROpNwl3K7BMbZKsHls1Oe/lv/fXh5AnQ2lhMJvG/z8cYnfYbqD8gPlMyr5bMQ6mBAGuyg7UF7XU0JhwrR2y89qCR834sYb7KDcQPnp5KOvCaGwHF7ouq5B1OAlDQztQJyX+FGQ9BkADUTfPujw5rTNWfX/61uKR6b9W4K9IZMWcD1EaYHGtSN8jPgodluwRc2c1L0ejlBKwC37TTsnwa5KT8LHiqXwEULbYtg3oLs/6dbz+jqzudG+5H8Bq36cY658IKcAAACXdEVYdE1hdGhNTAA8bWF0aCB4bWxucz0iaHR0cDovL3d3dy53My5vcmcvMTk5OC9NYXRoL01hdGhNTCI+PG1zdHlsZSBtYXRoc2l6ZT0iMTZweCI+PG1uPjM8L21uPjxtbz4rPC9tbz48bWZyYWM+PG1uPjU8L21uPjxtbj42PC9tbj48L21mcmFjPjwvbXN0eWxlPjwvbWF0aD6vhSp4AAAAAElFTkSuQmCC\&quot;,\&quot;slideId\&quot;:1027,\&quot;accessibleText\&quot;:\&quot;3 plus 5 over 6\&quot;,\&quot;imageHeight\&quot;:24.864864864864863},{\&quot;mathml\&quot;:\&quot;&lt;math xmlns=\\\&quot;http://www.w3.org/1998/Math/MathML\\\&quot; style=\\\&quot;font-family:stix;font-size:16px;\\\&quot;/&gt;\&quot;,\&quot;base64Image\&quot;:\&quot;iVBORw0KGgoAAAANSUhEUgAAADIAAAAFCAYAAAAHQL+kAAAACXBIWXMAAA7EAAAOxAGVKw4bAAAABGJhU0UAAAAEx0lWhwAAABFJREFUeNpjYBgFo2AUjAgAAAPtAAGBmaurAAAAWHRFWHRNYXRoTUwAPG1hdGggeG1sbnM9Imh0dHA6Ly93d3cudzMub3JnLzE5OTgvTWF0aC9NYXRoTUwiPjxtc3R5bGUgbWF0aHNpemU9IjE2cHgiLz48L21hdGg+4UEJxAAAAABJRU5ErkJggg==\&quot;,\&quot;slideId\&quot;:1027,\&quot;accessibleText\&quot;:\&quot;blank\&quot;,\&quot;imageHeight\&quot;:0.5405405405405406}]&quot;"/>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B704A0E7FD10F46871B68AAB5037533" ma:contentTypeVersion="3" ma:contentTypeDescription="Create a new document." ma:contentTypeScope="" ma:versionID="ee736b5bdad2a20d4e4d87ee9cdaca9d">
  <xsd:schema xmlns:xsd="http://www.w3.org/2001/XMLSchema" xmlns:xs="http://www.w3.org/2001/XMLSchema" xmlns:p="http://schemas.microsoft.com/office/2006/metadata/properties" xmlns:ns3="1c8d50de-28d6-41f3-8dfb-771f68898fbf" targetNamespace="http://schemas.microsoft.com/office/2006/metadata/properties" ma:root="true" ma:fieldsID="f1c42be336429ebb9abf20d12741ea19" ns3:_="">
    <xsd:import namespace="1c8d50de-28d6-41f3-8dfb-771f68898fbf"/>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c8d50de-28d6-41f3-8dfb-771f68898fb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1A72D97-E988-4657-A0E6-654FE8FBAD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c8d50de-28d6-41f3-8dfb-771f68898f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ECDE99-3655-477C-A277-2A69C5D59D7B}">
  <ds:schemaRefs>
    <ds:schemaRef ds:uri="http://schemas.microsoft.com/sharepoint/v3/contenttype/forms"/>
  </ds:schemaRefs>
</ds:datastoreItem>
</file>

<file path=customXml/itemProps3.xml><?xml version="1.0" encoding="utf-8"?>
<ds:datastoreItem xmlns:ds="http://schemas.openxmlformats.org/officeDocument/2006/customXml" ds:itemID="{C0D2D1DB-CF29-4864-A70D-AE49E29D1A17}">
  <ds:schemaRefs>
    <ds:schemaRef ds:uri="http://schemas.openxmlformats.org/package/2006/metadata/core-properties"/>
    <ds:schemaRef ds:uri="http://purl.org/dc/elements/1.1/"/>
    <ds:schemaRef ds:uri="http://purl.org/dc/terms/"/>
    <ds:schemaRef ds:uri="http://schemas.microsoft.com/office/2006/metadata/properties"/>
    <ds:schemaRef ds:uri="http://schemas.microsoft.com/office/2006/documentManagement/types"/>
    <ds:schemaRef ds:uri="http://www.w3.org/XML/1998/namespace"/>
    <ds:schemaRef ds:uri="http://purl.org/dc/dcmitype/"/>
    <ds:schemaRef ds:uri="1c8d50de-28d6-41f3-8dfb-771f68898fbf"/>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2878</TotalTime>
  <Words>3628</Words>
  <Application>Microsoft Office PowerPoint</Application>
  <PresentationFormat>Widescreen</PresentationFormat>
  <Paragraphs>105</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-apple-system</vt:lpstr>
      <vt:lpstr>Arial</vt:lpstr>
      <vt:lpstr>Calibri</vt:lpstr>
      <vt:lpstr>Calibri Light</vt:lpstr>
      <vt:lpstr>Rubik</vt:lpstr>
      <vt:lpstr>Times New Roman</vt:lpstr>
      <vt:lpstr>Office Theme</vt:lpstr>
      <vt:lpstr>Diversification strategy for engine manufacturing company</vt:lpstr>
      <vt:lpstr>Decline in overall profitability within industry</vt:lpstr>
      <vt:lpstr>PowerPoint Presentation</vt:lpstr>
      <vt:lpstr>Drivers of industry trend</vt:lpstr>
      <vt:lpstr>Percentage of 17 largest car companies going electric globally </vt:lpstr>
      <vt:lpstr>Costs to enter this market</vt:lpstr>
      <vt:lpstr>Diversification Decision: Landscaping equipment</vt:lpstr>
      <vt:lpstr>Landscaping manufacturing sales</vt:lpstr>
      <vt:lpstr>Expected Growth</vt:lpstr>
      <vt:lpstr>80% of Landscapers prefer gasoline power</vt:lpstr>
      <vt:lpstr>PowerPoint Presentation</vt:lpstr>
      <vt:lpstr>Likelihood of success</vt:lpstr>
      <vt:lpstr>Summary of Data</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Medina, Michael</dc:creator>
  <cp:lastModifiedBy>Medina, Michael</cp:lastModifiedBy>
  <cp:revision>2</cp:revision>
  <dcterms:created xsi:type="dcterms:W3CDTF">2023-08-09T16:09:02Z</dcterms:created>
  <dcterms:modified xsi:type="dcterms:W3CDTF">2023-08-11T16:07:50Z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0x0101001B704A0E7FD10F46871B68AAB5037533</vt:lpwstr>
  </property>
</Properties>
</file>