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1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0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7" r:id="rId4"/>
    <p:sldId id="280" r:id="rId5"/>
    <p:sldId id="281" r:id="rId6"/>
    <p:sldId id="264" r:id="rId7"/>
    <p:sldId id="287" r:id="rId8"/>
    <p:sldId id="265" r:id="rId9"/>
    <p:sldId id="283" r:id="rId10"/>
    <p:sldId id="267" r:id="rId11"/>
    <p:sldId id="284" r:id="rId12"/>
    <p:sldId id="268" r:id="rId13"/>
    <p:sldId id="285" r:id="rId14"/>
    <p:sldId id="269" r:id="rId15"/>
    <p:sldId id="270" r:id="rId16"/>
    <p:sldId id="266" r:id="rId17"/>
    <p:sldId id="258" r:id="rId18"/>
    <p:sldId id="288" r:id="rId19"/>
    <p:sldId id="259" r:id="rId20"/>
    <p:sldId id="289" r:id="rId21"/>
    <p:sldId id="260" r:id="rId22"/>
    <p:sldId id="290" r:id="rId23"/>
    <p:sldId id="261" r:id="rId24"/>
    <p:sldId id="291" r:id="rId25"/>
    <p:sldId id="262" r:id="rId26"/>
    <p:sldId id="292" r:id="rId27"/>
    <p:sldId id="263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110" d="100"/>
          <a:sy n="110" d="100"/>
        </p:scale>
        <p:origin x="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0E91-64E1-4A21-8C67-530A17D773B4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5D73-A6A8-4209-81D8-2F3742584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23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0E91-64E1-4A21-8C67-530A17D773B4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5D73-A6A8-4209-81D8-2F3742584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7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0E91-64E1-4A21-8C67-530A17D773B4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5D73-A6A8-4209-81D8-2F3742584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0E91-64E1-4A21-8C67-530A17D773B4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5D73-A6A8-4209-81D8-2F3742584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7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0E91-64E1-4A21-8C67-530A17D773B4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5D73-A6A8-4209-81D8-2F3742584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15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0E91-64E1-4A21-8C67-530A17D773B4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5D73-A6A8-4209-81D8-2F3742584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5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0E91-64E1-4A21-8C67-530A17D773B4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5D73-A6A8-4209-81D8-2F3742584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68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0E91-64E1-4A21-8C67-530A17D773B4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5D73-A6A8-4209-81D8-2F3742584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1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0E91-64E1-4A21-8C67-530A17D773B4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5D73-A6A8-4209-81D8-2F3742584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23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0E91-64E1-4A21-8C67-530A17D773B4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5D73-A6A8-4209-81D8-2F3742584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0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0E91-64E1-4A21-8C67-530A17D773B4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5D73-A6A8-4209-81D8-2F3742584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6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A0E91-64E1-4A21-8C67-530A17D773B4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35D73-A6A8-4209-81D8-2F3742584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1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269" t="10567" r="11795" b="2802"/>
          <a:stretch/>
        </p:blipFill>
        <p:spPr>
          <a:xfrm>
            <a:off x="4312135" y="914400"/>
            <a:ext cx="7277598" cy="449270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89602" y="1090354"/>
            <a:ext cx="449002" cy="4490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194214"/>
              </p:ext>
            </p:extLst>
          </p:nvPr>
        </p:nvGraphicFramePr>
        <p:xfrm>
          <a:off x="338622" y="908533"/>
          <a:ext cx="3586936" cy="914400"/>
        </p:xfrm>
        <a:graphic>
          <a:graphicData uri="http://schemas.openxmlformats.org/drawingml/2006/table">
            <a:tbl>
              <a:tblPr bandRow="1">
                <a:tableStyleId>{B301B821-A1FF-4177-AEE7-76D212191A09}</a:tableStyleId>
              </a:tblPr>
              <a:tblGrid>
                <a:gridCol w="559381"/>
                <a:gridCol w="302755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Will design and implement</a:t>
                      </a:r>
                      <a:r>
                        <a:rPr lang="en-US" sz="1200" baseline="0" dirty="0" smtClean="0"/>
                        <a:t> a new header – future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Remove computer monitor graphic see page layout representation on next screen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7888059" y="2974491"/>
            <a:ext cx="449002" cy="4490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52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980" y="1042736"/>
            <a:ext cx="7802201" cy="426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974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3528" y="705523"/>
            <a:ext cx="8197488" cy="5657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51984" y="716818"/>
            <a:ext cx="8197488" cy="835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60050" y="2373121"/>
            <a:ext cx="5618935" cy="3707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b="1" dirty="0" smtClean="0"/>
              <a:t>Peer Review Info</a:t>
            </a:r>
          </a:p>
          <a:p>
            <a:endParaRPr lang="en-US" sz="1400" dirty="0" smtClean="0"/>
          </a:p>
          <a:p>
            <a:r>
              <a:rPr lang="en-US" sz="1400" dirty="0" smtClean="0"/>
              <a:t>            Search for Peer: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      Peer List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10070468" y="5695491"/>
            <a:ext cx="1218719" cy="28220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Next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68875" y="2934485"/>
            <a:ext cx="2219351" cy="2596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Type ahead peer filtering</a:t>
            </a:r>
            <a:endParaRPr lang="en-US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9966284" y="2910362"/>
            <a:ext cx="758431" cy="27091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Add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457065"/>
              </p:ext>
            </p:extLst>
          </p:nvPr>
        </p:nvGraphicFramePr>
        <p:xfrm>
          <a:off x="6350167" y="3980688"/>
          <a:ext cx="4374560" cy="10972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50852"/>
                <a:gridCol w="1011854"/>
                <a:gridCol w="101185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baseline="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Action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First Last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Not Sent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 smtClean="0"/>
                        <a:t>Remove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First Last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Not Sent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 smtClean="0"/>
                        <a:t>Remove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First</a:t>
                      </a:r>
                      <a:r>
                        <a:rPr lang="en-US" sz="1200" baseline="0" dirty="0" smtClean="0"/>
                        <a:t> Last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Not Sent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 smtClean="0"/>
                        <a:t>Remove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031966" y="1026214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Welcome, John Spyers</a:t>
            </a:r>
          </a:p>
          <a:p>
            <a:pPr algn="r"/>
            <a:r>
              <a:rPr lang="en-US" sz="1200" dirty="0" smtClean="0"/>
              <a:t>	</a:t>
            </a:r>
            <a:r>
              <a:rPr lang="en-US" sz="1100" u="sng" dirty="0" smtClean="0"/>
              <a:t>Logout</a:t>
            </a:r>
            <a:endParaRPr lang="en-US" sz="1200" u="sng" dirty="0"/>
          </a:p>
        </p:txBody>
      </p:sp>
      <p:sp>
        <p:nvSpPr>
          <p:cNvPr id="17" name="Rectangle 16"/>
          <p:cNvSpPr/>
          <p:nvPr/>
        </p:nvSpPr>
        <p:spPr>
          <a:xfrm>
            <a:off x="3656157" y="2334638"/>
            <a:ext cx="1949950" cy="3745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tx1"/>
                </a:solidFill>
              </a:rPr>
              <a:t>Review Details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b="1" i="1" dirty="0" smtClean="0">
                <a:solidFill>
                  <a:srgbClr val="FF0000"/>
                </a:solidFill>
              </a:rPr>
              <a:t>Peer Review Info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Review Details</a:t>
            </a:r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808431"/>
              </p:ext>
            </p:extLst>
          </p:nvPr>
        </p:nvGraphicFramePr>
        <p:xfrm>
          <a:off x="3571435" y="157912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306746"/>
                <a:gridCol w="17572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My Dashboard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Work a Review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Completed Reviews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880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022" y="625642"/>
            <a:ext cx="9314481" cy="497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52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3528" y="705523"/>
            <a:ext cx="8197488" cy="6029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51984" y="716818"/>
            <a:ext cx="8197488" cy="835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60050" y="2411604"/>
            <a:ext cx="5618935" cy="42331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b="1" dirty="0" smtClean="0"/>
              <a:t>Review Details - Summary</a:t>
            </a:r>
          </a:p>
          <a:p>
            <a:endParaRPr lang="en-US" sz="1400" dirty="0" smtClean="0"/>
          </a:p>
          <a:p>
            <a:r>
              <a:rPr lang="en-US" sz="1600" u="sng" dirty="0" smtClean="0"/>
              <a:t>My Information</a:t>
            </a:r>
          </a:p>
          <a:p>
            <a:r>
              <a:rPr lang="en-US" sz="1400" dirty="0" smtClean="0"/>
              <a:t>Review Type: Annual</a:t>
            </a:r>
          </a:p>
          <a:p>
            <a:r>
              <a:rPr lang="en-US" sz="1400" dirty="0" smtClean="0"/>
              <a:t>Name: First Last</a:t>
            </a:r>
          </a:p>
          <a:p>
            <a:r>
              <a:rPr lang="en-US" sz="1400" dirty="0" smtClean="0"/>
              <a:t>Period: To -- From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600" u="sng" dirty="0" smtClean="0"/>
              <a:t>Project Roles and Responsibilities</a:t>
            </a:r>
            <a:endParaRPr lang="en-US" sz="1600" u="sng" dirty="0"/>
          </a:p>
          <a:p>
            <a:endParaRPr lang="en-US" sz="1400" dirty="0" smtClean="0"/>
          </a:p>
          <a:p>
            <a:r>
              <a:rPr lang="en-US" sz="1400" dirty="0" smtClean="0"/>
              <a:t>Client: &lt;&lt;text box&gt;&gt;</a:t>
            </a:r>
          </a:p>
          <a:p>
            <a:r>
              <a:rPr lang="en-US" sz="1400" dirty="0" smtClean="0"/>
              <a:t>Project Name: &lt;&lt;text field&gt;&gt;</a:t>
            </a:r>
            <a:endParaRPr lang="en-US" sz="1400" dirty="0"/>
          </a:p>
          <a:p>
            <a:r>
              <a:rPr lang="en-US" sz="1400" dirty="0" smtClean="0"/>
              <a:t>Start Date: &lt;&lt;date selector&gt;&gt;</a:t>
            </a:r>
            <a:endParaRPr lang="en-US" sz="1400" dirty="0"/>
          </a:p>
          <a:p>
            <a:r>
              <a:rPr lang="en-US" sz="1400" dirty="0" smtClean="0"/>
              <a:t>End Date: &lt;&lt;date selector&gt;&gt;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10083296" y="6285564"/>
            <a:ext cx="1218719" cy="28220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Next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23147" y="4679050"/>
            <a:ext cx="2912096" cy="1042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Enter roles and responsibilities here…</a:t>
            </a:r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9262264" y="5875090"/>
            <a:ext cx="1871437" cy="19088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+ Add Another Project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31966" y="1026214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Welcome, John Spyers</a:t>
            </a:r>
          </a:p>
          <a:p>
            <a:pPr algn="r"/>
            <a:r>
              <a:rPr lang="en-US" sz="1200" dirty="0" smtClean="0"/>
              <a:t>	</a:t>
            </a:r>
            <a:r>
              <a:rPr lang="en-US" sz="1100" u="sng" dirty="0" smtClean="0"/>
              <a:t>Logout</a:t>
            </a:r>
            <a:endParaRPr lang="en-US" sz="1200" u="sng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076079"/>
              </p:ext>
            </p:extLst>
          </p:nvPr>
        </p:nvGraphicFramePr>
        <p:xfrm>
          <a:off x="3571435" y="157912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306746"/>
                <a:gridCol w="17572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My Dashboard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Work a Review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Completed Reviews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3656157" y="2424432"/>
            <a:ext cx="1949950" cy="3745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tx1"/>
                </a:solidFill>
              </a:rPr>
              <a:t>Review Details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Peer Review Info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b="1" i="1" dirty="0" smtClean="0">
                <a:solidFill>
                  <a:srgbClr val="FF0000"/>
                </a:solidFill>
              </a:rPr>
              <a:t>Review Details</a:t>
            </a:r>
          </a:p>
          <a:p>
            <a:r>
              <a:rPr lang="en-US" sz="1400" b="1" i="1" dirty="0" smtClean="0">
                <a:solidFill>
                  <a:srgbClr val="FF0000"/>
                </a:solidFill>
              </a:rPr>
              <a:t>  &gt;&gt; Summary</a:t>
            </a:r>
          </a:p>
          <a:p>
            <a:pPr marL="282575" indent="-282575"/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&gt;&gt; Previous Year Goals and Achievements</a:t>
            </a:r>
          </a:p>
          <a:p>
            <a:pPr marL="282575" indent="-282575"/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&gt;&gt; Performance Evaluation</a:t>
            </a:r>
          </a:p>
          <a:p>
            <a:pPr marL="282575" indent="-282575"/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&gt;&gt; Planning Goals</a:t>
            </a:r>
          </a:p>
          <a:p>
            <a:pPr marL="282575" indent="-282575"/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&gt;&gt; Finalize</a:t>
            </a: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476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966" y="417095"/>
            <a:ext cx="6694198" cy="5796957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7876773" y="1629118"/>
            <a:ext cx="449002" cy="4490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27803"/>
              </p:ext>
            </p:extLst>
          </p:nvPr>
        </p:nvGraphicFramePr>
        <p:xfrm>
          <a:off x="338622" y="908533"/>
          <a:ext cx="3586936" cy="1554480"/>
        </p:xfrm>
        <a:graphic>
          <a:graphicData uri="http://schemas.openxmlformats.org/drawingml/2006/table">
            <a:tbl>
              <a:tblPr bandRow="1">
                <a:tableStyleId>{B301B821-A1FF-4177-AEE7-76D212191A09}</a:tableStyleId>
              </a:tblPr>
              <a:tblGrid>
                <a:gridCol w="559381"/>
                <a:gridCol w="302755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Put “Last Year’s Goals” and “Last Year’s Achievements” on an individual intermediary page. Allow “Back”, “Next”, “Save as Draft”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Put</a:t>
                      </a:r>
                      <a:r>
                        <a:rPr lang="en-US" sz="1200" baseline="0" dirty="0" smtClean="0"/>
                        <a:t> “Performance Evaluation” on its own page. Allow “Back”, “Next”, “Save as Draft”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Put Strengths,</a:t>
                      </a:r>
                      <a:r>
                        <a:rPr lang="en-US" sz="1200" baseline="0" dirty="0" smtClean="0"/>
                        <a:t> Opportunities for Improvement, and Summary on its own page.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7875230" y="3461944"/>
            <a:ext cx="449002" cy="4490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873686" y="4986906"/>
            <a:ext cx="449002" cy="4490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477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050" y="449179"/>
            <a:ext cx="6806530" cy="5842073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7876773" y="2321813"/>
            <a:ext cx="449002" cy="4490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63364"/>
              </p:ext>
            </p:extLst>
          </p:nvPr>
        </p:nvGraphicFramePr>
        <p:xfrm>
          <a:off x="338622" y="908533"/>
          <a:ext cx="3586936" cy="457200"/>
        </p:xfrm>
        <a:graphic>
          <a:graphicData uri="http://schemas.openxmlformats.org/drawingml/2006/table">
            <a:tbl>
              <a:tblPr bandRow="1">
                <a:tableStyleId>{B301B821-A1FF-4177-AEE7-76D212191A09}</a:tableStyleId>
              </a:tblPr>
              <a:tblGrid>
                <a:gridCol w="559381"/>
                <a:gridCol w="302755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Put Goals, Development Opportunities, and Longer Term Goals on a page.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842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680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81" y="1014075"/>
            <a:ext cx="11193437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579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3528" y="705523"/>
            <a:ext cx="8197488" cy="5657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51984" y="716818"/>
            <a:ext cx="8197488" cy="835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56157" y="2334638"/>
            <a:ext cx="1949950" cy="3745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i="1" dirty="0" smtClean="0">
                <a:solidFill>
                  <a:srgbClr val="FF0000"/>
                </a:solidFill>
              </a:rPr>
              <a:t>Review Details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Peer Review Info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Review Details</a:t>
            </a:r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5760050" y="2334638"/>
            <a:ext cx="5618935" cy="3745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b="1" dirty="0" smtClean="0"/>
              <a:t>Review Details</a:t>
            </a:r>
          </a:p>
          <a:p>
            <a:endParaRPr lang="en-US" sz="1400" dirty="0" smtClean="0"/>
          </a:p>
          <a:p>
            <a:r>
              <a:rPr lang="en-US" sz="1400" dirty="0" smtClean="0"/>
              <a:t>Counselee Name: first last</a:t>
            </a:r>
          </a:p>
          <a:p>
            <a:r>
              <a:rPr lang="en-US" sz="1400" dirty="0" smtClean="0"/>
              <a:t>Anniversary Date: month / day / year</a:t>
            </a:r>
          </a:p>
          <a:p>
            <a:r>
              <a:rPr lang="en-US" sz="1400" dirty="0" smtClean="0"/>
              <a:t>Counselor: first last</a:t>
            </a:r>
          </a:p>
          <a:p>
            <a:endParaRPr lang="en-US" sz="1400" dirty="0"/>
          </a:p>
          <a:p>
            <a:r>
              <a:rPr lang="en-US" sz="1400" dirty="0" smtClean="0"/>
              <a:t>Review Type: type</a:t>
            </a:r>
          </a:p>
          <a:p>
            <a:r>
              <a:rPr lang="en-US" sz="1400" dirty="0" smtClean="0"/>
              <a:t>Project Name: if </a:t>
            </a:r>
            <a:r>
              <a:rPr lang="en-US" sz="1400" dirty="0" smtClean="0"/>
              <a:t>necessary</a:t>
            </a:r>
          </a:p>
          <a:p>
            <a:r>
              <a:rPr lang="en-US" sz="1400" dirty="0" smtClean="0"/>
              <a:t>Review Status: Approved by Counselor</a:t>
            </a:r>
            <a:endParaRPr lang="en-US" sz="1400" dirty="0" smtClean="0"/>
          </a:p>
          <a:p>
            <a:r>
              <a:rPr lang="en-US" sz="1400" dirty="0" smtClean="0"/>
              <a:t>Review Period Start: date</a:t>
            </a:r>
          </a:p>
          <a:p>
            <a:r>
              <a:rPr lang="en-US" sz="1400" dirty="0" smtClean="0"/>
              <a:t>Review Period End: date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7966574" y="5015624"/>
            <a:ext cx="1218719" cy="28220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Next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39843"/>
              </p:ext>
            </p:extLst>
          </p:nvPr>
        </p:nvGraphicFramePr>
        <p:xfrm>
          <a:off x="3571435" y="157912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306746"/>
                <a:gridCol w="17572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My Dashboard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Work a Review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Completed Reviews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031966" y="1026214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Welcome, John Spyers</a:t>
            </a:r>
          </a:p>
          <a:p>
            <a:pPr algn="r"/>
            <a:r>
              <a:rPr lang="en-US" sz="1200" dirty="0" smtClean="0"/>
              <a:t>	</a:t>
            </a:r>
            <a:r>
              <a:rPr lang="en-US" sz="1100" u="sng" dirty="0" smtClean="0"/>
              <a:t>Logout</a:t>
            </a:r>
            <a:endParaRPr lang="en-US" sz="1200" u="sng" dirty="0"/>
          </a:p>
        </p:txBody>
      </p:sp>
    </p:spTree>
    <p:extLst>
      <p:ext uri="{BB962C8B-B14F-4D97-AF65-F5344CB8AC3E}">
        <p14:creationId xmlns:p14="http://schemas.microsoft.com/office/powerpoint/2010/main" val="1076447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023" y="625643"/>
            <a:ext cx="9040365" cy="537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82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3528" y="705523"/>
            <a:ext cx="8197488" cy="5657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51984" y="716818"/>
            <a:ext cx="8197488" cy="835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Header (to be designed)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03379" y="1779983"/>
            <a:ext cx="2116722" cy="1645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Control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26642" y="1778450"/>
            <a:ext cx="4889249" cy="4147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 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88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3528" y="705523"/>
            <a:ext cx="8197488" cy="5657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51984" y="716818"/>
            <a:ext cx="8197488" cy="835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60050" y="2373121"/>
            <a:ext cx="5618935" cy="3707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b="1" dirty="0" smtClean="0"/>
              <a:t>Peer Review Info</a:t>
            </a:r>
          </a:p>
          <a:p>
            <a:endParaRPr lang="en-US" sz="1400" dirty="0" smtClean="0"/>
          </a:p>
          <a:p>
            <a:r>
              <a:rPr lang="en-US" sz="1400" dirty="0" smtClean="0"/>
              <a:t>            Search for Peer: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      Peer List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10070468" y="5695491"/>
            <a:ext cx="1218719" cy="28220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Next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68875" y="2934485"/>
            <a:ext cx="2219351" cy="2596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Type ahead peer filtering</a:t>
            </a:r>
            <a:endParaRPr lang="en-US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9966284" y="2910362"/>
            <a:ext cx="758431" cy="27091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Add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225200"/>
              </p:ext>
            </p:extLst>
          </p:nvPr>
        </p:nvGraphicFramePr>
        <p:xfrm>
          <a:off x="6350167" y="3980688"/>
          <a:ext cx="4374560" cy="10972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50852"/>
                <a:gridCol w="1011854"/>
                <a:gridCol w="101185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baseline="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Action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First Last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Sent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 smtClean="0"/>
                        <a:t>Remind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First Last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Sent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 smtClean="0"/>
                        <a:t>Remind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First</a:t>
                      </a:r>
                      <a:r>
                        <a:rPr lang="en-US" sz="1200" baseline="0" dirty="0" smtClean="0"/>
                        <a:t> Last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Complete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031966" y="1026214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Welcome, John Spyers</a:t>
            </a:r>
          </a:p>
          <a:p>
            <a:pPr algn="r"/>
            <a:r>
              <a:rPr lang="en-US" sz="1200" dirty="0" smtClean="0"/>
              <a:t>	</a:t>
            </a:r>
            <a:r>
              <a:rPr lang="en-US" sz="1100" u="sng" dirty="0" smtClean="0"/>
              <a:t>Logout</a:t>
            </a:r>
            <a:endParaRPr lang="en-US" sz="1200" u="sng" dirty="0"/>
          </a:p>
        </p:txBody>
      </p:sp>
      <p:sp>
        <p:nvSpPr>
          <p:cNvPr id="17" name="Rectangle 16"/>
          <p:cNvSpPr/>
          <p:nvPr/>
        </p:nvSpPr>
        <p:spPr>
          <a:xfrm>
            <a:off x="3656157" y="2334638"/>
            <a:ext cx="1949950" cy="3745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tx1"/>
                </a:solidFill>
              </a:rPr>
              <a:t>Review Details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b="1" i="1" dirty="0" smtClean="0">
                <a:solidFill>
                  <a:srgbClr val="FF0000"/>
                </a:solidFill>
              </a:rPr>
              <a:t>Peer Review Info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Review Details</a:t>
            </a:r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484054"/>
              </p:ext>
            </p:extLst>
          </p:nvPr>
        </p:nvGraphicFramePr>
        <p:xfrm>
          <a:off x="3571435" y="157912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306746"/>
                <a:gridCol w="17572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My Dashboard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Work a Review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Completed Reviews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763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518" y="347181"/>
            <a:ext cx="9671682" cy="605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53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3528" y="705523"/>
            <a:ext cx="8197488" cy="6029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51984" y="716818"/>
            <a:ext cx="8197488" cy="835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60050" y="2411604"/>
            <a:ext cx="5618935" cy="42331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b="1" dirty="0" smtClean="0"/>
              <a:t>Review Details - Summary</a:t>
            </a:r>
          </a:p>
          <a:p>
            <a:endParaRPr lang="en-US" sz="1400" dirty="0" smtClean="0"/>
          </a:p>
          <a:p>
            <a:r>
              <a:rPr lang="en-US" sz="1600" u="sng" dirty="0" smtClean="0"/>
              <a:t>My Information</a:t>
            </a:r>
          </a:p>
          <a:p>
            <a:r>
              <a:rPr lang="en-US" sz="1400" dirty="0" smtClean="0"/>
              <a:t>Review Type: Annual</a:t>
            </a:r>
          </a:p>
          <a:p>
            <a:r>
              <a:rPr lang="en-US" sz="1400" dirty="0" smtClean="0"/>
              <a:t>Name: First Last</a:t>
            </a:r>
          </a:p>
          <a:p>
            <a:r>
              <a:rPr lang="en-US" sz="1400" dirty="0" smtClean="0"/>
              <a:t>Period: To -- From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600" u="sng" dirty="0" smtClean="0"/>
              <a:t>Project Roles and Responsibilities</a:t>
            </a:r>
            <a:endParaRPr lang="en-US" sz="1600" u="sng" dirty="0"/>
          </a:p>
          <a:p>
            <a:endParaRPr lang="en-US" sz="1400" dirty="0" smtClean="0"/>
          </a:p>
          <a:p>
            <a:r>
              <a:rPr lang="en-US" sz="1400" dirty="0" smtClean="0"/>
              <a:t>Client: client</a:t>
            </a:r>
          </a:p>
          <a:p>
            <a:r>
              <a:rPr lang="en-US" sz="1400" dirty="0" smtClean="0"/>
              <a:t>Project Name: project</a:t>
            </a:r>
            <a:endParaRPr lang="en-US" sz="1400" dirty="0"/>
          </a:p>
          <a:p>
            <a:r>
              <a:rPr lang="en-US" sz="1400" dirty="0" smtClean="0"/>
              <a:t>Start Date: 06/2013</a:t>
            </a:r>
            <a:endParaRPr lang="en-US" sz="1400" dirty="0"/>
          </a:p>
          <a:p>
            <a:r>
              <a:rPr lang="en-US" sz="1400" dirty="0" smtClean="0"/>
              <a:t>End Date: 10/2013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10083296" y="6285564"/>
            <a:ext cx="1218719" cy="28220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Next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23147" y="4679050"/>
            <a:ext cx="2912096" cy="1042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Project Manager: blah blah blah</a:t>
            </a:r>
          </a:p>
          <a:p>
            <a:endParaRPr lang="en-US" sz="1200" dirty="0"/>
          </a:p>
          <a:p>
            <a:r>
              <a:rPr lang="en-US" sz="1200" dirty="0" smtClean="0"/>
              <a:t>Lead Analyst: blah blah blah</a:t>
            </a:r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9262264" y="5875090"/>
            <a:ext cx="1871437" cy="19088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+ Add Another Project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31966" y="1026214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Welcome, John Spyers</a:t>
            </a:r>
          </a:p>
          <a:p>
            <a:pPr algn="r"/>
            <a:r>
              <a:rPr lang="en-US" sz="1200" dirty="0" smtClean="0"/>
              <a:t>	</a:t>
            </a:r>
            <a:r>
              <a:rPr lang="en-US" sz="1100" u="sng" dirty="0" smtClean="0"/>
              <a:t>Logout</a:t>
            </a:r>
            <a:endParaRPr lang="en-US" sz="1200" u="sng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437750"/>
              </p:ext>
            </p:extLst>
          </p:nvPr>
        </p:nvGraphicFramePr>
        <p:xfrm>
          <a:off x="3571435" y="157912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306746"/>
                <a:gridCol w="17572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My Dashboard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Work a Review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Completed Reviews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3656157" y="2424432"/>
            <a:ext cx="1949950" cy="3745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tx1"/>
                </a:solidFill>
              </a:rPr>
              <a:t>Review Details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Peer Review Info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b="1" i="1" dirty="0" smtClean="0">
                <a:solidFill>
                  <a:srgbClr val="FF0000"/>
                </a:solidFill>
              </a:rPr>
              <a:t>Review Details</a:t>
            </a:r>
          </a:p>
          <a:p>
            <a:r>
              <a:rPr lang="en-US" sz="1400" b="1" i="1" dirty="0" smtClean="0">
                <a:solidFill>
                  <a:srgbClr val="FF0000"/>
                </a:solidFill>
              </a:rPr>
              <a:t>  &gt;&gt; Summary</a:t>
            </a:r>
          </a:p>
          <a:p>
            <a:pPr marL="282575" indent="-282575"/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&gt;&gt; Previous Year Goals and Achievements</a:t>
            </a:r>
          </a:p>
          <a:p>
            <a:pPr marL="282575" indent="-282575"/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&gt;&gt; Performance Evaluation</a:t>
            </a:r>
          </a:p>
          <a:p>
            <a:pPr marL="282575" indent="-282575"/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&gt;&gt; Planning Goals</a:t>
            </a:r>
          </a:p>
          <a:p>
            <a:pPr marL="282575" indent="-282575"/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&gt;&gt; Finalize</a:t>
            </a: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24287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057" y="427201"/>
            <a:ext cx="6789416" cy="579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37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3528" y="705523"/>
            <a:ext cx="8197488" cy="6029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51984" y="716818"/>
            <a:ext cx="8197488" cy="835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60050" y="2411604"/>
            <a:ext cx="5618935" cy="42331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b="1" dirty="0" smtClean="0"/>
              <a:t>- Technical Abilities </a:t>
            </a:r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(allow expand/collapse at this level)</a:t>
            </a:r>
          </a:p>
          <a:p>
            <a:endParaRPr lang="en-US" sz="1400" dirty="0" smtClean="0"/>
          </a:p>
          <a:p>
            <a:r>
              <a:rPr lang="en-US" sz="1400" dirty="0" smtClean="0"/>
              <a:t>- </a:t>
            </a:r>
            <a:r>
              <a:rPr lang="en-US" sz="1400" dirty="0" smtClean="0">
                <a:solidFill>
                  <a:srgbClr val="FF0000"/>
                </a:solidFill>
              </a:rPr>
              <a:t>Productivity – Manages a fair workload, volunteers for additional work, prioritizes… </a:t>
            </a:r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(allow expand/collapse at this level</a:t>
            </a:r>
            <a:r>
              <a:rPr lang="en-US" sz="11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en-US" sz="1100" dirty="0"/>
          </a:p>
          <a:p>
            <a:endParaRPr lang="en-US" sz="1400" dirty="0"/>
          </a:p>
          <a:p>
            <a:r>
              <a:rPr lang="en-US" sz="1400" dirty="0" smtClean="0"/>
              <a:t>Self Rating: 4		Counselor Rating: &lt;&lt;entry field&gt;&gt;</a:t>
            </a:r>
          </a:p>
          <a:p>
            <a:r>
              <a:rPr lang="en-US" sz="1400" dirty="0" smtClean="0"/>
              <a:t>Comments:			Comments: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Peer </a:t>
            </a:r>
            <a:r>
              <a:rPr lang="en-US" sz="1400" dirty="0" smtClean="0"/>
              <a:t>Rating:	</a:t>
            </a:r>
            <a:r>
              <a:rPr lang="en-US" sz="1400" dirty="0" smtClean="0"/>
              <a:t>			      </a:t>
            </a:r>
            <a:r>
              <a:rPr lang="en-US" sz="1100" u="sng" dirty="0" smtClean="0">
                <a:solidFill>
                  <a:srgbClr val="0000FF"/>
                </a:solidFill>
              </a:rPr>
              <a:t>Show Feedback Chart</a:t>
            </a:r>
            <a:endParaRPr lang="en-US" sz="1400" u="sng" dirty="0" smtClean="0">
              <a:solidFill>
                <a:srgbClr val="0000FF"/>
              </a:solidFill>
            </a:endParaRPr>
          </a:p>
          <a:p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5837023" y="4076149"/>
            <a:ext cx="2398951" cy="1042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I did a lot of hard work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0031966" y="1026214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Welcome, John Spyers</a:t>
            </a:r>
          </a:p>
          <a:p>
            <a:pPr algn="r"/>
            <a:r>
              <a:rPr lang="en-US" sz="1200" dirty="0" smtClean="0"/>
              <a:t>	</a:t>
            </a:r>
            <a:r>
              <a:rPr lang="en-US" sz="1100" u="sng" dirty="0" smtClean="0"/>
              <a:t>Logout</a:t>
            </a:r>
            <a:endParaRPr lang="en-US" sz="1200" u="sng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485043"/>
              </p:ext>
            </p:extLst>
          </p:nvPr>
        </p:nvGraphicFramePr>
        <p:xfrm>
          <a:off x="3571435" y="157912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306746"/>
                <a:gridCol w="17572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My Dashboard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Work a Review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Completed Reviews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3656157" y="2424432"/>
            <a:ext cx="1949950" cy="3745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tx1"/>
                </a:solidFill>
              </a:rPr>
              <a:t>Review Details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Peer Review Info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b="1" i="1" dirty="0" smtClean="0">
                <a:solidFill>
                  <a:srgbClr val="FF0000"/>
                </a:solidFill>
              </a:rPr>
              <a:t>Review Details</a:t>
            </a:r>
          </a:p>
          <a:p>
            <a:r>
              <a:rPr lang="en-US" sz="1400" b="1" i="1" dirty="0" smtClean="0">
                <a:solidFill>
                  <a:srgbClr val="FF0000"/>
                </a:solidFill>
              </a:rPr>
              <a:t>  </a:t>
            </a:r>
            <a:r>
              <a:rPr lang="en-US" sz="1400" dirty="0" smtClean="0">
                <a:solidFill>
                  <a:srgbClr val="000000"/>
                </a:solidFill>
              </a:rPr>
              <a:t>&gt;&gt; Summary</a:t>
            </a:r>
          </a:p>
          <a:p>
            <a:pPr marL="282575" indent="-282575"/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&gt;&gt; Previous Year Goals and Achievements</a:t>
            </a:r>
          </a:p>
          <a:p>
            <a:pPr marL="282575" indent="-282575"/>
            <a:r>
              <a:rPr lang="en-US" sz="1400" b="1" i="1" dirty="0">
                <a:solidFill>
                  <a:srgbClr val="FF0000"/>
                </a:solidFill>
              </a:rPr>
              <a:t> </a:t>
            </a:r>
            <a:r>
              <a:rPr lang="en-US" sz="1400" b="1" i="1" dirty="0" smtClean="0">
                <a:solidFill>
                  <a:srgbClr val="FF0000"/>
                </a:solidFill>
              </a:rPr>
              <a:t> &gt;&gt; Performance Evaluation</a:t>
            </a:r>
          </a:p>
          <a:p>
            <a:pPr marL="282575" indent="-282575"/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&gt;&gt; Planning Goals</a:t>
            </a:r>
          </a:p>
          <a:p>
            <a:pPr marL="282575" indent="-282575"/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&gt;&gt; Finalize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8606478" y="4074613"/>
            <a:ext cx="2398951" cy="1042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Joe really didn’t do anything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5846781" y="5535436"/>
            <a:ext cx="5160175" cy="1042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Peer feedback table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85513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451" y="402201"/>
            <a:ext cx="7323075" cy="593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80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3528" y="705523"/>
            <a:ext cx="8197488" cy="6029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51984" y="716818"/>
            <a:ext cx="8197488" cy="835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60050" y="2411604"/>
            <a:ext cx="5618935" cy="42331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b="1" dirty="0" smtClean="0"/>
              <a:t>- Overall Evaluation</a:t>
            </a:r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(allow expand/collapse at this level)</a:t>
            </a:r>
          </a:p>
          <a:p>
            <a:endParaRPr lang="en-US" sz="1400" dirty="0" smtClean="0"/>
          </a:p>
          <a:p>
            <a:r>
              <a:rPr lang="en-US" sz="1400" dirty="0" smtClean="0">
                <a:solidFill>
                  <a:srgbClr val="FF0000"/>
                </a:solidFill>
              </a:rPr>
              <a:t>- Opportunities for Improvement </a:t>
            </a:r>
            <a:r>
              <a:rPr lang="en-US" sz="11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allow expand/collapse at this level</a:t>
            </a:r>
            <a:r>
              <a:rPr lang="en-US" sz="11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en-US" sz="1100" dirty="0"/>
          </a:p>
          <a:p>
            <a:endParaRPr lang="en-US" sz="1400" dirty="0" smtClean="0"/>
          </a:p>
          <a:p>
            <a:r>
              <a:rPr lang="en-US" sz="1400" dirty="0" smtClean="0"/>
              <a:t>Self Comments:		Counselor Comments: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>
                <a:solidFill>
                  <a:srgbClr val="FF0000"/>
                </a:solidFill>
              </a:rPr>
              <a:t>- Differentiators </a:t>
            </a:r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(allow expand/collapse at this level</a:t>
            </a:r>
            <a:r>
              <a:rPr lang="en-US" sz="11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en-US" sz="1400" dirty="0" smtClean="0"/>
          </a:p>
          <a:p>
            <a:r>
              <a:rPr lang="en-US" sz="1400" dirty="0"/>
              <a:t>Self Comments:		Counselor Comments:</a:t>
            </a:r>
          </a:p>
          <a:p>
            <a:endParaRPr lang="en-US" sz="11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5837023" y="3704146"/>
            <a:ext cx="2398951" cy="1042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I could stop procrastinating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0031966" y="1026214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Welcome, John Spyers</a:t>
            </a:r>
          </a:p>
          <a:p>
            <a:pPr algn="r"/>
            <a:r>
              <a:rPr lang="en-US" sz="1200" dirty="0" smtClean="0"/>
              <a:t>	</a:t>
            </a:r>
            <a:r>
              <a:rPr lang="en-US" sz="1100" u="sng" dirty="0" smtClean="0"/>
              <a:t>Logout</a:t>
            </a:r>
            <a:endParaRPr lang="en-US" sz="1200" u="sng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491309"/>
              </p:ext>
            </p:extLst>
          </p:nvPr>
        </p:nvGraphicFramePr>
        <p:xfrm>
          <a:off x="3571435" y="157912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306746"/>
                <a:gridCol w="17572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My Dashboard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Work a Review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Completed Reviews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3656157" y="2424432"/>
            <a:ext cx="1949950" cy="3745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tx1"/>
                </a:solidFill>
              </a:rPr>
              <a:t>Review Details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Peer Review Info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b="1" i="1" dirty="0" smtClean="0">
                <a:solidFill>
                  <a:srgbClr val="FF0000"/>
                </a:solidFill>
              </a:rPr>
              <a:t>Review Details</a:t>
            </a:r>
          </a:p>
          <a:p>
            <a:r>
              <a:rPr lang="en-US" sz="1400" b="1" i="1" dirty="0" smtClean="0">
                <a:solidFill>
                  <a:srgbClr val="FF0000"/>
                </a:solidFill>
              </a:rPr>
              <a:t>  </a:t>
            </a:r>
            <a:r>
              <a:rPr lang="en-US" sz="1400" dirty="0" smtClean="0">
                <a:solidFill>
                  <a:srgbClr val="000000"/>
                </a:solidFill>
              </a:rPr>
              <a:t>&gt;&gt; Summary</a:t>
            </a:r>
          </a:p>
          <a:p>
            <a:pPr marL="282575" indent="-282575"/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&gt;&gt; Previous Year Goals and Achievements</a:t>
            </a:r>
          </a:p>
          <a:p>
            <a:pPr marL="282575" indent="-282575"/>
            <a:r>
              <a:rPr lang="en-US" sz="1400" b="1" i="1" dirty="0">
                <a:solidFill>
                  <a:srgbClr val="FF0000"/>
                </a:solidFill>
              </a:rPr>
              <a:t> </a:t>
            </a:r>
            <a:r>
              <a:rPr lang="en-US" sz="1400" b="1" i="1" dirty="0" smtClean="0">
                <a:solidFill>
                  <a:srgbClr val="FF0000"/>
                </a:solidFill>
              </a:rPr>
              <a:t> &gt;&gt; Performance Evaluation</a:t>
            </a:r>
          </a:p>
          <a:p>
            <a:pPr marL="282575" indent="-282575"/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&gt;&gt; Planning Goals</a:t>
            </a:r>
          </a:p>
          <a:p>
            <a:pPr marL="282575" indent="-282575"/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&gt;&gt; Finalize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8567992" y="3715438"/>
            <a:ext cx="2398951" cy="1042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Joe should really work on his Excel skills.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5835475" y="5804600"/>
            <a:ext cx="2398951" cy="6220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I’m good at surfing the internet and finding funny pictures of cats.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8566444" y="5815892"/>
            <a:ext cx="2398951" cy="6220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Joe is the best user of Google that I have ever met.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84141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062" y="1065255"/>
            <a:ext cx="8602275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142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1955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791" y="705852"/>
            <a:ext cx="8919727" cy="499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61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1254" r="11785"/>
          <a:stretch/>
        </p:blipFill>
        <p:spPr>
          <a:xfrm>
            <a:off x="4082533" y="529390"/>
            <a:ext cx="7455414" cy="4806926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9634294" y="731180"/>
            <a:ext cx="449002" cy="4490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061768"/>
              </p:ext>
            </p:extLst>
          </p:nvPr>
        </p:nvGraphicFramePr>
        <p:xfrm>
          <a:off x="338622" y="908533"/>
          <a:ext cx="3586936" cy="1371600"/>
        </p:xfrm>
        <a:graphic>
          <a:graphicData uri="http://schemas.openxmlformats.org/drawingml/2006/table">
            <a:tbl>
              <a:tblPr bandRow="1">
                <a:tableStyleId>{B301B821-A1FF-4177-AEE7-76D212191A09}</a:tableStyleId>
              </a:tblPr>
              <a:tblGrid>
                <a:gridCol w="559381"/>
                <a:gridCol w="302755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CHANGE TEXT: Welcome,</a:t>
                      </a:r>
                      <a:r>
                        <a:rPr lang="en-US" sz="1200" baseline="0" dirty="0" smtClean="0"/>
                        <a:t> First Last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Display My</a:t>
                      </a:r>
                      <a:r>
                        <a:rPr lang="en-US" sz="1200" baseline="0" dirty="0" smtClean="0"/>
                        <a:t> Work List as a table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Change to </a:t>
                      </a:r>
                      <a:r>
                        <a:rPr lang="en-US" sz="1200" baseline="0" dirty="0" smtClean="0"/>
                        <a:t>“In Process Reviews” section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Add a “Completed Reviews” section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See sample screen layout on next page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7103969" y="1369501"/>
            <a:ext cx="449002" cy="4490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102426" y="2214596"/>
            <a:ext cx="449002" cy="4490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086790" y="2084787"/>
            <a:ext cx="449002" cy="4490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382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362" y="978568"/>
            <a:ext cx="7635978" cy="478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9529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074" y="2233445"/>
            <a:ext cx="6639852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943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271" y="288758"/>
            <a:ext cx="7599456" cy="612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6173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347" y="352927"/>
            <a:ext cx="7716248" cy="585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849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499" y="930443"/>
            <a:ext cx="7415238" cy="467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354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546" y="673769"/>
            <a:ext cx="8530251" cy="495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839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3528" y="705523"/>
            <a:ext cx="8197488" cy="5657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51984" y="716818"/>
            <a:ext cx="8197488" cy="835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31966" y="1026214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Welcome, John Spyers</a:t>
            </a:r>
          </a:p>
          <a:p>
            <a:pPr algn="r"/>
            <a:r>
              <a:rPr lang="en-US" sz="1200" dirty="0" smtClean="0"/>
              <a:t>	</a:t>
            </a:r>
            <a:r>
              <a:rPr lang="en-US" sz="1100" u="sng" dirty="0" smtClean="0"/>
              <a:t>Logout</a:t>
            </a:r>
            <a:endParaRPr lang="en-US" sz="1200" u="sng" dirty="0"/>
          </a:p>
        </p:txBody>
      </p:sp>
      <p:sp>
        <p:nvSpPr>
          <p:cNvPr id="8" name="Rectangle 7"/>
          <p:cNvSpPr/>
          <p:nvPr/>
        </p:nvSpPr>
        <p:spPr>
          <a:xfrm>
            <a:off x="5540420" y="2047841"/>
            <a:ext cx="5838566" cy="1377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/>
              <a:t>My Work List</a:t>
            </a:r>
          </a:p>
          <a:p>
            <a:endParaRPr lang="en-US" sz="1400" dirty="0"/>
          </a:p>
          <a:p>
            <a:endParaRPr lang="en-US" sz="1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749774"/>
              </p:ext>
            </p:extLst>
          </p:nvPr>
        </p:nvGraphicFramePr>
        <p:xfrm>
          <a:off x="5649672" y="2406669"/>
          <a:ext cx="5613858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286"/>
                <a:gridCol w="1871286"/>
                <a:gridCol w="1871286"/>
              </a:tblGrid>
              <a:tr h="17827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Review 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Status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Action</a:t>
                      </a:r>
                      <a:endParaRPr lang="en-US" sz="1050" dirty="0"/>
                    </a:p>
                  </a:txBody>
                  <a:tcPr/>
                </a:tc>
              </a:tr>
              <a:tr h="178272"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/>
                        <a:t>Project</a:t>
                      </a:r>
                      <a:r>
                        <a:rPr lang="en-US" sz="1050" baseline="0" dirty="0" smtClean="0"/>
                        <a:t> Review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/>
                        <a:t>Approved by Counselor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View</a:t>
                      </a:r>
                      <a:endParaRPr lang="en-US" sz="1050" dirty="0"/>
                    </a:p>
                  </a:txBody>
                  <a:tcPr/>
                </a:tc>
              </a:tr>
              <a:tr h="178272"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/>
                        <a:t>Annual Review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/>
                        <a:t>Draft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Edit</a:t>
                      </a:r>
                      <a:endParaRPr lang="en-US" sz="105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538877" y="3636942"/>
            <a:ext cx="5838566" cy="1377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/>
              <a:t>In Process Reviews</a:t>
            </a:r>
          </a:p>
          <a:p>
            <a:endParaRPr lang="en-US" sz="1400" dirty="0"/>
          </a:p>
          <a:p>
            <a:endParaRPr lang="en-US" sz="1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500821"/>
              </p:ext>
            </p:extLst>
          </p:nvPr>
        </p:nvGraphicFramePr>
        <p:xfrm>
          <a:off x="5648129" y="3982943"/>
          <a:ext cx="5613860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465"/>
                <a:gridCol w="1403465"/>
                <a:gridCol w="1403465"/>
                <a:gridCol w="1403465"/>
              </a:tblGrid>
              <a:tr h="17827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Counselee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Review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Type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Status</a:t>
                      </a:r>
                      <a:endParaRPr lang="en-US" sz="1050" dirty="0"/>
                    </a:p>
                  </a:txBody>
                  <a:tcPr/>
                </a:tc>
              </a:tr>
              <a:tr h="178272"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/>
                        <a:t>Last Name, First Name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/>
                        <a:t>Title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Project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Status</a:t>
                      </a:r>
                      <a:endParaRPr lang="en-US" sz="1050" dirty="0"/>
                    </a:p>
                  </a:txBody>
                  <a:tcPr/>
                </a:tc>
              </a:tr>
              <a:tr h="178272"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/>
                        <a:t>Last Name, First Name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/>
                        <a:t>Title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Annual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Status</a:t>
                      </a:r>
                      <a:endParaRPr lang="en-US" sz="105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689600"/>
              </p:ext>
            </p:extLst>
          </p:nvPr>
        </p:nvGraphicFramePr>
        <p:xfrm>
          <a:off x="3571435" y="157912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306746"/>
                <a:gridCol w="17572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My Dashboard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Work a Review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Completed Reviews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80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3528" y="705523"/>
            <a:ext cx="8197488" cy="5657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51984" y="716818"/>
            <a:ext cx="8197488" cy="835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40420" y="2073497"/>
            <a:ext cx="5838566" cy="1377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/>
              <a:t>My Completed Reviews</a:t>
            </a:r>
          </a:p>
          <a:p>
            <a:endParaRPr lang="en-US" sz="1400" dirty="0"/>
          </a:p>
          <a:p>
            <a:endParaRPr lang="en-US" sz="1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966766"/>
              </p:ext>
            </p:extLst>
          </p:nvPr>
        </p:nvGraphicFramePr>
        <p:xfrm>
          <a:off x="5649672" y="2432325"/>
          <a:ext cx="5613858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286"/>
                <a:gridCol w="1871286"/>
                <a:gridCol w="1871286"/>
              </a:tblGrid>
              <a:tr h="17827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Review 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Type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Period</a:t>
                      </a:r>
                      <a:endParaRPr lang="en-US" sz="1050" dirty="0"/>
                    </a:p>
                  </a:txBody>
                  <a:tcPr/>
                </a:tc>
              </a:tr>
              <a:tr h="178272"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/>
                        <a:t>Project</a:t>
                      </a:r>
                      <a:r>
                        <a:rPr lang="en-US" sz="1050" baseline="0" dirty="0" smtClean="0"/>
                        <a:t> Review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/>
                        <a:t>Annual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To – From Date</a:t>
                      </a:r>
                      <a:endParaRPr lang="en-US" sz="1050" dirty="0"/>
                    </a:p>
                  </a:txBody>
                  <a:tcPr/>
                </a:tc>
              </a:tr>
              <a:tr h="178272"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/>
                        <a:t>Annual Review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/>
                        <a:t>Project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To – From Date</a:t>
                      </a:r>
                      <a:endParaRPr lang="en-US" sz="105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538877" y="3662598"/>
            <a:ext cx="5838566" cy="1377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/>
              <a:t>Completed Reviews for Others</a:t>
            </a:r>
          </a:p>
          <a:p>
            <a:endParaRPr lang="en-US" sz="1400" dirty="0"/>
          </a:p>
          <a:p>
            <a:endParaRPr lang="en-US" sz="1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460968"/>
              </p:ext>
            </p:extLst>
          </p:nvPr>
        </p:nvGraphicFramePr>
        <p:xfrm>
          <a:off x="5648129" y="4008599"/>
          <a:ext cx="5613860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465"/>
                <a:gridCol w="1403465"/>
                <a:gridCol w="1403465"/>
                <a:gridCol w="1403465"/>
              </a:tblGrid>
              <a:tr h="17827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Name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Review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Type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Period</a:t>
                      </a:r>
                      <a:endParaRPr lang="en-US" sz="1050" dirty="0"/>
                    </a:p>
                  </a:txBody>
                  <a:tcPr/>
                </a:tc>
              </a:tr>
              <a:tr h="178272"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/>
                        <a:t>Last Name, First Name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/>
                        <a:t>Title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Project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To – From Date</a:t>
                      </a:r>
                      <a:endParaRPr lang="en-US" sz="1050" dirty="0"/>
                    </a:p>
                  </a:txBody>
                  <a:tcPr/>
                </a:tc>
              </a:tr>
              <a:tr h="178272"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/>
                        <a:t>Last Name, First Name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/>
                        <a:t>Title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Annual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To – From Date</a:t>
                      </a:r>
                      <a:endParaRPr lang="en-US" sz="105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706161"/>
              </p:ext>
            </p:extLst>
          </p:nvPr>
        </p:nvGraphicFramePr>
        <p:xfrm>
          <a:off x="3571435" y="157912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306746"/>
                <a:gridCol w="17572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My Dashboard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Work a Review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Completed Reviews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031966" y="1026214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Welcome, John Spyers</a:t>
            </a:r>
          </a:p>
          <a:p>
            <a:pPr algn="r"/>
            <a:r>
              <a:rPr lang="en-US" sz="1200" dirty="0" smtClean="0"/>
              <a:t>	</a:t>
            </a:r>
            <a:r>
              <a:rPr lang="en-US" sz="1100" u="sng" dirty="0" smtClean="0"/>
              <a:t>Logout</a:t>
            </a:r>
            <a:endParaRPr lang="en-US" sz="1200" u="sng" dirty="0"/>
          </a:p>
        </p:txBody>
      </p:sp>
    </p:spTree>
    <p:extLst>
      <p:ext uri="{BB962C8B-B14F-4D97-AF65-F5344CB8AC3E}">
        <p14:creationId xmlns:p14="http://schemas.microsoft.com/office/powerpoint/2010/main" val="3234501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445" y="1315453"/>
            <a:ext cx="7278860" cy="2915258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581573"/>
              </p:ext>
            </p:extLst>
          </p:nvPr>
        </p:nvGraphicFramePr>
        <p:xfrm>
          <a:off x="338622" y="908533"/>
          <a:ext cx="3586936" cy="274320"/>
        </p:xfrm>
        <a:graphic>
          <a:graphicData uri="http://schemas.openxmlformats.org/drawingml/2006/table">
            <a:tbl>
              <a:tblPr bandRow="1">
                <a:tableStyleId>{B301B821-A1FF-4177-AEE7-76D212191A09}</a:tableStyleId>
              </a:tblPr>
              <a:tblGrid>
                <a:gridCol w="559381"/>
                <a:gridCol w="3027555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See sample screen layout on next page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946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3528" y="705523"/>
            <a:ext cx="8197488" cy="5657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51984" y="716818"/>
            <a:ext cx="8197488" cy="835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56157" y="2334638"/>
            <a:ext cx="1949950" cy="3745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i="1" dirty="0" smtClean="0">
                <a:solidFill>
                  <a:srgbClr val="FF0000"/>
                </a:solidFill>
              </a:rPr>
              <a:t>Review Details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Peer Review Info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Review Details</a:t>
            </a:r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5760050" y="2334638"/>
            <a:ext cx="5618935" cy="3745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b="1" dirty="0" smtClean="0"/>
              <a:t>Basic Information</a:t>
            </a:r>
          </a:p>
          <a:p>
            <a:endParaRPr lang="en-US" sz="1400" dirty="0" smtClean="0"/>
          </a:p>
          <a:p>
            <a:r>
              <a:rPr lang="en-US" sz="1400" dirty="0" smtClean="0"/>
              <a:t>Anniversary Date: Month / Day / Year</a:t>
            </a:r>
          </a:p>
          <a:p>
            <a:r>
              <a:rPr lang="en-US" sz="1400" dirty="0" smtClean="0"/>
              <a:t>Counselor: First Last</a:t>
            </a:r>
          </a:p>
          <a:p>
            <a:endParaRPr lang="en-US" sz="1400" dirty="0"/>
          </a:p>
          <a:p>
            <a:r>
              <a:rPr lang="en-US" sz="1400" dirty="0" smtClean="0"/>
              <a:t>Review Type: &lt;&lt;drop down selector&gt;&gt;</a:t>
            </a:r>
          </a:p>
          <a:p>
            <a:r>
              <a:rPr lang="en-US" sz="1400" dirty="0" smtClean="0"/>
              <a:t>Review Period Start: &lt;&lt;date selector&gt;&gt;</a:t>
            </a:r>
          </a:p>
          <a:p>
            <a:r>
              <a:rPr lang="en-US" sz="1400" dirty="0" smtClean="0"/>
              <a:t>Review Period End: &lt;&lt;date selector&gt;&gt;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7966574" y="5015624"/>
            <a:ext cx="1218719" cy="28220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Next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740088"/>
              </p:ext>
            </p:extLst>
          </p:nvPr>
        </p:nvGraphicFramePr>
        <p:xfrm>
          <a:off x="3571435" y="157912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306746"/>
                <a:gridCol w="17572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My Dashboard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Work a Review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Completed Reviews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031966" y="1026214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Welcome, John Spyers</a:t>
            </a:r>
          </a:p>
          <a:p>
            <a:pPr algn="r"/>
            <a:r>
              <a:rPr lang="en-US" sz="1200" dirty="0" smtClean="0"/>
              <a:t>	</a:t>
            </a:r>
            <a:r>
              <a:rPr lang="en-US" sz="1100" u="sng" dirty="0" smtClean="0"/>
              <a:t>Logout</a:t>
            </a:r>
            <a:endParaRPr lang="en-US" sz="1200" u="sng" dirty="0"/>
          </a:p>
        </p:txBody>
      </p:sp>
    </p:spTree>
    <p:extLst>
      <p:ext uri="{BB962C8B-B14F-4D97-AF65-F5344CB8AC3E}">
        <p14:creationId xmlns:p14="http://schemas.microsoft.com/office/powerpoint/2010/main" val="4130033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880" y="2129914"/>
            <a:ext cx="6649378" cy="2534004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117987" y="2142225"/>
            <a:ext cx="449002" cy="4490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729201"/>
              </p:ext>
            </p:extLst>
          </p:nvPr>
        </p:nvGraphicFramePr>
        <p:xfrm>
          <a:off x="338622" y="908533"/>
          <a:ext cx="3586936" cy="274320"/>
        </p:xfrm>
        <a:graphic>
          <a:graphicData uri="http://schemas.openxmlformats.org/drawingml/2006/table">
            <a:tbl>
              <a:tblPr bandRow="1">
                <a:tableStyleId>{B301B821-A1FF-4177-AEE7-76D212191A09}</a:tableStyleId>
              </a:tblPr>
              <a:tblGrid>
                <a:gridCol w="559381"/>
                <a:gridCol w="302755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Should this appear AFTER</a:t>
                      </a:r>
                      <a:r>
                        <a:rPr lang="en-US" sz="1200" baseline="0" dirty="0" smtClean="0"/>
                        <a:t> selecting peers?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36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56157" y="1693254"/>
            <a:ext cx="5554792" cy="221918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Confirmation</a:t>
            </a:r>
          </a:p>
          <a:p>
            <a:endParaRPr lang="en-US" dirty="0"/>
          </a:p>
          <a:p>
            <a:r>
              <a:rPr lang="en-US" sz="1200" dirty="0" smtClean="0"/>
              <a:t>Once review is started you can no longer configure the type, time periods or any participants. If changes to these items are required you must begin a new review.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7774144" y="3424991"/>
            <a:ext cx="1077604" cy="32069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489739" y="3423459"/>
            <a:ext cx="1077604" cy="32069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849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379A82A7DF5A4098EF4FA906FB9DC0" ma:contentTypeVersion="0" ma:contentTypeDescription="Create a new document." ma:contentTypeScope="" ma:versionID="e6afe4e160a11dbeba22ed51bd83d43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9F313AE-99F7-4E2E-B0AC-0B554BD4F93A}"/>
</file>

<file path=customXml/itemProps2.xml><?xml version="1.0" encoding="utf-8"?>
<ds:datastoreItem xmlns:ds="http://schemas.openxmlformats.org/officeDocument/2006/customXml" ds:itemID="{66EC3C39-6C6D-471B-85F8-B207E90F04CA}"/>
</file>

<file path=customXml/itemProps3.xml><?xml version="1.0" encoding="utf-8"?>
<ds:datastoreItem xmlns:ds="http://schemas.openxmlformats.org/officeDocument/2006/customXml" ds:itemID="{C3B22711-D175-42B7-8B15-D96A019F2605}"/>
</file>

<file path=docProps/app.xml><?xml version="1.0" encoding="utf-8"?>
<Properties xmlns="http://schemas.openxmlformats.org/officeDocument/2006/extended-properties" xmlns:vt="http://schemas.openxmlformats.org/officeDocument/2006/docPropsVTypes">
  <TotalTime>15325</TotalTime>
  <Words>935</Words>
  <Application>Microsoft Office PowerPoint</Application>
  <PresentationFormat>Widescreen</PresentationFormat>
  <Paragraphs>346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Perficient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Spyers</dc:creator>
  <cp:lastModifiedBy>John Spyers</cp:lastModifiedBy>
  <cp:revision>24</cp:revision>
  <dcterms:created xsi:type="dcterms:W3CDTF">2014-01-03T19:45:32Z</dcterms:created>
  <dcterms:modified xsi:type="dcterms:W3CDTF">2014-01-14T19:15:15Z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0x0101005F379A82A7DF5A4098EF4FA906FB9DC0</vt:lpwstr>
  </property>
</Properties>
</file>