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57" r:id="rId3"/>
    <p:sldId id="258" r:id="rId4"/>
    <p:sldId id="259" r:id="rId5"/>
    <p:sldId id="260" r:id="rId6"/>
    <p:sldId id="261" r:id="rId7"/>
    <p:sldId id="262" r:id="rId8"/>
    <p:sldId id="263" r:id="rId9"/>
    <p:sldId id="264" r:id="rId10"/>
    <p:sldId id="274" r:id="rId11"/>
    <p:sldId id="279" r:id="rId12"/>
    <p:sldId id="281" r:id="rId13"/>
    <p:sldId id="266" r:id="rId14"/>
    <p:sldId id="275" r:id="rId15"/>
    <p:sldId id="267" r:id="rId16"/>
    <p:sldId id="268" r:id="rId17"/>
    <p:sldId id="276" r:id="rId18"/>
    <p:sldId id="280" r:id="rId19"/>
    <p:sldId id="282" r:id="rId20"/>
    <p:sldId id="270" r:id="rId21"/>
    <p:sldId id="277" r:id="rId22"/>
    <p:sldId id="271" r:id="rId23"/>
    <p:sldId id="278"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0DDA34-719A-4451-B889-99EBF1645BC8}">
          <p14:sldIdLst>
            <p14:sldId id="256"/>
            <p14:sldId id="257"/>
            <p14:sldId id="258"/>
            <p14:sldId id="259"/>
            <p14:sldId id="260"/>
            <p14:sldId id="261"/>
            <p14:sldId id="262"/>
            <p14:sldId id="263"/>
            <p14:sldId id="264"/>
            <p14:sldId id="274"/>
            <p14:sldId id="279"/>
            <p14:sldId id="281"/>
            <p14:sldId id="266"/>
            <p14:sldId id="275"/>
            <p14:sldId id="267"/>
            <p14:sldId id="268"/>
            <p14:sldId id="276"/>
            <p14:sldId id="280"/>
            <p14:sldId id="282"/>
            <p14:sldId id="270"/>
            <p14:sldId id="277"/>
            <p14:sldId id="271"/>
            <p14:sldId id="278"/>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4229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0877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29973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5059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1709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94819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3721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7577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2867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920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100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4431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7583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643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688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345051-2045-45DA-935E-2E3CA1A69ADC}" type="datetimeFigureOut">
              <a:rPr lang="en-US" smtClean="0"/>
              <a:t>3/19/2020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5602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3745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345051-2045-45DA-935E-2E3CA1A69ADC}" type="datetimeFigureOut">
              <a:rPr lang="en-US" smtClean="0"/>
              <a:t>3/19/2020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269199806"/>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6" Type="http://schemas.openxmlformats.org/officeDocument/2006/relationships/image" Target="../media/image13.tmp"/><Relationship Id="rId5" Type="http://schemas.openxmlformats.org/officeDocument/2006/relationships/hyperlink" Target="https://pixabay.com/en/revolver-guns-firearms-handguns-2922/" TargetMode="Externa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5.xml"/><Relationship Id="rId4" Type="http://schemas.openxmlformats.org/officeDocument/2006/relationships/image" Target="../media/image17.tmp"/></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tmp"/><Relationship Id="rId1" Type="http://schemas.openxmlformats.org/officeDocument/2006/relationships/slideLayout" Target="../slideLayouts/slideLayout4.xml"/><Relationship Id="rId4" Type="http://schemas.openxmlformats.org/officeDocument/2006/relationships/hyperlink" Target="https://pixabay.com/en/suicide-hangman-noose-death-2347543/"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7" Type="http://schemas.openxmlformats.org/officeDocument/2006/relationships/hyperlink" Target="https://creativecommons.org/licenses/by-nc-sa/3.0/" TargetMode="External"/><Relationship Id="rId2" Type="http://schemas.openxmlformats.org/officeDocument/2006/relationships/image" Target="../media/image25.tmp"/><Relationship Id="rId1" Type="http://schemas.openxmlformats.org/officeDocument/2006/relationships/slideLayout" Target="../slideLayouts/slideLayout2.xml"/><Relationship Id="rId6" Type="http://schemas.openxmlformats.org/officeDocument/2006/relationships/hyperlink" Target="http://masksofsanity.blogspot.com/2011/04/how-psychopath-conditions-his-victims.html" TargetMode="External"/><Relationship Id="rId5" Type="http://schemas.openxmlformats.org/officeDocument/2006/relationships/image" Target="../media/image28.jpeg"/><Relationship Id="rId4" Type="http://schemas.openxmlformats.org/officeDocument/2006/relationships/image" Target="../media/image27.tmp"/></Relationships>
</file>

<file path=ppt/slides/_rels/slide1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creativecommons.org/licenses/by-nd/3.0/" TargetMode="External"/><Relationship Id="rId3" Type="http://schemas.openxmlformats.org/officeDocument/2006/relationships/image" Target="../media/image33.tmp"/><Relationship Id="rId7" Type="http://schemas.openxmlformats.org/officeDocument/2006/relationships/hyperlink" Target="https://willowdot21.wordpress.com/2016/12/29/ronovanwrites-weekly-haiku-poetry-prompt-challenge-129-feelspace/" TargetMode="External"/><Relationship Id="rId2" Type="http://schemas.openxmlformats.org/officeDocument/2006/relationships/image" Target="../media/image32.tmp"/><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hyperlink" Target="https://creativecommons.org/licenses/by-nc-nd/3.0/" TargetMode="External"/><Relationship Id="rId5" Type="http://schemas.openxmlformats.org/officeDocument/2006/relationships/image" Target="../media/image35.tmp"/><Relationship Id="rId10" Type="http://schemas.openxmlformats.org/officeDocument/2006/relationships/hyperlink" Target="https://streets.mn/2014/07/31/ben-hamiton-baillie-shared-space-and-lying-down-in-the-street/" TargetMode="External"/><Relationship Id="rId4" Type="http://schemas.openxmlformats.org/officeDocument/2006/relationships/image" Target="../media/image34.tmp"/><Relationship Id="rId9" Type="http://schemas.openxmlformats.org/officeDocument/2006/relationships/image" Target="../media/image37.jpg"/></Relationships>
</file>

<file path=ppt/slides/_rels/slide21.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2.xml"/><Relationship Id="rId4" Type="http://schemas.openxmlformats.org/officeDocument/2006/relationships/image" Target="../media/image40.tmp"/></Relationships>
</file>

<file path=ppt/slides/_rels/slide22.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2.xml"/><Relationship Id="rId5" Type="http://schemas.openxmlformats.org/officeDocument/2006/relationships/image" Target="../media/image46.tmp"/><Relationship Id="rId4" Type="http://schemas.openxmlformats.org/officeDocument/2006/relationships/image" Target="../media/image45.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hsph.harvard.edu/means-matter/means-matter/saves-lives/#ref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A4319D4A-87F3-44A6-A82C-FAF9B4893FBD}"/>
              </a:ext>
            </a:extLst>
          </p:cNvPr>
          <p:cNvPicPr>
            <a:picLocks noChangeAspect="1"/>
          </p:cNvPicPr>
          <p:nvPr/>
        </p:nvPicPr>
        <p:blipFill rotWithShape="1">
          <a:blip r:embed="rId2">
            <a:alphaModFix amt="50000"/>
          </a:blip>
          <a:srcRect r="-1" b="6615"/>
          <a:stretch/>
        </p:blipFill>
        <p:spPr>
          <a:xfrm>
            <a:off x="20" y="10"/>
            <a:ext cx="12188930" cy="6857990"/>
          </a:xfrm>
          <a:prstGeom prst="rect">
            <a:avLst/>
          </a:prstGeom>
        </p:spPr>
      </p:pic>
      <p:sp>
        <p:nvSpPr>
          <p:cNvPr id="2" name="Title 1">
            <a:extLst>
              <a:ext uri="{FF2B5EF4-FFF2-40B4-BE49-F238E27FC236}">
                <a16:creationId xmlns:a16="http://schemas.microsoft.com/office/drawing/2014/main" id="{5F8B1490-5F13-48F5-B576-70774BC1A231}"/>
              </a:ext>
            </a:extLst>
          </p:cNvPr>
          <p:cNvSpPr>
            <a:spLocks noGrp="1"/>
          </p:cNvSpPr>
          <p:nvPr>
            <p:ph type="ctrTitle"/>
          </p:nvPr>
        </p:nvSpPr>
        <p:spPr>
          <a:xfrm>
            <a:off x="1524000" y="1122363"/>
            <a:ext cx="9144000" cy="3063240"/>
          </a:xfrm>
        </p:spPr>
        <p:txBody>
          <a:bodyPr>
            <a:normAutofit fontScale="90000"/>
          </a:bodyPr>
          <a:lstStyle/>
          <a:p>
            <a:pPr algn="ctr">
              <a:lnSpc>
                <a:spcPct val="90000"/>
              </a:lnSpc>
            </a:pPr>
            <a:r>
              <a:rPr lang="en-US" sz="10800" dirty="0"/>
              <a:t>Trying to understand suicide better</a:t>
            </a:r>
          </a:p>
        </p:txBody>
      </p:sp>
      <p:sp>
        <p:nvSpPr>
          <p:cNvPr id="3" name="Subtitle 2">
            <a:extLst>
              <a:ext uri="{FF2B5EF4-FFF2-40B4-BE49-F238E27FC236}">
                <a16:creationId xmlns:a16="http://schemas.microsoft.com/office/drawing/2014/main" id="{2C88CF0E-4EFB-44BA-AA54-9622CB3E6179}"/>
              </a:ext>
            </a:extLst>
          </p:cNvPr>
          <p:cNvSpPr>
            <a:spLocks noGrp="1"/>
          </p:cNvSpPr>
          <p:nvPr>
            <p:ph type="subTitle" idx="1"/>
          </p:nvPr>
        </p:nvSpPr>
        <p:spPr>
          <a:xfrm>
            <a:off x="1527048" y="4599432"/>
            <a:ext cx="9144000" cy="1536192"/>
          </a:xfrm>
        </p:spPr>
        <p:txBody>
          <a:bodyPr>
            <a:normAutofit/>
          </a:bodyPr>
          <a:lstStyle/>
          <a:p>
            <a:pPr algn="ctr">
              <a:lnSpc>
                <a:spcPct val="100000"/>
              </a:lnSpc>
            </a:pPr>
            <a:endParaRPr lang="en-US" sz="2500"/>
          </a:p>
          <a:p>
            <a:pPr algn="ctr">
              <a:lnSpc>
                <a:spcPct val="100000"/>
              </a:lnSpc>
            </a:pPr>
            <a:endParaRPr lang="en-US" sz="2500"/>
          </a:p>
          <a:p>
            <a:pPr algn="ctr">
              <a:lnSpc>
                <a:spcPct val="100000"/>
              </a:lnSpc>
            </a:pPr>
            <a:r>
              <a:rPr lang="en-US" sz="2500"/>
              <a:t>By Michael Miller</a:t>
            </a:r>
          </a:p>
        </p:txBody>
      </p:sp>
    </p:spTree>
    <p:extLst>
      <p:ext uri="{BB962C8B-B14F-4D97-AF65-F5344CB8AC3E}">
        <p14:creationId xmlns:p14="http://schemas.microsoft.com/office/powerpoint/2010/main" val="17147539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D45A-D591-4B74-B6F5-85910570DA39}"/>
              </a:ext>
            </a:extLst>
          </p:cNvPr>
          <p:cNvSpPr>
            <a:spLocks noGrp="1"/>
          </p:cNvSpPr>
          <p:nvPr>
            <p:ph type="title"/>
          </p:nvPr>
        </p:nvSpPr>
        <p:spPr/>
        <p:txBody>
          <a:bodyPr/>
          <a:lstStyle/>
          <a:p>
            <a:pPr algn="ctr"/>
            <a:r>
              <a:rPr lang="en-US" dirty="0"/>
              <a:t>Visualize the residuals to inspect normality</a:t>
            </a:r>
          </a:p>
        </p:txBody>
      </p:sp>
      <p:pic>
        <p:nvPicPr>
          <p:cNvPr id="5" name="Content Placeholder 4" descr="A picture containing drawing&#10;&#10;Description automatically generated">
            <a:extLst>
              <a:ext uri="{FF2B5EF4-FFF2-40B4-BE49-F238E27FC236}">
                <a16:creationId xmlns:a16="http://schemas.microsoft.com/office/drawing/2014/main" id="{9D9DD67E-A01C-4A9A-BF59-B164A5E04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218" y="2422569"/>
            <a:ext cx="4486901" cy="2476846"/>
          </a:xfrm>
        </p:spPr>
      </p:pic>
      <p:pic>
        <p:nvPicPr>
          <p:cNvPr id="7" name="Picture 6" descr="A close up of a mans face&#10;&#10;Description automatically generated">
            <a:extLst>
              <a:ext uri="{FF2B5EF4-FFF2-40B4-BE49-F238E27FC236}">
                <a16:creationId xmlns:a16="http://schemas.microsoft.com/office/drawing/2014/main" id="{80A4EDCF-4E8A-43CB-9C70-B3EB01E64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073" y="3304408"/>
            <a:ext cx="4782217" cy="2724530"/>
          </a:xfrm>
          <a:prstGeom prst="rect">
            <a:avLst/>
          </a:prstGeom>
        </p:spPr>
      </p:pic>
      <p:pic>
        <p:nvPicPr>
          <p:cNvPr id="9" name="Picture 8" descr="A close up of a gun&#10;&#10;Description automatically generated">
            <a:extLst>
              <a:ext uri="{FF2B5EF4-FFF2-40B4-BE49-F238E27FC236}">
                <a16:creationId xmlns:a16="http://schemas.microsoft.com/office/drawing/2014/main" id="{F8E5BF8A-2969-4AD5-8E19-D7BE68CD539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587344" y="25713"/>
            <a:ext cx="2479819" cy="2539786"/>
          </a:xfrm>
          <a:prstGeom prst="rect">
            <a:avLst/>
          </a:prstGeom>
        </p:spPr>
      </p:pic>
      <p:pic>
        <p:nvPicPr>
          <p:cNvPr id="13" name="Picture 12" descr="A picture containing knife&#10;&#10;Description automatically generated">
            <a:extLst>
              <a:ext uri="{FF2B5EF4-FFF2-40B4-BE49-F238E27FC236}">
                <a16:creationId xmlns:a16="http://schemas.microsoft.com/office/drawing/2014/main" id="{C509E537-F09A-46C2-AF4D-9190820AB8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9433" y="5468736"/>
            <a:ext cx="2495898" cy="790685"/>
          </a:xfrm>
          <a:prstGeom prst="rect">
            <a:avLst/>
          </a:prstGeom>
        </p:spPr>
      </p:pic>
    </p:spTree>
    <p:extLst>
      <p:ext uri="{BB962C8B-B14F-4D97-AF65-F5344CB8AC3E}">
        <p14:creationId xmlns:p14="http://schemas.microsoft.com/office/powerpoint/2010/main" val="414195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347-BD8A-45A1-A66E-E2E44AD5BEF1}"/>
              </a:ext>
            </a:extLst>
          </p:cNvPr>
          <p:cNvSpPr>
            <a:spLocks noGrp="1"/>
          </p:cNvSpPr>
          <p:nvPr>
            <p:ph type="title"/>
          </p:nvPr>
        </p:nvSpPr>
        <p:spPr/>
        <p:txBody>
          <a:bodyPr/>
          <a:lstStyle/>
          <a:p>
            <a:pPr algn="ctr"/>
            <a:r>
              <a:rPr lang="en-US" b="1" dirty="0"/>
              <a:t>Can we do a Kruskal Wallis Test?</a:t>
            </a:r>
            <a:br>
              <a:rPr lang="en-US" b="1" dirty="0"/>
            </a:br>
            <a:br>
              <a:rPr lang="en-US" sz="2400" b="1" dirty="0"/>
            </a:br>
            <a:r>
              <a:rPr lang="en-US" sz="2400" dirty="0"/>
              <a:t>Do all groups should have the same shape distributions?</a:t>
            </a:r>
          </a:p>
        </p:txBody>
      </p:sp>
      <p:pic>
        <p:nvPicPr>
          <p:cNvPr id="5" name="Content Placeholder 4" descr="A picture containing drawing&#10;&#10;Description automatically generated">
            <a:extLst>
              <a:ext uri="{FF2B5EF4-FFF2-40B4-BE49-F238E27FC236}">
                <a16:creationId xmlns:a16="http://schemas.microsoft.com/office/drawing/2014/main" id="{21D1F8D4-2B61-4E45-B6A5-73347BCC7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009" y="2052638"/>
            <a:ext cx="7801758" cy="4195762"/>
          </a:xfrm>
        </p:spPr>
      </p:pic>
    </p:spTree>
    <p:extLst>
      <p:ext uri="{BB962C8B-B14F-4D97-AF65-F5344CB8AC3E}">
        <p14:creationId xmlns:p14="http://schemas.microsoft.com/office/powerpoint/2010/main" val="379124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DD3A-8F6B-4421-92AD-E1B0D0B21268}"/>
              </a:ext>
            </a:extLst>
          </p:cNvPr>
          <p:cNvSpPr>
            <a:spLocks noGrp="1"/>
          </p:cNvSpPr>
          <p:nvPr>
            <p:ph type="title"/>
          </p:nvPr>
        </p:nvSpPr>
        <p:spPr/>
        <p:txBody>
          <a:bodyPr/>
          <a:lstStyle/>
          <a:p>
            <a:pPr algn="ctr"/>
            <a:r>
              <a:rPr lang="en-US" dirty="0"/>
              <a:t>Mann Whitney u test</a:t>
            </a:r>
          </a:p>
        </p:txBody>
      </p:sp>
      <p:sp>
        <p:nvSpPr>
          <p:cNvPr id="4" name="Text Placeholder 3">
            <a:extLst>
              <a:ext uri="{FF2B5EF4-FFF2-40B4-BE49-F238E27FC236}">
                <a16:creationId xmlns:a16="http://schemas.microsoft.com/office/drawing/2014/main" id="{33C72C2D-0FC2-4D61-B1FF-0297CAB2CDD4}"/>
              </a:ext>
            </a:extLst>
          </p:cNvPr>
          <p:cNvSpPr>
            <a:spLocks noGrp="1"/>
          </p:cNvSpPr>
          <p:nvPr>
            <p:ph type="body" idx="1"/>
          </p:nvPr>
        </p:nvSpPr>
        <p:spPr/>
        <p:txBody>
          <a:bodyPr/>
          <a:lstStyle/>
          <a:p>
            <a:r>
              <a:rPr lang="en-US" dirty="0"/>
              <a:t>If alpha =.05</a:t>
            </a:r>
          </a:p>
        </p:txBody>
      </p:sp>
      <p:pic>
        <p:nvPicPr>
          <p:cNvPr id="9" name="Content Placeholder 8" descr="A screenshot of a cell phone&#10;&#10;Description automatically generated">
            <a:extLst>
              <a:ext uri="{FF2B5EF4-FFF2-40B4-BE49-F238E27FC236}">
                <a16:creationId xmlns:a16="http://schemas.microsoft.com/office/drawing/2014/main" id="{787ACD21-CC64-4EAE-B152-98FF02A2E7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827" y="2604080"/>
            <a:ext cx="5516713" cy="3465793"/>
          </a:xfrm>
        </p:spPr>
      </p:pic>
      <p:sp>
        <p:nvSpPr>
          <p:cNvPr id="6" name="Text Placeholder 5">
            <a:extLst>
              <a:ext uri="{FF2B5EF4-FFF2-40B4-BE49-F238E27FC236}">
                <a16:creationId xmlns:a16="http://schemas.microsoft.com/office/drawing/2014/main" id="{ED270706-4818-4A26-8B0F-89149B549963}"/>
              </a:ext>
            </a:extLst>
          </p:cNvPr>
          <p:cNvSpPr>
            <a:spLocks noGrp="1"/>
          </p:cNvSpPr>
          <p:nvPr>
            <p:ph type="body" sz="quarter" idx="3"/>
          </p:nvPr>
        </p:nvSpPr>
        <p:spPr/>
        <p:txBody>
          <a:bodyPr/>
          <a:lstStyle/>
          <a:p>
            <a:r>
              <a:rPr lang="en-US" dirty="0"/>
              <a:t> If alpha = (.05)^6</a:t>
            </a:r>
          </a:p>
        </p:txBody>
      </p:sp>
      <p:pic>
        <p:nvPicPr>
          <p:cNvPr id="11" name="Content Placeholder 10" descr="A screenshot of a cell phone&#10;&#10;Description automatically generated">
            <a:extLst>
              <a:ext uri="{FF2B5EF4-FFF2-40B4-BE49-F238E27FC236}">
                <a16:creationId xmlns:a16="http://schemas.microsoft.com/office/drawing/2014/main" id="{CD926538-53F7-4F25-A180-5013BF34252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50469" y="2604080"/>
            <a:ext cx="6293610" cy="3248080"/>
          </a:xfrm>
        </p:spPr>
      </p:pic>
      <p:pic>
        <p:nvPicPr>
          <p:cNvPr id="13" name="Picture 12" descr="A picture containing knife&#10;&#10;Description automatically generated">
            <a:extLst>
              <a:ext uri="{FF2B5EF4-FFF2-40B4-BE49-F238E27FC236}">
                <a16:creationId xmlns:a16="http://schemas.microsoft.com/office/drawing/2014/main" id="{A1A0FB1E-5988-4375-B5AF-57B3638978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0469" y="5691795"/>
            <a:ext cx="6293609" cy="1047896"/>
          </a:xfrm>
          <a:prstGeom prst="rect">
            <a:avLst/>
          </a:prstGeom>
        </p:spPr>
      </p:pic>
    </p:spTree>
    <p:extLst>
      <p:ext uri="{BB962C8B-B14F-4D97-AF65-F5344CB8AC3E}">
        <p14:creationId xmlns:p14="http://schemas.microsoft.com/office/powerpoint/2010/main" val="313800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DE2-5967-44D0-A737-EAC655301542}"/>
              </a:ext>
            </a:extLst>
          </p:cNvPr>
          <p:cNvSpPr>
            <a:spLocks noGrp="1"/>
          </p:cNvSpPr>
          <p:nvPr>
            <p:ph type="title"/>
          </p:nvPr>
        </p:nvSpPr>
        <p:spPr/>
        <p:txBody>
          <a:bodyPr/>
          <a:lstStyle/>
          <a:p>
            <a:pPr algn="ctr"/>
            <a:r>
              <a:rPr lang="en-US" dirty="0"/>
              <a:t>Hanging, strangulation and suffocation</a:t>
            </a:r>
          </a:p>
        </p:txBody>
      </p:sp>
      <p:pic>
        <p:nvPicPr>
          <p:cNvPr id="5" name="Content Placeholder 4" descr="A close up of a map&#10;&#10;Description automatically generated">
            <a:extLst>
              <a:ext uri="{FF2B5EF4-FFF2-40B4-BE49-F238E27FC236}">
                <a16:creationId xmlns:a16="http://schemas.microsoft.com/office/drawing/2014/main" id="{8EBB1D72-00F3-4603-AD4F-3A5DCB6905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301" y="2052638"/>
            <a:ext cx="8341173" cy="4195762"/>
          </a:xfrm>
        </p:spPr>
      </p:pic>
    </p:spTree>
    <p:extLst>
      <p:ext uri="{BB962C8B-B14F-4D97-AF65-F5344CB8AC3E}">
        <p14:creationId xmlns:p14="http://schemas.microsoft.com/office/powerpoint/2010/main" val="56660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5BF3-3B4C-4538-A92A-0CA8D63A35D8}"/>
              </a:ext>
            </a:extLst>
          </p:cNvPr>
          <p:cNvSpPr>
            <a:spLocks noGrp="1"/>
          </p:cNvSpPr>
          <p:nvPr>
            <p:ph type="title"/>
          </p:nvPr>
        </p:nvSpPr>
        <p:spPr/>
        <p:txBody>
          <a:bodyPr/>
          <a:lstStyle/>
          <a:p>
            <a:pPr algn="ctr"/>
            <a:r>
              <a:rPr lang="en-US" dirty="0"/>
              <a:t>Visualize the residuals to inspect normality</a:t>
            </a:r>
          </a:p>
        </p:txBody>
      </p:sp>
      <p:pic>
        <p:nvPicPr>
          <p:cNvPr id="11" name="Content Placeholder 10" descr="A picture containing drawing&#10;&#10;Description automatically generated">
            <a:extLst>
              <a:ext uri="{FF2B5EF4-FFF2-40B4-BE49-F238E27FC236}">
                <a16:creationId xmlns:a16="http://schemas.microsoft.com/office/drawing/2014/main" id="{6AE2CB28-22A3-40D1-9409-E6C71D474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69" y="2043298"/>
            <a:ext cx="4572638" cy="2514951"/>
          </a:xfrm>
        </p:spPr>
      </p:pic>
      <p:pic>
        <p:nvPicPr>
          <p:cNvPr id="13" name="Picture 12" descr="A close up of a map&#10;&#10;Description automatically generated">
            <a:extLst>
              <a:ext uri="{FF2B5EF4-FFF2-40B4-BE49-F238E27FC236}">
                <a16:creationId xmlns:a16="http://schemas.microsoft.com/office/drawing/2014/main" id="{2307F283-0DDC-460D-8080-16ACD3A17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808" y="1771418"/>
            <a:ext cx="4934639" cy="2629267"/>
          </a:xfrm>
          <a:prstGeom prst="rect">
            <a:avLst/>
          </a:prstGeom>
        </p:spPr>
      </p:pic>
      <p:pic>
        <p:nvPicPr>
          <p:cNvPr id="15" name="Picture 14" descr="A close up of a logo&#10;&#10;Description automatically generated">
            <a:extLst>
              <a:ext uri="{FF2B5EF4-FFF2-40B4-BE49-F238E27FC236}">
                <a16:creationId xmlns:a16="http://schemas.microsoft.com/office/drawing/2014/main" id="{FDCA1AB4-BED9-432C-93F9-74EF47BAF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2173" y="5441325"/>
            <a:ext cx="2219635" cy="685896"/>
          </a:xfrm>
          <a:prstGeom prst="rect">
            <a:avLst/>
          </a:prstGeom>
        </p:spPr>
      </p:pic>
    </p:spTree>
    <p:extLst>
      <p:ext uri="{BB962C8B-B14F-4D97-AF65-F5344CB8AC3E}">
        <p14:creationId xmlns:p14="http://schemas.microsoft.com/office/powerpoint/2010/main" val="363158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393DBBC-6ECF-441D-925D-188E302AF00F}"/>
              </a:ext>
            </a:extLst>
          </p:cNvPr>
          <p:cNvSpPr>
            <a:spLocks noGrp="1"/>
          </p:cNvSpPr>
          <p:nvPr>
            <p:ph type="title"/>
          </p:nvPr>
        </p:nvSpPr>
        <p:spPr>
          <a:xfrm>
            <a:off x="297769" y="200169"/>
            <a:ext cx="6501777" cy="1228036"/>
          </a:xfrm>
        </p:spPr>
        <p:txBody>
          <a:bodyPr/>
          <a:lstStyle/>
          <a:p>
            <a:r>
              <a:rPr lang="en-US" sz="2000" dirty="0"/>
              <a:t>No significant difference between white and black</a:t>
            </a:r>
            <a:br>
              <a:rPr lang="en-US" sz="2000" dirty="0"/>
            </a:br>
            <a:r>
              <a:rPr lang="en-US" sz="2000" dirty="0"/>
              <a:t>ethnicities </a:t>
            </a:r>
          </a:p>
        </p:txBody>
      </p:sp>
      <p:pic>
        <p:nvPicPr>
          <p:cNvPr id="5" name="Content Placeholder 4" descr="A screenshot of a cell phone&#10;&#10;Description automatically generated">
            <a:extLst>
              <a:ext uri="{FF2B5EF4-FFF2-40B4-BE49-F238E27FC236}">
                <a16:creationId xmlns:a16="http://schemas.microsoft.com/office/drawing/2014/main" id="{DC1603CA-1E51-4E67-9DCC-0FEECCC67E8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72630"/>
            <a:ext cx="6501777" cy="5285370"/>
          </a:xfrm>
        </p:spPr>
      </p:pic>
      <p:sp>
        <p:nvSpPr>
          <p:cNvPr id="15" name="Content Placeholder 14">
            <a:extLst>
              <a:ext uri="{FF2B5EF4-FFF2-40B4-BE49-F238E27FC236}">
                <a16:creationId xmlns:a16="http://schemas.microsoft.com/office/drawing/2014/main" id="{4219DE80-C3D3-4E40-83AC-B3D149DEF365}"/>
              </a:ext>
            </a:extLst>
          </p:cNvPr>
          <p:cNvSpPr>
            <a:spLocks noGrp="1"/>
          </p:cNvSpPr>
          <p:nvPr>
            <p:ph sz="half" idx="2"/>
          </p:nvPr>
        </p:nvSpPr>
        <p:spPr>
          <a:xfrm>
            <a:off x="7187202" y="2309563"/>
            <a:ext cx="4396341" cy="4200245"/>
          </a:xfrm>
        </p:spPr>
        <p:txBody>
          <a:bodyPr/>
          <a:lstStyle/>
          <a:p>
            <a:r>
              <a:rPr lang="en-US" dirty="0"/>
              <a:t>Asians and Natives are way more likely to hang themselves compared to whites and blacks</a:t>
            </a:r>
          </a:p>
          <a:p>
            <a:endParaRPr lang="en-US" dirty="0"/>
          </a:p>
          <a:p>
            <a:endParaRPr lang="en-US" dirty="0"/>
          </a:p>
          <a:p>
            <a:r>
              <a:rPr lang="en-US" dirty="0"/>
              <a:t>Asians are even more significantly statistic  to hang themselves compared to Natives</a:t>
            </a:r>
          </a:p>
        </p:txBody>
      </p:sp>
      <p:pic>
        <p:nvPicPr>
          <p:cNvPr id="10" name="Picture 9" descr="A picture containing indoor, sitting, chair, building&#10;&#10;Description automatically generated">
            <a:extLst>
              <a:ext uri="{FF2B5EF4-FFF2-40B4-BE49-F238E27FC236}">
                <a16:creationId xmlns:a16="http://schemas.microsoft.com/office/drawing/2014/main" id="{B0878E38-331F-4D0E-9E97-E6382D0F3C8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65920" y="3950"/>
            <a:ext cx="2926080" cy="1950720"/>
          </a:xfrm>
          <a:prstGeom prst="rect">
            <a:avLst/>
          </a:prstGeom>
        </p:spPr>
      </p:pic>
    </p:spTree>
    <p:extLst>
      <p:ext uri="{BB962C8B-B14F-4D97-AF65-F5344CB8AC3E}">
        <p14:creationId xmlns:p14="http://schemas.microsoft.com/office/powerpoint/2010/main" val="27346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anim calcmode="lin" valueType="num">
                                      <p:cBhvr additive="base">
                                        <p:cTn id="1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26882B-E468-498E-9BDF-7BEABC5061F6}"/>
              </a:ext>
            </a:extLst>
          </p:cNvPr>
          <p:cNvSpPr>
            <a:spLocks noGrp="1"/>
          </p:cNvSpPr>
          <p:nvPr>
            <p:ph type="title"/>
          </p:nvPr>
        </p:nvSpPr>
        <p:spPr/>
        <p:txBody>
          <a:bodyPr/>
          <a:lstStyle/>
          <a:p>
            <a:pPr algn="ctr"/>
            <a:r>
              <a:rPr lang="en-US" sz="6000" dirty="0">
                <a:solidFill>
                  <a:srgbClr val="92D050"/>
                </a:solidFill>
              </a:rPr>
              <a:t>Poisoning</a:t>
            </a:r>
          </a:p>
        </p:txBody>
      </p:sp>
      <p:pic>
        <p:nvPicPr>
          <p:cNvPr id="8" name="Content Placeholder 7" descr="A picture containing kite, flying&#10;&#10;Description automatically generated">
            <a:extLst>
              <a:ext uri="{FF2B5EF4-FFF2-40B4-BE49-F238E27FC236}">
                <a16:creationId xmlns:a16="http://schemas.microsoft.com/office/drawing/2014/main" id="{3387BE20-D2F7-4034-B601-E6284D8D7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888" y="2052638"/>
            <a:ext cx="8315999" cy="4195762"/>
          </a:xfrm>
        </p:spPr>
      </p:pic>
    </p:spTree>
    <p:extLst>
      <p:ext uri="{BB962C8B-B14F-4D97-AF65-F5344CB8AC3E}">
        <p14:creationId xmlns:p14="http://schemas.microsoft.com/office/powerpoint/2010/main" val="9196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A70C-6CE9-4A70-9016-AAFBFD14F2E1}"/>
              </a:ext>
            </a:extLst>
          </p:cNvPr>
          <p:cNvSpPr>
            <a:spLocks noGrp="1"/>
          </p:cNvSpPr>
          <p:nvPr>
            <p:ph type="title"/>
          </p:nvPr>
        </p:nvSpPr>
        <p:spPr/>
        <p:txBody>
          <a:bodyPr/>
          <a:lstStyle/>
          <a:p>
            <a:pPr algn="ctr"/>
            <a:r>
              <a:rPr lang="en-US" dirty="0"/>
              <a:t>Visualize the residuals to inspect normality</a:t>
            </a:r>
          </a:p>
        </p:txBody>
      </p:sp>
      <p:pic>
        <p:nvPicPr>
          <p:cNvPr id="5" name="Content Placeholder 4" descr="A picture containing drawing&#10;&#10;Description automatically generated">
            <a:extLst>
              <a:ext uri="{FF2B5EF4-FFF2-40B4-BE49-F238E27FC236}">
                <a16:creationId xmlns:a16="http://schemas.microsoft.com/office/drawing/2014/main" id="{77D14EBD-6D73-4A80-938A-6A804ADCD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68" y="2358839"/>
            <a:ext cx="4372585" cy="2333951"/>
          </a:xfrm>
        </p:spPr>
      </p:pic>
      <p:pic>
        <p:nvPicPr>
          <p:cNvPr id="7" name="Picture 6" descr="A close up of a map&#10;&#10;Description automatically generated">
            <a:extLst>
              <a:ext uri="{FF2B5EF4-FFF2-40B4-BE49-F238E27FC236}">
                <a16:creationId xmlns:a16="http://schemas.microsoft.com/office/drawing/2014/main" id="{7BF90777-AE29-4656-8185-A9548A3A3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578" y="3616580"/>
            <a:ext cx="4706007" cy="254353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AD24F1EB-2457-4B07-B008-ABF74ABDD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9249" y="5633649"/>
            <a:ext cx="2438740" cy="771633"/>
          </a:xfrm>
          <a:prstGeom prst="rect">
            <a:avLst/>
          </a:prstGeom>
        </p:spPr>
      </p:pic>
      <p:pic>
        <p:nvPicPr>
          <p:cNvPr id="11" name="Picture 10" descr="A close up of a sign&#10;&#10;Description automatically generated">
            <a:extLst>
              <a:ext uri="{FF2B5EF4-FFF2-40B4-BE49-F238E27FC236}">
                <a16:creationId xmlns:a16="http://schemas.microsoft.com/office/drawing/2014/main" id="{170C8342-6803-42F7-8FB7-9F5D9A1EC15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55922" y="0"/>
            <a:ext cx="2336078" cy="2329346"/>
          </a:xfrm>
          <a:prstGeom prst="rect">
            <a:avLst/>
          </a:prstGeom>
        </p:spPr>
      </p:pic>
      <p:sp>
        <p:nvSpPr>
          <p:cNvPr id="12" name="TextBox 11">
            <a:extLst>
              <a:ext uri="{FF2B5EF4-FFF2-40B4-BE49-F238E27FC236}">
                <a16:creationId xmlns:a16="http://schemas.microsoft.com/office/drawing/2014/main" id="{F1C255EF-6A3A-49A3-A32E-4493B7ADB8C3}"/>
              </a:ext>
            </a:extLst>
          </p:cNvPr>
          <p:cNvSpPr txBox="1"/>
          <p:nvPr/>
        </p:nvSpPr>
        <p:spPr>
          <a:xfrm>
            <a:off x="9855922" y="2460964"/>
            <a:ext cx="2336078" cy="369332"/>
          </a:xfrm>
          <a:prstGeom prst="rect">
            <a:avLst/>
          </a:prstGeom>
          <a:noFill/>
        </p:spPr>
        <p:txBody>
          <a:bodyPr wrap="square" rtlCol="0">
            <a:spAutoFit/>
          </a:bodyPr>
          <a:lstStyle/>
          <a:p>
            <a:r>
              <a:rPr lang="en-US" sz="900">
                <a:hlinkClick r:id="rId6" tooltip="http://masksofsanity.blogspot.com/2011/04/how-psychopath-conditions-his-victims.html"/>
              </a:rPr>
              <a:t>This Photo</a:t>
            </a:r>
            <a:r>
              <a:rPr lang="en-US" sz="900"/>
              <a:t> by Unknown Author is licensed under </a:t>
            </a:r>
            <a:r>
              <a:rPr lang="en-US" sz="900">
                <a:hlinkClick r:id="rId7" tooltip="https://creativecommons.org/licenses/by-nc-sa/3.0/"/>
              </a:rPr>
              <a:t>CC BY-SA-NC</a:t>
            </a:r>
            <a:endParaRPr lang="en-US" sz="900"/>
          </a:p>
        </p:txBody>
      </p:sp>
    </p:spTree>
    <p:extLst>
      <p:ext uri="{BB962C8B-B14F-4D97-AF65-F5344CB8AC3E}">
        <p14:creationId xmlns:p14="http://schemas.microsoft.com/office/powerpoint/2010/main" val="390986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EF09-8DD4-4997-A521-13EEBE2F0B44}"/>
              </a:ext>
            </a:extLst>
          </p:cNvPr>
          <p:cNvSpPr>
            <a:spLocks noGrp="1"/>
          </p:cNvSpPr>
          <p:nvPr>
            <p:ph type="title"/>
          </p:nvPr>
        </p:nvSpPr>
        <p:spPr/>
        <p:txBody>
          <a:bodyPr/>
          <a:lstStyle/>
          <a:p>
            <a:pPr algn="ctr"/>
            <a:r>
              <a:rPr lang="en-US" b="1" dirty="0"/>
              <a:t>Can we do a Kruskal Wallis Test?</a:t>
            </a:r>
            <a:br>
              <a:rPr lang="en-US" b="1" dirty="0"/>
            </a:br>
            <a:br>
              <a:rPr lang="en-US" sz="4400" b="1" dirty="0"/>
            </a:br>
            <a:r>
              <a:rPr lang="en-US" sz="2400" dirty="0"/>
              <a:t>Do all groups should have the same shape distributions?</a:t>
            </a:r>
          </a:p>
        </p:txBody>
      </p:sp>
      <p:pic>
        <p:nvPicPr>
          <p:cNvPr id="5" name="Content Placeholder 4" descr="A picture containing drawing&#10;&#10;Description automatically generated">
            <a:extLst>
              <a:ext uri="{FF2B5EF4-FFF2-40B4-BE49-F238E27FC236}">
                <a16:creationId xmlns:a16="http://schemas.microsoft.com/office/drawing/2014/main" id="{67529274-7F84-458F-868F-B7C9F5127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846" y="2459471"/>
            <a:ext cx="7740010" cy="4195763"/>
          </a:xfrm>
        </p:spPr>
      </p:pic>
    </p:spTree>
    <p:extLst>
      <p:ext uri="{BB962C8B-B14F-4D97-AF65-F5344CB8AC3E}">
        <p14:creationId xmlns:p14="http://schemas.microsoft.com/office/powerpoint/2010/main" val="118754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C80CA9-F464-4EFA-9691-C9F58A13EF3E}"/>
              </a:ext>
            </a:extLst>
          </p:cNvPr>
          <p:cNvSpPr>
            <a:spLocks noGrp="1"/>
          </p:cNvSpPr>
          <p:nvPr>
            <p:ph type="title"/>
          </p:nvPr>
        </p:nvSpPr>
        <p:spPr/>
        <p:txBody>
          <a:bodyPr/>
          <a:lstStyle/>
          <a:p>
            <a:pPr algn="ctr"/>
            <a:r>
              <a:rPr lang="en-US" dirty="0"/>
              <a:t>Mann Whitney u test</a:t>
            </a:r>
          </a:p>
        </p:txBody>
      </p:sp>
      <p:sp>
        <p:nvSpPr>
          <p:cNvPr id="5" name="Text Placeholder 4">
            <a:extLst>
              <a:ext uri="{FF2B5EF4-FFF2-40B4-BE49-F238E27FC236}">
                <a16:creationId xmlns:a16="http://schemas.microsoft.com/office/drawing/2014/main" id="{B5425FC7-E6C6-4D1D-8D1A-D2A566DC716F}"/>
              </a:ext>
            </a:extLst>
          </p:cNvPr>
          <p:cNvSpPr>
            <a:spLocks noGrp="1"/>
          </p:cNvSpPr>
          <p:nvPr>
            <p:ph type="body" idx="1"/>
          </p:nvPr>
        </p:nvSpPr>
        <p:spPr>
          <a:xfrm>
            <a:off x="528548" y="1905172"/>
            <a:ext cx="4396338" cy="576262"/>
          </a:xfrm>
        </p:spPr>
        <p:txBody>
          <a:bodyPr/>
          <a:lstStyle/>
          <a:p>
            <a:r>
              <a:rPr lang="en-US" dirty="0"/>
              <a:t>If alpha =.05</a:t>
            </a:r>
          </a:p>
        </p:txBody>
      </p:sp>
      <p:pic>
        <p:nvPicPr>
          <p:cNvPr id="10" name="Content Placeholder 9" descr="A screenshot of a cell phone&#10;&#10;Description automatically generated">
            <a:extLst>
              <a:ext uri="{FF2B5EF4-FFF2-40B4-BE49-F238E27FC236}">
                <a16:creationId xmlns:a16="http://schemas.microsoft.com/office/drawing/2014/main" id="{481EF033-FFF7-4F2E-AF2F-67962BEA1B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00" y="2844701"/>
            <a:ext cx="5308377" cy="3303550"/>
          </a:xfrm>
        </p:spPr>
      </p:pic>
      <p:sp>
        <p:nvSpPr>
          <p:cNvPr id="7" name="Text Placeholder 6">
            <a:extLst>
              <a:ext uri="{FF2B5EF4-FFF2-40B4-BE49-F238E27FC236}">
                <a16:creationId xmlns:a16="http://schemas.microsoft.com/office/drawing/2014/main" id="{2104BD67-7677-4B33-B56B-262EB550FD1F}"/>
              </a:ext>
            </a:extLst>
          </p:cNvPr>
          <p:cNvSpPr>
            <a:spLocks noGrp="1"/>
          </p:cNvSpPr>
          <p:nvPr>
            <p:ph type="body" sz="quarter" idx="3"/>
          </p:nvPr>
        </p:nvSpPr>
        <p:spPr>
          <a:xfrm>
            <a:off x="5499100" y="1905172"/>
            <a:ext cx="4396339" cy="576262"/>
          </a:xfrm>
        </p:spPr>
        <p:txBody>
          <a:bodyPr/>
          <a:lstStyle/>
          <a:p>
            <a:r>
              <a:rPr lang="en-US" dirty="0"/>
              <a:t>If alpha =(.05)^6</a:t>
            </a:r>
          </a:p>
        </p:txBody>
      </p:sp>
      <p:pic>
        <p:nvPicPr>
          <p:cNvPr id="12" name="Content Placeholder 11" descr="A screenshot of a cell phone&#10;&#10;Description automatically generated">
            <a:extLst>
              <a:ext uri="{FF2B5EF4-FFF2-40B4-BE49-F238E27FC236}">
                <a16:creationId xmlns:a16="http://schemas.microsoft.com/office/drawing/2014/main" id="{C49C2176-B49A-4112-B2DB-2E6D578A607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99650" y="2767085"/>
            <a:ext cx="5438316" cy="3381972"/>
          </a:xfrm>
        </p:spPr>
      </p:pic>
    </p:spTree>
    <p:extLst>
      <p:ext uri="{BB962C8B-B14F-4D97-AF65-F5344CB8AC3E}">
        <p14:creationId xmlns:p14="http://schemas.microsoft.com/office/powerpoint/2010/main" val="211952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86B3-88FC-4BB6-9E3A-98C09271461B}"/>
              </a:ext>
            </a:extLst>
          </p:cNvPr>
          <p:cNvSpPr>
            <a:spLocks noGrp="1"/>
          </p:cNvSpPr>
          <p:nvPr>
            <p:ph type="title"/>
          </p:nvPr>
        </p:nvSpPr>
        <p:spPr/>
        <p:txBody>
          <a:bodyPr/>
          <a:lstStyle/>
          <a:p>
            <a:pPr algn="ctr"/>
            <a:r>
              <a:rPr lang="en-US" dirty="0"/>
              <a:t>Coal Gas in the United Kingdom</a:t>
            </a:r>
          </a:p>
        </p:txBody>
      </p:sp>
      <p:sp>
        <p:nvSpPr>
          <p:cNvPr id="3" name="Content Placeholder 2">
            <a:extLst>
              <a:ext uri="{FF2B5EF4-FFF2-40B4-BE49-F238E27FC236}">
                <a16:creationId xmlns:a16="http://schemas.microsoft.com/office/drawing/2014/main" id="{9FC4A8FF-1574-4BB0-A214-CFE7641ECA66}"/>
              </a:ext>
            </a:extLst>
          </p:cNvPr>
          <p:cNvSpPr>
            <a:spLocks noGrp="1"/>
          </p:cNvSpPr>
          <p:nvPr>
            <p:ph idx="1"/>
          </p:nvPr>
        </p:nvSpPr>
        <p:spPr/>
        <p:txBody>
          <a:bodyPr/>
          <a:lstStyle/>
          <a:p>
            <a:r>
              <a:rPr lang="en-US" dirty="0"/>
              <a:t>Prior to the 1950s, domestic gas in the United Kingdom was derived from coal and contained about 10-20% carbon monoxide </a:t>
            </a:r>
          </a:p>
          <a:p>
            <a:r>
              <a:rPr lang="en-US" dirty="0"/>
              <a:t>Poisoning by gas inhalation was the leading means of suicide in the UK</a:t>
            </a:r>
          </a:p>
          <a:p>
            <a:r>
              <a:rPr lang="en-US" dirty="0"/>
              <a:t>In 1958 natural gas (virtually free of carbon monoxide) was introduced into the UK</a:t>
            </a:r>
          </a:p>
          <a:p>
            <a:r>
              <a:rPr lang="en-US" dirty="0"/>
              <a:t>Suicides by carbon monoxide decreased  dramatically, obviously.</a:t>
            </a:r>
          </a:p>
          <a:p>
            <a:r>
              <a:rPr lang="en-US" dirty="0"/>
              <a:t> But what about over all suicides in UK? Did People who want to kill themselves just commit suicide a different way?</a:t>
            </a:r>
          </a:p>
        </p:txBody>
      </p:sp>
    </p:spTree>
    <p:extLst>
      <p:ext uri="{BB962C8B-B14F-4D97-AF65-F5344CB8AC3E}">
        <p14:creationId xmlns:p14="http://schemas.microsoft.com/office/powerpoint/2010/main" val="342639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F96AF8-9CE7-41A6-9C4C-39048EC44F91}"/>
              </a:ext>
            </a:extLst>
          </p:cNvPr>
          <p:cNvSpPr>
            <a:spLocks noGrp="1"/>
          </p:cNvSpPr>
          <p:nvPr>
            <p:ph type="title"/>
          </p:nvPr>
        </p:nvSpPr>
        <p:spPr/>
        <p:txBody>
          <a:bodyPr/>
          <a:lstStyle/>
          <a:p>
            <a:pPr algn="ctr"/>
            <a:r>
              <a:rPr lang="en-US" sz="2400" dirty="0"/>
              <a:t>So we’ve noticed different trends between the three-leading methods of suicide but let's take a closer look at the five-leading methods of each of the four race groups</a:t>
            </a:r>
            <a:br>
              <a:rPr lang="en-US" sz="2400" dirty="0"/>
            </a:br>
            <a:endParaRPr lang="en-US" sz="2400" dirty="0"/>
          </a:p>
        </p:txBody>
      </p:sp>
      <p:pic>
        <p:nvPicPr>
          <p:cNvPr id="9" name="Content Placeholder 8" descr="A screenshot of a cell phone&#10;&#10;Description automatically generated">
            <a:extLst>
              <a:ext uri="{FF2B5EF4-FFF2-40B4-BE49-F238E27FC236}">
                <a16:creationId xmlns:a16="http://schemas.microsoft.com/office/drawing/2014/main" id="{D67752C1-8E13-434A-9A87-08648E3AF2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0717" y="2058410"/>
            <a:ext cx="3653537" cy="2192122"/>
          </a:xfrm>
        </p:spPr>
      </p:pic>
      <p:pic>
        <p:nvPicPr>
          <p:cNvPr id="11" name="Picture 10" descr="A screenshot of a cell phone&#10;&#10;Description automatically generated">
            <a:extLst>
              <a:ext uri="{FF2B5EF4-FFF2-40B4-BE49-F238E27FC236}">
                <a16:creationId xmlns:a16="http://schemas.microsoft.com/office/drawing/2014/main" id="{05044161-36B3-4197-90C5-E3C59955A4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017" y="2083227"/>
            <a:ext cx="3754462" cy="219212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558D6493-6940-4B61-99AE-F747CFB34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718" y="4467731"/>
            <a:ext cx="3653537" cy="2224911"/>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5EDFB071-B665-431F-9C6F-B5B5B4AF73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183" y="4484125"/>
            <a:ext cx="3754462" cy="2192122"/>
          </a:xfrm>
          <a:prstGeom prst="rect">
            <a:avLst/>
          </a:prstGeom>
        </p:spPr>
      </p:pic>
      <p:pic>
        <p:nvPicPr>
          <p:cNvPr id="17" name="Picture 16" descr="A picture containing swimming, sport, holding, woman&#10;&#10;Description automatically generated">
            <a:extLst>
              <a:ext uri="{FF2B5EF4-FFF2-40B4-BE49-F238E27FC236}">
                <a16:creationId xmlns:a16="http://schemas.microsoft.com/office/drawing/2014/main" id="{DBE1DF73-34EC-4D91-93C1-AF963820082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221413" y="2321663"/>
            <a:ext cx="2229304" cy="1622264"/>
          </a:xfrm>
          <a:prstGeom prst="rect">
            <a:avLst/>
          </a:prstGeom>
        </p:spPr>
      </p:pic>
      <p:sp>
        <p:nvSpPr>
          <p:cNvPr id="18" name="TextBox 17">
            <a:extLst>
              <a:ext uri="{FF2B5EF4-FFF2-40B4-BE49-F238E27FC236}">
                <a16:creationId xmlns:a16="http://schemas.microsoft.com/office/drawing/2014/main" id="{ABB9FD93-15AB-421E-974D-8701F64846D9}"/>
              </a:ext>
            </a:extLst>
          </p:cNvPr>
          <p:cNvSpPr txBox="1"/>
          <p:nvPr/>
        </p:nvSpPr>
        <p:spPr>
          <a:xfrm>
            <a:off x="4699879" y="7763985"/>
            <a:ext cx="2967252" cy="369332"/>
          </a:xfrm>
          <a:prstGeom prst="rect">
            <a:avLst/>
          </a:prstGeom>
          <a:noFill/>
        </p:spPr>
        <p:txBody>
          <a:bodyPr wrap="square" rtlCol="0">
            <a:spAutoFit/>
          </a:bodyPr>
          <a:lstStyle/>
          <a:p>
            <a:r>
              <a:rPr lang="en-US" sz="900">
                <a:hlinkClick r:id="rId7" tooltip="https://willowdot21.wordpress.com/2016/12/29/ronovanwrites-weekly-haiku-poetry-prompt-challenge-129-feelspace/"/>
              </a:rPr>
              <a:t>This Photo</a:t>
            </a:r>
            <a:r>
              <a:rPr lang="en-US" sz="900"/>
              <a:t> by Unknown Author is licensed under </a:t>
            </a:r>
            <a:r>
              <a:rPr lang="en-US" sz="900">
                <a:hlinkClick r:id="rId8" tooltip="https://creativecommons.org/licenses/by-nd/3.0/"/>
              </a:rPr>
              <a:t>CC BY-ND</a:t>
            </a:r>
            <a:endParaRPr lang="en-US" sz="900"/>
          </a:p>
        </p:txBody>
      </p:sp>
      <p:pic>
        <p:nvPicPr>
          <p:cNvPr id="20" name="Picture 19" descr="A person lying on a sidewalk&#10;&#10;Description automatically generated">
            <a:extLst>
              <a:ext uri="{FF2B5EF4-FFF2-40B4-BE49-F238E27FC236}">
                <a16:creationId xmlns:a16="http://schemas.microsoft.com/office/drawing/2014/main" id="{D1F0C8BA-042F-4AA8-ABD2-A41C578582C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0" y="4795977"/>
            <a:ext cx="2145740" cy="1609305"/>
          </a:xfrm>
          <a:prstGeom prst="rect">
            <a:avLst/>
          </a:prstGeom>
        </p:spPr>
      </p:pic>
      <p:sp>
        <p:nvSpPr>
          <p:cNvPr id="21" name="TextBox 20">
            <a:extLst>
              <a:ext uri="{FF2B5EF4-FFF2-40B4-BE49-F238E27FC236}">
                <a16:creationId xmlns:a16="http://schemas.microsoft.com/office/drawing/2014/main" id="{774FA80A-3312-4B21-BA18-FDD6E108946D}"/>
              </a:ext>
            </a:extLst>
          </p:cNvPr>
          <p:cNvSpPr txBox="1"/>
          <p:nvPr/>
        </p:nvSpPr>
        <p:spPr>
          <a:xfrm>
            <a:off x="87745" y="6614058"/>
            <a:ext cx="2540000" cy="369332"/>
          </a:xfrm>
          <a:prstGeom prst="rect">
            <a:avLst/>
          </a:prstGeom>
          <a:noFill/>
        </p:spPr>
        <p:txBody>
          <a:bodyPr wrap="square" rtlCol="0">
            <a:spAutoFit/>
          </a:bodyPr>
          <a:lstStyle/>
          <a:p>
            <a:r>
              <a:rPr lang="en-US" sz="900">
                <a:hlinkClick r:id="rId10" tooltip="https://streets.mn/2014/07/31/ben-hamiton-baillie-shared-space-and-lying-down-in-the-street/"/>
              </a:rPr>
              <a:t>This Photo</a:t>
            </a:r>
            <a:r>
              <a:rPr lang="en-US" sz="900"/>
              <a:t> by Unknown Author is licensed under </a:t>
            </a:r>
            <a:r>
              <a:rPr lang="en-US" sz="900">
                <a:hlinkClick r:id="rId11" tooltip="https://creativecommons.org/licenses/by-nc-nd/3.0/"/>
              </a:rPr>
              <a:t>CC BY-NC-ND</a:t>
            </a:r>
            <a:endParaRPr lang="en-US" sz="900"/>
          </a:p>
        </p:txBody>
      </p:sp>
    </p:spTree>
    <p:extLst>
      <p:ext uri="{BB962C8B-B14F-4D97-AF65-F5344CB8AC3E}">
        <p14:creationId xmlns:p14="http://schemas.microsoft.com/office/powerpoint/2010/main" val="189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5038-CE56-45B1-B146-15C2DD9615B6}"/>
              </a:ext>
            </a:extLst>
          </p:cNvPr>
          <p:cNvSpPr>
            <a:spLocks noGrp="1"/>
          </p:cNvSpPr>
          <p:nvPr>
            <p:ph type="title"/>
          </p:nvPr>
        </p:nvSpPr>
        <p:spPr/>
        <p:txBody>
          <a:bodyPr/>
          <a:lstStyle/>
          <a:p>
            <a:pPr algn="ctr"/>
            <a:r>
              <a:rPr lang="en-US" dirty="0"/>
              <a:t>Visualize the residuals to inspect normality of suicide for drowning</a:t>
            </a:r>
          </a:p>
        </p:txBody>
      </p:sp>
      <p:pic>
        <p:nvPicPr>
          <p:cNvPr id="5" name="Content Placeholder 4" descr="A close up of a logo&#10;&#10;Description automatically generated">
            <a:extLst>
              <a:ext uri="{FF2B5EF4-FFF2-40B4-BE49-F238E27FC236}">
                <a16:creationId xmlns:a16="http://schemas.microsoft.com/office/drawing/2014/main" id="{26B9D975-4C22-4C33-8D06-79644C03B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30" y="1853248"/>
            <a:ext cx="5334744" cy="3486637"/>
          </a:xfrm>
        </p:spPr>
      </p:pic>
      <p:pic>
        <p:nvPicPr>
          <p:cNvPr id="7" name="Picture 6" descr="A close up of a map&#10;&#10;Description automatically generated">
            <a:extLst>
              <a:ext uri="{FF2B5EF4-FFF2-40B4-BE49-F238E27FC236}">
                <a16:creationId xmlns:a16="http://schemas.microsoft.com/office/drawing/2014/main" id="{4F64D7CF-148A-4334-A1B0-BC9927BD1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072" y="1853248"/>
            <a:ext cx="4934639" cy="2695951"/>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83B1D54-507A-4361-968C-924C14A068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659176"/>
            <a:ext cx="2429214" cy="581106"/>
          </a:xfrm>
          <a:prstGeom prst="rect">
            <a:avLst/>
          </a:prstGeom>
        </p:spPr>
      </p:pic>
    </p:spTree>
    <p:extLst>
      <p:ext uri="{BB962C8B-B14F-4D97-AF65-F5344CB8AC3E}">
        <p14:creationId xmlns:p14="http://schemas.microsoft.com/office/powerpoint/2010/main" val="141123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3CA4-0F69-4369-A567-2EB5802D2B19}"/>
              </a:ext>
            </a:extLst>
          </p:cNvPr>
          <p:cNvSpPr>
            <a:spLocks noGrp="1"/>
          </p:cNvSpPr>
          <p:nvPr>
            <p:ph type="title"/>
          </p:nvPr>
        </p:nvSpPr>
        <p:spPr>
          <a:xfrm>
            <a:off x="-1736871" y="110968"/>
            <a:ext cx="9404723" cy="1400530"/>
          </a:xfrm>
        </p:spPr>
        <p:txBody>
          <a:bodyPr/>
          <a:lstStyle/>
          <a:p>
            <a:pPr algn="ctr"/>
            <a:r>
              <a:rPr lang="en-US" b="1" dirty="0"/>
              <a:t>Drowning and </a:t>
            </a:r>
            <a:br>
              <a:rPr lang="en-US" b="1" dirty="0"/>
            </a:br>
            <a:r>
              <a:rPr lang="en-US" b="1" dirty="0"/>
              <a:t>Submersion</a:t>
            </a:r>
            <a:endParaRPr lang="en-US" dirty="0"/>
          </a:p>
        </p:txBody>
      </p:sp>
      <p:pic>
        <p:nvPicPr>
          <p:cNvPr id="7" name="Picture 6" descr="A screenshot of a cell phone&#10;&#10;Description automatically generated">
            <a:extLst>
              <a:ext uri="{FF2B5EF4-FFF2-40B4-BE49-F238E27FC236}">
                <a16:creationId xmlns:a16="http://schemas.microsoft.com/office/drawing/2014/main" id="{D866EA37-6752-44E9-A8E5-E2455893C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0703"/>
            <a:ext cx="6567055" cy="5117297"/>
          </a:xfrm>
          <a:prstGeom prst="rect">
            <a:avLst/>
          </a:prstGeom>
        </p:spPr>
      </p:pic>
      <p:pic>
        <p:nvPicPr>
          <p:cNvPr id="5" name="Content Placeholder 4" descr="A picture containing different&#10;&#10;Description automatically generated">
            <a:extLst>
              <a:ext uri="{FF2B5EF4-FFF2-40B4-BE49-F238E27FC236}">
                <a16:creationId xmlns:a16="http://schemas.microsoft.com/office/drawing/2014/main" id="{74890364-303C-4205-8FAE-D1FDC663FB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7855" y="0"/>
            <a:ext cx="6844145" cy="3786909"/>
          </a:xfrm>
        </p:spPr>
      </p:pic>
    </p:spTree>
    <p:extLst>
      <p:ext uri="{BB962C8B-B14F-4D97-AF65-F5344CB8AC3E}">
        <p14:creationId xmlns:p14="http://schemas.microsoft.com/office/powerpoint/2010/main" val="1081075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FBD7-C271-48D4-8A48-235B900E0A58}"/>
              </a:ext>
            </a:extLst>
          </p:cNvPr>
          <p:cNvSpPr>
            <a:spLocks noGrp="1"/>
          </p:cNvSpPr>
          <p:nvPr>
            <p:ph type="title"/>
          </p:nvPr>
        </p:nvSpPr>
        <p:spPr>
          <a:xfrm>
            <a:off x="0" y="184864"/>
            <a:ext cx="4655562" cy="1570046"/>
          </a:xfrm>
        </p:spPr>
        <p:txBody>
          <a:bodyPr/>
          <a:lstStyle/>
          <a:p>
            <a:pPr algn="ctr"/>
            <a:r>
              <a:rPr lang="en-US" sz="3600" b="1" dirty="0">
                <a:solidFill>
                  <a:srgbClr val="92D050"/>
                </a:solidFill>
              </a:rPr>
              <a:t>Visualize the residuals to inspect normality of suicide for jumping or lying before a moving object</a:t>
            </a:r>
          </a:p>
        </p:txBody>
      </p:sp>
      <p:pic>
        <p:nvPicPr>
          <p:cNvPr id="5" name="Content Placeholder 4">
            <a:extLst>
              <a:ext uri="{FF2B5EF4-FFF2-40B4-BE49-F238E27FC236}">
                <a16:creationId xmlns:a16="http://schemas.microsoft.com/office/drawing/2014/main" id="{EACDAA50-A316-4C04-9C31-FA94264BA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85897"/>
            <a:ext cx="4840881" cy="3132839"/>
          </a:xfrm>
        </p:spPr>
      </p:pic>
      <p:pic>
        <p:nvPicPr>
          <p:cNvPr id="7" name="Picture 6" descr="A close up of a map&#10;&#10;Description automatically generated">
            <a:extLst>
              <a:ext uri="{FF2B5EF4-FFF2-40B4-BE49-F238E27FC236}">
                <a16:creationId xmlns:a16="http://schemas.microsoft.com/office/drawing/2014/main" id="{5E15FDB7-8D07-4F47-91A6-81B4F453D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164" y="3724889"/>
            <a:ext cx="4681810" cy="3298182"/>
          </a:xfrm>
          <a:prstGeom prst="rect">
            <a:avLst/>
          </a:prstGeom>
        </p:spPr>
      </p:pic>
      <p:pic>
        <p:nvPicPr>
          <p:cNvPr id="8" name="Content Placeholder 4">
            <a:extLst>
              <a:ext uri="{FF2B5EF4-FFF2-40B4-BE49-F238E27FC236}">
                <a16:creationId xmlns:a16="http://schemas.microsoft.com/office/drawing/2014/main" id="{5D3FEBAB-7EFD-4124-810C-48088E982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81" y="0"/>
            <a:ext cx="7351119" cy="3749964"/>
          </a:xfrm>
          <a:prstGeom prst="rect">
            <a:avLst/>
          </a:prstGeom>
        </p:spPr>
      </p:pic>
      <p:pic>
        <p:nvPicPr>
          <p:cNvPr id="10" name="Picture 9" descr="A picture containing knife, table&#10;&#10;Description automatically generated">
            <a:extLst>
              <a:ext uri="{FF2B5EF4-FFF2-40B4-BE49-F238E27FC236}">
                <a16:creationId xmlns:a16="http://schemas.microsoft.com/office/drawing/2014/main" id="{FB583F0D-DE87-410C-851F-DFDAD8F644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4735" y="4761727"/>
            <a:ext cx="2362530" cy="733527"/>
          </a:xfrm>
          <a:prstGeom prst="rect">
            <a:avLst/>
          </a:prstGeom>
        </p:spPr>
      </p:pic>
    </p:spTree>
    <p:extLst>
      <p:ext uri="{BB962C8B-B14F-4D97-AF65-F5344CB8AC3E}">
        <p14:creationId xmlns:p14="http://schemas.microsoft.com/office/powerpoint/2010/main" val="427171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61FB-D492-477B-89AD-1D5512E08C7E}"/>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2D13F286-B51F-4B70-81C3-FA35D0B41F57}"/>
              </a:ext>
            </a:extLst>
          </p:cNvPr>
          <p:cNvSpPr>
            <a:spLocks noGrp="1"/>
          </p:cNvSpPr>
          <p:nvPr>
            <p:ph idx="1"/>
          </p:nvPr>
        </p:nvSpPr>
        <p:spPr/>
        <p:txBody>
          <a:bodyPr/>
          <a:lstStyle/>
          <a:p>
            <a:endParaRPr lang="en-US" dirty="0"/>
          </a:p>
          <a:p>
            <a:r>
              <a:rPr lang="en-US" dirty="0"/>
              <a:t>Some methods of suicide such as hanging and drowning, we are 95% sure there is a statistical difference between the races in America</a:t>
            </a:r>
          </a:p>
          <a:p>
            <a:endParaRPr lang="en-US" dirty="0"/>
          </a:p>
          <a:p>
            <a:r>
              <a:rPr lang="en-US" dirty="0"/>
              <a:t>Other methods of suicide like firearms and poisoning had </a:t>
            </a:r>
            <a:r>
              <a:rPr lang="en-US" dirty="0" err="1"/>
              <a:t>unusall</a:t>
            </a:r>
            <a:r>
              <a:rPr lang="en-US" dirty="0"/>
              <a:t> data sets which made statically measuring difficult. While we can’t say with 95% confidence there is a significant difference, we can tell from the violin plots there is sum difference</a:t>
            </a:r>
          </a:p>
          <a:p>
            <a:r>
              <a:rPr lang="en-US" dirty="0"/>
              <a:t>In conclusion I would recommend some tailoring to suicide prevention methods to the different races</a:t>
            </a:r>
          </a:p>
        </p:txBody>
      </p:sp>
    </p:spTree>
    <p:extLst>
      <p:ext uri="{BB962C8B-B14F-4D97-AF65-F5344CB8AC3E}">
        <p14:creationId xmlns:p14="http://schemas.microsoft.com/office/powerpoint/2010/main" val="420170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D678-DD28-4990-8880-CB12ED068410}"/>
              </a:ext>
            </a:extLst>
          </p:cNvPr>
          <p:cNvSpPr>
            <a:spLocks noGrp="1"/>
          </p:cNvSpPr>
          <p:nvPr>
            <p:ph type="title"/>
          </p:nvPr>
        </p:nvSpPr>
        <p:spPr/>
        <p:txBody>
          <a:bodyPr/>
          <a:lstStyle/>
          <a:p>
            <a:pPr algn="ctr"/>
            <a:r>
              <a:rPr lang="en-US" dirty="0"/>
              <a:t>Coal Gas in the United Kingdom (continued)</a:t>
            </a:r>
          </a:p>
        </p:txBody>
      </p:sp>
      <p:sp>
        <p:nvSpPr>
          <p:cNvPr id="3" name="Content Placeholder 2">
            <a:extLst>
              <a:ext uri="{FF2B5EF4-FFF2-40B4-BE49-F238E27FC236}">
                <a16:creationId xmlns:a16="http://schemas.microsoft.com/office/drawing/2014/main" id="{AB5FA43C-68A4-4C81-9AD6-4E85EB9DF004}"/>
              </a:ext>
            </a:extLst>
          </p:cNvPr>
          <p:cNvSpPr>
            <a:spLocks noGrp="1"/>
          </p:cNvSpPr>
          <p:nvPr>
            <p:ph idx="1"/>
          </p:nvPr>
        </p:nvSpPr>
        <p:spPr/>
        <p:txBody>
          <a:bodyPr/>
          <a:lstStyle/>
          <a:p>
            <a:r>
              <a:rPr lang="en-US" dirty="0"/>
              <a:t>NO!!!!!</a:t>
            </a:r>
          </a:p>
          <a:p>
            <a:r>
              <a:rPr lang="en-US" dirty="0"/>
              <a:t>Suicides by other methods increased only a small amount, resulting in a net decrease in overall suicides</a:t>
            </a:r>
          </a:p>
          <a:p>
            <a:r>
              <a:rPr lang="en-US" dirty="0"/>
              <a:t> when they looked at suicide rate by gender, they also notice that female suicide rates went down dramatically more then male suicide rates  </a:t>
            </a:r>
          </a:p>
          <a:p>
            <a:r>
              <a:rPr lang="en-US" dirty="0"/>
              <a:t> an estimated six to seven thousand lives were saved by the change in domestic gas content (</a:t>
            </a:r>
            <a:r>
              <a:rPr lang="en-US" dirty="0" err="1">
                <a:hlinkClick r:id="rId2"/>
              </a:rPr>
              <a:t>Hawton</a:t>
            </a:r>
            <a:r>
              <a:rPr lang="en-US" dirty="0">
                <a:hlinkClick r:id="rId2"/>
              </a:rPr>
              <a:t> 2002</a:t>
            </a:r>
            <a:r>
              <a:rPr lang="en-US" dirty="0"/>
              <a:t>)</a:t>
            </a:r>
          </a:p>
        </p:txBody>
      </p:sp>
    </p:spTree>
    <p:extLst>
      <p:ext uri="{BB962C8B-B14F-4D97-AF65-F5344CB8AC3E}">
        <p14:creationId xmlns:p14="http://schemas.microsoft.com/office/powerpoint/2010/main" val="120401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A052-31A1-4F36-957E-BF197BC70282}"/>
              </a:ext>
            </a:extLst>
          </p:cNvPr>
          <p:cNvSpPr>
            <a:spLocks noGrp="1"/>
          </p:cNvSpPr>
          <p:nvPr>
            <p:ph type="title"/>
          </p:nvPr>
        </p:nvSpPr>
        <p:spPr/>
        <p:txBody>
          <a:bodyPr/>
          <a:lstStyle/>
          <a:p>
            <a:pPr algn="ctr"/>
            <a:r>
              <a:rPr lang="en-US" b="1" dirty="0"/>
              <a:t>Golden Gate Bridge </a:t>
            </a:r>
            <a:r>
              <a:rPr lang="en-US" dirty="0"/>
              <a:t>a "</a:t>
            </a:r>
            <a:r>
              <a:rPr lang="en-US" b="1" dirty="0"/>
              <a:t>suicide</a:t>
            </a:r>
            <a:r>
              <a:rPr lang="en-US" dirty="0"/>
              <a:t> magnet",</a:t>
            </a:r>
          </a:p>
        </p:txBody>
      </p:sp>
      <p:sp>
        <p:nvSpPr>
          <p:cNvPr id="3" name="Content Placeholder 2">
            <a:extLst>
              <a:ext uri="{FF2B5EF4-FFF2-40B4-BE49-F238E27FC236}">
                <a16:creationId xmlns:a16="http://schemas.microsoft.com/office/drawing/2014/main" id="{2ACBA871-5B92-4B5E-BE21-EAD734931A61}"/>
              </a:ext>
            </a:extLst>
          </p:cNvPr>
          <p:cNvSpPr>
            <a:spLocks noGrp="1"/>
          </p:cNvSpPr>
          <p:nvPr>
            <p:ph idx="1"/>
          </p:nvPr>
        </p:nvSpPr>
        <p:spPr/>
        <p:txBody>
          <a:bodyPr>
            <a:normAutofit fontScale="92500" lnSpcReduction="10000"/>
          </a:bodyPr>
          <a:lstStyle/>
          <a:p>
            <a:r>
              <a:rPr lang="en-US" dirty="0"/>
              <a:t>second-most used suicide site/bridge in the world</a:t>
            </a:r>
          </a:p>
          <a:p>
            <a:r>
              <a:rPr lang="en-US" dirty="0"/>
              <a:t>an estimated 1,700 people have killed themselves by jumping off the bridge since its construction.</a:t>
            </a:r>
          </a:p>
          <a:p>
            <a:r>
              <a:rPr lang="en-US" dirty="0"/>
              <a:t>In the late 90s the bridge was fitted with suicide-hotline telephones and staff patrol the bridge in carts looking for people who appear to be planning to jump Which reduced  the number of jumpers and San Francisco overall suicide numbers</a:t>
            </a:r>
          </a:p>
          <a:p>
            <a:r>
              <a:rPr lang="en-US" dirty="0"/>
              <a:t>Still In 2016, 39 people died jumping off the bridge. Another 184 came to the bridge intending to harm themselves but were stopped</a:t>
            </a:r>
          </a:p>
          <a:p>
            <a:r>
              <a:rPr lang="en-US" dirty="0"/>
              <a:t>Until recently attempts to introduce a suicide barrier have been thwarted by engineering difficulties, high costs, and public opposition. But was finally approved in 2018 and is estimated to be complete in 2023.</a:t>
            </a:r>
          </a:p>
        </p:txBody>
      </p:sp>
    </p:spTree>
    <p:extLst>
      <p:ext uri="{BB962C8B-B14F-4D97-AF65-F5344CB8AC3E}">
        <p14:creationId xmlns:p14="http://schemas.microsoft.com/office/powerpoint/2010/main" val="215827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C0F-D7B0-4FBB-AFE9-AD54543C9577}"/>
              </a:ext>
            </a:extLst>
          </p:cNvPr>
          <p:cNvSpPr>
            <a:spLocks noGrp="1"/>
          </p:cNvSpPr>
          <p:nvPr>
            <p:ph type="title"/>
          </p:nvPr>
        </p:nvSpPr>
        <p:spPr>
          <a:xfrm>
            <a:off x="838200" y="365124"/>
            <a:ext cx="10515600" cy="6000841"/>
          </a:xfrm>
        </p:spPr>
        <p:txBody>
          <a:bodyPr>
            <a:normAutofit/>
          </a:bodyPr>
          <a:lstStyle/>
          <a:p>
            <a:br>
              <a:rPr lang="en-US" dirty="0"/>
            </a:br>
            <a:br>
              <a:rPr lang="en-US" dirty="0"/>
            </a:br>
            <a:r>
              <a:rPr lang="en-US" dirty="0"/>
              <a:t>Numerous studies have shown People who want to commit suicide want to do it a certain way. If they can’t kill themselves the way they wanted,  most give up on suicide altogether </a:t>
            </a:r>
          </a:p>
        </p:txBody>
      </p:sp>
    </p:spTree>
    <p:extLst>
      <p:ext uri="{BB962C8B-B14F-4D97-AF65-F5344CB8AC3E}">
        <p14:creationId xmlns:p14="http://schemas.microsoft.com/office/powerpoint/2010/main" val="192674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A568-94C1-4631-ADFA-7F5A61F44A05}"/>
              </a:ext>
            </a:extLst>
          </p:cNvPr>
          <p:cNvSpPr>
            <a:spLocks noGrp="1"/>
          </p:cNvSpPr>
          <p:nvPr>
            <p:ph type="title"/>
          </p:nvPr>
        </p:nvSpPr>
        <p:spPr/>
        <p:txBody>
          <a:bodyPr/>
          <a:lstStyle/>
          <a:p>
            <a:pPr algn="ctr"/>
            <a:r>
              <a:rPr lang="en-US" dirty="0"/>
              <a:t>My Research</a:t>
            </a:r>
          </a:p>
        </p:txBody>
      </p:sp>
      <p:sp>
        <p:nvSpPr>
          <p:cNvPr id="3" name="Content Placeholder 2">
            <a:extLst>
              <a:ext uri="{FF2B5EF4-FFF2-40B4-BE49-F238E27FC236}">
                <a16:creationId xmlns:a16="http://schemas.microsoft.com/office/drawing/2014/main" id="{69EABED2-DD03-45BD-B482-84FAA143BD96}"/>
              </a:ext>
            </a:extLst>
          </p:cNvPr>
          <p:cNvSpPr>
            <a:spLocks noGrp="1"/>
          </p:cNvSpPr>
          <p:nvPr>
            <p:ph idx="1"/>
          </p:nvPr>
        </p:nvSpPr>
        <p:spPr/>
        <p:txBody>
          <a:bodyPr/>
          <a:lstStyle/>
          <a:p>
            <a:r>
              <a:rPr lang="en-US" dirty="0"/>
              <a:t>There are already well-known differences between male and female suicides, and some suicide prevention is tailored specifically to a certain gender</a:t>
            </a:r>
          </a:p>
          <a:p>
            <a:r>
              <a:rPr lang="en-US" dirty="0"/>
              <a:t>I wanted to see if different races in America had different methods of preferred suicided</a:t>
            </a:r>
          </a:p>
          <a:p>
            <a:r>
              <a:rPr lang="en-US" dirty="0"/>
              <a:t>If one race is more apt to kill themselves a certain way suicide prevention methods should be tailored to different on races</a:t>
            </a:r>
          </a:p>
          <a:p>
            <a:r>
              <a:rPr lang="en-US" dirty="0"/>
              <a:t>I went through CDC records of death from 1999-2018 to collect my data</a:t>
            </a:r>
          </a:p>
          <a:p>
            <a:endParaRPr lang="en-US" dirty="0"/>
          </a:p>
        </p:txBody>
      </p:sp>
    </p:spTree>
    <p:extLst>
      <p:ext uri="{BB962C8B-B14F-4D97-AF65-F5344CB8AC3E}">
        <p14:creationId xmlns:p14="http://schemas.microsoft.com/office/powerpoint/2010/main" val="207787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itting, table, computer&#10;&#10;Description automatically generated">
            <a:extLst>
              <a:ext uri="{FF2B5EF4-FFF2-40B4-BE49-F238E27FC236}">
                <a16:creationId xmlns:a16="http://schemas.microsoft.com/office/drawing/2014/main" id="{09BB0DC8-ECDE-4AF7-BAAB-E5DE981B8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93" y="271022"/>
            <a:ext cx="9593014" cy="6315956"/>
          </a:xfrm>
          <a:prstGeom prst="rect">
            <a:avLst/>
          </a:prstGeom>
        </p:spPr>
      </p:pic>
      <p:sp>
        <p:nvSpPr>
          <p:cNvPr id="10" name="Star: 5 Points 9">
            <a:extLst>
              <a:ext uri="{FF2B5EF4-FFF2-40B4-BE49-F238E27FC236}">
                <a16:creationId xmlns:a16="http://schemas.microsoft.com/office/drawing/2014/main" id="{601CB66A-6AF7-464B-AAB9-CB45B1261876}"/>
              </a:ext>
            </a:extLst>
          </p:cNvPr>
          <p:cNvSpPr/>
          <p:nvPr/>
        </p:nvSpPr>
        <p:spPr>
          <a:xfrm>
            <a:off x="6923314" y="5172887"/>
            <a:ext cx="235132" cy="23513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9D5731E3-4A52-41A4-83D2-B43BBF041343}"/>
              </a:ext>
            </a:extLst>
          </p:cNvPr>
          <p:cNvSpPr/>
          <p:nvPr/>
        </p:nvSpPr>
        <p:spPr>
          <a:xfrm>
            <a:off x="2094411" y="5098866"/>
            <a:ext cx="235132" cy="23513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D17575B7-9827-4232-8A2B-4F5960D429A8}"/>
              </a:ext>
            </a:extLst>
          </p:cNvPr>
          <p:cNvSpPr/>
          <p:nvPr/>
        </p:nvSpPr>
        <p:spPr>
          <a:xfrm>
            <a:off x="4127862" y="6261462"/>
            <a:ext cx="235132" cy="23513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17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9F0E-EF40-4507-8FCF-544269D16061}"/>
              </a:ext>
            </a:extLst>
          </p:cNvPr>
          <p:cNvSpPr>
            <a:spLocks noGrp="1"/>
          </p:cNvSpPr>
          <p:nvPr>
            <p:ph type="title"/>
          </p:nvPr>
        </p:nvSpPr>
        <p:spPr/>
        <p:txBody>
          <a:bodyPr/>
          <a:lstStyle/>
          <a:p>
            <a:pPr algn="ctr"/>
            <a:r>
              <a:rPr lang="en-US" dirty="0"/>
              <a:t>Overall</a:t>
            </a:r>
            <a:br>
              <a:rPr lang="en-US" dirty="0"/>
            </a:br>
            <a:r>
              <a:rPr lang="en-US" sz="2800" dirty="0"/>
              <a:t>The three biggest methods of suicide by percentile are</a:t>
            </a:r>
            <a:br>
              <a:rPr lang="en-US" sz="4400" dirty="0"/>
            </a:br>
            <a:endParaRPr lang="en-US" dirty="0"/>
          </a:p>
        </p:txBody>
      </p:sp>
      <p:sp>
        <p:nvSpPr>
          <p:cNvPr id="3" name="Content Placeholder 2">
            <a:extLst>
              <a:ext uri="{FF2B5EF4-FFF2-40B4-BE49-F238E27FC236}">
                <a16:creationId xmlns:a16="http://schemas.microsoft.com/office/drawing/2014/main" id="{093C7588-93E3-49A6-8353-68118E29F427}"/>
              </a:ext>
            </a:extLst>
          </p:cNvPr>
          <p:cNvSpPr>
            <a:spLocks noGrp="1"/>
          </p:cNvSpPr>
          <p:nvPr>
            <p:ph idx="1"/>
          </p:nvPr>
        </p:nvSpPr>
        <p:spPr/>
        <p:txBody>
          <a:bodyPr/>
          <a:lstStyle/>
          <a:p>
            <a:pPr algn="ctr"/>
            <a:endParaRPr lang="en-US" dirty="0"/>
          </a:p>
          <a:p>
            <a:pPr algn="ctr"/>
            <a:endParaRPr lang="en-US" dirty="0"/>
          </a:p>
          <a:p>
            <a:pPr algn="ctr"/>
            <a:endParaRPr lang="en-US" dirty="0"/>
          </a:p>
          <a:p>
            <a:pPr algn="ctr"/>
            <a:r>
              <a:rPr lang="en-US" dirty="0"/>
              <a:t>Suicide by Firearms</a:t>
            </a:r>
          </a:p>
          <a:p>
            <a:pPr algn="ctr"/>
            <a:endParaRPr lang="en-US" dirty="0"/>
          </a:p>
          <a:p>
            <a:pPr algn="ctr"/>
            <a:r>
              <a:rPr lang="en-US" dirty="0"/>
              <a:t>Suicide by Hanging, Strangulation and Suffocation</a:t>
            </a:r>
          </a:p>
          <a:p>
            <a:pPr algn="ctr"/>
            <a:endParaRPr lang="en-US" dirty="0"/>
          </a:p>
          <a:p>
            <a:pPr algn="ctr"/>
            <a:r>
              <a:rPr lang="en-US" dirty="0"/>
              <a:t>Suicide by Poisoning </a:t>
            </a:r>
          </a:p>
        </p:txBody>
      </p:sp>
      <p:pic>
        <p:nvPicPr>
          <p:cNvPr id="5" name="Picture 4" descr="A screenshot of a cell phone&#10;&#10;Description automatically generated">
            <a:extLst>
              <a:ext uri="{FF2B5EF4-FFF2-40B4-BE49-F238E27FC236}">
                <a16:creationId xmlns:a16="http://schemas.microsoft.com/office/drawing/2014/main" id="{AB62055F-20C6-4BF0-A802-70B4D05D2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613" y="5195214"/>
            <a:ext cx="3610479" cy="1381318"/>
          </a:xfrm>
          <a:prstGeom prst="rect">
            <a:avLst/>
          </a:prstGeom>
        </p:spPr>
      </p:pic>
    </p:spTree>
    <p:extLst>
      <p:ext uri="{BB962C8B-B14F-4D97-AF65-F5344CB8AC3E}">
        <p14:creationId xmlns:p14="http://schemas.microsoft.com/office/powerpoint/2010/main" val="318746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anim calcmode="lin" valueType="num">
                                      <p:cBhvr>
                                        <p:cTn id="8"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2000"/>
                                        <p:tgtEl>
                                          <p:spTgt spid="3">
                                            <p:txEl>
                                              <p:pRg st="5" end="5"/>
                                            </p:txEl>
                                          </p:spTgt>
                                        </p:tgtEl>
                                      </p:cBhvr>
                                    </p:animEffect>
                                    <p:anim calcmode="lin" valueType="num">
                                      <p:cBhvr>
                                        <p:cTn id="15"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2000"/>
                                        <p:tgtEl>
                                          <p:spTgt spid="3">
                                            <p:txEl>
                                              <p:pRg st="7" end="7"/>
                                            </p:txEl>
                                          </p:spTgt>
                                        </p:tgtEl>
                                      </p:cBhvr>
                                    </p:animEffect>
                                    <p:anim calcmode="lin" valueType="num">
                                      <p:cBhvr>
                                        <p:cTn id="22"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266A-1ED8-4287-BD57-022D6F2F325F}"/>
              </a:ext>
            </a:extLst>
          </p:cNvPr>
          <p:cNvSpPr>
            <a:spLocks noGrp="1"/>
          </p:cNvSpPr>
          <p:nvPr>
            <p:ph type="title"/>
          </p:nvPr>
        </p:nvSpPr>
        <p:spPr/>
        <p:txBody>
          <a:bodyPr/>
          <a:lstStyle/>
          <a:p>
            <a:pPr algn="ctr"/>
            <a:r>
              <a:rPr lang="en-US" dirty="0"/>
              <a:t>Firearms</a:t>
            </a:r>
          </a:p>
        </p:txBody>
      </p:sp>
      <p:pic>
        <p:nvPicPr>
          <p:cNvPr id="9" name="Content Placeholder 8">
            <a:extLst>
              <a:ext uri="{FF2B5EF4-FFF2-40B4-BE49-F238E27FC236}">
                <a16:creationId xmlns:a16="http://schemas.microsoft.com/office/drawing/2014/main" id="{7F91C5CB-EB15-4CBB-BE55-CC9E1CD41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6304" y="2052638"/>
            <a:ext cx="8161168" cy="4195762"/>
          </a:xfrm>
        </p:spPr>
      </p:pic>
    </p:spTree>
    <p:extLst>
      <p:ext uri="{BB962C8B-B14F-4D97-AF65-F5344CB8AC3E}">
        <p14:creationId xmlns:p14="http://schemas.microsoft.com/office/powerpoint/2010/main" val="4182245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857</TotalTime>
  <Words>747</Words>
  <Application>Microsoft Office PowerPoint</Application>
  <PresentationFormat>Widescreen</PresentationFormat>
  <Paragraphs>68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Trying to understand suicide better</vt:lpstr>
      <vt:lpstr>Coal Gas in the United Kingdom</vt:lpstr>
      <vt:lpstr>Coal Gas in the United Kingdom (continued)</vt:lpstr>
      <vt:lpstr>Golden Gate Bridge a "suicide magnet",</vt:lpstr>
      <vt:lpstr>  Numerous studies have shown People who want to commit suicide want to do it a certain way. If they can’t kill themselves the way they wanted,  most give up on suicide altogether </vt:lpstr>
      <vt:lpstr>My Research</vt:lpstr>
      <vt:lpstr>PowerPoint Presentation</vt:lpstr>
      <vt:lpstr>Overall The three biggest methods of suicide by percentile are </vt:lpstr>
      <vt:lpstr>Firearms</vt:lpstr>
      <vt:lpstr>Visualize the residuals to inspect normality</vt:lpstr>
      <vt:lpstr>Can we do a Kruskal Wallis Test?  Do all groups should have the same shape distributions?</vt:lpstr>
      <vt:lpstr>Mann Whitney u test</vt:lpstr>
      <vt:lpstr>Hanging, strangulation and suffocation</vt:lpstr>
      <vt:lpstr>Visualize the residuals to inspect normality</vt:lpstr>
      <vt:lpstr>No significant difference between white and black ethnicities </vt:lpstr>
      <vt:lpstr>Poisoning</vt:lpstr>
      <vt:lpstr>Visualize the residuals to inspect normality</vt:lpstr>
      <vt:lpstr>Can we do a Kruskal Wallis Test?  Do all groups should have the same shape distributions?</vt:lpstr>
      <vt:lpstr>Mann Whitney u test</vt:lpstr>
      <vt:lpstr>So we’ve noticed different trends between the three-leading methods of suicide but let's take a closer look at the five-leading methods of each of the four race groups </vt:lpstr>
      <vt:lpstr>Visualize the residuals to inspect normality of suicide for drowning</vt:lpstr>
      <vt:lpstr>Drowning and  Submersion</vt:lpstr>
      <vt:lpstr>Visualize the residuals to inspect normality of suicide for jumping or lying before a moving object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Trying to understand suicide better</dc:title>
  <dc:creator>michael</dc:creator>
  <cp:lastModifiedBy>michael</cp:lastModifiedBy>
  <cp:revision>31</cp:revision>
  <dcterms:created xsi:type="dcterms:W3CDTF">2020-03-20T01:33:09Z</dcterms:created>
  <dcterms:modified xsi:type="dcterms:W3CDTF">2020-03-20T15:52:26Z</dcterms:modified>
</cp:coreProperties>
</file>