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8" r:id="rId6"/>
    <p:sldId id="259" r:id="rId7"/>
    <p:sldId id="262" r:id="rId8"/>
    <p:sldId id="264" r:id="rId9"/>
    <p:sldId id="263" r:id="rId10"/>
    <p:sldId id="273" r:id="rId11"/>
    <p:sldId id="266" r:id="rId12"/>
    <p:sldId id="272" r:id="rId13"/>
    <p:sldId id="267" r:id="rId14"/>
    <p:sldId id="268" r:id="rId15"/>
    <p:sldId id="270" r:id="rId16"/>
    <p:sldId id="269"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7" d="100"/>
          <a:sy n="107" d="100"/>
        </p:scale>
        <p:origin x="7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D613B86-F70F-42F4-B86D-D0BB66365B4D}" type="datetimeFigureOut">
              <a:rPr lang="en-US" smtClean="0"/>
              <a:t>4/27/2020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291463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613B86-F70F-42F4-B86D-D0BB66365B4D}"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381827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613B86-F70F-42F4-B86D-D0BB66365B4D}"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2748393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D613B86-F70F-42F4-B86D-D0BB66365B4D}"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31504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13B86-F70F-42F4-B86D-D0BB66365B4D}"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3477837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613B86-F70F-42F4-B86D-D0BB66365B4D}"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4185438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D613B86-F70F-42F4-B86D-D0BB66365B4D}" type="datetimeFigureOut">
              <a:rPr lang="en-US" smtClean="0"/>
              <a:t>4/27/2020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782369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D613B86-F70F-42F4-B86D-D0BB66365B4D}"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4135318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D613B86-F70F-42F4-B86D-D0BB66365B4D}"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348791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13B86-F70F-42F4-B86D-D0BB66365B4D}"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257955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13B86-F70F-42F4-B86D-D0BB66365B4D}"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209719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13B86-F70F-42F4-B86D-D0BB66365B4D}"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125098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13B86-F70F-42F4-B86D-D0BB66365B4D}"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228259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13B86-F70F-42F4-B86D-D0BB66365B4D}"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143632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13B86-F70F-42F4-B86D-D0BB66365B4D}"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2049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613B86-F70F-42F4-B86D-D0BB66365B4D}"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243510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613B86-F70F-42F4-B86D-D0BB66365B4D}"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4DA4746-1B38-4741-ADC8-760C7FD20E8F}" type="slidenum">
              <a:rPr lang="en-US" smtClean="0"/>
              <a:t>‹#›</a:t>
            </a:fld>
            <a:endParaRPr lang="en-US"/>
          </a:p>
        </p:txBody>
      </p:sp>
    </p:spTree>
    <p:extLst>
      <p:ext uri="{BB962C8B-B14F-4D97-AF65-F5344CB8AC3E}">
        <p14:creationId xmlns:p14="http://schemas.microsoft.com/office/powerpoint/2010/main" val="52893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D613B86-F70F-42F4-B86D-D0BB66365B4D}" type="datetimeFigureOut">
              <a:rPr lang="en-US" smtClean="0"/>
              <a:t>4/27/2020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4DA4746-1B38-4741-ADC8-760C7FD20E8F}" type="slidenum">
              <a:rPr lang="en-US" smtClean="0"/>
              <a:t>‹#›</a:t>
            </a:fld>
            <a:endParaRPr lang="en-US"/>
          </a:p>
        </p:txBody>
      </p:sp>
    </p:spTree>
    <p:extLst>
      <p:ext uri="{BB962C8B-B14F-4D97-AF65-F5344CB8AC3E}">
        <p14:creationId xmlns:p14="http://schemas.microsoft.com/office/powerpoint/2010/main" val="3257217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7" Type="http://schemas.openxmlformats.org/officeDocument/2006/relationships/image" Target="../media/image14.tmp"/><Relationship Id="rId2" Type="http://schemas.openxmlformats.org/officeDocument/2006/relationships/image" Target="../media/image9.tmp"/><Relationship Id="rId1" Type="http://schemas.openxmlformats.org/officeDocument/2006/relationships/slideLayout" Target="../slideLayouts/slideLayout2.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 basketball on a bench">
            <a:extLst>
              <a:ext uri="{FF2B5EF4-FFF2-40B4-BE49-F238E27FC236}">
                <a16:creationId xmlns:a16="http://schemas.microsoft.com/office/drawing/2014/main" id="{BEB48BD8-4BCF-4495-9D6B-975AB12B6EE8}"/>
              </a:ext>
            </a:extLst>
          </p:cNvPr>
          <p:cNvPicPr>
            <a:picLocks noGrp="1" noChangeAspect="1"/>
          </p:cNvPicPr>
          <p:nvPr>
            <p:ph type="pic" idx="4294967295"/>
          </p:nvPr>
        </p:nvPicPr>
        <p:blipFill rotWithShape="1">
          <a:blip r:embed="rId2">
            <a:extLst>
              <a:ext uri="{28A0092B-C50C-407E-A947-70E740481C1C}">
                <a14:useLocalDpi xmlns:a14="http://schemas.microsoft.com/office/drawing/2010/main" val="0"/>
              </a:ext>
            </a:extLst>
          </a:blip>
          <a:srcRect t="38311"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 name="Title 8">
            <a:extLst>
              <a:ext uri="{FF2B5EF4-FFF2-40B4-BE49-F238E27FC236}">
                <a16:creationId xmlns:a16="http://schemas.microsoft.com/office/drawing/2014/main" id="{53A32D72-AFFE-4559-9402-5C500AEB66CC}"/>
              </a:ext>
            </a:extLst>
          </p:cNvPr>
          <p:cNvSpPr>
            <a:spLocks noGrp="1"/>
          </p:cNvSpPr>
          <p:nvPr>
            <p:ph type="ctrTitle"/>
          </p:nvPr>
        </p:nvSpPr>
        <p:spPr>
          <a:xfrm>
            <a:off x="892199" y="4854346"/>
            <a:ext cx="10407602" cy="868026"/>
          </a:xfrm>
        </p:spPr>
        <p:txBody>
          <a:bodyPr>
            <a:normAutofit/>
          </a:bodyPr>
          <a:lstStyle/>
          <a:p>
            <a:pPr algn="ctr"/>
            <a:r>
              <a:rPr lang="en-US" sz="4400" dirty="0">
                <a:solidFill>
                  <a:srgbClr val="EBEBEB"/>
                </a:solidFill>
              </a:rPr>
              <a:t>The what if of </a:t>
            </a:r>
            <a:r>
              <a:rPr lang="en-US" sz="4400" dirty="0" err="1">
                <a:solidFill>
                  <a:srgbClr val="EBEBEB"/>
                </a:solidFill>
              </a:rPr>
              <a:t>ncaa</a:t>
            </a:r>
            <a:r>
              <a:rPr lang="en-US" sz="4400" dirty="0">
                <a:solidFill>
                  <a:srgbClr val="EBEBEB"/>
                </a:solidFill>
              </a:rPr>
              <a:t> basketball 2020</a:t>
            </a:r>
          </a:p>
        </p:txBody>
      </p:sp>
      <p:sp>
        <p:nvSpPr>
          <p:cNvPr id="10" name="Subtitle 9">
            <a:extLst>
              <a:ext uri="{FF2B5EF4-FFF2-40B4-BE49-F238E27FC236}">
                <a16:creationId xmlns:a16="http://schemas.microsoft.com/office/drawing/2014/main" id="{E0689F2C-9447-4E98-AC14-D40FB37037B3}"/>
              </a:ext>
            </a:extLst>
          </p:cNvPr>
          <p:cNvSpPr>
            <a:spLocks noGrp="1"/>
          </p:cNvSpPr>
          <p:nvPr>
            <p:ph type="subTitle" idx="1"/>
          </p:nvPr>
        </p:nvSpPr>
        <p:spPr>
          <a:xfrm>
            <a:off x="892199" y="5722374"/>
            <a:ext cx="10407602" cy="487924"/>
          </a:xfrm>
        </p:spPr>
        <p:txBody>
          <a:bodyPr>
            <a:normAutofit/>
          </a:bodyPr>
          <a:lstStyle/>
          <a:p>
            <a:pPr algn="ctr"/>
            <a:endParaRPr lang="en-US">
              <a:solidFill>
                <a:schemeClr val="tx2">
                  <a:lumMod val="40000"/>
                  <a:lumOff val="60000"/>
                </a:schemeClr>
              </a:solidFill>
            </a:endParaRP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6868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76B8-7829-419B-910B-DFAEFE848F7D}"/>
              </a:ext>
            </a:extLst>
          </p:cNvPr>
          <p:cNvSpPr>
            <a:spLocks noGrp="1"/>
          </p:cNvSpPr>
          <p:nvPr>
            <p:ph type="title"/>
          </p:nvPr>
        </p:nvSpPr>
        <p:spPr>
          <a:xfrm>
            <a:off x="1118009" y="838200"/>
            <a:ext cx="8761413" cy="706964"/>
          </a:xfrm>
        </p:spPr>
        <p:txBody>
          <a:bodyPr/>
          <a:lstStyle/>
          <a:p>
            <a:pPr algn="ctr"/>
            <a:r>
              <a:rPr lang="en-US" dirty="0"/>
              <a:t>R- Squared:     0.452      </a:t>
            </a:r>
          </a:p>
        </p:txBody>
      </p:sp>
      <p:pic>
        <p:nvPicPr>
          <p:cNvPr id="5" name="Content Placeholder 4" descr="A close up of a map&#10;&#10;Description automatically generated">
            <a:extLst>
              <a:ext uri="{FF2B5EF4-FFF2-40B4-BE49-F238E27FC236}">
                <a16:creationId xmlns:a16="http://schemas.microsoft.com/office/drawing/2014/main" id="{91298FC0-1243-4C6D-9D3E-CF30EAAF3A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3912" y="2603500"/>
            <a:ext cx="5088488" cy="3416300"/>
          </a:xfrm>
        </p:spPr>
      </p:pic>
    </p:spTree>
    <p:extLst>
      <p:ext uri="{BB962C8B-B14F-4D97-AF65-F5344CB8AC3E}">
        <p14:creationId xmlns:p14="http://schemas.microsoft.com/office/powerpoint/2010/main" val="330446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7BDB1BC-9319-4292-962A-FD267C28D769}"/>
              </a:ext>
            </a:extLst>
          </p:cNvPr>
          <p:cNvGraphicFramePr>
            <a:graphicFrameLocks noGrp="1"/>
          </p:cNvGraphicFramePr>
          <p:nvPr>
            <p:extLst>
              <p:ext uri="{D42A27DB-BD31-4B8C-83A1-F6EECF244321}">
                <p14:modId xmlns:p14="http://schemas.microsoft.com/office/powerpoint/2010/main" val="78921513"/>
              </p:ext>
            </p:extLst>
          </p:nvPr>
        </p:nvGraphicFramePr>
        <p:xfrm>
          <a:off x="1389529" y="692771"/>
          <a:ext cx="8044329" cy="11125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172569330"/>
                    </a:ext>
                  </a:extLst>
                </a:gridCol>
                <a:gridCol w="2896596">
                  <a:extLst>
                    <a:ext uri="{9D8B030D-6E8A-4147-A177-3AD203B41FA5}">
                      <a16:colId xmlns:a16="http://schemas.microsoft.com/office/drawing/2014/main" val="1601500735"/>
                    </a:ext>
                  </a:extLst>
                </a:gridCol>
                <a:gridCol w="2709333">
                  <a:extLst>
                    <a:ext uri="{9D8B030D-6E8A-4147-A177-3AD203B41FA5}">
                      <a16:colId xmlns:a16="http://schemas.microsoft.com/office/drawing/2014/main" val="3195419536"/>
                    </a:ext>
                  </a:extLst>
                </a:gridCol>
              </a:tblGrid>
              <a:tr h="370840">
                <a:tc>
                  <a:txBody>
                    <a:bodyPr/>
                    <a:lstStyle/>
                    <a:p>
                      <a:endParaRPr lang="en-US" dirty="0"/>
                    </a:p>
                  </a:txBody>
                  <a:tcPr>
                    <a:lnL w="12700" cmpd="sng">
                      <a:noFill/>
                    </a:lnL>
                    <a:lnR w="12700" cmpd="sng">
                      <a:noFill/>
                    </a:lnR>
                    <a:lnT w="12700" cmpd="sng">
                      <a:noFill/>
                    </a:lnT>
                    <a:lnB w="38100" cmpd="sng">
                      <a:noFill/>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cell3D prstMaterial="dkEdge">
                      <a:bevel prst="relaxedInset"/>
                      <a:lightRig rig="flood" dir="t"/>
                    </a:cell3D>
                    <a:solidFill>
                      <a:schemeClr val="bg1"/>
                    </a:solidFill>
                  </a:tcPr>
                </a:tc>
                <a:tc>
                  <a:txBody>
                    <a:bodyPr/>
                    <a:lstStyle/>
                    <a:p>
                      <a:r>
                        <a:rPr lang="en-US" dirty="0">
                          <a:solidFill>
                            <a:schemeClr val="tx1"/>
                          </a:solidFill>
                          <a:effectLst>
                            <a:outerShdw blurRad="50800" dist="38100" dir="2700000" algn="tl" rotWithShape="0">
                              <a:prstClr val="black">
                                <a:alpha val="40000"/>
                              </a:prstClr>
                            </a:outerShdw>
                          </a:effectLst>
                        </a:rPr>
                        <a:t>Predicted 0</a:t>
                      </a:r>
                    </a:p>
                  </a:txBody>
                  <a:tcPr>
                    <a:lnL w="12700" cmpd="sng">
                      <a:noFill/>
                    </a:lnL>
                    <a:cell3D prstMaterial="dkEdge">
                      <a:bevel prst="relaxedInset"/>
                      <a:lightRig rig="flood" dir="t"/>
                    </a:cell3D>
                    <a:solidFill>
                      <a:srgbClr val="FFFF00"/>
                    </a:solidFill>
                  </a:tcPr>
                </a:tc>
                <a:tc>
                  <a:txBody>
                    <a:bodyPr/>
                    <a:lstStyle/>
                    <a:p>
                      <a:r>
                        <a:rPr lang="en-US" dirty="0">
                          <a:solidFill>
                            <a:schemeClr val="tx1"/>
                          </a:solidFill>
                          <a:effectLst>
                            <a:outerShdw blurRad="50800" dist="38100" dir="2700000" algn="tl" rotWithShape="0">
                              <a:prstClr val="black">
                                <a:alpha val="40000"/>
                              </a:prstClr>
                            </a:outerShdw>
                          </a:effectLst>
                        </a:rPr>
                        <a:t>Predicted 1</a:t>
                      </a:r>
                    </a:p>
                  </a:txBody>
                  <a:tcPr>
                    <a:cell3D prstMaterial="dkEdge">
                      <a:bevel prst="relaxedInset"/>
                      <a:lightRig rig="flood" dir="t"/>
                    </a:cell3D>
                    <a:solidFill>
                      <a:srgbClr val="FFFF00"/>
                    </a:solidFill>
                  </a:tcPr>
                </a:tc>
                <a:extLst>
                  <a:ext uri="{0D108BD9-81ED-4DB2-BD59-A6C34878D82A}">
                    <a16:rowId xmlns:a16="http://schemas.microsoft.com/office/drawing/2014/main" val="3277378676"/>
                  </a:ext>
                </a:extLst>
              </a:tr>
              <a:tr h="370840">
                <a:tc>
                  <a:txBody>
                    <a:bodyPr/>
                    <a:lstStyle/>
                    <a:p>
                      <a:r>
                        <a:rPr lang="en-US" dirty="0">
                          <a:effectLst>
                            <a:outerShdw blurRad="50800" dist="38100" dir="2700000" algn="tl" rotWithShape="0">
                              <a:prstClr val="black">
                                <a:alpha val="40000"/>
                              </a:prstClr>
                            </a:outerShdw>
                          </a:effectLst>
                        </a:rPr>
                        <a:t>Actual 0</a:t>
                      </a:r>
                    </a:p>
                  </a:txBody>
                  <a:tcPr>
                    <a:lnT w="38100" cmpd="sng">
                      <a:noFill/>
                    </a:lnT>
                    <a:cell3D prstMaterial="dkEdge">
                      <a:bevel prst="relaxedInset"/>
                      <a:lightRig rig="flood" dir="t"/>
                    </a:cell3D>
                    <a:solidFill>
                      <a:srgbClr val="FFFF00"/>
                    </a:solidFill>
                  </a:tcPr>
                </a:tc>
                <a:tc>
                  <a:txBody>
                    <a:bodyPr/>
                    <a:lstStyle/>
                    <a:p>
                      <a:r>
                        <a:rPr lang="en-US" dirty="0"/>
                        <a:t>269</a:t>
                      </a:r>
                    </a:p>
                  </a:txBody>
                  <a:tcPr>
                    <a:cell3D prstMaterial="dkEdge">
                      <a:bevel prst="relaxedInset"/>
                      <a:lightRig rig="flood" dir="t"/>
                    </a:cell3D>
                  </a:tcPr>
                </a:tc>
                <a:tc>
                  <a:txBody>
                    <a:bodyPr/>
                    <a:lstStyle/>
                    <a:p>
                      <a:r>
                        <a:rPr lang="en-US" dirty="0"/>
                        <a:t>0</a:t>
                      </a:r>
                    </a:p>
                  </a:txBody>
                  <a:tcPr>
                    <a:cell3D prstMaterial="dkEdge">
                      <a:bevel prst="relaxedInset"/>
                      <a:lightRig rig="flood" dir="t"/>
                    </a:cell3D>
                  </a:tcPr>
                </a:tc>
                <a:extLst>
                  <a:ext uri="{0D108BD9-81ED-4DB2-BD59-A6C34878D82A}">
                    <a16:rowId xmlns:a16="http://schemas.microsoft.com/office/drawing/2014/main" val="4199031736"/>
                  </a:ext>
                </a:extLst>
              </a:tr>
              <a:tr h="370840">
                <a:tc>
                  <a:txBody>
                    <a:bodyPr/>
                    <a:lstStyle/>
                    <a:p>
                      <a:r>
                        <a:rPr lang="en-US" dirty="0">
                          <a:effectLst>
                            <a:outerShdw blurRad="50800" dist="38100" dir="2700000" algn="tl" rotWithShape="0">
                              <a:prstClr val="black">
                                <a:alpha val="40000"/>
                              </a:prstClr>
                            </a:outerShdw>
                          </a:effectLst>
                        </a:rPr>
                        <a:t>Actual 1</a:t>
                      </a:r>
                    </a:p>
                  </a:txBody>
                  <a:tcPr>
                    <a:cell3D prstMaterial="dkEdge">
                      <a:bevel prst="relaxedInset"/>
                      <a:lightRig rig="flood" dir="t"/>
                    </a:cell3D>
                    <a:solidFill>
                      <a:srgbClr val="FFFF00"/>
                    </a:solidFill>
                  </a:tcPr>
                </a:tc>
                <a:tc>
                  <a:txBody>
                    <a:bodyPr/>
                    <a:lstStyle/>
                    <a:p>
                      <a:r>
                        <a:rPr lang="en-US" dirty="0"/>
                        <a:t>2</a:t>
                      </a:r>
                    </a:p>
                  </a:txBody>
                  <a:tcPr>
                    <a:cell3D prstMaterial="dkEdge">
                      <a:bevel prst="relaxedInset"/>
                      <a:lightRig rig="flood" dir="t"/>
                    </a:cell3D>
                  </a:tcPr>
                </a:tc>
                <a:tc>
                  <a:txBody>
                    <a:bodyPr/>
                    <a:lstStyle/>
                    <a:p>
                      <a:r>
                        <a:rPr lang="en-US" dirty="0"/>
                        <a:t>65</a:t>
                      </a:r>
                    </a:p>
                  </a:txBody>
                  <a:tcPr>
                    <a:cell3D prstMaterial="dkEdge">
                      <a:bevel prst="relaxedInset"/>
                      <a:lightRig rig="flood" dir="t"/>
                    </a:cell3D>
                  </a:tcPr>
                </a:tc>
                <a:extLst>
                  <a:ext uri="{0D108BD9-81ED-4DB2-BD59-A6C34878D82A}">
                    <a16:rowId xmlns:a16="http://schemas.microsoft.com/office/drawing/2014/main" val="873124413"/>
                  </a:ext>
                </a:extLst>
              </a:tr>
            </a:tbl>
          </a:graphicData>
        </a:graphic>
      </p:graphicFrame>
      <p:graphicFrame>
        <p:nvGraphicFramePr>
          <p:cNvPr id="8" name="Table 8">
            <a:extLst>
              <a:ext uri="{FF2B5EF4-FFF2-40B4-BE49-F238E27FC236}">
                <a16:creationId xmlns:a16="http://schemas.microsoft.com/office/drawing/2014/main" id="{FFA4E059-7F88-4D57-8E77-0B35D7C5C96A}"/>
              </a:ext>
            </a:extLst>
          </p:cNvPr>
          <p:cNvGraphicFramePr>
            <a:graphicFrameLocks noGrp="1"/>
          </p:cNvGraphicFramePr>
          <p:nvPr>
            <p:extLst>
              <p:ext uri="{D42A27DB-BD31-4B8C-83A1-F6EECF244321}">
                <p14:modId xmlns:p14="http://schemas.microsoft.com/office/powerpoint/2010/main" val="874001679"/>
              </p:ext>
            </p:extLst>
          </p:nvPr>
        </p:nvGraphicFramePr>
        <p:xfrm>
          <a:off x="1174376" y="3397624"/>
          <a:ext cx="8376023" cy="2961640"/>
        </p:xfrm>
        <a:graphic>
          <a:graphicData uri="http://schemas.openxmlformats.org/drawingml/2006/table">
            <a:tbl>
              <a:tblPr firstRow="1" bandRow="1">
                <a:tableStyleId>{5C22544A-7EE6-4342-B048-85BDC9FD1C3A}</a:tableStyleId>
              </a:tblPr>
              <a:tblGrid>
                <a:gridCol w="2280023">
                  <a:extLst>
                    <a:ext uri="{9D8B030D-6E8A-4147-A177-3AD203B41FA5}">
                      <a16:colId xmlns:a16="http://schemas.microsoft.com/office/drawing/2014/main" val="3595460535"/>
                    </a:ext>
                  </a:extLst>
                </a:gridCol>
                <a:gridCol w="2032000">
                  <a:extLst>
                    <a:ext uri="{9D8B030D-6E8A-4147-A177-3AD203B41FA5}">
                      <a16:colId xmlns:a16="http://schemas.microsoft.com/office/drawing/2014/main" val="2359694054"/>
                    </a:ext>
                  </a:extLst>
                </a:gridCol>
                <a:gridCol w="2032000">
                  <a:extLst>
                    <a:ext uri="{9D8B030D-6E8A-4147-A177-3AD203B41FA5}">
                      <a16:colId xmlns:a16="http://schemas.microsoft.com/office/drawing/2014/main" val="4059258112"/>
                    </a:ext>
                  </a:extLst>
                </a:gridCol>
                <a:gridCol w="2032000">
                  <a:extLst>
                    <a:ext uri="{9D8B030D-6E8A-4147-A177-3AD203B41FA5}">
                      <a16:colId xmlns:a16="http://schemas.microsoft.com/office/drawing/2014/main" val="3041421058"/>
                    </a:ext>
                  </a:extLst>
                </a:gridCol>
              </a:tblGrid>
              <a:tr h="320912">
                <a:tc>
                  <a:txBody>
                    <a:bodyPr/>
                    <a:lstStyle/>
                    <a:p>
                      <a:endParaRPr lang="en-US" dirty="0"/>
                    </a:p>
                  </a:txBody>
                  <a:tcPr>
                    <a:solidFill>
                      <a:schemeClr val="bg1"/>
                    </a:solidFill>
                  </a:tcPr>
                </a:tc>
                <a:tc>
                  <a:txBody>
                    <a:bodyPr/>
                    <a:lstStyle/>
                    <a:p>
                      <a:r>
                        <a:rPr lang="en-US"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rPr>
                        <a:t>Precision</a:t>
                      </a:r>
                    </a:p>
                  </a:txBody>
                  <a:tcPr>
                    <a:cell3D prstMaterial="dkEdge">
                      <a:bevel prst="slope"/>
                      <a:lightRig rig="flood" dir="t"/>
                    </a:cell3D>
                    <a:solidFill>
                      <a:schemeClr val="accent5">
                        <a:lumMod val="75000"/>
                      </a:schemeClr>
                    </a:solidFill>
                  </a:tcPr>
                </a:tc>
                <a:tc>
                  <a:txBody>
                    <a:bodyPr/>
                    <a:lstStyle/>
                    <a:p>
                      <a:r>
                        <a:rPr lang="en-US"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rPr>
                        <a:t>Recall</a:t>
                      </a:r>
                    </a:p>
                  </a:txBody>
                  <a:tcPr>
                    <a:cell3D prstMaterial="dkEdge">
                      <a:bevel prst="slope"/>
                      <a:lightRig rig="flood" dir="t"/>
                    </a:cell3D>
                    <a:solidFill>
                      <a:schemeClr val="accent5">
                        <a:lumMod val="75000"/>
                      </a:schemeClr>
                    </a:solidFill>
                  </a:tcPr>
                </a:tc>
                <a:tc>
                  <a:txBody>
                    <a:bodyPr/>
                    <a:lstStyle/>
                    <a:p>
                      <a:r>
                        <a:rPr lang="en-US"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rPr>
                        <a:t>F1-Score</a:t>
                      </a:r>
                    </a:p>
                  </a:txBody>
                  <a:tcPr>
                    <a:cell3D prstMaterial="dkEdge">
                      <a:bevel prst="slope"/>
                      <a:lightRig rig="flood" dir="t"/>
                    </a:cell3D>
                    <a:solidFill>
                      <a:schemeClr val="accent5">
                        <a:lumMod val="75000"/>
                      </a:schemeClr>
                    </a:solidFill>
                  </a:tcPr>
                </a:tc>
                <a:extLst>
                  <a:ext uri="{0D108BD9-81ED-4DB2-BD59-A6C34878D82A}">
                    <a16:rowId xmlns:a16="http://schemas.microsoft.com/office/drawing/2014/main" val="3993850110"/>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84493009"/>
                  </a:ext>
                </a:extLst>
              </a:tr>
              <a:tr h="370840">
                <a:tc>
                  <a:txBody>
                    <a:bodyPr/>
                    <a:lstStyle/>
                    <a:p>
                      <a:r>
                        <a:rPr lang="en-US" dirty="0"/>
                        <a:t>False</a:t>
                      </a:r>
                    </a:p>
                  </a:txBody>
                  <a:tcPr>
                    <a:cell3D prstMaterial="dkEdge">
                      <a:bevel prst="slope"/>
                      <a:lightRig rig="flood" dir="t"/>
                    </a:cell3D>
                    <a:solidFill>
                      <a:schemeClr val="accent6">
                        <a:lumMod val="75000"/>
                      </a:schemeClr>
                    </a:solidFill>
                  </a:tcPr>
                </a:tc>
                <a:tc>
                  <a:txBody>
                    <a:bodyPr/>
                    <a:lstStyle/>
                    <a:p>
                      <a:r>
                        <a:rPr lang="en-US" dirty="0"/>
                        <a:t>0.99</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4121602890"/>
                  </a:ext>
                </a:extLst>
              </a:tr>
              <a:tr h="370840">
                <a:tc>
                  <a:txBody>
                    <a:bodyPr/>
                    <a:lstStyle/>
                    <a:p>
                      <a:r>
                        <a:rPr lang="en-US" dirty="0"/>
                        <a:t>True</a:t>
                      </a:r>
                    </a:p>
                  </a:txBody>
                  <a:tcPr>
                    <a:cell3D prstMaterial="dkEdge">
                      <a:bevel prst="slope"/>
                      <a:lightRig rig="flood" dir="t"/>
                    </a:cell3D>
                    <a:solidFill>
                      <a:schemeClr val="accent6">
                        <a:lumMod val="75000"/>
                      </a:schemeClr>
                    </a:solidFill>
                  </a:tcPr>
                </a:tc>
                <a:tc>
                  <a:txBody>
                    <a:bodyPr/>
                    <a:lstStyle/>
                    <a:p>
                      <a:r>
                        <a:rPr lang="en-US" dirty="0"/>
                        <a:t>1.00</a:t>
                      </a:r>
                    </a:p>
                  </a:txBody>
                  <a:tcPr/>
                </a:tc>
                <a:tc>
                  <a:txBody>
                    <a:bodyPr/>
                    <a:lstStyle/>
                    <a:p>
                      <a:r>
                        <a:rPr lang="en-US" dirty="0"/>
                        <a:t>0.97</a:t>
                      </a:r>
                    </a:p>
                  </a:txBody>
                  <a:tcPr/>
                </a:tc>
                <a:tc>
                  <a:txBody>
                    <a:bodyPr/>
                    <a:lstStyle/>
                    <a:p>
                      <a:r>
                        <a:rPr lang="en-US" dirty="0"/>
                        <a:t>.98</a:t>
                      </a:r>
                    </a:p>
                  </a:txBody>
                  <a:tcPr/>
                </a:tc>
                <a:extLst>
                  <a:ext uri="{0D108BD9-81ED-4DB2-BD59-A6C34878D82A}">
                    <a16:rowId xmlns:a16="http://schemas.microsoft.com/office/drawing/2014/main" val="2735184426"/>
                  </a:ext>
                </a:extLst>
              </a:tr>
              <a:tr h="37084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383590756"/>
                  </a:ext>
                </a:extLst>
              </a:tr>
              <a:tr h="370840">
                <a:tc>
                  <a:txBody>
                    <a:bodyPr/>
                    <a:lstStyle/>
                    <a:p>
                      <a:r>
                        <a:rPr lang="en-US" dirty="0"/>
                        <a:t>ACCURACY</a:t>
                      </a: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3437250038"/>
                  </a:ext>
                </a:extLst>
              </a:tr>
              <a:tr h="370840">
                <a:tc>
                  <a:txBody>
                    <a:bodyPr/>
                    <a:lstStyle/>
                    <a:p>
                      <a:r>
                        <a:rPr lang="en-US" dirty="0"/>
                        <a:t>Macro Avg</a:t>
                      </a:r>
                    </a:p>
                  </a:txBody>
                  <a:tcPr>
                    <a:cell3D prstMaterial="dkEdge">
                      <a:bevel prst="slope"/>
                      <a:lightRig rig="flood" dir="t"/>
                    </a:cell3D>
                    <a:solidFill>
                      <a:schemeClr val="accent5">
                        <a:lumMod val="50000"/>
                      </a:schemeClr>
                    </a:solidFill>
                  </a:tcPr>
                </a:tc>
                <a:tc>
                  <a:txBody>
                    <a:bodyPr/>
                    <a:lstStyle/>
                    <a:p>
                      <a:r>
                        <a:rPr lang="en-US" dirty="0"/>
                        <a:t>1.00</a:t>
                      </a:r>
                    </a:p>
                  </a:txBody>
                  <a:tcPr/>
                </a:tc>
                <a:tc>
                  <a:txBody>
                    <a:bodyPr/>
                    <a:lstStyle/>
                    <a:p>
                      <a:r>
                        <a:rPr lang="en-US" dirty="0"/>
                        <a:t>0.99</a:t>
                      </a:r>
                    </a:p>
                  </a:txBody>
                  <a:tcPr/>
                </a:tc>
                <a:tc>
                  <a:txBody>
                    <a:bodyPr/>
                    <a:lstStyle/>
                    <a:p>
                      <a:r>
                        <a:rPr lang="en-US" dirty="0"/>
                        <a:t>0.99</a:t>
                      </a:r>
                    </a:p>
                  </a:txBody>
                  <a:tcPr/>
                </a:tc>
                <a:extLst>
                  <a:ext uri="{0D108BD9-81ED-4DB2-BD59-A6C34878D82A}">
                    <a16:rowId xmlns:a16="http://schemas.microsoft.com/office/drawing/2014/main" val="3010060980"/>
                  </a:ext>
                </a:extLst>
              </a:tr>
              <a:tr h="370840">
                <a:tc>
                  <a:txBody>
                    <a:bodyPr/>
                    <a:lstStyle/>
                    <a:p>
                      <a:r>
                        <a:rPr lang="en-US" dirty="0"/>
                        <a:t>Weighted Avg</a:t>
                      </a:r>
                    </a:p>
                  </a:txBody>
                  <a:tcPr>
                    <a:cell3D prstMaterial="dkEdge">
                      <a:bevel prst="slope"/>
                      <a:lightRig rig="flood" dir="t"/>
                    </a:cell3D>
                    <a:solidFill>
                      <a:schemeClr val="accent5">
                        <a:lumMod val="50000"/>
                      </a:schemeClr>
                    </a:solidFill>
                  </a:tcPr>
                </a:tc>
                <a:tc>
                  <a:txBody>
                    <a:bodyPr/>
                    <a:lstStyle/>
                    <a:p>
                      <a:r>
                        <a:rPr lang="en-US" dirty="0"/>
                        <a:t>0.99</a:t>
                      </a:r>
                    </a:p>
                  </a:txBody>
                  <a:tcPr/>
                </a:tc>
                <a:tc>
                  <a:txBody>
                    <a:bodyPr/>
                    <a:lstStyle/>
                    <a:p>
                      <a:r>
                        <a:rPr lang="en-US" dirty="0"/>
                        <a:t>0.99</a:t>
                      </a:r>
                    </a:p>
                  </a:txBody>
                  <a:tcPr/>
                </a:tc>
                <a:tc>
                  <a:txBody>
                    <a:bodyPr/>
                    <a:lstStyle/>
                    <a:p>
                      <a:r>
                        <a:rPr lang="en-US" dirty="0"/>
                        <a:t>0.99</a:t>
                      </a:r>
                    </a:p>
                  </a:txBody>
                  <a:tcPr/>
                </a:tc>
                <a:extLst>
                  <a:ext uri="{0D108BD9-81ED-4DB2-BD59-A6C34878D82A}">
                    <a16:rowId xmlns:a16="http://schemas.microsoft.com/office/drawing/2014/main" val="2097839178"/>
                  </a:ext>
                </a:extLst>
              </a:tr>
            </a:tbl>
          </a:graphicData>
        </a:graphic>
      </p:graphicFrame>
    </p:spTree>
    <p:extLst>
      <p:ext uri="{BB962C8B-B14F-4D97-AF65-F5344CB8AC3E}">
        <p14:creationId xmlns:p14="http://schemas.microsoft.com/office/powerpoint/2010/main" val="3967588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DF9BB9AC-222C-4855-A0A6-5135FDAC6269}"/>
              </a:ext>
            </a:extLst>
          </p:cNvPr>
          <p:cNvGraphicFramePr>
            <a:graphicFrameLocks noGrp="1"/>
          </p:cNvGraphicFramePr>
          <p:nvPr>
            <p:extLst>
              <p:ext uri="{D42A27DB-BD31-4B8C-83A1-F6EECF244321}">
                <p14:modId xmlns:p14="http://schemas.microsoft.com/office/powerpoint/2010/main" val="4251799892"/>
              </p:ext>
            </p:extLst>
          </p:nvPr>
        </p:nvGraphicFramePr>
        <p:xfrm>
          <a:off x="104588" y="1456166"/>
          <a:ext cx="5659718" cy="29616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43796592"/>
                    </a:ext>
                  </a:extLst>
                </a:gridCol>
                <a:gridCol w="1784973">
                  <a:extLst>
                    <a:ext uri="{9D8B030D-6E8A-4147-A177-3AD203B41FA5}">
                      <a16:colId xmlns:a16="http://schemas.microsoft.com/office/drawing/2014/main" val="2923990191"/>
                    </a:ext>
                  </a:extLst>
                </a:gridCol>
                <a:gridCol w="1165412">
                  <a:extLst>
                    <a:ext uri="{9D8B030D-6E8A-4147-A177-3AD203B41FA5}">
                      <a16:colId xmlns:a16="http://schemas.microsoft.com/office/drawing/2014/main" val="4150523776"/>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cap="none" spc="0" dirty="0">
                          <a:ln w="10160">
                            <a:solidFill>
                              <a:schemeClr val="accent5"/>
                            </a:solidFill>
                            <a:prstDash val="solid"/>
                          </a:ln>
                          <a:solidFill>
                            <a:srgbClr val="FFFFFF"/>
                          </a:solidFill>
                          <a:effectLst>
                            <a:outerShdw blurRad="50800" dist="38100" dir="2700000" algn="tl" rotWithShape="0">
                              <a:prstClr val="black">
                                <a:alpha val="40000"/>
                              </a:prstClr>
                            </a:outerShdw>
                          </a:effectLst>
                        </a:rPr>
                        <a:t>COLUMN</a:t>
                      </a:r>
                    </a:p>
                  </a:txBody>
                  <a:tcPr>
                    <a:cell3D prstMaterial="dkEdge">
                      <a:bevel/>
                      <a:lightRig rig="flood" dir="t"/>
                    </a:cell3D>
                  </a:tcPr>
                </a:tc>
                <a:tc>
                  <a:txBody>
                    <a:bodyPr/>
                    <a:lstStyle/>
                    <a:p>
                      <a:r>
                        <a:rPr lang="en-US" b="1" cap="none" spc="0" dirty="0">
                          <a:ln w="10160">
                            <a:solidFill>
                              <a:schemeClr val="accent5"/>
                            </a:solidFill>
                            <a:prstDash val="solid"/>
                          </a:ln>
                          <a:solidFill>
                            <a:srgbClr val="FFFFFF"/>
                          </a:solidFill>
                          <a:effectLst>
                            <a:outerShdw blurRad="50800" dist="38100" dir="2700000" algn="tl" rotWithShape="0">
                              <a:prstClr val="black">
                                <a:alpha val="40000"/>
                              </a:prstClr>
                            </a:outerShdw>
                          </a:effectLst>
                        </a:rPr>
                        <a:t>COEFFICENT</a:t>
                      </a:r>
                    </a:p>
                  </a:txBody>
                  <a:tcPr>
                    <a:cell3D prstMaterial="dkEdge">
                      <a:bevel/>
                      <a:lightRig rig="flood" dir="t"/>
                    </a:cell3D>
                  </a:tcPr>
                </a:tc>
                <a:tc>
                  <a:txBody>
                    <a:bodyPr/>
                    <a:lstStyle/>
                    <a:p>
                      <a:r>
                        <a:rPr lang="en-US" b="1" cap="none" spc="0" dirty="0">
                          <a:ln w="10160">
                            <a:solidFill>
                              <a:schemeClr val="accent5"/>
                            </a:solidFill>
                            <a:prstDash val="solid"/>
                          </a:ln>
                          <a:solidFill>
                            <a:srgbClr val="FFFFFF"/>
                          </a:solidFill>
                          <a:effectLst>
                            <a:outerShdw blurRad="50800" dist="38100" dir="2700000" algn="tl" rotWithShape="0">
                              <a:prstClr val="black">
                                <a:alpha val="40000"/>
                              </a:prstClr>
                            </a:outerShdw>
                          </a:effectLst>
                        </a:rPr>
                        <a:t>P-Value</a:t>
                      </a:r>
                    </a:p>
                  </a:txBody>
                  <a:tcPr>
                    <a:cell3D prstMaterial="dkEdge">
                      <a:bevel/>
                      <a:lightRig rig="flood" dir="t"/>
                    </a:cell3D>
                  </a:tcPr>
                </a:tc>
                <a:extLst>
                  <a:ext uri="{0D108BD9-81ED-4DB2-BD59-A6C34878D82A}">
                    <a16:rowId xmlns:a16="http://schemas.microsoft.com/office/drawing/2014/main" val="2123105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GAMES</a:t>
                      </a:r>
                    </a:p>
                  </a:txBody>
                  <a:tcPr>
                    <a:cell3D prstMaterial="dkEdge">
                      <a:bevel/>
                      <a:lightRig rig="flood" dir="t"/>
                    </a:cell3D>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-0.2847</a:t>
                      </a:r>
                    </a:p>
                  </a:txBody>
                  <a:tcPr>
                    <a:cell3D prstMaterial="dkEdge">
                      <a:bevel/>
                      <a:lightRig rig="flood" dir="t"/>
                    </a:cell3D>
                  </a:tcPr>
                </a:tc>
                <a:tc>
                  <a:txBody>
                    <a:bodyPr/>
                    <a:lstStyle/>
                    <a:p>
                      <a:pPr algn="r"/>
                      <a:r>
                        <a:rPr lang="en-US" dirty="0"/>
                        <a:t>0.00</a:t>
                      </a:r>
                    </a:p>
                  </a:txBody>
                  <a:tcPr>
                    <a:cell3D prstMaterial="dkEdge">
                      <a:bevel/>
                      <a:lightRig rig="flood" dir="t"/>
                    </a:cell3D>
                  </a:tcPr>
                </a:tc>
                <a:extLst>
                  <a:ext uri="{0D108BD9-81ED-4DB2-BD59-A6C34878D82A}">
                    <a16:rowId xmlns:a16="http://schemas.microsoft.com/office/drawing/2014/main" val="189061448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WINS</a:t>
                      </a:r>
                    </a:p>
                  </a:txBody>
                  <a:tcPr>
                    <a:cell3D prstMaterial="dkEdge">
                      <a:bevel/>
                      <a:lightRig rig="flood" dir="t"/>
                    </a:cell3D>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-0.1746</a:t>
                      </a:r>
                    </a:p>
                  </a:txBody>
                  <a:tcPr>
                    <a:cell3D prstMaterial="dkEdge">
                      <a:bevel/>
                      <a:lightRig rig="flood" dir="t"/>
                    </a:cell3D>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0.00</a:t>
                      </a:r>
                    </a:p>
                  </a:txBody>
                  <a:tcPr>
                    <a:cell3D prstMaterial="dkEdge">
                      <a:bevel/>
                      <a:lightRig rig="flood" dir="t"/>
                    </a:cell3D>
                  </a:tcPr>
                </a:tc>
                <a:extLst>
                  <a:ext uri="{0D108BD9-81ED-4DB2-BD59-A6C34878D82A}">
                    <a16:rowId xmlns:a16="http://schemas.microsoft.com/office/drawing/2014/main" val="171536955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BARTHAG</a:t>
                      </a:r>
                    </a:p>
                  </a:txBody>
                  <a:tcPr>
                    <a:cell3D prstMaterial="dkEdge">
                      <a:bevel/>
                      <a:lightRig rig="flood" dir="t"/>
                    </a:cell3D>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highlight>
                            <a:srgbClr val="FFFF00"/>
                          </a:highlight>
                        </a:rPr>
                        <a:t>-4.8798</a:t>
                      </a:r>
                    </a:p>
                  </a:txBody>
                  <a:tcPr>
                    <a:cell3D prstMaterial="dkEdge">
                      <a:bevel/>
                      <a:lightRig rig="flood" dir="t"/>
                    </a:cell3D>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highlight>
                            <a:srgbClr val="FFFF00"/>
                          </a:highlight>
                        </a:rPr>
                        <a:t>0.00</a:t>
                      </a:r>
                    </a:p>
                  </a:txBody>
                  <a:tcPr>
                    <a:cell3D prstMaterial="dkEdge">
                      <a:bevel/>
                      <a:lightRig rig="flood" dir="t"/>
                    </a:cell3D>
                  </a:tcPr>
                </a:tc>
                <a:extLst>
                  <a:ext uri="{0D108BD9-81ED-4DB2-BD59-A6C34878D82A}">
                    <a16:rowId xmlns:a16="http://schemas.microsoft.com/office/drawing/2014/main" val="94275727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TURNOVER RATE</a:t>
                      </a:r>
                      <a:endParaRPr lang="en-US" dirty="0"/>
                    </a:p>
                  </a:txBody>
                  <a:tcPr>
                    <a:cell3D prstMaterial="dkEdge">
                      <a:bevel/>
                      <a:lightRig rig="flood" dir="t"/>
                    </a:cell3D>
                  </a:tcPr>
                </a:tc>
                <a:tc>
                  <a:txBody>
                    <a:bodyPr/>
                    <a:lstStyle/>
                    <a:p>
                      <a:pPr algn="r"/>
                      <a:r>
                        <a:rPr lang="en-US" dirty="0">
                          <a:highlight>
                            <a:srgbClr val="FFFF00"/>
                          </a:highlight>
                        </a:rPr>
                        <a:t>-0.0035</a:t>
                      </a:r>
                    </a:p>
                  </a:txBody>
                  <a:tcPr>
                    <a:cell3D prstMaterial="dkEdge">
                      <a:bevel/>
                      <a:lightRig rig="flood" dir="t"/>
                    </a:cell3D>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highlight>
                            <a:srgbClr val="FFFF00"/>
                          </a:highlight>
                        </a:rPr>
                        <a:t>0.95</a:t>
                      </a:r>
                    </a:p>
                  </a:txBody>
                  <a:tcPr>
                    <a:cell3D prstMaterial="dkEdge">
                      <a:bevel/>
                      <a:lightRig rig="flood" dir="t"/>
                    </a:cell3D>
                  </a:tcPr>
                </a:tc>
                <a:extLst>
                  <a:ext uri="{0D108BD9-81ED-4DB2-BD59-A6C34878D82A}">
                    <a16:rowId xmlns:a16="http://schemas.microsoft.com/office/drawing/2014/main" val="229992023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OFFENSIVE REBOUNDS</a:t>
                      </a:r>
                    </a:p>
                  </a:txBody>
                  <a:tcPr>
                    <a:cell3D prstMaterial="dkEdge">
                      <a:bevel/>
                      <a:lightRig rig="flood" dir="t"/>
                    </a:cell3D>
                  </a:tcPr>
                </a:tc>
                <a:tc>
                  <a:txBody>
                    <a:bodyPr/>
                    <a:lstStyle/>
                    <a:p>
                      <a:pPr algn="r"/>
                      <a:r>
                        <a:rPr lang="en-US" dirty="0"/>
                        <a:t>-0.0571</a:t>
                      </a:r>
                    </a:p>
                  </a:txBody>
                  <a:tcPr>
                    <a:cell3D prstMaterial="dkEdge">
                      <a:bevel/>
                      <a:lightRig rig="flood" dir="t"/>
                    </a:cell3D>
                  </a:tcPr>
                </a:tc>
                <a:tc>
                  <a:txBody>
                    <a:bodyPr/>
                    <a:lstStyle/>
                    <a:p>
                      <a:pPr algn="r"/>
                      <a:r>
                        <a:rPr lang="en-US" dirty="0"/>
                        <a:t>0.019</a:t>
                      </a:r>
                    </a:p>
                  </a:txBody>
                  <a:tcPr>
                    <a:cell3D prstMaterial="dkEdge">
                      <a:bevel/>
                      <a:lightRig rig="flood" dir="t"/>
                    </a:cell3D>
                  </a:tcPr>
                </a:tc>
                <a:extLst>
                  <a:ext uri="{0D108BD9-81ED-4DB2-BD59-A6C34878D82A}">
                    <a16:rowId xmlns:a16="http://schemas.microsoft.com/office/drawing/2014/main" val="28148941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DEFEN</a:t>
                      </a:r>
                      <a:r>
                        <a:rPr lang="en-US" sz="1800" dirty="0"/>
                        <a:t>SIV</a:t>
                      </a:r>
                      <a:r>
                        <a:rPr lang="en-US" dirty="0"/>
                        <a:t>E REBOUNDS</a:t>
                      </a:r>
                    </a:p>
                  </a:txBody>
                  <a:tcPr>
                    <a:cell3D prstMaterial="dkEdge">
                      <a:bevel/>
                      <a:lightRig rig="flood" dir="t"/>
                    </a:cell3D>
                  </a:tcPr>
                </a:tc>
                <a:tc>
                  <a:txBody>
                    <a:bodyPr/>
                    <a:lstStyle/>
                    <a:p>
                      <a:pPr algn="r"/>
                      <a:r>
                        <a:rPr lang="en-US" dirty="0"/>
                        <a:t>-0.0938</a:t>
                      </a:r>
                    </a:p>
                  </a:txBody>
                  <a:tcPr>
                    <a:cell3D prstMaterial="dkEdge">
                      <a:bevel/>
                      <a:lightRig rig="flood" dir="t"/>
                    </a:cell3D>
                  </a:tcPr>
                </a:tc>
                <a:tc>
                  <a:txBody>
                    <a:bodyPr/>
                    <a:lstStyle/>
                    <a:p>
                      <a:pPr algn="r"/>
                      <a:r>
                        <a:rPr lang="en-US" dirty="0"/>
                        <a:t>0.001</a:t>
                      </a:r>
                    </a:p>
                  </a:txBody>
                  <a:tcPr>
                    <a:cell3D prstMaterial="dkEdge">
                      <a:bevel/>
                      <a:lightRig rig="flood" dir="t"/>
                    </a:cell3D>
                  </a:tcPr>
                </a:tc>
                <a:extLst>
                  <a:ext uri="{0D108BD9-81ED-4DB2-BD59-A6C34878D82A}">
                    <a16:rowId xmlns:a16="http://schemas.microsoft.com/office/drawing/2014/main" val="17133584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FREE THROW RATE</a:t>
                      </a:r>
                      <a:endParaRPr lang="en-US" dirty="0"/>
                    </a:p>
                  </a:txBody>
                  <a:tcPr>
                    <a:cell3D prstMaterial="dkEdge">
                      <a:bevel/>
                      <a:lightRig rig="flood" dir="t"/>
                    </a:cell3D>
                  </a:tcPr>
                </a:tc>
                <a:tc>
                  <a:txBody>
                    <a:bodyPr/>
                    <a:lstStyle/>
                    <a:p>
                      <a:pPr algn="r"/>
                      <a:r>
                        <a:rPr lang="en-US" dirty="0"/>
                        <a:t>0.0464</a:t>
                      </a:r>
                    </a:p>
                  </a:txBody>
                  <a:tcPr>
                    <a:cell3D prstMaterial="dkEdge">
                      <a:bevel/>
                      <a:lightRig rig="flood" dir="t"/>
                    </a:cell3D>
                  </a:tcPr>
                </a:tc>
                <a:tc>
                  <a:txBody>
                    <a:bodyPr/>
                    <a:lstStyle/>
                    <a:p>
                      <a:pPr algn="r"/>
                      <a:r>
                        <a:rPr lang="en-US" dirty="0"/>
                        <a:t>0.009</a:t>
                      </a:r>
                    </a:p>
                  </a:txBody>
                  <a:tcPr>
                    <a:cell3D prstMaterial="dkEdge">
                      <a:bevel/>
                      <a:lightRig rig="flood" dir="t"/>
                    </a:cell3D>
                  </a:tcPr>
                </a:tc>
                <a:extLst>
                  <a:ext uri="{0D108BD9-81ED-4DB2-BD59-A6C34878D82A}">
                    <a16:rowId xmlns:a16="http://schemas.microsoft.com/office/drawing/2014/main" val="734046569"/>
                  </a:ext>
                </a:extLst>
              </a:tr>
            </a:tbl>
          </a:graphicData>
        </a:graphic>
      </p:graphicFrame>
      <p:graphicFrame>
        <p:nvGraphicFramePr>
          <p:cNvPr id="8" name="Table 8">
            <a:extLst>
              <a:ext uri="{FF2B5EF4-FFF2-40B4-BE49-F238E27FC236}">
                <a16:creationId xmlns:a16="http://schemas.microsoft.com/office/drawing/2014/main" id="{2EEDCA3D-3FE3-495A-9C3A-00637FE8BA51}"/>
              </a:ext>
            </a:extLst>
          </p:cNvPr>
          <p:cNvGraphicFramePr>
            <a:graphicFrameLocks noGrp="1"/>
          </p:cNvGraphicFramePr>
          <p:nvPr>
            <p:extLst>
              <p:ext uri="{D42A27DB-BD31-4B8C-83A1-F6EECF244321}">
                <p14:modId xmlns:p14="http://schemas.microsoft.com/office/powerpoint/2010/main" val="2580394268"/>
              </p:ext>
            </p:extLst>
          </p:nvPr>
        </p:nvGraphicFramePr>
        <p:xfrm>
          <a:off x="95624" y="4417808"/>
          <a:ext cx="5668682" cy="111819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22218420"/>
                    </a:ext>
                  </a:extLst>
                </a:gridCol>
                <a:gridCol w="1749114">
                  <a:extLst>
                    <a:ext uri="{9D8B030D-6E8A-4147-A177-3AD203B41FA5}">
                      <a16:colId xmlns:a16="http://schemas.microsoft.com/office/drawing/2014/main" val="1153197677"/>
                    </a:ext>
                  </a:extLst>
                </a:gridCol>
                <a:gridCol w="1210235">
                  <a:extLst>
                    <a:ext uri="{9D8B030D-6E8A-4147-A177-3AD203B41FA5}">
                      <a16:colId xmlns:a16="http://schemas.microsoft.com/office/drawing/2014/main" val="1848943318"/>
                    </a:ext>
                  </a:extLst>
                </a:gridCol>
              </a:tblGrid>
              <a:tr h="376518">
                <a:tc>
                  <a:txBody>
                    <a:bodyPr/>
                    <a:lstStyle/>
                    <a:p>
                      <a:r>
                        <a:rPr lang="en-US" b="0" dirty="0">
                          <a:solidFill>
                            <a:schemeClr val="tx1"/>
                          </a:solidFill>
                        </a:rPr>
                        <a:t>2-POINT %</a:t>
                      </a:r>
                    </a:p>
                  </a:txBody>
                  <a:tcPr>
                    <a:cell3D prstMaterial="dkEdge">
                      <a:bevel/>
                      <a:lightRig rig="flood" dir="t"/>
                    </a:cell3D>
                    <a:solidFill>
                      <a:schemeClr val="accent5">
                        <a:lumMod val="20000"/>
                        <a:lumOff val="80000"/>
                      </a:schemeClr>
                    </a:solidFill>
                  </a:tcPr>
                </a:tc>
                <a:tc>
                  <a:txBody>
                    <a:bodyPr/>
                    <a:lstStyle/>
                    <a:p>
                      <a:pPr algn="r"/>
                      <a:r>
                        <a:rPr lang="en-US" b="0" dirty="0">
                          <a:solidFill>
                            <a:schemeClr val="tx1"/>
                          </a:solidFill>
                        </a:rPr>
                        <a:t>0.0462</a:t>
                      </a:r>
                    </a:p>
                  </a:txBody>
                  <a:tcPr>
                    <a:cell3D prstMaterial="dkEdge">
                      <a:bevel/>
                      <a:lightRig rig="flood" dir="t"/>
                    </a:cell3D>
                    <a:solidFill>
                      <a:schemeClr val="accent5">
                        <a:lumMod val="20000"/>
                        <a:lumOff val="80000"/>
                      </a:schemeClr>
                    </a:solidFill>
                  </a:tcPr>
                </a:tc>
                <a:tc>
                  <a:txBody>
                    <a:bodyPr/>
                    <a:lstStyle/>
                    <a:p>
                      <a:pPr algn="r"/>
                      <a:r>
                        <a:rPr lang="en-US" b="0" dirty="0">
                          <a:solidFill>
                            <a:schemeClr val="tx1"/>
                          </a:solidFill>
                        </a:rPr>
                        <a:t>0.178</a:t>
                      </a:r>
                    </a:p>
                  </a:txBody>
                  <a:tcPr>
                    <a:cell3D prstMaterial="dkEdge">
                      <a:bevel/>
                      <a:lightRig rig="flood" dir="t"/>
                    </a:cell3D>
                    <a:solidFill>
                      <a:schemeClr val="accent5">
                        <a:lumMod val="20000"/>
                        <a:lumOff val="80000"/>
                      </a:schemeClr>
                    </a:solidFill>
                  </a:tcPr>
                </a:tc>
                <a:extLst>
                  <a:ext uri="{0D108BD9-81ED-4DB2-BD59-A6C34878D82A}">
                    <a16:rowId xmlns:a16="http://schemas.microsoft.com/office/drawing/2014/main" val="1712232331"/>
                  </a:ext>
                </a:extLst>
              </a:tr>
              <a:tr h="370840">
                <a:tc>
                  <a:txBody>
                    <a:bodyPr/>
                    <a:lstStyle/>
                    <a:p>
                      <a:r>
                        <a:rPr lang="en-US" dirty="0"/>
                        <a:t>2-POINT % ALLOWED</a:t>
                      </a:r>
                    </a:p>
                  </a:txBody>
                  <a:tcPr>
                    <a:cell3D prstMaterial="dkEdge">
                      <a:bevel/>
                      <a:lightRig rig="flood" dir="t"/>
                    </a:cell3D>
                  </a:tcPr>
                </a:tc>
                <a:tc>
                  <a:txBody>
                    <a:bodyPr/>
                    <a:lstStyle/>
                    <a:p>
                      <a:pPr algn="r"/>
                      <a:r>
                        <a:rPr lang="en-US" dirty="0"/>
                        <a:t>-0.0207</a:t>
                      </a:r>
                    </a:p>
                  </a:txBody>
                  <a:tcPr>
                    <a:cell3D prstMaterial="dkEdge">
                      <a:bevel/>
                      <a:lightRig rig="flood" dir="t"/>
                    </a:cell3D>
                  </a:tcPr>
                </a:tc>
                <a:tc>
                  <a:txBody>
                    <a:bodyPr/>
                    <a:lstStyle/>
                    <a:p>
                      <a:pPr algn="r"/>
                      <a:r>
                        <a:rPr lang="en-US" dirty="0"/>
                        <a:t>0.533</a:t>
                      </a:r>
                    </a:p>
                  </a:txBody>
                  <a:tcPr>
                    <a:cell3D prstMaterial="dkEdge">
                      <a:bevel/>
                      <a:lightRig rig="flood" dir="t"/>
                    </a:cell3D>
                  </a:tcPr>
                </a:tc>
                <a:extLst>
                  <a:ext uri="{0D108BD9-81ED-4DB2-BD59-A6C34878D82A}">
                    <a16:rowId xmlns:a16="http://schemas.microsoft.com/office/drawing/2014/main" val="2290377339"/>
                  </a:ext>
                </a:extLst>
              </a:tr>
              <a:tr h="370840">
                <a:tc>
                  <a:txBody>
                    <a:bodyPr/>
                    <a:lstStyle/>
                    <a:p>
                      <a:r>
                        <a:rPr lang="en-US" dirty="0"/>
                        <a:t>3-POINT % ALLOWED</a:t>
                      </a:r>
                    </a:p>
                  </a:txBody>
                  <a:tcPr>
                    <a:cell3D prstMaterial="dkEdge">
                      <a:bevel/>
                      <a:lightRig rig="flood" dir="t"/>
                    </a:cell3D>
                  </a:tcPr>
                </a:tc>
                <a:tc>
                  <a:txBody>
                    <a:bodyPr/>
                    <a:lstStyle/>
                    <a:p>
                      <a:pPr algn="r"/>
                      <a:r>
                        <a:rPr lang="en-US" dirty="0"/>
                        <a:t>-0.0693</a:t>
                      </a:r>
                    </a:p>
                  </a:txBody>
                  <a:tcPr>
                    <a:cell3D prstMaterial="dkEdge">
                      <a:bevel/>
                      <a:lightRig rig="flood" dir="t"/>
                    </a:cell3D>
                  </a:tcPr>
                </a:tc>
                <a:tc>
                  <a:txBody>
                    <a:bodyPr/>
                    <a:lstStyle/>
                    <a:p>
                      <a:pPr algn="r"/>
                      <a:r>
                        <a:rPr lang="en-US" dirty="0"/>
                        <a:t>0.095</a:t>
                      </a:r>
                    </a:p>
                  </a:txBody>
                  <a:tcPr>
                    <a:cell3D prstMaterial="dkEdge">
                      <a:bevel/>
                      <a:lightRig rig="flood" dir="t"/>
                    </a:cell3D>
                  </a:tcPr>
                </a:tc>
                <a:extLst>
                  <a:ext uri="{0D108BD9-81ED-4DB2-BD59-A6C34878D82A}">
                    <a16:rowId xmlns:a16="http://schemas.microsoft.com/office/drawing/2014/main" val="4035274255"/>
                  </a:ext>
                </a:extLst>
              </a:tr>
            </a:tbl>
          </a:graphicData>
        </a:graphic>
      </p:graphicFrame>
      <p:pic>
        <p:nvPicPr>
          <p:cNvPr id="11" name="Picture 10" descr="A screenshot of a cell phone&#10;&#10;Description automatically generated">
            <a:extLst>
              <a:ext uri="{FF2B5EF4-FFF2-40B4-BE49-F238E27FC236}">
                <a16:creationId xmlns:a16="http://schemas.microsoft.com/office/drawing/2014/main" id="{8157AE15-8CFA-49D1-89E0-AF80B88E8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464" y="636492"/>
            <a:ext cx="2829320" cy="2686425"/>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0FF127E3-E52E-48DC-9C9E-9E9170B68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464" y="3633694"/>
            <a:ext cx="2800741" cy="2686425"/>
          </a:xfrm>
          <a:prstGeom prst="rect">
            <a:avLst/>
          </a:prstGeom>
        </p:spPr>
      </p:pic>
    </p:spTree>
    <p:extLst>
      <p:ext uri="{BB962C8B-B14F-4D97-AF65-F5344CB8AC3E}">
        <p14:creationId xmlns:p14="http://schemas.microsoft.com/office/powerpoint/2010/main" val="126343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6A2E-9B2F-4A21-90B2-3D173626E9E1}"/>
              </a:ext>
            </a:extLst>
          </p:cNvPr>
          <p:cNvSpPr>
            <a:spLocks noGrp="1"/>
          </p:cNvSpPr>
          <p:nvPr>
            <p:ph type="ctrTitle"/>
          </p:nvPr>
        </p:nvSpPr>
        <p:spPr>
          <a:xfrm>
            <a:off x="1154955" y="847352"/>
            <a:ext cx="9409882" cy="1575582"/>
          </a:xfrm>
        </p:spPr>
        <p:txBody>
          <a:bodyPr/>
          <a:lstStyle/>
          <a:p>
            <a:r>
              <a:rPr lang="en-US" sz="2400" dirty="0"/>
              <a:t>2017–18 North Carolina Central Eagles men's basketball team</a:t>
            </a:r>
            <a:br>
              <a:rPr lang="en-US" dirty="0"/>
            </a:br>
            <a:endParaRPr lang="en-US" dirty="0"/>
          </a:p>
        </p:txBody>
      </p:sp>
      <p:sp>
        <p:nvSpPr>
          <p:cNvPr id="3" name="Subtitle 2">
            <a:extLst>
              <a:ext uri="{FF2B5EF4-FFF2-40B4-BE49-F238E27FC236}">
                <a16:creationId xmlns:a16="http://schemas.microsoft.com/office/drawing/2014/main" id="{BC8ECD9D-E7A1-409C-85FA-BE6A27A69487}"/>
              </a:ext>
            </a:extLst>
          </p:cNvPr>
          <p:cNvSpPr>
            <a:spLocks noGrp="1"/>
          </p:cNvSpPr>
          <p:nvPr>
            <p:ph type="subTitle" idx="1"/>
          </p:nvPr>
        </p:nvSpPr>
        <p:spPr/>
        <p:txBody>
          <a:bodyPr/>
          <a:lstStyle/>
          <a:p>
            <a:endParaRPr lang="en-US"/>
          </a:p>
        </p:txBody>
      </p:sp>
      <p:pic>
        <p:nvPicPr>
          <p:cNvPr id="7" name="Picture 6" descr="A picture containing large&#10;&#10;Description automatically generated">
            <a:extLst>
              <a:ext uri="{FF2B5EF4-FFF2-40B4-BE49-F238E27FC236}">
                <a16:creationId xmlns:a16="http://schemas.microsoft.com/office/drawing/2014/main" id="{956C2926-6E0E-45E7-949A-E6CBC2865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997612"/>
            <a:ext cx="9409881" cy="4164037"/>
          </a:xfrm>
          <a:prstGeom prst="rect">
            <a:avLst/>
          </a:prstGeom>
        </p:spPr>
      </p:pic>
    </p:spTree>
    <p:extLst>
      <p:ext uri="{BB962C8B-B14F-4D97-AF65-F5344CB8AC3E}">
        <p14:creationId xmlns:p14="http://schemas.microsoft.com/office/powerpoint/2010/main" val="28896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1E88-7504-41C5-9F5C-40DEFFF0E7E9}"/>
              </a:ext>
            </a:extLst>
          </p:cNvPr>
          <p:cNvSpPr>
            <a:spLocks noGrp="1"/>
          </p:cNvSpPr>
          <p:nvPr>
            <p:ph type="title"/>
          </p:nvPr>
        </p:nvSpPr>
        <p:spPr/>
        <p:txBody>
          <a:bodyPr/>
          <a:lstStyle/>
          <a:p>
            <a:r>
              <a:rPr lang="en-US" sz="2400" dirty="0"/>
              <a:t>2017–18 Cal State Fullerton Titans men's basketball team</a:t>
            </a:r>
            <a:br>
              <a:rPr lang="en-US" dirty="0"/>
            </a:br>
            <a:endParaRPr lang="en-US" dirty="0"/>
          </a:p>
        </p:txBody>
      </p:sp>
      <p:pic>
        <p:nvPicPr>
          <p:cNvPr id="9" name="Content Placeholder 8" descr="A screenshot of a computer screen&#10;&#10;Description automatically generated">
            <a:extLst>
              <a:ext uri="{FF2B5EF4-FFF2-40B4-BE49-F238E27FC236}">
                <a16:creationId xmlns:a16="http://schemas.microsoft.com/office/drawing/2014/main" id="{1FA2E835-6D76-41C2-B87B-9207DD863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3243695"/>
            <a:ext cx="8824913" cy="2135910"/>
          </a:xfrm>
        </p:spPr>
      </p:pic>
    </p:spTree>
    <p:extLst>
      <p:ext uri="{BB962C8B-B14F-4D97-AF65-F5344CB8AC3E}">
        <p14:creationId xmlns:p14="http://schemas.microsoft.com/office/powerpoint/2010/main" val="133206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D18D-662D-430F-A9C8-5D5CF91A205B}"/>
              </a:ext>
            </a:extLst>
          </p:cNvPr>
          <p:cNvSpPr>
            <a:spLocks noGrp="1"/>
          </p:cNvSpPr>
          <p:nvPr>
            <p:ph type="title"/>
          </p:nvPr>
        </p:nvSpPr>
        <p:spPr/>
        <p:txBody>
          <a:bodyPr/>
          <a:lstStyle/>
          <a:p>
            <a:pPr algn="ctr"/>
            <a:r>
              <a:rPr lang="en-US" dirty="0"/>
              <a:t>Our theoretical Bracket</a:t>
            </a:r>
          </a:p>
        </p:txBody>
      </p:sp>
      <p:sp>
        <p:nvSpPr>
          <p:cNvPr id="3" name="Content Placeholder 2">
            <a:extLst>
              <a:ext uri="{FF2B5EF4-FFF2-40B4-BE49-F238E27FC236}">
                <a16:creationId xmlns:a16="http://schemas.microsoft.com/office/drawing/2014/main" id="{DDB526FA-E4E5-4E8B-89E0-D5AD4CA76023}"/>
              </a:ext>
            </a:extLst>
          </p:cNvPr>
          <p:cNvSpPr>
            <a:spLocks noGrp="1"/>
          </p:cNvSpPr>
          <p:nvPr>
            <p:ph idx="1"/>
          </p:nvPr>
        </p:nvSpPr>
        <p:spPr/>
        <p:txBody>
          <a:bodyPr/>
          <a:lstStyle/>
          <a:p>
            <a:r>
              <a:rPr lang="en-US" sz="2400" dirty="0"/>
              <a:t>Using our prediction model I picked the lowest 64 predictions (ignored “first four” part of the tournament)</a:t>
            </a:r>
          </a:p>
          <a:p>
            <a:r>
              <a:rPr lang="en-US" sz="2400" dirty="0"/>
              <a:t>I seeded them based of their rank in the data</a:t>
            </a:r>
          </a:p>
          <a:p>
            <a:r>
              <a:rPr lang="en-US" sz="2400" dirty="0"/>
              <a:t>Our prediction determined winner</a:t>
            </a:r>
          </a:p>
          <a:p>
            <a:r>
              <a:rPr lang="en-US" sz="2400" dirty="0"/>
              <a:t>Made some interesting upsets</a:t>
            </a:r>
          </a:p>
          <a:p>
            <a:endParaRPr lang="en-US" dirty="0"/>
          </a:p>
        </p:txBody>
      </p:sp>
    </p:spTree>
    <p:extLst>
      <p:ext uri="{BB962C8B-B14F-4D97-AF65-F5344CB8AC3E}">
        <p14:creationId xmlns:p14="http://schemas.microsoft.com/office/powerpoint/2010/main" val="260526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69A6-D30B-4284-9936-75E9E4A7D894}"/>
              </a:ext>
            </a:extLst>
          </p:cNvPr>
          <p:cNvSpPr>
            <a:spLocks noGrp="1"/>
          </p:cNvSpPr>
          <p:nvPr>
            <p:ph type="title"/>
          </p:nvPr>
        </p:nvSpPr>
        <p:spPr/>
        <p:txBody>
          <a:bodyPr/>
          <a:lstStyle/>
          <a:p>
            <a:endParaRPr lang="en-US"/>
          </a:p>
        </p:txBody>
      </p:sp>
      <p:pic>
        <p:nvPicPr>
          <p:cNvPr id="5" name="Content Placeholder 4" descr="A close up of a piece of paper&#10;&#10;Description automatically generated">
            <a:extLst>
              <a:ext uri="{FF2B5EF4-FFF2-40B4-BE49-F238E27FC236}">
                <a16:creationId xmlns:a16="http://schemas.microsoft.com/office/drawing/2014/main" id="{7BEBC284-9157-4013-99F4-EA3721D30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06" y="0"/>
            <a:ext cx="11980746" cy="6858000"/>
          </a:xfrm>
        </p:spPr>
      </p:pic>
      <p:pic>
        <p:nvPicPr>
          <p:cNvPr id="4" name="Picture 3" descr="A close up of a logo&#10;&#10;Description automatically generated">
            <a:extLst>
              <a:ext uri="{FF2B5EF4-FFF2-40B4-BE49-F238E27FC236}">
                <a16:creationId xmlns:a16="http://schemas.microsoft.com/office/drawing/2014/main" id="{943256D8-CFEF-4266-BF5D-B2CA00CD1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225" y="6340211"/>
            <a:ext cx="4290645" cy="706964"/>
          </a:xfrm>
          <a:prstGeom prst="rect">
            <a:avLst/>
          </a:prstGeom>
        </p:spPr>
      </p:pic>
      <p:pic>
        <p:nvPicPr>
          <p:cNvPr id="7" name="Picture 6" descr="A close up of a logo&#10;&#10;Description automatically generated">
            <a:extLst>
              <a:ext uri="{FF2B5EF4-FFF2-40B4-BE49-F238E27FC236}">
                <a16:creationId xmlns:a16="http://schemas.microsoft.com/office/drawing/2014/main" id="{4808FEBD-A6D9-421F-9113-7885C302F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975" y="-158614"/>
            <a:ext cx="5303519" cy="341494"/>
          </a:xfrm>
          <a:prstGeom prst="rect">
            <a:avLst/>
          </a:prstGeom>
        </p:spPr>
      </p:pic>
      <p:pic>
        <p:nvPicPr>
          <p:cNvPr id="9" name="Picture 8" descr="A close up of a logo&#10;&#10;Description automatically generated">
            <a:extLst>
              <a:ext uri="{FF2B5EF4-FFF2-40B4-BE49-F238E27FC236}">
                <a16:creationId xmlns:a16="http://schemas.microsoft.com/office/drawing/2014/main" id="{21EBB778-6C3D-4D36-81DB-7BCCF9CEE8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8630" y="182880"/>
            <a:ext cx="1714739" cy="1153551"/>
          </a:xfrm>
          <a:prstGeom prst="rect">
            <a:avLst/>
          </a:prstGeom>
        </p:spPr>
      </p:pic>
      <p:pic>
        <p:nvPicPr>
          <p:cNvPr id="11" name="Picture 10" descr="A close up of a logo&#10;&#10;Description automatically generated">
            <a:extLst>
              <a:ext uri="{FF2B5EF4-FFF2-40B4-BE49-F238E27FC236}">
                <a16:creationId xmlns:a16="http://schemas.microsoft.com/office/drawing/2014/main" id="{F0B63F2B-EF1D-44E5-9879-140D24D9FF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975" y="-226435"/>
            <a:ext cx="5303519" cy="507789"/>
          </a:xfrm>
          <a:prstGeom prst="rect">
            <a:avLst/>
          </a:prstGeom>
        </p:spPr>
      </p:pic>
      <p:pic>
        <p:nvPicPr>
          <p:cNvPr id="13" name="Picture 12" descr="A close up of a logo&#10;&#10;Description automatically generated">
            <a:extLst>
              <a:ext uri="{FF2B5EF4-FFF2-40B4-BE49-F238E27FC236}">
                <a16:creationId xmlns:a16="http://schemas.microsoft.com/office/drawing/2014/main" id="{BD1CA4F5-13E5-4D9E-A800-DF9719A181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5735" y="182880"/>
            <a:ext cx="4937759" cy="324909"/>
          </a:xfrm>
          <a:prstGeom prst="rect">
            <a:avLst/>
          </a:prstGeom>
        </p:spPr>
      </p:pic>
    </p:spTree>
    <p:extLst>
      <p:ext uri="{BB962C8B-B14F-4D97-AF65-F5344CB8AC3E}">
        <p14:creationId xmlns:p14="http://schemas.microsoft.com/office/powerpoint/2010/main" val="363053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3D59-94E8-47D8-A3B4-98DD1AF7E92B}"/>
              </a:ext>
            </a:extLst>
          </p:cNvPr>
          <p:cNvSpPr>
            <a:spLocks noGrp="1"/>
          </p:cNvSpPr>
          <p:nvPr>
            <p:ph type="title"/>
          </p:nvPr>
        </p:nvSpPr>
        <p:spPr/>
        <p:txBody>
          <a:bodyPr/>
          <a:lstStyle/>
          <a:p>
            <a:pPr algn="ctr"/>
            <a:r>
              <a:rPr lang="en-US" sz="2000" dirty="0"/>
              <a:t>MODEL PREDICT TEST TOP 3 AND HOW THEY PLACED IN THE NCAA TOURNAMENT</a:t>
            </a:r>
          </a:p>
        </p:txBody>
      </p:sp>
      <p:sp>
        <p:nvSpPr>
          <p:cNvPr id="3" name="Text Placeholder 2">
            <a:extLst>
              <a:ext uri="{FF2B5EF4-FFF2-40B4-BE49-F238E27FC236}">
                <a16:creationId xmlns:a16="http://schemas.microsoft.com/office/drawing/2014/main" id="{D2072033-9FFB-4083-B43A-164CD424C8F7}"/>
              </a:ext>
            </a:extLst>
          </p:cNvPr>
          <p:cNvSpPr>
            <a:spLocks noGrp="1"/>
          </p:cNvSpPr>
          <p:nvPr>
            <p:ph type="body" sz="half" idx="2"/>
          </p:nvPr>
        </p:nvSpPr>
        <p:spPr>
          <a:xfrm>
            <a:off x="1154954" y="3543300"/>
            <a:ext cx="8825659" cy="2949864"/>
          </a:xfrm>
        </p:spPr>
        <p:txBody>
          <a:bodyPr>
            <a:normAutofit fontScale="85000" lnSpcReduction="20000"/>
          </a:bodyPr>
          <a:lstStyle/>
          <a:p>
            <a:endParaRPr lang="en-US" sz="2000" dirty="0">
              <a:latin typeface="Comic Sans MS" panose="030F0702030302020204" pitchFamily="66" charset="0"/>
            </a:endParaRPr>
          </a:p>
          <a:p>
            <a:r>
              <a:rPr lang="en-US" sz="2000" dirty="0">
                <a:latin typeface="Comic Sans MS" panose="030F0702030302020204" pitchFamily="66" charset="0"/>
              </a:rPr>
              <a:t>North Carolina (2017 team) was lowest seed number in our test set and that year they were NCAA Champions</a:t>
            </a:r>
          </a:p>
          <a:p>
            <a:endParaRPr lang="en-US" sz="2000" dirty="0">
              <a:latin typeface="Comic Sans MS" panose="030F0702030302020204" pitchFamily="66" charset="0"/>
            </a:endParaRPr>
          </a:p>
          <a:p>
            <a:r>
              <a:rPr lang="en-US" sz="2000" dirty="0">
                <a:latin typeface="Comic Sans MS" panose="030F0702030302020204" pitchFamily="66" charset="0"/>
              </a:rPr>
              <a:t>Kansas (2018 team) was  second lowest seed number in our test set and that year they made it to the final four (our test set didn’t have Michigan’s or Villanova’s 2018 team in it) </a:t>
            </a:r>
          </a:p>
          <a:p>
            <a:endParaRPr lang="en-US" sz="2000" dirty="0">
              <a:latin typeface="Comic Sans MS" panose="030F0702030302020204" pitchFamily="66" charset="0"/>
            </a:endParaRPr>
          </a:p>
          <a:p>
            <a:r>
              <a:rPr lang="en-US" sz="2000" dirty="0">
                <a:latin typeface="Comic Sans MS" panose="030F0702030302020204" pitchFamily="66" charset="0"/>
              </a:rPr>
              <a:t>Oregon (2017 team) was  third lowest seed number in our test set and that year they made it to the final four losing to North Carolina</a:t>
            </a:r>
          </a:p>
          <a:p>
            <a:endParaRPr lang="en-US" b="1" dirty="0"/>
          </a:p>
          <a:p>
            <a:endParaRPr lang="en-US" dirty="0"/>
          </a:p>
        </p:txBody>
      </p:sp>
    </p:spTree>
    <p:extLst>
      <p:ext uri="{BB962C8B-B14F-4D97-AF65-F5344CB8AC3E}">
        <p14:creationId xmlns:p14="http://schemas.microsoft.com/office/powerpoint/2010/main" val="221356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2945-5A25-476B-910B-D3D4044C17DD}"/>
              </a:ext>
            </a:extLst>
          </p:cNvPr>
          <p:cNvSpPr>
            <a:spLocks noGrp="1"/>
          </p:cNvSpPr>
          <p:nvPr>
            <p:ph type="title"/>
          </p:nvPr>
        </p:nvSpPr>
        <p:spPr/>
        <p:txBody>
          <a:bodyPr/>
          <a:lstStyle/>
          <a:p>
            <a:pPr algn="ctr"/>
            <a:r>
              <a:rPr lang="en-US" dirty="0"/>
              <a:t>CONCULSION</a:t>
            </a:r>
          </a:p>
        </p:txBody>
      </p:sp>
      <p:sp>
        <p:nvSpPr>
          <p:cNvPr id="3" name="Content Placeholder 2">
            <a:extLst>
              <a:ext uri="{FF2B5EF4-FFF2-40B4-BE49-F238E27FC236}">
                <a16:creationId xmlns:a16="http://schemas.microsoft.com/office/drawing/2014/main" id="{D717A595-6FF3-4326-86F0-BB78255D7708}"/>
              </a:ext>
            </a:extLst>
          </p:cNvPr>
          <p:cNvSpPr>
            <a:spLocks noGrp="1"/>
          </p:cNvSpPr>
          <p:nvPr>
            <p:ph idx="1"/>
          </p:nvPr>
        </p:nvSpPr>
        <p:spPr/>
        <p:txBody>
          <a:bodyPr/>
          <a:lstStyle/>
          <a:p>
            <a:endParaRPr lang="en-US" dirty="0"/>
          </a:p>
          <a:p>
            <a:r>
              <a:rPr lang="en-US" dirty="0"/>
              <a:t>GOOD PREDICTION MODEL FOR GETTING INTO NCAA TOURNEMENT</a:t>
            </a:r>
          </a:p>
          <a:p>
            <a:endParaRPr lang="en-US" dirty="0"/>
          </a:p>
          <a:p>
            <a:r>
              <a:rPr lang="en-US" dirty="0"/>
              <a:t>BAD FOR PREDICTING ACTUAL SEED NUMBER DUE TO LARGE AMOUNT OF TEAMS NOT GETTING INTO TOURNAMENT</a:t>
            </a:r>
          </a:p>
          <a:p>
            <a:endParaRPr lang="en-US" dirty="0"/>
          </a:p>
          <a:p>
            <a:r>
              <a:rPr lang="en-US" dirty="0"/>
              <a:t>AT FIRST GLACE MAY BE A GOOD PREDICTOR AT HOW FAR A TEAM WOULD GO BUT NEEDS FURTHER TESTING</a:t>
            </a:r>
          </a:p>
          <a:p>
            <a:endParaRPr lang="en-US" dirty="0"/>
          </a:p>
        </p:txBody>
      </p:sp>
    </p:spTree>
    <p:extLst>
      <p:ext uri="{BB962C8B-B14F-4D97-AF65-F5344CB8AC3E}">
        <p14:creationId xmlns:p14="http://schemas.microsoft.com/office/powerpoint/2010/main" val="219281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CA3DF-A0E0-42B9-915A-17260EE01920}"/>
              </a:ext>
            </a:extLst>
          </p:cNvPr>
          <p:cNvSpPr>
            <a:spLocks noGrp="1"/>
          </p:cNvSpPr>
          <p:nvPr>
            <p:ph type="ctrTitle"/>
          </p:nvPr>
        </p:nvSpPr>
        <p:spPr>
          <a:xfrm>
            <a:off x="770996" y="872197"/>
            <a:ext cx="8415207" cy="2987599"/>
          </a:xfrm>
        </p:spPr>
        <p:txBody>
          <a:bodyPr/>
          <a:lstStyle/>
          <a:p>
            <a:pPr algn="ctr"/>
            <a:r>
              <a:rPr lang="en-US" dirty="0">
                <a:solidFill>
                  <a:schemeClr val="tx1">
                    <a:lumMod val="95000"/>
                  </a:schemeClr>
                </a:solidFill>
              </a:rPr>
              <a:t>Due to the COVID 19 there was no </a:t>
            </a:r>
            <a:r>
              <a:rPr lang="en-US" dirty="0" err="1">
                <a:solidFill>
                  <a:schemeClr val="tx1">
                    <a:lumMod val="95000"/>
                  </a:schemeClr>
                </a:solidFill>
              </a:rPr>
              <a:t>ncaa</a:t>
            </a:r>
            <a:r>
              <a:rPr lang="en-US" dirty="0">
                <a:solidFill>
                  <a:schemeClr val="tx1">
                    <a:lumMod val="95000"/>
                  </a:schemeClr>
                </a:solidFill>
              </a:rPr>
              <a:t> basket ball tournament in 2020</a:t>
            </a:r>
          </a:p>
        </p:txBody>
      </p:sp>
      <p:sp>
        <p:nvSpPr>
          <p:cNvPr id="5" name="Subtitle 4">
            <a:extLst>
              <a:ext uri="{FF2B5EF4-FFF2-40B4-BE49-F238E27FC236}">
                <a16:creationId xmlns:a16="http://schemas.microsoft.com/office/drawing/2014/main" id="{526574A8-92C3-456C-B4B5-BFF04EAC6BCD}"/>
              </a:ext>
            </a:extLst>
          </p:cNvPr>
          <p:cNvSpPr>
            <a:spLocks noGrp="1"/>
          </p:cNvSpPr>
          <p:nvPr>
            <p:ph type="subTitle" idx="1"/>
          </p:nvPr>
        </p:nvSpPr>
        <p:spPr>
          <a:xfrm>
            <a:off x="956603" y="4135902"/>
            <a:ext cx="5416062" cy="1730326"/>
          </a:xfrm>
        </p:spPr>
        <p:txBody>
          <a:bodyPr/>
          <a:lstStyle/>
          <a:p>
            <a:pPr algn="ctr"/>
            <a:endParaRPr lang="en-US" dirty="0"/>
          </a:p>
          <a:p>
            <a:pPr algn="ctr"/>
            <a:r>
              <a:rPr lang="en-US" sz="2800" dirty="0">
                <a:solidFill>
                  <a:schemeClr val="tx1"/>
                </a:solidFill>
              </a:rPr>
              <a:t>Leaving many </a:t>
            </a:r>
            <a:r>
              <a:rPr lang="en-US" sz="2800" dirty="0" err="1">
                <a:solidFill>
                  <a:schemeClr val="tx1"/>
                </a:solidFill>
              </a:rPr>
              <a:t>jonesing</a:t>
            </a:r>
            <a:r>
              <a:rPr lang="en-US" sz="2800" dirty="0">
                <a:solidFill>
                  <a:schemeClr val="tx1"/>
                </a:solidFill>
              </a:rPr>
              <a:t> for march madness</a:t>
            </a:r>
          </a:p>
        </p:txBody>
      </p:sp>
      <p:pic>
        <p:nvPicPr>
          <p:cNvPr id="7" name="Picture 6" descr="Close-up of basketball hoop">
            <a:extLst>
              <a:ext uri="{FF2B5EF4-FFF2-40B4-BE49-F238E27FC236}">
                <a16:creationId xmlns:a16="http://schemas.microsoft.com/office/drawing/2014/main" id="{4812E3EA-1EBE-4286-B453-D2A9CEE1F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575" y="3283580"/>
            <a:ext cx="4443429" cy="2987599"/>
          </a:xfrm>
          <a:prstGeom prst="rect">
            <a:avLst/>
          </a:prstGeom>
        </p:spPr>
      </p:pic>
    </p:spTree>
    <p:extLst>
      <p:ext uri="{BB962C8B-B14F-4D97-AF65-F5344CB8AC3E}">
        <p14:creationId xmlns:p14="http://schemas.microsoft.com/office/powerpoint/2010/main" val="41813092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C7A1-7814-4AC4-BBF8-C8255D8A956A}"/>
              </a:ext>
            </a:extLst>
          </p:cNvPr>
          <p:cNvSpPr>
            <a:spLocks noGrp="1"/>
          </p:cNvSpPr>
          <p:nvPr>
            <p:ph type="title"/>
          </p:nvPr>
        </p:nvSpPr>
        <p:spPr/>
        <p:txBody>
          <a:bodyPr/>
          <a:lstStyle/>
          <a:p>
            <a:pPr algn="ctr"/>
            <a:r>
              <a:rPr lang="en-US" dirty="0"/>
              <a:t>What is March Madness?</a:t>
            </a:r>
          </a:p>
        </p:txBody>
      </p:sp>
      <p:sp>
        <p:nvSpPr>
          <p:cNvPr id="3" name="Content Placeholder 2">
            <a:extLst>
              <a:ext uri="{FF2B5EF4-FFF2-40B4-BE49-F238E27FC236}">
                <a16:creationId xmlns:a16="http://schemas.microsoft.com/office/drawing/2014/main" id="{47C2B730-64E4-47F5-B386-E97514F08A2A}"/>
              </a:ext>
            </a:extLst>
          </p:cNvPr>
          <p:cNvSpPr>
            <a:spLocks noGrp="1"/>
          </p:cNvSpPr>
          <p:nvPr>
            <p:ph idx="1"/>
          </p:nvPr>
        </p:nvSpPr>
        <p:spPr/>
        <p:txBody>
          <a:bodyPr>
            <a:noAutofit/>
          </a:bodyPr>
          <a:lstStyle/>
          <a:p>
            <a:r>
              <a:rPr lang="en-US" sz="2000" dirty="0"/>
              <a:t>The NCAA Division I men’s basketball tournament is a single-elimination tournament of 68 teams that compete in seven rounds for the national championship.</a:t>
            </a:r>
          </a:p>
          <a:p>
            <a:endParaRPr lang="en-US" sz="2000" dirty="0"/>
          </a:p>
          <a:p>
            <a:r>
              <a:rPr lang="en-US" sz="2000" dirty="0"/>
              <a:t>The inaugural tournament had just eight teams, and saw Oregon beat Ohio State 46-33 for the title</a:t>
            </a:r>
          </a:p>
          <a:p>
            <a:endParaRPr lang="en-US" sz="2000" dirty="0"/>
          </a:p>
          <a:p>
            <a:r>
              <a:rPr lang="en-US" sz="2000" dirty="0"/>
              <a:t>It has been played annually since 1939.</a:t>
            </a:r>
          </a:p>
          <a:p>
            <a:endParaRPr lang="en-US" sz="2000" dirty="0"/>
          </a:p>
          <a:p>
            <a:r>
              <a:rPr lang="en-US" sz="2000" dirty="0"/>
              <a:t>This is the first time ever that it has been cancelled </a:t>
            </a:r>
          </a:p>
        </p:txBody>
      </p:sp>
    </p:spTree>
    <p:extLst>
      <p:ext uri="{BB962C8B-B14F-4D97-AF65-F5344CB8AC3E}">
        <p14:creationId xmlns:p14="http://schemas.microsoft.com/office/powerpoint/2010/main" val="77365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C38A-70F6-43B6-BC38-37D4897A3B94}"/>
              </a:ext>
            </a:extLst>
          </p:cNvPr>
          <p:cNvSpPr>
            <a:spLocks noGrp="1"/>
          </p:cNvSpPr>
          <p:nvPr>
            <p:ph type="title"/>
          </p:nvPr>
        </p:nvSpPr>
        <p:spPr/>
        <p:txBody>
          <a:bodyPr/>
          <a:lstStyle/>
          <a:p>
            <a:pPr algn="ctr"/>
            <a:r>
              <a:rPr lang="en-US" dirty="0"/>
              <a:t>How are the Teams Selected </a:t>
            </a:r>
          </a:p>
        </p:txBody>
      </p:sp>
      <p:sp>
        <p:nvSpPr>
          <p:cNvPr id="3" name="Content Placeholder 2">
            <a:extLst>
              <a:ext uri="{FF2B5EF4-FFF2-40B4-BE49-F238E27FC236}">
                <a16:creationId xmlns:a16="http://schemas.microsoft.com/office/drawing/2014/main" id="{66547710-0EC5-4102-9A70-F9A4BCD7BDF2}"/>
              </a:ext>
            </a:extLst>
          </p:cNvPr>
          <p:cNvSpPr>
            <a:spLocks noGrp="1"/>
          </p:cNvSpPr>
          <p:nvPr>
            <p:ph idx="1"/>
          </p:nvPr>
        </p:nvSpPr>
        <p:spPr/>
        <p:txBody>
          <a:bodyPr>
            <a:noAutofit/>
          </a:bodyPr>
          <a:lstStyle/>
          <a:p>
            <a:r>
              <a:rPr lang="en-US" sz="2800" dirty="0"/>
              <a:t>The 32 Division I conferences all receive an automatic bid, which they each award to the team that wins the postseason conference tournament</a:t>
            </a:r>
          </a:p>
          <a:p>
            <a:endParaRPr lang="en-US" sz="2800" dirty="0"/>
          </a:p>
          <a:p>
            <a:r>
              <a:rPr lang="en-US" sz="2800" dirty="0"/>
              <a:t>The 10-member NCAA Men's Division I Basketball Committee is responsible for selecting</a:t>
            </a:r>
          </a:p>
        </p:txBody>
      </p:sp>
    </p:spTree>
    <p:extLst>
      <p:ext uri="{BB962C8B-B14F-4D97-AF65-F5344CB8AC3E}">
        <p14:creationId xmlns:p14="http://schemas.microsoft.com/office/powerpoint/2010/main" val="306893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3323-2475-4B43-AC4D-F253779195E1}"/>
              </a:ext>
            </a:extLst>
          </p:cNvPr>
          <p:cNvSpPr>
            <a:spLocks noGrp="1"/>
          </p:cNvSpPr>
          <p:nvPr>
            <p:ph type="title"/>
          </p:nvPr>
        </p:nvSpPr>
        <p:spPr/>
        <p:txBody>
          <a:bodyPr/>
          <a:lstStyle/>
          <a:p>
            <a:pPr algn="ctr"/>
            <a:r>
              <a:rPr lang="en-US" dirty="0"/>
              <a:t>Committee Rules</a:t>
            </a:r>
          </a:p>
        </p:txBody>
      </p:sp>
      <p:sp>
        <p:nvSpPr>
          <p:cNvPr id="3" name="Content Placeholder 2">
            <a:extLst>
              <a:ext uri="{FF2B5EF4-FFF2-40B4-BE49-F238E27FC236}">
                <a16:creationId xmlns:a16="http://schemas.microsoft.com/office/drawing/2014/main" id="{D264C8A5-4F10-464D-ACDE-592795E9213C}"/>
              </a:ext>
            </a:extLst>
          </p:cNvPr>
          <p:cNvSpPr>
            <a:spLocks noGrp="1"/>
          </p:cNvSpPr>
          <p:nvPr>
            <p:ph idx="1"/>
          </p:nvPr>
        </p:nvSpPr>
        <p:spPr/>
        <p:txBody>
          <a:bodyPr>
            <a:normAutofit fontScale="92500" lnSpcReduction="10000"/>
          </a:bodyPr>
          <a:lstStyle/>
          <a:p>
            <a:r>
              <a:rPr lang="en-US" dirty="0"/>
              <a:t>The committee </a:t>
            </a:r>
            <a:r>
              <a:rPr lang="en-US" b="1" dirty="0"/>
              <a:t>selects the 36 best teams </a:t>
            </a:r>
            <a:r>
              <a:rPr lang="en-US" dirty="0"/>
              <a:t>not otherwise automatic qualifiers for their conference to fill the at-large berths. There is no limit on the number of teams the committee may select from one conference;</a:t>
            </a:r>
          </a:p>
          <a:p>
            <a:r>
              <a:rPr lang="en-US" dirty="0"/>
              <a:t>The committee endeavors to </a:t>
            </a:r>
            <a:r>
              <a:rPr lang="en-US" b="1" dirty="0"/>
              <a:t>achieve reasonable competitive balance </a:t>
            </a:r>
            <a:r>
              <a:rPr lang="en-US" dirty="0"/>
              <a:t>in each region of the bracket;</a:t>
            </a:r>
          </a:p>
          <a:p>
            <a:r>
              <a:rPr lang="en-US" dirty="0"/>
              <a:t>A committee member (“member”) shall not be present during any discussion regarding the selection or seeding of a team the individual represents as an athletics director or commissioner;</a:t>
            </a:r>
          </a:p>
          <a:p>
            <a:r>
              <a:rPr lang="en-US" dirty="0"/>
              <a:t>A member is permitted to answer only general, factual questions about teams in the conference the individual represents;</a:t>
            </a:r>
          </a:p>
          <a:p>
            <a:r>
              <a:rPr lang="en-US" dirty="0"/>
              <a:t>At no point in the process shall a member vote for a team the individual represents as an athletics director or commissioner;</a:t>
            </a:r>
          </a:p>
          <a:p>
            <a:endParaRPr lang="en-US" dirty="0"/>
          </a:p>
        </p:txBody>
      </p:sp>
    </p:spTree>
    <p:extLst>
      <p:ext uri="{BB962C8B-B14F-4D97-AF65-F5344CB8AC3E}">
        <p14:creationId xmlns:p14="http://schemas.microsoft.com/office/powerpoint/2010/main" val="235877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B348-9FED-4010-915E-91A5E6BB934A}"/>
              </a:ext>
            </a:extLst>
          </p:cNvPr>
          <p:cNvSpPr>
            <a:spLocks noGrp="1"/>
          </p:cNvSpPr>
          <p:nvPr>
            <p:ph type="title"/>
          </p:nvPr>
        </p:nvSpPr>
        <p:spPr/>
        <p:txBody>
          <a:bodyPr/>
          <a:lstStyle/>
          <a:p>
            <a:pPr algn="ctr"/>
            <a:r>
              <a:rPr lang="en-US" dirty="0"/>
              <a:t>Committee Rules</a:t>
            </a:r>
          </a:p>
        </p:txBody>
      </p:sp>
      <p:sp>
        <p:nvSpPr>
          <p:cNvPr id="3" name="Content Placeholder 2">
            <a:extLst>
              <a:ext uri="{FF2B5EF4-FFF2-40B4-BE49-F238E27FC236}">
                <a16:creationId xmlns:a16="http://schemas.microsoft.com/office/drawing/2014/main" id="{B60B75C0-528C-4B63-84FE-CCECE6E18BBC}"/>
              </a:ext>
            </a:extLst>
          </p:cNvPr>
          <p:cNvSpPr>
            <a:spLocks noGrp="1"/>
          </p:cNvSpPr>
          <p:nvPr>
            <p:ph idx="1"/>
          </p:nvPr>
        </p:nvSpPr>
        <p:spPr/>
        <p:txBody>
          <a:bodyPr>
            <a:normAutofit lnSpcReduction="10000"/>
          </a:bodyPr>
          <a:lstStyle/>
          <a:p>
            <a:r>
              <a:rPr lang="en-US" dirty="0"/>
              <a:t>A committee member shall not be present during any discussion regarding the selection or seeding of a team in which an immediate family member is a student-athlete on the men’s basketball team, is a member of the men’s basketball coaching staff or is a senior athletics administrator at the institution (however upon returning to the room committee members will be updated on relevant discussion by the NCAA’s vice president of men’s basketball);</a:t>
            </a:r>
          </a:p>
          <a:p>
            <a:r>
              <a:rPr lang="en-US" dirty="0"/>
              <a:t>At no point in the process shall a member vote for a team in which an immediate family member is a student-athlete on the men’s basketball team, is a member of the men’s basketball coaching staff or is a senior athletics administrator at the institution;</a:t>
            </a:r>
          </a:p>
          <a:p>
            <a:r>
              <a:rPr lang="en-US" dirty="0"/>
              <a:t>All votes will be by secret ballot.</a:t>
            </a:r>
          </a:p>
          <a:p>
            <a:endParaRPr lang="en-US" dirty="0"/>
          </a:p>
        </p:txBody>
      </p:sp>
    </p:spTree>
    <p:extLst>
      <p:ext uri="{BB962C8B-B14F-4D97-AF65-F5344CB8AC3E}">
        <p14:creationId xmlns:p14="http://schemas.microsoft.com/office/powerpoint/2010/main" val="142912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74F6-DE41-40B8-BB54-8887D7538F7F}"/>
              </a:ext>
            </a:extLst>
          </p:cNvPr>
          <p:cNvSpPr>
            <a:spLocks noGrp="1"/>
          </p:cNvSpPr>
          <p:nvPr>
            <p:ph type="title"/>
          </p:nvPr>
        </p:nvSpPr>
        <p:spPr/>
        <p:txBody>
          <a:bodyPr/>
          <a:lstStyle/>
          <a:p>
            <a:pPr algn="ctr"/>
            <a:r>
              <a:rPr lang="en-US" dirty="0"/>
              <a:t>NO STANDARD MEASUREMENT FOR SELECTING TEAMS??</a:t>
            </a:r>
          </a:p>
        </p:txBody>
      </p:sp>
      <p:sp>
        <p:nvSpPr>
          <p:cNvPr id="3" name="Content Placeholder 2">
            <a:extLst>
              <a:ext uri="{FF2B5EF4-FFF2-40B4-BE49-F238E27FC236}">
                <a16:creationId xmlns:a16="http://schemas.microsoft.com/office/drawing/2014/main" id="{3DA3A5BF-4869-46B2-8516-6D7C1505E08D}"/>
              </a:ext>
            </a:extLst>
          </p:cNvPr>
          <p:cNvSpPr>
            <a:spLocks noGrp="1"/>
          </p:cNvSpPr>
          <p:nvPr>
            <p:ph idx="1"/>
          </p:nvPr>
        </p:nvSpPr>
        <p:spPr>
          <a:xfrm>
            <a:off x="1154954" y="2603500"/>
            <a:ext cx="8825659" cy="4254500"/>
          </a:xfrm>
        </p:spPr>
        <p:txBody>
          <a:bodyPr>
            <a:normAutofit fontScale="92500" lnSpcReduction="10000"/>
          </a:bodyPr>
          <a:lstStyle/>
          <a:p>
            <a:r>
              <a:rPr lang="en-US" b="1" dirty="0"/>
              <a:t>“AP ranking –</a:t>
            </a:r>
            <a:r>
              <a:rPr lang="en-US" dirty="0"/>
              <a:t> The Associated Press has been ranking the top basketball teams since 1948. In its current form, the poll ranks the top 25 teams in Division I via a ranking that is compiled from the ballots of 65 sports journalists across the country. The ranking has no official weight in the selection process, and even a No. 1 ranking in the AP poll does not technically guarantee a team a bid to the NCAA tournament.”       -NCAA </a:t>
            </a:r>
            <a:r>
              <a:rPr lang="en-US" dirty="0" err="1"/>
              <a:t>Offical</a:t>
            </a:r>
            <a:r>
              <a:rPr lang="en-US" dirty="0"/>
              <a:t> website</a:t>
            </a:r>
          </a:p>
          <a:p>
            <a:endParaRPr lang="en-US" b="1" dirty="0"/>
          </a:p>
          <a:p>
            <a:endParaRPr lang="en-US" b="1" dirty="0"/>
          </a:p>
          <a:p>
            <a:r>
              <a:rPr lang="en-US" b="1" dirty="0"/>
              <a:t>“BPI —</a:t>
            </a:r>
            <a:r>
              <a:rPr lang="en-US" dirty="0"/>
              <a:t> College Basketball’s Power Index, invented by ESPN, is a statistic that measures how far above or below average every team is, and projects how well the team will do going forward. The index uses two measurements to do this: BPI Offense (measure of a team’s offensive strength compared to an average offense) and BPI Defense (measure of a team’s defensive strength compared to an average defense). BPI is calculated by finding the difference between these two measurements.”               NCAA </a:t>
            </a:r>
            <a:r>
              <a:rPr lang="en-US" dirty="0" err="1"/>
              <a:t>Offical</a:t>
            </a:r>
            <a:r>
              <a:rPr lang="en-US" dirty="0"/>
              <a:t> website</a:t>
            </a:r>
          </a:p>
          <a:p>
            <a:endParaRPr lang="en-US" dirty="0"/>
          </a:p>
        </p:txBody>
      </p:sp>
    </p:spTree>
    <p:extLst>
      <p:ext uri="{BB962C8B-B14F-4D97-AF65-F5344CB8AC3E}">
        <p14:creationId xmlns:p14="http://schemas.microsoft.com/office/powerpoint/2010/main" val="372375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9F87-6440-4F20-8BE4-D992908F52C0}"/>
              </a:ext>
            </a:extLst>
          </p:cNvPr>
          <p:cNvSpPr>
            <a:spLocks noGrp="1"/>
          </p:cNvSpPr>
          <p:nvPr>
            <p:ph type="title"/>
          </p:nvPr>
        </p:nvSpPr>
        <p:spPr/>
        <p:txBody>
          <a:bodyPr/>
          <a:lstStyle/>
          <a:p>
            <a:pPr algn="ctr"/>
            <a:r>
              <a:rPr lang="en-US" dirty="0"/>
              <a:t>OUR DATA</a:t>
            </a:r>
          </a:p>
        </p:txBody>
      </p:sp>
      <p:sp>
        <p:nvSpPr>
          <p:cNvPr id="3" name="Content Placeholder 2">
            <a:extLst>
              <a:ext uri="{FF2B5EF4-FFF2-40B4-BE49-F238E27FC236}">
                <a16:creationId xmlns:a16="http://schemas.microsoft.com/office/drawing/2014/main" id="{49D16CB0-575C-483D-9B9D-A2F0E17C1DBE}"/>
              </a:ext>
            </a:extLst>
          </p:cNvPr>
          <p:cNvSpPr>
            <a:spLocks noGrp="1"/>
          </p:cNvSpPr>
          <p:nvPr>
            <p:ph idx="1"/>
          </p:nvPr>
        </p:nvSpPr>
        <p:spPr>
          <a:xfrm>
            <a:off x="1154954" y="2603499"/>
            <a:ext cx="8825659" cy="4120857"/>
          </a:xfrm>
        </p:spPr>
        <p:txBody>
          <a:bodyPr>
            <a:normAutofit/>
          </a:bodyPr>
          <a:lstStyle/>
          <a:p>
            <a:r>
              <a:rPr lang="en-US" sz="2400" dirty="0"/>
              <a:t>We have team records from the 2014-15 season to the early end of 2019-20 season</a:t>
            </a:r>
          </a:p>
          <a:p>
            <a:r>
              <a:rPr lang="en-US" sz="2400" dirty="0"/>
              <a:t>We will be using 80% of the data to from 2014-15 to 2018-19 to train the prediction model</a:t>
            </a:r>
          </a:p>
          <a:p>
            <a:r>
              <a:rPr lang="en-US" sz="2400" dirty="0"/>
              <a:t>We will be using 20% of the data to from 2014-15 to 2018-19 to test our predictions</a:t>
            </a:r>
          </a:p>
          <a:p>
            <a:r>
              <a:rPr lang="en-US" sz="2400" dirty="0"/>
              <a:t>We will use the information from the 2019-20 season up till its cancelation to predict who might have been in this year’s tournament</a:t>
            </a:r>
          </a:p>
          <a:p>
            <a:endParaRPr lang="en-US" dirty="0"/>
          </a:p>
          <a:p>
            <a:endParaRPr lang="en-US" dirty="0"/>
          </a:p>
          <a:p>
            <a:endParaRPr lang="en-US" dirty="0"/>
          </a:p>
        </p:txBody>
      </p:sp>
    </p:spTree>
    <p:extLst>
      <p:ext uri="{BB962C8B-B14F-4D97-AF65-F5344CB8AC3E}">
        <p14:creationId xmlns:p14="http://schemas.microsoft.com/office/powerpoint/2010/main" val="14565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EF0B-6BD5-4171-B629-9A16879FEF9B}"/>
              </a:ext>
            </a:extLst>
          </p:cNvPr>
          <p:cNvSpPr>
            <a:spLocks noGrp="1"/>
          </p:cNvSpPr>
          <p:nvPr>
            <p:ph type="title"/>
          </p:nvPr>
        </p:nvSpPr>
        <p:spPr/>
        <p:txBody>
          <a:bodyPr/>
          <a:lstStyle/>
          <a:p>
            <a:pPr algn="ctr"/>
            <a:r>
              <a:rPr lang="en-US" dirty="0"/>
              <a:t>Linear Regression Model  WAS THE BEST Predictor</a:t>
            </a:r>
          </a:p>
        </p:txBody>
      </p:sp>
      <p:sp>
        <p:nvSpPr>
          <p:cNvPr id="3" name="Content Placeholder 2">
            <a:extLst>
              <a:ext uri="{FF2B5EF4-FFF2-40B4-BE49-F238E27FC236}">
                <a16:creationId xmlns:a16="http://schemas.microsoft.com/office/drawing/2014/main" id="{FAAF60EC-40A7-48BC-94D3-E4BBDEA1CCE9}"/>
              </a:ext>
            </a:extLst>
          </p:cNvPr>
          <p:cNvSpPr>
            <a:spLocks noGrp="1"/>
          </p:cNvSpPr>
          <p:nvPr>
            <p:ph idx="1"/>
          </p:nvPr>
        </p:nvSpPr>
        <p:spPr/>
        <p:txBody>
          <a:bodyPr>
            <a:normAutofit fontScale="92500" lnSpcReduction="10000"/>
          </a:bodyPr>
          <a:lstStyle/>
          <a:p>
            <a:r>
              <a:rPr lang="en-US" dirty="0"/>
              <a:t>G: Number of games played</a:t>
            </a:r>
          </a:p>
          <a:p>
            <a:r>
              <a:rPr lang="en-US" dirty="0"/>
              <a:t>W: Number of games won</a:t>
            </a:r>
          </a:p>
          <a:p>
            <a:r>
              <a:rPr lang="en-US" dirty="0"/>
              <a:t>BARTHAG: Power Rating</a:t>
            </a:r>
          </a:p>
          <a:p>
            <a:r>
              <a:rPr lang="en-US" dirty="0"/>
              <a:t>TOR: Turnover Percentage Allowed </a:t>
            </a:r>
          </a:p>
          <a:p>
            <a:r>
              <a:rPr lang="en-US" dirty="0"/>
              <a:t>ORB: Offensive Rebound Percentage</a:t>
            </a:r>
          </a:p>
          <a:p>
            <a:r>
              <a:rPr lang="en-US" dirty="0"/>
              <a:t>DRB: Defensive Rebound Percentage</a:t>
            </a:r>
          </a:p>
          <a:p>
            <a:r>
              <a:rPr lang="en-US" dirty="0"/>
              <a:t>FTR: Free Throw Rate</a:t>
            </a:r>
          </a:p>
          <a:p>
            <a:r>
              <a:rPr lang="en-US" dirty="0"/>
              <a:t>2P_O: Two-Point Shooting Percentage</a:t>
            </a:r>
          </a:p>
          <a:p>
            <a:r>
              <a:rPr lang="en-US" dirty="0"/>
              <a:t>2P_D: Two-Point Shooting Percentage Allowed</a:t>
            </a:r>
          </a:p>
        </p:txBody>
      </p:sp>
    </p:spTree>
    <p:extLst>
      <p:ext uri="{BB962C8B-B14F-4D97-AF65-F5344CB8AC3E}">
        <p14:creationId xmlns:p14="http://schemas.microsoft.com/office/powerpoint/2010/main" val="1832161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741</TotalTime>
  <Words>1011</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Comic Sans MS</vt:lpstr>
      <vt:lpstr>Wingdings 3</vt:lpstr>
      <vt:lpstr>Ion Boardroom</vt:lpstr>
      <vt:lpstr>The what if of ncaa basketball 2020</vt:lpstr>
      <vt:lpstr>Due to the COVID 19 there was no ncaa basket ball tournament in 2020</vt:lpstr>
      <vt:lpstr>What is March Madness?</vt:lpstr>
      <vt:lpstr>How are the Teams Selected </vt:lpstr>
      <vt:lpstr>Committee Rules</vt:lpstr>
      <vt:lpstr>Committee Rules</vt:lpstr>
      <vt:lpstr>NO STANDARD MEASUREMENT FOR SELECTING TEAMS??</vt:lpstr>
      <vt:lpstr>OUR DATA</vt:lpstr>
      <vt:lpstr>Linear Regression Model  WAS THE BEST Predictor</vt:lpstr>
      <vt:lpstr>R- Squared:     0.452      </vt:lpstr>
      <vt:lpstr>PowerPoint Presentation</vt:lpstr>
      <vt:lpstr>PowerPoint Presentation</vt:lpstr>
      <vt:lpstr>2017–18 North Carolina Central Eagles men's basketball team </vt:lpstr>
      <vt:lpstr>2017–18 Cal State Fullerton Titans men's basketball team </vt:lpstr>
      <vt:lpstr>Our theoretical Bracket</vt:lpstr>
      <vt:lpstr>PowerPoint Presentation</vt:lpstr>
      <vt:lpstr>MODEL PREDICT TEST TOP 3 AND HOW THEY PLACED IN THE NCAA TOURNAMENT</vt:lpstr>
      <vt:lpstr>CONCULSION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what if of ncaa basketball 2020</dc:title>
  <dc:creator>michael</dc:creator>
  <cp:lastModifiedBy>michael</cp:lastModifiedBy>
  <cp:revision>25</cp:revision>
  <dcterms:created xsi:type="dcterms:W3CDTF">2020-04-24T01:28:49Z</dcterms:created>
  <dcterms:modified xsi:type="dcterms:W3CDTF">2020-04-27T15:46:02Z</dcterms:modified>
</cp:coreProperties>
</file>