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123E-1A3D-4F6C-9AF3-029C2AC6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3DDC0-4108-48A4-9A73-0C7391FA9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565-BFB6-4EF0-8422-1092199C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35D4-9153-4275-B595-34875647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EE1C-6110-4CDA-8A62-62F41AB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2441-3407-42E8-BC41-84BF8AE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B7A0-B710-4264-B348-1078138D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72DA-6313-4ECF-9363-A5AFD3E3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D0AD-EE5E-4BA8-84AD-DCCC7AD3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9E1F-9950-4B82-8927-67395809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7BEF8-7B9C-4D8E-BB6D-7626D91E0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4CFA9-BFBA-4EC2-82CD-BB83B736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E03E-E969-4A9F-BB2B-B45898D9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4387-1C40-49E0-98E7-68372C80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CB65-5DDF-4352-8665-8E81F4F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A84F-3997-468A-93AE-E61BE46E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F75D-5074-474A-A7E9-2806266F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CCD6-EC21-454A-8FEA-CB9BB256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52CE-BA7D-4D65-A463-38CFD049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4B06-BC13-437B-8845-81AF9BB5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9E15-AD60-43A4-B033-EC3761E4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F3AC0-E919-4F39-9CC2-50AFF0A0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1B68-41BE-4ABB-BA5B-4068480D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E73F-B520-46C4-8802-DE92308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8AA2-EBFE-4380-B65E-C45BD548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54D-FCF4-4058-B735-8C1658E8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89C6-F8F3-4306-A50C-2EDCC0251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D6A3-B5A9-4854-BF3A-2E64232B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B2E5-6B0D-41AF-8ABE-B0309BE4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AC65-39E0-41F0-9A4F-E6686D5C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DB3A2-06E6-4590-AE69-9819BBC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059C-5405-4F75-8B61-6BC9D4CD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96AD-7267-4C2D-89EF-CE059FB4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DF1D1-2A8E-4055-97EF-E78EE0EB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9E77-6393-4828-8B2C-07F7B49C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A113F-DFE8-4E16-BB73-551C0535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1F647-5F84-49C1-9F3D-7355ED4F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3C816-05FB-45C8-8668-D81692FE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3B93-B7B3-40C7-9E06-BC38A658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A3D1-CF80-4332-A8B3-56DF2977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7A6E9-581C-472A-8D77-66BF12BE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D3AFC-F3BD-409E-B9D9-A229CE22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24BB9-B302-495C-982A-3DA49A6B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C1626-2D5A-45DC-90D6-B61B9DEA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EF1B3-3937-4E4F-A3A5-1C5FD823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4225-917E-40AC-94A1-032C8500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D93B-580B-4226-9DAA-7D46F92C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7059-43DD-40FF-B075-D3E2429D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211F-FEFE-4228-A10D-6EDBB1F4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AB5DB-5139-46CA-A0F3-28F09B2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99CB-ACC2-4828-99A0-C0E397FC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9060-4E67-43A8-8AA0-A13EEDD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492B-B0AB-493C-8A18-D07E2608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FF08E-F31C-4B54-8885-EE016B39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4061-9AD1-4138-BDF1-E1612B20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48F3-59FE-4BAA-8D41-E53E9475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0EF6-1E0B-4798-8F7A-0F6170BC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68AB-C258-4B6B-8B4E-CA0BDC3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B7B9-3165-4FD3-A0E2-2FB785B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37F2-4BE8-41AA-8055-AC2AA083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4C9B-EB54-44CE-8C8C-AF112A2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2FB7-51FA-49B7-BD7C-FC2E12F4539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4ABC-CD53-4894-9C58-5721591F5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8810-41B8-49DA-BEA7-ED78330F4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B5AD-9259-4EB7-BF6F-C2FB58915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cing.hkjc.com/racing/english/racing-info/rules_pdf/Equipment-Register-Full-English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on a horse galloping in a jumping course">
            <a:extLst>
              <a:ext uri="{FF2B5EF4-FFF2-40B4-BE49-F238E27FC236}">
                <a16:creationId xmlns:a16="http://schemas.microsoft.com/office/drawing/2014/main" id="{41C3FAB8-D289-4A02-8F74-F31F66AC6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4028" b="506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2DCFF-8D0E-406B-BD83-33BC76AD3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2019 Hong Kong Horse Racing Cluster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08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926C-652E-47E9-BF24-25380B5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Cluster 4 and 5 same cluster </a:t>
            </a:r>
            <a:br>
              <a:rPr lang="en-US" dirty="0"/>
            </a:br>
            <a:r>
              <a:rPr lang="en-US" sz="3600" dirty="0"/>
              <a:t>New to racing and didn’t make it through the season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1118-D715-4CB4-AE18-16752A70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5 horse had only one race </a:t>
            </a:r>
          </a:p>
          <a:p>
            <a:endParaRPr lang="en-US" dirty="0"/>
          </a:p>
          <a:p>
            <a:r>
              <a:rPr lang="en-US" dirty="0"/>
              <a:t>Cluster 4 horses had significantly less races then the other clusters</a:t>
            </a:r>
          </a:p>
          <a:p>
            <a:endParaRPr lang="en-US" dirty="0"/>
          </a:p>
          <a:p>
            <a:r>
              <a:rPr lang="en-US" dirty="0"/>
              <a:t>Cluster 4 and 5 horses 2-3 years old only</a:t>
            </a:r>
          </a:p>
          <a:p>
            <a:endParaRPr lang="en-US" dirty="0"/>
          </a:p>
          <a:p>
            <a:r>
              <a:rPr lang="en-US" dirty="0"/>
              <a:t>Cluster 4 and 5  never won any races</a:t>
            </a:r>
          </a:p>
        </p:txBody>
      </p:sp>
    </p:spTree>
    <p:extLst>
      <p:ext uri="{BB962C8B-B14F-4D97-AF65-F5344CB8AC3E}">
        <p14:creationId xmlns:p14="http://schemas.microsoft.com/office/powerpoint/2010/main" val="426676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194-2A36-462A-AE51-008E77AD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1 (dirt races at Shatin)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1118-0A33-412B-B857-697C8674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seems to have sorted out the majority of the dirt course races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6B4FA-6180-499E-8402-56B1A7DBE07C}"/>
              </a:ext>
            </a:extLst>
          </p:cNvPr>
          <p:cNvSpPr/>
          <p:nvPr/>
        </p:nvSpPr>
        <p:spPr>
          <a:xfrm>
            <a:off x="2985248" y="4405745"/>
            <a:ext cx="1245008" cy="3694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DD7A3-5EF9-45A8-B797-5CACA1A3F8A7}"/>
              </a:ext>
            </a:extLst>
          </p:cNvPr>
          <p:cNvSpPr/>
          <p:nvPr/>
        </p:nvSpPr>
        <p:spPr>
          <a:xfrm>
            <a:off x="8337177" y="4461752"/>
            <a:ext cx="1245008" cy="3694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FEC08E-49F6-4125-A19C-28E4BFB54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144"/>
              </p:ext>
            </p:extLst>
          </p:nvPr>
        </p:nvGraphicFramePr>
        <p:xfrm>
          <a:off x="624271" y="3440435"/>
          <a:ext cx="50949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313">
                  <a:extLst>
                    <a:ext uri="{9D8B030D-6E8A-4147-A177-3AD203B41FA5}">
                      <a16:colId xmlns:a16="http://schemas.microsoft.com/office/drawing/2014/main" val="3523353001"/>
                    </a:ext>
                  </a:extLst>
                </a:gridCol>
                <a:gridCol w="1698313">
                  <a:extLst>
                    <a:ext uri="{9D8B030D-6E8A-4147-A177-3AD203B41FA5}">
                      <a16:colId xmlns:a16="http://schemas.microsoft.com/office/drawing/2014/main" val="3476874362"/>
                    </a:ext>
                  </a:extLst>
                </a:gridCol>
                <a:gridCol w="1698313">
                  <a:extLst>
                    <a:ext uri="{9D8B030D-6E8A-4147-A177-3AD203B41FA5}">
                      <a16:colId xmlns:a16="http://schemas.microsoft.com/office/drawing/2014/main" val="10262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9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9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1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2942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6FA7CD8-3001-4C39-9D28-53F1F922D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06153"/>
              </p:ext>
            </p:extLst>
          </p:nvPr>
        </p:nvGraphicFramePr>
        <p:xfrm>
          <a:off x="6272546" y="3440435"/>
          <a:ext cx="5307102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9034">
                  <a:extLst>
                    <a:ext uri="{9D8B030D-6E8A-4147-A177-3AD203B41FA5}">
                      <a16:colId xmlns:a16="http://schemas.microsoft.com/office/drawing/2014/main" val="4180241205"/>
                    </a:ext>
                  </a:extLst>
                </a:gridCol>
                <a:gridCol w="1769034">
                  <a:extLst>
                    <a:ext uri="{9D8B030D-6E8A-4147-A177-3AD203B41FA5}">
                      <a16:colId xmlns:a16="http://schemas.microsoft.com/office/drawing/2014/main" val="395252294"/>
                    </a:ext>
                  </a:extLst>
                </a:gridCol>
                <a:gridCol w="1769034">
                  <a:extLst>
                    <a:ext uri="{9D8B030D-6E8A-4147-A177-3AD203B41FA5}">
                      <a16:colId xmlns:a16="http://schemas.microsoft.com/office/drawing/2014/main" val="48164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>
                          <a:effectLst/>
                          <a:latin typeface="Inter"/>
                        </a:rPr>
                        <a:t> Happy Valley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Inter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Shatin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5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3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2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5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75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799C-8F4C-43A0-ADCE-59E2D937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race 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4D738-C942-47FF-8630-247E1D27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88" y="1620822"/>
            <a:ext cx="7799624" cy="5094915"/>
          </a:xfr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4DCEB8-955E-4F10-BB74-A594FD0A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60221"/>
              </p:ext>
            </p:extLst>
          </p:nvPr>
        </p:nvGraphicFramePr>
        <p:xfrm>
          <a:off x="303880" y="2372006"/>
          <a:ext cx="395260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90">
                  <a:extLst>
                    <a:ext uri="{9D8B030D-6E8A-4147-A177-3AD203B41FA5}">
                      <a16:colId xmlns:a16="http://schemas.microsoft.com/office/drawing/2014/main" val="1456886980"/>
                    </a:ext>
                  </a:extLst>
                </a:gridCol>
                <a:gridCol w="764147">
                  <a:extLst>
                    <a:ext uri="{9D8B030D-6E8A-4147-A177-3AD203B41FA5}">
                      <a16:colId xmlns:a16="http://schemas.microsoft.com/office/drawing/2014/main" val="1875366629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385679934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895280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3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2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0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3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7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2581-82DA-4658-9378-C02CF770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race result continued</a:t>
            </a:r>
          </a:p>
        </p:txBody>
      </p:sp>
      <p:pic>
        <p:nvPicPr>
          <p:cNvPr id="5" name="Content Placeholder 4" descr="A picture containing table, sitting&#10;&#10;Description automatically generated">
            <a:extLst>
              <a:ext uri="{FF2B5EF4-FFF2-40B4-BE49-F238E27FC236}">
                <a16:creationId xmlns:a16="http://schemas.microsoft.com/office/drawing/2014/main" id="{2B15B0AF-9E05-4287-9039-B47674817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0873"/>
            <a:ext cx="7398327" cy="51816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86C55-BB7C-4599-A4A5-85407F5E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1582" y="2817090"/>
            <a:ext cx="4500418" cy="1660381"/>
          </a:xfrm>
        </p:spPr>
        <p:txBody>
          <a:bodyPr/>
          <a:lstStyle/>
          <a:p>
            <a:r>
              <a:rPr lang="en-US" dirty="0"/>
              <a:t>Cluster 1and 2 </a:t>
            </a:r>
            <a:r>
              <a:rPr lang="en-US" dirty="0" err="1"/>
              <a:t>teardropish</a:t>
            </a:r>
            <a:r>
              <a:rPr lang="en-US" dirty="0"/>
              <a:t> shape</a:t>
            </a:r>
          </a:p>
          <a:p>
            <a:r>
              <a:rPr lang="en-US" dirty="0"/>
              <a:t>Cluster 3 tail heavy losses</a:t>
            </a:r>
          </a:p>
        </p:txBody>
      </p:sp>
    </p:spTree>
    <p:extLst>
      <p:ext uri="{BB962C8B-B14F-4D97-AF65-F5344CB8AC3E}">
        <p14:creationId xmlns:p14="http://schemas.microsoft.com/office/powerpoint/2010/main" val="44438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8D44-2FE1-4CE8-B2B6-313BDBC3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distance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47F0F8-A2D4-4662-8768-87A853E2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5" y="2297488"/>
            <a:ext cx="7133218" cy="4480009"/>
          </a:xfr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E3C656B-7D5B-4A93-903A-7EB08B39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49998"/>
              </p:ext>
            </p:extLst>
          </p:nvPr>
        </p:nvGraphicFramePr>
        <p:xfrm>
          <a:off x="7357035" y="2548466"/>
          <a:ext cx="41715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94">
                  <a:extLst>
                    <a:ext uri="{9D8B030D-6E8A-4147-A177-3AD203B41FA5}">
                      <a16:colId xmlns:a16="http://schemas.microsoft.com/office/drawing/2014/main" val="10347029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26513248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2401592957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412808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6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00449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E3B455A3-5C33-4BC6-B5DF-7CD2BCCA7D3C}"/>
              </a:ext>
            </a:extLst>
          </p:cNvPr>
          <p:cNvSpPr txBox="1">
            <a:spLocks/>
          </p:cNvSpPr>
          <p:nvPr/>
        </p:nvSpPr>
        <p:spPr>
          <a:xfrm>
            <a:off x="7357035" y="1941666"/>
            <a:ext cx="4171575" cy="67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Win% at each distance</a:t>
            </a:r>
          </a:p>
        </p:txBody>
      </p:sp>
    </p:spTree>
    <p:extLst>
      <p:ext uri="{BB962C8B-B14F-4D97-AF65-F5344CB8AC3E}">
        <p14:creationId xmlns:p14="http://schemas.microsoft.com/office/powerpoint/2010/main" val="17145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E99-8111-46C5-8B42-0385955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276629"/>
            <a:ext cx="10515600" cy="1325563"/>
          </a:xfrm>
        </p:spPr>
        <p:txBody>
          <a:bodyPr/>
          <a:lstStyle/>
          <a:p>
            <a:r>
              <a:rPr lang="en-US" dirty="0"/>
              <a:t>Cluster Analysis Age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A84EB96-96C3-478B-919A-F2C12928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3" y="690282"/>
            <a:ext cx="7061160" cy="4495459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6E1B44B-8B6E-4CAE-8306-EB859346A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6454"/>
              </p:ext>
            </p:extLst>
          </p:nvPr>
        </p:nvGraphicFramePr>
        <p:xfrm>
          <a:off x="80682" y="525580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28156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3580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18890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53736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4347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9492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8228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5431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4074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235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0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51504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424B1C-2957-461A-810D-38FF70DF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4675312"/>
            <a:ext cx="8302758" cy="580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Horse age by cluster group</a:t>
            </a:r>
          </a:p>
        </p:txBody>
      </p:sp>
    </p:spTree>
    <p:extLst>
      <p:ext uri="{BB962C8B-B14F-4D97-AF65-F5344CB8AC3E}">
        <p14:creationId xmlns:p14="http://schemas.microsoft.com/office/powerpoint/2010/main" val="321784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2C93-3AC9-411A-8EC6-86E04CE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Jockey and trainer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8AF6CBE-994D-4C2C-A647-D0C0C44E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110851"/>
            <a:ext cx="5811166" cy="40155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CF41E-1077-415D-9BC2-6B60042D0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157"/>
            <a:ext cx="5811166" cy="40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DA-8A46-4040-8CD2-D2CBE1B6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 Top 5 Jockeys &amp; Trainers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18A4-2C86-40AF-8DCC-F81D832F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670" y="1951131"/>
            <a:ext cx="3204882" cy="747246"/>
          </a:xfrm>
        </p:spPr>
        <p:txBody>
          <a:bodyPr/>
          <a:lstStyle/>
          <a:p>
            <a:r>
              <a:rPr lang="en-US" dirty="0"/>
              <a:t>Top 5 trainers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3557E5-2DCA-46AB-87C4-DA63A2A0980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204882" cy="74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jockeys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0EBD14-7C73-40D8-9193-CB55BA59B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08592"/>
              </p:ext>
            </p:extLst>
          </p:nvPr>
        </p:nvGraphicFramePr>
        <p:xfrm>
          <a:off x="6329081" y="2819571"/>
          <a:ext cx="58808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24">
                  <a:extLst>
                    <a:ext uri="{9D8B030D-6E8A-4147-A177-3AD203B41FA5}">
                      <a16:colId xmlns:a16="http://schemas.microsoft.com/office/drawing/2014/main" val="3037656025"/>
                    </a:ext>
                  </a:extLst>
                </a:gridCol>
                <a:gridCol w="2940424">
                  <a:extLst>
                    <a:ext uri="{9D8B030D-6E8A-4147-A177-3AD203B41FA5}">
                      <a16:colId xmlns:a16="http://schemas.microsoft.com/office/drawing/2014/main" val="3050410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% of horses trained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1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&amp;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approximately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362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E4B17C5-CBE2-4238-A907-90259051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53362"/>
              </p:ext>
            </p:extLst>
          </p:nvPr>
        </p:nvGraphicFramePr>
        <p:xfrm>
          <a:off x="148664" y="2819571"/>
          <a:ext cx="48887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377">
                  <a:extLst>
                    <a:ext uri="{9D8B030D-6E8A-4147-A177-3AD203B41FA5}">
                      <a16:colId xmlns:a16="http://schemas.microsoft.com/office/drawing/2014/main" val="4050997547"/>
                    </a:ext>
                  </a:extLst>
                </a:gridCol>
                <a:gridCol w="2444377">
                  <a:extLst>
                    <a:ext uri="{9D8B030D-6E8A-4147-A177-3AD203B41FA5}">
                      <a16:colId xmlns:a16="http://schemas.microsoft.com/office/drawing/2014/main" val="386128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horses 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4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&amp;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5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3F5-64CB-4BD3-9012-25C74CD9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447D-D92C-404C-A20E-3FB4BD4E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LIMTATIONS: no sire/dam history</a:t>
            </a:r>
          </a:p>
          <a:p>
            <a:r>
              <a:rPr lang="en-US" dirty="0"/>
              <a:t>FURTHER ANALYSIS: cluster 1</a:t>
            </a:r>
          </a:p>
          <a:p>
            <a:r>
              <a:rPr lang="en-US" dirty="0"/>
              <a:t>CONCLUSION: </a:t>
            </a:r>
          </a:p>
          <a:p>
            <a:pPr lvl="1"/>
            <a:r>
              <a:rPr lang="en-US" dirty="0"/>
              <a:t> Cluster 0 “Sprinter Horses”</a:t>
            </a:r>
          </a:p>
          <a:p>
            <a:pPr lvl="1"/>
            <a:r>
              <a:rPr lang="en-US" dirty="0"/>
              <a:t> Cluster 1 “Dirt Races”</a:t>
            </a:r>
          </a:p>
          <a:p>
            <a:pPr lvl="1"/>
            <a:r>
              <a:rPr lang="en-US" dirty="0"/>
              <a:t> Cluster 2 “Distance Horses</a:t>
            </a:r>
          </a:p>
          <a:p>
            <a:pPr lvl="1"/>
            <a:r>
              <a:rPr lang="en-US" dirty="0"/>
              <a:t> Cluster 3 “Longshot Horses”</a:t>
            </a:r>
          </a:p>
          <a:p>
            <a:pPr lvl="1"/>
            <a:r>
              <a:rPr lang="en-US" dirty="0"/>
              <a:t> Cluster  4&amp;5 “broke horses”</a:t>
            </a:r>
          </a:p>
        </p:txBody>
      </p:sp>
    </p:spTree>
    <p:extLst>
      <p:ext uri="{BB962C8B-B14F-4D97-AF65-F5344CB8AC3E}">
        <p14:creationId xmlns:p14="http://schemas.microsoft.com/office/powerpoint/2010/main" val="33924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D37-C8B4-41E7-B70A-110F7622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856-432A-4740-BB96-09AD8075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Introduce Hong Kong 2019 horse racing concept and data</a:t>
            </a:r>
          </a:p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Describe the clustering process</a:t>
            </a:r>
          </a:p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Interpret cluster membership</a:t>
            </a:r>
          </a:p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Present  conclusions/limitations/ further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61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8A63-38F1-459A-AD7E-015E326E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Why Horse racing in Hong Kong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978-290F-4E0D-836B-8C14EBE0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Hong Kong has two racetracks in a city that is only 1,104 square km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The Hong Kong Jockey Club conducts nearly </a:t>
            </a:r>
            <a:r>
              <a:rPr lang="en-US" b="1" dirty="0">
                <a:solidFill>
                  <a:srgbClr val="0070C0"/>
                </a:solidFill>
              </a:rPr>
              <a:t>700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horse races</a:t>
            </a:r>
            <a:r>
              <a:rPr lang="en-US" dirty="0">
                <a:solidFill>
                  <a:srgbClr val="0070C0"/>
                </a:solidFill>
              </a:rPr>
              <a:t> per year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 The betting pools are bigger than </a:t>
            </a:r>
            <a:r>
              <a:rPr lang="en-US" b="1" dirty="0">
                <a:solidFill>
                  <a:srgbClr val="0070C0"/>
                </a:solidFill>
              </a:rPr>
              <a:t>all</a:t>
            </a:r>
            <a:r>
              <a:rPr lang="en-US" dirty="0">
                <a:solidFill>
                  <a:srgbClr val="0070C0"/>
                </a:solidFill>
              </a:rPr>
              <a:t> US racetracks combined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Horse racing is a huge business in Hong Kong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9C39-6173-4513-88B4-61EC0C84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4D66-3AFB-403C-A480-35D3A83B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Data was collected over the 2019 Hong Kong horseracing season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Nearly 70,000 entries on 4215 different horses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dataset was obtained from Kaggle. The user made the data set from various free sources and was presented in CSV format</a:t>
            </a:r>
          </a:p>
        </p:txBody>
      </p:sp>
    </p:spTree>
    <p:extLst>
      <p:ext uri="{BB962C8B-B14F-4D97-AF65-F5344CB8AC3E}">
        <p14:creationId xmlns:p14="http://schemas.microsoft.com/office/powerpoint/2010/main" val="113218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58CD-DB65-4441-81F2-AA5D1F92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clustering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A610-2359-45CB-9A9F-5DBA55D9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numerical and ordinal data was used for the clustering process</a:t>
            </a:r>
          </a:p>
          <a:p>
            <a:endParaRPr lang="en-US" dirty="0"/>
          </a:p>
          <a:p>
            <a:r>
              <a:rPr lang="en-US" dirty="0"/>
              <a:t>Size of data limited types of cluster methods tried</a:t>
            </a:r>
          </a:p>
          <a:p>
            <a:endParaRPr lang="en-US" dirty="0"/>
          </a:p>
          <a:p>
            <a:r>
              <a:rPr lang="en-US" dirty="0"/>
              <a:t>Different number of clusters tied</a:t>
            </a:r>
          </a:p>
          <a:p>
            <a:endParaRPr lang="en-US" dirty="0"/>
          </a:p>
          <a:p>
            <a:r>
              <a:rPr lang="en-US" dirty="0"/>
              <a:t>Kmeans with 6 clusters was ultimately used</a:t>
            </a:r>
          </a:p>
        </p:txBody>
      </p:sp>
    </p:spTree>
    <p:extLst>
      <p:ext uri="{BB962C8B-B14F-4D97-AF65-F5344CB8AC3E}">
        <p14:creationId xmlns:p14="http://schemas.microsoft.com/office/powerpoint/2010/main" val="41914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C817-1BB3-49D9-B9DB-77532708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clustering process</a:t>
            </a:r>
            <a:br>
              <a:rPr lang="en-US" dirty="0"/>
            </a:br>
            <a:r>
              <a:rPr lang="en-US" dirty="0"/>
              <a:t>numerical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B00-87C0-4CA0-B25F-65E89AA4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Horse age</a:t>
            </a:r>
          </a:p>
          <a:p>
            <a:endParaRPr lang="en-US" dirty="0"/>
          </a:p>
          <a:p>
            <a:r>
              <a:rPr lang="en-US" dirty="0"/>
              <a:t>Distance of race</a:t>
            </a:r>
          </a:p>
          <a:p>
            <a:endParaRPr lang="en-US" dirty="0"/>
          </a:p>
          <a:p>
            <a:r>
              <a:rPr lang="en-US" dirty="0"/>
              <a:t>Time to complete race/ proportion of race</a:t>
            </a:r>
          </a:p>
          <a:p>
            <a:endParaRPr lang="en-US" dirty="0"/>
          </a:p>
          <a:p>
            <a:r>
              <a:rPr lang="en-US" dirty="0"/>
              <a:t>Actual weight (weight of horse)</a:t>
            </a:r>
          </a:p>
          <a:p>
            <a:endParaRPr lang="en-US" dirty="0"/>
          </a:p>
          <a:p>
            <a:r>
              <a:rPr lang="en-US" dirty="0"/>
              <a:t>Declared weight (weight of horse plus jockey)</a:t>
            </a:r>
          </a:p>
        </p:txBody>
      </p:sp>
      <p:pic>
        <p:nvPicPr>
          <p:cNvPr id="5" name="Picture 4" descr="Horses in a barn">
            <a:extLst>
              <a:ext uri="{FF2B5EF4-FFF2-40B4-BE49-F238E27FC236}">
                <a16:creationId xmlns:a16="http://schemas.microsoft.com/office/drawing/2014/main" id="{5DB9D877-A059-4E28-83D0-D5396E7F0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65" y="2075874"/>
            <a:ext cx="4856879" cy="3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1EEB-299F-4C8D-A359-C5DDEA8D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6327"/>
            <a:ext cx="10594830" cy="13946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About the clustering process</a:t>
            </a:r>
            <a:br>
              <a:rPr lang="en-US" sz="4400" dirty="0"/>
            </a:br>
            <a:r>
              <a:rPr lang="en-US" sz="4400" dirty="0"/>
              <a:t>ordinal data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EE1C96-5146-43CB-B215-38FE96981E2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459689560"/>
              </p:ext>
            </p:extLst>
          </p:nvPr>
        </p:nvGraphicFramePr>
        <p:xfrm>
          <a:off x="5487988" y="2772988"/>
          <a:ext cx="607583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188">
                  <a:extLst>
                    <a:ext uri="{9D8B030D-6E8A-4147-A177-3AD203B41FA5}">
                      <a16:colId xmlns:a16="http://schemas.microsoft.com/office/drawing/2014/main" val="3701246459"/>
                    </a:ext>
                  </a:extLst>
                </a:gridCol>
                <a:gridCol w="3988642">
                  <a:extLst>
                    <a:ext uri="{9D8B030D-6E8A-4147-A177-3AD203B41FA5}">
                      <a16:colId xmlns:a16="http://schemas.microsoft.com/office/drawing/2014/main" val="1890173604"/>
                    </a:ext>
                  </a:extLst>
                </a:gridCol>
              </a:tblGrid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Going turf track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 all weather track (dirt)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344192138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1 Firm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 Fast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3010872287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2 Good to Firm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 Wet Fast (if rain)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973093166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3 Good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3 Good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3348764164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4 Good to </a:t>
                      </a:r>
                      <a:r>
                        <a:rPr lang="en-US" dirty="0" err="1"/>
                        <a:t>Yeilding</a:t>
                      </a:r>
                      <a:endParaRPr lang="en-US" dirty="0"/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247078487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5 Yielding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 Slow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347863298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6 Yielding to Soft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 Wet Slow (if rain)</a:t>
                      </a:r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1189558506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r>
                        <a:rPr lang="en-US" dirty="0"/>
                        <a:t>7 Soft</a:t>
                      </a:r>
                    </a:p>
                  </a:txBody>
                  <a:tcPr marL="137002" marR="1370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002" marR="137002"/>
                </a:tc>
                <a:extLst>
                  <a:ext uri="{0D108BD9-81ED-4DB2-BD59-A6C34878D82A}">
                    <a16:rowId xmlns:a16="http://schemas.microsoft.com/office/drawing/2014/main" val="1422126076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A666A-7601-4663-A93A-B873D995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Going (track condition)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Horse Rating (horse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 in 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AA45-5891-42E8-AF4C-0DC70A6A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clustering process</a:t>
            </a:r>
            <a:br>
              <a:rPr lang="en-US" dirty="0"/>
            </a:br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FECF-AEAD-4DF2-BB45-8AB6DE5F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Horse equipment was mostly missing. However the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jockey club has a list of approved racing gear and standards so most of the time equipment is the same. Differences are minor like an extra bandage so this column was </a:t>
            </a:r>
            <a:r>
              <a:rPr lang="en-US" dirty="0" err="1"/>
              <a:t>diregarded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https://racing.hkjc.com/racing/english/racing-info/rules_pdf/Equipment-Register-Full-English.pdf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Other missing data was less then 5% and  the rows were dropped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6D2-6A0D-4479-B53B-4D23BB32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F67232-713E-49F7-B2A9-D73FCEA1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" y="2086456"/>
            <a:ext cx="7372149" cy="4771544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6258D5-273C-4BDE-9920-EB021EDE2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6522"/>
              </p:ext>
            </p:extLst>
          </p:nvPr>
        </p:nvGraphicFramePr>
        <p:xfrm>
          <a:off x="7908066" y="3071603"/>
          <a:ext cx="3366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686">
                  <a:extLst>
                    <a:ext uri="{9D8B030D-6E8A-4147-A177-3AD203B41FA5}">
                      <a16:colId xmlns:a16="http://schemas.microsoft.com/office/drawing/2014/main" val="31854097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1648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2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4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2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6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780</Words>
  <Application>Microsoft Office PowerPoint</Application>
  <PresentationFormat>Widescreen</PresentationFormat>
  <Paragraphs>286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Office Theme</vt:lpstr>
      <vt:lpstr>2019 Hong Kong Horse Racing Cluster Analysis</vt:lpstr>
      <vt:lpstr>Agenda</vt:lpstr>
      <vt:lpstr>Why Horse racing in Hong Kong</vt:lpstr>
      <vt:lpstr>About the data</vt:lpstr>
      <vt:lpstr>About the clustering process</vt:lpstr>
      <vt:lpstr>About the clustering process numerical data examples</vt:lpstr>
      <vt:lpstr>About the clustering process ordinal data examples</vt:lpstr>
      <vt:lpstr>About the clustering process Missing Data</vt:lpstr>
      <vt:lpstr>Cluster Analysis</vt:lpstr>
      <vt:lpstr>Cluster 4 and 5 same cluster  New to racing and didn’t make it through the season cluster</vt:lpstr>
      <vt:lpstr>Cluster 1 (dirt races at Shatin)</vt:lpstr>
      <vt:lpstr>Cluster analysis race result</vt:lpstr>
      <vt:lpstr>Cluster analysis race result continued</vt:lpstr>
      <vt:lpstr>Cluster Analysis distance</vt:lpstr>
      <vt:lpstr>Cluster Analysis Age</vt:lpstr>
      <vt:lpstr>Cluster Analysis Jockey and trainer</vt:lpstr>
      <vt:lpstr>Cluster Analysis Top 5 Jockeys &amp; Trainers</vt:lpstr>
      <vt:lpstr>Cluster Analysis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Hong Kong Horse Racing Cluster Analysis</dc:title>
  <dc:creator>michael</dc:creator>
  <cp:lastModifiedBy>michael</cp:lastModifiedBy>
  <cp:revision>21</cp:revision>
  <dcterms:created xsi:type="dcterms:W3CDTF">2020-05-22T12:28:43Z</dcterms:created>
  <dcterms:modified xsi:type="dcterms:W3CDTF">2020-05-22T17:28:35Z</dcterms:modified>
</cp:coreProperties>
</file>