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SemiBold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Lato Light"/>
      <p:regular r:id="rId35"/>
      <p:bold r:id="rId36"/>
      <p:italic r:id="rId37"/>
      <p:boldItalic r:id="rId38"/>
    </p:embeddedFont>
    <p:embeddedFont>
      <p:font typeface="Lato Black"/>
      <p:bold r:id="rId39"/>
      <p:boldItalic r:id="rId40"/>
    </p:embeddedFont>
    <p:embeddedFont>
      <p:font typeface="Raleway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Black-boldItalic.fntdata"/><Relationship Id="rId20" Type="http://schemas.openxmlformats.org/officeDocument/2006/relationships/font" Target="fonts/Raleway-bold.fntdata"/><Relationship Id="rId42" Type="http://schemas.openxmlformats.org/officeDocument/2006/relationships/font" Target="fonts/RalewayMedium-bold.fntdata"/><Relationship Id="rId41" Type="http://schemas.openxmlformats.org/officeDocument/2006/relationships/font" Target="fonts/RalewayMedium-regular.fntdata"/><Relationship Id="rId22" Type="http://schemas.openxmlformats.org/officeDocument/2006/relationships/font" Target="fonts/Raleway-boldItalic.fntdata"/><Relationship Id="rId44" Type="http://schemas.openxmlformats.org/officeDocument/2006/relationships/font" Target="fonts/RalewayMedium-boldItalic.fntdata"/><Relationship Id="rId21" Type="http://schemas.openxmlformats.org/officeDocument/2006/relationships/font" Target="fonts/Raleway-italic.fntdata"/><Relationship Id="rId43" Type="http://schemas.openxmlformats.org/officeDocument/2006/relationships/font" Target="fonts/RalewayMedium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LatoLight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Light-italic.fntdata"/><Relationship Id="rId14" Type="http://schemas.openxmlformats.org/officeDocument/2006/relationships/slide" Target="slides/slide9.xml"/><Relationship Id="rId36" Type="http://schemas.openxmlformats.org/officeDocument/2006/relationships/font" Target="fonts/LatoLight-bold.fntdata"/><Relationship Id="rId17" Type="http://schemas.openxmlformats.org/officeDocument/2006/relationships/slide" Target="slides/slide12.xml"/><Relationship Id="rId39" Type="http://schemas.openxmlformats.org/officeDocument/2006/relationships/font" Target="fonts/LatoBlack-bold.fntdata"/><Relationship Id="rId16" Type="http://schemas.openxmlformats.org/officeDocument/2006/relationships/slide" Target="slides/slide11.xml"/><Relationship Id="rId38" Type="http://schemas.openxmlformats.org/officeDocument/2006/relationships/font" Target="fonts/LatoLight-boldItalic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52a13c7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a52a13c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94b59f234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94b59f234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4b59f234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4b59f234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a5044f80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a5044f80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5044f8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a5044f8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94b59f23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94b59f23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94b59f234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94b59f234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5044f8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5044f8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5044f80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5044f80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4b59f234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94b59f234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52a13c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a52a13c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52a13c7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52a13c7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waves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flipH="1" rot="5400000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52" name="Google Shape;52;p7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2" name="Google Shape;62;p8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9" name="Google Shape;69;p9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76" name="Google Shape;76;p10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3399150" y="591300"/>
            <a:ext cx="49554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Raleway"/>
                <a:ea typeface="Raleway"/>
                <a:cs typeface="Raleway"/>
                <a:sym typeface="Raleway"/>
              </a:rPr>
              <a:t>Food &amp; The Stratford Campus</a:t>
            </a:r>
            <a:endParaRPr b="1" sz="4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3"/>
          <p:cNvSpPr txBox="1"/>
          <p:nvPr>
            <p:ph idx="4294967295" type="subTitle"/>
          </p:nvPr>
        </p:nvSpPr>
        <p:spPr>
          <a:xfrm>
            <a:off x="764663" y="3904080"/>
            <a:ext cx="29514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3200">
                <a:latin typeface="Raleway Medium"/>
                <a:ea typeface="Raleway Medium"/>
                <a:cs typeface="Raleway Medium"/>
                <a:sym typeface="Raleway Medium"/>
              </a:rPr>
              <a:t>Team Jupiter</a:t>
            </a:r>
            <a:endParaRPr i="1" sz="32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38025" y="4466350"/>
            <a:ext cx="28377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Amelia, Alejandra, Agamjot,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Bianca, Jeffrey,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Kelly, </a:t>
            </a:r>
            <a:r>
              <a:rPr lang="en">
                <a:latin typeface="Lato Light"/>
                <a:ea typeface="Lato Light"/>
                <a:cs typeface="Lato Light"/>
                <a:sym typeface="Lato Light"/>
              </a:rPr>
              <a:t>Michael &amp; Renee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94475"/>
            <a:ext cx="2837700" cy="28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00" y="651575"/>
            <a:ext cx="2713700" cy="27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9975" y="2647950"/>
            <a:ext cx="915775" cy="9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000" y="221675"/>
            <a:ext cx="4356751" cy="453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794025" y="1826250"/>
            <a:ext cx="2893800" cy="2646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2912325" y="119150"/>
            <a:ext cx="24957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aleway SemiBold"/>
                <a:ea typeface="Raleway SemiBold"/>
                <a:cs typeface="Raleway SemiBold"/>
                <a:sym typeface="Raleway SemiBold"/>
              </a:rPr>
              <a:t>Scenarios</a:t>
            </a:r>
            <a:endParaRPr sz="4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850" y="2105375"/>
            <a:ext cx="2151800" cy="21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/>
          <p:nvPr/>
        </p:nvSpPr>
        <p:spPr>
          <a:xfrm>
            <a:off x="4275425" y="1826250"/>
            <a:ext cx="2893800" cy="264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950" y="2415700"/>
            <a:ext cx="1524300" cy="15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475" y="2105374"/>
            <a:ext cx="1810600" cy="1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1212550" y="1102000"/>
            <a:ext cx="2403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Best Friends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Cook together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807775" y="1102013"/>
            <a:ext cx="1810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Father helps his Son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506400" y="409900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aleway SemiBold"/>
                <a:ea typeface="Raleway SemiBold"/>
                <a:cs typeface="Raleway SemiBold"/>
                <a:sym typeface="Raleway SemiBold"/>
              </a:rPr>
              <a:t>In Conclusion...</a:t>
            </a:r>
            <a:endParaRPr sz="4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7675"/>
            <a:ext cx="1332026" cy="1332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1274625" y="1497775"/>
            <a:ext cx="58095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Our App solves the problem by: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➔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Teaching users how to cook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➔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Providing them with tips and tricks in the kitchen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➔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Connecting them with others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040650" y="2371900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"/>
              <a:t>Thank you for listening!</a:t>
            </a:r>
            <a:endParaRPr i="1" sz="5000"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188" y="3021700"/>
            <a:ext cx="2879424" cy="287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350" y="837200"/>
            <a:ext cx="920425" cy="9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275" y="3568350"/>
            <a:ext cx="479250" cy="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45125" y="149637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 SemiBold"/>
                <a:ea typeface="Raleway SemiBold"/>
                <a:cs typeface="Raleway SemiBold"/>
                <a:sym typeface="Raleway SemiBold"/>
              </a:rPr>
              <a:t>Let’s be honest...</a:t>
            </a:r>
            <a:endParaRPr sz="4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675" y="3023375"/>
            <a:ext cx="2183375" cy="21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4570875" y="2873125"/>
            <a:ext cx="3084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Thank you for your honesty!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446525" y="247350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Raleway SemiBold"/>
                <a:ea typeface="Raleway SemiBold"/>
                <a:cs typeface="Raleway SemiBold"/>
                <a:sym typeface="Raleway SemiBold"/>
              </a:rPr>
              <a:t>The Problem</a:t>
            </a:r>
            <a:endParaRPr sz="45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46525" y="1093938"/>
            <a:ext cx="6034500" cy="125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Students need to eat, but not all students know how to cook.</a:t>
            </a:r>
            <a:endParaRPr sz="270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25" y="3218850"/>
            <a:ext cx="1204600" cy="1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3465850" y="2285400"/>
            <a:ext cx="131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Why?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09425" y="4540725"/>
            <a:ext cx="1617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No time to learn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065100" y="4540725"/>
            <a:ext cx="1617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Procrastination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513" y="3088050"/>
            <a:ext cx="1452675" cy="14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500" y="3145725"/>
            <a:ext cx="1383050" cy="13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5156375" y="4480450"/>
            <a:ext cx="2290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Lack of Resources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314200" y="547800"/>
            <a:ext cx="4314600" cy="67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aleway SemiBold"/>
                <a:ea typeface="Raleway SemiBold"/>
                <a:cs typeface="Raleway SemiBold"/>
                <a:sym typeface="Raleway SemiBold"/>
              </a:rPr>
              <a:t>Eloy Becker </a:t>
            </a:r>
            <a:r>
              <a:rPr lang="en" sz="1800">
                <a:latin typeface="Raleway SemiBold"/>
                <a:ea typeface="Raleway SemiBold"/>
                <a:cs typeface="Raleway SemiBold"/>
                <a:sym typeface="Raleway SemiBold"/>
              </a:rPr>
              <a:t>(User Persona)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466600" y="1437225"/>
            <a:ext cx="2958300" cy="10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aleway"/>
              <a:buChar char="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19 yrs old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rom Oakville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ives in Stratford for school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500" y="2635050"/>
            <a:ext cx="2508451" cy="2508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5572650" y="2831050"/>
            <a:ext cx="1963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Grocery shopping is time-consuming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763150" y="3624038"/>
            <a:ext cx="1963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Has no time or patience to cook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978950" y="4417025"/>
            <a:ext cx="13662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Can’t cook very well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 flipH="1" rot="10800000">
            <a:off x="4245150" y="3168275"/>
            <a:ext cx="13134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3" name="Google Shape;133;p16"/>
          <p:cNvCxnSpPr/>
          <p:nvPr/>
        </p:nvCxnSpPr>
        <p:spPr>
          <a:xfrm flipH="1" rot="10800000">
            <a:off x="4473750" y="3940475"/>
            <a:ext cx="1251300" cy="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4" name="Google Shape;134;p16"/>
          <p:cNvCxnSpPr/>
          <p:nvPr/>
        </p:nvCxnSpPr>
        <p:spPr>
          <a:xfrm flipH="1" rot="10800000">
            <a:off x="4016550" y="4702475"/>
            <a:ext cx="962400" cy="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5" name="Google Shape;135;p16"/>
          <p:cNvSpPr txBox="1"/>
          <p:nvPr/>
        </p:nvSpPr>
        <p:spPr>
          <a:xfrm>
            <a:off x="3952500" y="2183838"/>
            <a:ext cx="2585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Pain Points: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473175" y="164625"/>
            <a:ext cx="33522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Survey Responses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54502" l="0" r="0" t="2285"/>
          <a:stretch/>
        </p:blipFill>
        <p:spPr>
          <a:xfrm>
            <a:off x="1005775" y="1365750"/>
            <a:ext cx="2873501" cy="270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45495"/>
          <a:stretch/>
        </p:blipFill>
        <p:spPr>
          <a:xfrm>
            <a:off x="4028450" y="977525"/>
            <a:ext cx="3108925" cy="368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7375"/>
            <a:ext cx="9144000" cy="37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29425" y="8550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The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 Solution:</a:t>
            </a:r>
            <a:r>
              <a:rPr lang="en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A Cooking 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19"/>
          <p:cNvSpPr/>
          <p:nvPr/>
        </p:nvSpPr>
        <p:spPr>
          <a:xfrm rot="10800000">
            <a:off x="4061476" y="1700500"/>
            <a:ext cx="506100" cy="33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01" y="1133038"/>
            <a:ext cx="1776474" cy="315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4">
            <a:alphaModFix/>
          </a:blip>
          <a:srcRect b="0" l="0" r="68462" t="-4373"/>
          <a:stretch/>
        </p:blipFill>
        <p:spPr>
          <a:xfrm>
            <a:off x="124275" y="877500"/>
            <a:ext cx="1263924" cy="24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4">
            <a:alphaModFix/>
          </a:blip>
          <a:srcRect b="0" l="70631" r="-1055" t="4095"/>
          <a:stretch/>
        </p:blipFill>
        <p:spPr>
          <a:xfrm>
            <a:off x="6466225" y="1085250"/>
            <a:ext cx="1319526" cy="248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4">
            <a:alphaModFix/>
          </a:blip>
          <a:srcRect b="0" l="37248" r="31748" t="-4373"/>
          <a:stretch/>
        </p:blipFill>
        <p:spPr>
          <a:xfrm>
            <a:off x="3267450" y="877488"/>
            <a:ext cx="1319526" cy="265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7576" y="1133038"/>
            <a:ext cx="1776474" cy="3159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 rot="1299524">
            <a:off x="3310484" y="2959241"/>
            <a:ext cx="514526" cy="3315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5186279">
            <a:off x="88673" y="1018487"/>
            <a:ext cx="449068" cy="3315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rot="6965211">
            <a:off x="7366511" y="1018626"/>
            <a:ext cx="514403" cy="3312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81439" y="61100"/>
            <a:ext cx="28917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705" y="539463"/>
            <a:ext cx="6194494" cy="390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25" y="539463"/>
            <a:ext cx="1737025" cy="3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 rot="1299204">
            <a:off x="2261093" y="1337988"/>
            <a:ext cx="452857" cy="3315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 rot="5397722">
            <a:off x="3655123" y="1801961"/>
            <a:ext cx="452700" cy="33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 rot="8343416">
            <a:off x="6288805" y="1030146"/>
            <a:ext cx="452764" cy="3313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12" y="391113"/>
            <a:ext cx="6779574" cy="43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FFFFF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