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59"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F8376-C984-4F0B-B45B-B9095643EBBA}" v="3" dt="2025-07-09T15:04:48.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94660"/>
  </p:normalViewPr>
  <p:slideViewPr>
    <p:cSldViewPr snapToGrid="0">
      <p:cViewPr varScale="1">
        <p:scale>
          <a:sx n="102" d="100"/>
          <a:sy n="102" d="100"/>
        </p:scale>
        <p:origin x="1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Nicholls" userId="6033f3a2197de820" providerId="LiveId" clId="{D9CF8376-C984-4F0B-B45B-B9095643EBBA}"/>
    <pc:docChg chg="custSel addSld modSld">
      <pc:chgData name="Michael Nicholls" userId="6033f3a2197de820" providerId="LiveId" clId="{D9CF8376-C984-4F0B-B45B-B9095643EBBA}" dt="2025-07-10T14:25:53.330" v="1644" actId="20577"/>
      <pc:docMkLst>
        <pc:docMk/>
      </pc:docMkLst>
      <pc:sldChg chg="modSp mod">
        <pc:chgData name="Michael Nicholls" userId="6033f3a2197de820" providerId="LiveId" clId="{D9CF8376-C984-4F0B-B45B-B9095643EBBA}" dt="2025-07-09T14:46:24.985" v="99" actId="20577"/>
        <pc:sldMkLst>
          <pc:docMk/>
          <pc:sldMk cId="3049194666" sldId="257"/>
        </pc:sldMkLst>
        <pc:spChg chg="mod">
          <ac:chgData name="Michael Nicholls" userId="6033f3a2197de820" providerId="LiveId" clId="{D9CF8376-C984-4F0B-B45B-B9095643EBBA}" dt="2025-07-09T14:46:24.985" v="99" actId="20577"/>
          <ac:spMkLst>
            <pc:docMk/>
            <pc:sldMk cId="3049194666" sldId="257"/>
            <ac:spMk id="2" creationId="{3DD93464-6851-DD17-F783-E9368A260029}"/>
          </ac:spMkLst>
        </pc:spChg>
      </pc:sldChg>
      <pc:sldChg chg="modSp mod">
        <pc:chgData name="Michael Nicholls" userId="6033f3a2197de820" providerId="LiveId" clId="{D9CF8376-C984-4F0B-B45B-B9095643EBBA}" dt="2025-07-09T15:09:23.537" v="638" actId="20577"/>
        <pc:sldMkLst>
          <pc:docMk/>
          <pc:sldMk cId="2300141952" sldId="258"/>
        </pc:sldMkLst>
        <pc:spChg chg="mod">
          <ac:chgData name="Michael Nicholls" userId="6033f3a2197de820" providerId="LiveId" clId="{D9CF8376-C984-4F0B-B45B-B9095643EBBA}" dt="2025-07-09T15:06:23.018" v="508" actId="20577"/>
          <ac:spMkLst>
            <pc:docMk/>
            <pc:sldMk cId="2300141952" sldId="258"/>
            <ac:spMk id="2" creationId="{C96869D6-1B9C-20F7-C075-7245D0F5E0CE}"/>
          </ac:spMkLst>
        </pc:spChg>
        <pc:spChg chg="mod">
          <ac:chgData name="Michael Nicholls" userId="6033f3a2197de820" providerId="LiveId" clId="{D9CF8376-C984-4F0B-B45B-B9095643EBBA}" dt="2025-07-09T15:09:23.537" v="638" actId="20577"/>
          <ac:spMkLst>
            <pc:docMk/>
            <pc:sldMk cId="2300141952" sldId="258"/>
            <ac:spMk id="3" creationId="{EBF106AD-EF68-B09C-63AA-582C140FD60A}"/>
          </ac:spMkLst>
        </pc:spChg>
      </pc:sldChg>
      <pc:sldChg chg="addSp modSp new mod">
        <pc:chgData name="Michael Nicholls" userId="6033f3a2197de820" providerId="LiveId" clId="{D9CF8376-C984-4F0B-B45B-B9095643EBBA}" dt="2025-07-09T14:45:29.217" v="81" actId="1076"/>
        <pc:sldMkLst>
          <pc:docMk/>
          <pc:sldMk cId="2193212713" sldId="262"/>
        </pc:sldMkLst>
        <pc:spChg chg="mod">
          <ac:chgData name="Michael Nicholls" userId="6033f3a2197de820" providerId="LiveId" clId="{D9CF8376-C984-4F0B-B45B-B9095643EBBA}" dt="2025-07-09T14:44:57.769" v="14" actId="20577"/>
          <ac:spMkLst>
            <pc:docMk/>
            <pc:sldMk cId="2193212713" sldId="262"/>
            <ac:spMk id="2" creationId="{8770AEE8-3DD2-8104-5F77-1E30F09FA741}"/>
          </ac:spMkLst>
        </pc:spChg>
        <pc:spChg chg="mod">
          <ac:chgData name="Michael Nicholls" userId="6033f3a2197de820" providerId="LiveId" clId="{D9CF8376-C984-4F0B-B45B-B9095643EBBA}" dt="2025-07-09T14:45:22.749" v="79" actId="20577"/>
          <ac:spMkLst>
            <pc:docMk/>
            <pc:sldMk cId="2193212713" sldId="262"/>
            <ac:spMk id="3" creationId="{FAE135A9-E8AE-F3D9-D279-01CF21401FEE}"/>
          </ac:spMkLst>
        </pc:spChg>
        <pc:picChg chg="add mod">
          <ac:chgData name="Michael Nicholls" userId="6033f3a2197de820" providerId="LiveId" clId="{D9CF8376-C984-4F0B-B45B-B9095643EBBA}" dt="2025-07-09T14:45:29.217" v="81" actId="1076"/>
          <ac:picMkLst>
            <pc:docMk/>
            <pc:sldMk cId="2193212713" sldId="262"/>
            <ac:picMk id="5" creationId="{066E98F4-0955-5B9C-37B5-6E8249EBB802}"/>
          </ac:picMkLst>
        </pc:picChg>
      </pc:sldChg>
      <pc:sldChg chg="modSp new mod">
        <pc:chgData name="Michael Nicholls" userId="6033f3a2197de820" providerId="LiveId" clId="{D9CF8376-C984-4F0B-B45B-B9095643EBBA}" dt="2025-07-09T15:11:37.769" v="649" actId="20577"/>
        <pc:sldMkLst>
          <pc:docMk/>
          <pc:sldMk cId="3972803176" sldId="263"/>
        </pc:sldMkLst>
        <pc:spChg chg="mod">
          <ac:chgData name="Michael Nicholls" userId="6033f3a2197de820" providerId="LiveId" clId="{D9CF8376-C984-4F0B-B45B-B9095643EBBA}" dt="2025-07-09T14:49:17.495" v="132" actId="20577"/>
          <ac:spMkLst>
            <pc:docMk/>
            <pc:sldMk cId="3972803176" sldId="263"/>
            <ac:spMk id="2" creationId="{84EFF397-4BD9-2378-81A4-9D5CF13F2694}"/>
          </ac:spMkLst>
        </pc:spChg>
        <pc:spChg chg="mod">
          <ac:chgData name="Michael Nicholls" userId="6033f3a2197de820" providerId="LiveId" clId="{D9CF8376-C984-4F0B-B45B-B9095643EBBA}" dt="2025-07-09T15:11:37.769" v="649" actId="20577"/>
          <ac:spMkLst>
            <pc:docMk/>
            <pc:sldMk cId="3972803176" sldId="263"/>
            <ac:spMk id="3" creationId="{BC0B29E2-A7AB-2414-C6E9-F52E2F61189F}"/>
          </ac:spMkLst>
        </pc:spChg>
      </pc:sldChg>
      <pc:sldChg chg="modSp new mod">
        <pc:chgData name="Michael Nicholls" userId="6033f3a2197de820" providerId="LiveId" clId="{D9CF8376-C984-4F0B-B45B-B9095643EBBA}" dt="2025-07-10T14:25:53.330" v="1644" actId="20577"/>
        <pc:sldMkLst>
          <pc:docMk/>
          <pc:sldMk cId="1695452970" sldId="264"/>
        </pc:sldMkLst>
        <pc:spChg chg="mod">
          <ac:chgData name="Michael Nicholls" userId="6033f3a2197de820" providerId="LiveId" clId="{D9CF8376-C984-4F0B-B45B-B9095643EBBA}" dt="2025-07-10T14:18:43.316" v="662" actId="20577"/>
          <ac:spMkLst>
            <pc:docMk/>
            <pc:sldMk cId="1695452970" sldId="264"/>
            <ac:spMk id="2" creationId="{3E961861-B9A2-BB32-34F6-FBD8019109D8}"/>
          </ac:spMkLst>
        </pc:spChg>
        <pc:spChg chg="mod">
          <ac:chgData name="Michael Nicholls" userId="6033f3a2197de820" providerId="LiveId" clId="{D9CF8376-C984-4F0B-B45B-B9095643EBBA}" dt="2025-07-10T14:25:53.330" v="1644" actId="20577"/>
          <ac:spMkLst>
            <pc:docMk/>
            <pc:sldMk cId="1695452970" sldId="264"/>
            <ac:spMk id="3" creationId="{8E2CCE98-F4B8-AAEA-4F37-36745AB83E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62BA-0254-7767-6A23-D5EC6C1F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381067A-B848-D304-087A-DED3EF5E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5556F5A-ED2B-4CC8-6CF5-DE971447D146}"/>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9459AA76-34E3-28F3-413D-7302A187CD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30B64D-2FD3-8894-BD5E-5370ADFED30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8959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EFC4-2261-24B9-9564-6034308292E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241C24-B7C1-E398-7210-111840332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EE1D43-8CF6-5A34-0B2A-E89EE2115E8B}"/>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95F392C2-575C-43E0-3009-901245ED70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47C9D6-7D20-AD9C-FE5A-D66C17CFAB5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48002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962A6-9673-DF47-2850-C5F6D09AF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A6CBC3-39F0-00BD-8BD1-C5AD5C1D3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B0C768-7470-6F2C-311C-B114017BB5AB}"/>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482C70A2-769F-1B41-D5A7-CBB64AA538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643C23-127F-BE43-EACB-D555736B936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07924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303-A982-B6AB-1B96-C4C08FB58B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A455D1-407A-1FC2-EF74-36384874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76D514-B4E1-3B92-34AA-B2C3351AFF6A}"/>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717FE22F-B6DA-8158-F255-D4994C9970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057CA9-8516-70A7-19FA-7CA630BEFFC6}"/>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72097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EBFE-7682-4661-53FE-26FE1EC11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829B10-B10C-9D1C-EE96-D44E4F22E6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3CB2A4-1D55-FEAD-AD79-483E5F8973ED}"/>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AEC3262C-D131-2E36-6533-EE1A9E147D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2EEE82-A027-C259-B3E9-6C5394C091C7}"/>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40781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DE9F-4EE3-048E-17DC-25BB5B524C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A752E4-74DD-DA5E-B4A0-5CD075E1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A04F7FE-BD7D-8130-D5E4-CAEBC80AF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FBF94D-F44B-9D1D-00C1-B321ACD4454E}"/>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0E3983F0-8174-DCEC-9FB7-7FB82ACDAC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20539A-A832-BA37-6CAC-612933A5583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2258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8F1D-CC77-539E-B71C-353922C6021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BE03743-9E41-DAC8-170D-B153520A8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8203-15F6-B65F-8EF5-807959911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7101E2D-5543-6A87-86E3-AF5A1F616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C9578-1150-200D-57B8-5EE9DBE2C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00B73D3-87B0-CBCB-38B6-346769BC59DC}"/>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8" name="Footer Placeholder 7">
            <a:extLst>
              <a:ext uri="{FF2B5EF4-FFF2-40B4-BE49-F238E27FC236}">
                <a16:creationId xmlns:a16="http://schemas.microsoft.com/office/drawing/2014/main" id="{638C234C-2F50-F7CE-960B-CF359F35D60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4B46191-A872-42E1-2B03-E84552AA20D9}"/>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29060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EB89-9E80-7AF2-1E46-FC54C5F15FF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A2AD23-4464-D7F8-56DF-13FE3A77E81A}"/>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4" name="Footer Placeholder 3">
            <a:extLst>
              <a:ext uri="{FF2B5EF4-FFF2-40B4-BE49-F238E27FC236}">
                <a16:creationId xmlns:a16="http://schemas.microsoft.com/office/drawing/2014/main" id="{6358D340-9EDD-2588-E102-F1B8AFD0170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0EE97B0-4EF2-C6C2-3F34-DA6E3EA2BAB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96319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00B25-8634-E108-6A70-35BBC80054EE}"/>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3" name="Footer Placeholder 2">
            <a:extLst>
              <a:ext uri="{FF2B5EF4-FFF2-40B4-BE49-F238E27FC236}">
                <a16:creationId xmlns:a16="http://schemas.microsoft.com/office/drawing/2014/main" id="{5A13FE5A-4C1D-563E-BF65-0DB621866A6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924FB64-EFA3-01A5-0778-FFAF7C74CA3A}"/>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90476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0125-637A-0D78-9ECD-E47DF3024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6B9906-39BE-B91E-4877-072E04056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F21D437-B344-E481-1E24-B22C6CB39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9FB92-8FBA-75FF-1AFF-82C97F756DA3}"/>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AC39EE3D-2F07-BCF1-A8F0-044945F278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D4E849-58F3-85A8-B411-D9B2F0562423}"/>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4136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2E0-F748-309A-9B52-93EF1F1E3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166AC04-EFBA-E331-9495-4FCB9C8C6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F8D8CBE-B848-0050-2DFC-83F0C4890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2A7CC-035A-C1A7-EC51-CCD032F29E94}"/>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4CAF8F4E-7E44-DA3B-AABF-C64BE25EB1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F27145-EBB9-40B5-8DE4-5BF00084B84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280325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C7283-7758-0AF9-7FA9-EF3BF5504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B3BE3B6-589E-4089-F280-2B9835A50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4345820-CB57-CE76-3A6F-7BA0EC51F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B634DCE7-3C79-022E-ED0B-DBF2E0B83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1E19858-B02E-842C-61CD-9A736A07B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FE5200-7534-4716-8AD5-7E4D8A45659D}" type="slidenum">
              <a:rPr lang="en-AU" smtClean="0"/>
              <a:t>‹#›</a:t>
            </a:fld>
            <a:endParaRPr lang="en-AU"/>
          </a:p>
        </p:txBody>
      </p:sp>
    </p:spTree>
    <p:extLst>
      <p:ext uri="{BB962C8B-B14F-4D97-AF65-F5344CB8AC3E}">
        <p14:creationId xmlns:p14="http://schemas.microsoft.com/office/powerpoint/2010/main" val="260301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A76C-2D64-98D2-A737-4DF13ECC82C0}"/>
              </a:ext>
            </a:extLst>
          </p:cNvPr>
          <p:cNvSpPr>
            <a:spLocks noGrp="1"/>
          </p:cNvSpPr>
          <p:nvPr>
            <p:ph type="ctrTitle"/>
          </p:nvPr>
        </p:nvSpPr>
        <p:spPr/>
        <p:txBody>
          <a:bodyPr/>
          <a:lstStyle/>
          <a:p>
            <a:r>
              <a:rPr lang="en-AU" dirty="0"/>
              <a:t>Adding parameters</a:t>
            </a:r>
          </a:p>
        </p:txBody>
      </p:sp>
      <p:sp>
        <p:nvSpPr>
          <p:cNvPr id="3" name="Subtitle 2">
            <a:extLst>
              <a:ext uri="{FF2B5EF4-FFF2-40B4-BE49-F238E27FC236}">
                <a16:creationId xmlns:a16="http://schemas.microsoft.com/office/drawing/2014/main" id="{17B6FFD9-CE58-760D-C9F8-DF7D1F6B7B68}"/>
              </a:ext>
            </a:extLst>
          </p:cNvPr>
          <p:cNvSpPr>
            <a:spLocks noGrp="1"/>
          </p:cNvSpPr>
          <p:nvPr>
            <p:ph type="subTitle" idx="1"/>
          </p:nvPr>
        </p:nvSpPr>
        <p:spPr/>
        <p:txBody>
          <a:bodyPr/>
          <a:lstStyle/>
          <a:p>
            <a:endParaRPr lang="en-AU"/>
          </a:p>
        </p:txBody>
      </p:sp>
    </p:spTree>
    <p:extLst>
      <p:ext uri="{BB962C8B-B14F-4D97-AF65-F5344CB8AC3E}">
        <p14:creationId xmlns:p14="http://schemas.microsoft.com/office/powerpoint/2010/main" val="370574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1861-B9A2-BB32-34F6-FBD8019109D8}"/>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8E2CCE98-F4B8-AAEA-4F37-36745AB83EE9}"/>
              </a:ext>
            </a:extLst>
          </p:cNvPr>
          <p:cNvSpPr>
            <a:spLocks noGrp="1"/>
          </p:cNvSpPr>
          <p:nvPr>
            <p:ph idx="1"/>
          </p:nvPr>
        </p:nvSpPr>
        <p:spPr/>
        <p:txBody>
          <a:bodyPr>
            <a:normAutofit fontScale="92500"/>
          </a:bodyPr>
          <a:lstStyle/>
          <a:p>
            <a:pPr marL="0" indent="0">
              <a:buNone/>
            </a:pPr>
            <a:r>
              <a:rPr lang="en-AU" dirty="0"/>
              <a:t>Traditional ABAP reports were written so that they could accept some parameters from an end user who would use the Execute function to generate some output which was presented to the user.</a:t>
            </a:r>
          </a:p>
          <a:p>
            <a:pPr marL="0" indent="0">
              <a:buNone/>
            </a:pPr>
            <a:r>
              <a:rPr lang="en-AU" dirty="0"/>
              <a:t>This assumed the users were using SAPGUI.</a:t>
            </a:r>
          </a:p>
          <a:p>
            <a:pPr marL="0" indent="0">
              <a:buNone/>
            </a:pPr>
            <a:r>
              <a:rPr lang="en-AU" dirty="0"/>
              <a:t>Newer ABAP runtimes are moving to a browser-based frontend, with no ability to collect parameters from the users, or present the output.</a:t>
            </a:r>
          </a:p>
          <a:p>
            <a:pPr marL="0" indent="0">
              <a:buNone/>
            </a:pPr>
            <a:r>
              <a:rPr lang="en-AU" dirty="0"/>
              <a:t>The attached is a possible mechanism to provide the ability to collect parameters from an end user and generate some output.</a:t>
            </a:r>
          </a:p>
          <a:p>
            <a:pPr marL="0" indent="0">
              <a:buNone/>
            </a:pPr>
            <a:r>
              <a:rPr lang="en-AU" dirty="0"/>
              <a:t>It relies on an ABAP global class, with public methods used to define the parameters, and then execute some code based on </a:t>
            </a:r>
            <a:r>
              <a:rPr lang="en-AU"/>
              <a:t>those parameters.</a:t>
            </a:r>
            <a:endParaRPr lang="en-AU" dirty="0"/>
          </a:p>
        </p:txBody>
      </p:sp>
    </p:spTree>
    <p:extLst>
      <p:ext uri="{BB962C8B-B14F-4D97-AF65-F5344CB8AC3E}">
        <p14:creationId xmlns:p14="http://schemas.microsoft.com/office/powerpoint/2010/main" val="169545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3464-6851-DD17-F783-E9368A260029}"/>
              </a:ext>
            </a:extLst>
          </p:cNvPr>
          <p:cNvSpPr>
            <a:spLocks noGrp="1"/>
          </p:cNvSpPr>
          <p:nvPr>
            <p:ph type="title"/>
          </p:nvPr>
        </p:nvSpPr>
        <p:spPr/>
        <p:txBody>
          <a:bodyPr/>
          <a:lstStyle/>
          <a:p>
            <a:r>
              <a:rPr lang="en-AU" dirty="0"/>
              <a:t>Pull from Git (ABAP on premise)</a:t>
            </a:r>
          </a:p>
        </p:txBody>
      </p:sp>
      <p:sp>
        <p:nvSpPr>
          <p:cNvPr id="3" name="Content Placeholder 2">
            <a:extLst>
              <a:ext uri="{FF2B5EF4-FFF2-40B4-BE49-F238E27FC236}">
                <a16:creationId xmlns:a16="http://schemas.microsoft.com/office/drawing/2014/main" id="{713FC232-4A9F-57E8-B0EE-5EE0DCE26E81}"/>
              </a:ext>
            </a:extLst>
          </p:cNvPr>
          <p:cNvSpPr>
            <a:spLocks noGrp="1"/>
          </p:cNvSpPr>
          <p:nvPr>
            <p:ph idx="1"/>
          </p:nvPr>
        </p:nvSpPr>
        <p:spPr/>
        <p:txBody>
          <a:bodyPr/>
          <a:lstStyle/>
          <a:p>
            <a:r>
              <a:rPr lang="en-AU" dirty="0"/>
              <a:t>Create a package ZPARAMS</a:t>
            </a:r>
          </a:p>
          <a:p>
            <a:r>
              <a:rPr lang="en-AU" dirty="0"/>
              <a:t>Use SA38 to execute ZABAPGET_STANDALONE</a:t>
            </a:r>
          </a:p>
          <a:p>
            <a:r>
              <a:rPr lang="en-AU" dirty="0"/>
              <a:t>If prompted, create a change request</a:t>
            </a:r>
          </a:p>
          <a:p>
            <a:r>
              <a:rPr lang="en-AU" dirty="0"/>
              <a:t>Use the option for a new Online repository</a:t>
            </a:r>
          </a:p>
          <a:p>
            <a:r>
              <a:rPr lang="en-AU" dirty="0"/>
              <a:t>URL: </a:t>
            </a:r>
            <a:r>
              <a:rPr lang="en-AU" dirty="0">
                <a:hlinkClick r:id="rId2"/>
              </a:rPr>
              <a:t>https://github.com/michaelnicholls/ZPARAMS.git</a:t>
            </a:r>
            <a:endParaRPr lang="en-AU" dirty="0"/>
          </a:p>
          <a:p>
            <a:r>
              <a:rPr lang="en-AU" dirty="0"/>
              <a:t>Package: ZPARAMS</a:t>
            </a:r>
          </a:p>
          <a:p>
            <a:r>
              <a:rPr lang="en-AU" dirty="0"/>
              <a:t>Pull</a:t>
            </a:r>
          </a:p>
          <a:p>
            <a:r>
              <a:rPr lang="en-AU" dirty="0"/>
              <a:t>There might be some warnings</a:t>
            </a:r>
          </a:p>
        </p:txBody>
      </p:sp>
    </p:spTree>
    <p:extLst>
      <p:ext uri="{BB962C8B-B14F-4D97-AF65-F5344CB8AC3E}">
        <p14:creationId xmlns:p14="http://schemas.microsoft.com/office/powerpoint/2010/main" val="304919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397-4BD9-2378-81A4-9D5CF13F2694}"/>
              </a:ext>
            </a:extLst>
          </p:cNvPr>
          <p:cNvSpPr>
            <a:spLocks noGrp="1"/>
          </p:cNvSpPr>
          <p:nvPr>
            <p:ph type="title"/>
          </p:nvPr>
        </p:nvSpPr>
        <p:spPr/>
        <p:txBody>
          <a:bodyPr/>
          <a:lstStyle/>
          <a:p>
            <a:r>
              <a:rPr lang="en-AU" dirty="0"/>
              <a:t>Pull from Git (BTP ABAP)</a:t>
            </a:r>
          </a:p>
        </p:txBody>
      </p:sp>
      <p:sp>
        <p:nvSpPr>
          <p:cNvPr id="3" name="Content Placeholder 2">
            <a:extLst>
              <a:ext uri="{FF2B5EF4-FFF2-40B4-BE49-F238E27FC236}">
                <a16:creationId xmlns:a16="http://schemas.microsoft.com/office/drawing/2014/main" id="{BC0B29E2-A7AB-2414-C6E9-F52E2F61189F}"/>
              </a:ext>
            </a:extLst>
          </p:cNvPr>
          <p:cNvSpPr>
            <a:spLocks noGrp="1"/>
          </p:cNvSpPr>
          <p:nvPr>
            <p:ph idx="1"/>
          </p:nvPr>
        </p:nvSpPr>
        <p:spPr/>
        <p:txBody>
          <a:bodyPr/>
          <a:lstStyle/>
          <a:p>
            <a:r>
              <a:rPr lang="en-AU" dirty="0"/>
              <a:t>Create a package ZPARAMS</a:t>
            </a:r>
          </a:p>
          <a:p>
            <a:r>
              <a:rPr lang="en-AU" dirty="0"/>
              <a:t>Use AbapGit repositories tab to add </a:t>
            </a:r>
            <a:r>
              <a:rPr lang="en-AU" dirty="0">
                <a:hlinkClick r:id="rId2"/>
              </a:rPr>
              <a:t>https://github.com/michaelnicholls/ZPARAMS.git</a:t>
            </a:r>
            <a:endParaRPr lang="en-AU" dirty="0"/>
          </a:p>
          <a:p>
            <a:r>
              <a:rPr lang="en-AU" dirty="0"/>
              <a:t>Use package ZPARAMS and option to Pull after Link</a:t>
            </a:r>
          </a:p>
          <a:p>
            <a:r>
              <a:rPr lang="en-AU" dirty="0"/>
              <a:t>There might be some warnings</a:t>
            </a:r>
          </a:p>
          <a:p>
            <a:r>
              <a:rPr lang="en-AU" dirty="0"/>
              <a:t>Activate the two database tables</a:t>
            </a:r>
          </a:p>
          <a:p>
            <a:r>
              <a:rPr lang="en-AU" dirty="0"/>
              <a:t>Activate ZCL_GETSETPARAMS and ZCL_PARAMS_HTTP</a:t>
            </a:r>
          </a:p>
          <a:p>
            <a:r>
              <a:rPr lang="en-AU" dirty="0"/>
              <a:t>Create new HTTP </a:t>
            </a:r>
            <a:r>
              <a:rPr lang="en-AU"/>
              <a:t>service ZCL_PARAMS_</a:t>
            </a:r>
            <a:r>
              <a:rPr lang="en-AU" dirty="0"/>
              <a:t>HTTP implementing ZCL_PARAMS_HTTP</a:t>
            </a:r>
          </a:p>
          <a:p>
            <a:endParaRPr lang="en-AU" dirty="0"/>
          </a:p>
        </p:txBody>
      </p:sp>
    </p:spTree>
    <p:extLst>
      <p:ext uri="{BB962C8B-B14F-4D97-AF65-F5344CB8AC3E}">
        <p14:creationId xmlns:p14="http://schemas.microsoft.com/office/powerpoint/2010/main" val="397280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9F4A-1EC5-7AF8-EF6B-906B5FC68486}"/>
              </a:ext>
            </a:extLst>
          </p:cNvPr>
          <p:cNvSpPr>
            <a:spLocks noGrp="1"/>
          </p:cNvSpPr>
          <p:nvPr>
            <p:ph type="title"/>
          </p:nvPr>
        </p:nvSpPr>
        <p:spPr/>
        <p:txBody>
          <a:bodyPr/>
          <a:lstStyle/>
          <a:p>
            <a:r>
              <a:rPr lang="en-AU" dirty="0"/>
              <a:t>Tables imported</a:t>
            </a:r>
          </a:p>
        </p:txBody>
      </p:sp>
      <p:sp>
        <p:nvSpPr>
          <p:cNvPr id="3" name="Content Placeholder 2">
            <a:extLst>
              <a:ext uri="{FF2B5EF4-FFF2-40B4-BE49-F238E27FC236}">
                <a16:creationId xmlns:a16="http://schemas.microsoft.com/office/drawing/2014/main" id="{4862A3FB-2D8E-66AC-B974-08545EBC335B}"/>
              </a:ext>
            </a:extLst>
          </p:cNvPr>
          <p:cNvSpPr>
            <a:spLocks noGrp="1"/>
          </p:cNvSpPr>
          <p:nvPr>
            <p:ph idx="1"/>
          </p:nvPr>
        </p:nvSpPr>
        <p:spPr/>
        <p:txBody>
          <a:bodyPr/>
          <a:lstStyle/>
          <a:p>
            <a:r>
              <a:rPr lang="en-AU" dirty="0"/>
              <a:t>ZPARAMS – user specific parameters</a:t>
            </a:r>
          </a:p>
          <a:p>
            <a:r>
              <a:rPr lang="en-AU" dirty="0"/>
              <a:t>ZOUTPUT – any lines of output for this user</a:t>
            </a:r>
          </a:p>
        </p:txBody>
      </p:sp>
    </p:spTree>
    <p:extLst>
      <p:ext uri="{BB962C8B-B14F-4D97-AF65-F5344CB8AC3E}">
        <p14:creationId xmlns:p14="http://schemas.microsoft.com/office/powerpoint/2010/main" val="156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69D6-1B9C-20F7-C075-7245D0F5E0CE}"/>
              </a:ext>
            </a:extLst>
          </p:cNvPr>
          <p:cNvSpPr>
            <a:spLocks noGrp="1"/>
          </p:cNvSpPr>
          <p:nvPr>
            <p:ph type="title"/>
          </p:nvPr>
        </p:nvSpPr>
        <p:spPr/>
        <p:txBody>
          <a:bodyPr/>
          <a:lstStyle/>
          <a:p>
            <a:r>
              <a:rPr lang="en-AU" dirty="0"/>
              <a:t>Launch the HTTP service</a:t>
            </a:r>
          </a:p>
        </p:txBody>
      </p:sp>
      <p:sp>
        <p:nvSpPr>
          <p:cNvPr id="3" name="Content Placeholder 2">
            <a:extLst>
              <a:ext uri="{FF2B5EF4-FFF2-40B4-BE49-F238E27FC236}">
                <a16:creationId xmlns:a16="http://schemas.microsoft.com/office/drawing/2014/main" id="{EBF106AD-EF68-B09C-63AA-582C140FD60A}"/>
              </a:ext>
            </a:extLst>
          </p:cNvPr>
          <p:cNvSpPr>
            <a:spLocks noGrp="1"/>
          </p:cNvSpPr>
          <p:nvPr>
            <p:ph idx="1"/>
          </p:nvPr>
        </p:nvSpPr>
        <p:spPr/>
        <p:txBody>
          <a:bodyPr>
            <a:normAutofit fontScale="85000" lnSpcReduction="20000"/>
          </a:bodyPr>
          <a:lstStyle/>
          <a:p>
            <a:r>
              <a:rPr lang="en-AU" dirty="0"/>
              <a:t>On premise:</a:t>
            </a:r>
          </a:p>
          <a:p>
            <a:pPr lvl="1"/>
            <a:r>
              <a:rPr lang="en-AU" dirty="0"/>
              <a:t>Transaction SICF </a:t>
            </a:r>
          </a:p>
          <a:p>
            <a:pPr lvl="1"/>
            <a:r>
              <a:rPr lang="en-AU" dirty="0"/>
              <a:t>Search for service Z*</a:t>
            </a:r>
          </a:p>
          <a:p>
            <a:pPr lvl="1"/>
            <a:r>
              <a:rPr lang="en-AU" dirty="0"/>
              <a:t>Right click ZMN_HTTP and Test service</a:t>
            </a:r>
          </a:p>
          <a:p>
            <a:pPr lvl="1"/>
            <a:r>
              <a:rPr lang="en-AU" dirty="0"/>
              <a:t>Enter your ABAP credentials</a:t>
            </a:r>
          </a:p>
          <a:p>
            <a:r>
              <a:rPr lang="en-AU" dirty="0"/>
              <a:t>BTP ABAP:</a:t>
            </a:r>
          </a:p>
          <a:p>
            <a:pPr lvl="1"/>
            <a:r>
              <a:rPr lang="en-AU" dirty="0"/>
              <a:t>Open ZCL_PARAMS_HTTP</a:t>
            </a:r>
          </a:p>
          <a:p>
            <a:pPr lvl="1"/>
            <a:r>
              <a:rPr lang="en-AU" dirty="0"/>
              <a:t>Click the URL link</a:t>
            </a:r>
          </a:p>
          <a:p>
            <a:r>
              <a:rPr lang="en-AU" dirty="0"/>
              <a:t>Check that ZCL_MN_DEMO is active</a:t>
            </a:r>
          </a:p>
          <a:p>
            <a:r>
              <a:rPr lang="en-AU" dirty="0"/>
              <a:t>You can test with Global Class ZCL_MN_DEMO, Method INIT</a:t>
            </a:r>
          </a:p>
          <a:p>
            <a:r>
              <a:rPr lang="en-AU" dirty="0"/>
              <a:t>Enter some values for Integer1, Operator, and Integer2</a:t>
            </a:r>
          </a:p>
          <a:p>
            <a:r>
              <a:rPr lang="en-AU" dirty="0"/>
              <a:t>Use method MAIN</a:t>
            </a:r>
          </a:p>
          <a:p>
            <a:r>
              <a:rPr lang="en-AU" dirty="0"/>
              <a:t>You should see the result</a:t>
            </a:r>
          </a:p>
          <a:p>
            <a:endParaRPr lang="en-AU" dirty="0"/>
          </a:p>
        </p:txBody>
      </p:sp>
    </p:spTree>
    <p:extLst>
      <p:ext uri="{BB962C8B-B14F-4D97-AF65-F5344CB8AC3E}">
        <p14:creationId xmlns:p14="http://schemas.microsoft.com/office/powerpoint/2010/main" val="230014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F93B-4435-F59D-4D71-FE148DE991E0}"/>
              </a:ext>
            </a:extLst>
          </p:cNvPr>
          <p:cNvSpPr>
            <a:spLocks noGrp="1"/>
          </p:cNvSpPr>
          <p:nvPr>
            <p:ph type="title"/>
          </p:nvPr>
        </p:nvSpPr>
        <p:spPr/>
        <p:txBody>
          <a:bodyPr/>
          <a:lstStyle/>
          <a:p>
            <a:r>
              <a:rPr lang="en-AU" dirty="0"/>
              <a:t>INIT method example</a:t>
            </a:r>
          </a:p>
        </p:txBody>
      </p:sp>
      <p:sp>
        <p:nvSpPr>
          <p:cNvPr id="3" name="Content Placeholder 2">
            <a:extLst>
              <a:ext uri="{FF2B5EF4-FFF2-40B4-BE49-F238E27FC236}">
                <a16:creationId xmlns:a16="http://schemas.microsoft.com/office/drawing/2014/main" id="{FD0C01A7-15CE-C545-13BA-47B0A023230E}"/>
              </a:ext>
            </a:extLst>
          </p:cNvPr>
          <p:cNvSpPr>
            <a:spLocks noGrp="1"/>
          </p:cNvSpPr>
          <p:nvPr>
            <p:ph idx="1"/>
          </p:nvPr>
        </p:nvSpPr>
        <p:spPr>
          <a:xfrm>
            <a:off x="838200" y="1222745"/>
            <a:ext cx="10515600" cy="3583172"/>
          </a:xfrm>
        </p:spPr>
        <p:txBody>
          <a:bodyPr/>
          <a:lstStyle/>
          <a:p>
            <a:endParaRPr lang="en-AU" dirty="0"/>
          </a:p>
          <a:p>
            <a:endParaRPr lang="en-AU" dirty="0"/>
          </a:p>
          <a:p>
            <a:r>
              <a:rPr lang="en-AU" dirty="0" err="1"/>
              <a:t>hideparams</a:t>
            </a:r>
            <a:r>
              <a:rPr lang="en-AU" dirty="0"/>
              <a:t> – hides existing parameters</a:t>
            </a:r>
          </a:p>
          <a:p>
            <a:r>
              <a:rPr lang="en-AU" dirty="0" err="1"/>
              <a:t>setparam</a:t>
            </a:r>
            <a:r>
              <a:rPr lang="en-AU" dirty="0"/>
              <a:t> – sets a parameter name, description, value, sequence in the web frontend, whether to overwrite an existing value</a:t>
            </a:r>
          </a:p>
          <a:p>
            <a:r>
              <a:rPr lang="en-AU" dirty="0" err="1"/>
              <a:t>clearoutput</a:t>
            </a:r>
            <a:r>
              <a:rPr lang="en-AU" dirty="0"/>
              <a:t> – clears any output</a:t>
            </a:r>
          </a:p>
          <a:p>
            <a:r>
              <a:rPr lang="en-AU" dirty="0" err="1"/>
              <a:t>writeabap</a:t>
            </a:r>
            <a:r>
              <a:rPr lang="en-AU" dirty="0"/>
              <a:t> – writes a line to the output</a:t>
            </a:r>
          </a:p>
          <a:p>
            <a:endParaRPr lang="en-AU" dirty="0"/>
          </a:p>
        </p:txBody>
      </p:sp>
      <p:pic>
        <p:nvPicPr>
          <p:cNvPr id="9" name="Picture 8">
            <a:extLst>
              <a:ext uri="{FF2B5EF4-FFF2-40B4-BE49-F238E27FC236}">
                <a16:creationId xmlns:a16="http://schemas.microsoft.com/office/drawing/2014/main" id="{415F579F-A1DF-3257-DD49-03F8AD4D4F37}"/>
              </a:ext>
            </a:extLst>
          </p:cNvPr>
          <p:cNvPicPr>
            <a:picLocks noChangeAspect="1"/>
          </p:cNvPicPr>
          <p:nvPr/>
        </p:nvPicPr>
        <p:blipFill>
          <a:blip r:embed="rId2"/>
          <a:stretch>
            <a:fillRect/>
          </a:stretch>
        </p:blipFill>
        <p:spPr>
          <a:xfrm>
            <a:off x="838200" y="4922687"/>
            <a:ext cx="10555173" cy="1095528"/>
          </a:xfrm>
          <a:prstGeom prst="rect">
            <a:avLst/>
          </a:prstGeom>
        </p:spPr>
      </p:pic>
    </p:spTree>
    <p:extLst>
      <p:ext uri="{BB962C8B-B14F-4D97-AF65-F5344CB8AC3E}">
        <p14:creationId xmlns:p14="http://schemas.microsoft.com/office/powerpoint/2010/main" val="7233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1888-87F4-6E2C-F838-99D05DE913C7}"/>
              </a:ext>
            </a:extLst>
          </p:cNvPr>
          <p:cNvSpPr>
            <a:spLocks noGrp="1"/>
          </p:cNvSpPr>
          <p:nvPr>
            <p:ph type="title"/>
          </p:nvPr>
        </p:nvSpPr>
        <p:spPr/>
        <p:txBody>
          <a:bodyPr/>
          <a:lstStyle/>
          <a:p>
            <a:r>
              <a:rPr lang="en-AU" dirty="0"/>
              <a:t>MAIN method example</a:t>
            </a:r>
          </a:p>
        </p:txBody>
      </p:sp>
      <p:sp>
        <p:nvSpPr>
          <p:cNvPr id="3" name="Content Placeholder 2">
            <a:extLst>
              <a:ext uri="{FF2B5EF4-FFF2-40B4-BE49-F238E27FC236}">
                <a16:creationId xmlns:a16="http://schemas.microsoft.com/office/drawing/2014/main" id="{417EA064-250C-214C-AC3E-F3F4F3D852A4}"/>
              </a:ext>
            </a:extLst>
          </p:cNvPr>
          <p:cNvSpPr>
            <a:spLocks noGrp="1"/>
          </p:cNvSpPr>
          <p:nvPr>
            <p:ph idx="1"/>
          </p:nvPr>
        </p:nvSpPr>
        <p:spPr>
          <a:xfrm>
            <a:off x="838200" y="1825625"/>
            <a:ext cx="10515600" cy="664356"/>
          </a:xfrm>
        </p:spPr>
        <p:txBody>
          <a:bodyPr/>
          <a:lstStyle/>
          <a:p>
            <a:r>
              <a:rPr lang="en-AU" dirty="0" err="1"/>
              <a:t>getparam</a:t>
            </a:r>
            <a:r>
              <a:rPr lang="en-AU" dirty="0"/>
              <a:t> – gets the value of a parameter</a:t>
            </a:r>
          </a:p>
          <a:p>
            <a:endParaRPr lang="en-AU" dirty="0"/>
          </a:p>
        </p:txBody>
      </p:sp>
      <p:pic>
        <p:nvPicPr>
          <p:cNvPr id="7" name="Picture 6">
            <a:extLst>
              <a:ext uri="{FF2B5EF4-FFF2-40B4-BE49-F238E27FC236}">
                <a16:creationId xmlns:a16="http://schemas.microsoft.com/office/drawing/2014/main" id="{ABCD562D-3054-E3BD-E760-8D141923286D}"/>
              </a:ext>
            </a:extLst>
          </p:cNvPr>
          <p:cNvPicPr>
            <a:picLocks noChangeAspect="1"/>
          </p:cNvPicPr>
          <p:nvPr/>
        </p:nvPicPr>
        <p:blipFill>
          <a:blip r:embed="rId2"/>
          <a:stretch>
            <a:fillRect/>
          </a:stretch>
        </p:blipFill>
        <p:spPr>
          <a:xfrm>
            <a:off x="972042" y="2489981"/>
            <a:ext cx="5641409" cy="4203257"/>
          </a:xfrm>
          <a:prstGeom prst="rect">
            <a:avLst/>
          </a:prstGeom>
        </p:spPr>
      </p:pic>
    </p:spTree>
    <p:extLst>
      <p:ext uri="{BB962C8B-B14F-4D97-AF65-F5344CB8AC3E}">
        <p14:creationId xmlns:p14="http://schemas.microsoft.com/office/powerpoint/2010/main" val="261816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EE8-3DD2-8104-5F77-1E30F09FA741}"/>
              </a:ext>
            </a:extLst>
          </p:cNvPr>
          <p:cNvSpPr>
            <a:spLocks noGrp="1"/>
          </p:cNvSpPr>
          <p:nvPr>
            <p:ph type="title"/>
          </p:nvPr>
        </p:nvSpPr>
        <p:spPr/>
        <p:txBody>
          <a:bodyPr/>
          <a:lstStyle/>
          <a:p>
            <a:r>
              <a:rPr lang="en-AU" dirty="0"/>
              <a:t>Example output</a:t>
            </a:r>
          </a:p>
        </p:txBody>
      </p:sp>
      <p:sp>
        <p:nvSpPr>
          <p:cNvPr id="3" name="Content Placeholder 2">
            <a:extLst>
              <a:ext uri="{FF2B5EF4-FFF2-40B4-BE49-F238E27FC236}">
                <a16:creationId xmlns:a16="http://schemas.microsoft.com/office/drawing/2014/main" id="{FAE135A9-E8AE-F3D9-D279-01CF21401FEE}"/>
              </a:ext>
            </a:extLst>
          </p:cNvPr>
          <p:cNvSpPr>
            <a:spLocks noGrp="1"/>
          </p:cNvSpPr>
          <p:nvPr>
            <p:ph idx="1"/>
          </p:nvPr>
        </p:nvSpPr>
        <p:spPr/>
        <p:txBody>
          <a:bodyPr/>
          <a:lstStyle/>
          <a:p>
            <a:r>
              <a:rPr lang="en-AU" dirty="0"/>
              <a:t>After INIT, entering some values, and MAIN</a:t>
            </a:r>
          </a:p>
          <a:p>
            <a:endParaRPr lang="en-AU" dirty="0"/>
          </a:p>
        </p:txBody>
      </p:sp>
      <p:pic>
        <p:nvPicPr>
          <p:cNvPr id="5" name="Picture 4">
            <a:extLst>
              <a:ext uri="{FF2B5EF4-FFF2-40B4-BE49-F238E27FC236}">
                <a16:creationId xmlns:a16="http://schemas.microsoft.com/office/drawing/2014/main" id="{066E98F4-0955-5B9C-37B5-6E8249EBB802}"/>
              </a:ext>
            </a:extLst>
          </p:cNvPr>
          <p:cNvPicPr>
            <a:picLocks noChangeAspect="1"/>
          </p:cNvPicPr>
          <p:nvPr/>
        </p:nvPicPr>
        <p:blipFill>
          <a:blip r:embed="rId2"/>
          <a:stretch>
            <a:fillRect/>
          </a:stretch>
        </p:blipFill>
        <p:spPr>
          <a:xfrm>
            <a:off x="2561120" y="2596632"/>
            <a:ext cx="5334744" cy="3715268"/>
          </a:xfrm>
          <a:prstGeom prst="rect">
            <a:avLst/>
          </a:prstGeom>
        </p:spPr>
      </p:pic>
    </p:spTree>
    <p:extLst>
      <p:ext uri="{BB962C8B-B14F-4D97-AF65-F5344CB8AC3E}">
        <p14:creationId xmlns:p14="http://schemas.microsoft.com/office/powerpoint/2010/main" val="219321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TotalTime>
  <Words>408</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Adding parameters</vt:lpstr>
      <vt:lpstr>Background</vt:lpstr>
      <vt:lpstr>Pull from Git (ABAP on premise)</vt:lpstr>
      <vt:lpstr>Pull from Git (BTP ABAP)</vt:lpstr>
      <vt:lpstr>Tables imported</vt:lpstr>
      <vt:lpstr>Launch the HTTP service</vt:lpstr>
      <vt:lpstr>INIT method example</vt:lpstr>
      <vt:lpstr>MAIN method example</vt:lpstr>
      <vt:lpstr>Example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Nicholls</dc:creator>
  <cp:lastModifiedBy>Michael Nicholls</cp:lastModifiedBy>
  <cp:revision>1</cp:revision>
  <dcterms:created xsi:type="dcterms:W3CDTF">2025-07-09T14:26:35Z</dcterms:created>
  <dcterms:modified xsi:type="dcterms:W3CDTF">2025-07-10T14:25:56Z</dcterms:modified>
</cp:coreProperties>
</file>