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5" r:id="rId5"/>
    <p:sldId id="277" r:id="rId6"/>
    <p:sldId id="266" r:id="rId7"/>
    <p:sldId id="268" r:id="rId8"/>
    <p:sldId id="264" r:id="rId9"/>
    <p:sldId id="262" r:id="rId10"/>
    <p:sldId id="279" r:id="rId11"/>
    <p:sldId id="267" r:id="rId12"/>
    <p:sldId id="270" r:id="rId13"/>
    <p:sldId id="271" r:id="rId14"/>
    <p:sldId id="272" r:id="rId15"/>
    <p:sldId id="280" r:id="rId16"/>
    <p:sldId id="281" r:id="rId17"/>
    <p:sldId id="261" r:id="rId18"/>
    <p:sldId id="275" r:id="rId19"/>
    <p:sldId id="274" r:id="rId20"/>
    <p:sldId id="278" r:id="rId21"/>
    <p:sldId id="269" r:id="rId22"/>
    <p:sldId id="273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77B1E8-8741-1D46-8078-50A7D386FC8E}" v="5" dt="2020-01-21T13:23:11.117"/>
    <p1510:client id="{E9045136-CA6F-4F48-9C9A-83CA1A4AFF10}" v="184" dt="2020-01-21T13:18:59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cs typeface="Calibri Light"/>
              </a:rPr>
              <a:t>A Christmas Miracle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Michael O'Donnell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7B5C-A7AF-4129-8DC1-6D523CCC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605" y="2616320"/>
            <a:ext cx="4803636" cy="131166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DEMO</a:t>
            </a:r>
            <a:endParaRPr lang="en-US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1348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4D44132-80D3-4A77-9AD4-D40BF0D9C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179" y="-162045"/>
            <a:ext cx="6858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625CE9-FA93-425B-BC5B-D0F5B1193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441" y="-162045"/>
            <a:ext cx="6858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9AB6A2-AFBF-4064-8223-AC40EED80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631" y="-162045"/>
            <a:ext cx="6858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546A84-DEE7-4348-8301-D10E1A08A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714" y="1046992"/>
            <a:ext cx="2546649" cy="4527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031C44-814F-446C-A5A5-A3717D45E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524" y="1046992"/>
            <a:ext cx="2546649" cy="452737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C7B49B5-22E8-415D-B349-818E0FD8F4D0}"/>
              </a:ext>
            </a:extLst>
          </p:cNvPr>
          <p:cNvSpPr/>
          <p:nvPr/>
        </p:nvSpPr>
        <p:spPr>
          <a:xfrm>
            <a:off x="1640714" y="6269542"/>
            <a:ext cx="2546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Help Center</a:t>
            </a:r>
            <a:endParaRPr lang="en-US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3E7C94-BB82-4C73-B680-9A8D9FACD78C}"/>
              </a:ext>
            </a:extLst>
          </p:cNvPr>
          <p:cNvSpPr/>
          <p:nvPr/>
        </p:nvSpPr>
        <p:spPr>
          <a:xfrm>
            <a:off x="4775523" y="6267535"/>
            <a:ext cx="2546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Live Chat</a:t>
            </a:r>
            <a:endParaRPr lang="en-US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CBD303-7761-4619-B2BC-2A1D26A0A11D}"/>
              </a:ext>
            </a:extLst>
          </p:cNvPr>
          <p:cNvSpPr/>
          <p:nvPr/>
        </p:nvSpPr>
        <p:spPr>
          <a:xfrm>
            <a:off x="7910332" y="6267535"/>
            <a:ext cx="2546649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Open Tickets + Auto Elf</a:t>
            </a:r>
            <a:endParaRPr lang="en-US" b="1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485281-12B7-4B41-AB10-614BE99C41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33" y="1046992"/>
            <a:ext cx="2546648" cy="45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2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4D44132-80D3-4A77-9AD4-D40BF0D9C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179" y="11580"/>
            <a:ext cx="6858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546A84-DEE7-4348-8301-D10E1A08A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714" y="1220617"/>
            <a:ext cx="2546649" cy="45273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9BE482-B1B6-46CF-ADFD-56F186006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3539" y="1046992"/>
            <a:ext cx="6359731" cy="47316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Help Center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INTEGRATION</a:t>
            </a:r>
          </a:p>
          <a:p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Directly integrated via the </a:t>
            </a: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Zendesk Support Mobile SDK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180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CONFIGURATION</a:t>
            </a:r>
          </a:p>
          <a:p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Implemented as an "intent" as the Help Center would not be displayed straight away.</a:t>
            </a:r>
          </a:p>
          <a:p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Customized the Help Center with the look and feel of the app itself.</a:t>
            </a:r>
          </a:p>
          <a:p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Do not require authentication.</a:t>
            </a:r>
            <a:endParaRPr lang="en-US" sz="18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200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4D44132-80D3-4A77-9AD4-D40BF0D9C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179" y="4"/>
            <a:ext cx="6858000" cy="68580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9BE482-B1B6-46CF-ADFD-56F186006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3539" y="1046992"/>
            <a:ext cx="6359731" cy="47316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Live Chat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INTEGRATION</a:t>
            </a:r>
          </a:p>
          <a:p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Directly integrated via the </a:t>
            </a: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Zendesk Chat Mobile SDK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180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CONFIGURATION</a:t>
            </a:r>
          </a:p>
          <a:p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Implemented as an "intent" as the Live Chat would not be displayed straight away.</a:t>
            </a:r>
          </a:p>
          <a:p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Require the name of the user, during pre-chat, so that agents can see critical user information.</a:t>
            </a:r>
            <a:endParaRPr lang="en-US" sz="180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EE8B6-9DB7-4C6D-B709-D816FBBF5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96" y="1165312"/>
            <a:ext cx="2546649" cy="452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4D44132-80D3-4A77-9AD4-D40BF0D9C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179" y="5"/>
            <a:ext cx="6858000" cy="68580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9BE482-B1B6-46CF-ADFD-56F186006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3539" y="1046992"/>
            <a:ext cx="6359731" cy="47316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Open Tickets + Auto Elf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INTEGRATION</a:t>
            </a:r>
          </a:p>
          <a:p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Directly integrated via the</a:t>
            </a: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 Zendesk Support Mobile SDK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  <a:p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Directly integrated via the</a:t>
            </a: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 Zendesk Answer Bot SDK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CONFIGURATION</a:t>
            </a:r>
          </a:p>
          <a:p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Implemented as an "intent" as the Open Tickets screen would not be displayed straight away.</a:t>
            </a:r>
          </a:p>
          <a:p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Enable Answer Bot to suggest relevant FAQ articles which may help the user while they are waiting for a reply.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5130E-FBB6-437E-B29E-939C1A561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97" y="1165312"/>
            <a:ext cx="2546648" cy="45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46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3D7B5C-A7AF-4129-8DC1-6D523CCC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617631"/>
            <a:ext cx="9574678" cy="1311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The Business Outcome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4FB206-83F4-4480-8683-908163B5AC92}"/>
              </a:ext>
            </a:extLst>
          </p:cNvPr>
          <p:cNvSpPr/>
          <p:nvPr/>
        </p:nvSpPr>
        <p:spPr>
          <a:xfrm>
            <a:off x="811990" y="2262609"/>
            <a:ext cx="1712270" cy="348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FCA77C-22DC-4E3D-9BD8-2F664B247097}"/>
              </a:ext>
            </a:extLst>
          </p:cNvPr>
          <p:cNvSpPr/>
          <p:nvPr/>
        </p:nvSpPr>
        <p:spPr>
          <a:xfrm>
            <a:off x="709637" y="2652361"/>
            <a:ext cx="3109890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Average Ticket Resolution Time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0C5956-BC21-4640-9E32-07E45D29B5CC}"/>
              </a:ext>
            </a:extLst>
          </p:cNvPr>
          <p:cNvSpPr/>
          <p:nvPr/>
        </p:nvSpPr>
        <p:spPr>
          <a:xfrm>
            <a:off x="2564990" y="2262501"/>
            <a:ext cx="1791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5 Minutes (-83%)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81F77C-3FA2-4460-8FD5-628D72BFF0E2}"/>
              </a:ext>
            </a:extLst>
          </p:cNvPr>
          <p:cNvSpPr/>
          <p:nvPr/>
        </p:nvSpPr>
        <p:spPr>
          <a:xfrm>
            <a:off x="811990" y="1872749"/>
            <a:ext cx="8872924" cy="3487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2DA9C4-15E4-46DD-BCB2-07AF0A75B412}"/>
              </a:ext>
            </a:extLst>
          </p:cNvPr>
          <p:cNvSpPr/>
          <p:nvPr/>
        </p:nvSpPr>
        <p:spPr>
          <a:xfrm>
            <a:off x="9677430" y="1798044"/>
            <a:ext cx="2099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30 Minutes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5E6F24-D326-094E-BD52-C24EA0BFD128}"/>
              </a:ext>
            </a:extLst>
          </p:cNvPr>
          <p:cNvSpPr/>
          <p:nvPr/>
        </p:nvSpPr>
        <p:spPr>
          <a:xfrm>
            <a:off x="804997" y="3908747"/>
            <a:ext cx="4462461" cy="348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C68719-E33D-4B40-8F26-C068D9476C76}"/>
              </a:ext>
            </a:extLst>
          </p:cNvPr>
          <p:cNvSpPr/>
          <p:nvPr/>
        </p:nvSpPr>
        <p:spPr>
          <a:xfrm>
            <a:off x="702645" y="4298499"/>
            <a:ext cx="3502241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The number of tickets opened daily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58FA9B-8F02-1F48-8E40-EB41F8B2F213}"/>
              </a:ext>
            </a:extLst>
          </p:cNvPr>
          <p:cNvSpPr/>
          <p:nvPr/>
        </p:nvSpPr>
        <p:spPr>
          <a:xfrm>
            <a:off x="5267458" y="3898437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6m (-50%)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922D75-1C0E-2B47-8527-AC907497FEC5}"/>
              </a:ext>
            </a:extLst>
          </p:cNvPr>
          <p:cNvSpPr/>
          <p:nvPr/>
        </p:nvSpPr>
        <p:spPr>
          <a:xfrm>
            <a:off x="804998" y="3518887"/>
            <a:ext cx="8872924" cy="3487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BF60C9-8F7C-B64C-AC61-7FFB3377D391}"/>
              </a:ext>
            </a:extLst>
          </p:cNvPr>
          <p:cNvSpPr/>
          <p:nvPr/>
        </p:nvSpPr>
        <p:spPr>
          <a:xfrm>
            <a:off x="9684914" y="3498267"/>
            <a:ext cx="2099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12m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EC9202-5230-6A40-AEAC-8657E8AF4233}"/>
              </a:ext>
            </a:extLst>
          </p:cNvPr>
          <p:cNvSpPr/>
          <p:nvPr/>
        </p:nvSpPr>
        <p:spPr>
          <a:xfrm>
            <a:off x="811989" y="5672761"/>
            <a:ext cx="1222873" cy="348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2D82C0-5E1B-F042-824B-28C62E9F45DB}"/>
              </a:ext>
            </a:extLst>
          </p:cNvPr>
          <p:cNvSpPr/>
          <p:nvPr/>
        </p:nvSpPr>
        <p:spPr>
          <a:xfrm>
            <a:off x="709637" y="6062513"/>
            <a:ext cx="5223931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Daily running cost of Santa’s Customer Service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divison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DB0F40-33B7-054C-A0CE-BBE8B07F834D}"/>
              </a:ext>
            </a:extLst>
          </p:cNvPr>
          <p:cNvSpPr/>
          <p:nvPr/>
        </p:nvSpPr>
        <p:spPr>
          <a:xfrm>
            <a:off x="2034862" y="5676141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$7.5m (-91.67%)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A36B72-FEC5-B94A-B53D-7119161E70D5}"/>
              </a:ext>
            </a:extLst>
          </p:cNvPr>
          <p:cNvSpPr/>
          <p:nvPr/>
        </p:nvSpPr>
        <p:spPr>
          <a:xfrm>
            <a:off x="811990" y="5282901"/>
            <a:ext cx="8872924" cy="3487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7DA856-D710-C145-B60C-782587DC1DDD}"/>
              </a:ext>
            </a:extLst>
          </p:cNvPr>
          <p:cNvSpPr/>
          <p:nvPr/>
        </p:nvSpPr>
        <p:spPr>
          <a:xfrm>
            <a:off x="9684914" y="5282901"/>
            <a:ext cx="2099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$90m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8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7B5C-A7AF-4129-8DC1-6D523CCC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617631"/>
            <a:ext cx="9574678" cy="1311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The Business Outcome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4FB206-83F4-4480-8683-908163B5AC92}"/>
              </a:ext>
            </a:extLst>
          </p:cNvPr>
          <p:cNvSpPr/>
          <p:nvPr/>
        </p:nvSpPr>
        <p:spPr>
          <a:xfrm>
            <a:off x="811990" y="2262609"/>
            <a:ext cx="1712270" cy="348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FCA77C-22DC-4E3D-9BD8-2F664B247097}"/>
              </a:ext>
            </a:extLst>
          </p:cNvPr>
          <p:cNvSpPr/>
          <p:nvPr/>
        </p:nvSpPr>
        <p:spPr>
          <a:xfrm>
            <a:off x="709637" y="2652361"/>
            <a:ext cx="4448910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% of dissatisfied (or very dissatisfied) children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0C5956-BC21-4640-9E32-07E45D29B5CC}"/>
              </a:ext>
            </a:extLst>
          </p:cNvPr>
          <p:cNvSpPr/>
          <p:nvPr/>
        </p:nvSpPr>
        <p:spPr>
          <a:xfrm>
            <a:off x="2564990" y="2262501"/>
            <a:ext cx="124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20% (-75%)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81F77C-3FA2-4460-8FD5-628D72BFF0E2}"/>
              </a:ext>
            </a:extLst>
          </p:cNvPr>
          <p:cNvSpPr/>
          <p:nvPr/>
        </p:nvSpPr>
        <p:spPr>
          <a:xfrm>
            <a:off x="811990" y="1872749"/>
            <a:ext cx="8872924" cy="3487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2DA9C4-15E4-46DD-BCB2-07AF0A75B412}"/>
              </a:ext>
            </a:extLst>
          </p:cNvPr>
          <p:cNvSpPr/>
          <p:nvPr/>
        </p:nvSpPr>
        <p:spPr>
          <a:xfrm>
            <a:off x="9677430" y="1798044"/>
            <a:ext cx="2099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80%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5E6F24-D326-094E-BD52-C24EA0BFD128}"/>
              </a:ext>
            </a:extLst>
          </p:cNvPr>
          <p:cNvSpPr/>
          <p:nvPr/>
        </p:nvSpPr>
        <p:spPr>
          <a:xfrm>
            <a:off x="804997" y="3908747"/>
            <a:ext cx="4462461" cy="348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C68719-E33D-4B40-8F26-C068D9476C76}"/>
              </a:ext>
            </a:extLst>
          </p:cNvPr>
          <p:cNvSpPr/>
          <p:nvPr/>
        </p:nvSpPr>
        <p:spPr>
          <a:xfrm>
            <a:off x="702645" y="4298499"/>
            <a:ext cx="9042540" cy="646331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% of customer support elves themselves report that they are dissatisfied or very dissatisfied  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with their job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58FA9B-8F02-1F48-8E40-EB41F8B2F213}"/>
              </a:ext>
            </a:extLst>
          </p:cNvPr>
          <p:cNvSpPr/>
          <p:nvPr/>
        </p:nvSpPr>
        <p:spPr>
          <a:xfrm>
            <a:off x="5267458" y="3898437"/>
            <a:ext cx="124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35% (-50%)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922D75-1C0E-2B47-8527-AC907497FEC5}"/>
              </a:ext>
            </a:extLst>
          </p:cNvPr>
          <p:cNvSpPr/>
          <p:nvPr/>
        </p:nvSpPr>
        <p:spPr>
          <a:xfrm>
            <a:off x="804998" y="3518887"/>
            <a:ext cx="8872924" cy="3487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BF60C9-8F7C-B64C-AC61-7FFB3377D391}"/>
              </a:ext>
            </a:extLst>
          </p:cNvPr>
          <p:cNvSpPr/>
          <p:nvPr/>
        </p:nvSpPr>
        <p:spPr>
          <a:xfrm>
            <a:off x="9684914" y="3498267"/>
            <a:ext cx="2099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70%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04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7B5C-A7AF-4129-8DC1-6D523CCC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802826"/>
            <a:ext cx="8975611" cy="13116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Future Improvements</a:t>
            </a:r>
          </a:p>
          <a:p>
            <a:endParaRPr lang="en-US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74014-2BBF-44B2-8A37-9FECFA4FA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1601575"/>
            <a:ext cx="5676826" cy="446917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Enable the organization to develop </a:t>
            </a: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their own customer service applications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, which can bring greater efficiencies and cost reduction moving forward.</a:t>
            </a:r>
          </a:p>
          <a:p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For example: Allowing agents to see </a:t>
            </a: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detailed information relating to the end-user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 may assist them in achieving faster and more effective ticket resolutions.</a:t>
            </a:r>
          </a:p>
          <a:p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A layered solution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, in which parents are also able to contact customer service on different channels (such as phone support) may result in a higher rate of customer satisfaction following ticket closures.</a:t>
            </a:r>
            <a:endParaRPr lang="en-US" sz="180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C8F390E-29FC-4CD2-94E5-A4071187A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198" y="2114490"/>
            <a:ext cx="4386805" cy="329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172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7B5C-A7AF-4129-8DC1-6D523CCC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802826"/>
            <a:ext cx="8975611" cy="13116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Recommendations for Improvement</a:t>
            </a:r>
          </a:p>
          <a:p>
            <a:endParaRPr lang="en-US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74014-2BBF-44B2-8A37-9FECFA4FA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1601575"/>
            <a:ext cx="6255560" cy="446917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Zendesk Support Mobile SDK</a:t>
            </a:r>
          </a:p>
          <a:p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Advanced ticket functionality, such as “Split Ticket” or “Merge Ticket” may be useful for custom CS apps and for the Zendesk Support app.</a:t>
            </a:r>
          </a:p>
          <a:p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Provide helpful articles within the </a:t>
            </a:r>
            <a:r>
              <a:rPr lang="en-US" sz="1800" err="1">
                <a:solidFill>
                  <a:srgbClr val="000000"/>
                </a:solidFill>
                <a:ea typeface="+mn-lt"/>
                <a:cs typeface="+mn-lt"/>
              </a:rPr>
              <a:t>RequestActivity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 itself – bring relevant information into conversation sooner and in a more automated manner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 (partial addressed via the Answer Bot).</a:t>
            </a:r>
          </a:p>
          <a:p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Possibly review the naming convention of the </a:t>
            </a:r>
            <a:r>
              <a:rPr lang="en-US" sz="1800" err="1">
                <a:solidFill>
                  <a:srgbClr val="000000"/>
                </a:solidFill>
                <a:ea typeface="+mn-lt"/>
                <a:cs typeface="+mn-lt"/>
              </a:rPr>
              <a:t>RequestActivity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 and consider something more closely related to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 Support or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 Tickets.</a:t>
            </a:r>
            <a:endParaRPr lang="en-US" sz="180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1026" name="Picture 2" descr="Image result for mobile sdk&quot;">
            <a:extLst>
              <a:ext uri="{FF2B5EF4-FFF2-40B4-BE49-F238E27FC236}">
                <a16:creationId xmlns:a16="http://schemas.microsoft.com/office/drawing/2014/main" id="{523335C4-0C0E-4E69-9C00-C37D6FA0A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1707325"/>
            <a:ext cx="543877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921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7B5C-A7AF-4129-8DC1-6D523CCC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802826"/>
            <a:ext cx="8975611" cy="13116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Recommendations for Improvement</a:t>
            </a:r>
          </a:p>
          <a:p>
            <a:endParaRPr lang="en-US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74014-2BBF-44B2-8A37-9FECFA4FA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1601575"/>
            <a:ext cx="6255560" cy="446917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Zendesk Chat Mobile SDK</a:t>
            </a:r>
            <a:endParaRPr lang="en-US"/>
          </a:p>
          <a:p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Capability to provide pre-chat information dynamically – possibly a combination of pre-defined (name, email, etc.) and dynamic (country, age, etc.) fields.</a:t>
            </a:r>
          </a:p>
          <a:p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Allowing the agent to see whether the user is typing may be useful (today only the user can see if the agent is typing).</a:t>
            </a:r>
          </a:p>
          <a:p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VisitorInfo object is required, but possibly not necessary when no customer information is provided.</a:t>
            </a:r>
          </a:p>
          <a:p>
            <a:endParaRPr lang="en-US" sz="180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1026" name="Picture 2" descr="Image result for mobile sdk&quot;">
            <a:extLst>
              <a:ext uri="{FF2B5EF4-FFF2-40B4-BE49-F238E27FC236}">
                <a16:creationId xmlns:a16="http://schemas.microsoft.com/office/drawing/2014/main" id="{523335C4-0C0E-4E69-9C00-C37D6FA0A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1707325"/>
            <a:ext cx="543877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29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erson wearing a red hat&#10;&#10;Description generated with very high confidence">
            <a:extLst>
              <a:ext uri="{FF2B5EF4-FFF2-40B4-BE49-F238E27FC236}">
                <a16:creationId xmlns:a16="http://schemas.microsoft.com/office/drawing/2014/main" id="{4AB896A8-20AC-4483-8E6C-2910C6CDA6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59" r="-1" b="27949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3D7B5C-A7AF-4129-8DC1-6D523CCC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617631"/>
            <a:ext cx="4803636" cy="13116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Problem Definition</a:t>
            </a:r>
          </a:p>
          <a:p>
            <a:endParaRPr lang="en-US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74014-2BBF-44B2-8A37-9FECFA4FA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1858855"/>
            <a:ext cx="5081344" cy="47316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IDEAL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Santa's workshop is well focused on the primary business outcome of preparing </a:t>
            </a:r>
            <a:r>
              <a:rPr lang="en-US" sz="1800">
                <a:solidFill>
                  <a:srgbClr val="C00000"/>
                </a:solidFill>
                <a:ea typeface="+mn-lt"/>
                <a:cs typeface="+mn-lt"/>
              </a:rPr>
              <a:t>100% of toys 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by Christmas Eve.</a:t>
            </a:r>
          </a:p>
          <a:p>
            <a:pPr marL="0" indent="0">
              <a:buNone/>
            </a:pPr>
            <a:endParaRPr lang="en-US" sz="180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REALITY</a:t>
            </a:r>
            <a:endParaRPr lang="en-US" sz="1800" b="1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Elven workforce has been overwhelmed with customer service requests in the run up to Christmas.</a:t>
            </a:r>
          </a:p>
          <a:p>
            <a:pPr marL="0" indent="0">
              <a:buNone/>
            </a:pPr>
            <a:endParaRPr lang="en-US" sz="180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CONSEQUENCE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Santa has had to pull </a:t>
            </a:r>
            <a:r>
              <a:rPr lang="en-US" sz="1800">
                <a:solidFill>
                  <a:srgbClr val="C00000"/>
                </a:solidFill>
                <a:ea typeface="+mn-lt"/>
                <a:cs typeface="+mn-lt"/>
              </a:rPr>
              <a:t>1,000 elves 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from production onto customer support. As a result, production lines are </a:t>
            </a:r>
            <a:r>
              <a:rPr lang="en-US" sz="1800">
                <a:solidFill>
                  <a:srgbClr val="C00000"/>
                </a:solidFill>
                <a:ea typeface="+mn-lt"/>
                <a:cs typeface="+mn-lt"/>
              </a:rPr>
              <a:t>10% behind schedule 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and rising.</a:t>
            </a:r>
          </a:p>
          <a:p>
            <a:pPr marL="0" indent="0">
              <a:buNone/>
            </a:pPr>
            <a:endParaRPr lang="en-US" sz="18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0554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7B5C-A7AF-4129-8DC1-6D523CCC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802826"/>
            <a:ext cx="8975611" cy="13116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Recommendations for Improvement</a:t>
            </a:r>
          </a:p>
          <a:p>
            <a:endParaRPr lang="en-US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74014-2BBF-44B2-8A37-9FECFA4FA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1601575"/>
            <a:ext cx="6255560" cy="446917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Zendesk Answer Bot SDK</a:t>
            </a:r>
            <a:endParaRPr lang="en-US"/>
          </a:p>
          <a:p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More of a question – Is it possible that the Answer Bot capabilities could be used in the context of chat solutions, as well as the Support SDK?</a:t>
            </a:r>
            <a:endParaRPr lang="en-US" sz="180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1026" name="Picture 2" descr="Image result for mobile sdk&quot;">
            <a:extLst>
              <a:ext uri="{FF2B5EF4-FFF2-40B4-BE49-F238E27FC236}">
                <a16:creationId xmlns:a16="http://schemas.microsoft.com/office/drawing/2014/main" id="{523335C4-0C0E-4E69-9C00-C37D6FA0A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1707325"/>
            <a:ext cx="543877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873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7B5C-A7AF-4129-8DC1-6D523CCC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802826"/>
            <a:ext cx="10737325" cy="1311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Possible </a:t>
            </a:r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Technical </a:t>
            </a:r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Improvements</a:t>
            </a:r>
            <a:endParaRPr lang="en-US">
              <a:solidFill>
                <a:srgbClr val="000000"/>
              </a:solidFill>
              <a:ea typeface="+mj-lt"/>
              <a:cs typeface="+mj-lt"/>
            </a:endParaRPr>
          </a:p>
          <a:p>
            <a:endParaRPr lang="en-US">
              <a:solidFill>
                <a:srgbClr val="000000"/>
              </a:solidFill>
              <a:cs typeface="Calibri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BF1E9-F886-41F5-A6F2-17CFDDC7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867" y="1663058"/>
            <a:ext cx="5697619" cy="462531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F42861-174B-46EB-B5A3-138189A323D8}"/>
              </a:ext>
            </a:extLst>
          </p:cNvPr>
          <p:cNvSpPr/>
          <p:nvPr/>
        </p:nvSpPr>
        <p:spPr>
          <a:xfrm>
            <a:off x="3305566" y="3869264"/>
            <a:ext cx="3298784" cy="1311664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043F70-14A2-4166-924A-4B71C6E3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62" y="3869265"/>
            <a:ext cx="2354892" cy="13116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r">
              <a:buNone/>
            </a:pPr>
            <a:r>
              <a:rPr lang="en-US" sz="1800" b="1">
                <a:solidFill>
                  <a:schemeClr val="accent2"/>
                </a:solidFill>
                <a:ea typeface="+mn-lt"/>
                <a:cs typeface="+mn-lt"/>
              </a:rPr>
              <a:t>Could potentially be more dynamic</a:t>
            </a:r>
            <a:endParaRPr lang="en-US" sz="1800">
              <a:solidFill>
                <a:schemeClr val="accent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7988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6BAE23-7530-455B-A0C2-F1FDB5431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533" y="2614967"/>
            <a:ext cx="7840169" cy="23434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3D7B5C-A7AF-4129-8DC1-6D523CCC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802826"/>
            <a:ext cx="10949686" cy="1311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Possible </a:t>
            </a:r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Technical </a:t>
            </a:r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Improvements</a:t>
            </a:r>
            <a:endParaRPr lang="en-US">
              <a:solidFill>
                <a:srgbClr val="000000"/>
              </a:solidFill>
              <a:ea typeface="+mj-lt"/>
              <a:cs typeface="+mj-lt"/>
            </a:endParaRPr>
          </a:p>
          <a:p>
            <a:endParaRPr lang="en-US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F42861-174B-46EB-B5A3-138189A323D8}"/>
              </a:ext>
            </a:extLst>
          </p:cNvPr>
          <p:cNvSpPr/>
          <p:nvPr/>
        </p:nvSpPr>
        <p:spPr>
          <a:xfrm>
            <a:off x="4639745" y="3806964"/>
            <a:ext cx="4282633" cy="42826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043F70-14A2-4166-924A-4B71C6E3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92" y="3366390"/>
            <a:ext cx="2500132" cy="13116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r">
              <a:buNone/>
            </a:pPr>
            <a:r>
              <a:rPr lang="en-US" sz="1800" b="1">
                <a:solidFill>
                  <a:schemeClr val="accent2"/>
                </a:solidFill>
                <a:ea typeface="+mn-lt"/>
                <a:cs typeface="+mn-lt"/>
              </a:rPr>
              <a:t>Possibly not necessary when no customer information is provided</a:t>
            </a:r>
            <a:endParaRPr lang="en-US" sz="1800">
              <a:solidFill>
                <a:schemeClr val="accent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5330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7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3D7B5C-A7AF-4129-8DC1-6D523CCC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617631"/>
            <a:ext cx="9574678" cy="13116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Analysis of Customer Service Requests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4FB206-83F4-4480-8683-908163B5AC92}"/>
              </a:ext>
            </a:extLst>
          </p:cNvPr>
          <p:cNvSpPr/>
          <p:nvPr/>
        </p:nvSpPr>
        <p:spPr>
          <a:xfrm>
            <a:off x="811989" y="2198214"/>
            <a:ext cx="10276115" cy="3487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FCA77C-22DC-4E3D-9BD8-2F664B247097}"/>
              </a:ext>
            </a:extLst>
          </p:cNvPr>
          <p:cNvSpPr/>
          <p:nvPr/>
        </p:nvSpPr>
        <p:spPr>
          <a:xfrm>
            <a:off x="709637" y="2587966"/>
            <a:ext cx="266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Naughty or Nice List query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0C5956-BC21-4640-9E32-07E45D29B5CC}"/>
              </a:ext>
            </a:extLst>
          </p:cNvPr>
          <p:cNvSpPr/>
          <p:nvPr/>
        </p:nvSpPr>
        <p:spPr>
          <a:xfrm>
            <a:off x="11088104" y="219821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79%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A5AD2-F14A-4B95-939C-94E694D3BE50}"/>
              </a:ext>
            </a:extLst>
          </p:cNvPr>
          <p:cNvSpPr/>
          <p:nvPr/>
        </p:nvSpPr>
        <p:spPr>
          <a:xfrm>
            <a:off x="811990" y="3311232"/>
            <a:ext cx="1980637" cy="348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92F66A-0E71-4F58-A39F-B5FAFAECD2B0}"/>
              </a:ext>
            </a:extLst>
          </p:cNvPr>
          <p:cNvSpPr/>
          <p:nvPr/>
        </p:nvSpPr>
        <p:spPr>
          <a:xfrm>
            <a:off x="709638" y="3680314"/>
            <a:ext cx="3620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Letter received confirmation request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DA7456-6762-4CF4-A36D-D971B135A9A8}"/>
              </a:ext>
            </a:extLst>
          </p:cNvPr>
          <p:cNvSpPr/>
          <p:nvPr/>
        </p:nvSpPr>
        <p:spPr>
          <a:xfrm>
            <a:off x="2814340" y="3298261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13%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0C7F36-E11F-4AA2-B31C-6480FB126225}"/>
              </a:ext>
            </a:extLst>
          </p:cNvPr>
          <p:cNvSpPr/>
          <p:nvPr/>
        </p:nvSpPr>
        <p:spPr>
          <a:xfrm>
            <a:off x="808494" y="4424250"/>
            <a:ext cx="1094447" cy="348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87364A-717A-42B5-8A08-C0F4DC928F8F}"/>
              </a:ext>
            </a:extLst>
          </p:cNvPr>
          <p:cNvSpPr/>
          <p:nvPr/>
        </p:nvSpPr>
        <p:spPr>
          <a:xfrm>
            <a:off x="706142" y="4793332"/>
            <a:ext cx="2506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Belief in Santa complaint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C02B8F-C087-4ED7-9FD5-EDBA12AB1C8A}"/>
              </a:ext>
            </a:extLst>
          </p:cNvPr>
          <p:cNvSpPr/>
          <p:nvPr/>
        </p:nvSpPr>
        <p:spPr>
          <a:xfrm>
            <a:off x="1932771" y="4411810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5%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03DEAA-073C-4678-A2D0-7A199DA523E2}"/>
              </a:ext>
            </a:extLst>
          </p:cNvPr>
          <p:cNvSpPr/>
          <p:nvPr/>
        </p:nvSpPr>
        <p:spPr>
          <a:xfrm>
            <a:off x="815486" y="5537268"/>
            <a:ext cx="865033" cy="348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F309AB-BEC4-4B27-A102-4F7E927D3448}"/>
              </a:ext>
            </a:extLst>
          </p:cNvPr>
          <p:cNvSpPr/>
          <p:nvPr/>
        </p:nvSpPr>
        <p:spPr>
          <a:xfrm>
            <a:off x="713134" y="5881636"/>
            <a:ext cx="275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Change of mind application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F842A-9870-42BF-95B3-F89F39F253BE}"/>
              </a:ext>
            </a:extLst>
          </p:cNvPr>
          <p:cNvSpPr/>
          <p:nvPr/>
        </p:nvSpPr>
        <p:spPr>
          <a:xfrm>
            <a:off x="1699374" y="5524297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3%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7B5C-A7AF-4129-8DC1-6D523CCC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316681"/>
            <a:ext cx="9574678" cy="13116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Quantifying the Problem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FCA77C-22DC-4E3D-9BD8-2F664B247097}"/>
              </a:ext>
            </a:extLst>
          </p:cNvPr>
          <p:cNvSpPr/>
          <p:nvPr/>
        </p:nvSpPr>
        <p:spPr>
          <a:xfrm>
            <a:off x="709637" y="2159698"/>
            <a:ext cx="439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One unionized elf costs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$15 per hour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in 2019</a:t>
            </a:r>
            <a:endParaRPr lang="en-US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81367D-E8D7-4075-ACFA-73ED161513B6}"/>
              </a:ext>
            </a:extLst>
          </p:cNvPr>
          <p:cNvSpPr/>
          <p:nvPr/>
        </p:nvSpPr>
        <p:spPr>
          <a:xfrm>
            <a:off x="709637" y="2628540"/>
            <a:ext cx="825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Currently, the average ticket resolution time is 30 minutes for one elf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($7.50 per ticket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)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C859CF-2087-4B70-93FC-E56329D22CE3}"/>
              </a:ext>
            </a:extLst>
          </p:cNvPr>
          <p:cNvSpPr/>
          <p:nvPr/>
        </p:nvSpPr>
        <p:spPr>
          <a:xfrm>
            <a:off x="709637" y="3100242"/>
            <a:ext cx="9991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At the current rate of 12 million tickets per day, this is a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daily running cost of $90m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to Santa’s workshop 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1989F8-FCC8-47C1-955F-7B669DDBA299}"/>
              </a:ext>
            </a:extLst>
          </p:cNvPr>
          <p:cNvSpPr/>
          <p:nvPr/>
        </p:nvSpPr>
        <p:spPr>
          <a:xfrm>
            <a:off x="709637" y="3571944"/>
            <a:ext cx="10936264" cy="120032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In addition to production delays, and the high costs of customer service ticket handling, 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80% of children </a:t>
            </a:r>
          </a:p>
          <a:p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have reported that they are dissatisfied or very dissatisfied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with the support that they received from Santa’s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Workshop. Finally, 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70% of customer support elves themselves report that they are dissatisfied or very dissatisfied  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with their job.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BCD20BF-A0DF-4355-8E74-596BF5C11101}"/>
              </a:ext>
            </a:extLst>
          </p:cNvPr>
          <p:cNvSpPr/>
          <p:nvPr/>
        </p:nvSpPr>
        <p:spPr>
          <a:xfrm>
            <a:off x="744361" y="2307305"/>
            <a:ext cx="7128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Reduce the number of daily customer support tickets by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50% (12m to 6m)</a:t>
            </a:r>
            <a:endParaRPr lang="en-US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6FB442-3536-4A84-B62E-7034EEB1866E}"/>
              </a:ext>
            </a:extLst>
          </p:cNvPr>
          <p:cNvSpPr/>
          <p:nvPr/>
        </p:nvSpPr>
        <p:spPr>
          <a:xfrm>
            <a:off x="744361" y="2779007"/>
            <a:ext cx="8651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Reduce the average ticket resolution time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from 30 minutes to 5 minutes ($1.25 per ticket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0D7AFD-524A-481C-B2C5-0C0172E81939}"/>
              </a:ext>
            </a:extLst>
          </p:cNvPr>
          <p:cNvSpPr/>
          <p:nvPr/>
        </p:nvSpPr>
        <p:spPr>
          <a:xfrm>
            <a:off x="744360" y="3249637"/>
            <a:ext cx="6864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Reduce the daily running cost of customer service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from $90m to $7.5m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16501F-0560-4FBD-B895-B45D4A85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Success Metrics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97E132-C0D0-4167-9FD5-D6F7545145B9}"/>
              </a:ext>
            </a:extLst>
          </p:cNvPr>
          <p:cNvSpPr/>
          <p:nvPr/>
        </p:nvSpPr>
        <p:spPr>
          <a:xfrm>
            <a:off x="744359" y="5400516"/>
            <a:ext cx="100898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Improve agent satisfaction of handling of customer service tickets by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reducing the number of elves</a:t>
            </a:r>
          </a:p>
          <a:p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reporting low job satisfaction down to 20%.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Agent turnover may be an additional metric to consider here.</a:t>
            </a:r>
            <a:endParaRPr lang="en-US" b="1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b="1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D2120A-A769-4D78-BE27-3B4C1EAF242F}"/>
              </a:ext>
            </a:extLst>
          </p:cNvPr>
          <p:cNvSpPr/>
          <p:nvPr/>
        </p:nvSpPr>
        <p:spPr>
          <a:xfrm>
            <a:off x="744359" y="1839555"/>
            <a:ext cx="1086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PRIMARY</a:t>
            </a:r>
            <a:endParaRPr lang="en-US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4B7B98-6C1C-4D93-A2D2-AA8C717B6D89}"/>
              </a:ext>
            </a:extLst>
          </p:cNvPr>
          <p:cNvSpPr/>
          <p:nvPr/>
        </p:nvSpPr>
        <p:spPr>
          <a:xfrm>
            <a:off x="744359" y="4188017"/>
            <a:ext cx="1356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SECONDARY</a:t>
            </a:r>
            <a:endParaRPr lang="en-US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2CFF1D-C6C6-404F-829C-7F2637D1FD28}"/>
              </a:ext>
            </a:extLst>
          </p:cNvPr>
          <p:cNvSpPr/>
          <p:nvPr/>
        </p:nvSpPr>
        <p:spPr>
          <a:xfrm>
            <a:off x="744359" y="4655767"/>
            <a:ext cx="10050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Improve customer satisfaction of handling of customer service tickets by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reducing the number of children</a:t>
            </a:r>
          </a:p>
          <a:p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reporting that they are unsatisfied down to 20%.</a:t>
            </a:r>
          </a:p>
        </p:txBody>
      </p:sp>
    </p:spTree>
    <p:extLst>
      <p:ext uri="{BB962C8B-B14F-4D97-AF65-F5344CB8AC3E}">
        <p14:creationId xmlns:p14="http://schemas.microsoft.com/office/powerpoint/2010/main" val="236347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7B5C-A7AF-4129-8DC1-6D523CCC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617631"/>
            <a:ext cx="9574678" cy="13116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Assumptions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FCA77C-22DC-4E3D-9BD8-2F664B247097}"/>
              </a:ext>
            </a:extLst>
          </p:cNvPr>
          <p:cNvSpPr/>
          <p:nvPr/>
        </p:nvSpPr>
        <p:spPr>
          <a:xfrm>
            <a:off x="709637" y="1916635"/>
            <a:ext cx="5540692" cy="258532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buAutoNum type="arabicPeriod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Naughty or Nice List queries can be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significantly reduced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by providing detailed information on Frequently Asked Questions.</a:t>
            </a:r>
          </a:p>
          <a:p>
            <a:pPr marL="342900" indent="-342900">
              <a:buAutoNum type="arabicPeriod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Not all queries can be eliminated. By providing live chat capability with customer support elves, the average ticket resolution time can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be significantly reduced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342900" indent="-342900">
              <a:buAutoNum type="arabicPeriod"/>
            </a:pPr>
            <a:endParaRPr lang="en-US" b="1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1D21A6-A0D6-451E-8043-3D3BE44C7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016" y="1625336"/>
            <a:ext cx="4330464" cy="360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16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7B5C-A7AF-4129-8DC1-6D523CCC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-65273"/>
            <a:ext cx="9574678" cy="13116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High Level Requirements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FCA77C-22DC-4E3D-9BD8-2F664B247097}"/>
              </a:ext>
            </a:extLst>
          </p:cNvPr>
          <p:cNvSpPr/>
          <p:nvPr/>
        </p:nvSpPr>
        <p:spPr>
          <a:xfrm>
            <a:off x="709636" y="1233731"/>
            <a:ext cx="10772727" cy="535531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ADAPTABLE</a:t>
            </a:r>
          </a:p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Santa’s workshop is consistently changing, with new helpers and </a:t>
            </a:r>
          </a:p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processes every day.</a:t>
            </a:r>
          </a:p>
          <a:p>
            <a:endParaRPr lang="en-US" b="1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SCALABLE</a:t>
            </a:r>
          </a:p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The customer service solution needs to work at enormous scale </a:t>
            </a:r>
            <a:br>
              <a:rPr lang="en-US">
                <a:solidFill>
                  <a:srgbClr val="000000"/>
                </a:solidFill>
                <a:ea typeface="+mn-lt"/>
                <a:cs typeface="+mn-lt"/>
              </a:rPr>
            </a:b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and allow for future innovation such as internal custom apps.</a:t>
            </a:r>
          </a:p>
          <a:p>
            <a:endParaRPr lang="en-US" b="1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TRANSPARENT</a:t>
            </a:r>
          </a:p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Agents need to be able to see critical user information such as their name and which list they are on.</a:t>
            </a:r>
          </a:p>
          <a:p>
            <a:endParaRPr lang="en-US" b="1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FAST</a:t>
            </a:r>
          </a:p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These users have short attention spans. Some customer support functionality, such as chat, needs to be real-time.</a:t>
            </a:r>
          </a:p>
          <a:p>
            <a:endParaRPr lang="en-US" b="1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LAYERED</a:t>
            </a:r>
          </a:p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In the future, the organization may require a gated phone support line for parents.</a:t>
            </a:r>
          </a:p>
          <a:p>
            <a:endParaRPr lang="en-US" b="1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MEASURABLE</a:t>
            </a:r>
          </a:p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The organization requires a feedback mechanism to assess the effectiveness of their customer service platform.</a:t>
            </a:r>
            <a:endParaRPr lang="en-US"/>
          </a:p>
        </p:txBody>
      </p:sp>
      <p:pic>
        <p:nvPicPr>
          <p:cNvPr id="3074" name="Picture 2" descr="electronic RFP">
            <a:extLst>
              <a:ext uri="{FF2B5EF4-FFF2-40B4-BE49-F238E27FC236}">
                <a16:creationId xmlns:a16="http://schemas.microsoft.com/office/drawing/2014/main" id="{50C77283-1EB2-496F-955C-8664A7F64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879" y="1233731"/>
            <a:ext cx="4153484" cy="215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91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7B5C-A7AF-4129-8DC1-6D523CCC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617631"/>
            <a:ext cx="4803636" cy="13116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Personas</a:t>
            </a:r>
          </a:p>
          <a:p>
            <a:endParaRPr lang="en-US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74014-2BBF-44B2-8A37-9FECFA4FA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8" y="1407442"/>
            <a:ext cx="5081344" cy="47316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Kids between the </a:t>
            </a: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ages of five and nine 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who still believe in Santa. Broad range of tech savviness, but </a:t>
            </a: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largely proficient in using mobile apps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. Roughly a 50/50 split between male and female.</a:t>
            </a:r>
          </a:p>
          <a:p>
            <a:pPr marL="0" indent="0">
              <a:buNone/>
            </a:pPr>
            <a:endParaRPr lang="en-US" sz="180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Their mental mindset is </a:t>
            </a: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typically anxious 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in the run-up to Christmas with concerns regarding whether they’re going to receive their Christmas present being at the forefront of their minds.</a:t>
            </a:r>
          </a:p>
          <a:p>
            <a:pPr marL="0" indent="0">
              <a:buNone/>
            </a:pPr>
            <a:endParaRPr lang="en-US" sz="180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These users </a:t>
            </a: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are likely to be using their parents’ device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, so requesting the user to authenticate may be laborious for them.</a:t>
            </a:r>
          </a:p>
          <a:p>
            <a:pPr marL="0" indent="0">
              <a:buNone/>
            </a:pPr>
            <a:endParaRPr lang="en-US" sz="180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A2603-34AA-4691-9B4D-5B1C6C914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660" y="725440"/>
            <a:ext cx="4945524" cy="2787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AE797F-E60E-45DF-8168-E14F9994B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660" y="3764368"/>
            <a:ext cx="4945524" cy="259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9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7B5C-A7AF-4129-8DC1-6D523CCC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617631"/>
            <a:ext cx="4803636" cy="13116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The Solution</a:t>
            </a:r>
          </a:p>
          <a:p>
            <a:endParaRPr lang="en-US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74014-2BBF-44B2-8A37-9FECFA4FA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8" y="1407442"/>
            <a:ext cx="5081344" cy="47316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A </a:t>
            </a:r>
            <a:r>
              <a:rPr lang="en-US" sz="1800">
                <a:solidFill>
                  <a:srgbClr val="C00000"/>
                </a:solidFill>
                <a:ea typeface="+mn-lt"/>
                <a:cs typeface="+mn-lt"/>
              </a:rPr>
              <a:t>Santa Support 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app, integrated with Zendesk’s Support and Chat Mobile SDKs, that: </a:t>
            </a:r>
          </a:p>
          <a:p>
            <a:pPr marL="342900" indent="-342900">
              <a:buAutoNum type="arabicPeriod"/>
            </a:pP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Provides </a:t>
            </a: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detailed answers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 in response to Frequently Asked Questions.</a:t>
            </a:r>
          </a:p>
          <a:p>
            <a:pPr marL="342900" indent="-342900">
              <a:buAutoNum type="arabicPeriod"/>
            </a:pP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Provides </a:t>
            </a: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direct chat 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capability </a:t>
            </a:r>
            <a:endParaRPr lang="en-US"/>
          </a:p>
          <a:p>
            <a:pPr marL="342900" indent="-342900">
              <a:buAutoNum type="arabicPeriod"/>
            </a:pP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Provides a direct path for the end-user to </a:t>
            </a: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open customer service tickets 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in an efficient manner.</a:t>
            </a:r>
          </a:p>
          <a:p>
            <a:pPr marL="342900" indent="-342900">
              <a:buAutoNum type="arabicPeriod"/>
            </a:pPr>
            <a:r>
              <a:rPr lang="en-US" sz="1800" b="1">
                <a:solidFill>
                  <a:srgbClr val="000000"/>
                </a:solidFill>
                <a:cs typeface="Calibri"/>
              </a:rPr>
              <a:t>Automates the responses</a:t>
            </a:r>
            <a:r>
              <a:rPr lang="en-US" sz="1800">
                <a:solidFill>
                  <a:srgbClr val="000000"/>
                </a:solidFill>
                <a:cs typeface="Calibri"/>
              </a:rPr>
              <a:t> to high frequency customer service requests, liberating the Elven workforce to re-focus on the job at hand.</a:t>
            </a:r>
            <a:endParaRPr lang="en-US" sz="180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180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en-US" sz="180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625CE9-FA93-425B-BC5B-D0F5B1193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924" y="0"/>
            <a:ext cx="6858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08622D-B985-4EC3-8CA7-E2DF2E0EB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772" y="1209037"/>
            <a:ext cx="2546649" cy="45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3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1169</Words>
  <Application>Microsoft Office PowerPoint</Application>
  <PresentationFormat>Widescreen</PresentationFormat>
  <Paragraphs>136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 Christmas Miracle</vt:lpstr>
      <vt:lpstr>Problem Definition </vt:lpstr>
      <vt:lpstr>Analysis of Customer Service Requests</vt:lpstr>
      <vt:lpstr>Quantifying the Problem</vt:lpstr>
      <vt:lpstr>Success Metrics</vt:lpstr>
      <vt:lpstr>Assumptions</vt:lpstr>
      <vt:lpstr>High Level Requirements</vt:lpstr>
      <vt:lpstr>Personas </vt:lpstr>
      <vt:lpstr>The Solution </vt:lpstr>
      <vt:lpstr>DEMO</vt:lpstr>
      <vt:lpstr>PowerPoint Presentation</vt:lpstr>
      <vt:lpstr>PowerPoint Presentation</vt:lpstr>
      <vt:lpstr>PowerPoint Presentation</vt:lpstr>
      <vt:lpstr>PowerPoint Presentation</vt:lpstr>
      <vt:lpstr>The Business Outcome</vt:lpstr>
      <vt:lpstr>The Business Outcome</vt:lpstr>
      <vt:lpstr>Future Improvements </vt:lpstr>
      <vt:lpstr>Recommendations for Improvement </vt:lpstr>
      <vt:lpstr>Recommendations for Improvement </vt:lpstr>
      <vt:lpstr>Recommendations for Improvement </vt:lpstr>
      <vt:lpstr>Possible Technical Improvements </vt:lpstr>
      <vt:lpstr>Possible Technical Improvements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Michael O'Donnell</cp:lastModifiedBy>
  <cp:revision>48</cp:revision>
  <dcterms:created xsi:type="dcterms:W3CDTF">2019-12-21T10:13:24Z</dcterms:created>
  <dcterms:modified xsi:type="dcterms:W3CDTF">2020-01-22T09:47:32Z</dcterms:modified>
</cp:coreProperties>
</file>