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07"/>
  </p:normalViewPr>
  <p:slideViewPr>
    <p:cSldViewPr snapToGrid="0">
      <p:cViewPr>
        <p:scale>
          <a:sx n="106" d="100"/>
          <a:sy n="106" d="100"/>
        </p:scale>
        <p:origin x="1336"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0878-0BC8-5E5E-E3A0-B3FA16020A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82BFF0-026C-FA8B-ABFC-D3471CAC70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003BE5-4967-9931-EA29-9C1AC8CFD4B3}"/>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30D8E06D-A9BC-7C92-BF7C-EFAB4B642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EDCF6-392E-2706-7649-249BE73862FA}"/>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1297363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70A4-F39A-EB6F-4F16-A007723CA2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E77CFB-5D5F-43E6-B5DB-CFB20F75C5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0F9B1-9084-6156-CAC3-D10205739ACE}"/>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66A4F53F-F5CD-382D-2499-8C66E97D8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71C4B-1046-70CC-C7BA-6588E4808E70}"/>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192490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2DB37-9DD6-8BE3-157D-BE34DAF6DC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41FA81-81EB-E984-8518-7E4E6BBA8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FA13F-3002-549D-076A-BEB06DE5214A}"/>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478C9AC4-7C8D-CDB9-0378-FE9321C0D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1D12F3-1707-5D3C-7630-1974C233CFB4}"/>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5120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3CEE2-639B-8FBD-13B6-21E1594162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67D2B1-32B0-6BCB-AA23-2DE223D439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1EE07-13B6-3E6B-C897-30E13991E027}"/>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6487FC78-7F6F-0B1A-7588-F4B8F27E8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37E74-789A-1640-3C3F-A792C6FF1837}"/>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9515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84F3-4708-C22E-9A8B-2A9D5D7EEE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79310D-9F96-EA6A-8795-01AC424088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988019-0FB5-13C7-DDD9-A4876908BA64}"/>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A278001F-9BD1-E16F-8AE3-DABEF80C5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7E844-7656-1669-68DB-3917689B581C}"/>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461451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6ABF-0E5B-8BBF-7944-6D16EC51C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E3C123-B931-829A-5F28-634B022C99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57443F-F1BA-8F99-A1AF-778D767A0C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EA8EBD-1265-9F6A-1DD0-71E419D2B300}"/>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6" name="Footer Placeholder 5">
            <a:extLst>
              <a:ext uri="{FF2B5EF4-FFF2-40B4-BE49-F238E27FC236}">
                <a16:creationId xmlns:a16="http://schemas.microsoft.com/office/drawing/2014/main" id="{25C566A3-2F2A-C619-9A3D-F66F72535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44052A-2F48-902C-4004-4D9E44D44A82}"/>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522734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59F8-3BB1-28B5-8CC6-BDD446F6A7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625956-75C5-1578-A4EC-06D8AA275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8FB858-E0EB-6AAB-2563-FD58D1E529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629FA8-1EBA-42BF-08DA-FB36796411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7D99DF-6D48-47AC-E920-A44B421642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626E4A-DB61-5441-ACAF-BCF3A495C637}"/>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8" name="Footer Placeholder 7">
            <a:extLst>
              <a:ext uri="{FF2B5EF4-FFF2-40B4-BE49-F238E27FC236}">
                <a16:creationId xmlns:a16="http://schemas.microsoft.com/office/drawing/2014/main" id="{EB8727E9-1949-78D0-7802-45BE0C30D6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76569D-9A49-08BA-9873-E96C08C13017}"/>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62600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B851-8974-0AED-C3DD-564BFEF6FC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BB383E-CCE7-E315-5445-BACF25BAAE19}"/>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4" name="Footer Placeholder 3">
            <a:extLst>
              <a:ext uri="{FF2B5EF4-FFF2-40B4-BE49-F238E27FC236}">
                <a16:creationId xmlns:a16="http://schemas.microsoft.com/office/drawing/2014/main" id="{D7D11785-AD20-14E8-81F9-DDA192CD6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4F42E9-266C-7DCC-D2EA-F65F78619FF2}"/>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07972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861863-A6DD-B05D-2CAE-C3A2F09BD6A5}"/>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3" name="Footer Placeholder 2">
            <a:extLst>
              <a:ext uri="{FF2B5EF4-FFF2-40B4-BE49-F238E27FC236}">
                <a16:creationId xmlns:a16="http://schemas.microsoft.com/office/drawing/2014/main" id="{02196E6F-5CD2-409C-3B12-6C3C34D20A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D92022-EC99-D3C7-7E21-99F53C11CF37}"/>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04090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AE74A-618C-C2FA-B765-C0B9ACD64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E237FF-6ECD-6841-B35A-3BBD7CFE38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9F6B8F-FB42-0EB3-2CED-0293CB4CF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A08C29-ED44-EE55-2CAC-543C861CA93D}"/>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6" name="Footer Placeholder 5">
            <a:extLst>
              <a:ext uri="{FF2B5EF4-FFF2-40B4-BE49-F238E27FC236}">
                <a16:creationId xmlns:a16="http://schemas.microsoft.com/office/drawing/2014/main" id="{5E8807E5-A45A-2BC7-62E9-969E8FAD39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C341C0-543A-E575-2A75-5CC9085C5EFC}"/>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171482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C0017-1B6D-1BC5-22CD-41B0C6870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E5794A-BDF9-E68A-7B1A-961791EFDA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641F4D-24DB-4E4A-6494-3254FF22B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76AA6-F81B-457A-E0BC-8139BB35AA73}"/>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6" name="Footer Placeholder 5">
            <a:extLst>
              <a:ext uri="{FF2B5EF4-FFF2-40B4-BE49-F238E27FC236}">
                <a16:creationId xmlns:a16="http://schemas.microsoft.com/office/drawing/2014/main" id="{6D6270B3-2E59-0638-EAD7-CFB4F0644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1FD75B-1A00-AEEC-85AD-0F811422E04B}"/>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180091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B36F9-B809-8CE9-5CE3-AABE89B98B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0FA23F-8ABB-C608-B633-533834D8EC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D4230-4E14-39AF-9A6F-D697FB3764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A9F90C2D-955F-30B0-E765-18ED3315E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58A9D26-4C7A-07C8-CEAC-803755BC30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6CA2C9E-C596-E54A-BCCE-EBFC20D8D6D3}" type="slidenum">
              <a:rPr lang="en-US" smtClean="0"/>
              <a:t>‹#›</a:t>
            </a:fld>
            <a:endParaRPr lang="en-US"/>
          </a:p>
        </p:txBody>
      </p:sp>
    </p:spTree>
    <p:extLst>
      <p:ext uri="{BB962C8B-B14F-4D97-AF65-F5344CB8AC3E}">
        <p14:creationId xmlns:p14="http://schemas.microsoft.com/office/powerpoint/2010/main" val="1990747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icip-cas/PPTAg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lusai.com/use-cases/ai-for-teach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4F17-542E-1C6A-962D-71074980C2DF}"/>
              </a:ext>
            </a:extLst>
          </p:cNvPr>
          <p:cNvSpPr>
            <a:spLocks noGrp="1"/>
          </p:cNvSpPr>
          <p:nvPr>
            <p:ph type="ctrTitle"/>
          </p:nvPr>
        </p:nvSpPr>
        <p:spPr/>
        <p:txBody>
          <a:bodyPr/>
          <a:lstStyle/>
          <a:p>
            <a:r>
              <a:rPr lang="en-US" dirty="0"/>
              <a:t>PPT Co-Pilot</a:t>
            </a:r>
          </a:p>
        </p:txBody>
      </p:sp>
      <p:sp>
        <p:nvSpPr>
          <p:cNvPr id="3" name="Subtitle 2">
            <a:extLst>
              <a:ext uri="{FF2B5EF4-FFF2-40B4-BE49-F238E27FC236}">
                <a16:creationId xmlns:a16="http://schemas.microsoft.com/office/drawing/2014/main" id="{885F1E2D-E272-FB83-A3CE-AF9DE7CB0FF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0464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9656-2E81-26FA-5A06-34B2C2EEE48F}"/>
              </a:ext>
            </a:extLst>
          </p:cNvPr>
          <p:cNvSpPr>
            <a:spLocks noGrp="1"/>
          </p:cNvSpPr>
          <p:nvPr>
            <p:ph type="title"/>
          </p:nvPr>
        </p:nvSpPr>
        <p:spPr/>
        <p:txBody>
          <a:bodyPr/>
          <a:lstStyle/>
          <a:p>
            <a:r>
              <a:rPr lang="en-US" dirty="0"/>
              <a:t>Past Papers</a:t>
            </a:r>
          </a:p>
        </p:txBody>
      </p:sp>
      <p:sp>
        <p:nvSpPr>
          <p:cNvPr id="3" name="Content Placeholder 2">
            <a:extLst>
              <a:ext uri="{FF2B5EF4-FFF2-40B4-BE49-F238E27FC236}">
                <a16:creationId xmlns:a16="http://schemas.microsoft.com/office/drawing/2014/main" id="{7A3E442E-DB8C-6834-159C-DC162CC78CC8}"/>
              </a:ext>
            </a:extLst>
          </p:cNvPr>
          <p:cNvSpPr>
            <a:spLocks noGrp="1"/>
          </p:cNvSpPr>
          <p:nvPr>
            <p:ph idx="1"/>
          </p:nvPr>
        </p:nvSpPr>
        <p:spPr/>
        <p:txBody>
          <a:bodyPr/>
          <a:lstStyle/>
          <a:p>
            <a:pPr marL="0" indent="0">
              <a:buNone/>
            </a:pPr>
            <a:r>
              <a:rPr lang="en-US" sz="1800" b="1" dirty="0">
                <a:solidFill>
                  <a:schemeClr val="tx2"/>
                </a:solidFill>
              </a:rPr>
              <a:t>Enhancing Presentation Slide Generation by LLMs with a Multi-Staged End-to-End Approach</a:t>
            </a:r>
          </a:p>
          <a:p>
            <a:pPr>
              <a:buFontTx/>
              <a:buChar char="-"/>
            </a:pPr>
            <a:r>
              <a:rPr lang="en-US" sz="1600" dirty="0"/>
              <a:t>Generating presentation from document containing multi-modal information (</a:t>
            </a:r>
            <a:r>
              <a:rPr lang="en-US" sz="1600" dirty="0" err="1"/>
              <a:t>DocPres</a:t>
            </a:r>
            <a:r>
              <a:rPr lang="en-US" sz="1600" dirty="0"/>
              <a:t>)</a:t>
            </a:r>
          </a:p>
          <a:p>
            <a:pPr>
              <a:buFontTx/>
              <a:buChar char="-"/>
            </a:pPr>
            <a:r>
              <a:rPr lang="en-US" sz="1600" dirty="0"/>
              <a:t>Problem: context too long(hallucinations, failure at picking up context at middle)  </a:t>
            </a:r>
            <a:r>
              <a:rPr lang="en-US" sz="1600" dirty="0">
                <a:sym typeface="Wingdings" pitchFamily="2" charset="2"/>
              </a:rPr>
              <a:t> divide doc into sections and subsections </a:t>
            </a:r>
          </a:p>
          <a:p>
            <a:pPr>
              <a:buFontTx/>
              <a:buChar char="-"/>
            </a:pPr>
            <a:r>
              <a:rPr lang="en-US" sz="1600" dirty="0">
                <a:sym typeface="Wingdings" pitchFamily="2" charset="2"/>
              </a:rPr>
              <a:t>Uses LLM to create outline of presentation, generate bird’s eye view + K important topics w titles through chain-of-thought prompt</a:t>
            </a:r>
          </a:p>
          <a:p>
            <a:pPr>
              <a:buFontTx/>
              <a:buChar char="-"/>
            </a:pPr>
            <a:r>
              <a:rPr lang="en-US" sz="1600" dirty="0"/>
              <a:t>Maps slides to outline(titles) ask LLM to associate section of document with title (uses edit distance, selects match if over 90%  provides robustness against hallucinations)</a:t>
            </a:r>
          </a:p>
          <a:p>
            <a:pPr>
              <a:buFontTx/>
              <a:buChar char="-"/>
            </a:pPr>
            <a:r>
              <a:rPr lang="en-US" sz="1600" dirty="0"/>
              <a:t>Concatenate content(text) from sections and feed to LLM in form of bullet points</a:t>
            </a:r>
          </a:p>
          <a:p>
            <a:pPr>
              <a:buFontTx/>
              <a:buChar char="-"/>
            </a:pPr>
            <a:r>
              <a:rPr lang="en-US" sz="1600" dirty="0"/>
              <a:t>Uses heuristics + ranking algorithm to determine image and text similarity, VLM for image extraction</a:t>
            </a:r>
          </a:p>
          <a:p>
            <a:pPr>
              <a:buFontTx/>
              <a:buChar char="-"/>
            </a:pPr>
            <a:r>
              <a:rPr lang="en-US" sz="1600" dirty="0"/>
              <a:t>Suitability score computed using cosine distance of CLIP embedding</a:t>
            </a:r>
          </a:p>
          <a:p>
            <a:pPr>
              <a:buFontTx/>
              <a:buChar char="-"/>
            </a:pPr>
            <a:r>
              <a:rPr lang="en-US" sz="1600" dirty="0"/>
              <a:t>Better than gpt-3.5, limited by CLIP’s capabilities and multiple documents</a:t>
            </a:r>
          </a:p>
          <a:p>
            <a:pPr>
              <a:buFontTx/>
              <a:buChar char="-"/>
            </a:pPr>
            <a:r>
              <a:rPr lang="en-US" sz="1600" dirty="0"/>
              <a:t>Human evaluation score based on desired qualities</a:t>
            </a:r>
          </a:p>
          <a:p>
            <a:pPr>
              <a:buFontTx/>
              <a:buChar char="-"/>
            </a:pPr>
            <a:endParaRPr lang="en-US" sz="1800" dirty="0"/>
          </a:p>
        </p:txBody>
      </p:sp>
    </p:spTree>
    <p:extLst>
      <p:ext uri="{BB962C8B-B14F-4D97-AF65-F5344CB8AC3E}">
        <p14:creationId xmlns:p14="http://schemas.microsoft.com/office/powerpoint/2010/main" val="49898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F255-CD7A-0624-C3ED-26AFCD510840}"/>
              </a:ext>
            </a:extLst>
          </p:cNvPr>
          <p:cNvSpPr>
            <a:spLocks noGrp="1"/>
          </p:cNvSpPr>
          <p:nvPr>
            <p:ph type="title"/>
          </p:nvPr>
        </p:nvSpPr>
        <p:spPr/>
        <p:txBody>
          <a:bodyPr/>
          <a:lstStyle/>
          <a:p>
            <a:r>
              <a:rPr lang="en-US" dirty="0"/>
              <a:t>Past Papers</a:t>
            </a:r>
          </a:p>
        </p:txBody>
      </p:sp>
      <p:sp>
        <p:nvSpPr>
          <p:cNvPr id="3" name="Content Placeholder 2">
            <a:extLst>
              <a:ext uri="{FF2B5EF4-FFF2-40B4-BE49-F238E27FC236}">
                <a16:creationId xmlns:a16="http://schemas.microsoft.com/office/drawing/2014/main" id="{258172F8-5F2B-4EB6-B634-D81D1588E8A1}"/>
              </a:ext>
            </a:extLst>
          </p:cNvPr>
          <p:cNvSpPr>
            <a:spLocks noGrp="1"/>
          </p:cNvSpPr>
          <p:nvPr>
            <p:ph idx="1"/>
          </p:nvPr>
        </p:nvSpPr>
        <p:spPr/>
        <p:txBody>
          <a:bodyPr>
            <a:normAutofit fontScale="92500" lnSpcReduction="10000"/>
          </a:bodyPr>
          <a:lstStyle/>
          <a:p>
            <a:pPr marL="0" indent="0">
              <a:buNone/>
            </a:pPr>
            <a:r>
              <a:rPr lang="en-US" dirty="0" err="1"/>
              <a:t>PPTAgent</a:t>
            </a:r>
            <a:r>
              <a:rPr lang="en-US" dirty="0"/>
              <a:t>: </a:t>
            </a:r>
            <a:r>
              <a:rPr lang="en-US" sz="1800" dirty="0"/>
              <a:t>Generating &amp; Evaluating Presentations Beyond Text-to-Slides</a:t>
            </a:r>
          </a:p>
          <a:p>
            <a:pPr>
              <a:buFontTx/>
              <a:buChar char="-"/>
            </a:pPr>
            <a:r>
              <a:rPr lang="en-US" sz="1400" dirty="0">
                <a:hlinkClick r:id="rId2"/>
              </a:rPr>
              <a:t>https://github.com/icip-cas/PPTAgent</a:t>
            </a:r>
            <a:endParaRPr lang="en-US" sz="1400" dirty="0"/>
          </a:p>
          <a:p>
            <a:pPr>
              <a:buFontTx/>
              <a:buChar char="-"/>
            </a:pPr>
            <a:r>
              <a:rPr lang="en-US" sz="1400" dirty="0"/>
              <a:t>“The key challenge lies in enhancing LLMs’ understanding of reference presentations’ structure and content patterns. Second, most presentations are saved in PowerPoint’s XML format, as demonstrated in Figure 11, which is inherently verbose and redundant (</a:t>
            </a:r>
            <a:r>
              <a:rPr lang="en-US" sz="1400" dirty="0" err="1"/>
              <a:t>Gryk</a:t>
            </a:r>
            <a:r>
              <a:rPr lang="en-US" sz="1400" dirty="0"/>
              <a:t>, 2022), making it challenging for LLMs to robustly perform editing operations.” Change XML format to HTML</a:t>
            </a:r>
          </a:p>
          <a:p>
            <a:pPr>
              <a:buFontTx/>
              <a:buChar char="-"/>
            </a:pPr>
            <a:r>
              <a:rPr lang="en-US" sz="1400" dirty="0"/>
              <a:t>PPT has two stages, comprehensive analysis and edit APIs with HTML-rendered representation that simplifies slide modifications through code interaction</a:t>
            </a:r>
          </a:p>
          <a:p>
            <a:pPr>
              <a:buFontTx/>
              <a:buChar char="-"/>
            </a:pPr>
            <a:r>
              <a:rPr lang="en-US" sz="1400" dirty="0" err="1"/>
              <a:t>PPTEval</a:t>
            </a:r>
            <a:r>
              <a:rPr lang="en-US" sz="1400" dirty="0"/>
              <a:t> (MLLM-as-a-judge) evaluates presentations though content, design, and coherence</a:t>
            </a:r>
          </a:p>
          <a:p>
            <a:pPr>
              <a:buFontTx/>
              <a:buChar char="-"/>
            </a:pPr>
            <a:r>
              <a:rPr lang="en-US" sz="1400" dirty="0"/>
              <a:t>Zenodo10k (presentation dataset)</a:t>
            </a:r>
          </a:p>
          <a:p>
            <a:pPr>
              <a:buFontTx/>
              <a:buChar char="-"/>
            </a:pPr>
            <a:r>
              <a:rPr lang="en-US" sz="1400" dirty="0"/>
              <a:t>Stage 1: (slide clustering(2 types ~ content/structure), content extraction, slide element description)</a:t>
            </a:r>
          </a:p>
          <a:p>
            <a:pPr>
              <a:buFontTx/>
              <a:buChar char="-"/>
            </a:pPr>
            <a:r>
              <a:rPr lang="en-US" sz="1400" dirty="0"/>
              <a:t>Stage 2: (Outline generation – (contains reference slide and relevant document content),  iterative slide generation through edit-based API’s)</a:t>
            </a:r>
          </a:p>
          <a:p>
            <a:pPr>
              <a:buFontTx/>
              <a:buChar char="-"/>
            </a:pPr>
            <a:r>
              <a:rPr lang="en-US" sz="1400" dirty="0"/>
              <a:t>Increase robustness, implement a self-correction mechanism using a REPL environment</a:t>
            </a:r>
          </a:p>
          <a:p>
            <a:pPr>
              <a:buFontTx/>
              <a:buChar char="-"/>
            </a:pPr>
            <a:r>
              <a:rPr lang="en-US" sz="1400" dirty="0"/>
              <a:t>Framework asses content, design, and coherence using numeric scores 1-5.</a:t>
            </a:r>
          </a:p>
          <a:p>
            <a:pPr>
              <a:buFontTx/>
              <a:buChar char="-"/>
            </a:pPr>
            <a:r>
              <a:rPr lang="en-US" sz="1400" dirty="0"/>
              <a:t>PPT Agent implementation consists of GPT-4o, Qwen2.5-72B Instruct + Qwen2 </a:t>
            </a:r>
          </a:p>
          <a:p>
            <a:pPr>
              <a:buFontTx/>
              <a:buChar char="-"/>
            </a:pPr>
            <a:r>
              <a:rPr lang="en-US" sz="1400" dirty="0"/>
              <a:t>Evaluation metrics: Success Rate, Perplexity, F1 score(Rouge-L), FID (similarity), </a:t>
            </a:r>
            <a:r>
              <a:rPr lang="en-US" sz="1400" dirty="0" err="1"/>
              <a:t>PPTEval</a:t>
            </a:r>
            <a:r>
              <a:rPr lang="en-US" sz="1400" dirty="0"/>
              <a:t> employs GPT-4o as judge</a:t>
            </a:r>
          </a:p>
          <a:p>
            <a:pPr>
              <a:buFontTx/>
              <a:buChar char="-"/>
            </a:pPr>
            <a:r>
              <a:rPr lang="en-US" sz="1400" dirty="0"/>
              <a:t>Limitation </a:t>
            </a:r>
            <a:r>
              <a:rPr lang="en-US" sz="1400" dirty="0">
                <a:sym typeface="Wingdings" pitchFamily="2" charset="2"/>
              </a:rPr>
              <a:t> Incorporating visual information into generation process</a:t>
            </a:r>
            <a:endParaRPr lang="en-US" sz="1400" dirty="0"/>
          </a:p>
        </p:txBody>
      </p:sp>
    </p:spTree>
    <p:extLst>
      <p:ext uri="{BB962C8B-B14F-4D97-AF65-F5344CB8AC3E}">
        <p14:creationId xmlns:p14="http://schemas.microsoft.com/office/powerpoint/2010/main" val="394298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9438-46C3-0251-48E3-B18BC2DED4D8}"/>
              </a:ext>
            </a:extLst>
          </p:cNvPr>
          <p:cNvSpPr>
            <a:spLocks noGrp="1"/>
          </p:cNvSpPr>
          <p:nvPr>
            <p:ph type="title"/>
          </p:nvPr>
        </p:nvSpPr>
        <p:spPr/>
        <p:txBody>
          <a:bodyPr/>
          <a:lstStyle/>
          <a:p>
            <a:r>
              <a:rPr lang="en-US" dirty="0"/>
              <a:t>Past Papers</a:t>
            </a:r>
          </a:p>
        </p:txBody>
      </p:sp>
      <p:sp>
        <p:nvSpPr>
          <p:cNvPr id="3" name="Content Placeholder 2">
            <a:extLst>
              <a:ext uri="{FF2B5EF4-FFF2-40B4-BE49-F238E27FC236}">
                <a16:creationId xmlns:a16="http://schemas.microsoft.com/office/drawing/2014/main" id="{2FBB4B9C-C4AB-BA12-529B-BFFF289FB63B}"/>
              </a:ext>
            </a:extLst>
          </p:cNvPr>
          <p:cNvSpPr>
            <a:spLocks noGrp="1"/>
          </p:cNvSpPr>
          <p:nvPr>
            <p:ph idx="1"/>
          </p:nvPr>
        </p:nvSpPr>
        <p:spPr/>
        <p:txBody>
          <a:bodyPr/>
          <a:lstStyle/>
          <a:p>
            <a:pPr marL="0" indent="0">
              <a:buNone/>
            </a:pPr>
            <a:r>
              <a:rPr lang="en-US" dirty="0"/>
              <a:t>May 25</a:t>
            </a:r>
            <a:r>
              <a:rPr lang="en-US" baseline="30000" dirty="0"/>
              <a:t>th</a:t>
            </a:r>
            <a:r>
              <a:rPr lang="en-US" dirty="0"/>
              <a:t> 2025: Talk to Your Slides: Language-Driven Agents for Efficient Slide Editing</a:t>
            </a:r>
          </a:p>
          <a:p>
            <a:pPr marL="0" indent="0">
              <a:buNone/>
            </a:pPr>
            <a:endParaRPr lang="en-US" dirty="0"/>
          </a:p>
        </p:txBody>
      </p:sp>
      <p:pic>
        <p:nvPicPr>
          <p:cNvPr id="5" name="Picture 4" descr="A screenshot of a computer&#10;&#10;AI-generated content may be incorrect.">
            <a:extLst>
              <a:ext uri="{FF2B5EF4-FFF2-40B4-BE49-F238E27FC236}">
                <a16:creationId xmlns:a16="http://schemas.microsoft.com/office/drawing/2014/main" id="{641E66C3-69FB-1B8F-6678-8D2EFD5E3B74}"/>
              </a:ext>
            </a:extLst>
          </p:cNvPr>
          <p:cNvPicPr>
            <a:picLocks noChangeAspect="1"/>
          </p:cNvPicPr>
          <p:nvPr/>
        </p:nvPicPr>
        <p:blipFill>
          <a:blip r:embed="rId2"/>
          <a:stretch>
            <a:fillRect/>
          </a:stretch>
        </p:blipFill>
        <p:spPr>
          <a:xfrm>
            <a:off x="838200" y="2978707"/>
            <a:ext cx="5699708" cy="3333193"/>
          </a:xfrm>
          <a:prstGeom prst="rect">
            <a:avLst/>
          </a:prstGeom>
        </p:spPr>
      </p:pic>
      <p:pic>
        <p:nvPicPr>
          <p:cNvPr id="7" name="Picture 6" descr="A screenshot of a white page&#10;&#10;AI-generated content may be incorrect.">
            <a:extLst>
              <a:ext uri="{FF2B5EF4-FFF2-40B4-BE49-F238E27FC236}">
                <a16:creationId xmlns:a16="http://schemas.microsoft.com/office/drawing/2014/main" id="{79E2F855-384A-2EC3-B04F-31B7FA4E0882}"/>
              </a:ext>
            </a:extLst>
          </p:cNvPr>
          <p:cNvPicPr>
            <a:picLocks noChangeAspect="1"/>
          </p:cNvPicPr>
          <p:nvPr/>
        </p:nvPicPr>
        <p:blipFill>
          <a:blip r:embed="rId3"/>
          <a:stretch>
            <a:fillRect/>
          </a:stretch>
        </p:blipFill>
        <p:spPr>
          <a:xfrm>
            <a:off x="6686527" y="2158740"/>
            <a:ext cx="4518654" cy="2894137"/>
          </a:xfrm>
          <a:prstGeom prst="rect">
            <a:avLst/>
          </a:prstGeom>
        </p:spPr>
      </p:pic>
      <p:pic>
        <p:nvPicPr>
          <p:cNvPr id="9" name="Picture 8" descr="A screenshot of a graph&#10;&#10;AI-generated content may be incorrect.">
            <a:extLst>
              <a:ext uri="{FF2B5EF4-FFF2-40B4-BE49-F238E27FC236}">
                <a16:creationId xmlns:a16="http://schemas.microsoft.com/office/drawing/2014/main" id="{EABD9F26-AA0C-C3EF-2396-C35872FB30B6}"/>
              </a:ext>
            </a:extLst>
          </p:cNvPr>
          <p:cNvPicPr>
            <a:picLocks noChangeAspect="1"/>
          </p:cNvPicPr>
          <p:nvPr/>
        </p:nvPicPr>
        <p:blipFill>
          <a:blip r:embed="rId4"/>
          <a:stretch>
            <a:fillRect/>
          </a:stretch>
        </p:blipFill>
        <p:spPr>
          <a:xfrm>
            <a:off x="7449735" y="4899866"/>
            <a:ext cx="3472870" cy="1923061"/>
          </a:xfrm>
          <a:prstGeom prst="rect">
            <a:avLst/>
          </a:prstGeom>
        </p:spPr>
      </p:pic>
      <p:sp>
        <p:nvSpPr>
          <p:cNvPr id="11" name="TextBox 10">
            <a:extLst>
              <a:ext uri="{FF2B5EF4-FFF2-40B4-BE49-F238E27FC236}">
                <a16:creationId xmlns:a16="http://schemas.microsoft.com/office/drawing/2014/main" id="{7BC0A61D-808D-46D9-5B17-DBC2BC1BC6E5}"/>
              </a:ext>
            </a:extLst>
          </p:cNvPr>
          <p:cNvSpPr txBox="1"/>
          <p:nvPr/>
        </p:nvSpPr>
        <p:spPr>
          <a:xfrm>
            <a:off x="638049" y="6311900"/>
            <a:ext cx="6100010" cy="646331"/>
          </a:xfrm>
          <a:prstGeom prst="rect">
            <a:avLst/>
          </a:prstGeom>
          <a:noFill/>
        </p:spPr>
        <p:txBody>
          <a:bodyPr wrap="square">
            <a:spAutoFit/>
          </a:bodyPr>
          <a:lstStyle/>
          <a:p>
            <a:r>
              <a:rPr lang="en-US" dirty="0"/>
              <a:t>https://anonymous.4open.science/r/Talk-to-Your-Slides-0F4C/</a:t>
            </a:r>
            <a:r>
              <a:rPr lang="en-US" dirty="0" err="1"/>
              <a:t>README.md</a:t>
            </a:r>
            <a:endParaRPr lang="en-US" dirty="0"/>
          </a:p>
        </p:txBody>
      </p:sp>
    </p:spTree>
    <p:extLst>
      <p:ext uri="{BB962C8B-B14F-4D97-AF65-F5344CB8AC3E}">
        <p14:creationId xmlns:p14="http://schemas.microsoft.com/office/powerpoint/2010/main" val="2762541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DBED-1D88-FB08-37A2-28D4579525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538E4F-F6B3-A5D0-5B41-27109B571B14}"/>
              </a:ext>
            </a:extLst>
          </p:cNvPr>
          <p:cNvSpPr>
            <a:spLocks noGrp="1"/>
          </p:cNvSpPr>
          <p:nvPr>
            <p:ph idx="1"/>
          </p:nvPr>
        </p:nvSpPr>
        <p:spPr/>
        <p:txBody>
          <a:bodyPr/>
          <a:lstStyle/>
          <a:p>
            <a:r>
              <a:rPr lang="en-US" dirty="0"/>
              <a:t>If LLM Is the Wizard, Then Code Is the Wand: A Survey on How Code Empowers Large Language Models to Serve as Intelligent Agents</a:t>
            </a:r>
          </a:p>
          <a:p>
            <a:r>
              <a:rPr lang="en-US" dirty="0"/>
              <a:t>AUTOPRESENT: Designing Structured Visuals from Scratch</a:t>
            </a:r>
          </a:p>
          <a:p>
            <a:endParaRPr lang="en-US" dirty="0"/>
          </a:p>
        </p:txBody>
      </p:sp>
    </p:spTree>
    <p:extLst>
      <p:ext uri="{BB962C8B-B14F-4D97-AF65-F5344CB8AC3E}">
        <p14:creationId xmlns:p14="http://schemas.microsoft.com/office/powerpoint/2010/main" val="2277091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3C8C-F6F9-F356-311D-0D4AA39DD16B}"/>
              </a:ext>
            </a:extLst>
          </p:cNvPr>
          <p:cNvSpPr>
            <a:spLocks noGrp="1"/>
          </p:cNvSpPr>
          <p:nvPr>
            <p:ph type="title"/>
          </p:nvPr>
        </p:nvSpPr>
        <p:spPr/>
        <p:txBody>
          <a:bodyPr/>
          <a:lstStyle/>
          <a:p>
            <a:r>
              <a:rPr lang="en-US" dirty="0"/>
              <a:t>Other resources</a:t>
            </a:r>
          </a:p>
        </p:txBody>
      </p:sp>
      <p:sp>
        <p:nvSpPr>
          <p:cNvPr id="3" name="Content Placeholder 2">
            <a:extLst>
              <a:ext uri="{FF2B5EF4-FFF2-40B4-BE49-F238E27FC236}">
                <a16:creationId xmlns:a16="http://schemas.microsoft.com/office/drawing/2014/main" id="{193CE006-6B19-F650-CEC1-1B694C9A4216}"/>
              </a:ext>
            </a:extLst>
          </p:cNvPr>
          <p:cNvSpPr>
            <a:spLocks noGrp="1"/>
          </p:cNvSpPr>
          <p:nvPr>
            <p:ph idx="1"/>
          </p:nvPr>
        </p:nvSpPr>
        <p:spPr/>
        <p:txBody>
          <a:bodyPr/>
          <a:lstStyle/>
          <a:p>
            <a:r>
              <a:rPr lang="en-US" dirty="0"/>
              <a:t>Nancy Duarte. 2008. Slide: ology: The art and science of creating great presentations, volume 1. O’Reilly Media </a:t>
            </a:r>
            <a:r>
              <a:rPr lang="en-US" dirty="0" err="1"/>
              <a:t>Sebastapol</a:t>
            </a:r>
            <a:r>
              <a:rPr lang="en-US" dirty="0"/>
              <a:t>.</a:t>
            </a:r>
          </a:p>
          <a:p>
            <a:r>
              <a:rPr lang="en-US" dirty="0"/>
              <a:t> Nancy Duarte. 2010. Resonate: Present visual stories that transform audiences. John Wiley &amp; Sons.</a:t>
            </a:r>
          </a:p>
          <a:p>
            <a:endParaRPr lang="en-US" dirty="0"/>
          </a:p>
          <a:p>
            <a:r>
              <a:rPr lang="en-US" dirty="0"/>
              <a:t>Executable code actions elicit better </a:t>
            </a:r>
            <a:r>
              <a:rPr lang="en-US" dirty="0" err="1"/>
              <a:t>llm</a:t>
            </a:r>
            <a:r>
              <a:rPr lang="en-US" dirty="0"/>
              <a:t> agents.</a:t>
            </a:r>
          </a:p>
          <a:p>
            <a:r>
              <a:rPr lang="en-US" dirty="0"/>
              <a:t>Evaluating large language models for </a:t>
            </a:r>
            <a:r>
              <a:rPr lang="en-US" dirty="0" err="1"/>
              <a:t>powerpoint</a:t>
            </a:r>
            <a:r>
              <a:rPr lang="en-US" dirty="0"/>
              <a:t> task completion</a:t>
            </a:r>
          </a:p>
          <a:p>
            <a:endParaRPr lang="en-US" dirty="0"/>
          </a:p>
          <a:p>
            <a:endParaRPr lang="en-US" dirty="0"/>
          </a:p>
        </p:txBody>
      </p:sp>
    </p:spTree>
    <p:extLst>
      <p:ext uri="{BB962C8B-B14F-4D97-AF65-F5344CB8AC3E}">
        <p14:creationId xmlns:p14="http://schemas.microsoft.com/office/powerpoint/2010/main" val="304353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94220-9249-F8AE-CBA0-550F9BAFE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E8EEB7-2B3B-3F2F-3C9C-1207E066BAA4}"/>
              </a:ext>
            </a:extLst>
          </p:cNvPr>
          <p:cNvSpPr>
            <a:spLocks noGrp="1"/>
          </p:cNvSpPr>
          <p:nvPr>
            <p:ph idx="1"/>
          </p:nvPr>
        </p:nvSpPr>
        <p:spPr/>
        <p:txBody>
          <a:bodyPr/>
          <a:lstStyle/>
          <a:p>
            <a:r>
              <a:rPr lang="en-US" dirty="0">
                <a:hlinkClick r:id="rId2"/>
              </a:rPr>
              <a:t>https://plusai.com/use-cases/ai-for-teachers</a:t>
            </a:r>
            <a:endParaRPr lang="en-US" dirty="0"/>
          </a:p>
          <a:p>
            <a:endParaRPr lang="en-US" dirty="0"/>
          </a:p>
        </p:txBody>
      </p:sp>
    </p:spTree>
    <p:extLst>
      <p:ext uri="{BB962C8B-B14F-4D97-AF65-F5344CB8AC3E}">
        <p14:creationId xmlns:p14="http://schemas.microsoft.com/office/powerpoint/2010/main" val="1911004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1629</TotalTime>
  <Words>526</Words>
  <Application>Microsoft Macintosh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Wingdings</vt:lpstr>
      <vt:lpstr>Office Theme</vt:lpstr>
      <vt:lpstr>PPT Co-Pilot</vt:lpstr>
      <vt:lpstr>Past Papers</vt:lpstr>
      <vt:lpstr>Past Papers</vt:lpstr>
      <vt:lpstr>Past Papers</vt:lpstr>
      <vt:lpstr>PowerPoint Presentation</vt:lpstr>
      <vt:lpstr>Other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Ofengenden</dc:creator>
  <cp:lastModifiedBy>Michael Ofengenden</cp:lastModifiedBy>
  <cp:revision>1</cp:revision>
  <dcterms:created xsi:type="dcterms:W3CDTF">2025-05-29T15:42:28Z</dcterms:created>
  <dcterms:modified xsi:type="dcterms:W3CDTF">2025-05-30T18:51:57Z</dcterms:modified>
</cp:coreProperties>
</file>