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61" r:id="rId6"/>
    <p:sldId id="273" r:id="rId7"/>
    <p:sldId id="280" r:id="rId8"/>
    <p:sldId id="262" r:id="rId9"/>
    <p:sldId id="263" r:id="rId10"/>
    <p:sldId id="268" r:id="rId11"/>
    <p:sldId id="275" r:id="rId12"/>
    <p:sldId id="264" r:id="rId13"/>
    <p:sldId id="277" r:id="rId14"/>
    <p:sldId id="265" r:id="rId15"/>
    <p:sldId id="267" r:id="rId16"/>
    <p:sldId id="281" r:id="rId17"/>
    <p:sldId id="266" r:id="rId18"/>
    <p:sldId id="278" r:id="rId19"/>
    <p:sldId id="270" r:id="rId20"/>
    <p:sldId id="282" r:id="rId21"/>
    <p:sldId id="27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DD948D-1017-2348-9DE6-79B8EA3600C1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B6C4B64-8C8E-9E47-9FE1-C745FB8C9F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Transition:</a:t>
            </a:r>
            <a:r>
              <a:rPr lang="en-US" baseline="0" dirty="0" smtClean="0"/>
              <a:t> So where did we get motivated to work with AZMET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4B64-8C8E-9E47-9FE1-C745FB8C9F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>
            <a:solidFill>
              <a:srgbClr val="3333B2"/>
            </a:solidFill>
            <a:round/>
            <a:headEnd/>
            <a:tailEnd/>
          </a:ln>
          <a:effectLst>
            <a:outerShdw blurRad="63500" dist="1524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1051C-2D4C-C846-BD33-F0313128275D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72C5AA-2299-FB4D-BBE9-769BC8187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33D76-69E3-A44D-9A26-95E0F8FBF4C8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EF1D7-D072-F241-9F03-0865CE649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50423-03F5-0E42-ADF9-F61196282A8E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45493-EDC5-BD49-BF1C-45810D7B5C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F4CBCF-1D69-BA46-83EB-E3090970C0F1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18FBFA-9878-ED41-BBC1-73F6EC6C63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E5A44-B8D8-5E44-A62D-4ED088AFED20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0DC00-EB0B-A84B-B9A2-C13CEE3E6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8346B-CEB7-9242-8862-881F461119FF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A72BE4-0901-E349-A284-5667183BB4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A30CFF-29A4-5743-94A1-A2135C9D50AE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728CD-1C9F-0B4D-8B44-31D70E136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</a:gradFill>
          <a:ln>
            <a:noFill/>
          </a:ln>
          <a:effectLst>
            <a:outerShdw blurRad="63500" dist="88900" dir="54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E1CB7A-5FBC-6F48-849F-57C982F60D27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D022B1-A92F-8247-9B0B-3F432B8F1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849A6E-1133-BB40-8169-00841CBCA7ED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AE9A67-219F-F34D-AAA9-E77C4B90C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E0F65-522C-764B-A772-D1B289235036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83D10-7760-8C45-8A50-6EA4852CDA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D4B59-BD61-7C41-8C43-79D1C885B751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A862F-9D9C-134B-A56A-6DD784E3A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7405611-79FD-E841-B52E-53D8A877E9C5}" type="datetime1">
              <a:rPr lang="en-US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BD7806A-6BFA-0B4D-AFB0-FC544F045C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3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54915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Statistical Forecasting and Analysis of Solar Radiation in Arizona</a:t>
            </a:r>
            <a:endParaRPr lang="en-US" dirty="0">
              <a:latin typeface="Calibri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400800" cy="936104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Michael </a:t>
            </a:r>
            <a:r>
              <a:rPr lang="en-US" dirty="0" err="1" smtClean="0">
                <a:solidFill>
                  <a:schemeClr val="tx1"/>
                </a:solidFill>
                <a:ea typeface="+mn-ea"/>
              </a:rPr>
              <a:t>Olheiser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 and Joseph McGuire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Winona State University</a:t>
            </a:r>
            <a:endParaRPr lang="en-US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Exceedance</a:t>
            </a:r>
            <a:r>
              <a:rPr lang="en-US" dirty="0" smtClean="0"/>
              <a:t> Probabilities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Considering each season, we would like to know the probability of exceeding a given amount of solar radiation.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Solar radiation maximum is dependent on the seasons (precession)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Monsoon is weeks 25-37, reference of 21  MJ/m</a:t>
            </a:r>
            <a:r>
              <a:rPr lang="en-US" baseline="30000" dirty="0" smtClean="0"/>
              <a:t>2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Winter is 38-52 and 1-8, reference of 10 MJ/m</a:t>
            </a:r>
            <a:r>
              <a:rPr lang="en-US" baseline="30000" dirty="0" smtClean="0"/>
              <a:t>2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Warm is 9-24, reference of 19 MJ/m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25144"/>
            <a:ext cx="794692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Exceedance</a:t>
            </a:r>
            <a:r>
              <a:rPr lang="en-US" dirty="0" smtClean="0"/>
              <a:t> Probabilities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134076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Correlations</a:t>
            </a:r>
            <a:r>
              <a:rPr lang="en-US" sz="2000" b="1" dirty="0"/>
              <a:t>	</a:t>
            </a:r>
            <a:r>
              <a:rPr lang="en-US" sz="2000" b="1" dirty="0" smtClean="0"/>
              <a:t>Monsoon  	Warm </a:t>
            </a:r>
            <a:r>
              <a:rPr lang="en-US" sz="2000" b="1" dirty="0"/>
              <a:t>	</a:t>
            </a:r>
            <a:r>
              <a:rPr lang="en-US" sz="2000" b="1" dirty="0" smtClean="0"/>
              <a:t>	Winter </a:t>
            </a:r>
            <a:r>
              <a:rPr lang="en-US" sz="2000" b="1" dirty="0"/>
              <a:t>	</a:t>
            </a:r>
          </a:p>
          <a:p>
            <a:endParaRPr lang="fi-FI" sz="2000" dirty="0" smtClean="0"/>
          </a:p>
          <a:p>
            <a:r>
              <a:rPr lang="fi-FI" sz="2000" b="1" dirty="0" smtClean="0"/>
              <a:t>Elevation</a:t>
            </a:r>
            <a:r>
              <a:rPr lang="fi-FI" sz="2000" dirty="0"/>
              <a:t>	</a:t>
            </a:r>
            <a:r>
              <a:rPr lang="fi-FI" sz="2000" b="1" u="sng" dirty="0" smtClean="0">
                <a:solidFill>
                  <a:srgbClr val="FF0000"/>
                </a:solidFill>
              </a:rPr>
              <a:t>-</a:t>
            </a:r>
            <a:r>
              <a:rPr lang="fi-FI" sz="2000" b="1" u="sng" dirty="0">
                <a:solidFill>
                  <a:srgbClr val="FF0000"/>
                </a:solidFill>
              </a:rPr>
              <a:t>0.8199</a:t>
            </a:r>
            <a:r>
              <a:rPr lang="fi-FI" sz="2000" dirty="0"/>
              <a:t>	</a:t>
            </a:r>
            <a:r>
              <a:rPr lang="fi-FI" sz="2000" dirty="0" smtClean="0"/>
              <a:t>	-0.2550  	0.0052</a:t>
            </a:r>
            <a:r>
              <a:rPr lang="fi-FI" sz="2000" dirty="0"/>
              <a:t>	</a:t>
            </a:r>
          </a:p>
          <a:p>
            <a:endParaRPr lang="nl-NL" sz="20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16140"/>
              </p:ext>
            </p:extLst>
          </p:nvPr>
        </p:nvGraphicFramePr>
        <p:xfrm>
          <a:off x="179512" y="2708920"/>
          <a:ext cx="8784975" cy="352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8325"/>
                <a:gridCol w="2928325"/>
                <a:gridCol w="2928325"/>
              </a:tblGrid>
              <a:tr h="882098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Monsoon</a:t>
                      </a:r>
                      <a:r>
                        <a:rPr lang="en-US" sz="2000" b="1" u="sng" baseline="0" dirty="0" smtClean="0"/>
                        <a:t> EP at 21</a:t>
                      </a:r>
                      <a:endParaRPr lang="en-US" sz="2000" b="1" u="sng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Warm EP at 19</a:t>
                      </a:r>
                      <a:endParaRPr lang="en-US" sz="2000" b="1" u="sng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Winter EP at 10</a:t>
                      </a:r>
                      <a:endParaRPr lang="en-US" sz="2000" b="1" u="sng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Yuma Valley (94.0%)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Yuma North (93.1%)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Yuma Valley (94.3%)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Maricopa (94,.0%)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Yuma Valley (92.9%)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Bonita</a:t>
                      </a:r>
                      <a:r>
                        <a:rPr lang="en-US" sz="2000" baseline="0" dirty="0" smtClean="0"/>
                        <a:t> (94.2%)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</a:t>
                      </a:r>
                      <a:r>
                        <a:rPr lang="en-US" sz="2000" dirty="0" err="1" smtClean="0"/>
                        <a:t>Harquahala</a:t>
                      </a:r>
                      <a:r>
                        <a:rPr lang="en-US" sz="2000" dirty="0" smtClean="0"/>
                        <a:t> (94.0%)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</a:t>
                      </a:r>
                      <a:r>
                        <a:rPr lang="en-US" sz="2000" dirty="0" err="1" smtClean="0"/>
                        <a:t>Paloma</a:t>
                      </a:r>
                      <a:r>
                        <a:rPr lang="en-US" sz="2000" dirty="0" smtClean="0"/>
                        <a:t> (92.6%)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</a:t>
                      </a:r>
                      <a:r>
                        <a:rPr lang="en-US" sz="2000" dirty="0" err="1" smtClean="0"/>
                        <a:t>Harquahala</a:t>
                      </a:r>
                      <a:r>
                        <a:rPr lang="en-US" sz="2000" dirty="0" smtClean="0"/>
                        <a:t> (94.2%)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6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</a:t>
            </a:r>
            <a:r>
              <a:rPr lang="en-US" dirty="0" smtClean="0"/>
              <a:t>Forecasting (</a:t>
            </a:r>
            <a:r>
              <a:rPr lang="en-US" dirty="0" err="1" smtClean="0"/>
              <a:t>p,d,q</a:t>
            </a:r>
            <a:r>
              <a:rPr lang="en-US" dirty="0" smtClean="0"/>
              <a:t>)x(P,D,Q)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52 </a:t>
            </a:r>
            <a:r>
              <a:rPr lang="en-US" dirty="0" smtClean="0"/>
              <a:t>week years -&gt; daily readings averaged for each week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Seasonal differencing produced large negative spikes on AC plot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 	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-&gt; Moving Average model*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Expanding and solve to get forecasting equation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(011)(011) is commonly used, but non-seasonal differencing caused an over difference and wider confidence intervals. (assumes time-varying trend)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4368485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3659700" cy="432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221088"/>
            <a:ext cx="674817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2937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7" y="3645024"/>
            <a:ext cx="9144000" cy="2808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AGUILA modeled w/ (001)(011</a:t>
            </a:r>
            <a:r>
              <a:rPr lang="en-US" sz="2000" b="1" u="sng" dirty="0" smtClean="0"/>
              <a:t>)</a:t>
            </a:r>
            <a:endParaRPr lang="en-US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328498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modeled w/ (011)(011)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430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856895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Could </a:t>
            </a:r>
            <a:r>
              <a:rPr lang="en-US" dirty="0" err="1"/>
              <a:t>nonseasonal</a:t>
            </a:r>
            <a:r>
              <a:rPr lang="en-US" dirty="0"/>
              <a:t> </a:t>
            </a:r>
            <a:r>
              <a:rPr lang="en-US" dirty="0" err="1"/>
              <a:t>autoregression</a:t>
            </a:r>
            <a:r>
              <a:rPr lang="en-US" dirty="0"/>
              <a:t> fit a better model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Nonseasonal</a:t>
            </a:r>
            <a:r>
              <a:rPr lang="en-US" dirty="0" smtClean="0"/>
              <a:t> </a:t>
            </a:r>
            <a:r>
              <a:rPr lang="en-US" dirty="0" err="1" smtClean="0"/>
              <a:t>autoregression</a:t>
            </a:r>
            <a:r>
              <a:rPr lang="en-US" dirty="0" smtClean="0"/>
              <a:t> could act as a “partial </a:t>
            </a:r>
            <a:r>
              <a:rPr lang="en-US" dirty="0" err="1" smtClean="0"/>
              <a:t>differincing</a:t>
            </a:r>
            <a:r>
              <a:rPr lang="en-US" dirty="0" smtClean="0"/>
              <a:t>” that </a:t>
            </a:r>
            <a:r>
              <a:rPr lang="en-US" dirty="0" err="1" smtClean="0"/>
              <a:t>weighst</a:t>
            </a:r>
            <a:r>
              <a:rPr lang="en-US" dirty="0" smtClean="0"/>
              <a:t> the previous weeks value.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 AR+SMA+MA to  and SMA+MA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(101)(011) and (001)(011)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742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722313" y="4406899"/>
            <a:ext cx="7772400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373772"/>
            <a:ext cx="9839893" cy="65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9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56895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Adding non-seasonal </a:t>
            </a:r>
            <a:r>
              <a:rPr lang="en-US" dirty="0" err="1" smtClean="0"/>
              <a:t>autoregression</a:t>
            </a:r>
            <a:r>
              <a:rPr lang="en-US" dirty="0" smtClean="0"/>
              <a:t> did not significantly reduce error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most sites, error increased when predicting back 2014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Predicting back 5 or 10 years caused the model with </a:t>
            </a:r>
            <a:r>
              <a:rPr lang="en-US" dirty="0" err="1" smtClean="0"/>
              <a:t>autoregression</a:t>
            </a:r>
            <a:r>
              <a:rPr lang="en-US" dirty="0" smtClean="0"/>
              <a:t> to not converge. (Hessian matrix is not positive definite)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Predictions of solar radiation will be based on SMA+MA w/ seasonal difference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8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6107907"/>
            <a:ext cx="7772400" cy="2014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8362" y="476672"/>
            <a:ext cx="9896028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0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Solar Radiation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5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PIC Math Course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is AZMET?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Motivation and Background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Decadal and seasonal variability over Arizona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Exceedance</a:t>
            </a:r>
            <a:r>
              <a:rPr lang="en-US" dirty="0" smtClean="0"/>
              <a:t> Probabilities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ARIMA Forecasting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Conclusions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we learned from PIC.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from 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Arizona Meteorological Network (AZMET) has collected weather data since 1986 that is publicly available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Examples of data are evapotranspiration, solar radiation, precipitation and more.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have been 38 stations with 27 active today.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from Industry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820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Preparation for Industry in mathematical sciences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Designed to introduce real world use of math and statistics in industry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Genetha</a:t>
            </a:r>
            <a:r>
              <a:rPr lang="en-US" dirty="0" smtClean="0"/>
              <a:t> Gray of Intel submitted a problem about solar radiation and risk assessment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Our job was to learn about data and methods, strategize, communicate, and deliver results in meetings and a final report to </a:t>
            </a:r>
            <a:r>
              <a:rPr lang="en-US" dirty="0" err="1" smtClean="0"/>
              <a:t>Genetha</a:t>
            </a:r>
            <a:r>
              <a:rPr lang="en-US" dirty="0" smtClean="0"/>
              <a:t> Gray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95536" y="-274638"/>
            <a:ext cx="8229600" cy="274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16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324528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 smtClean="0"/>
              <a:t>foward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Understand variability and seasonality of solar radiation over Arizona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does elevation or location influence this?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 at 15 stations with 19 years of data and active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 and analyze solar radiation at each site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variabilityoverArizon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1467544"/>
            <a:ext cx="8260918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tdvselev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1827584"/>
            <a:ext cx="7713154" cy="99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540</Words>
  <Application>Microsoft Macintosh PowerPoint</Application>
  <PresentationFormat>On-screen Show (4:3)</PresentationFormat>
  <Paragraphs>122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Beamer</vt:lpstr>
      <vt:lpstr>Statistical Forecasting and Analysis of Solar Radiation in Arizona</vt:lpstr>
      <vt:lpstr>OUTLINE</vt:lpstr>
      <vt:lpstr>Background</vt:lpstr>
      <vt:lpstr>A problem from Industry</vt:lpstr>
      <vt:lpstr>PowerPoint Presentation</vt:lpstr>
      <vt:lpstr>PowerPoint Presentation</vt:lpstr>
      <vt:lpstr>Moving foward</vt:lpstr>
      <vt:lpstr>PowerPoint Presentation</vt:lpstr>
      <vt:lpstr>PowerPoint Presentation</vt:lpstr>
      <vt:lpstr>Exceedance Probabilities</vt:lpstr>
      <vt:lpstr>Exceedance Probabilities</vt:lpstr>
      <vt:lpstr>ARIMA Forecasting (p,d,q)x(P,D,Q)</vt:lpstr>
      <vt:lpstr>PowerPoint Presentation</vt:lpstr>
      <vt:lpstr>ARIMA Comparison</vt:lpstr>
      <vt:lpstr>PowerPoint Presentation</vt:lpstr>
      <vt:lpstr>Comparing models</vt:lpstr>
      <vt:lpstr>PowerPoint Presentation</vt:lpstr>
      <vt:lpstr>Predicted Solar Radiation</vt:lpstr>
      <vt:lpstr>Conclusions</vt:lpstr>
      <vt:lpstr>Further Research</vt:lpstr>
      <vt:lpstr>What we learned from 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PHV</dc:creator>
  <cp:lastModifiedBy>local_admin</cp:lastModifiedBy>
  <cp:revision>36</cp:revision>
  <dcterms:created xsi:type="dcterms:W3CDTF">2010-08-20T18:38:47Z</dcterms:created>
  <dcterms:modified xsi:type="dcterms:W3CDTF">2015-04-08T23:17:02Z</dcterms:modified>
</cp:coreProperties>
</file>