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en.wikipedia.org/wiki/Platform_as_a_service" TargetMode="External"/><Relationship Id="rId4" Type="http://schemas.openxmlformats.org/officeDocument/2006/relationships/hyperlink" Target="https://en.wikipedia.org/wiki/Cloud_computing" TargetMode="External"/><Relationship Id="rId5" Type="http://schemas.openxmlformats.org/officeDocument/2006/relationships/hyperlink" Target="https://en.wikipedia.org/wiki/Web_application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hyperlink" Target="https://en.wikipedia.org/wiki/Python_(programming_language)" TargetMode="External"/><Relationship Id="rId5" Type="http://schemas.openxmlformats.org/officeDocument/2006/relationships/hyperlink" Target="https://en.wikipedia.org/wiki/HTML_escaping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appengine.google.com" TargetMode="External"/><Relationship Id="rId4" Type="http://schemas.openxmlformats.org/officeDocument/2006/relationships/hyperlink" Target="http://jinja.pocoo.org/docs/dev/" TargetMode="External"/><Relationship Id="rId5" Type="http://schemas.openxmlformats.org/officeDocument/2006/relationships/hyperlink" Target="http://moogle-store.appspot.com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628900"/>
            <a:ext cx="10464800" cy="3302000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ctr"/>
          <a:lstStyle>
            <a:lvl1pPr>
              <a:defRPr sz="95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Moogle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21" name="c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100" y="3714750"/>
            <a:ext cx="997325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445" y="4099298"/>
            <a:ext cx="6039310" cy="178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Google App Engine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“</a:t>
            </a:r>
            <a:r>
              <a:t>a </a:t>
            </a:r>
            <a:r>
              <a:rPr>
                <a:hlinkClick r:id="rId3" invalidUrl="" action="" tgtFrame="" tooltip="" history="1" highlightClick="0" endSnd="0"/>
              </a:rPr>
              <a:t>platform as a service</a:t>
            </a:r>
            <a:r>
              <a:t> (PaaS) </a:t>
            </a:r>
            <a:r>
              <a:rPr>
                <a:hlinkClick r:id="rId4" invalidUrl="" action="" tgtFrame="" tooltip="" history="1" highlightClick="0" endSnd="0"/>
              </a:rPr>
              <a:t>cloud computing</a:t>
            </a:r>
            <a:r>
              <a:t> platform for developing and hosting </a:t>
            </a:r>
            <a:r>
              <a:rPr>
                <a:hlinkClick r:id="rId5" invalidUrl="" action="" tgtFrame="" tooltip="" history="1" highlightClick="0" endSnd="0"/>
              </a:rPr>
              <a:t>web applications</a:t>
            </a:r>
            <a:r>
              <a:t> in Google-managed data centers</a:t>
            </a:r>
            <a:r>
              <a:t>”</a:t>
            </a:r>
          </a:p>
          <a:p>
            <a:pPr/>
            <a:r>
              <a:t>Google: “You worry about how you want your web app to look (HTML/CSS) and handle data (Python) and we’ll worry about server issues and scaling”</a:t>
            </a:r>
          </a:p>
          <a:p>
            <a:pPr/>
            <a:r>
              <a:t>Benefits…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It’s Free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Google App Engine is free to use up to a certain level of consumed resources</a:t>
            </a:r>
          </a:p>
          <a:p>
            <a:pPr lvl="3">
              <a:defRPr sz="3000"/>
            </a:pPr>
            <a:r>
              <a:t>Good for a project that probably won’t live past May..</a:t>
            </a:r>
          </a:p>
          <a:p>
            <a:pPr/>
            <a:r>
              <a:t>If your app starts to draw A LOT of requests or consumes a lot of resources, you’ll be charged for additional storage/bandwidth</a:t>
            </a:r>
          </a:p>
          <a:p>
            <a:pPr lvl="3">
              <a:defRPr sz="3000"/>
            </a:pPr>
            <a:r>
              <a:t>Not a major concern for this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 Shot 2016-02-29 at 10.30.08 PM.png"/>
          <p:cNvPicPr>
            <a:picLocks noChangeAspect="0"/>
          </p:cNvPicPr>
          <p:nvPr>
            <p:ph type="pic" idx="13"/>
          </p:nvPr>
        </p:nvPicPr>
        <p:blipFill>
          <a:blip r:embed="rId3">
            <a:extLst/>
          </a:blip>
          <a:srcRect l="0" t="0" r="4220" b="2499"/>
          <a:stretch>
            <a:fillRect/>
          </a:stretch>
        </p:blipFill>
        <p:spPr>
          <a:xfrm>
            <a:off x="6757711" y="1756626"/>
            <a:ext cx="5978581" cy="7429508"/>
          </a:xfrm>
          <a:prstGeom prst="rect">
            <a:avLst/>
          </a:prstGeom>
          <a:ln w="50800">
            <a:solidFill>
              <a:srgbClr val="000000"/>
            </a:solidFill>
          </a:ln>
        </p:spPr>
      </p:pic>
      <p:pic>
        <p:nvPicPr>
          <p:cNvPr id="172" name="Screen Shot 2016-02-29 at 10.29.14 PM.png"/>
          <p:cNvPicPr>
            <a:picLocks noChangeAspect="0"/>
          </p:cNvPicPr>
          <p:nvPr>
            <p:ph type="pic" idx="15"/>
          </p:nvPr>
        </p:nvPicPr>
        <p:blipFill>
          <a:blip r:embed="rId4">
            <a:extLst/>
          </a:blip>
          <a:srcRect l="0" t="0" r="11094" b="0"/>
          <a:stretch>
            <a:fillRect/>
          </a:stretch>
        </p:blipFill>
        <p:spPr>
          <a:xfrm>
            <a:off x="962998" y="1724112"/>
            <a:ext cx="5323503" cy="7494544"/>
          </a:xfrm>
          <a:prstGeom prst="rect">
            <a:avLst/>
          </a:prstGeom>
          <a:ln w="50800">
            <a:solidFill>
              <a:srgbClr val="000000"/>
            </a:solidFill>
          </a:ln>
        </p:spPr>
      </p:pic>
      <p:sp>
        <p:nvSpPr>
          <p:cNvPr id="173" name="Shape 173"/>
          <p:cNvSpPr/>
          <p:nvPr>
            <p:ph type="title" idx="4294967295"/>
          </p:nvPr>
        </p:nvSpPr>
        <p:spPr>
          <a:xfrm>
            <a:off x="952500" y="444500"/>
            <a:ext cx="11099800" cy="1078716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Easy to Use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6-02-27 at 8.09.44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2400" y="235842"/>
            <a:ext cx="12700000" cy="7937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Provides MySQL Support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Google Cloud SQL</a:t>
            </a:r>
          </a:p>
          <a:p>
            <a:pPr lvl="2" marL="1253489" indent="-417830" defTabSz="549148">
              <a:spcBef>
                <a:spcPts val="3900"/>
              </a:spcBef>
              <a:defRPr sz="2350"/>
            </a:pPr>
            <a:r>
              <a:t>Allows you to create DB instance that your App Engine app can access</a:t>
            </a:r>
          </a:p>
          <a:p>
            <a:pPr lvl="2" marL="1253489" indent="-417830" defTabSz="549148">
              <a:spcBef>
                <a:spcPts val="3900"/>
              </a:spcBef>
              <a:defRPr sz="2350"/>
            </a:pPr>
            <a:r>
              <a:t>Can connect, post, and get from your database within your Python code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Google Cloud Datastore</a:t>
            </a:r>
          </a:p>
          <a:p>
            <a:pPr lvl="2" marL="1253489" indent="-417830" defTabSz="549148">
              <a:spcBef>
                <a:spcPts val="3900"/>
              </a:spcBef>
              <a:defRPr sz="2350"/>
            </a:pPr>
            <a:r>
              <a:t>Uses SQL-like language, GQL</a:t>
            </a:r>
          </a:p>
          <a:p>
            <a:pPr lvl="2" marL="1253489" indent="-417830" defTabSz="549148">
              <a:spcBef>
                <a:spcPts val="3900"/>
              </a:spcBef>
              <a:defRPr sz="2350"/>
            </a:pPr>
            <a:r>
              <a:t>Easier to use within the Google App Engine environment</a:t>
            </a:r>
          </a:p>
          <a:p>
            <a:pPr lvl="2" marL="1253489" indent="-417830" defTabSz="549148">
              <a:spcBef>
                <a:spcPts val="3900"/>
              </a:spcBef>
              <a:defRPr sz="2350"/>
            </a:pPr>
            <a:r>
              <a:t>Very similar to SQL, but some differences/restrictions (no “Join”s)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16-03-01 at 5.56.35 PM.png"/>
          <p:cNvPicPr>
            <a:picLocks noChangeAspect="0"/>
          </p:cNvPicPr>
          <p:nvPr>
            <p:ph type="pic" idx="13"/>
          </p:nvPr>
        </p:nvPicPr>
        <p:blipFill>
          <a:blip r:embed="rId3">
            <a:extLst/>
          </a:blip>
          <a:srcRect l="17150" t="0" r="17150" b="0"/>
          <a:stretch>
            <a:fillRect/>
          </a:stretch>
        </p:blipFill>
        <p:spPr>
          <a:xfrm>
            <a:off x="6718300" y="1962586"/>
            <a:ext cx="5334000" cy="6898714"/>
          </a:xfrm>
          <a:prstGeom prst="rect">
            <a:avLst/>
          </a:prstGeom>
          <a:ln w="50800">
            <a:solidFill>
              <a:srgbClr val="000000"/>
            </a:solidFill>
          </a:ln>
        </p:spPr>
      </p:pic>
      <p:sp>
        <p:nvSpPr>
          <p:cNvPr id="181" name="Shape 181"/>
          <p:cNvSpPr/>
          <p:nvPr>
            <p:ph type="title"/>
          </p:nvPr>
        </p:nvSpPr>
        <p:spPr>
          <a:xfrm>
            <a:off x="952500" y="444500"/>
            <a:ext cx="11099800" cy="1266157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Jinja2</a:t>
            </a:r>
          </a:p>
        </p:txBody>
      </p:sp>
      <p:sp>
        <p:nvSpPr>
          <p:cNvPr id="182" name="Shape 182"/>
          <p:cNvSpPr/>
          <p:nvPr>
            <p:ph type="body" sz="half" idx="1"/>
          </p:nvPr>
        </p:nvSpPr>
        <p:spPr>
          <a:xfrm>
            <a:off x="952500" y="1934082"/>
            <a:ext cx="5334000" cy="6955918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 marL="342900" indent="-342900">
              <a:defRPr sz="3000"/>
            </a:pPr>
            <a:r>
              <a:t>Template engine</a:t>
            </a:r>
            <a:r>
              <a:rPr>
                <a:solidFill>
                  <a:srgbClr val="252525"/>
                </a:solidFill>
              </a:rPr>
              <a:t> for the </a:t>
            </a:r>
            <a:r>
              <a:rPr>
                <a:hlinkClick r:id="rId4" invalidUrl="" action="" tgtFrame="" tooltip="" history="1" highlightClick="0" endSnd="0"/>
              </a:rPr>
              <a:t>Python programming language</a:t>
            </a:r>
          </a:p>
          <a:p>
            <a:pPr/>
            <a:r>
              <a:t>Brings Python-like syntax to HTML (for loops, if statements, etc.)</a:t>
            </a:r>
          </a:p>
          <a:p>
            <a:pPr/>
            <a:r>
              <a:t>A</a:t>
            </a:r>
            <a:r>
              <a:rPr>
                <a:solidFill>
                  <a:srgbClr val="252525"/>
                </a:solidFill>
              </a:rPr>
              <a:t>utomatic </a:t>
            </a:r>
            <a:r>
              <a:rPr>
                <a:hlinkClick r:id="rId5" invalidUrl="" action="" tgtFrame="" tooltip="" history="1" highlightClick="0" endSnd="0"/>
              </a:rPr>
              <a:t>HTML escaping</a:t>
            </a:r>
          </a:p>
          <a:p>
            <a:pPr/>
            <a:r>
              <a:t>Template inheritance</a:t>
            </a:r>
          </a:p>
          <a:p>
            <a:pPr/>
            <a:r>
              <a:t>Easy to debug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16-02-29 at 11.05.13 PM.png"/>
          <p:cNvPicPr>
            <a:picLocks noChangeAspect="0"/>
          </p:cNvPicPr>
          <p:nvPr>
            <p:ph type="pic" idx="13"/>
          </p:nvPr>
        </p:nvPicPr>
        <p:blipFill>
          <a:blip r:embed="rId3">
            <a:extLst/>
          </a:blip>
          <a:srcRect l="0" t="0" r="9075" b="0"/>
          <a:stretch>
            <a:fillRect/>
          </a:stretch>
        </p:blipFill>
        <p:spPr>
          <a:xfrm>
            <a:off x="971272" y="2207220"/>
            <a:ext cx="11081057" cy="7066454"/>
          </a:xfrm>
          <a:prstGeom prst="rect">
            <a:avLst/>
          </a:prstGeom>
        </p:spPr>
      </p:pic>
      <p:sp>
        <p:nvSpPr>
          <p:cNvPr id="185" name="Shape 185"/>
          <p:cNvSpPr/>
          <p:nvPr>
            <p:ph type="title"/>
          </p:nvPr>
        </p:nvSpPr>
        <p:spPr>
          <a:xfrm>
            <a:off x="952500" y="444500"/>
            <a:ext cx="11099800" cy="1110748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Using Jinja2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Learn more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Free course at Udacity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https://appengine.google.com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http://jinja.pocoo.org/docs/dev/</a:t>
            </a:r>
          </a:p>
          <a:p>
            <a:pPr/>
            <a:r>
              <a:t>Visit Moogle now at : </a:t>
            </a:r>
            <a:r>
              <a:rPr u="sng">
                <a:hlinkClick r:id="rId5" invalidUrl="" action="" tgtFrame="" tooltip="" history="1" highlightClick="0" endSnd="0"/>
              </a:rPr>
              <a:t>moogle-store.appspot.com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Action Plan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>
              <a:defRPr sz="5400"/>
            </a:pPr>
            <a:r>
              <a:t>Populate database using Scrapy or BeautifulSoup</a:t>
            </a:r>
          </a:p>
          <a:p>
            <a:pPr>
              <a:defRPr sz="5400"/>
            </a:pPr>
            <a:r>
              <a:t>Build the website!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Today..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/>
          <a:p>
            <a:pPr/>
            <a:r>
              <a:t>ER           SQL</a:t>
            </a:r>
          </a:p>
          <a:p>
            <a:pPr/>
            <a:r>
              <a:t>Technology used</a:t>
            </a:r>
          </a:p>
          <a:p>
            <a:pPr/>
            <a:r>
              <a:t>Action plan</a:t>
            </a:r>
          </a:p>
        </p:txBody>
      </p:sp>
      <p:sp>
        <p:nvSpPr>
          <p:cNvPr id="126" name="Shape 126"/>
          <p:cNvSpPr/>
          <p:nvPr/>
        </p:nvSpPr>
        <p:spPr>
          <a:xfrm>
            <a:off x="2263272" y="2963947"/>
            <a:ext cx="99434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Items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30" name="Screen Shot 2016-03-01 at 12.44.17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030" y="4596378"/>
            <a:ext cx="4330701" cy="1835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6-03-01 at 12.43.54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723" y="2722019"/>
            <a:ext cx="5160480" cy="1835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6-03-01 at 12.44.3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79" y="6470736"/>
            <a:ext cx="4185802" cy="2289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16-03-01 at 1.13.17 PM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7216" y="3279527"/>
            <a:ext cx="5587284" cy="493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Users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37" name="Screen Shot 2016-03-01 at 6.5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4150" y="2674889"/>
            <a:ext cx="7556500" cy="359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6-03-01 at 6.54.0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1002" y="6033741"/>
            <a:ext cx="3182796" cy="2772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Users (cont.)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42" name="Screen Shot 2016-03-01 at 6.54.43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6158" y="3979798"/>
            <a:ext cx="3302094" cy="1794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6-03-01 at 6.54.24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3467" y="4018573"/>
            <a:ext cx="5867614" cy="296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Users (cont.)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47" name="Screen Shot 2016-03-01 at 6.55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9718" y="3089137"/>
            <a:ext cx="7365364" cy="2098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6-03-01 at 6.54.5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86874" y="5495964"/>
            <a:ext cx="7231052" cy="281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Suppliers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52" name="Screen Shot 2016-03-01 at 10.50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4843" y="3397250"/>
            <a:ext cx="2882901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6-03-01 at 10.50.5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3186" y="5530249"/>
            <a:ext cx="5219701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6-03-01 at 10.56.4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9436" y="2881378"/>
            <a:ext cx="4267201" cy="223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952500" y="444500"/>
            <a:ext cx="11099800" cy="1515865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/>
          <a:lstStyle>
            <a:lvl1pPr>
              <a:defRPr sz="6000"/>
            </a:lvl1pPr>
          </a:lstStyle>
          <a:p>
            <a:pPr/>
            <a:r>
              <a:t>ER to SQL: Deliveries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58" name="Screen Shot 2016-03-01 at 10.44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7290" y="4375885"/>
            <a:ext cx="7570220" cy="2741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_cloud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12097" r="0" b="12097"/>
          <a:stretch>
            <a:fillRect/>
          </a:stretch>
        </p:blipFill>
        <p:spPr>
          <a:xfrm>
            <a:off x="6718300" y="5099049"/>
            <a:ext cx="5334000" cy="3771901"/>
          </a:xfrm>
          <a:prstGeom prst="rect">
            <a:avLst/>
          </a:prstGeom>
          <a:ln w="50800">
            <a:solidFill>
              <a:srgbClr val="000000"/>
            </a:solidFill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61" name="jinja2.jpg"/>
          <p:cNvPicPr>
            <a:picLocks noChangeAspect="1"/>
          </p:cNvPicPr>
          <p:nvPr>
            <p:ph type="pic" idx="14"/>
          </p:nvPr>
        </p:nvPicPr>
        <p:blipFill>
          <a:blip r:embed="rId4">
            <a:extLst/>
          </a:blip>
          <a:srcRect l="35641" t="0" r="6735" b="0"/>
          <a:stretch>
            <a:fillRect/>
          </a:stretch>
        </p:blipFill>
        <p:spPr>
          <a:xfrm>
            <a:off x="6718300" y="1828298"/>
            <a:ext cx="5334000" cy="3085583"/>
          </a:xfrm>
          <a:prstGeom prst="rect">
            <a:avLst/>
          </a:prstGeom>
          <a:ln w="50800">
            <a:solidFill>
              <a:srgbClr val="000000"/>
            </a:solidFill>
          </a:ln>
        </p:spPr>
      </p:pic>
      <p:pic>
        <p:nvPicPr>
          <p:cNvPr id="162" name="appengine.png"/>
          <p:cNvPicPr>
            <a:picLocks noChangeAspect="1"/>
          </p:cNvPicPr>
          <p:nvPr>
            <p:ph type="pic" idx="15"/>
          </p:nvPr>
        </p:nvPicPr>
        <p:blipFill>
          <a:blip r:embed="rId5">
            <a:extLst/>
          </a:blip>
          <a:srcRect l="3471" t="0" r="3472" b="0"/>
          <a:stretch>
            <a:fillRect/>
          </a:stretch>
        </p:blipFill>
        <p:spPr>
          <a:xfrm>
            <a:off x="952500" y="2319787"/>
            <a:ext cx="5333918" cy="5948943"/>
          </a:xfrm>
          <a:prstGeom prst="rect">
            <a:avLst/>
          </a:prstGeom>
          <a:ln w="50800">
            <a:solidFill>
              <a:srgbClr val="000000"/>
            </a:solidFill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63" name="Shape 163"/>
          <p:cNvSpPr/>
          <p:nvPr>
            <p:ph type="title" idx="4294967295"/>
          </p:nvPr>
        </p:nvSpPr>
        <p:spPr>
          <a:xfrm>
            <a:off x="952500" y="444500"/>
            <a:ext cx="11099800" cy="123037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</a:ln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