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Yamoah Oppong" initials="MYO" lastIdx="1" clrIdx="0">
    <p:extLst>
      <p:ext uri="{19B8F6BF-5375-455C-9EA6-DF929625EA0E}">
        <p15:presenceInfo xmlns:p15="http://schemas.microsoft.com/office/powerpoint/2012/main" userId="S::mo00109@my.westga.edu::3acda3fd-1e06-4abb-a97d-1ebf912b46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2E3DF-5B36-464C-BAAC-BFB5FA6DB3A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86EEFF-9B79-4F0B-B2BD-62144DFFF5DF}">
      <dgm:prSet custT="1"/>
      <dgm:spPr/>
      <dgm:t>
        <a:bodyPr/>
        <a:lstStyle/>
        <a:p>
          <a:r>
            <a:rPr lang="en-US" sz="1500" b="1" dirty="0"/>
            <a:t>I. </a:t>
          </a:r>
          <a:r>
            <a:rPr lang="en-US" sz="2400" b="1" dirty="0"/>
            <a:t>What have we learned ?</a:t>
          </a:r>
        </a:p>
        <a:p>
          <a:r>
            <a:rPr lang="en-US" sz="1500" b="1" dirty="0"/>
            <a:t>Factor Analysis allows us to simplify a set of complex variables using statistical procedures to explore underlining dimensions that explain relationships between the multiple variables</a:t>
          </a:r>
        </a:p>
      </dgm:t>
    </dgm:pt>
    <dgm:pt modelId="{B5119C10-C7C9-4328-A6D7-6B0D74B14420}" type="parTrans" cxnId="{8814A754-690E-47FE-93E1-D2CFE3721086}">
      <dgm:prSet/>
      <dgm:spPr/>
      <dgm:t>
        <a:bodyPr/>
        <a:lstStyle/>
        <a:p>
          <a:endParaRPr lang="en-US"/>
        </a:p>
      </dgm:t>
    </dgm:pt>
    <dgm:pt modelId="{12CCA902-3935-4782-8CDF-E254CCB0BF3D}" type="sibTrans" cxnId="{8814A754-690E-47FE-93E1-D2CFE3721086}">
      <dgm:prSet/>
      <dgm:spPr/>
      <dgm:t>
        <a:bodyPr/>
        <a:lstStyle/>
        <a:p>
          <a:endParaRPr lang="en-US"/>
        </a:p>
      </dgm:t>
    </dgm:pt>
    <dgm:pt modelId="{904CC09F-C9E6-4AB7-9107-DE8136F86639}">
      <dgm:prSet custT="1"/>
      <dgm:spPr/>
      <dgm:t>
        <a:bodyPr/>
        <a:lstStyle/>
        <a:p>
          <a:r>
            <a:rPr lang="en-US" sz="1600" b="1" dirty="0"/>
            <a:t>II. </a:t>
          </a:r>
          <a:r>
            <a:rPr lang="en-US" sz="2400" b="1" dirty="0"/>
            <a:t>What have we gained by this process ?</a:t>
          </a:r>
        </a:p>
        <a:p>
          <a:r>
            <a:rPr lang="en-US" sz="1600" b="1" dirty="0"/>
            <a:t>We have put 20 variables into 5 constructs, making it easy for classification and decision making.</a:t>
          </a:r>
        </a:p>
      </dgm:t>
    </dgm:pt>
    <dgm:pt modelId="{D9D2FC6A-DE6D-4D0D-B2BB-2E398404CC55}" type="parTrans" cxnId="{238F1F93-DAD6-43CE-B016-12BEFA77FAFA}">
      <dgm:prSet/>
      <dgm:spPr/>
      <dgm:t>
        <a:bodyPr/>
        <a:lstStyle/>
        <a:p>
          <a:endParaRPr lang="en-US"/>
        </a:p>
      </dgm:t>
    </dgm:pt>
    <dgm:pt modelId="{FA0F0F9A-7039-49DC-AB3B-DD37A0675EBD}" type="sibTrans" cxnId="{238F1F93-DAD6-43CE-B016-12BEFA77FAFA}">
      <dgm:prSet/>
      <dgm:spPr/>
      <dgm:t>
        <a:bodyPr/>
        <a:lstStyle/>
        <a:p>
          <a:endParaRPr lang="en-US"/>
        </a:p>
      </dgm:t>
    </dgm:pt>
    <dgm:pt modelId="{F42F7098-40D6-44DC-890A-C6872A747881}">
      <dgm:prSet custT="1"/>
      <dgm:spPr/>
      <dgm:t>
        <a:bodyPr/>
        <a:lstStyle/>
        <a:p>
          <a:r>
            <a:rPr lang="en-US" sz="1800" b="1" dirty="0"/>
            <a:t>III. </a:t>
          </a:r>
          <a:r>
            <a:rPr lang="en-US" sz="2400" b="1" dirty="0"/>
            <a:t>How can we use the newly identified factors </a:t>
          </a:r>
          <a:r>
            <a:rPr lang="en-US" sz="1800" b="1" dirty="0"/>
            <a:t>?</a:t>
          </a:r>
        </a:p>
        <a:p>
          <a:r>
            <a:rPr lang="en-US" sz="1800" b="1" dirty="0"/>
            <a:t>It will guide our go-to market strategy, give us insights into pain points based on people’s needs prioritization</a:t>
          </a:r>
        </a:p>
      </dgm:t>
    </dgm:pt>
    <dgm:pt modelId="{A8DBBD19-EAF2-425F-9522-CF67D40820AD}" type="parTrans" cxnId="{E99CF3A8-D5E5-4A4B-BE39-8EF0DB40F644}">
      <dgm:prSet/>
      <dgm:spPr/>
      <dgm:t>
        <a:bodyPr/>
        <a:lstStyle/>
        <a:p>
          <a:endParaRPr lang="en-US"/>
        </a:p>
      </dgm:t>
    </dgm:pt>
    <dgm:pt modelId="{D7B007B1-6CFE-4011-93B3-7AB44492FD01}" type="sibTrans" cxnId="{E99CF3A8-D5E5-4A4B-BE39-8EF0DB40F644}">
      <dgm:prSet/>
      <dgm:spPr/>
      <dgm:t>
        <a:bodyPr/>
        <a:lstStyle/>
        <a:p>
          <a:endParaRPr lang="en-US"/>
        </a:p>
      </dgm:t>
    </dgm:pt>
    <dgm:pt modelId="{16238098-A5DD-4F5E-B585-06FE43826A37}" type="pres">
      <dgm:prSet presAssocID="{19F2E3DF-5B36-464C-BAAC-BFB5FA6DB3AC}" presName="Name0" presStyleCnt="0">
        <dgm:presLayoutVars>
          <dgm:dir/>
          <dgm:resizeHandles val="exact"/>
        </dgm:presLayoutVars>
      </dgm:prSet>
      <dgm:spPr/>
    </dgm:pt>
    <dgm:pt modelId="{01182F17-1901-47E9-BB2F-3ED3D7BB9D3B}" type="pres">
      <dgm:prSet presAssocID="{5486EEFF-9B79-4F0B-B2BD-62144DFFF5DF}" presName="node" presStyleLbl="node1" presStyleIdx="0" presStyleCnt="3" custScaleY="147902">
        <dgm:presLayoutVars>
          <dgm:bulletEnabled val="1"/>
        </dgm:presLayoutVars>
      </dgm:prSet>
      <dgm:spPr/>
    </dgm:pt>
    <dgm:pt modelId="{F823ADBB-5069-4101-AEE7-CCB5A642ECCC}" type="pres">
      <dgm:prSet presAssocID="{12CCA902-3935-4782-8CDF-E254CCB0BF3D}" presName="sibTrans" presStyleLbl="sibTrans1D1" presStyleIdx="0" presStyleCnt="2"/>
      <dgm:spPr/>
    </dgm:pt>
    <dgm:pt modelId="{72F4C9AF-24EF-4E29-ACA4-F8373340A838}" type="pres">
      <dgm:prSet presAssocID="{12CCA902-3935-4782-8CDF-E254CCB0BF3D}" presName="connectorText" presStyleLbl="sibTrans1D1" presStyleIdx="0" presStyleCnt="2"/>
      <dgm:spPr/>
    </dgm:pt>
    <dgm:pt modelId="{77D8F6A6-B1DC-4904-B778-9B51F63156E9}" type="pres">
      <dgm:prSet presAssocID="{904CC09F-C9E6-4AB7-9107-DE8136F86639}" presName="node" presStyleLbl="node1" presStyleIdx="1" presStyleCnt="3" custScaleY="152544">
        <dgm:presLayoutVars>
          <dgm:bulletEnabled val="1"/>
        </dgm:presLayoutVars>
      </dgm:prSet>
      <dgm:spPr/>
    </dgm:pt>
    <dgm:pt modelId="{28AF95BF-A82E-4F53-A454-9071C3671A16}" type="pres">
      <dgm:prSet presAssocID="{FA0F0F9A-7039-49DC-AB3B-DD37A0675EBD}" presName="sibTrans" presStyleLbl="sibTrans1D1" presStyleIdx="1" presStyleCnt="2"/>
      <dgm:spPr/>
    </dgm:pt>
    <dgm:pt modelId="{B19344EC-2268-4A28-9C00-92492539B1E4}" type="pres">
      <dgm:prSet presAssocID="{FA0F0F9A-7039-49DC-AB3B-DD37A0675EBD}" presName="connectorText" presStyleLbl="sibTrans1D1" presStyleIdx="1" presStyleCnt="2"/>
      <dgm:spPr/>
    </dgm:pt>
    <dgm:pt modelId="{447294A0-25B5-4E88-A01C-468F841C6DA5}" type="pres">
      <dgm:prSet presAssocID="{F42F7098-40D6-44DC-890A-C6872A747881}" presName="node" presStyleLbl="node1" presStyleIdx="2" presStyleCnt="3" custScaleY="149357">
        <dgm:presLayoutVars>
          <dgm:bulletEnabled val="1"/>
        </dgm:presLayoutVars>
      </dgm:prSet>
      <dgm:spPr/>
    </dgm:pt>
  </dgm:ptLst>
  <dgm:cxnLst>
    <dgm:cxn modelId="{3E7C8400-32B5-4E6C-80F9-7B38D9999D61}" type="presOf" srcId="{F42F7098-40D6-44DC-890A-C6872A747881}" destId="{447294A0-25B5-4E88-A01C-468F841C6DA5}" srcOrd="0" destOrd="0" presId="urn:microsoft.com/office/officeart/2016/7/layout/RepeatingBendingProcessNew"/>
    <dgm:cxn modelId="{99BD690E-B820-40DF-AFE8-148BE2F3851B}" type="presOf" srcId="{12CCA902-3935-4782-8CDF-E254CCB0BF3D}" destId="{72F4C9AF-24EF-4E29-ACA4-F8373340A838}" srcOrd="1" destOrd="0" presId="urn:microsoft.com/office/officeart/2016/7/layout/RepeatingBendingProcessNew"/>
    <dgm:cxn modelId="{4FE1B450-7FE7-4C92-B108-28DA9CBE0B02}" type="presOf" srcId="{904CC09F-C9E6-4AB7-9107-DE8136F86639}" destId="{77D8F6A6-B1DC-4904-B778-9B51F63156E9}" srcOrd="0" destOrd="0" presId="urn:microsoft.com/office/officeart/2016/7/layout/RepeatingBendingProcessNew"/>
    <dgm:cxn modelId="{AD8EB373-EE0A-4626-AC5E-4329378979C2}" type="presOf" srcId="{19F2E3DF-5B36-464C-BAAC-BFB5FA6DB3AC}" destId="{16238098-A5DD-4F5E-B585-06FE43826A37}" srcOrd="0" destOrd="0" presId="urn:microsoft.com/office/officeart/2016/7/layout/RepeatingBendingProcessNew"/>
    <dgm:cxn modelId="{8814A754-690E-47FE-93E1-D2CFE3721086}" srcId="{19F2E3DF-5B36-464C-BAAC-BFB5FA6DB3AC}" destId="{5486EEFF-9B79-4F0B-B2BD-62144DFFF5DF}" srcOrd="0" destOrd="0" parTransId="{B5119C10-C7C9-4328-A6D7-6B0D74B14420}" sibTransId="{12CCA902-3935-4782-8CDF-E254CCB0BF3D}"/>
    <dgm:cxn modelId="{238F1F93-DAD6-43CE-B016-12BEFA77FAFA}" srcId="{19F2E3DF-5B36-464C-BAAC-BFB5FA6DB3AC}" destId="{904CC09F-C9E6-4AB7-9107-DE8136F86639}" srcOrd="1" destOrd="0" parTransId="{D9D2FC6A-DE6D-4D0D-B2BB-2E398404CC55}" sibTransId="{FA0F0F9A-7039-49DC-AB3B-DD37A0675EBD}"/>
    <dgm:cxn modelId="{E99CF3A8-D5E5-4A4B-BE39-8EF0DB40F644}" srcId="{19F2E3DF-5B36-464C-BAAC-BFB5FA6DB3AC}" destId="{F42F7098-40D6-44DC-890A-C6872A747881}" srcOrd="2" destOrd="0" parTransId="{A8DBBD19-EAF2-425F-9522-CF67D40820AD}" sibTransId="{D7B007B1-6CFE-4011-93B3-7AB44492FD01}"/>
    <dgm:cxn modelId="{66291BD7-DD91-4778-96E2-0F35FA92C615}" type="presOf" srcId="{FA0F0F9A-7039-49DC-AB3B-DD37A0675EBD}" destId="{28AF95BF-A82E-4F53-A454-9071C3671A16}" srcOrd="0" destOrd="0" presId="urn:microsoft.com/office/officeart/2016/7/layout/RepeatingBendingProcessNew"/>
    <dgm:cxn modelId="{435C9FDE-F88B-4792-B2E2-ABB64CD32CD8}" type="presOf" srcId="{12CCA902-3935-4782-8CDF-E254CCB0BF3D}" destId="{F823ADBB-5069-4101-AEE7-CCB5A642ECCC}" srcOrd="0" destOrd="0" presId="urn:microsoft.com/office/officeart/2016/7/layout/RepeatingBendingProcessNew"/>
    <dgm:cxn modelId="{75C5ECE7-994B-49D9-88C0-BC46ECCD2E20}" type="presOf" srcId="{5486EEFF-9B79-4F0B-B2BD-62144DFFF5DF}" destId="{01182F17-1901-47E9-BB2F-3ED3D7BB9D3B}" srcOrd="0" destOrd="0" presId="urn:microsoft.com/office/officeart/2016/7/layout/RepeatingBendingProcessNew"/>
    <dgm:cxn modelId="{6CFFDDF2-1D9B-40B9-A84A-0A1BEB4B2403}" type="presOf" srcId="{FA0F0F9A-7039-49DC-AB3B-DD37A0675EBD}" destId="{B19344EC-2268-4A28-9C00-92492539B1E4}" srcOrd="1" destOrd="0" presId="urn:microsoft.com/office/officeart/2016/7/layout/RepeatingBendingProcessNew"/>
    <dgm:cxn modelId="{BA444667-39CD-4AC8-BAB6-4D49F86502D5}" type="presParOf" srcId="{16238098-A5DD-4F5E-B585-06FE43826A37}" destId="{01182F17-1901-47E9-BB2F-3ED3D7BB9D3B}" srcOrd="0" destOrd="0" presId="urn:microsoft.com/office/officeart/2016/7/layout/RepeatingBendingProcessNew"/>
    <dgm:cxn modelId="{3D2766E0-367C-4EF8-BBC9-F939640EFC26}" type="presParOf" srcId="{16238098-A5DD-4F5E-B585-06FE43826A37}" destId="{F823ADBB-5069-4101-AEE7-CCB5A642ECCC}" srcOrd="1" destOrd="0" presId="urn:microsoft.com/office/officeart/2016/7/layout/RepeatingBendingProcessNew"/>
    <dgm:cxn modelId="{8795DA4E-E39B-4153-AF58-6D6104F15181}" type="presParOf" srcId="{F823ADBB-5069-4101-AEE7-CCB5A642ECCC}" destId="{72F4C9AF-24EF-4E29-ACA4-F8373340A838}" srcOrd="0" destOrd="0" presId="urn:microsoft.com/office/officeart/2016/7/layout/RepeatingBendingProcessNew"/>
    <dgm:cxn modelId="{BF1A774F-ACD9-4B7F-A84F-C8724F84068F}" type="presParOf" srcId="{16238098-A5DD-4F5E-B585-06FE43826A37}" destId="{77D8F6A6-B1DC-4904-B778-9B51F63156E9}" srcOrd="2" destOrd="0" presId="urn:microsoft.com/office/officeart/2016/7/layout/RepeatingBendingProcessNew"/>
    <dgm:cxn modelId="{901963F5-2FE9-470D-8CAA-9B17010F5760}" type="presParOf" srcId="{16238098-A5DD-4F5E-B585-06FE43826A37}" destId="{28AF95BF-A82E-4F53-A454-9071C3671A16}" srcOrd="3" destOrd="0" presId="urn:microsoft.com/office/officeart/2016/7/layout/RepeatingBendingProcessNew"/>
    <dgm:cxn modelId="{826B88B3-9C92-426F-B5A3-5113B1E80B36}" type="presParOf" srcId="{28AF95BF-A82E-4F53-A454-9071C3671A16}" destId="{B19344EC-2268-4A28-9C00-92492539B1E4}" srcOrd="0" destOrd="0" presId="urn:microsoft.com/office/officeart/2016/7/layout/RepeatingBendingProcessNew"/>
    <dgm:cxn modelId="{09FDE7F9-AF4F-4B29-ADF1-64F8BBF0427E}" type="presParOf" srcId="{16238098-A5DD-4F5E-B585-06FE43826A37}" destId="{447294A0-25B5-4E88-A01C-468F841C6DA5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3ADBB-5069-4101-AEE7-CCB5A642ECCC}">
      <dsp:nvSpPr>
        <dsp:cNvPr id="0" name=""/>
        <dsp:cNvSpPr/>
      </dsp:nvSpPr>
      <dsp:spPr>
        <a:xfrm>
          <a:off x="3042955" y="2014855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8854" y="2057085"/>
        <a:ext cx="34863" cy="6979"/>
      </dsp:txXfrm>
    </dsp:sp>
    <dsp:sp modelId="{01182F17-1901-47E9-BB2F-3ED3D7BB9D3B}">
      <dsp:nvSpPr>
        <dsp:cNvPr id="0" name=""/>
        <dsp:cNvSpPr/>
      </dsp:nvSpPr>
      <dsp:spPr>
        <a:xfrm>
          <a:off x="13187" y="715450"/>
          <a:ext cx="3031567" cy="26902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49" tIns="155929" rIns="148549" bIns="15592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I. </a:t>
          </a:r>
          <a:r>
            <a:rPr lang="en-US" sz="2400" b="1" kern="1200" dirty="0"/>
            <a:t>What have we learned ?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Factor Analysis allows us to simplify a set of complex variables using statistical procedures to explore underlining dimensions that explain relationships between the multiple variables</a:t>
          </a:r>
        </a:p>
      </dsp:txBody>
      <dsp:txXfrm>
        <a:off x="13187" y="715450"/>
        <a:ext cx="3031567" cy="2690249"/>
      </dsp:txXfrm>
    </dsp:sp>
    <dsp:sp modelId="{28AF95BF-A82E-4F53-A454-9071C3671A16}">
      <dsp:nvSpPr>
        <dsp:cNvPr id="0" name=""/>
        <dsp:cNvSpPr/>
      </dsp:nvSpPr>
      <dsp:spPr>
        <a:xfrm>
          <a:off x="6771783" y="2014855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7682" y="2057085"/>
        <a:ext cx="34863" cy="6979"/>
      </dsp:txXfrm>
    </dsp:sp>
    <dsp:sp modelId="{77D8F6A6-B1DC-4904-B778-9B51F63156E9}">
      <dsp:nvSpPr>
        <dsp:cNvPr id="0" name=""/>
        <dsp:cNvSpPr/>
      </dsp:nvSpPr>
      <dsp:spPr>
        <a:xfrm>
          <a:off x="3742016" y="673232"/>
          <a:ext cx="3031567" cy="277468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49" tIns="155929" rIns="148549" bIns="1559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II. </a:t>
          </a:r>
          <a:r>
            <a:rPr lang="en-US" sz="2400" b="1" kern="1200" dirty="0"/>
            <a:t>What have we gained by this process ?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We have put 20 variables into 5 constructs, making it easy for classification and decision making.</a:t>
          </a:r>
        </a:p>
      </dsp:txBody>
      <dsp:txXfrm>
        <a:off x="3742016" y="673232"/>
        <a:ext cx="3031567" cy="2774684"/>
      </dsp:txXfrm>
    </dsp:sp>
    <dsp:sp modelId="{447294A0-25B5-4E88-A01C-468F841C6DA5}">
      <dsp:nvSpPr>
        <dsp:cNvPr id="0" name=""/>
        <dsp:cNvSpPr/>
      </dsp:nvSpPr>
      <dsp:spPr>
        <a:xfrm>
          <a:off x="7470844" y="702217"/>
          <a:ext cx="3031567" cy="271671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49" tIns="155929" rIns="148549" bIns="15592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III. </a:t>
          </a:r>
          <a:r>
            <a:rPr lang="en-US" sz="2400" b="1" kern="1200" dirty="0"/>
            <a:t>How can we use the newly identified factors </a:t>
          </a:r>
          <a:r>
            <a:rPr lang="en-US" sz="1800" b="1" kern="1200" dirty="0"/>
            <a:t>?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It will guide our go-to market strategy, give us insights into pain points based on people’s needs prioritization</a:t>
          </a:r>
        </a:p>
      </dsp:txBody>
      <dsp:txXfrm>
        <a:off x="7470844" y="702217"/>
        <a:ext cx="3031567" cy="271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ACA-CBA7-4755-A51F-BB8097863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18D68-7381-447B-BB08-7910574A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4EB0-83C2-4886-A096-6BAD073F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8C2B-CF2D-42CB-860E-D03A8B4B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3054-8DA1-476A-AC65-D829068A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7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E436-8BDD-4708-A0CB-8653423D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55A4B-32FE-44D1-96AF-219058901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04E9-5879-471D-B87D-5A8CAFFB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B62A-3696-4572-9524-DDD91833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6A39-B7F2-499D-95E5-8DB9CA18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94C4B-29BD-4357-88D6-07539925C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051F8-372E-4164-8E87-2230E600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BABD-7A28-4E5E-B173-1FBD878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8812-7630-48E3-AA97-2C23FB75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7835-2DD0-4A2C-ABD7-86FB9602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B06A-9095-43F4-BE82-CA6E6B0B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D887-13E1-4283-8A0F-437F4BB3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1BFD-FAE6-412C-8630-5877924F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AB95-239A-4C16-BCF2-5750D8B4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7D83-6E94-44D0-BE67-87025FE3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AAFF-CA19-400A-A7CD-35C7A0B3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727F-048F-4248-A36C-BBCA18217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DE2D-CFC0-47A2-A6EF-18FF51AD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E848-D502-4CED-8DEA-DC78725C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D528-6D88-449F-802A-CD042F4C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3F7F-BC7F-4F92-9AA7-D7550AA0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3FB0-A44C-4C4A-82CE-0C61A2877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7428-22E6-4D0A-99E5-06688AA5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FAC81-F78C-47B3-9C19-D90BE6BD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B829A-5045-40BB-96B4-5BCE7D70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9212-9C6C-452C-BEF7-31F5BFC7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CADF-5A67-48DD-9471-7444289F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1CFF-B520-4CD6-8ADD-A70596E8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B4893-97B8-4866-90C3-8034C8800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E22AF-BF34-4642-837C-4A8FD1B6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5262A-1EFB-4578-8083-3A26DF267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FB418-89BE-4EAE-8E83-3B8E2AA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2C091-1B40-479B-AFF6-E7849C96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62313-C17C-4406-94C3-D1819B5B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C134-8DD2-432B-94DC-C4CD93FB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33076-73AB-4F92-8BED-CA7D279C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7DA2B-BED9-4EFA-8285-0C340FC9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E9D37-1BE6-46E2-A342-A73EF73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7F6AB-FA1D-4DC9-9712-0D155056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A73FC-F471-4988-B9F4-CB1161E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A35C6-C4C5-482A-9203-2C9294A3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9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337-9696-43DF-8ED2-294332D4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4E5B-B3BE-47D3-81F7-78464E12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EB67D-2792-483F-A260-D9854FFC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8FA7F-7885-4786-82A1-89F938EC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FD76A-BC85-4B2F-8720-D2CFF48F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2DEC3-654A-4B80-B85C-9CA0A991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7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CC08-F38A-426C-A4AA-5A5766F3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E2D5B-838F-4905-9503-49B838BAA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2483-EBD4-42D6-9913-B182AA48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3B3FC-943A-40AC-8D0B-13D4BCEE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25E31-37EB-45EF-BBC0-EF521C6B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2DA0-040F-4C1B-AD0A-8ECC62C7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CD186-0A00-415F-87D5-83557EE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9BD2-16EC-4560-A187-993A5F54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82D0-93C1-4CBC-80EB-CD097D2ED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7172-B60E-462D-A562-5C2F1397D9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C13B-EB35-488D-86B2-192C196A3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E0D6-2F6A-4E92-95F5-17DD19B7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6078-35B1-43DC-A537-6E959E65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47402-EB18-4AE9-8FDE-9F95332BD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05575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cs typeface="Aldhabi" panose="020B0604020202020204" pitchFamily="2" charset="-78"/>
              </a:rPr>
              <a:t>Factor Analysis on Health and Wellbeing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FB06F-6CDC-4ADC-850A-E7A61853E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512" y="498698"/>
            <a:ext cx="4940808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cs typeface="72 Condensed" panose="020B0506030000000003" pitchFamily="34" charset="0"/>
              </a:rPr>
              <a:t>Michael Oppong</a:t>
            </a: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cs typeface="72 Condensed" panose="020B0506030000000003" pitchFamily="34" charset="0"/>
              </a:rPr>
              <a:t>9/25/2023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ircular chart with different colored circles&#10;&#10;Description automatically generated">
            <a:extLst>
              <a:ext uri="{FF2B5EF4-FFF2-40B4-BE49-F238E27FC236}">
                <a16:creationId xmlns:a16="http://schemas.microsoft.com/office/drawing/2014/main" id="{F656A1E8-68F4-4F75-84C8-0C92A60B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17" y="2091095"/>
            <a:ext cx="4225017" cy="4206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F64C5-436F-4124-AC36-B15AA2756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315321"/>
            <a:ext cx="5431536" cy="37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0F0F3-FB47-47BD-BB05-42C9F66A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C2833A8-CC74-41E9-B2B9-A97972A1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32" y="12028"/>
            <a:ext cx="3758183" cy="5466323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E14E6D-34E8-4573-94B5-6930646E4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94" y="0"/>
            <a:ext cx="4273938" cy="247581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1CB81ED-315A-404F-B7FF-4DAF9D55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3" y="0"/>
            <a:ext cx="3758184" cy="5478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02FD0B-6F54-4DB6-98C4-4FE797A78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686" y="5746281"/>
            <a:ext cx="1561429" cy="107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3ECED5-F4F7-4214-AF2B-80931326E5B5}"/>
              </a:ext>
            </a:extLst>
          </p:cNvPr>
          <p:cNvSpPr txBox="1"/>
          <p:nvPr/>
        </p:nvSpPr>
        <p:spPr>
          <a:xfrm>
            <a:off x="4430110" y="2758966"/>
            <a:ext cx="36700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Fixed Number of Factors: This is because we can see 5 components that are correlated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Sorted by size: This helps us to group correlated values in an orderly manner.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Suppress small coefficients: This takes away values that are way too small in order to make our other values more visible when grouped</a:t>
            </a:r>
          </a:p>
        </p:txBody>
      </p:sp>
    </p:spTree>
    <p:extLst>
      <p:ext uri="{BB962C8B-B14F-4D97-AF65-F5344CB8AC3E}">
        <p14:creationId xmlns:p14="http://schemas.microsoft.com/office/powerpoint/2010/main" val="307699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3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05B620ED-5DEC-4306-A0F1-21D7F006C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" b="-2"/>
          <a:stretch/>
        </p:blipFill>
        <p:spPr>
          <a:xfrm>
            <a:off x="0" y="236483"/>
            <a:ext cx="8936329" cy="6180083"/>
          </a:xfrm>
          <a:prstGeom prst="rect">
            <a:avLst/>
          </a:prstGeom>
        </p:spPr>
      </p:pic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7AE53BA6-8A5E-6D86-698C-8D05CBA4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7859" y="1107630"/>
            <a:ext cx="3011139" cy="4457595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I: Time for passion, Flow, Achievement, Core Circle, Live Vision, Supporting Others, Social Network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II: Donation,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FruitsVegies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, Personal Awards, Daily Steps, Places Visited, To-Do Completed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III: BMI, Meditation, Sleep Hours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IV: Sufficient Income, Lost Vacation,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V: Daily Shouting, Daily Stress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4E94E-E45C-4B21-939E-6E029BADC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8433" y="5750370"/>
            <a:ext cx="108113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climbing a pyramid&#10;&#10;Description automatically generated">
            <a:extLst>
              <a:ext uri="{FF2B5EF4-FFF2-40B4-BE49-F238E27FC236}">
                <a16:creationId xmlns:a16="http://schemas.microsoft.com/office/drawing/2014/main" id="{B498E5C0-8B60-4024-BF6D-B31F65097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7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BF7C9E-FBF2-59C2-11C5-E9C81DB06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871146"/>
            <a:ext cx="3434180" cy="52712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The 5 thematic areas of classification of these components. They aligned so well with Maslow’s Theory!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Instead of 20 original values, we now have 5 factors which can be called constructs.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The beauty of Dimension Reduction; 20 variables to 4 or 5 constructs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AEBD6-E96B-4230-8D16-A23964DE7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8009" y="6142384"/>
            <a:ext cx="963045" cy="6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0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62B04-E443-40EA-A35E-E5D3EE62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AB144-7B13-DC88-94F0-5C311993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005395"/>
              </p:ext>
            </p:extLst>
          </p:nvPr>
        </p:nvGraphicFramePr>
        <p:xfrm>
          <a:off x="838200" y="2055813"/>
          <a:ext cx="10515600" cy="412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ircular chart with different colored circles&#10;&#10;Description automatically generated">
            <a:extLst>
              <a:ext uri="{FF2B5EF4-FFF2-40B4-BE49-F238E27FC236}">
                <a16:creationId xmlns:a16="http://schemas.microsoft.com/office/drawing/2014/main" id="{E4A8B159-6221-43A4-BF5C-168D997E5E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25" y="6093829"/>
            <a:ext cx="11394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689C-C72B-4F3D-BC30-7625E26C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Thank You.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1BA8E1FF-9CAA-C6DA-181F-02FE66D1D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7" r="7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B95A-70C7-4063-A74A-A8F2F497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I’ll take some questions now.</a:t>
            </a:r>
          </a:p>
        </p:txBody>
      </p:sp>
    </p:spTree>
    <p:extLst>
      <p:ext uri="{BB962C8B-B14F-4D97-AF65-F5344CB8AC3E}">
        <p14:creationId xmlns:p14="http://schemas.microsoft.com/office/powerpoint/2010/main" val="259895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3CA4-3C9E-486B-9D1F-317C0CE8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3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 Variables Used in Factor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AD0A9B-E64C-4493-9493-8A57D149B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349189"/>
              </p:ext>
            </p:extLst>
          </p:nvPr>
        </p:nvGraphicFramePr>
        <p:xfrm>
          <a:off x="333703" y="1008993"/>
          <a:ext cx="8162597" cy="569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2597">
                  <a:extLst>
                    <a:ext uri="{9D8B030D-6E8A-4147-A177-3AD203B41FA5}">
                      <a16:colId xmlns:a16="http://schemas.microsoft.com/office/drawing/2014/main" val="3792702731"/>
                    </a:ext>
                  </a:extLst>
                </a:gridCol>
              </a:tblGrid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FRUITS_VEGGIES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205621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DAILY_STRESS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39252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PLACES_VISITED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0417183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CORE_CIRCLE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237281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SUPPORTING_OTHERS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604667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SOCIAL_NETWORK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11572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ACHIEVEMENT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327480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8684757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BMI_RANGE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23982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TODO_COMPLETED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423435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245326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DAILY_STEPS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0987224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LIVE_VISION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5064045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SLEEP_HOURS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823141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LOST_VACATION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788336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DAILY_SHOUTING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193628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SUFFICIENT_INCOME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715465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PERSONAL_AWARDS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789672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TIME_FOR_PASSION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008306"/>
                  </a:ext>
                </a:extLst>
              </a:tr>
              <a:tr h="284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WEEKLY_MEDITATION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73382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36DDAE-5CA5-46B6-AD7D-7CA61D2B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167" y="5770179"/>
            <a:ext cx="1753562" cy="10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5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DC4F2-464F-4E70-A92C-95BCC601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4455966" cy="16459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 Dimension Reduction (Analysis)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9D41B9C6-98AB-CB79-CD03-CD43B5CF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44" y="510047"/>
            <a:ext cx="5420470" cy="164592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start with Oblique(Direct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Oblimin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), there is a chance we will come back and modify to an Orthogonal (Varimax) later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5FC4600-4D8D-4F7E-9602-886B68706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9" y="2606462"/>
            <a:ext cx="3460637" cy="363931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12AC747-B994-4876-A4BC-4B3B4E1D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99" y="2813116"/>
            <a:ext cx="3584448" cy="3226003"/>
          </a:xfrm>
          <a:prstGeom prst="rect">
            <a:avLst/>
          </a:prstGeom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B8D77D9-8C06-4566-AE5C-7B890674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171561"/>
            <a:ext cx="3584448" cy="2509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6DCB5-9F2C-4E21-BCF2-4EE5C1492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4202" y="6039119"/>
            <a:ext cx="1561429" cy="8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0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DFB507-A35C-45A4-A4B1-88B692EB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1407B0-5659-48D2-B8DE-DF83D5749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22E60-9194-4252-8812-A1355DB6E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4065" y="2720883"/>
            <a:ext cx="14828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A screenshot of a spreadsheet&#10;&#10;Description automatically generated">
            <a:extLst>
              <a:ext uri="{FF2B5EF4-FFF2-40B4-BE49-F238E27FC236}">
                <a16:creationId xmlns:a16="http://schemas.microsoft.com/office/drawing/2014/main" id="{0C252193-B373-442F-8843-1B9A0A947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83865" cy="6858000"/>
          </a:xfr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D28FEC-E171-4DD2-AB59-2A7867FB11B0}"/>
              </a:ext>
            </a:extLst>
          </p:cNvPr>
          <p:cNvCxnSpPr/>
          <p:nvPr/>
        </p:nvCxnSpPr>
        <p:spPr>
          <a:xfrm>
            <a:off x="2790497" y="756745"/>
            <a:ext cx="9401503" cy="3026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3AA4CB-766A-48F7-8D01-BDDC65543B9E}"/>
              </a:ext>
            </a:extLst>
          </p:cNvPr>
          <p:cNvCxnSpPr/>
          <p:nvPr/>
        </p:nvCxnSpPr>
        <p:spPr>
          <a:xfrm flipV="1">
            <a:off x="4682359" y="1308538"/>
            <a:ext cx="6542689" cy="2120462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71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48FACF0-73D0-4C6A-A7BC-3F7294EF8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8" r="18138" b="1"/>
          <a:stretch/>
        </p:blipFill>
        <p:spPr>
          <a:xfrm>
            <a:off x="429768" y="1517904"/>
            <a:ext cx="6704891" cy="4724577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170FAF-84CB-F0FB-24A2-CEDA1C28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The 1’s running through is called the principal diagonal. It shows that there is a perfect relationship between  variables.</a:t>
            </a:r>
          </a:p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The Correlation between x and y is the same as the correlation between y and x</a:t>
            </a:r>
            <a:r>
              <a:rPr lang="en-US" sz="180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434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7DD85B-056B-ADB0-14BD-E4A0B765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34" y="1008993"/>
            <a:ext cx="4446529" cy="3920725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The value for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the determinant is an important test for multicollinearity or singularity. The determinant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of the correlation matrix should be greater than .00001</a:t>
            </a:r>
          </a:p>
          <a:p>
            <a:endParaRPr lang="en-US" sz="7200" dirty="0">
              <a:solidFill>
                <a:schemeClr val="accent1">
                  <a:lumMod val="50000"/>
                </a:schemeClr>
              </a:solidFill>
              <a:latin typeface="Abadi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The KMO test is a measure of whether the distribution of values based on the sample is adequate for conducting a factor analysis. This test indicates the amount of overlap or shared variance between pairs of variables (&gt;0.5)</a:t>
            </a:r>
          </a:p>
          <a:p>
            <a:endParaRPr lang="en-US" sz="7200" dirty="0">
              <a:solidFill>
                <a:schemeClr val="accent1">
                  <a:lumMod val="50000"/>
                </a:schemeClr>
              </a:solidFill>
              <a:latin typeface="Abadi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7200" dirty="0" err="1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Barlett’s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 test is designed to determine if the correlation matrix is an identity matrix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(where all correlation coefficients are 0)</a:t>
            </a:r>
          </a:p>
          <a:p>
            <a:endParaRPr lang="en-US" sz="7200" dirty="0">
              <a:solidFill>
                <a:schemeClr val="accent1">
                  <a:lumMod val="50000"/>
                </a:schemeClr>
              </a:solidFill>
              <a:latin typeface="Abadi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 A significant value (less than .05) indicates that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the data do not produce an identity matrix indicating there are adequate relationships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  <a:cs typeface="Arial" panose="020B0604020202020204" pitchFamily="34" charset="0"/>
              </a:rPr>
              <a:t>between variables to conduct the factor analysis</a:t>
            </a:r>
            <a:endParaRPr lang="en-US" sz="7200" b="1" dirty="0">
              <a:solidFill>
                <a:schemeClr val="accent1">
                  <a:lumMod val="50000"/>
                </a:schemeClr>
              </a:solidFill>
              <a:latin typeface="Abadi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CACB80-AB27-49C5-A88E-676939B37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06" y="1570334"/>
            <a:ext cx="7487394" cy="3802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34F913-8F65-426A-A9A9-3A933402D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4277" y="6021238"/>
            <a:ext cx="1081130" cy="83676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1AF51B-A563-456F-94A3-75B96446C777}"/>
              </a:ext>
            </a:extLst>
          </p:cNvPr>
          <p:cNvSpPr/>
          <p:nvPr/>
        </p:nvSpPr>
        <p:spPr>
          <a:xfrm>
            <a:off x="4114800" y="2080449"/>
            <a:ext cx="1026175" cy="1897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2DBBFD-0562-4984-A273-D57CA9A245A6}"/>
              </a:ext>
            </a:extLst>
          </p:cNvPr>
          <p:cNvSpPr/>
          <p:nvPr/>
        </p:nvSpPr>
        <p:spPr>
          <a:xfrm>
            <a:off x="4114800" y="2789898"/>
            <a:ext cx="1026175" cy="189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2AE037-71B7-42B6-A4A4-E30C2E757D5C}"/>
              </a:ext>
            </a:extLst>
          </p:cNvPr>
          <p:cNvCxnSpPr/>
          <p:nvPr/>
        </p:nvCxnSpPr>
        <p:spPr>
          <a:xfrm flipV="1">
            <a:off x="4627887" y="3815255"/>
            <a:ext cx="2450830" cy="14724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table with numbers and a number of objects&#10;&#10;Description automatically generated">
            <a:extLst>
              <a:ext uri="{FF2B5EF4-FFF2-40B4-BE49-F238E27FC236}">
                <a16:creationId xmlns:a16="http://schemas.microsoft.com/office/drawing/2014/main" id="{CAE9299A-E9F4-4131-B876-D85A7C68B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2"/>
            <a:ext cx="5980594" cy="5939817"/>
          </a:xfrm>
          <a:prstGeom prst="rect">
            <a:avLst/>
          </a:prstGeom>
        </p:spPr>
      </p:pic>
      <p:pic>
        <p:nvPicPr>
          <p:cNvPr id="7" name="Picture 6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D0C2EB13-D5C0-4A8C-9975-B2463ACFF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4" y="2554013"/>
            <a:ext cx="5662350" cy="3878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1E0252-933A-4D57-875E-6BDE1C43B722}"/>
              </a:ext>
            </a:extLst>
          </p:cNvPr>
          <p:cNvSpPr txBox="1"/>
          <p:nvPr/>
        </p:nvSpPr>
        <p:spPr>
          <a:xfrm>
            <a:off x="6264192" y="681176"/>
            <a:ext cx="554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An Eigenvalue of 1 or better than 1 means that the factor consist of more than 1 single variable </a:t>
            </a:r>
          </a:p>
        </p:txBody>
      </p:sp>
    </p:spTree>
    <p:extLst>
      <p:ext uri="{BB962C8B-B14F-4D97-AF65-F5344CB8AC3E}">
        <p14:creationId xmlns:p14="http://schemas.microsoft.com/office/powerpoint/2010/main" val="26274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0C23-9064-4270-91F4-28D78552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A8A76F6-472C-4BD6-BA55-0DB4F9863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06"/>
            <a:ext cx="9333186" cy="66656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66899F-302B-4B24-9040-0E33FD749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5771" y="5781675"/>
            <a:ext cx="1561429" cy="107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8E0446-DBDD-4108-AE83-895F5842C402}"/>
              </a:ext>
            </a:extLst>
          </p:cNvPr>
          <p:cNvSpPr txBox="1"/>
          <p:nvPr/>
        </p:nvSpPr>
        <p:spPr>
          <a:xfrm>
            <a:off x="8986345" y="914400"/>
            <a:ext cx="29008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There are identifiable patterns in the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 each component you can see heavily loaded variables and those that are lightly 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EAB334-702D-F473-BC94-F0CDED70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567559"/>
            <a:ext cx="3438906" cy="535775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The component correlation matrix presents the correlation between the extracted factors / components and is thus important for choosing between orthogonal and oblique rotation.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In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Oblimin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, If we get values less than 0.32, we need to redo the analysis.</a:t>
            </a:r>
          </a:p>
          <a:p>
            <a:endParaRPr lang="en-US" sz="17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E19D3BB-5907-4C2C-A2AC-4C104478D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268014"/>
            <a:ext cx="6922008" cy="4903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6284EA-B186-484E-A58A-215D9B61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0870" y="5781675"/>
            <a:ext cx="108113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1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618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Abadi</vt:lpstr>
      <vt:lpstr>Aharoni</vt:lpstr>
      <vt:lpstr>Arial</vt:lpstr>
      <vt:lpstr>Bahnschrift SemiBold</vt:lpstr>
      <vt:lpstr>Calibri</vt:lpstr>
      <vt:lpstr>Calibri Light</vt:lpstr>
      <vt:lpstr>Google Sans</vt:lpstr>
      <vt:lpstr>Wingdings</vt:lpstr>
      <vt:lpstr>Office Theme</vt:lpstr>
      <vt:lpstr>Factor Analysis on Health and Wellbeing</vt:lpstr>
      <vt:lpstr> Variables Used in Factor Analysis</vt:lpstr>
      <vt:lpstr> Dimension Reduction (Analysis)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 on Health and Wellbeing</dc:title>
  <dc:creator>Michael Yamoah Oppong</dc:creator>
  <cp:lastModifiedBy>Michael Yamoah Oppong</cp:lastModifiedBy>
  <cp:revision>2</cp:revision>
  <dcterms:created xsi:type="dcterms:W3CDTF">2023-09-25T11:07:46Z</dcterms:created>
  <dcterms:modified xsi:type="dcterms:W3CDTF">2023-09-25T11:13:02Z</dcterms:modified>
</cp:coreProperties>
</file>