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Yamoah Oppong" initials="MYO" lastIdx="1" clrIdx="0">
    <p:extLst>
      <p:ext uri="{19B8F6BF-5375-455C-9EA6-DF929625EA0E}">
        <p15:presenceInfo xmlns:p15="http://schemas.microsoft.com/office/powerpoint/2012/main" userId="S::mo00109@my.westga.edu::3acda3fd-1e06-4abb-a97d-1ebf912b46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F865-B0AC-454D-9C12-9E25E0D7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6E21-BC94-4377-9A63-6344F231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3E74-5294-4216-B94F-676A8E46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25D3-1642-4B2D-B3F4-B6B0FEAD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13E3-CA69-487E-85CD-2AF4E10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051-DBD0-4591-8369-29405F51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C409-7AFE-4134-9B0D-AF3A06EA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CC68-778D-4D5E-B8CA-572FE8DB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05D8-853A-46FD-8074-3E764735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A016-FFB0-4C47-945C-80FCB889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30A54-7414-403F-9DD1-1990264BF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10B2D-F8F4-4A73-AA7E-BF872FF6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8863-5864-4BF6-9826-9981A0CD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09FD-2BF9-4D43-8EC6-94CC309D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359A-B583-402F-BF06-4AFDD245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F29-B30F-4F90-BECC-1C164E2F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6D0C-CDE2-445B-A7C8-232B393F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DA7F-C7FE-4892-870C-778EC3E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66C0-6B92-4C22-821F-7F453CAD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EA44-8407-4748-B34C-BE0D079E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9B75-EC59-4DF7-A5C9-2A00C0EA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0A20-1717-42E9-9EEA-3054ADB2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8273-7AA1-430E-8C2F-10703669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430F-64B1-4DBD-9D07-947FEEC4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309C-CFB4-42A3-A5F8-15690E75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8B28-B1AE-44FB-82AB-CEEAEA81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7CB-BE57-4641-B041-04C3BFBF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BC5C5-95F0-43C7-A3D1-5234EB806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341C-C90B-4468-A3B6-CF61F28F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EF494-5B1D-46C5-BD9C-ABD342F9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AB31-45A3-4118-8A03-70C347F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A3CB-26C9-447F-B18F-A1BB96D0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1359-058F-4E26-B36B-5ABF29C1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AB7D4-EE4B-41D1-8AAB-CC0B53A1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DE669-69B4-4346-B495-952366BC0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B623B-6EF9-4161-A047-B6726DEF6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3A79C-D62E-48E8-9DF4-B0B7B5EB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DAC03-39DE-49BE-9DE4-4141AA22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50BE6-6240-4735-8A88-392BF56E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6768-53D0-4147-A49F-0F622141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B6070-6175-41A5-A379-351AE477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1D19-D554-4893-9FD3-564B8EE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0196-F581-46FA-ADAB-B97B665E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529DA-D0E3-4CAE-A004-FE979D1D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345F-DB58-4D9F-AD0D-8CC0B524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CAF9E-410B-468B-8C1B-C0145916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71A4-3A2A-4151-8A95-C30DEE2A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CFF6-A4EB-4C33-8C85-7D6333AC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7AA8-165D-47FE-9F44-06685B06C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F6C3-01CA-4CD8-A2EA-6961A48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726FF-3CE6-48A0-A347-CD0B0204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123E1-4A12-48CA-9573-4DC536C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A5C4-2511-4921-BD65-3512DF11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66454-339F-4DE2-8AAA-A2843E0F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36BED-9175-46AA-B411-63909494B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B3B9-5BEC-4D9C-9FA6-22E0A35F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92EA2-3F47-481A-B5CE-2BAB7761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AB30-A680-458E-8F94-A9145C22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69425-54BF-4724-8FE8-B23BC504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0C03-B112-4E77-B700-A5D4F32DD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D5F2-10AE-4716-9C84-4D250A873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81F9-E72E-43A1-B1C0-6BD6A7D653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3A09-2CEB-47E5-A469-F5ADC8263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AA4D-E4C8-45B9-B3EB-21BC01739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87A7-6C3D-4C49-A0ED-3F7B9277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3221-2194-4364-9C72-566643C0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001" y="1550627"/>
            <a:ext cx="7390719" cy="2112344"/>
          </a:xfrm>
        </p:spPr>
        <p:txBody>
          <a:bodyPr>
            <a:normAutofit/>
          </a:bodyPr>
          <a:lstStyle/>
          <a:p>
            <a:pPr defTabSz="731520"/>
            <a:r>
              <a:rPr lang="en-US" sz="4320" b="1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Multidimensional Scaling on Sportswear Brands(Football)</a:t>
            </a:r>
            <a:endParaRPr lang="en-US" sz="5400" b="1">
              <a:latin typeface="+mn-lt"/>
              <a:cs typeface="72 Monospace" panose="020B0509030603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B4579-97FF-490E-A8BA-F08C6FDE3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161" y="3739553"/>
            <a:ext cx="7390719" cy="1127676"/>
          </a:xfrm>
        </p:spPr>
        <p:txBody>
          <a:bodyPr>
            <a:normAutofit/>
          </a:bodyPr>
          <a:lstStyle/>
          <a:p>
            <a:pPr defTabSz="731520">
              <a:spcBef>
                <a:spcPts val="800"/>
              </a:spcBef>
            </a:pPr>
            <a:r>
              <a:rPr lang="en-US" sz="28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Michael Oppong</a:t>
            </a:r>
          </a:p>
          <a:p>
            <a:pPr defTabSz="731520">
              <a:spcBef>
                <a:spcPts val="800"/>
              </a:spcBef>
            </a:pPr>
            <a:r>
              <a:rPr lang="en-US" sz="28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11-01-2023</a:t>
            </a:r>
            <a:endParaRPr lang="en-US" sz="3600" b="1" dirty="0"/>
          </a:p>
        </p:txBody>
      </p:sp>
      <p:pic>
        <p:nvPicPr>
          <p:cNvPr id="27" name="Picture 26" descr="A red logo with a white background&#10;&#10;Description automatically generated">
            <a:extLst>
              <a:ext uri="{FF2B5EF4-FFF2-40B4-BE49-F238E27FC236}">
                <a16:creationId xmlns:a16="http://schemas.microsoft.com/office/drawing/2014/main" id="{F6050497-2745-431A-AB08-D8EDB786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72" y="721664"/>
            <a:ext cx="1650135" cy="1185595"/>
          </a:xfrm>
          <a:prstGeom prst="rect">
            <a:avLst/>
          </a:prstGeom>
        </p:spPr>
      </p:pic>
      <p:pic>
        <p:nvPicPr>
          <p:cNvPr id="29" name="Picture 28" descr="A black and white logo&#10;&#10;Description automatically generated">
            <a:extLst>
              <a:ext uri="{FF2B5EF4-FFF2-40B4-BE49-F238E27FC236}">
                <a16:creationId xmlns:a16="http://schemas.microsoft.com/office/drawing/2014/main" id="{AAF1BE3A-762F-4F50-BCFF-E455BECF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5" y="2709188"/>
            <a:ext cx="1417016" cy="1211256"/>
          </a:xfrm>
          <a:prstGeom prst="rect">
            <a:avLst/>
          </a:prstGeom>
        </p:spPr>
      </p:pic>
      <p:pic>
        <p:nvPicPr>
          <p:cNvPr id="31" name="Picture 30" descr="A black and white logo&#10;&#10;Description automatically generated">
            <a:extLst>
              <a:ext uri="{FF2B5EF4-FFF2-40B4-BE49-F238E27FC236}">
                <a16:creationId xmlns:a16="http://schemas.microsoft.com/office/drawing/2014/main" id="{685B691B-50D7-425F-B7B6-3C42DA4BF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37" y="2750978"/>
            <a:ext cx="1462675" cy="11276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20699A-29AC-462B-82F5-905F12D9F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5" y="4794953"/>
            <a:ext cx="1278643" cy="1293376"/>
          </a:xfrm>
          <a:prstGeom prst="rect">
            <a:avLst/>
          </a:prstGeom>
        </p:spPr>
      </p:pic>
      <p:pic>
        <p:nvPicPr>
          <p:cNvPr id="35" name="Picture 34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8AA3A1D1-2B83-47FB-BB9A-0CB50ED9B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3" y="643467"/>
            <a:ext cx="2053551" cy="1342135"/>
          </a:xfrm>
          <a:prstGeom prst="rect">
            <a:avLst/>
          </a:prstGeom>
        </p:spPr>
      </p:pic>
      <p:pic>
        <p:nvPicPr>
          <p:cNvPr id="37" name="Picture 36" descr="A black swoosh logo&#10;&#10;Description automatically generated">
            <a:extLst>
              <a:ext uri="{FF2B5EF4-FFF2-40B4-BE49-F238E27FC236}">
                <a16:creationId xmlns:a16="http://schemas.microsoft.com/office/drawing/2014/main" id="{6E41A594-2CCC-4487-8376-E101CCF17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64" y="4817650"/>
            <a:ext cx="1278643" cy="1215107"/>
          </a:xfrm>
          <a:prstGeom prst="rect">
            <a:avLst/>
          </a:prstGeom>
        </p:spPr>
      </p:pic>
      <p:pic>
        <p:nvPicPr>
          <p:cNvPr id="41" name="Picture 40" descr="A black logo with a white background&#10;&#10;Description automatically generated">
            <a:extLst>
              <a:ext uri="{FF2B5EF4-FFF2-40B4-BE49-F238E27FC236}">
                <a16:creationId xmlns:a16="http://schemas.microsoft.com/office/drawing/2014/main" id="{D2C8A9D7-3E13-4798-98F3-A9424F38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12" y="650146"/>
            <a:ext cx="1417016" cy="1530994"/>
          </a:xfrm>
          <a:prstGeom prst="rect">
            <a:avLst/>
          </a:prstGeom>
        </p:spPr>
      </p:pic>
      <p:pic>
        <p:nvPicPr>
          <p:cNvPr id="43" name="Picture 42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95F01FB3-4BC2-4B37-BC76-EC194A5258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5" y="4778516"/>
            <a:ext cx="1548494" cy="14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152-C93B-462D-9AEA-45B077F7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Original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06B40-6B8C-4739-AF1C-AEAEEF906FC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572870"/>
              </p:ext>
            </p:extLst>
          </p:nvPr>
        </p:nvGraphicFramePr>
        <p:xfrm>
          <a:off x="0" y="945931"/>
          <a:ext cx="12192000" cy="591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600945" imgH="2676666" progId="Excel.Sheet.12">
                  <p:embed/>
                </p:oleObj>
              </mc:Choice>
              <mc:Fallback>
                <p:oleObj name="Worksheet" r:id="rId2" imgW="8600945" imgH="26766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945931"/>
                        <a:ext cx="12192000" cy="591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261FEC19-EF05-4676-851B-07CB35467B02}"/>
              </a:ext>
            </a:extLst>
          </p:cNvPr>
          <p:cNvSpPr/>
          <p:nvPr/>
        </p:nvSpPr>
        <p:spPr>
          <a:xfrm>
            <a:off x="5376041" y="5549462"/>
            <a:ext cx="567559" cy="4256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5CF8539-7CE2-4D39-9AD5-0145182ED726}"/>
              </a:ext>
            </a:extLst>
          </p:cNvPr>
          <p:cNvSpPr/>
          <p:nvPr/>
        </p:nvSpPr>
        <p:spPr>
          <a:xfrm>
            <a:off x="3547241" y="5975131"/>
            <a:ext cx="567559" cy="4256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BE40DA4-3C96-4532-A86A-673C47C6EB9C}"/>
              </a:ext>
            </a:extLst>
          </p:cNvPr>
          <p:cNvSpPr/>
          <p:nvPr/>
        </p:nvSpPr>
        <p:spPr>
          <a:xfrm>
            <a:off x="7204841" y="5123793"/>
            <a:ext cx="567559" cy="425669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3EB0829-44F7-4958-A626-6A00BAAD9BEB}"/>
              </a:ext>
            </a:extLst>
          </p:cNvPr>
          <p:cNvSpPr/>
          <p:nvPr/>
        </p:nvSpPr>
        <p:spPr>
          <a:xfrm>
            <a:off x="6385034" y="5975131"/>
            <a:ext cx="567559" cy="425669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CF1C8D4-41F2-49A3-AE46-197BC4DD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76" y="0"/>
            <a:ext cx="4108138" cy="685800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9201CA-EEC8-4A0D-9509-414AC9CF9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" y="835572"/>
            <a:ext cx="3957151" cy="49782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433890-B19E-4E46-98AD-BBC4D2F00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12" y="835573"/>
            <a:ext cx="4053939" cy="52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list of mathematical equations&#10;&#10;Description automatically generated">
            <a:extLst>
              <a:ext uri="{FF2B5EF4-FFF2-40B4-BE49-F238E27FC236}">
                <a16:creationId xmlns:a16="http://schemas.microsoft.com/office/drawing/2014/main" id="{50D509F1-7170-4F54-84BE-B1A7B109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79"/>
            <a:ext cx="3846786" cy="4966138"/>
          </a:xfrm>
        </p:spPr>
      </p:pic>
      <p:pic>
        <p:nvPicPr>
          <p:cNvPr id="7" name="Picture 6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A86E575C-C960-4C12-9F29-29DCF35AC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86" y="1072055"/>
            <a:ext cx="4855780" cy="386255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D8139BE-5972-46EC-B0D9-0599E8871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21505"/>
              </p:ext>
            </p:extLst>
          </p:nvPr>
        </p:nvGraphicFramePr>
        <p:xfrm>
          <a:off x="8542282" y="1891863"/>
          <a:ext cx="3649718" cy="386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895450" imgH="1152478" progId="Excel.Sheet.12">
                  <p:embed/>
                </p:oleObj>
              </mc:Choice>
              <mc:Fallback>
                <p:oleObj name="Worksheet" r:id="rId4" imgW="2895450" imgH="11524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2282" y="1891863"/>
                        <a:ext cx="3649718" cy="3862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03F66EA-0404-4ED0-9A23-1964F4DCDFBD}"/>
              </a:ext>
            </a:extLst>
          </p:cNvPr>
          <p:cNvSpPr/>
          <p:nvPr/>
        </p:nvSpPr>
        <p:spPr>
          <a:xfrm>
            <a:off x="9008917" y="62345"/>
            <a:ext cx="3106883" cy="1834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value looks like an error. Please check.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Also, I assume that you will explain this table during your presentation.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2633BF-BAC8-8B2B-5934-880BAF990A7D}"/>
              </a:ext>
            </a:extLst>
          </p:cNvPr>
          <p:cNvCxnSpPr>
            <a:cxnSpLocks/>
          </p:cNvCxnSpPr>
          <p:nvPr/>
        </p:nvCxnSpPr>
        <p:spPr>
          <a:xfrm>
            <a:off x="9928513" y="1891863"/>
            <a:ext cx="0" cy="2098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6C63F-D052-49BC-AACB-52AFF76A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3D6304-2DD3-4BB4-BE6D-3B8B1651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9545"/>
            <a:ext cx="12191999" cy="6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7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8301-A3E0-43D1-90C6-70489AA67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4C25-6BAE-40A5-A1E2-94DAA20D6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7B1905-499B-4582-8738-BD7FC4A5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E3F1FB-53D5-454D-9AD0-EADEC7F13F47}"/>
              </a:ext>
            </a:extLst>
          </p:cNvPr>
          <p:cNvCxnSpPr/>
          <p:nvPr/>
        </p:nvCxnSpPr>
        <p:spPr>
          <a:xfrm>
            <a:off x="12013324" y="1144123"/>
            <a:ext cx="0" cy="491583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496E43-1D11-47EB-AF85-01E443ED3A2B}"/>
              </a:ext>
            </a:extLst>
          </p:cNvPr>
          <p:cNvSpPr txBox="1"/>
          <p:nvPr/>
        </p:nvSpPr>
        <p:spPr>
          <a:xfrm>
            <a:off x="10988565" y="2890391"/>
            <a:ext cx="1024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Dominant Brands in the market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6BAFC5-F845-4218-B954-A85680AA2000}"/>
              </a:ext>
            </a:extLst>
          </p:cNvPr>
          <p:cNvCxnSpPr/>
          <p:nvPr/>
        </p:nvCxnSpPr>
        <p:spPr>
          <a:xfrm>
            <a:off x="1213945" y="1122363"/>
            <a:ext cx="0" cy="4845515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947800-41AB-49B3-8A56-97A51CBD1A97}"/>
              </a:ext>
            </a:extLst>
          </p:cNvPr>
          <p:cNvSpPr txBox="1"/>
          <p:nvPr/>
        </p:nvSpPr>
        <p:spPr>
          <a:xfrm>
            <a:off x="1382130" y="2890391"/>
            <a:ext cx="98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Not very popular brands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6D25F-DA87-4C57-B9A7-238E9BEA27EF}"/>
              </a:ext>
            </a:extLst>
          </p:cNvPr>
          <p:cNvCxnSpPr>
            <a:cxnSpLocks/>
          </p:cNvCxnSpPr>
          <p:nvPr/>
        </p:nvCxnSpPr>
        <p:spPr>
          <a:xfrm>
            <a:off x="2885090" y="1907628"/>
            <a:ext cx="68369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A6682-F6F9-4009-9181-5981E682F216}"/>
              </a:ext>
            </a:extLst>
          </p:cNvPr>
          <p:cNvSpPr txBox="1"/>
          <p:nvPr/>
        </p:nvSpPr>
        <p:spPr>
          <a:xfrm>
            <a:off x="4803229" y="2032493"/>
            <a:ext cx="3610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Sophisticated designs, following trends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EA1B8-37BB-4D00-A73D-4B279EADEF9C}"/>
              </a:ext>
            </a:extLst>
          </p:cNvPr>
          <p:cNvCxnSpPr/>
          <p:nvPr/>
        </p:nvCxnSpPr>
        <p:spPr>
          <a:xfrm>
            <a:off x="3011214" y="3967609"/>
            <a:ext cx="6836978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F21668-8A59-461D-87EF-8379F6403367}"/>
              </a:ext>
            </a:extLst>
          </p:cNvPr>
          <p:cNvSpPr txBox="1"/>
          <p:nvPr/>
        </p:nvSpPr>
        <p:spPr>
          <a:xfrm>
            <a:off x="4566745" y="4213712"/>
            <a:ext cx="484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Strength, durability and fortitude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DE246-D9AD-407B-AF71-60CB5AAFC27A}"/>
              </a:ext>
            </a:extLst>
          </p:cNvPr>
          <p:cNvSpPr txBox="1"/>
          <p:nvPr/>
        </p:nvSpPr>
        <p:spPr>
          <a:xfrm>
            <a:off x="1524000" y="1418897"/>
            <a:ext cx="52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A6CBD-5A4D-4CAB-8EFC-73DA8997AD9C}"/>
              </a:ext>
            </a:extLst>
          </p:cNvPr>
          <p:cNvSpPr txBox="1"/>
          <p:nvPr/>
        </p:nvSpPr>
        <p:spPr>
          <a:xfrm>
            <a:off x="10978054" y="1326822"/>
            <a:ext cx="71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23134-9FCE-40FF-9776-99D10FB8419D}"/>
              </a:ext>
            </a:extLst>
          </p:cNvPr>
          <p:cNvSpPr txBox="1"/>
          <p:nvPr/>
        </p:nvSpPr>
        <p:spPr>
          <a:xfrm>
            <a:off x="1534515" y="4950372"/>
            <a:ext cx="70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ACB97-DA92-43CD-9ECF-2902362D5E0A}"/>
              </a:ext>
            </a:extLst>
          </p:cNvPr>
          <p:cNvSpPr txBox="1"/>
          <p:nvPr/>
        </p:nvSpPr>
        <p:spPr>
          <a:xfrm>
            <a:off x="10988565" y="4950372"/>
            <a:ext cx="58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B8DB4-0EFF-16D7-5263-FC329CAF0072}"/>
              </a:ext>
            </a:extLst>
          </p:cNvPr>
          <p:cNvSpPr/>
          <p:nvPr/>
        </p:nvSpPr>
        <p:spPr>
          <a:xfrm>
            <a:off x="7736033" y="62345"/>
            <a:ext cx="4379768" cy="1834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to label the axes, not the quadrants. For example, instead of your red and green double-headed arrows, you need one, single-headed arrow saying Popularity or Market Dominance. Is that the X-axis or Y-axis?</a:t>
            </a:r>
          </a:p>
        </p:txBody>
      </p:sp>
    </p:spTree>
    <p:extLst>
      <p:ext uri="{BB962C8B-B14F-4D97-AF65-F5344CB8AC3E}">
        <p14:creationId xmlns:p14="http://schemas.microsoft.com/office/powerpoint/2010/main" val="367865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holding two shoes&#10;&#10;Description automatically generated">
            <a:extLst>
              <a:ext uri="{FF2B5EF4-FFF2-40B4-BE49-F238E27FC236}">
                <a16:creationId xmlns:a16="http://schemas.microsoft.com/office/drawing/2014/main" id="{D25378FC-0D97-49B1-B737-474481889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1" r="2" b="9043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F4FC-ACDF-4048-97BB-F11FBEE9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pic>
        <p:nvPicPr>
          <p:cNvPr id="7" name="Picture 6" descr="A person holding a shoe&#10;&#10;Description automatically generated">
            <a:extLst>
              <a:ext uri="{FF2B5EF4-FFF2-40B4-BE49-F238E27FC236}">
                <a16:creationId xmlns:a16="http://schemas.microsoft.com/office/drawing/2014/main" id="{CEBED1AB-D90E-4DFB-9118-466B262F6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991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119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Worksheet</vt:lpstr>
      <vt:lpstr>Multidimensional Scaling on Sportswear Brands(Football)</vt:lpstr>
      <vt:lpstr>Original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Scaling on Sportswear Brands(Football)</dc:title>
  <dc:creator>Michael Yamoah Oppong</dc:creator>
  <cp:lastModifiedBy>Beheruz N. Sethna</cp:lastModifiedBy>
  <cp:revision>2</cp:revision>
  <dcterms:created xsi:type="dcterms:W3CDTF">2023-11-01T13:13:47Z</dcterms:created>
  <dcterms:modified xsi:type="dcterms:W3CDTF">2023-11-01T17:25:03Z</dcterms:modified>
</cp:coreProperties>
</file>