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Yamoah Oppong" initials="MYO" lastIdx="1" clrIdx="0">
    <p:extLst>
      <p:ext uri="{19B8F6BF-5375-455C-9EA6-DF929625EA0E}">
        <p15:presenceInfo xmlns:p15="http://schemas.microsoft.com/office/powerpoint/2012/main" userId="S::mo00109@my.westga.edu::3acda3fd-1e06-4abb-a97d-1ebf912b469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1" d="100"/>
          <a:sy n="61"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5T12:52:02.108"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DE637-9C87-46FA-A70A-861FA45BC75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1F029F8-2E56-4056-90C3-C1E8514B116C}">
      <dgm:prSet/>
      <dgm:spPr/>
      <dgm:t>
        <a:bodyPr/>
        <a:lstStyle/>
        <a:p>
          <a:r>
            <a:rPr lang="en-US"/>
            <a:t>Using reliability analysis you can determine the extent to which items in your questionnaire are related to each other and you can identify problem items that should be excluded from the scale.</a:t>
          </a:r>
        </a:p>
      </dgm:t>
    </dgm:pt>
    <dgm:pt modelId="{816CFA55-C85D-4ADB-AE61-42FC9BC21D30}" type="parTrans" cxnId="{F886B13C-E984-46E9-B481-6761094776E4}">
      <dgm:prSet/>
      <dgm:spPr/>
      <dgm:t>
        <a:bodyPr/>
        <a:lstStyle/>
        <a:p>
          <a:endParaRPr lang="en-US"/>
        </a:p>
      </dgm:t>
    </dgm:pt>
    <dgm:pt modelId="{8BDFB78B-46CC-46E1-A20C-2AF67E17AEBB}" type="sibTrans" cxnId="{F886B13C-E984-46E9-B481-6761094776E4}">
      <dgm:prSet/>
      <dgm:spPr/>
      <dgm:t>
        <a:bodyPr/>
        <a:lstStyle/>
        <a:p>
          <a:endParaRPr lang="en-US"/>
        </a:p>
      </dgm:t>
    </dgm:pt>
    <dgm:pt modelId="{46198CA0-F7D8-4559-AE15-0B7034C2589A}">
      <dgm:prSet/>
      <dgm:spPr/>
      <dgm:t>
        <a:bodyPr/>
        <a:lstStyle/>
        <a:p>
          <a:r>
            <a:rPr lang="en-US"/>
            <a:t>It is deduced that the variables in Construct 1 is closely related referencing them to the Cronbach’s alpha.</a:t>
          </a:r>
        </a:p>
      </dgm:t>
    </dgm:pt>
    <dgm:pt modelId="{C128D5CB-C496-439A-B5A1-A974ADF7301F}" type="parTrans" cxnId="{172DD063-395E-466A-BEFC-106892804CF8}">
      <dgm:prSet/>
      <dgm:spPr/>
      <dgm:t>
        <a:bodyPr/>
        <a:lstStyle/>
        <a:p>
          <a:endParaRPr lang="en-US"/>
        </a:p>
      </dgm:t>
    </dgm:pt>
    <dgm:pt modelId="{99BBAC84-FE11-4ACF-A6C5-4A4A8066621C}" type="sibTrans" cxnId="{172DD063-395E-466A-BEFC-106892804CF8}">
      <dgm:prSet/>
      <dgm:spPr/>
      <dgm:t>
        <a:bodyPr/>
        <a:lstStyle/>
        <a:p>
          <a:endParaRPr lang="en-US"/>
        </a:p>
      </dgm:t>
    </dgm:pt>
    <dgm:pt modelId="{977798DF-82C7-4EAD-B16E-E2D4EE9C6447}" type="pres">
      <dgm:prSet presAssocID="{6B9DE637-9C87-46FA-A70A-861FA45BC751}" presName="vert0" presStyleCnt="0">
        <dgm:presLayoutVars>
          <dgm:dir/>
          <dgm:animOne val="branch"/>
          <dgm:animLvl val="lvl"/>
        </dgm:presLayoutVars>
      </dgm:prSet>
      <dgm:spPr/>
    </dgm:pt>
    <dgm:pt modelId="{DFFE3738-DD6F-4A6B-A9F4-33413D87154F}" type="pres">
      <dgm:prSet presAssocID="{C1F029F8-2E56-4056-90C3-C1E8514B116C}" presName="thickLine" presStyleLbl="alignNode1" presStyleIdx="0" presStyleCnt="2"/>
      <dgm:spPr/>
    </dgm:pt>
    <dgm:pt modelId="{3A77BEFE-D385-4D25-9DC3-EE0699BE2A83}" type="pres">
      <dgm:prSet presAssocID="{C1F029F8-2E56-4056-90C3-C1E8514B116C}" presName="horz1" presStyleCnt="0"/>
      <dgm:spPr/>
    </dgm:pt>
    <dgm:pt modelId="{E1132A38-8FD6-4FFB-96C6-1B86E629950A}" type="pres">
      <dgm:prSet presAssocID="{C1F029F8-2E56-4056-90C3-C1E8514B116C}" presName="tx1" presStyleLbl="revTx" presStyleIdx="0" presStyleCnt="2"/>
      <dgm:spPr/>
    </dgm:pt>
    <dgm:pt modelId="{3C57F292-97E6-42C2-B3E2-CFD21831AD77}" type="pres">
      <dgm:prSet presAssocID="{C1F029F8-2E56-4056-90C3-C1E8514B116C}" presName="vert1" presStyleCnt="0"/>
      <dgm:spPr/>
    </dgm:pt>
    <dgm:pt modelId="{74CDDCDE-CDAA-4023-94B4-5B27A91C5630}" type="pres">
      <dgm:prSet presAssocID="{46198CA0-F7D8-4559-AE15-0B7034C2589A}" presName="thickLine" presStyleLbl="alignNode1" presStyleIdx="1" presStyleCnt="2"/>
      <dgm:spPr/>
    </dgm:pt>
    <dgm:pt modelId="{D77EE913-A90F-427C-9BC8-06F89A47792A}" type="pres">
      <dgm:prSet presAssocID="{46198CA0-F7D8-4559-AE15-0B7034C2589A}" presName="horz1" presStyleCnt="0"/>
      <dgm:spPr/>
    </dgm:pt>
    <dgm:pt modelId="{6B6DF2C1-D415-4016-B507-999C9A4EFDCE}" type="pres">
      <dgm:prSet presAssocID="{46198CA0-F7D8-4559-AE15-0B7034C2589A}" presName="tx1" presStyleLbl="revTx" presStyleIdx="1" presStyleCnt="2"/>
      <dgm:spPr/>
    </dgm:pt>
    <dgm:pt modelId="{A4210796-02D3-45ED-B0A2-ADBE6EFA9488}" type="pres">
      <dgm:prSet presAssocID="{46198CA0-F7D8-4559-AE15-0B7034C2589A}" presName="vert1" presStyleCnt="0"/>
      <dgm:spPr/>
    </dgm:pt>
  </dgm:ptLst>
  <dgm:cxnLst>
    <dgm:cxn modelId="{AB417D0E-994C-49C7-A6F4-4E953F9C84B3}" type="presOf" srcId="{C1F029F8-2E56-4056-90C3-C1E8514B116C}" destId="{E1132A38-8FD6-4FFB-96C6-1B86E629950A}" srcOrd="0" destOrd="0" presId="urn:microsoft.com/office/officeart/2008/layout/LinedList"/>
    <dgm:cxn modelId="{ADDEB12B-6F2F-4339-9B35-47620E911E10}" type="presOf" srcId="{46198CA0-F7D8-4559-AE15-0B7034C2589A}" destId="{6B6DF2C1-D415-4016-B507-999C9A4EFDCE}" srcOrd="0" destOrd="0" presId="urn:microsoft.com/office/officeart/2008/layout/LinedList"/>
    <dgm:cxn modelId="{F886B13C-E984-46E9-B481-6761094776E4}" srcId="{6B9DE637-9C87-46FA-A70A-861FA45BC751}" destId="{C1F029F8-2E56-4056-90C3-C1E8514B116C}" srcOrd="0" destOrd="0" parTransId="{816CFA55-C85D-4ADB-AE61-42FC9BC21D30}" sibTransId="{8BDFB78B-46CC-46E1-A20C-2AF67E17AEBB}"/>
    <dgm:cxn modelId="{172DD063-395E-466A-BEFC-106892804CF8}" srcId="{6B9DE637-9C87-46FA-A70A-861FA45BC751}" destId="{46198CA0-F7D8-4559-AE15-0B7034C2589A}" srcOrd="1" destOrd="0" parTransId="{C128D5CB-C496-439A-B5A1-A974ADF7301F}" sibTransId="{99BBAC84-FE11-4ACF-A6C5-4A4A8066621C}"/>
    <dgm:cxn modelId="{D8B301BD-6259-4481-81B2-28E7174B3446}" type="presOf" srcId="{6B9DE637-9C87-46FA-A70A-861FA45BC751}" destId="{977798DF-82C7-4EAD-B16E-E2D4EE9C6447}" srcOrd="0" destOrd="0" presId="urn:microsoft.com/office/officeart/2008/layout/LinedList"/>
    <dgm:cxn modelId="{E6D8BF28-5BF0-416F-801F-F14649DC13CA}" type="presParOf" srcId="{977798DF-82C7-4EAD-B16E-E2D4EE9C6447}" destId="{DFFE3738-DD6F-4A6B-A9F4-33413D87154F}" srcOrd="0" destOrd="0" presId="urn:microsoft.com/office/officeart/2008/layout/LinedList"/>
    <dgm:cxn modelId="{6C45C466-B62A-4C38-ABEB-8FA5BF44406F}" type="presParOf" srcId="{977798DF-82C7-4EAD-B16E-E2D4EE9C6447}" destId="{3A77BEFE-D385-4D25-9DC3-EE0699BE2A83}" srcOrd="1" destOrd="0" presId="urn:microsoft.com/office/officeart/2008/layout/LinedList"/>
    <dgm:cxn modelId="{C83AABD1-630D-4E54-807D-830C6055B327}" type="presParOf" srcId="{3A77BEFE-D385-4D25-9DC3-EE0699BE2A83}" destId="{E1132A38-8FD6-4FFB-96C6-1B86E629950A}" srcOrd="0" destOrd="0" presId="urn:microsoft.com/office/officeart/2008/layout/LinedList"/>
    <dgm:cxn modelId="{9D0AC3FB-C572-463D-BB41-675436BB0BE3}" type="presParOf" srcId="{3A77BEFE-D385-4D25-9DC3-EE0699BE2A83}" destId="{3C57F292-97E6-42C2-B3E2-CFD21831AD77}" srcOrd="1" destOrd="0" presId="urn:microsoft.com/office/officeart/2008/layout/LinedList"/>
    <dgm:cxn modelId="{154B6612-9667-4055-8D4D-49F8A9463233}" type="presParOf" srcId="{977798DF-82C7-4EAD-B16E-E2D4EE9C6447}" destId="{74CDDCDE-CDAA-4023-94B4-5B27A91C5630}" srcOrd="2" destOrd="0" presId="urn:microsoft.com/office/officeart/2008/layout/LinedList"/>
    <dgm:cxn modelId="{7C3DEA18-C0D0-4C2A-A5CF-CEE4FEC15D4C}" type="presParOf" srcId="{977798DF-82C7-4EAD-B16E-E2D4EE9C6447}" destId="{D77EE913-A90F-427C-9BC8-06F89A47792A}" srcOrd="3" destOrd="0" presId="urn:microsoft.com/office/officeart/2008/layout/LinedList"/>
    <dgm:cxn modelId="{C9D05553-3C79-492B-ADAA-9AE296ECE410}" type="presParOf" srcId="{D77EE913-A90F-427C-9BC8-06F89A47792A}" destId="{6B6DF2C1-D415-4016-B507-999C9A4EFDCE}" srcOrd="0" destOrd="0" presId="urn:microsoft.com/office/officeart/2008/layout/LinedList"/>
    <dgm:cxn modelId="{E30C29D1-3410-4A2C-BD57-918840079B17}" type="presParOf" srcId="{D77EE913-A90F-427C-9BC8-06F89A47792A}" destId="{A4210796-02D3-45ED-B0A2-ADBE6EFA948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E3738-DD6F-4A6B-A9F4-33413D87154F}">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132A38-8FD6-4FFB-96C6-1B86E629950A}">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Using reliability analysis you can determine the extent to which items in your questionnaire are related to each other and you can identify problem items that should be excluded from the scale.</a:t>
          </a:r>
        </a:p>
      </dsp:txBody>
      <dsp:txXfrm>
        <a:off x="0" y="0"/>
        <a:ext cx="6900512" cy="2768070"/>
      </dsp:txXfrm>
    </dsp:sp>
    <dsp:sp modelId="{74CDDCDE-CDAA-4023-94B4-5B27A91C5630}">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DF2C1-D415-4016-B507-999C9A4EFDCE}">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It is deduced that the variables in Construct 1 is closely related referencing them to the Cronbach’s alpha.</a:t>
          </a:r>
        </a:p>
      </dsp:txBody>
      <dsp:txXfrm>
        <a:off x="0" y="2768070"/>
        <a:ext cx="6900512" cy="27680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BF13-0C3F-4B02-A470-684A3153CD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FA2170-3A63-4E82-B5E6-BC2F51A91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0AF240-23D5-4260-9715-B91136528202}"/>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5" name="Footer Placeholder 4">
            <a:extLst>
              <a:ext uri="{FF2B5EF4-FFF2-40B4-BE49-F238E27FC236}">
                <a16:creationId xmlns:a16="http://schemas.microsoft.com/office/drawing/2014/main" id="{B3DC0930-103B-4AD6-829A-0405A715E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86E13-9DBD-4489-9451-A1756ECE972E}"/>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161117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2AB9-B0E8-4B08-8092-A4C3C226A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FC964E-D07F-4847-96D2-7A8AA9905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4BCB9-1A0B-4CCF-857B-6142CE749290}"/>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5" name="Footer Placeholder 4">
            <a:extLst>
              <a:ext uri="{FF2B5EF4-FFF2-40B4-BE49-F238E27FC236}">
                <a16:creationId xmlns:a16="http://schemas.microsoft.com/office/drawing/2014/main" id="{79393E38-F692-4419-8AB9-1601944EE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21EC7-48C8-4532-9551-A17883F824E2}"/>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75724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12F69-DF20-46A0-A793-AC869D26FE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AFAE89-FD52-489A-9400-F1587D34F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B807F-2EAA-40E4-9619-44F9A3EDFF45}"/>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5" name="Footer Placeholder 4">
            <a:extLst>
              <a:ext uri="{FF2B5EF4-FFF2-40B4-BE49-F238E27FC236}">
                <a16:creationId xmlns:a16="http://schemas.microsoft.com/office/drawing/2014/main" id="{3B3F1616-C0E8-4E89-8D08-05FD8EEFE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900A6-934F-4362-91F9-7F322FDE18F5}"/>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283467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5B34-A4B4-4C87-A4F6-58E25923D0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EDFBB-419D-4B77-B4EB-054DC3B89B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493E5-F5B2-4C26-BE6E-4A730B37BEFD}"/>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5" name="Footer Placeholder 4">
            <a:extLst>
              <a:ext uri="{FF2B5EF4-FFF2-40B4-BE49-F238E27FC236}">
                <a16:creationId xmlns:a16="http://schemas.microsoft.com/office/drawing/2014/main" id="{969CB842-6E8D-4485-9BB3-1BA368B41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17A4A-2154-4A2A-9112-84888ECB484F}"/>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223924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BE49-98CA-410E-A775-2EFA1B3B0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9E04AC-0410-46B5-9B3D-41417D3F0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397A7-A332-4A96-A6BD-FEFEB070C2E9}"/>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5" name="Footer Placeholder 4">
            <a:extLst>
              <a:ext uri="{FF2B5EF4-FFF2-40B4-BE49-F238E27FC236}">
                <a16:creationId xmlns:a16="http://schemas.microsoft.com/office/drawing/2014/main" id="{91CE56A5-B609-4367-A7B7-E394B9DFA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C52CD-4CFB-486A-ABEE-5E2618F1E2B2}"/>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150783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5943-40A1-4739-BADA-4A550EDC7E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1B471-73DD-4D31-8933-8E50035681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657F40-135F-4266-9B47-2C5BC47853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84A4D4-C2CE-45EE-B895-0B2FB8156658}"/>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6" name="Footer Placeholder 5">
            <a:extLst>
              <a:ext uri="{FF2B5EF4-FFF2-40B4-BE49-F238E27FC236}">
                <a16:creationId xmlns:a16="http://schemas.microsoft.com/office/drawing/2014/main" id="{25D98F08-F06A-4288-B4D3-5DB8B3E1A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564A9-CC36-47F2-9265-062B04791919}"/>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269257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B0EB-088D-4A26-AB55-12BA2E9963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023674-6762-4E28-A65A-15DAC4EA42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8E7A3-9C62-4EF8-81E6-2FD7998CAB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B8C64C-AE07-45FE-9003-297B233B0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F38937-4111-4F6C-882A-779FC4454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49859-188D-46AC-B619-61E2D1F84CA7}"/>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8" name="Footer Placeholder 7">
            <a:extLst>
              <a:ext uri="{FF2B5EF4-FFF2-40B4-BE49-F238E27FC236}">
                <a16:creationId xmlns:a16="http://schemas.microsoft.com/office/drawing/2014/main" id="{D1D94123-824C-445D-B59E-CB84D19DC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30C248-D675-4510-A9BA-26FD6C4C3878}"/>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376515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39B4-7950-40B0-9E5C-905D148827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B12635-F546-4EE3-9454-9C57518CF8B0}"/>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4" name="Footer Placeholder 3">
            <a:extLst>
              <a:ext uri="{FF2B5EF4-FFF2-40B4-BE49-F238E27FC236}">
                <a16:creationId xmlns:a16="http://schemas.microsoft.com/office/drawing/2014/main" id="{8AB9B658-A029-456A-9D53-CD04FC3D6E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DDE648-CA57-4EDA-A833-79D5858C8BC8}"/>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67840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EBB06-B29F-4CAB-A7B5-0F81801685D4}"/>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3" name="Footer Placeholder 2">
            <a:extLst>
              <a:ext uri="{FF2B5EF4-FFF2-40B4-BE49-F238E27FC236}">
                <a16:creationId xmlns:a16="http://schemas.microsoft.com/office/drawing/2014/main" id="{5874EFFE-F032-42CD-8AA2-6F13D33123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75BE3B-A499-4D02-9AEF-9C99278B6E66}"/>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3373877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8181-3A20-4635-9C59-1DFDDEC52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255A71-2408-496F-989C-15EA97F2B6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667FBA-DB8F-4F4F-A3E4-7A22F36F0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0E8A7-BC5F-4DED-BE8B-0B844F5A961B}"/>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6" name="Footer Placeholder 5">
            <a:extLst>
              <a:ext uri="{FF2B5EF4-FFF2-40B4-BE49-F238E27FC236}">
                <a16:creationId xmlns:a16="http://schemas.microsoft.com/office/drawing/2014/main" id="{236A653C-1633-44C9-B3C2-D9137F666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1AA5-5FE8-41CA-91B1-4333A5CEA70D}"/>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365353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830E-9ACA-4F37-A326-A0F50E9E3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BD8576-365D-4DDC-995B-4D6B422B5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44AFD5-0B0A-44D1-B192-4AE25B3EF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7B13B-B756-457E-86F1-AE09E4DE92DA}"/>
              </a:ext>
            </a:extLst>
          </p:cNvPr>
          <p:cNvSpPr>
            <a:spLocks noGrp="1"/>
          </p:cNvSpPr>
          <p:nvPr>
            <p:ph type="dt" sz="half" idx="10"/>
          </p:nvPr>
        </p:nvSpPr>
        <p:spPr/>
        <p:txBody>
          <a:bodyPr/>
          <a:lstStyle/>
          <a:p>
            <a:fld id="{53F511E6-9726-4D4B-B074-CC199C946C8C}" type="datetimeFigureOut">
              <a:rPr lang="en-US" smtClean="0"/>
              <a:t>10/15/2023</a:t>
            </a:fld>
            <a:endParaRPr lang="en-US"/>
          </a:p>
        </p:txBody>
      </p:sp>
      <p:sp>
        <p:nvSpPr>
          <p:cNvPr id="6" name="Footer Placeholder 5">
            <a:extLst>
              <a:ext uri="{FF2B5EF4-FFF2-40B4-BE49-F238E27FC236}">
                <a16:creationId xmlns:a16="http://schemas.microsoft.com/office/drawing/2014/main" id="{F1812E7F-6491-4353-9FDC-E4F5A6FA2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B0ECB-133F-49D9-BEE6-45A8D7521EB9}"/>
              </a:ext>
            </a:extLst>
          </p:cNvPr>
          <p:cNvSpPr>
            <a:spLocks noGrp="1"/>
          </p:cNvSpPr>
          <p:nvPr>
            <p:ph type="sldNum" sz="quarter" idx="12"/>
          </p:nvPr>
        </p:nvSpPr>
        <p:spPr/>
        <p:txBody>
          <a:bodyPr/>
          <a:lstStyle/>
          <a:p>
            <a:fld id="{C6CD6707-C9E7-4FB9-976E-2CFBBE82D8F0}" type="slidenum">
              <a:rPr lang="en-US" smtClean="0"/>
              <a:t>‹#›</a:t>
            </a:fld>
            <a:endParaRPr lang="en-US"/>
          </a:p>
        </p:txBody>
      </p:sp>
    </p:spTree>
    <p:extLst>
      <p:ext uri="{BB962C8B-B14F-4D97-AF65-F5344CB8AC3E}">
        <p14:creationId xmlns:p14="http://schemas.microsoft.com/office/powerpoint/2010/main" val="248876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BDF98-DD4D-4084-9DB4-97D67051C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011B4B-9AF4-49AF-8F24-3F99E6B00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02AA1-4477-4632-860C-A19C16E35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511E6-9726-4D4B-B074-CC199C946C8C}" type="datetimeFigureOut">
              <a:rPr lang="en-US" smtClean="0"/>
              <a:t>10/15/2023</a:t>
            </a:fld>
            <a:endParaRPr lang="en-US"/>
          </a:p>
        </p:txBody>
      </p:sp>
      <p:sp>
        <p:nvSpPr>
          <p:cNvPr id="5" name="Footer Placeholder 4">
            <a:extLst>
              <a:ext uri="{FF2B5EF4-FFF2-40B4-BE49-F238E27FC236}">
                <a16:creationId xmlns:a16="http://schemas.microsoft.com/office/drawing/2014/main" id="{C2BDC335-BA5C-4CDA-B29A-8C6627CCF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F6BF2A-33A9-42E4-BF60-ECCCAB8D9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D6707-C9E7-4FB9-976E-2CFBBE82D8F0}" type="slidenum">
              <a:rPr lang="en-US" smtClean="0"/>
              <a:t>‹#›</a:t>
            </a:fld>
            <a:endParaRPr lang="en-US"/>
          </a:p>
        </p:txBody>
      </p:sp>
    </p:spTree>
    <p:extLst>
      <p:ext uri="{BB962C8B-B14F-4D97-AF65-F5344CB8AC3E}">
        <p14:creationId xmlns:p14="http://schemas.microsoft.com/office/powerpoint/2010/main" val="2992112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F135D1-5B3F-47E5-8280-63D017676141}"/>
              </a:ext>
            </a:extLst>
          </p:cNvPr>
          <p:cNvSpPr>
            <a:spLocks noGrp="1"/>
          </p:cNvSpPr>
          <p:nvPr>
            <p:ph type="ctrTitle"/>
          </p:nvPr>
        </p:nvSpPr>
        <p:spPr>
          <a:xfrm>
            <a:off x="5297762" y="640080"/>
            <a:ext cx="6251110" cy="3566160"/>
          </a:xfrm>
        </p:spPr>
        <p:txBody>
          <a:bodyPr anchor="b">
            <a:normAutofit/>
          </a:bodyPr>
          <a:lstStyle/>
          <a:p>
            <a:pPr algn="l"/>
            <a:r>
              <a:rPr lang="en-US" sz="5400" b="1" dirty="0">
                <a:latin typeface="Aharoni" panose="02010803020104030203" pitchFamily="2" charset="-79"/>
                <a:cs typeface="Aharoni" panose="02010803020104030203" pitchFamily="2" charset="-79"/>
              </a:rPr>
              <a:t>SCALES AND RELIABILITY ANALYSIS</a:t>
            </a:r>
          </a:p>
        </p:txBody>
      </p:sp>
      <p:sp>
        <p:nvSpPr>
          <p:cNvPr id="3" name="Subtitle 2">
            <a:extLst>
              <a:ext uri="{FF2B5EF4-FFF2-40B4-BE49-F238E27FC236}">
                <a16:creationId xmlns:a16="http://schemas.microsoft.com/office/drawing/2014/main" id="{B64618A1-1EC6-46CE-B017-CC38E23B380A}"/>
              </a:ext>
            </a:extLst>
          </p:cNvPr>
          <p:cNvSpPr>
            <a:spLocks noGrp="1"/>
          </p:cNvSpPr>
          <p:nvPr>
            <p:ph type="subTitle" idx="1"/>
          </p:nvPr>
        </p:nvSpPr>
        <p:spPr>
          <a:xfrm>
            <a:off x="5297760" y="4636008"/>
            <a:ext cx="6251111" cy="1572768"/>
          </a:xfrm>
        </p:spPr>
        <p:txBody>
          <a:bodyPr>
            <a:normAutofit/>
          </a:bodyPr>
          <a:lstStyle/>
          <a:p>
            <a:pPr algn="l"/>
            <a:r>
              <a:rPr lang="en-US" sz="2000" b="1" dirty="0"/>
              <a:t>WELLNESS AND LIFESTYLE DATA</a:t>
            </a:r>
          </a:p>
          <a:p>
            <a:pPr algn="l"/>
            <a:r>
              <a:rPr lang="en-US" sz="2000" b="1" dirty="0"/>
              <a:t>10/16/2023</a:t>
            </a:r>
          </a:p>
          <a:p>
            <a:pPr algn="l"/>
            <a:endParaRPr lang="en-US" sz="2000" b="1" dirty="0"/>
          </a:p>
          <a:p>
            <a:pPr algn="l"/>
            <a:r>
              <a:rPr lang="en-US" sz="2000" b="1" dirty="0"/>
              <a:t>MICHAEL OPPONG</a:t>
            </a:r>
          </a:p>
        </p:txBody>
      </p:sp>
      <p:pic>
        <p:nvPicPr>
          <p:cNvPr id="5" name="Picture 4">
            <a:extLst>
              <a:ext uri="{FF2B5EF4-FFF2-40B4-BE49-F238E27FC236}">
                <a16:creationId xmlns:a16="http://schemas.microsoft.com/office/drawing/2014/main" id="{39E64597-C906-1CF7-15F9-519D2D570089}"/>
              </a:ext>
            </a:extLst>
          </p:cNvPr>
          <p:cNvPicPr>
            <a:picLocks noChangeAspect="1"/>
          </p:cNvPicPr>
          <p:nvPr/>
        </p:nvPicPr>
        <p:blipFill rotWithShape="1">
          <a:blip r:embed="rId2"/>
          <a:srcRect l="23324" r="2811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902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A04F2-6BDA-4739-89BB-DB5EAD4ED8B0}"/>
              </a:ext>
            </a:extLst>
          </p:cNvPr>
          <p:cNvSpPr>
            <a:spLocks noGrp="1"/>
          </p:cNvSpPr>
          <p:nvPr>
            <p:ph type="title"/>
          </p:nvPr>
        </p:nvSpPr>
        <p:spPr>
          <a:xfrm>
            <a:off x="841248" y="334644"/>
            <a:ext cx="10509504" cy="1076914"/>
          </a:xfrm>
        </p:spPr>
        <p:txBody>
          <a:bodyPr anchor="ctr">
            <a:normAutofit/>
          </a:bodyPr>
          <a:lstStyle/>
          <a:p>
            <a:r>
              <a:rPr lang="en-US" sz="4000" b="1" dirty="0"/>
              <a:t>Conclusions- Constructs from Factor Analysis</a:t>
            </a:r>
          </a:p>
        </p:txBody>
      </p:sp>
      <p:sp>
        <p:nvSpPr>
          <p:cNvPr id="24" name="Rectangle 2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shot of a spreadsheet&#10;&#10;Description automatically generated">
            <a:extLst>
              <a:ext uri="{FF2B5EF4-FFF2-40B4-BE49-F238E27FC236}">
                <a16:creationId xmlns:a16="http://schemas.microsoft.com/office/drawing/2014/main" id="{FC889063-082D-4383-B6EC-EE7872F1CD51}"/>
              </a:ext>
            </a:extLst>
          </p:cNvPr>
          <p:cNvPicPr>
            <a:picLocks noGrp="1" noChangeAspect="1"/>
          </p:cNvPicPr>
          <p:nvPr>
            <p:ph idx="1"/>
          </p:nvPr>
        </p:nvPicPr>
        <p:blipFill>
          <a:blip r:embed="rId2"/>
          <a:stretch>
            <a:fillRect/>
          </a:stretch>
        </p:blipFill>
        <p:spPr>
          <a:xfrm>
            <a:off x="520262" y="1043047"/>
            <a:ext cx="9417244" cy="5229737"/>
          </a:xfrm>
          <a:prstGeom prst="rect">
            <a:avLst/>
          </a:prstGeom>
        </p:spPr>
      </p:pic>
      <p:sp>
        <p:nvSpPr>
          <p:cNvPr id="6" name="TextBox 5">
            <a:extLst>
              <a:ext uri="{FF2B5EF4-FFF2-40B4-BE49-F238E27FC236}">
                <a16:creationId xmlns:a16="http://schemas.microsoft.com/office/drawing/2014/main" id="{65F3096A-369C-4737-8F7E-C04587CB8C1C}"/>
              </a:ext>
            </a:extLst>
          </p:cNvPr>
          <p:cNvSpPr txBox="1"/>
          <p:nvPr/>
        </p:nvSpPr>
        <p:spPr>
          <a:xfrm>
            <a:off x="9795899" y="2058929"/>
            <a:ext cx="1651421" cy="654025"/>
          </a:xfrm>
          <a:prstGeom prst="rect">
            <a:avLst/>
          </a:prstGeom>
          <a:noFill/>
        </p:spPr>
        <p:txBody>
          <a:bodyPr wrap="square" rtlCol="0">
            <a:spAutoFit/>
          </a:bodyPr>
          <a:lstStyle/>
          <a:p>
            <a:pPr defTabSz="685800">
              <a:spcAft>
                <a:spcPts val="600"/>
              </a:spcAft>
            </a:pPr>
            <a:endParaRPr lang="en-US" sz="1350" kern="1200">
              <a:solidFill>
                <a:schemeClr val="tx1"/>
              </a:solidFill>
              <a:latin typeface="+mn-lt"/>
              <a:ea typeface="+mn-ea"/>
              <a:cs typeface="+mn-cs"/>
            </a:endParaRPr>
          </a:p>
          <a:p>
            <a:pPr>
              <a:spcAft>
                <a:spcPts val="600"/>
              </a:spcAft>
            </a:pPr>
            <a:endParaRPr lang="en-US"/>
          </a:p>
        </p:txBody>
      </p:sp>
      <p:sp>
        <p:nvSpPr>
          <p:cNvPr id="7" name="Frame 6">
            <a:extLst>
              <a:ext uri="{FF2B5EF4-FFF2-40B4-BE49-F238E27FC236}">
                <a16:creationId xmlns:a16="http://schemas.microsoft.com/office/drawing/2014/main" id="{E6235565-F297-49C1-8217-481402A64D9F}"/>
              </a:ext>
            </a:extLst>
          </p:cNvPr>
          <p:cNvSpPr/>
          <p:nvPr/>
        </p:nvSpPr>
        <p:spPr>
          <a:xfrm>
            <a:off x="10114056" y="2477790"/>
            <a:ext cx="263270" cy="251303"/>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Frame 8">
            <a:extLst>
              <a:ext uri="{FF2B5EF4-FFF2-40B4-BE49-F238E27FC236}">
                <a16:creationId xmlns:a16="http://schemas.microsoft.com/office/drawing/2014/main" id="{6E8BE47B-BCCA-40A2-AAD7-9B3774971ECF}"/>
              </a:ext>
            </a:extLst>
          </p:cNvPr>
          <p:cNvSpPr/>
          <p:nvPr/>
        </p:nvSpPr>
        <p:spPr>
          <a:xfrm>
            <a:off x="10124440" y="3051182"/>
            <a:ext cx="263270" cy="288202"/>
          </a:xfrm>
          <a:prstGeom prst="fram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8976DDC2-1CA3-4F74-9C61-F59F7CDD5834}"/>
              </a:ext>
            </a:extLst>
          </p:cNvPr>
          <p:cNvSpPr/>
          <p:nvPr/>
        </p:nvSpPr>
        <p:spPr>
          <a:xfrm>
            <a:off x="10124440" y="3677612"/>
            <a:ext cx="263270" cy="288202"/>
          </a:xfrm>
          <a:prstGeom prst="fram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7263A35-D5F9-4EF0-812C-2EDE0F0478E0}"/>
              </a:ext>
            </a:extLst>
          </p:cNvPr>
          <p:cNvSpPr/>
          <p:nvPr/>
        </p:nvSpPr>
        <p:spPr>
          <a:xfrm>
            <a:off x="10124440" y="4345104"/>
            <a:ext cx="263270" cy="288202"/>
          </a:xfrm>
          <a:prstGeom prst="fram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6C6BA497-EB32-4D63-9163-E3987828AC27}"/>
              </a:ext>
            </a:extLst>
          </p:cNvPr>
          <p:cNvSpPr/>
          <p:nvPr/>
        </p:nvSpPr>
        <p:spPr>
          <a:xfrm>
            <a:off x="10168454" y="5133359"/>
            <a:ext cx="263270" cy="288202"/>
          </a:xfrm>
          <a:prstGeom prst="fram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DD93EE84-74DC-48DE-8083-D0E595296134}"/>
              </a:ext>
            </a:extLst>
          </p:cNvPr>
          <p:cNvSpPr txBox="1"/>
          <p:nvPr/>
        </p:nvSpPr>
        <p:spPr>
          <a:xfrm>
            <a:off x="10594941" y="2385942"/>
            <a:ext cx="1272472" cy="507831"/>
          </a:xfrm>
          <a:prstGeom prst="rect">
            <a:avLst/>
          </a:prstGeom>
          <a:noFill/>
        </p:spPr>
        <p:txBody>
          <a:bodyPr wrap="square" rtlCol="0">
            <a:spAutoFit/>
          </a:bodyPr>
          <a:lstStyle/>
          <a:p>
            <a:pPr defTabSz="685800">
              <a:spcAft>
                <a:spcPts val="600"/>
              </a:spcAft>
            </a:pPr>
            <a:r>
              <a:rPr lang="en-US" sz="1350" b="1" kern="1200" dirty="0">
                <a:solidFill>
                  <a:schemeClr val="tx1"/>
                </a:solidFill>
                <a:latin typeface="+mn-lt"/>
                <a:ea typeface="+mn-ea"/>
                <a:cs typeface="+mn-cs"/>
              </a:rPr>
              <a:t>Self Actualization</a:t>
            </a:r>
            <a:endParaRPr lang="en-US" b="1" dirty="0"/>
          </a:p>
        </p:txBody>
      </p:sp>
      <p:sp>
        <p:nvSpPr>
          <p:cNvPr id="14" name="TextBox 13">
            <a:extLst>
              <a:ext uri="{FF2B5EF4-FFF2-40B4-BE49-F238E27FC236}">
                <a16:creationId xmlns:a16="http://schemas.microsoft.com/office/drawing/2014/main" id="{4FDCE413-5D88-44E0-8C19-FF8CB56A9E8A}"/>
              </a:ext>
            </a:extLst>
          </p:cNvPr>
          <p:cNvSpPr txBox="1"/>
          <p:nvPr/>
        </p:nvSpPr>
        <p:spPr>
          <a:xfrm>
            <a:off x="10618658" y="3073599"/>
            <a:ext cx="1053080" cy="300082"/>
          </a:xfrm>
          <a:prstGeom prst="rect">
            <a:avLst/>
          </a:prstGeom>
          <a:noFill/>
        </p:spPr>
        <p:txBody>
          <a:bodyPr wrap="square" rtlCol="0">
            <a:spAutoFit/>
          </a:bodyPr>
          <a:lstStyle/>
          <a:p>
            <a:pPr defTabSz="685800">
              <a:spcAft>
                <a:spcPts val="600"/>
              </a:spcAft>
            </a:pPr>
            <a:r>
              <a:rPr lang="en-US" sz="1350" b="1" kern="1200" dirty="0">
                <a:solidFill>
                  <a:schemeClr val="tx1"/>
                </a:solidFill>
                <a:latin typeface="+mn-lt"/>
                <a:ea typeface="+mn-ea"/>
                <a:cs typeface="+mn-cs"/>
              </a:rPr>
              <a:t>Self Esteem</a:t>
            </a:r>
            <a:endParaRPr lang="en-US" b="1" dirty="0"/>
          </a:p>
        </p:txBody>
      </p:sp>
      <p:sp>
        <p:nvSpPr>
          <p:cNvPr id="15" name="TextBox 14">
            <a:extLst>
              <a:ext uri="{FF2B5EF4-FFF2-40B4-BE49-F238E27FC236}">
                <a16:creationId xmlns:a16="http://schemas.microsoft.com/office/drawing/2014/main" id="{98C96F72-83D0-4D7A-8B9D-6B6E946D45B3}"/>
              </a:ext>
            </a:extLst>
          </p:cNvPr>
          <p:cNvSpPr txBox="1"/>
          <p:nvPr/>
        </p:nvSpPr>
        <p:spPr>
          <a:xfrm>
            <a:off x="10594941" y="3575753"/>
            <a:ext cx="1053080" cy="507831"/>
          </a:xfrm>
          <a:prstGeom prst="rect">
            <a:avLst/>
          </a:prstGeom>
          <a:noFill/>
        </p:spPr>
        <p:txBody>
          <a:bodyPr wrap="square" rtlCol="0">
            <a:spAutoFit/>
          </a:bodyPr>
          <a:lstStyle/>
          <a:p>
            <a:pPr defTabSz="685800">
              <a:spcAft>
                <a:spcPts val="600"/>
              </a:spcAft>
            </a:pPr>
            <a:r>
              <a:rPr lang="en-US" sz="1350" b="1" kern="1200" dirty="0">
                <a:solidFill>
                  <a:schemeClr val="tx1"/>
                </a:solidFill>
                <a:latin typeface="+mn-lt"/>
                <a:ea typeface="+mn-ea"/>
                <a:cs typeface="+mn-cs"/>
              </a:rPr>
              <a:t>Safety &amp;Security</a:t>
            </a:r>
            <a:endParaRPr lang="en-US" b="1" dirty="0"/>
          </a:p>
        </p:txBody>
      </p:sp>
      <p:sp>
        <p:nvSpPr>
          <p:cNvPr id="16" name="TextBox 15">
            <a:extLst>
              <a:ext uri="{FF2B5EF4-FFF2-40B4-BE49-F238E27FC236}">
                <a16:creationId xmlns:a16="http://schemas.microsoft.com/office/drawing/2014/main" id="{58626E65-6DD0-49C4-A203-6E25237B7AF9}"/>
              </a:ext>
            </a:extLst>
          </p:cNvPr>
          <p:cNvSpPr txBox="1"/>
          <p:nvPr/>
        </p:nvSpPr>
        <p:spPr>
          <a:xfrm>
            <a:off x="10508962" y="4326707"/>
            <a:ext cx="1272472" cy="507831"/>
          </a:xfrm>
          <a:prstGeom prst="rect">
            <a:avLst/>
          </a:prstGeom>
          <a:noFill/>
        </p:spPr>
        <p:txBody>
          <a:bodyPr wrap="square" rtlCol="0">
            <a:spAutoFit/>
          </a:bodyPr>
          <a:lstStyle/>
          <a:p>
            <a:pPr defTabSz="685800">
              <a:spcAft>
                <a:spcPts val="600"/>
              </a:spcAft>
            </a:pPr>
            <a:r>
              <a:rPr lang="en-US" sz="1350" b="1" kern="1200" dirty="0">
                <a:solidFill>
                  <a:schemeClr val="tx1"/>
                </a:solidFill>
                <a:latin typeface="+mn-lt"/>
                <a:ea typeface="+mn-ea"/>
                <a:cs typeface="+mn-cs"/>
              </a:rPr>
              <a:t>Physiological Needs</a:t>
            </a:r>
            <a:endParaRPr lang="en-US" b="1" dirty="0"/>
          </a:p>
        </p:txBody>
      </p:sp>
      <p:sp>
        <p:nvSpPr>
          <p:cNvPr id="17" name="TextBox 16">
            <a:extLst>
              <a:ext uri="{FF2B5EF4-FFF2-40B4-BE49-F238E27FC236}">
                <a16:creationId xmlns:a16="http://schemas.microsoft.com/office/drawing/2014/main" id="{398F40CB-7C9B-4252-8B83-D5C909794E67}"/>
              </a:ext>
            </a:extLst>
          </p:cNvPr>
          <p:cNvSpPr txBox="1"/>
          <p:nvPr/>
        </p:nvSpPr>
        <p:spPr>
          <a:xfrm>
            <a:off x="10618658" y="5088329"/>
            <a:ext cx="1272472" cy="507831"/>
          </a:xfrm>
          <a:prstGeom prst="rect">
            <a:avLst/>
          </a:prstGeom>
          <a:noFill/>
        </p:spPr>
        <p:txBody>
          <a:bodyPr wrap="square" rtlCol="0">
            <a:spAutoFit/>
          </a:bodyPr>
          <a:lstStyle/>
          <a:p>
            <a:pPr defTabSz="685800">
              <a:spcAft>
                <a:spcPts val="600"/>
              </a:spcAft>
            </a:pPr>
            <a:r>
              <a:rPr lang="en-US" sz="1350" b="1" kern="1200">
                <a:solidFill>
                  <a:schemeClr val="tx1"/>
                </a:solidFill>
                <a:latin typeface="+mn-lt"/>
                <a:ea typeface="+mn-ea"/>
                <a:cs typeface="+mn-cs"/>
              </a:rPr>
              <a:t>Love &amp;Belonging</a:t>
            </a:r>
            <a:endParaRPr lang="en-US" b="1"/>
          </a:p>
        </p:txBody>
      </p:sp>
    </p:spTree>
    <p:extLst>
      <p:ext uri="{BB962C8B-B14F-4D97-AF65-F5344CB8AC3E}">
        <p14:creationId xmlns:p14="http://schemas.microsoft.com/office/powerpoint/2010/main" val="156632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ECD98-6598-47B7-9A72-A1EB1990D026}"/>
              </a:ext>
            </a:extLst>
          </p:cNvPr>
          <p:cNvSpPr>
            <a:spLocks noGrp="1"/>
          </p:cNvSpPr>
          <p:nvPr>
            <p:ph type="title"/>
          </p:nvPr>
        </p:nvSpPr>
        <p:spPr>
          <a:xfrm>
            <a:off x="0" y="0"/>
            <a:ext cx="10562897" cy="838747"/>
          </a:xfrm>
        </p:spPr>
        <p:txBody>
          <a:bodyPr vert="horz" lIns="91440" tIns="45720" rIns="91440" bIns="45720" rtlCol="0" anchor="ctr">
            <a:normAutofit/>
          </a:bodyPr>
          <a:lstStyle/>
          <a:p>
            <a:pPr algn="ctr"/>
            <a:r>
              <a:rPr lang="en-US" sz="4000" b="1" dirty="0"/>
              <a:t>Cronbach’s Alpha for Construct 1- Self Actualization</a:t>
            </a:r>
          </a:p>
        </p:txBody>
      </p:sp>
      <p:sp>
        <p:nvSpPr>
          <p:cNvPr id="2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computer&#10;&#10;Description automatically generated">
            <a:extLst>
              <a:ext uri="{FF2B5EF4-FFF2-40B4-BE49-F238E27FC236}">
                <a16:creationId xmlns:a16="http://schemas.microsoft.com/office/drawing/2014/main" id="{DF69FD10-C763-4153-BBCC-5B4B769FE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88" y="780078"/>
            <a:ext cx="8931271" cy="5468322"/>
          </a:xfrm>
          <a:prstGeom prst="rect">
            <a:avLst/>
          </a:prstGeom>
        </p:spPr>
      </p:pic>
      <p:pic>
        <p:nvPicPr>
          <p:cNvPr id="13" name="Picture 12" descr="A table with numbers and text&#10;&#10;Description automatically generated">
            <a:extLst>
              <a:ext uri="{FF2B5EF4-FFF2-40B4-BE49-F238E27FC236}">
                <a16:creationId xmlns:a16="http://schemas.microsoft.com/office/drawing/2014/main" id="{4143B38B-97E2-4C64-889F-280EAD1D4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780078"/>
            <a:ext cx="5614416" cy="5620722"/>
          </a:xfrm>
          <a:prstGeom prst="rect">
            <a:avLst/>
          </a:prstGeom>
        </p:spPr>
      </p:pic>
    </p:spTree>
    <p:extLst>
      <p:ext uri="{BB962C8B-B14F-4D97-AF65-F5344CB8AC3E}">
        <p14:creationId xmlns:p14="http://schemas.microsoft.com/office/powerpoint/2010/main" val="92011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8382-41EA-4A8B-854A-586CC6A30CE1}"/>
              </a:ext>
            </a:extLst>
          </p:cNvPr>
          <p:cNvSpPr>
            <a:spLocks noGrp="1"/>
          </p:cNvSpPr>
          <p:nvPr>
            <p:ph type="title"/>
          </p:nvPr>
        </p:nvSpPr>
        <p:spPr>
          <a:xfrm>
            <a:off x="0" y="0"/>
            <a:ext cx="10515600" cy="1325563"/>
          </a:xfrm>
        </p:spPr>
        <p:txBody>
          <a:bodyPr>
            <a:normAutofit/>
          </a:bodyPr>
          <a:lstStyle/>
          <a:p>
            <a:r>
              <a:rPr lang="en-US" sz="3600" b="1" dirty="0"/>
              <a:t>Justification for Cronbach’s Alpha  for Construct 1</a:t>
            </a:r>
          </a:p>
        </p:txBody>
      </p:sp>
      <p:pic>
        <p:nvPicPr>
          <p:cNvPr id="13" name="Content Placeholder 12">
            <a:extLst>
              <a:ext uri="{FF2B5EF4-FFF2-40B4-BE49-F238E27FC236}">
                <a16:creationId xmlns:a16="http://schemas.microsoft.com/office/drawing/2014/main" id="{D19F80D3-5C07-4774-A6B2-8870FC59605B}"/>
              </a:ext>
            </a:extLst>
          </p:cNvPr>
          <p:cNvPicPr>
            <a:picLocks noGrp="1" noChangeAspect="1"/>
          </p:cNvPicPr>
          <p:nvPr>
            <p:ph idx="1"/>
          </p:nvPr>
        </p:nvPicPr>
        <p:blipFill>
          <a:blip r:embed="rId2"/>
          <a:stretch>
            <a:fillRect/>
          </a:stretch>
        </p:blipFill>
        <p:spPr>
          <a:xfrm>
            <a:off x="0" y="1690687"/>
            <a:ext cx="12192000" cy="5734871"/>
          </a:xfrm>
          <a:prstGeom prst="rect">
            <a:avLst/>
          </a:prstGeom>
        </p:spPr>
      </p:pic>
    </p:spTree>
    <p:extLst>
      <p:ext uri="{BB962C8B-B14F-4D97-AF65-F5344CB8AC3E}">
        <p14:creationId xmlns:p14="http://schemas.microsoft.com/office/powerpoint/2010/main" val="183506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4A69-5050-4412-B0AF-21DA435E8538}"/>
              </a:ext>
            </a:extLst>
          </p:cNvPr>
          <p:cNvSpPr>
            <a:spLocks noGrp="1"/>
          </p:cNvSpPr>
          <p:nvPr>
            <p:ph type="title"/>
          </p:nvPr>
        </p:nvSpPr>
        <p:spPr>
          <a:xfrm>
            <a:off x="0" y="0"/>
            <a:ext cx="10373710" cy="1024759"/>
          </a:xfrm>
        </p:spPr>
        <p:txBody>
          <a:bodyPr>
            <a:normAutofit fontScale="90000"/>
          </a:bodyPr>
          <a:lstStyle/>
          <a:p>
            <a:r>
              <a:rPr lang="en-US" b="1" dirty="0"/>
              <a:t>Cronbach’s Alpha for Second Construct - </a:t>
            </a:r>
            <a:r>
              <a:rPr lang="en-US" b="1" dirty="0" err="1"/>
              <a:t>EsteemM</a:t>
            </a:r>
            <a:endParaRPr lang="en-US" b="1" dirty="0"/>
          </a:p>
        </p:txBody>
      </p:sp>
      <p:pic>
        <p:nvPicPr>
          <p:cNvPr id="5" name="Content Placeholder 4" descr="A screenshot of a computer&#10;&#10;Description automatically generated">
            <a:extLst>
              <a:ext uri="{FF2B5EF4-FFF2-40B4-BE49-F238E27FC236}">
                <a16:creationId xmlns:a16="http://schemas.microsoft.com/office/drawing/2014/main" id="{1DA4C983-272D-41EC-9EB0-691609C9F2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75964"/>
            <a:ext cx="9790386" cy="5382036"/>
          </a:xfrm>
        </p:spPr>
      </p:pic>
      <p:pic>
        <p:nvPicPr>
          <p:cNvPr id="9" name="Picture 8" descr="A table with numbers and text&#10;&#10;Description automatically generated">
            <a:extLst>
              <a:ext uri="{FF2B5EF4-FFF2-40B4-BE49-F238E27FC236}">
                <a16:creationId xmlns:a16="http://schemas.microsoft.com/office/drawing/2014/main" id="{DA0E9994-84C9-439E-B0BE-55E88B12D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614" y="1396508"/>
            <a:ext cx="5980386" cy="5382036"/>
          </a:xfrm>
          <a:prstGeom prst="rect">
            <a:avLst/>
          </a:prstGeom>
        </p:spPr>
      </p:pic>
    </p:spTree>
    <p:extLst>
      <p:ext uri="{BB962C8B-B14F-4D97-AF65-F5344CB8AC3E}">
        <p14:creationId xmlns:p14="http://schemas.microsoft.com/office/powerpoint/2010/main" val="185971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8293-7E92-4F5C-BCD5-869EA46D9B0E}"/>
              </a:ext>
            </a:extLst>
          </p:cNvPr>
          <p:cNvSpPr>
            <a:spLocks noGrp="1"/>
          </p:cNvSpPr>
          <p:nvPr>
            <p:ph type="title"/>
          </p:nvPr>
        </p:nvSpPr>
        <p:spPr>
          <a:xfrm>
            <a:off x="141889" y="0"/>
            <a:ext cx="10802007" cy="1325563"/>
          </a:xfrm>
        </p:spPr>
        <p:txBody>
          <a:bodyPr/>
          <a:lstStyle/>
          <a:p>
            <a:r>
              <a:rPr lang="en-US" b="1" dirty="0"/>
              <a:t>Justification for 2</a:t>
            </a:r>
            <a:r>
              <a:rPr lang="en-US" b="1" baseline="30000" dirty="0"/>
              <a:t>nd</a:t>
            </a:r>
            <a:r>
              <a:rPr lang="en-US" b="1" dirty="0"/>
              <a:t> Construct</a:t>
            </a:r>
          </a:p>
        </p:txBody>
      </p:sp>
      <p:pic>
        <p:nvPicPr>
          <p:cNvPr id="4" name="Content Placeholder 3">
            <a:extLst>
              <a:ext uri="{FF2B5EF4-FFF2-40B4-BE49-F238E27FC236}">
                <a16:creationId xmlns:a16="http://schemas.microsoft.com/office/drawing/2014/main" id="{E13FA081-8386-46D4-92B0-BFC53EB1FBA7}"/>
              </a:ext>
            </a:extLst>
          </p:cNvPr>
          <p:cNvPicPr>
            <a:picLocks noGrp="1" noChangeAspect="1"/>
          </p:cNvPicPr>
          <p:nvPr>
            <p:ph idx="1"/>
          </p:nvPr>
        </p:nvPicPr>
        <p:blipFill>
          <a:blip r:embed="rId2"/>
          <a:stretch>
            <a:fillRect/>
          </a:stretch>
        </p:blipFill>
        <p:spPr>
          <a:xfrm>
            <a:off x="0" y="1816813"/>
            <a:ext cx="12192000" cy="4802187"/>
          </a:xfrm>
          <a:prstGeom prst="rect">
            <a:avLst/>
          </a:prstGeom>
        </p:spPr>
      </p:pic>
    </p:spTree>
    <p:extLst>
      <p:ext uri="{BB962C8B-B14F-4D97-AF65-F5344CB8AC3E}">
        <p14:creationId xmlns:p14="http://schemas.microsoft.com/office/powerpoint/2010/main" val="201859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E8CF1-C9BF-4133-8693-1CD880683F6E}"/>
              </a:ext>
            </a:extLst>
          </p:cNvPr>
          <p:cNvSpPr>
            <a:spLocks noGrp="1"/>
          </p:cNvSpPr>
          <p:nvPr>
            <p:ph type="title"/>
          </p:nvPr>
        </p:nvSpPr>
        <p:spPr>
          <a:xfrm>
            <a:off x="0" y="-9190"/>
            <a:ext cx="9969059" cy="839362"/>
          </a:xfrm>
        </p:spPr>
        <p:txBody>
          <a:bodyPr vert="horz" lIns="91440" tIns="45720" rIns="91440" bIns="45720" rtlCol="0" anchor="b">
            <a:normAutofit fontScale="90000"/>
          </a:bodyPr>
          <a:lstStyle/>
          <a:p>
            <a:pPr algn="ctr"/>
            <a:r>
              <a:rPr lang="en-US" sz="5200" b="1" dirty="0"/>
              <a:t>Adjustments In Constructs for Cronbach’s</a:t>
            </a:r>
          </a:p>
        </p:txBody>
      </p:sp>
      <p:pic>
        <p:nvPicPr>
          <p:cNvPr id="9" name="Picture 8" descr="A screenshot of a phone&#10;&#10;Description automatically generated">
            <a:extLst>
              <a:ext uri="{FF2B5EF4-FFF2-40B4-BE49-F238E27FC236}">
                <a16:creationId xmlns:a16="http://schemas.microsoft.com/office/drawing/2014/main" id="{8D82B79D-5DD0-48D7-BCF4-80F811D36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17" y="1387366"/>
            <a:ext cx="3983789" cy="5214334"/>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F1B9BC66-A881-4C35-8FF5-4D6987B033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34705" y="1086472"/>
            <a:ext cx="4379714" cy="521433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BDEC3ED-7759-4B2C-BD2F-227A56259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6276" y="1387366"/>
            <a:ext cx="4542675" cy="4760471"/>
          </a:xfrm>
          <a:prstGeom prst="rect">
            <a:avLst/>
          </a:prstGeom>
        </p:spPr>
      </p:pic>
    </p:spTree>
    <p:extLst>
      <p:ext uri="{BB962C8B-B14F-4D97-AF65-F5344CB8AC3E}">
        <p14:creationId xmlns:p14="http://schemas.microsoft.com/office/powerpoint/2010/main" val="344108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4BAA2-6C82-4817-8503-21B3ADBF7A7A}"/>
              </a:ext>
            </a:extLst>
          </p:cNvPr>
          <p:cNvSpPr>
            <a:spLocks noGrp="1"/>
          </p:cNvSpPr>
          <p:nvPr>
            <p:ph type="title"/>
          </p:nvPr>
        </p:nvSpPr>
        <p:spPr>
          <a:xfrm>
            <a:off x="635000" y="640823"/>
            <a:ext cx="3418659" cy="5583148"/>
          </a:xfrm>
        </p:spPr>
        <p:txBody>
          <a:bodyPr anchor="ctr">
            <a:normAutofit/>
          </a:bodyPr>
          <a:lstStyle/>
          <a:p>
            <a:r>
              <a:rPr lang="en-US" sz="5400" b="1"/>
              <a:t>Conclusion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02B25DA-8623-0BC5-8F14-BA955E1A84DD}"/>
              </a:ext>
            </a:extLst>
          </p:cNvPr>
          <p:cNvGraphicFramePr>
            <a:graphicFrameLocks noGrp="1"/>
          </p:cNvGraphicFramePr>
          <p:nvPr>
            <p:ph idx="1"/>
            <p:extLst>
              <p:ext uri="{D42A27DB-BD31-4B8C-83A1-F6EECF244321}">
                <p14:modId xmlns:p14="http://schemas.microsoft.com/office/powerpoint/2010/main" val="370421911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9888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111</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Aharoni</vt:lpstr>
      <vt:lpstr>Arial</vt:lpstr>
      <vt:lpstr>Calibri</vt:lpstr>
      <vt:lpstr>Calibri Light</vt:lpstr>
      <vt:lpstr>Office Theme</vt:lpstr>
      <vt:lpstr>SCALES AND RELIABILITY ANALYSIS</vt:lpstr>
      <vt:lpstr>Conclusions- Constructs from Factor Analysis</vt:lpstr>
      <vt:lpstr>Cronbach’s Alpha for Construct 1- Self Actualization</vt:lpstr>
      <vt:lpstr>Justification for Cronbach’s Alpha  for Construct 1</vt:lpstr>
      <vt:lpstr>Cronbach’s Alpha for Second Construct - EsteemM</vt:lpstr>
      <vt:lpstr>Justification for 2nd Construct</vt:lpstr>
      <vt:lpstr>Adjustments In Constructs for Cronbach’s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SCALES AND RELIABILITY ANALYSIS</dc:title>
  <dc:creator>Michael Yamoah Oppong</dc:creator>
  <cp:lastModifiedBy>Michael Yamoah Oppong</cp:lastModifiedBy>
  <cp:revision>1</cp:revision>
  <dcterms:created xsi:type="dcterms:W3CDTF">2023-10-16T03:41:39Z</dcterms:created>
  <dcterms:modified xsi:type="dcterms:W3CDTF">2023-10-16T03:43:07Z</dcterms:modified>
</cp:coreProperties>
</file>