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1" r:id="rId6"/>
    <p:sldId id="264" r:id="rId7"/>
    <p:sldId id="273" r:id="rId8"/>
    <p:sldId id="304" r:id="rId9"/>
    <p:sldId id="283" r:id="rId10"/>
    <p:sldId id="286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ke song" initials="ds" lastIdx="0" clrIdx="0">
    <p:extLst>
      <p:ext uri="{19B8F6BF-5375-455C-9EA6-DF929625EA0E}">
        <p15:presenceInfo xmlns:p15="http://schemas.microsoft.com/office/powerpoint/2012/main" userId="drake song" providerId="None"/>
      </p:ext>
    </p:extLst>
  </p:cmAuthor>
  <p:cmAuthor id="2" name="Michael Yamoah Oppong" initials="MYO" lastIdx="1" clrIdx="1">
    <p:extLst>
      <p:ext uri="{19B8F6BF-5375-455C-9EA6-DF929625EA0E}">
        <p15:presenceInfo xmlns:p15="http://schemas.microsoft.com/office/powerpoint/2012/main" userId="S::mo00109@my.westga.edu::3acda3fd-1e06-4abb-a97d-1ebf912b46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215963081814352"/>
          <c:y val="4.0782240778306361E-2"/>
          <c:w val="0.80370120125382927"/>
          <c:h val="0.8033898540444151"/>
        </c:manualLayout>
      </c:layout>
      <c:bar3DChart>
        <c:barDir val="col"/>
        <c:grouping val="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94696815"/>
        <c:axId val="798213071"/>
        <c:axId val="0"/>
      </c:bar3DChart>
      <c:catAx>
        <c:axId val="79469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rgbClr val="FF006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213071"/>
        <c:crosses val="autoZero"/>
        <c:auto val="1"/>
        <c:lblAlgn val="ctr"/>
        <c:lblOffset val="100"/>
        <c:noMultiLvlLbl val="0"/>
      </c:catAx>
      <c:valAx>
        <c:axId val="79821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6968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0066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968326527"/>
        <c:axId val="1247890287"/>
        <c:axId val="0"/>
      </c:bar3DChart>
      <c:catAx>
        <c:axId val="968326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890287"/>
        <c:crosses val="autoZero"/>
        <c:auto val="1"/>
        <c:lblAlgn val="ctr"/>
        <c:lblOffset val="100"/>
        <c:noMultiLvlLbl val="0"/>
      </c:catAx>
      <c:valAx>
        <c:axId val="1247890287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326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aa6d39ba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aa6d39ba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a6d39ba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a6d39ba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.xlsx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4" y="2783392"/>
            <a:ext cx="7241475" cy="1890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Importance-Performance Analys</a:t>
            </a:r>
            <a:r>
              <a:rPr lang="en-US" sz="2400" b="1" dirty="0"/>
              <a:t>is for University of North Georgia (</a:t>
            </a:r>
            <a:r>
              <a:rPr lang="en-US" sz="2000" b="1" dirty="0"/>
              <a:t>Students Data</a:t>
            </a:r>
            <a:r>
              <a:rPr lang="en-US" sz="2400" b="1" dirty="0"/>
              <a:t>) by </a:t>
            </a:r>
            <a:br>
              <a:rPr lang="en-US" sz="2400" b="1" dirty="0"/>
            </a:br>
            <a:r>
              <a:rPr lang="en-US" sz="2400" b="1" dirty="0"/>
              <a:t>Michael Oppong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53878-13DB-49B0-9071-D3D5E62A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168" y="336549"/>
            <a:ext cx="3120032" cy="1890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262200" y="-10048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X. 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</a:rPr>
              <a:t>St</a:t>
            </a:r>
            <a:r>
              <a:rPr lang="en-GB" sz="1800" b="1" dirty="0" err="1">
                <a:solidFill>
                  <a:schemeClr val="bg2">
                    <a:lumMod val="75000"/>
                  </a:schemeClr>
                </a:solidFill>
              </a:rPr>
              <a:t>rategy</a:t>
            </a:r>
            <a:r>
              <a:rPr lang="en" sz="1800" b="1" dirty="0">
                <a:solidFill>
                  <a:schemeClr val="bg2">
                    <a:lumMod val="75000"/>
                  </a:schemeClr>
                </a:solidFill>
              </a:rPr>
              <a:t> Canvas</a:t>
            </a:r>
            <a:endParaRPr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0" name="Google Shape;480;p4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481" name="Google Shape;481;p42"/>
          <p:cNvSpPr txBox="1"/>
          <p:nvPr/>
        </p:nvSpPr>
        <p:spPr>
          <a:xfrm>
            <a:off x="1986120" y="477073"/>
            <a:ext cx="1723800" cy="170597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Great Job Nee</a:t>
            </a:r>
            <a:r>
              <a:rPr lang="en-US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Refining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Good Jobs</a:t>
            </a:r>
            <a:endParaRPr lang="en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Majors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Academic Reputation</a:t>
            </a:r>
            <a:r>
              <a:rPr lang="en-GB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sz="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Form Strategic Partnerships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Introduce More Majors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Marketing outreaches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 Kill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sz="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Social Activities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Parents Okay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Right Size</a:t>
            </a:r>
          </a:p>
        </p:txBody>
      </p:sp>
      <p:sp>
        <p:nvSpPr>
          <p:cNvPr id="484" name="Google Shape;48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Needs Fixing</a:t>
            </a:r>
            <a:endParaRPr sz="1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Cost of Attendance</a:t>
            </a:r>
          </a:p>
        </p:txBody>
      </p:sp>
      <p:sp>
        <p:nvSpPr>
          <p:cNvPr id="485" name="Google Shape;48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sz="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Retake a look at In-state and Out-of-state tuition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Board Fees Readjustments</a:t>
            </a:r>
            <a:r>
              <a:rPr lang="en-GB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7157879" y="477073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Recomd. Cont’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Financial Aid programs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part-time jobs on campus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online classes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Offer 3-year BSc and 1-year MSc programs</a:t>
            </a:r>
          </a:p>
        </p:txBody>
      </p:sp>
      <p:sp>
        <p:nvSpPr>
          <p:cNvPr id="487" name="Google Shape;487;p42"/>
          <p:cNvSpPr txBox="1"/>
          <p:nvPr/>
        </p:nvSpPr>
        <p:spPr>
          <a:xfrm>
            <a:off x="262200" y="482098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Great Job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sz="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Graduation Rate 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62200" y="3675379"/>
            <a:ext cx="4309800" cy="11288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Really a prob</a:t>
            </a:r>
            <a:r>
              <a:rPr lang="en-US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lem (Would be nice to take a look at)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Teachers Okay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Friends</a:t>
            </a:r>
          </a:p>
          <a:p>
            <a:pPr marL="171450" lvl="0" indent="-171450" algn="l" rtl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Best Aca</a:t>
            </a: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demic Students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5" name="Google Shape;49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7" name="Google Shape;49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99" name="Google Shape;49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406044" y="2100045"/>
            <a:ext cx="283238" cy="257429"/>
            <a:chOff x="4562200" y="4968250"/>
            <a:chExt cx="549550" cy="499475"/>
          </a:xfrm>
        </p:grpSpPr>
        <p:sp>
          <p:nvSpPr>
            <p:cNvPr id="503" name="Google Shape;50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6879559" y="2137803"/>
            <a:ext cx="278200" cy="266861"/>
            <a:chOff x="5241175" y="4959100"/>
            <a:chExt cx="539775" cy="517775"/>
          </a:xfrm>
        </p:grpSpPr>
        <p:sp>
          <p:nvSpPr>
            <p:cNvPr id="509" name="Google Shape;50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 descr="A logo for a university of north georgia&#10;&#10;Description automatically generated">
            <a:extLst>
              <a:ext uri="{FF2B5EF4-FFF2-40B4-BE49-F238E27FC236}">
                <a16:creationId xmlns:a16="http://schemas.microsoft.com/office/drawing/2014/main" id="{705E4473-818A-4E37-83F6-069364DB5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32" y="3810132"/>
            <a:ext cx="1471763" cy="1086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bg1"/>
                </a:solidFill>
              </a:rPr>
              <a:t>Thank </a:t>
            </a:r>
            <a:r>
              <a:rPr lang="en-GB" sz="6000" b="1" dirty="0">
                <a:solidFill>
                  <a:schemeClr val="bg1"/>
                </a:solidFill>
              </a:rPr>
              <a:t>You</a:t>
            </a: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3519512"/>
            <a:ext cx="5561100" cy="101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C3FC1-05B7-455E-8256-730526D1CB6D}"/>
              </a:ext>
            </a:extLst>
          </p:cNvPr>
          <p:cNvSpPr txBox="1"/>
          <p:nvPr/>
        </p:nvSpPr>
        <p:spPr>
          <a:xfrm>
            <a:off x="1117600" y="2070100"/>
            <a:ext cx="574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aleway" panose="020B0604020202020204" charset="0"/>
              </a:rPr>
              <a:t>Michael Oppong </a:t>
            </a:r>
          </a:p>
          <a:p>
            <a:endParaRPr lang="en-US" sz="24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57950" y="364550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Table of Contents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28386" y="1226974"/>
            <a:ext cx="3576300" cy="325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Introduct</a:t>
            </a: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ion</a:t>
            </a:r>
            <a:endParaRPr lang="en" sz="18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SP</a:t>
            </a: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SS Data Chart</a:t>
            </a:r>
            <a:endParaRPr lang="en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Computation</a:t>
            </a:r>
            <a:endParaRPr lang="en-GB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GB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Graph</a:t>
            </a:r>
            <a:endParaRPr lang="en" sz="18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Quadrants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45 Degree Line</a:t>
            </a:r>
            <a:endParaRPr lang="en-GB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GB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475122" y="1189231"/>
            <a:ext cx="4289959" cy="325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Importance-Performance Analysis</a:t>
            </a:r>
            <a:endParaRPr lang="en-US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Areas Doing Great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Areas to Improve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Everything in Between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Needs Improvement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lang="en-US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Recommendation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BD17D-5383-4D93-9DDA-2ACE0288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37400" y="4190709"/>
            <a:ext cx="1041663" cy="698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73240" y="91163"/>
            <a:ext cx="7820129" cy="602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Lato" panose="020B0604020202020204" charset="0"/>
              </a:rPr>
              <a:t>University of North Georgia</a:t>
            </a:r>
            <a:endParaRPr sz="3200" b="1" dirty="0">
              <a:latin typeface="Lato" panose="020B0604020202020204" charset="0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19700" y="634440"/>
            <a:ext cx="3809999" cy="331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The data is based on the Importance and Performance of the University of North Georgia’s qualities and attributes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The data is based off a group of 204 students who attend the University of North Georgia.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BBA39-43E1-4BB3-ABB9-0E380EB3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44813" y="4226049"/>
            <a:ext cx="951599" cy="917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AE482-DAE6-400B-8881-818D80FB789C}"/>
              </a:ext>
            </a:extLst>
          </p:cNvPr>
          <p:cNvSpPr txBox="1"/>
          <p:nvPr/>
        </p:nvSpPr>
        <p:spPr>
          <a:xfrm>
            <a:off x="545123" y="162361"/>
            <a:ext cx="78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panose="020B0604020202020204" charset="0"/>
              </a:rPr>
              <a:t>I.</a:t>
            </a:r>
            <a:endParaRPr lang="en-GB" sz="2000" b="1" dirty="0">
              <a:solidFill>
                <a:schemeClr val="bg1"/>
              </a:solidFill>
              <a:latin typeface="Lat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94ED5-C621-4DF4-822A-E8C6F27B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826156"/>
            <a:ext cx="5219825" cy="31278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1200779" y="914401"/>
            <a:ext cx="6380702" cy="344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1505D8-844A-49AC-A709-7FE15E776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907702"/>
              </p:ext>
            </p:extLst>
          </p:nvPr>
        </p:nvGraphicFramePr>
        <p:xfrm>
          <a:off x="1373344" y="1465562"/>
          <a:ext cx="7119257" cy="3133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54F8777-3607-4930-9160-E1E7C453D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121470"/>
              </p:ext>
            </p:extLst>
          </p:nvPr>
        </p:nvGraphicFramePr>
        <p:xfrm>
          <a:off x="0" y="0"/>
          <a:ext cx="9144000" cy="501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5" imgW="11115500" imgH="3409824" progId="Excel.Sheet.12">
                  <p:embed/>
                </p:oleObj>
              </mc:Choice>
              <mc:Fallback>
                <p:oleObj name="Worksheet" r:id="rId5" imgW="11115500" imgH="34098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5010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4000" cy="5010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0BDAEC-AF6F-4B54-8CD1-2D8FC519A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683149"/>
              </p:ext>
            </p:extLst>
          </p:nvPr>
        </p:nvGraphicFramePr>
        <p:xfrm>
          <a:off x="-215899" y="0"/>
          <a:ext cx="95504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4" imgW="10372809" imgH="5343378" progId="Excel.Sheet.12">
                  <p:embed/>
                </p:oleObj>
              </mc:Choice>
              <mc:Fallback>
                <p:oleObj name="Worksheet" r:id="rId4" imgW="10372809" imgH="5343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15899" y="0"/>
                        <a:ext cx="9550400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15821" y="434324"/>
            <a:ext cx="8460931" cy="429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IV. Areas Doing Great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Location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Graduation Rate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highlight>
                  <a:srgbClr val="C0C0C0"/>
                </a:highlight>
              </a:rPr>
              <a:t>Good Jobs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highlight>
                  <a:srgbClr val="C0C0C0"/>
                </a:highlight>
              </a:rPr>
              <a:t>Major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highlight>
                  <a:srgbClr val="C0C0C0"/>
                </a:highlight>
              </a:rPr>
              <a:t>Academic Reputation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C0F7E-C664-47D3-96AC-36F6528B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24868" y="3478287"/>
            <a:ext cx="1350490" cy="1302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361693" y="-114777"/>
            <a:ext cx="6507214" cy="813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V. </a:t>
            </a:r>
            <a:r>
              <a:rPr lang="en" sz="2800" b="1" dirty="0">
                <a:solidFill>
                  <a:schemeClr val="bg2">
                    <a:lumMod val="75000"/>
                  </a:schemeClr>
                </a:solidFill>
              </a:rPr>
              <a:t>Refining Areas Doing Great</a:t>
            </a:r>
            <a:endParaRPr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28229" y="1200117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</a:rPr>
              <a:t>Good Jobs: </a:t>
            </a:r>
            <a:r>
              <a:rPr lang="en" sz="2000" b="1" dirty="0">
                <a:solidFill>
                  <a:schemeClr val="bg2"/>
                </a:solidFill>
              </a:rPr>
              <a:t>Form Strategic Partnerships wit</a:t>
            </a:r>
            <a:r>
              <a:rPr lang="en-US" sz="2000" b="1" dirty="0">
                <a:solidFill>
                  <a:schemeClr val="bg2"/>
                </a:solidFill>
              </a:rPr>
              <a:t>h companies, orgs, for internships, </a:t>
            </a:r>
            <a:r>
              <a:rPr lang="en-US" sz="2000" b="1" dirty="0" err="1">
                <a:solidFill>
                  <a:schemeClr val="bg2"/>
                </a:solidFill>
              </a:rPr>
              <a:t>etc</a:t>
            </a:r>
            <a:endParaRPr sz="1200"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498175" y="1176837"/>
            <a:ext cx="2491200" cy="1992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</a:rPr>
              <a:t>Major :</a:t>
            </a:r>
            <a:r>
              <a:rPr lang="en" sz="2000" b="1" dirty="0">
                <a:solidFill>
                  <a:schemeClr val="bg2"/>
                </a:solidFill>
              </a:rPr>
              <a:t>Introduce m</a:t>
            </a:r>
            <a:r>
              <a:rPr lang="en-US" sz="2000" b="1" dirty="0">
                <a:solidFill>
                  <a:schemeClr val="bg2"/>
                </a:solidFill>
              </a:rPr>
              <a:t>ore</a:t>
            </a:r>
            <a:r>
              <a:rPr lang="en" sz="2000" b="1" dirty="0">
                <a:solidFill>
                  <a:schemeClr val="bg2"/>
                </a:solidFill>
              </a:rPr>
              <a:t> majors to attra</a:t>
            </a:r>
            <a:r>
              <a:rPr lang="en-US" sz="2000" b="1" dirty="0">
                <a:solidFill>
                  <a:schemeClr val="bg2"/>
                </a:solidFill>
              </a:rPr>
              <a:t>ct</a:t>
            </a:r>
            <a:r>
              <a:rPr lang="en" sz="2000" b="1" dirty="0">
                <a:solidFill>
                  <a:schemeClr val="bg2"/>
                </a:solidFill>
              </a:rPr>
              <a:t> students </a:t>
            </a:r>
            <a:r>
              <a:rPr lang="en-US" sz="2000" b="1" dirty="0">
                <a:solidFill>
                  <a:schemeClr val="bg2"/>
                </a:solidFill>
              </a:rPr>
              <a:t>with diverse interest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5750517" y="1134490"/>
            <a:ext cx="2491200" cy="1582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/>
                </a:solidFill>
              </a:rPr>
              <a:t>Academic Reputation : Work more on marketing outreaches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64" name="Google Shape;264;p29"/>
          <p:cNvSpPr/>
          <p:nvPr/>
        </p:nvSpPr>
        <p:spPr>
          <a:xfrm>
            <a:off x="751655" y="804083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384132" y="755450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9"/>
          <p:cNvSpPr/>
          <p:nvPr/>
        </p:nvSpPr>
        <p:spPr>
          <a:xfrm>
            <a:off x="6055055" y="71494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520842" y="866491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146803" y="8165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975837" y="2869551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582042" y="2872615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854516" y="912199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236488" y="2863039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3BCD-AE25-44F7-A069-4732EC01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13730" y="3828985"/>
            <a:ext cx="965588" cy="930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215821" y="408924"/>
            <a:ext cx="8460931" cy="429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VI. Areas to Improve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</a:rPr>
              <a:t>(That Matters Most)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Cost of Attendance (Good Value)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97ABBC"/>
                </a:solidFill>
                <a:effectLst/>
                <a:uLnTx/>
                <a:uFillTx/>
                <a:latin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Lato"/>
              <a:sym typeface="Lato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43926DD-C361-4729-92B9-0F1EC8819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525407"/>
              </p:ext>
            </p:extLst>
          </p:nvPr>
        </p:nvGraphicFramePr>
        <p:xfrm>
          <a:off x="-1850035" y="1041062"/>
          <a:ext cx="6557963" cy="339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2EC0F7E-C664-47D3-96AC-36F6528B1B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24868" y="3478287"/>
            <a:ext cx="1350490" cy="13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653142" y="76537"/>
            <a:ext cx="6227671" cy="507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VII. </a:t>
            </a:r>
            <a:r>
              <a:rPr lang="en" sz="2800" b="1" dirty="0">
                <a:solidFill>
                  <a:schemeClr val="bg2">
                    <a:lumMod val="75000"/>
                  </a:schemeClr>
                </a:solidFill>
              </a:rPr>
              <a:t>Fixing High Cost of Attendace</a:t>
            </a:r>
            <a:endParaRPr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9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055077" y="778747"/>
            <a:ext cx="1611173" cy="91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Retake a look at In-State Tuition Cost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312578" y="805878"/>
            <a:ext cx="1611172" cy="7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Board Fees Readjustments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215095" y="841557"/>
            <a:ext cx="196946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Expansion of fina</a:t>
            </a: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cial aid programs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1786340" y="4063600"/>
            <a:ext cx="1918236" cy="57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Introduce more part-time jobs on campus</a:t>
            </a:r>
          </a:p>
        </p:txBody>
      </p:sp>
      <p:sp>
        <p:nvSpPr>
          <p:cNvPr id="448" name="Google Shape;448;p39"/>
          <p:cNvSpPr txBox="1"/>
          <p:nvPr/>
        </p:nvSpPr>
        <p:spPr>
          <a:xfrm>
            <a:off x="4138136" y="4049700"/>
            <a:ext cx="1780218" cy="79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Availability of more online programs</a:t>
            </a:r>
            <a:r>
              <a:rPr lang="en" sz="18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5980517" y="4058576"/>
            <a:ext cx="1780218" cy="79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Offer 3-year BSc and 1-year MSc programs </a:t>
            </a:r>
            <a:endParaRPr sz="18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3E812-8952-4ABE-9EFA-62A02EA6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8643" y="4117908"/>
            <a:ext cx="683864" cy="659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328</Words>
  <Application>Microsoft Office PowerPoint</Application>
  <PresentationFormat>On-screen Show (16:9)</PresentationFormat>
  <Paragraphs>114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Calibri</vt:lpstr>
      <vt:lpstr>Raleway</vt:lpstr>
      <vt:lpstr>Wingdings</vt:lpstr>
      <vt:lpstr>Arial</vt:lpstr>
      <vt:lpstr>Antonio template</vt:lpstr>
      <vt:lpstr>Worksheet</vt:lpstr>
      <vt:lpstr>Importance-Performance Analysis for University of North Georgia (Students Data) by  Michael Oppong  </vt:lpstr>
      <vt:lpstr>Table of Contents</vt:lpstr>
      <vt:lpstr>University of North Georgia</vt:lpstr>
      <vt:lpstr>PowerPoint Presentation</vt:lpstr>
      <vt:lpstr>PowerPoint Presentation</vt:lpstr>
      <vt:lpstr>PowerPoint Presentation</vt:lpstr>
      <vt:lpstr>V. Refining Areas Doing Great</vt:lpstr>
      <vt:lpstr>PowerPoint Presentation</vt:lpstr>
      <vt:lpstr>VII. Fixing High Cost of Attendace</vt:lpstr>
      <vt:lpstr> X. Strategy Canvas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Business Strategy</dc:title>
  <dc:creator>Michael Yamoah Oppong</dc:creator>
  <cp:lastModifiedBy>Michael Yamoah Oppong</cp:lastModifiedBy>
  <cp:revision>131</cp:revision>
  <dcterms:modified xsi:type="dcterms:W3CDTF">2023-09-11T20:32:50Z</dcterms:modified>
</cp:coreProperties>
</file>