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sldIdLst>
    <p:sldId id="256" r:id="rId2"/>
    <p:sldId id="257" r:id="rId3"/>
    <p:sldId id="258" r:id="rId4"/>
    <p:sldId id="271" r:id="rId5"/>
    <p:sldId id="265" r:id="rId6"/>
    <p:sldId id="264" r:id="rId7"/>
    <p:sldId id="263" r:id="rId8"/>
    <p:sldId id="279" r:id="rId9"/>
    <p:sldId id="278" r:id="rId10"/>
    <p:sldId id="270" r:id="rId11"/>
    <p:sldId id="280" r:id="rId12"/>
    <p:sldId id="268" r:id="rId13"/>
    <p:sldId id="272" r:id="rId14"/>
    <p:sldId id="277" r:id="rId15"/>
    <p:sldId id="281" r:id="rId16"/>
    <p:sldId id="286" r:id="rId17"/>
    <p:sldId id="283" r:id="rId18"/>
    <p:sldId id="284" r:id="rId19"/>
    <p:sldId id="285"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6" autoAdjust="0"/>
    <p:restoredTop sz="95179" autoAdjust="0"/>
  </p:normalViewPr>
  <p:slideViewPr>
    <p:cSldViewPr snapToGrid="0">
      <p:cViewPr varScale="1">
        <p:scale>
          <a:sx n="62" d="100"/>
          <a:sy n="62" d="100"/>
        </p:scale>
        <p:origin x="820" y="44"/>
      </p:cViewPr>
      <p:guideLst>
        <p:guide orient="horz" pos="2160"/>
        <p:guide pos="3840"/>
      </p:guideLst>
    </p:cSldViewPr>
  </p:slideViewPr>
  <p:outlineViewPr>
    <p:cViewPr>
      <p:scale>
        <a:sx n="33" d="100"/>
        <a:sy n="33" d="100"/>
      </p:scale>
      <p:origin x="0" y="46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85FAE1C-47D0-494D-BBBC-74279CBF825C}" type="datetimeFigureOut">
              <a:rPr lang="en-US" smtClean="0"/>
              <a:t>8/21/2023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0B9BD07-6DE0-4F5D-AA23-672F96E6E5F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056707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5FAE1C-47D0-494D-BBBC-74279CBF825C}"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BD07-6DE0-4F5D-AA23-672F96E6E5F2}" type="slidenum">
              <a:rPr lang="en-US" smtClean="0"/>
              <a:t>‹#›</a:t>
            </a:fld>
            <a:endParaRPr lang="en-US"/>
          </a:p>
        </p:txBody>
      </p:sp>
    </p:spTree>
    <p:extLst>
      <p:ext uri="{BB962C8B-B14F-4D97-AF65-F5344CB8AC3E}">
        <p14:creationId xmlns:p14="http://schemas.microsoft.com/office/powerpoint/2010/main" val="107866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FAE1C-47D0-494D-BBBC-74279CBF825C}"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89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FAE1C-47D0-494D-BBBC-74279CBF825C}"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9591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FAE1C-47D0-494D-BBBC-74279CBF825C}"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spTree>
    <p:extLst>
      <p:ext uri="{BB962C8B-B14F-4D97-AF65-F5344CB8AC3E}">
        <p14:creationId xmlns:p14="http://schemas.microsoft.com/office/powerpoint/2010/main" val="1286127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FAE1C-47D0-494D-BBBC-74279CBF825C}"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8120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FAE1C-47D0-494D-BBBC-74279CBF825C}"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5905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FAE1C-47D0-494D-BBBC-74279CBF825C}"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5213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FAE1C-47D0-494D-BBBC-74279CBF825C}"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5852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FAE1C-47D0-494D-BBBC-74279CBF825C}"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spTree>
    <p:extLst>
      <p:ext uri="{BB962C8B-B14F-4D97-AF65-F5344CB8AC3E}">
        <p14:creationId xmlns:p14="http://schemas.microsoft.com/office/powerpoint/2010/main" val="2021211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FAE1C-47D0-494D-BBBC-74279CBF825C}"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7301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FAE1C-47D0-494D-BBBC-74279CBF825C}"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BD07-6DE0-4F5D-AA23-672F96E6E5F2}" type="slidenum">
              <a:rPr lang="en-US" smtClean="0"/>
              <a:t>‹#›</a:t>
            </a:fld>
            <a:endParaRPr lang="en-US"/>
          </a:p>
        </p:txBody>
      </p:sp>
    </p:spTree>
    <p:extLst>
      <p:ext uri="{BB962C8B-B14F-4D97-AF65-F5344CB8AC3E}">
        <p14:creationId xmlns:p14="http://schemas.microsoft.com/office/powerpoint/2010/main" val="1566175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FAE1C-47D0-494D-BBBC-74279CBF825C}" type="datetimeFigureOut">
              <a:rPr lang="en-US" smtClean="0"/>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9BD07-6DE0-4F5D-AA23-672F96E6E5F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386334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FAE1C-47D0-494D-BBBC-74279CBF825C}" type="datetimeFigureOut">
              <a:rPr lang="en-US" smtClean="0"/>
              <a:t>8/21/2023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9BD07-6DE0-4F5D-AA23-672F96E6E5F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6502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FAE1C-47D0-494D-BBBC-74279CBF825C}" type="datetimeFigureOut">
              <a:rPr lang="en-US" smtClean="0"/>
              <a:t>8/21/2023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9BD07-6DE0-4F5D-AA23-672F96E6E5F2}" type="slidenum">
              <a:rPr lang="en-US" smtClean="0"/>
              <a:t>‹#›</a:t>
            </a:fld>
            <a:endParaRPr lang="en-US"/>
          </a:p>
        </p:txBody>
      </p:sp>
    </p:spTree>
    <p:extLst>
      <p:ext uri="{BB962C8B-B14F-4D97-AF65-F5344CB8AC3E}">
        <p14:creationId xmlns:p14="http://schemas.microsoft.com/office/powerpoint/2010/main" val="190095241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5FAE1C-47D0-494D-BBBC-74279CBF825C}"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BD07-6DE0-4F5D-AA23-672F96E6E5F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298887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5FAE1C-47D0-494D-BBBC-74279CBF825C}"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BD07-6DE0-4F5D-AA23-672F96E6E5F2}" type="slidenum">
              <a:rPr lang="en-US" smtClean="0"/>
              <a:t>‹#›</a:t>
            </a:fld>
            <a:endParaRPr lang="en-US"/>
          </a:p>
        </p:txBody>
      </p:sp>
    </p:spTree>
    <p:extLst>
      <p:ext uri="{BB962C8B-B14F-4D97-AF65-F5344CB8AC3E}">
        <p14:creationId xmlns:p14="http://schemas.microsoft.com/office/powerpoint/2010/main" val="165664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5FAE1C-47D0-494D-BBBC-74279CBF825C}" type="datetimeFigureOut">
              <a:rPr lang="en-US" smtClean="0"/>
              <a:t>8/21/2023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B9BD07-6DE0-4F5D-AA23-672F96E6E5F2}" type="slidenum">
              <a:rPr lang="en-US" smtClean="0"/>
              <a:t>‹#›</a:t>
            </a:fld>
            <a:endParaRPr lang="en-US"/>
          </a:p>
        </p:txBody>
      </p:sp>
    </p:spTree>
    <p:extLst>
      <p:ext uri="{BB962C8B-B14F-4D97-AF65-F5344CB8AC3E}">
        <p14:creationId xmlns:p14="http://schemas.microsoft.com/office/powerpoint/2010/main" val="1631696123"/>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D127-5251-498F-BE06-AEBCF9B00B88}"/>
              </a:ext>
            </a:extLst>
          </p:cNvPr>
          <p:cNvSpPr>
            <a:spLocks noGrp="1"/>
          </p:cNvSpPr>
          <p:nvPr>
            <p:ph type="ctrTitle"/>
          </p:nvPr>
        </p:nvSpPr>
        <p:spPr>
          <a:xfrm>
            <a:off x="2692398" y="2533597"/>
            <a:ext cx="6815669" cy="446794"/>
          </a:xfrm>
        </p:spPr>
        <p:txBody>
          <a:bodyPr>
            <a:normAutofit fontScale="90000"/>
          </a:bodyPr>
          <a:lstStyle/>
          <a:p>
            <a:r>
              <a:rPr lang="en-US" sz="2400" b="1" dirty="0">
                <a:latin typeface="Cambria"/>
                <a:cs typeface="Cambria"/>
              </a:rPr>
              <a:t>PROJECT B</a:t>
            </a:r>
          </a:p>
        </p:txBody>
      </p:sp>
      <p:sp>
        <p:nvSpPr>
          <p:cNvPr id="3" name="Subtitle 2">
            <a:extLst>
              <a:ext uri="{FF2B5EF4-FFF2-40B4-BE49-F238E27FC236}">
                <a16:creationId xmlns:a16="http://schemas.microsoft.com/office/drawing/2014/main" id="{4444ACC4-9FA8-4D2B-B032-EBD6C4F60C3F}"/>
              </a:ext>
            </a:extLst>
          </p:cNvPr>
          <p:cNvSpPr>
            <a:spLocks noGrp="1"/>
          </p:cNvSpPr>
          <p:nvPr>
            <p:ph type="subTitle" idx="1"/>
          </p:nvPr>
        </p:nvSpPr>
        <p:spPr>
          <a:xfrm>
            <a:off x="2614005" y="3470002"/>
            <a:ext cx="6894062" cy="1867468"/>
          </a:xfrm>
        </p:spPr>
        <p:txBody>
          <a:bodyPr>
            <a:normAutofit fontScale="92500" lnSpcReduction="10000"/>
          </a:bodyPr>
          <a:lstStyle/>
          <a:p>
            <a:r>
              <a:rPr lang="en-US" sz="2000" b="1" dirty="0">
                <a:latin typeface="Cambria"/>
                <a:cs typeface="Cambria"/>
              </a:rPr>
              <a:t>PROJECT TITLE: </a:t>
            </a:r>
            <a:r>
              <a:rPr lang="en-US" sz="2000" dirty="0">
                <a:latin typeface="Cambria"/>
                <a:cs typeface="Cambria"/>
              </a:rPr>
              <a:t>BLOCKCHAIN-BASED VOTING SYSTEM FOR KENYA AIRWAYS</a:t>
            </a:r>
          </a:p>
          <a:p>
            <a:r>
              <a:rPr lang="en-US" sz="2000" b="1" dirty="0">
                <a:latin typeface="Cambria"/>
                <a:cs typeface="Cambria"/>
              </a:rPr>
              <a:t>PRESENTER: </a:t>
            </a:r>
            <a:r>
              <a:rPr lang="en-US" sz="2000" dirty="0">
                <a:latin typeface="Cambria"/>
                <a:cs typeface="Cambria"/>
              </a:rPr>
              <a:t>MICHAEL ORINA</a:t>
            </a:r>
          </a:p>
          <a:p>
            <a:r>
              <a:rPr lang="en-US" sz="2000" b="1" dirty="0">
                <a:latin typeface="Cambria"/>
                <a:cs typeface="Cambria"/>
              </a:rPr>
              <a:t>REGNO: </a:t>
            </a:r>
            <a:r>
              <a:rPr lang="en-US" sz="2000" dirty="0">
                <a:latin typeface="Cambria"/>
                <a:cs typeface="Cambria"/>
              </a:rPr>
              <a:t>SCII/00825/2019</a:t>
            </a:r>
            <a:endParaRPr lang="en-US" sz="2000" b="1" dirty="0">
              <a:latin typeface="Cambria"/>
              <a:cs typeface="Cambria"/>
            </a:endParaRPr>
          </a:p>
          <a:p>
            <a:r>
              <a:rPr lang="en-US" sz="2000" b="1" dirty="0">
                <a:latin typeface="Cambria"/>
                <a:cs typeface="Cambria"/>
              </a:rPr>
              <a:t>DATE: </a:t>
            </a:r>
            <a:r>
              <a:rPr lang="en-US" sz="2000" dirty="0">
                <a:latin typeface="Cambria"/>
                <a:cs typeface="Cambria"/>
              </a:rPr>
              <a:t>21/8/2023</a:t>
            </a:r>
            <a:endParaRPr lang="en-US" sz="2000" b="1" dirty="0">
              <a:latin typeface="Cambria"/>
              <a:cs typeface="Cambria"/>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l="-64" t="-37" r="-64" b="-37"/>
          <a:stretch>
            <a:fillRect/>
          </a:stretch>
        </p:blipFill>
        <p:spPr bwMode="auto">
          <a:xfrm>
            <a:off x="5769449" y="1870140"/>
            <a:ext cx="653102" cy="663457"/>
          </a:xfrm>
          <a:prstGeom prst="rect">
            <a:avLst/>
          </a:prstGeom>
          <a:solidFill>
            <a:srgbClr val="FFFFFF"/>
          </a:solidFill>
        </p:spPr>
      </p:pic>
    </p:spTree>
    <p:extLst>
      <p:ext uri="{BB962C8B-B14F-4D97-AF65-F5344CB8AC3E}">
        <p14:creationId xmlns:p14="http://schemas.microsoft.com/office/powerpoint/2010/main" val="1104161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F909-7251-44F3-8FBF-B16821282A00}"/>
              </a:ext>
            </a:extLst>
          </p:cNvPr>
          <p:cNvSpPr>
            <a:spLocks noGrp="1"/>
          </p:cNvSpPr>
          <p:nvPr>
            <p:ph type="title"/>
          </p:nvPr>
        </p:nvSpPr>
        <p:spPr>
          <a:xfrm>
            <a:off x="1140856" y="608644"/>
            <a:ext cx="9601196" cy="1303867"/>
          </a:xfrm>
        </p:spPr>
        <p:txBody>
          <a:bodyPr>
            <a:normAutofit/>
          </a:bodyPr>
          <a:lstStyle/>
          <a:p>
            <a:r>
              <a:rPr lang="en-US" sz="2400" b="1" dirty="0">
                <a:latin typeface="Cambria"/>
                <a:cs typeface="Cambria"/>
              </a:rPr>
              <a:t>LITERATURE REVIEW</a:t>
            </a:r>
          </a:p>
        </p:txBody>
      </p:sp>
      <p:sp>
        <p:nvSpPr>
          <p:cNvPr id="3" name="Content Placeholder 2">
            <a:extLst>
              <a:ext uri="{FF2B5EF4-FFF2-40B4-BE49-F238E27FC236}">
                <a16:creationId xmlns:a16="http://schemas.microsoft.com/office/drawing/2014/main" id="{C0C6D3E3-C72A-4A8F-BC4C-E2EA6E1F7A35}"/>
              </a:ext>
            </a:extLst>
          </p:cNvPr>
          <p:cNvSpPr>
            <a:spLocks noGrp="1"/>
          </p:cNvSpPr>
          <p:nvPr>
            <p:ph idx="1"/>
          </p:nvPr>
        </p:nvSpPr>
        <p:spPr>
          <a:xfrm>
            <a:off x="1295402" y="1661375"/>
            <a:ext cx="9601196" cy="4673164"/>
          </a:xfrm>
        </p:spPr>
        <p:txBody>
          <a:bodyPr>
            <a:normAutofit/>
          </a:bodyPr>
          <a:lstStyle/>
          <a:p>
            <a:pPr marL="0" indent="0">
              <a:buNone/>
            </a:pPr>
            <a:r>
              <a:rPr lang="en-US" sz="2400" b="1" dirty="0">
                <a:solidFill>
                  <a:schemeClr val="tx1"/>
                </a:solidFill>
                <a:latin typeface="Cambria"/>
                <a:cs typeface="Cambria"/>
              </a:rPr>
              <a:t>Reviewed similar Systems</a:t>
            </a:r>
          </a:p>
          <a:p>
            <a:endParaRPr lang="en-US" sz="2400" b="1" dirty="0">
              <a:latin typeface="Cambria"/>
              <a:cs typeface="Cambria"/>
            </a:endParaRPr>
          </a:p>
          <a:p>
            <a:pPr marL="0" indent="0">
              <a:buNone/>
            </a:pPr>
            <a:r>
              <a:rPr lang="en-US" sz="1800" b="1" dirty="0">
                <a:effectLst/>
                <a:latin typeface="Times New Roman" panose="02020603050405020304" pitchFamily="18" charset="0"/>
              </a:rPr>
              <a:t>	Unstructured Supplementary Service Data (USSD) Code Voting System.</a:t>
            </a:r>
          </a:p>
          <a:p>
            <a:r>
              <a:rPr lang="en-US" sz="1800" dirty="0">
                <a:effectLst/>
                <a:latin typeface="Times New Roman" panose="02020603050405020304" pitchFamily="18" charset="0"/>
                <a:ea typeface="Arial" panose="020B0604020202020204" pitchFamily="34" charset="0"/>
              </a:rPr>
              <a:t>Shareholders wishing to participate in the meeting, register for the AGM by dialing the USSD code for all networks and following the various prompts regarding the registration process.</a:t>
            </a:r>
          </a:p>
          <a:p>
            <a:r>
              <a:rPr lang="en-US" sz="1800" dirty="0">
                <a:effectLst/>
                <a:latin typeface="Times New Roman" panose="02020603050405020304" pitchFamily="18" charset="0"/>
                <a:ea typeface="Arial" panose="020B0604020202020204" pitchFamily="34" charset="0"/>
              </a:rPr>
              <a:t>The AGM is streamed live via a link which is provided to all registered shareholders. They can then vote (When prompted by the chairman) via the USSD prompts.</a:t>
            </a:r>
          </a:p>
          <a:p>
            <a:pPr marL="0" indent="0">
              <a:buNone/>
            </a:pPr>
            <a:r>
              <a:rPr lang="en-US" sz="1800" b="1" dirty="0">
                <a:latin typeface="Times New Roman" panose="02020603050405020304" pitchFamily="18" charset="0"/>
                <a:ea typeface="Arial" panose="020B0604020202020204" pitchFamily="34" charset="0"/>
              </a:rPr>
              <a:t>	</a:t>
            </a:r>
          </a:p>
          <a:p>
            <a:pPr marL="0" indent="0">
              <a:buNone/>
            </a:pPr>
            <a:r>
              <a:rPr lang="en-US" sz="1800" b="1" dirty="0">
                <a:effectLst/>
                <a:latin typeface="Times New Roman" panose="02020603050405020304" pitchFamily="18" charset="0"/>
                <a:ea typeface="Arial" panose="020B0604020202020204" pitchFamily="34" charset="0"/>
              </a:rPr>
              <a:t>	C &amp; R System</a:t>
            </a:r>
            <a:endParaRPr lang="en-US" sz="1800" b="1" dirty="0">
              <a:latin typeface="Times New Roman" panose="02020603050405020304" pitchFamily="18" charset="0"/>
              <a:ea typeface="Arial" panose="020B0604020202020204" pitchFamily="34" charset="0"/>
            </a:endParaRPr>
          </a:p>
          <a:p>
            <a:r>
              <a:rPr lang="en-US" sz="1800" dirty="0">
                <a:effectLst/>
                <a:latin typeface="Times New Roman" panose="02020603050405020304" pitchFamily="18" charset="0"/>
                <a:ea typeface="Arial" panose="020B0604020202020204" pitchFamily="34" charset="0"/>
              </a:rPr>
              <a:t>C&amp;R is a long-term client relationships system that specializes in providing end-to-end solutions for the efficient management of AGMs for Kenya Airways and other companies.</a:t>
            </a:r>
            <a:endParaRPr lang="en-US" sz="2400" b="1" dirty="0">
              <a:latin typeface="Cambria"/>
              <a:cs typeface="Cambria"/>
            </a:endParaRPr>
          </a:p>
          <a:p>
            <a:pPr algn="ctr"/>
            <a:endParaRPr lang="en-US" sz="2400" b="1" dirty="0">
              <a:latin typeface="Cambria"/>
              <a:cs typeface="Cambria"/>
            </a:endParaRPr>
          </a:p>
          <a:p>
            <a:endParaRPr lang="en-US" sz="2400" b="1" dirty="0">
              <a:latin typeface="Cambria"/>
              <a:cs typeface="Cambria"/>
            </a:endParaRPr>
          </a:p>
        </p:txBody>
      </p:sp>
    </p:spTree>
    <p:extLst>
      <p:ext uri="{BB962C8B-B14F-4D97-AF65-F5344CB8AC3E}">
        <p14:creationId xmlns:p14="http://schemas.microsoft.com/office/powerpoint/2010/main" val="3029936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Cambria"/>
                <a:cs typeface="Cambria"/>
              </a:rPr>
              <a:t>LITERATURE REVIEW cont.</a:t>
            </a:r>
            <a:endParaRPr lang="en-US" sz="2400" dirty="0"/>
          </a:p>
        </p:txBody>
      </p:sp>
      <p:sp>
        <p:nvSpPr>
          <p:cNvPr id="3" name="Content Placeholder 2"/>
          <p:cNvSpPr>
            <a:spLocks noGrp="1"/>
          </p:cNvSpPr>
          <p:nvPr>
            <p:ph idx="1"/>
          </p:nvPr>
        </p:nvSpPr>
        <p:spPr/>
        <p:txBody>
          <a:bodyPr/>
          <a:lstStyle/>
          <a:p>
            <a:r>
              <a:rPr lang="en-US" sz="1800" dirty="0">
                <a:effectLst/>
                <a:latin typeface="Times New Roman" panose="02020603050405020304" pitchFamily="18" charset="0"/>
                <a:ea typeface="Arial" panose="020B0604020202020204" pitchFamily="34" charset="0"/>
              </a:rPr>
              <a:t>The system has a secure and user-friendly online voting platform which allows shareholders to cast their votes remotely</a:t>
            </a:r>
          </a:p>
          <a:p>
            <a:endParaRPr lang="en-US" sz="1800" dirty="0">
              <a:latin typeface="Times New Roman" panose="02020603050405020304" pitchFamily="18" charset="0"/>
            </a:endParaRPr>
          </a:p>
          <a:p>
            <a:pPr marL="0" indent="0">
              <a:buNone/>
            </a:pPr>
            <a:r>
              <a:rPr lang="en-US" sz="1800" b="1" dirty="0">
                <a:effectLst/>
                <a:latin typeface="Times New Roman" panose="02020603050405020304" pitchFamily="18" charset="0"/>
                <a:ea typeface="Arial" panose="020B0604020202020204" pitchFamily="34" charset="0"/>
              </a:rPr>
              <a:t>	Computershare Virtual Meeting System.</a:t>
            </a:r>
            <a:endParaRPr lang="en-US" sz="1800" dirty="0">
              <a:effectLst/>
              <a:latin typeface="Times New Roman" panose="02020603050405020304" pitchFamily="18" charset="0"/>
              <a:ea typeface="Arial" panose="020B0604020202020204" pitchFamily="34" charset="0"/>
            </a:endParaRPr>
          </a:p>
          <a:p>
            <a:r>
              <a:rPr lang="en-US" sz="1800" dirty="0">
                <a:effectLst/>
                <a:latin typeface="Times New Roman" panose="02020603050405020304" pitchFamily="18" charset="0"/>
                <a:ea typeface="Arial" panose="020B0604020202020204" pitchFamily="34" charset="0"/>
              </a:rPr>
              <a:t>Computershare's VMS provides Kenya Airways with a comprehensive solution for conducting Annual General Meetings (AGMs) and other important company meetings remotely.</a:t>
            </a:r>
          </a:p>
          <a:p>
            <a:r>
              <a:rPr lang="en-US" sz="1800" dirty="0">
                <a:latin typeface="Times New Roman" panose="02020603050405020304" pitchFamily="18" charset="0"/>
                <a:ea typeface="Arial" panose="020B0604020202020204" pitchFamily="34" charset="0"/>
              </a:rPr>
              <a:t>T</a:t>
            </a:r>
            <a:r>
              <a:rPr lang="en-US" sz="1800" dirty="0">
                <a:effectLst/>
                <a:latin typeface="Times New Roman" panose="02020603050405020304" pitchFamily="18" charset="0"/>
                <a:ea typeface="Arial" panose="020B0604020202020204" pitchFamily="34" charset="0"/>
              </a:rPr>
              <a:t>he advanced voting capabilities allows shareholders to cast their votes on resolutions and proposals before or during the meeting.</a:t>
            </a:r>
            <a:endParaRPr lang="en-US" dirty="0"/>
          </a:p>
        </p:txBody>
      </p:sp>
    </p:spTree>
    <p:extLst>
      <p:ext uri="{BB962C8B-B14F-4D97-AF65-F5344CB8AC3E}">
        <p14:creationId xmlns:p14="http://schemas.microsoft.com/office/powerpoint/2010/main" val="1292349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E463-7D82-46C7-8909-B4EFDBF6D194}"/>
              </a:ext>
            </a:extLst>
          </p:cNvPr>
          <p:cNvSpPr>
            <a:spLocks noGrp="1"/>
          </p:cNvSpPr>
          <p:nvPr>
            <p:ph type="title"/>
          </p:nvPr>
        </p:nvSpPr>
        <p:spPr>
          <a:xfrm>
            <a:off x="1295402" y="982132"/>
            <a:ext cx="9601196" cy="1051423"/>
          </a:xfrm>
        </p:spPr>
        <p:txBody>
          <a:bodyPr>
            <a:normAutofit/>
          </a:bodyPr>
          <a:lstStyle/>
          <a:p>
            <a:r>
              <a:rPr lang="en-US" sz="2400" b="1" dirty="0">
                <a:latin typeface="Cambria"/>
                <a:cs typeface="Cambria"/>
              </a:rPr>
              <a:t>METHODOLOGY/DEVELOPMENT TOOLS</a:t>
            </a:r>
            <a:br>
              <a:rPr lang="en-US" sz="2400" b="1" dirty="0">
                <a:latin typeface="Cambria"/>
                <a:cs typeface="Cambria"/>
              </a:rPr>
            </a:br>
            <a:endParaRPr lang="en-US" sz="2400" b="1" dirty="0">
              <a:latin typeface="Cambria"/>
              <a:cs typeface="Cambria"/>
            </a:endParaRPr>
          </a:p>
        </p:txBody>
      </p:sp>
      <p:sp>
        <p:nvSpPr>
          <p:cNvPr id="3" name="Content Placeholder 2">
            <a:extLst>
              <a:ext uri="{FF2B5EF4-FFF2-40B4-BE49-F238E27FC236}">
                <a16:creationId xmlns:a16="http://schemas.microsoft.com/office/drawing/2014/main" id="{87D5949E-EE0A-4A19-B2EB-B3F2C66D6865}"/>
              </a:ext>
            </a:extLst>
          </p:cNvPr>
          <p:cNvSpPr>
            <a:spLocks noGrp="1"/>
          </p:cNvSpPr>
          <p:nvPr>
            <p:ph idx="1"/>
          </p:nvPr>
        </p:nvSpPr>
        <p:spPr>
          <a:xfrm>
            <a:off x="1295402" y="1571223"/>
            <a:ext cx="9497094" cy="4610636"/>
          </a:xfrm>
        </p:spPr>
        <p:txBody>
          <a:bodyPr>
            <a:normAutofit/>
          </a:bodyPr>
          <a:lstStyle/>
          <a:p>
            <a:pPr marL="0" lvl="0" indent="0">
              <a:buNone/>
            </a:pPr>
            <a:endParaRPr lang="en-US" sz="2400" b="1" dirty="0">
              <a:latin typeface="Cambria"/>
              <a:cs typeface="Cambria"/>
            </a:endParaRPr>
          </a:p>
          <a:p>
            <a:pPr marL="0" marR="0" indent="0" algn="just">
              <a:lnSpc>
                <a:spcPct val="150000"/>
              </a:lnSpc>
              <a:spcBef>
                <a:spcPts val="0"/>
              </a:spcBef>
              <a:spcAft>
                <a:spcPts val="0"/>
              </a:spcAft>
              <a:buNone/>
            </a:pPr>
            <a:r>
              <a:rPr lang="en-US" sz="1800" b="1" dirty="0">
                <a:effectLst/>
                <a:latin typeface="Times New Roman" panose="02020603050405020304" pitchFamily="18" charset="0"/>
              </a:rPr>
              <a:t>	Methodology</a:t>
            </a:r>
          </a:p>
          <a:p>
            <a:pPr marL="0" marR="0" algn="just">
              <a:lnSpc>
                <a:spcPct val="150000"/>
              </a:lnSpc>
              <a:spcBef>
                <a:spcPts val="0"/>
              </a:spcBef>
              <a:spcAft>
                <a:spcPts val="0"/>
              </a:spcAft>
            </a:pPr>
            <a:r>
              <a:rPr lang="en-US" sz="1800" dirty="0">
                <a:effectLst/>
                <a:latin typeface="Times New Roman" panose="02020603050405020304" pitchFamily="18" charset="0"/>
                <a:ea typeface="Arial" panose="020B0604020202020204" pitchFamily="34" charset="0"/>
              </a:rPr>
              <a:t>For this project, Agile Methodology has been used. It is an iterative and flexible approach that emphasizes continuous improvements.</a:t>
            </a:r>
          </a:p>
          <a:p>
            <a:pPr marL="0" marR="0" indent="0" algn="just">
              <a:lnSpc>
                <a:spcPct val="150000"/>
              </a:lnSpc>
              <a:spcBef>
                <a:spcPts val="0"/>
              </a:spcBef>
              <a:spcAft>
                <a:spcPts val="0"/>
              </a:spcAft>
              <a:buNone/>
            </a:pPr>
            <a:r>
              <a:rPr lang="en-US" sz="1800" b="1" dirty="0">
                <a:latin typeface="Times New Roman" panose="02020603050405020304" pitchFamily="18" charset="0"/>
                <a:ea typeface="Arial" panose="020B0604020202020204" pitchFamily="34" charset="0"/>
              </a:rPr>
              <a:t>	</a:t>
            </a:r>
          </a:p>
          <a:p>
            <a:pPr marL="0" marR="0" indent="0" algn="just">
              <a:lnSpc>
                <a:spcPct val="150000"/>
              </a:lnSpc>
              <a:spcBef>
                <a:spcPts val="0"/>
              </a:spcBef>
              <a:spcAft>
                <a:spcPts val="0"/>
              </a:spcAft>
              <a:buNone/>
            </a:pPr>
            <a:r>
              <a:rPr lang="en-US" sz="1800" b="1" dirty="0">
                <a:latin typeface="Times New Roman" panose="02020603050405020304" pitchFamily="18" charset="0"/>
                <a:ea typeface="Arial" panose="020B0604020202020204" pitchFamily="34" charset="0"/>
              </a:rPr>
              <a:t>	Development Tools</a:t>
            </a:r>
          </a:p>
          <a:p>
            <a:pPr marL="0" marR="0" algn="just">
              <a:lnSpc>
                <a:spcPct val="150000"/>
              </a:lnSpc>
              <a:spcBef>
                <a:spcPts val="0"/>
              </a:spcBef>
              <a:spcAft>
                <a:spcPts val="0"/>
              </a:spcAft>
            </a:pPr>
            <a:r>
              <a:rPr lang="en-US" sz="1800" dirty="0">
                <a:latin typeface="Times New Roman" panose="02020603050405020304" pitchFamily="18" charset="0"/>
                <a:ea typeface="Arial" panose="020B0604020202020204" pitchFamily="34" charset="0"/>
              </a:rPr>
              <a:t>Flow Charts</a:t>
            </a:r>
          </a:p>
          <a:p>
            <a:pPr marL="0" marR="0" algn="just">
              <a:lnSpc>
                <a:spcPct val="150000"/>
              </a:lnSpc>
              <a:spcBef>
                <a:spcPts val="0"/>
              </a:spcBef>
              <a:spcAft>
                <a:spcPts val="0"/>
              </a:spcAft>
            </a:pPr>
            <a:r>
              <a:rPr lang="en-US" sz="1800" dirty="0">
                <a:latin typeface="Times New Roman" panose="02020603050405020304" pitchFamily="18" charset="0"/>
                <a:ea typeface="Arial" panose="020B0604020202020204" pitchFamily="34" charset="0"/>
              </a:rPr>
              <a:t>Use Case Diagrams</a:t>
            </a:r>
          </a:p>
          <a:p>
            <a:pPr marL="0" marR="0" algn="just">
              <a:lnSpc>
                <a:spcPct val="150000"/>
              </a:lnSpc>
              <a:spcBef>
                <a:spcPts val="0"/>
              </a:spcBef>
              <a:spcAft>
                <a:spcPts val="0"/>
              </a:spcAft>
            </a:pPr>
            <a:r>
              <a:rPr lang="en-US" sz="1800" dirty="0">
                <a:effectLst/>
                <a:latin typeface="Times New Roman" panose="02020603050405020304" pitchFamily="18" charset="0"/>
                <a:ea typeface="Arial" panose="020B0604020202020204" pitchFamily="34" charset="0"/>
              </a:rPr>
              <a:t>Data Flow Diagrams</a:t>
            </a:r>
          </a:p>
          <a:p>
            <a:pPr marL="0" lvl="0" indent="0">
              <a:buNone/>
            </a:pPr>
            <a:endParaRPr lang="en-US" sz="2400" b="1" dirty="0">
              <a:latin typeface="Cambria"/>
              <a:cs typeface="Cambria"/>
            </a:endParaRPr>
          </a:p>
          <a:p>
            <a:pPr marL="0" lvl="0" indent="0">
              <a:buNone/>
            </a:pPr>
            <a:endParaRPr lang="en-US" sz="2400" b="1" dirty="0">
              <a:latin typeface="Cambria"/>
              <a:cs typeface="Cambria"/>
            </a:endParaRPr>
          </a:p>
          <a:p>
            <a:endParaRPr lang="en-US" sz="2400" b="1" dirty="0">
              <a:latin typeface="Cambria"/>
              <a:cs typeface="Cambria"/>
            </a:endParaRPr>
          </a:p>
        </p:txBody>
      </p:sp>
    </p:spTree>
    <p:extLst>
      <p:ext uri="{BB962C8B-B14F-4D97-AF65-F5344CB8AC3E}">
        <p14:creationId xmlns:p14="http://schemas.microsoft.com/office/powerpoint/2010/main" val="909837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E463-7D82-46C7-8909-B4EFDBF6D194}"/>
              </a:ext>
            </a:extLst>
          </p:cNvPr>
          <p:cNvSpPr>
            <a:spLocks noGrp="1"/>
          </p:cNvSpPr>
          <p:nvPr>
            <p:ph type="title"/>
          </p:nvPr>
        </p:nvSpPr>
        <p:spPr>
          <a:xfrm>
            <a:off x="1191300" y="519800"/>
            <a:ext cx="9601196" cy="1051423"/>
          </a:xfrm>
        </p:spPr>
        <p:txBody>
          <a:bodyPr>
            <a:normAutofit/>
          </a:bodyPr>
          <a:lstStyle/>
          <a:p>
            <a:r>
              <a:rPr lang="en-US" sz="2400" b="1" dirty="0">
                <a:latin typeface="Cambria"/>
                <a:cs typeface="Cambria"/>
              </a:rPr>
              <a:t>SYSTEM ANALYSIS AND REQUIREMENTS MODELING</a:t>
            </a:r>
            <a:br>
              <a:rPr lang="en-US" sz="2400" b="1" dirty="0">
                <a:latin typeface="Cambria"/>
                <a:cs typeface="Cambria"/>
              </a:rPr>
            </a:br>
            <a:endParaRPr lang="en-US" sz="2400" b="1" dirty="0">
              <a:latin typeface="Cambria"/>
              <a:cs typeface="Cambria"/>
            </a:endParaRPr>
          </a:p>
        </p:txBody>
      </p:sp>
      <p:sp>
        <p:nvSpPr>
          <p:cNvPr id="3" name="Content Placeholder 2">
            <a:extLst>
              <a:ext uri="{FF2B5EF4-FFF2-40B4-BE49-F238E27FC236}">
                <a16:creationId xmlns:a16="http://schemas.microsoft.com/office/drawing/2014/main" id="{87D5949E-EE0A-4A19-B2EB-B3F2C66D6865}"/>
              </a:ext>
            </a:extLst>
          </p:cNvPr>
          <p:cNvSpPr>
            <a:spLocks noGrp="1"/>
          </p:cNvSpPr>
          <p:nvPr>
            <p:ph idx="1"/>
          </p:nvPr>
        </p:nvSpPr>
        <p:spPr>
          <a:xfrm>
            <a:off x="1295402" y="1571223"/>
            <a:ext cx="9497094" cy="4098583"/>
          </a:xfrm>
        </p:spPr>
        <p:txBody>
          <a:bodyPr>
            <a:normAutofit/>
          </a:bodyPr>
          <a:lstStyle/>
          <a:p>
            <a:pPr lvl="0">
              <a:buFont typeface="Wingdings" panose="05000000000000000000" pitchFamily="2" charset="2"/>
              <a:buChar char="Ø"/>
            </a:pPr>
            <a:endParaRPr lang="en-US" sz="2400" b="1" dirty="0">
              <a:latin typeface="Cambria"/>
              <a:cs typeface="Cambria"/>
            </a:endParaRPr>
          </a:p>
          <a:p>
            <a:pPr marL="0" lvl="0" indent="0">
              <a:buNone/>
            </a:pPr>
            <a:r>
              <a:rPr lang="en-US" sz="1800" b="1" dirty="0">
                <a:latin typeface="Cambria"/>
                <a:cs typeface="Cambria"/>
              </a:rPr>
              <a:t>	Introduction</a:t>
            </a:r>
          </a:p>
          <a:p>
            <a:r>
              <a:rPr lang="en-US" sz="1800" dirty="0">
                <a:effectLst/>
                <a:latin typeface="Times New Roman" panose="02020603050405020304" pitchFamily="18" charset="0"/>
                <a:ea typeface="Arial" panose="020B0604020202020204" pitchFamily="34" charset="0"/>
              </a:rPr>
              <a:t>With a focus on optimizing the voting system, the project aims to enhance shareholder engagement through streamlined and secure processes. By dismantling traditional barriers and embracing decentralization, the envisioned system embodies transparency, efficiency, and operational viability. </a:t>
            </a:r>
          </a:p>
          <a:p>
            <a:pPr marL="0" indent="0">
              <a:buNone/>
            </a:pPr>
            <a:r>
              <a:rPr lang="en-US" b="1" dirty="0">
                <a:latin typeface="Cambria"/>
                <a:cs typeface="Cambria"/>
              </a:rPr>
              <a:t>	</a:t>
            </a:r>
            <a:r>
              <a:rPr lang="en-US" sz="1800" b="1" dirty="0">
                <a:latin typeface="Times New Roman" panose="02020603050405020304" pitchFamily="18" charset="0"/>
                <a:cs typeface="Times New Roman" panose="02020603050405020304" pitchFamily="18" charset="0"/>
              </a:rPr>
              <a:t>Objectives of system Analysis</a:t>
            </a:r>
          </a:p>
          <a:p>
            <a:r>
              <a:rPr lang="en-US" sz="1800" dirty="0">
                <a:latin typeface="Times New Roman" panose="02020603050405020304" pitchFamily="18" charset="0"/>
                <a:ea typeface="Arial" panose="020B0604020202020204" pitchFamily="34" charset="0"/>
              </a:rPr>
              <a:t>T</a:t>
            </a:r>
            <a:r>
              <a:rPr lang="en-US" sz="1800" dirty="0">
                <a:effectLst/>
                <a:latin typeface="Times New Roman" panose="02020603050405020304" pitchFamily="18" charset="0"/>
                <a:ea typeface="Arial" panose="020B0604020202020204" pitchFamily="34" charset="0"/>
              </a:rPr>
              <a:t>o understand how things are currently being done and what improvements are needed.</a:t>
            </a:r>
          </a:p>
          <a:p>
            <a:pPr marL="0" indent="0">
              <a:buNone/>
            </a:pPr>
            <a:r>
              <a:rPr lang="en-US" sz="1800" b="1" dirty="0">
                <a:latin typeface="Times New Roman" panose="02020603050405020304" pitchFamily="18" charset="0"/>
                <a:cs typeface="Cambria"/>
              </a:rPr>
              <a:t>	Problem Definition</a:t>
            </a:r>
          </a:p>
          <a:p>
            <a:r>
              <a:rPr lang="en-US" sz="1800" dirty="0">
                <a:effectLst/>
                <a:latin typeface="Times New Roman" panose="02020603050405020304" pitchFamily="18" charset="0"/>
                <a:ea typeface="Arial" panose="020B0604020202020204" pitchFamily="34" charset="0"/>
              </a:rPr>
              <a:t>The current manual shareholder voting process at Kenya Airways lacks transparency, is time-consuming, and prone to errors.</a:t>
            </a:r>
            <a:endParaRPr lang="en-US" sz="1800" b="1" dirty="0">
              <a:latin typeface="Cambria"/>
              <a:cs typeface="Cambria"/>
            </a:endParaRPr>
          </a:p>
        </p:txBody>
      </p:sp>
    </p:spTree>
    <p:extLst>
      <p:ext uri="{BB962C8B-B14F-4D97-AF65-F5344CB8AC3E}">
        <p14:creationId xmlns:p14="http://schemas.microsoft.com/office/powerpoint/2010/main" val="667655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E463-7D82-46C7-8909-B4EFDBF6D194}"/>
              </a:ext>
            </a:extLst>
          </p:cNvPr>
          <p:cNvSpPr>
            <a:spLocks noGrp="1"/>
          </p:cNvSpPr>
          <p:nvPr>
            <p:ph type="title"/>
          </p:nvPr>
        </p:nvSpPr>
        <p:spPr>
          <a:xfrm>
            <a:off x="1191300" y="519800"/>
            <a:ext cx="9601196" cy="1051423"/>
          </a:xfrm>
        </p:spPr>
        <p:txBody>
          <a:bodyPr>
            <a:normAutofit/>
          </a:bodyPr>
          <a:lstStyle/>
          <a:p>
            <a:r>
              <a:rPr lang="en-US" sz="2400" b="1" dirty="0">
                <a:latin typeface="Cambria"/>
                <a:cs typeface="Cambria"/>
              </a:rPr>
              <a:t>SYSTEM ANALYSIS AND REQUIREMENTS MODELING cont.’</a:t>
            </a:r>
          </a:p>
        </p:txBody>
      </p:sp>
      <p:sp>
        <p:nvSpPr>
          <p:cNvPr id="3" name="Content Placeholder 2">
            <a:extLst>
              <a:ext uri="{FF2B5EF4-FFF2-40B4-BE49-F238E27FC236}">
                <a16:creationId xmlns:a16="http://schemas.microsoft.com/office/drawing/2014/main" id="{87D5949E-EE0A-4A19-B2EB-B3F2C66D6865}"/>
              </a:ext>
            </a:extLst>
          </p:cNvPr>
          <p:cNvSpPr>
            <a:spLocks noGrp="1"/>
          </p:cNvSpPr>
          <p:nvPr>
            <p:ph idx="1"/>
          </p:nvPr>
        </p:nvSpPr>
        <p:spPr>
          <a:xfrm>
            <a:off x="1295402" y="1571223"/>
            <a:ext cx="9497094" cy="4098583"/>
          </a:xfrm>
        </p:spPr>
        <p:txBody>
          <a:bodyPr>
            <a:normAutofit/>
          </a:bodyPr>
          <a:lstStyle/>
          <a:p>
            <a:pPr marL="0" lvl="0" indent="0">
              <a:buNone/>
            </a:pPr>
            <a:endParaRPr lang="en-US" sz="2400" b="1" dirty="0">
              <a:latin typeface="Cambria"/>
              <a:cs typeface="Cambria"/>
            </a:endParaRPr>
          </a:p>
          <a:p>
            <a:pPr marL="0" indent="0">
              <a:buNone/>
            </a:pPr>
            <a:r>
              <a:rPr lang="en-US" b="1" dirty="0">
                <a:latin typeface="Cambria"/>
                <a:cs typeface="Cambria"/>
              </a:rPr>
              <a:t>	Feasibility Study</a:t>
            </a:r>
          </a:p>
          <a:p>
            <a:r>
              <a:rPr lang="en-US" sz="1800" dirty="0">
                <a:effectLst/>
                <a:latin typeface="Cambria"/>
                <a:ea typeface="Arial" panose="020B0604020202020204" pitchFamily="34" charset="0"/>
              </a:rPr>
              <a:t>It </a:t>
            </a:r>
            <a:r>
              <a:rPr lang="en-US" sz="1800" dirty="0">
                <a:effectLst/>
                <a:latin typeface="Times New Roman" panose="02020603050405020304" pitchFamily="18" charset="0"/>
                <a:ea typeface="Arial" panose="020B0604020202020204" pitchFamily="34" charset="0"/>
              </a:rPr>
              <a:t>evaluates the practicality and viability of implementing the blockchain-based voting system, considering technical, operational, economic, and schedule aspects.</a:t>
            </a:r>
          </a:p>
          <a:p>
            <a:pPr marL="0" indent="0">
              <a:buNone/>
            </a:pPr>
            <a:r>
              <a:rPr lang="en-US" sz="1800" b="1" dirty="0">
                <a:latin typeface="Times New Roman" panose="02020603050405020304" pitchFamily="18" charset="0"/>
                <a:cs typeface="Cambria"/>
              </a:rPr>
              <a:t>	System analysis tools</a:t>
            </a:r>
          </a:p>
          <a:p>
            <a:r>
              <a:rPr lang="en-US" sz="1800" dirty="0">
                <a:latin typeface="Times New Roman" panose="02020603050405020304" pitchFamily="18" charset="0"/>
                <a:cs typeface="Cambria"/>
              </a:rPr>
              <a:t>Use Case Diagrams</a:t>
            </a:r>
          </a:p>
          <a:p>
            <a:r>
              <a:rPr lang="en-US" sz="1800" dirty="0">
                <a:latin typeface="Times New Roman" panose="02020603050405020304" pitchFamily="18" charset="0"/>
                <a:cs typeface="Cambria"/>
              </a:rPr>
              <a:t>Flow Chart </a:t>
            </a:r>
          </a:p>
          <a:p>
            <a:r>
              <a:rPr lang="en-US" sz="1800" dirty="0">
                <a:latin typeface="Times New Roman" panose="02020603050405020304" pitchFamily="18" charset="0"/>
                <a:cs typeface="Cambria"/>
              </a:rPr>
              <a:t>Entity Relationship Diagrams</a:t>
            </a:r>
            <a:endParaRPr lang="en-US" sz="2400" dirty="0">
              <a:latin typeface="Cambria"/>
              <a:cs typeface="Cambria"/>
            </a:endParaRPr>
          </a:p>
        </p:txBody>
      </p:sp>
    </p:spTree>
    <p:extLst>
      <p:ext uri="{BB962C8B-B14F-4D97-AF65-F5344CB8AC3E}">
        <p14:creationId xmlns:p14="http://schemas.microsoft.com/office/powerpoint/2010/main" val="1898825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mbria" charset="0"/>
                <a:ea typeface="Cambria" charset="0"/>
                <a:cs typeface="Cambria" charset="0"/>
              </a:rPr>
              <a:t>SYSTEM</a:t>
            </a:r>
            <a:r>
              <a:rPr lang="en-US" sz="3200" dirty="0">
                <a:latin typeface="Cambria" charset="0"/>
                <a:ea typeface="Cambria" charset="0"/>
                <a:cs typeface="Cambria" charset="0"/>
              </a:rPr>
              <a:t> </a:t>
            </a:r>
            <a:r>
              <a:rPr lang="en-US" sz="3200" b="1" dirty="0">
                <a:latin typeface="Cambria" charset="0"/>
                <a:ea typeface="Cambria" charset="0"/>
                <a:cs typeface="Cambria" charset="0"/>
              </a:rPr>
              <a:t>DESIGN</a:t>
            </a:r>
          </a:p>
        </p:txBody>
      </p:sp>
      <p:sp>
        <p:nvSpPr>
          <p:cNvPr id="3" name="Content Placeholder 2"/>
          <p:cNvSpPr>
            <a:spLocks noGrp="1"/>
          </p:cNvSpPr>
          <p:nvPr>
            <p:ph idx="1"/>
          </p:nvPr>
        </p:nvSpPr>
        <p:spPr/>
        <p:txBody>
          <a:bodyPr/>
          <a:lstStyle/>
          <a:p>
            <a:r>
              <a:rPr lang="en-US" sz="1800" dirty="0">
                <a:effectLst/>
                <a:latin typeface="Times New Roman" panose="02020603050405020304" pitchFamily="18" charset="0"/>
                <a:ea typeface="Arial" panose="020B0604020202020204" pitchFamily="34" charset="0"/>
              </a:rPr>
              <a:t>System design is the step where we turn ideas into a detailed plan. In our case, it's about creating a clear structure for the blockchain-based voting system for Kenya Airways shareholders.</a:t>
            </a:r>
          </a:p>
          <a:p>
            <a:pPr marL="0" indent="0">
              <a:buNone/>
            </a:pPr>
            <a:r>
              <a:rPr lang="en-US" sz="1800" b="1" dirty="0">
                <a:latin typeface="Times New Roman" panose="02020603050405020304" pitchFamily="18" charset="0"/>
              </a:rPr>
              <a:t>	</a:t>
            </a:r>
          </a:p>
          <a:p>
            <a:pPr marL="0" indent="0">
              <a:buNone/>
            </a:pPr>
            <a:r>
              <a:rPr lang="en-US" sz="1800" b="1" dirty="0">
                <a:latin typeface="Times New Roman" panose="02020603050405020304" pitchFamily="18" charset="0"/>
              </a:rPr>
              <a:t>	Design Objectives</a:t>
            </a:r>
          </a:p>
          <a:p>
            <a:pPr marL="342900" marR="0" lvl="0" indent="-342900" algn="just">
              <a:lnSpc>
                <a:spcPct val="150000"/>
              </a:lnSpc>
              <a:spcBef>
                <a:spcPts val="0"/>
              </a:spcBef>
              <a:spcAft>
                <a:spcPts val="0"/>
              </a:spcAft>
              <a:buFont typeface="+mj-lt"/>
              <a:buAutoNum type="romanLcPeriod"/>
            </a:pPr>
            <a:r>
              <a:rPr lang="en-US" sz="1600" b="1" dirty="0">
                <a:effectLst/>
                <a:latin typeface="Times New Roman" panose="02020603050405020304" pitchFamily="18" charset="0"/>
                <a:ea typeface="Arial" panose="020B0604020202020204" pitchFamily="34" charset="0"/>
              </a:rPr>
              <a:t>User-Centric Interface </a:t>
            </a:r>
            <a:r>
              <a:rPr lang="en-US" sz="1600" dirty="0">
                <a:effectLst/>
                <a:latin typeface="Times New Roman" panose="02020603050405020304" pitchFamily="18" charset="0"/>
                <a:ea typeface="Arial" panose="020B0604020202020204" pitchFamily="34" charset="0"/>
              </a:rPr>
              <a:t>by</a:t>
            </a:r>
            <a:r>
              <a:rPr lang="en-US" sz="1600" b="1" dirty="0">
                <a:effectLst/>
                <a:latin typeface="Times New Roman" panose="02020603050405020304" pitchFamily="18" charset="0"/>
                <a:ea typeface="Arial" panose="020B0604020202020204" pitchFamily="34" charset="0"/>
              </a:rPr>
              <a:t> </a:t>
            </a:r>
            <a:r>
              <a:rPr lang="en-US" sz="1600" dirty="0">
                <a:effectLst/>
                <a:latin typeface="Times New Roman" panose="02020603050405020304" pitchFamily="18" charset="0"/>
                <a:ea typeface="Arial" panose="020B0604020202020204" pitchFamily="34" charset="0"/>
              </a:rPr>
              <a:t>designing an intuitive and user-friendly interface that allows shareholders to easily navigate the system and cast their votes.</a:t>
            </a:r>
          </a:p>
          <a:p>
            <a:pPr marL="342900" marR="0" lvl="0" indent="-342900" algn="just">
              <a:lnSpc>
                <a:spcPct val="150000"/>
              </a:lnSpc>
              <a:spcBef>
                <a:spcPts val="0"/>
              </a:spcBef>
              <a:spcAft>
                <a:spcPts val="0"/>
              </a:spcAft>
              <a:buFont typeface="+mj-lt"/>
              <a:buAutoNum type="romanLcPeriod"/>
            </a:pPr>
            <a:r>
              <a:rPr lang="en-US" sz="1600" b="1" dirty="0">
                <a:effectLst/>
                <a:latin typeface="Times New Roman" panose="02020603050405020304" pitchFamily="18" charset="0"/>
                <a:ea typeface="Arial" panose="020B0604020202020204" pitchFamily="34" charset="0"/>
              </a:rPr>
              <a:t>Immutable Data Integrity </a:t>
            </a:r>
            <a:r>
              <a:rPr lang="en-US" sz="1600" dirty="0">
                <a:effectLst/>
                <a:latin typeface="Times New Roman" panose="02020603050405020304" pitchFamily="18" charset="0"/>
                <a:ea typeface="Arial" panose="020B0604020202020204" pitchFamily="34" charset="0"/>
              </a:rPr>
              <a:t>by developing a system architecture that integrates blockchain technology.</a:t>
            </a:r>
          </a:p>
          <a:p>
            <a:pPr marL="342900" marR="0" lvl="0" indent="-342900" algn="l">
              <a:lnSpc>
                <a:spcPct val="115000"/>
              </a:lnSpc>
              <a:spcBef>
                <a:spcPts val="0"/>
              </a:spcBef>
              <a:spcAft>
                <a:spcPts val="0"/>
              </a:spcAft>
              <a:buFont typeface="+mj-lt"/>
              <a:buAutoNum type="romanLcPeriod"/>
            </a:pPr>
            <a:r>
              <a:rPr lang="en-US" sz="1600" b="1" dirty="0">
                <a:effectLst/>
                <a:latin typeface="Times New Roman" panose="02020603050405020304" pitchFamily="18" charset="0"/>
                <a:ea typeface="Arial" panose="020B0604020202020204" pitchFamily="34" charset="0"/>
              </a:rPr>
              <a:t>Responsive Multi-Device Access </a:t>
            </a:r>
            <a:r>
              <a:rPr lang="en-US" sz="1600" dirty="0">
                <a:effectLst/>
                <a:latin typeface="Times New Roman" panose="02020603050405020304" pitchFamily="18" charset="0"/>
                <a:ea typeface="Arial" panose="020B0604020202020204" pitchFamily="34" charset="0"/>
              </a:rPr>
              <a:t>that adapts seamlessly to various devices</a:t>
            </a:r>
          </a:p>
          <a:p>
            <a:pPr marL="342900" marR="0" lvl="0" indent="-342900" algn="l">
              <a:lnSpc>
                <a:spcPct val="115000"/>
              </a:lnSpc>
              <a:spcBef>
                <a:spcPts val="0"/>
              </a:spcBef>
              <a:spcAft>
                <a:spcPts val="0"/>
              </a:spcAft>
              <a:buFont typeface="+mj-lt"/>
              <a:buAutoNum type="romanLcPeriod"/>
            </a:pPr>
            <a:endParaRPr lang="en-US" sz="1600" dirty="0">
              <a:latin typeface="Times New Roman" panose="02020603050405020304" pitchFamily="18" charset="0"/>
              <a:ea typeface="Arial" panose="020B0604020202020204" pitchFamily="34" charset="0"/>
            </a:endParaRPr>
          </a:p>
          <a:p>
            <a:pPr marL="0" marR="0" lvl="0" indent="0" algn="l">
              <a:lnSpc>
                <a:spcPct val="115000"/>
              </a:lnSpc>
              <a:spcBef>
                <a:spcPts val="0"/>
              </a:spcBef>
              <a:spcAft>
                <a:spcPts val="0"/>
              </a:spcAft>
              <a:buNone/>
            </a:pPr>
            <a:endParaRPr lang="en-US" sz="1600" dirty="0">
              <a:effectLst/>
              <a:latin typeface="Times New Roman" panose="02020603050405020304" pitchFamily="18" charset="0"/>
              <a:ea typeface="Arial" panose="020B0604020202020204" pitchFamily="34" charset="0"/>
            </a:endParaRPr>
          </a:p>
          <a:p>
            <a:endParaRPr lang="en-US" b="1" dirty="0"/>
          </a:p>
        </p:txBody>
      </p:sp>
    </p:spTree>
    <p:extLst>
      <p:ext uri="{BB962C8B-B14F-4D97-AF65-F5344CB8AC3E}">
        <p14:creationId xmlns:p14="http://schemas.microsoft.com/office/powerpoint/2010/main" val="1941546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mbria" charset="0"/>
                <a:ea typeface="Cambria" charset="0"/>
                <a:cs typeface="Cambria" charset="0"/>
              </a:rPr>
              <a:t>SYSTEM DESIGN cont..</a:t>
            </a:r>
          </a:p>
        </p:txBody>
      </p:sp>
      <p:sp>
        <p:nvSpPr>
          <p:cNvPr id="3" name="Content Placeholder 2"/>
          <p:cNvSpPr>
            <a:spLocks noGrp="1"/>
          </p:cNvSpPr>
          <p:nvPr>
            <p:ph idx="1"/>
          </p:nvPr>
        </p:nvSpPr>
        <p:spPr/>
        <p:txBody>
          <a:bodyPr/>
          <a:lstStyle/>
          <a:p>
            <a:pPr marL="0" indent="0">
              <a:buNone/>
            </a:pPr>
            <a:r>
              <a:rPr lang="en-US" b="1" dirty="0"/>
              <a:t>	Program Design Tools</a:t>
            </a:r>
          </a:p>
          <a:p>
            <a:r>
              <a:rPr lang="en-US" dirty="0"/>
              <a:t>Flow charts</a:t>
            </a:r>
          </a:p>
          <a:p>
            <a:r>
              <a:rPr lang="en-US" dirty="0"/>
              <a:t>Use Case</a:t>
            </a:r>
          </a:p>
          <a:p>
            <a:r>
              <a:rPr lang="en-US" dirty="0"/>
              <a:t>Data Flow Diagram</a:t>
            </a:r>
          </a:p>
        </p:txBody>
      </p:sp>
    </p:spTree>
    <p:extLst>
      <p:ext uri="{BB962C8B-B14F-4D97-AF65-F5344CB8AC3E}">
        <p14:creationId xmlns:p14="http://schemas.microsoft.com/office/powerpoint/2010/main" val="603855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mbria" charset="0"/>
                <a:ea typeface="Cambria" charset="0"/>
                <a:cs typeface="Cambria" charset="0"/>
              </a:rPr>
              <a:t>IMPLEMENTATION</a:t>
            </a:r>
          </a:p>
        </p:txBody>
      </p:sp>
      <p:sp>
        <p:nvSpPr>
          <p:cNvPr id="3" name="Content Placeholder 2"/>
          <p:cNvSpPr>
            <a:spLocks noGrp="1"/>
          </p:cNvSpPr>
          <p:nvPr>
            <p:ph idx="1"/>
          </p:nvPr>
        </p:nvSpPr>
        <p:spPr/>
        <p:txBody>
          <a:bodyPr/>
          <a:lstStyle/>
          <a:p>
            <a:r>
              <a:rPr lang="en-US" sz="1800" dirty="0">
                <a:effectLst/>
                <a:latin typeface="Times New Roman" panose="02020603050405020304" pitchFamily="18" charset="0"/>
                <a:ea typeface="Arial" panose="020B0604020202020204" pitchFamily="34" charset="0"/>
              </a:rPr>
              <a:t>It describes how the different parts of the system are interacting with each other to give us a feasible software solution.</a:t>
            </a:r>
          </a:p>
          <a:p>
            <a:pPr marL="0" indent="0">
              <a:buNone/>
            </a:pPr>
            <a:r>
              <a:rPr lang="en-US" sz="1800" b="1" dirty="0">
                <a:effectLst/>
                <a:latin typeface="Times New Roman" panose="02020603050405020304" pitchFamily="18" charset="0"/>
              </a:rPr>
              <a:t>	Coding tools </a:t>
            </a:r>
          </a:p>
          <a:p>
            <a:r>
              <a:rPr lang="en-US" sz="1800" dirty="0" err="1">
                <a:latin typeface="Times New Roman" panose="02020603050405020304" pitchFamily="18" charset="0"/>
              </a:rPr>
              <a:t>VsCodium</a:t>
            </a:r>
            <a:endParaRPr lang="en-US" sz="1800" dirty="0">
              <a:latin typeface="Times New Roman" panose="02020603050405020304" pitchFamily="18" charset="0"/>
            </a:endParaRPr>
          </a:p>
          <a:p>
            <a:r>
              <a:rPr lang="en-US" sz="1800" dirty="0" err="1">
                <a:latin typeface="Times New Roman" panose="02020603050405020304" pitchFamily="18" charset="0"/>
              </a:rPr>
              <a:t>NextJS</a:t>
            </a:r>
            <a:r>
              <a:rPr lang="en-US" sz="1800" dirty="0">
                <a:latin typeface="Times New Roman" panose="02020603050405020304" pitchFamily="18" charset="0"/>
              </a:rPr>
              <a:t>, ReactJS, Node, Firebase</a:t>
            </a:r>
          </a:p>
          <a:p>
            <a:pPr marL="0" indent="0">
              <a:buNone/>
            </a:pPr>
            <a:r>
              <a:rPr lang="en-US" sz="1800" b="1" dirty="0">
                <a:latin typeface="Times New Roman" panose="02020603050405020304" pitchFamily="18" charset="0"/>
              </a:rPr>
              <a:t>	Change Over Techniques</a:t>
            </a:r>
          </a:p>
          <a:p>
            <a:r>
              <a:rPr lang="en-US" sz="1800" dirty="0">
                <a:latin typeface="Times New Roman" panose="02020603050405020304" pitchFamily="18" charset="0"/>
                <a:ea typeface="Arial" panose="020B0604020202020204" pitchFamily="34" charset="0"/>
              </a:rPr>
              <a:t>P</a:t>
            </a:r>
            <a:r>
              <a:rPr lang="en-US" sz="1800" dirty="0">
                <a:effectLst/>
                <a:latin typeface="Times New Roman" panose="02020603050405020304" pitchFamily="18" charset="0"/>
                <a:ea typeface="Arial" panose="020B0604020202020204" pitchFamily="34" charset="0"/>
              </a:rPr>
              <a:t>ilot change-over technique as the application is rolled out and deployed. This technique involves deploying the application to a sample group of users while increasing to a larger number with time.</a:t>
            </a:r>
            <a:endParaRPr lang="en-US" b="1" dirty="0"/>
          </a:p>
        </p:txBody>
      </p:sp>
    </p:spTree>
    <p:extLst>
      <p:ext uri="{BB962C8B-B14F-4D97-AF65-F5344CB8AC3E}">
        <p14:creationId xmlns:p14="http://schemas.microsoft.com/office/powerpoint/2010/main" val="1851290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mbria" charset="0"/>
                <a:ea typeface="Cambria" charset="0"/>
                <a:cs typeface="Cambria" charset="0"/>
              </a:rPr>
              <a:t>CONCLUSIONS</a:t>
            </a:r>
          </a:p>
        </p:txBody>
      </p:sp>
      <p:sp>
        <p:nvSpPr>
          <p:cNvPr id="3" name="Content Placeholder 2"/>
          <p:cNvSpPr>
            <a:spLocks noGrp="1"/>
          </p:cNvSpPr>
          <p:nvPr>
            <p:ph idx="1"/>
          </p:nvPr>
        </p:nvSpPr>
        <p:spPr/>
        <p:txBody>
          <a:bodyPr/>
          <a:lstStyle/>
          <a:p>
            <a:pPr marL="0" marR="0" algn="just">
              <a:lnSpc>
                <a:spcPct val="150000"/>
              </a:lnSpc>
              <a:spcBef>
                <a:spcPts val="0"/>
              </a:spcBef>
              <a:spcAft>
                <a:spcPts val="0"/>
              </a:spcAft>
            </a:pPr>
            <a:r>
              <a:rPr lang="en-US" sz="1800" dirty="0">
                <a:effectLst/>
                <a:latin typeface="Times New Roman" panose="02020603050405020304" pitchFamily="18" charset="0"/>
                <a:ea typeface="Arial" panose="020B0604020202020204" pitchFamily="34" charset="0"/>
              </a:rPr>
              <a:t>To sum up, the blockchain-based voting system for Kenya Airways shareholders is a smart blend of technology and real-world needs. The system's design and testing show that it can make voting easier and more honest. By using this system, shareholders can be more involved in decision-making and trust the process. With thoughtful planning and user-friendly guidance, this system promises to change how we all work together for the better.</a:t>
            </a:r>
          </a:p>
          <a:p>
            <a:pPr marL="0" marR="0" algn="l">
              <a:lnSpc>
                <a:spcPct val="115000"/>
              </a:lnSpc>
              <a:spcBef>
                <a:spcPts val="0"/>
              </a:spcBef>
              <a:spcAft>
                <a:spcPts val="0"/>
              </a:spcAft>
            </a:pPr>
            <a:endParaRPr lang="en-US" sz="1800" dirty="0">
              <a:effectLst/>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1910023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832600"/>
          </a:xfrm>
        </p:spPr>
        <p:txBody>
          <a:bodyPr>
            <a:normAutofit/>
          </a:bodyPr>
          <a:lstStyle/>
          <a:p>
            <a:r>
              <a:rPr lang="en-US" sz="3200" b="1" dirty="0">
                <a:latin typeface="Cambria" charset="0"/>
                <a:ea typeface="Cambria" charset="0"/>
                <a:cs typeface="Cambria" charset="0"/>
              </a:rPr>
              <a:t>RECOMMENDATIONS</a:t>
            </a:r>
          </a:p>
        </p:txBody>
      </p:sp>
      <p:sp>
        <p:nvSpPr>
          <p:cNvPr id="3" name="Content Placeholder 2"/>
          <p:cNvSpPr>
            <a:spLocks noGrp="1"/>
          </p:cNvSpPr>
          <p:nvPr>
            <p:ph idx="1"/>
          </p:nvPr>
        </p:nvSpPr>
        <p:spPr/>
        <p:txBody>
          <a:bodyPr/>
          <a:lstStyle/>
          <a:p>
            <a:pPr marL="0" marR="0" algn="just">
              <a:lnSpc>
                <a:spcPct val="150000"/>
              </a:lnSpc>
              <a:spcBef>
                <a:spcPts val="0"/>
              </a:spcBef>
              <a:spcAft>
                <a:spcPts val="0"/>
              </a:spcAft>
            </a:pPr>
            <a:r>
              <a:rPr lang="en-US" sz="1800" dirty="0" err="1">
                <a:effectLst/>
                <a:latin typeface="Times New Roman" panose="02020603050405020304" pitchFamily="18" charset="0"/>
                <a:ea typeface="Arial" panose="020B0604020202020204" pitchFamily="34" charset="0"/>
              </a:rPr>
              <a:t>ethbvoting</a:t>
            </a:r>
            <a:r>
              <a:rPr lang="en-US" sz="1800" dirty="0">
                <a:effectLst/>
                <a:latin typeface="Times New Roman" panose="02020603050405020304" pitchFamily="18" charset="0"/>
                <a:ea typeface="Arial" panose="020B0604020202020204" pitchFamily="34" charset="0"/>
              </a:rPr>
              <a:t> is still a long way from being commercially viable as a product. I recommend the following for future versions:</a:t>
            </a:r>
          </a:p>
          <a:p>
            <a:pPr marL="342900" marR="0" lvl="0" indent="-342900" algn="just">
              <a:lnSpc>
                <a:spcPct val="150000"/>
              </a:lnSpc>
              <a:spcBef>
                <a:spcPts val="0"/>
              </a:spcBef>
              <a:spcAft>
                <a:spcPts val="0"/>
              </a:spcAft>
              <a:buFont typeface="+mj-lt"/>
              <a:buAutoNum type="romanLcPeriod"/>
            </a:pPr>
            <a:r>
              <a:rPr lang="en-US" sz="1800" b="1" dirty="0">
                <a:effectLst/>
                <a:latin typeface="Times New Roman" panose="02020603050405020304" pitchFamily="18" charset="0"/>
                <a:ea typeface="Arial" panose="020B0604020202020204" pitchFamily="34" charset="0"/>
              </a:rPr>
              <a:t>Multi-Language Support:</a:t>
            </a:r>
            <a:r>
              <a:rPr lang="en-US" sz="1800" dirty="0">
                <a:effectLst/>
                <a:latin typeface="Times New Roman" panose="02020603050405020304" pitchFamily="18" charset="0"/>
                <a:ea typeface="Arial" panose="020B0604020202020204" pitchFamily="34" charset="0"/>
              </a:rPr>
              <a:t> Introduce support for multiple languages to cater to a diverse group of shareholders.</a:t>
            </a:r>
          </a:p>
          <a:p>
            <a:pPr marL="342900" marR="0" lvl="0" indent="-342900" algn="just">
              <a:lnSpc>
                <a:spcPct val="150000"/>
              </a:lnSpc>
              <a:spcBef>
                <a:spcPts val="0"/>
              </a:spcBef>
              <a:spcAft>
                <a:spcPts val="0"/>
              </a:spcAft>
              <a:buFont typeface="+mj-lt"/>
              <a:buAutoNum type="romanLcPeriod"/>
            </a:pPr>
            <a:r>
              <a:rPr lang="en-US" sz="1800" b="1" dirty="0">
                <a:effectLst/>
                <a:latin typeface="Times New Roman" panose="02020603050405020304" pitchFamily="18" charset="0"/>
                <a:ea typeface="Arial" panose="020B0604020202020204" pitchFamily="34" charset="0"/>
              </a:rPr>
              <a:t>Mobile App Integration:</a:t>
            </a:r>
            <a:r>
              <a:rPr lang="en-US" sz="1800" dirty="0">
                <a:effectLst/>
                <a:latin typeface="Times New Roman" panose="02020603050405020304" pitchFamily="18" charset="0"/>
                <a:ea typeface="Arial" panose="020B0604020202020204" pitchFamily="34" charset="0"/>
              </a:rPr>
              <a:t> Develop a mobile app version for convenient voting on smartphones and tablets.</a:t>
            </a:r>
          </a:p>
          <a:p>
            <a:pPr marL="0" indent="0">
              <a:buNone/>
            </a:pPr>
            <a:endParaRPr lang="en-US" dirty="0"/>
          </a:p>
        </p:txBody>
      </p:sp>
    </p:spTree>
    <p:extLst>
      <p:ext uri="{BB962C8B-B14F-4D97-AF65-F5344CB8AC3E}">
        <p14:creationId xmlns:p14="http://schemas.microsoft.com/office/powerpoint/2010/main" val="6552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F8865-281E-42C3-B6A1-8FFA00D83E8A}"/>
              </a:ext>
            </a:extLst>
          </p:cNvPr>
          <p:cNvSpPr>
            <a:spLocks noGrp="1"/>
          </p:cNvSpPr>
          <p:nvPr>
            <p:ph type="title"/>
          </p:nvPr>
        </p:nvSpPr>
        <p:spPr>
          <a:xfrm>
            <a:off x="1311079" y="517436"/>
            <a:ext cx="9601196" cy="721276"/>
          </a:xfrm>
        </p:spPr>
        <p:txBody>
          <a:bodyPr>
            <a:normAutofit fontScale="90000"/>
          </a:bodyPr>
          <a:lstStyle/>
          <a:p>
            <a:br>
              <a:rPr lang="en-US" sz="2400" b="1" dirty="0">
                <a:latin typeface="Cambria"/>
                <a:cs typeface="Cambria"/>
              </a:rPr>
            </a:br>
            <a:br>
              <a:rPr lang="en-US" sz="2400" b="1" dirty="0">
                <a:latin typeface="Cambria"/>
                <a:cs typeface="Cambria"/>
              </a:rPr>
            </a:br>
            <a:r>
              <a:rPr lang="en-US" sz="2400" b="1" dirty="0">
                <a:latin typeface="Cambria"/>
                <a:cs typeface="Cambria"/>
              </a:rPr>
              <a:t>INTRODUCTION </a:t>
            </a:r>
            <a:br>
              <a:rPr lang="en-US" sz="2400" b="1" dirty="0">
                <a:latin typeface="Cambria"/>
                <a:cs typeface="Cambria"/>
              </a:rPr>
            </a:br>
            <a:endParaRPr lang="en-US" sz="2400" b="1" dirty="0">
              <a:latin typeface="Cambria"/>
              <a:cs typeface="Cambria"/>
            </a:endParaRPr>
          </a:p>
        </p:txBody>
      </p:sp>
      <p:sp>
        <p:nvSpPr>
          <p:cNvPr id="3" name="Content Placeholder 2">
            <a:extLst>
              <a:ext uri="{FF2B5EF4-FFF2-40B4-BE49-F238E27FC236}">
                <a16:creationId xmlns:a16="http://schemas.microsoft.com/office/drawing/2014/main" id="{07C4135C-E7A0-490F-9315-C4891FAE1848}"/>
              </a:ext>
            </a:extLst>
          </p:cNvPr>
          <p:cNvSpPr>
            <a:spLocks noGrp="1"/>
          </p:cNvSpPr>
          <p:nvPr>
            <p:ph idx="1"/>
          </p:nvPr>
        </p:nvSpPr>
        <p:spPr>
          <a:xfrm>
            <a:off x="1295401" y="2014330"/>
            <a:ext cx="9601196" cy="3861538"/>
          </a:xfrm>
        </p:spPr>
        <p:txBody>
          <a:bodyPr>
            <a:normAutofit/>
          </a:bodyPr>
          <a:lstStyle/>
          <a:p>
            <a:r>
              <a:rPr lang="en-US" b="1" dirty="0">
                <a:latin typeface="Times New Roman" panose="02020603050405020304" pitchFamily="18" charset="0"/>
                <a:ea typeface="Arial" panose="020B0604020202020204" pitchFamily="34" charset="0"/>
              </a:rPr>
              <a:t>Introduction</a:t>
            </a:r>
          </a:p>
          <a:p>
            <a:r>
              <a:rPr lang="en-US" sz="2000" dirty="0">
                <a:effectLst/>
                <a:latin typeface="Times New Roman" panose="02020603050405020304" pitchFamily="18" charset="0"/>
                <a:ea typeface="Arial" panose="020B0604020202020204" pitchFamily="34" charset="0"/>
              </a:rPr>
              <a:t>The process of voting in Kenya Airways is quite tedious for shareholders</a:t>
            </a:r>
            <a:r>
              <a:rPr lang="en-US" sz="2000" b="1" dirty="0">
                <a:effectLst/>
                <a:latin typeface="Times New Roman" panose="02020603050405020304" pitchFamily="18" charset="0"/>
                <a:ea typeface="Arial" panose="020B0604020202020204" pitchFamily="34" charset="0"/>
              </a:rPr>
              <a:t> </a:t>
            </a:r>
            <a:r>
              <a:rPr lang="en-US" sz="2000" dirty="0">
                <a:latin typeface="Times New Roman" panose="02020603050405020304" pitchFamily="18" charset="0"/>
                <a:ea typeface="Arial" panose="020B0604020202020204" pitchFamily="34" charset="0"/>
              </a:rPr>
              <a:t>because of the extensive information they have to go through, cost and security issues.</a:t>
            </a:r>
          </a:p>
          <a:p>
            <a:r>
              <a:rPr lang="en-US" sz="2000" dirty="0">
                <a:effectLst/>
                <a:latin typeface="Times New Roman" panose="02020603050405020304" pitchFamily="18" charset="0"/>
                <a:ea typeface="Arial" panose="020B0604020202020204" pitchFamily="34" charset="0"/>
              </a:rPr>
              <a:t>Traditional voting methods is vulnerable to fraud and errors.</a:t>
            </a:r>
          </a:p>
          <a:p>
            <a:r>
              <a:rPr lang="en-US" sz="2000" dirty="0">
                <a:effectLst/>
                <a:latin typeface="Times New Roman" panose="02020603050405020304" pitchFamily="18" charset="0"/>
                <a:ea typeface="Arial" panose="020B0604020202020204" pitchFamily="34" charset="0"/>
              </a:rPr>
              <a:t>With blockchain technology, a blockchain-based voting system offers a more secure and cost-effective solution.</a:t>
            </a:r>
            <a:endParaRPr lang="en-US" sz="2000" dirty="0">
              <a:latin typeface="Times New Roman" panose="02020603050405020304" pitchFamily="18" charset="0"/>
              <a:ea typeface="Arial" panose="020B0604020202020204" pitchFamily="34" charset="0"/>
            </a:endParaRPr>
          </a:p>
          <a:p>
            <a:r>
              <a:rPr lang="en-US" sz="2000" dirty="0">
                <a:effectLst/>
                <a:latin typeface="Times New Roman" panose="02020603050405020304" pitchFamily="18" charset="0"/>
                <a:ea typeface="Arial" panose="020B0604020202020204" pitchFamily="34" charset="0"/>
              </a:rPr>
              <a:t>By implementing a blockchain-based voting system, Kenya Airways has the potential to provide a secure and transparent method for conducting voting.</a:t>
            </a:r>
          </a:p>
          <a:p>
            <a:pPr marL="0" indent="0">
              <a:buNone/>
            </a:pPr>
            <a:endParaRPr lang="en-US" sz="1800" b="1" dirty="0">
              <a:effectLst/>
              <a:latin typeface="Times New Roman" panose="02020603050405020304" pitchFamily="18" charset="0"/>
              <a:ea typeface="Arial" panose="020B0604020202020204" pitchFamily="34" charset="0"/>
            </a:endParaRPr>
          </a:p>
          <a:p>
            <a:endParaRPr lang="en-US" dirty="0"/>
          </a:p>
        </p:txBody>
      </p:sp>
    </p:spTree>
    <p:extLst>
      <p:ext uri="{BB962C8B-B14F-4D97-AF65-F5344CB8AC3E}">
        <p14:creationId xmlns:p14="http://schemas.microsoft.com/office/powerpoint/2010/main" val="187293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E463-7D82-46C7-8909-B4EFDBF6D194}"/>
              </a:ext>
            </a:extLst>
          </p:cNvPr>
          <p:cNvSpPr>
            <a:spLocks noGrp="1"/>
          </p:cNvSpPr>
          <p:nvPr>
            <p:ph type="title"/>
          </p:nvPr>
        </p:nvSpPr>
        <p:spPr>
          <a:xfrm>
            <a:off x="1295402" y="637174"/>
            <a:ext cx="9601196" cy="1051423"/>
          </a:xfrm>
        </p:spPr>
        <p:txBody>
          <a:bodyPr>
            <a:normAutofit/>
          </a:bodyPr>
          <a:lstStyle/>
          <a:p>
            <a:r>
              <a:rPr lang="en-US" sz="2400" b="1" dirty="0">
                <a:latin typeface="Cambria"/>
                <a:cs typeface="Cambria"/>
              </a:rPr>
              <a:t>REFERENCES</a:t>
            </a:r>
            <a:br>
              <a:rPr lang="en-US" sz="2400" b="1" dirty="0">
                <a:latin typeface="Cambria"/>
                <a:cs typeface="Cambria"/>
              </a:rPr>
            </a:br>
            <a:endParaRPr lang="en-US" sz="2400" b="1" dirty="0">
              <a:latin typeface="Cambria"/>
              <a:cs typeface="Cambria"/>
            </a:endParaRPr>
          </a:p>
        </p:txBody>
      </p:sp>
      <p:sp>
        <p:nvSpPr>
          <p:cNvPr id="4" name="Content Placeholder 3"/>
          <p:cNvSpPr>
            <a:spLocks noGrp="1"/>
          </p:cNvSpPr>
          <p:nvPr>
            <p:ph idx="1"/>
          </p:nvPr>
        </p:nvSpPr>
        <p:spPr/>
        <p:txBody>
          <a:bodyPr>
            <a:normAutofit fontScale="62500" lnSpcReduction="20000"/>
          </a:bodyPr>
          <a:lstStyle/>
          <a:p>
            <a:pPr marL="0" marR="0" indent="457200" algn="just">
              <a:lnSpc>
                <a:spcPct val="150000"/>
              </a:lnSpc>
              <a:spcBef>
                <a:spcPts val="0"/>
              </a:spcBef>
              <a:spcAft>
                <a:spcPts val="0"/>
              </a:spcAft>
            </a:pPr>
            <a:r>
              <a:rPr lang="en-US" sz="1800" dirty="0" err="1">
                <a:effectLst/>
                <a:latin typeface="Times New Roman" panose="02020603050405020304" pitchFamily="18" charset="0"/>
                <a:ea typeface="Arial" panose="020B0604020202020204" pitchFamily="34" charset="0"/>
              </a:rPr>
              <a:t>Kshetri</a:t>
            </a:r>
            <a:r>
              <a:rPr lang="en-US" sz="1800" dirty="0">
                <a:effectLst/>
                <a:latin typeface="Times New Roman" panose="02020603050405020304" pitchFamily="18" charset="0"/>
                <a:ea typeface="Arial" panose="020B0604020202020204" pitchFamily="34" charset="0"/>
              </a:rPr>
              <a:t>, N. (2017). Can blockchain strengthen the internet of things? IT Professional, 19(4), 68-72.</a:t>
            </a:r>
          </a:p>
          <a:p>
            <a:pPr marL="0" marR="0" indent="457200" algn="just">
              <a:lnSpc>
                <a:spcPct val="150000"/>
              </a:lnSpc>
              <a:spcBef>
                <a:spcPts val="0"/>
              </a:spcBef>
              <a:spcAft>
                <a:spcPts val="0"/>
              </a:spcAft>
            </a:pPr>
            <a:r>
              <a:rPr lang="en-US" sz="1800" dirty="0">
                <a:effectLst/>
                <a:latin typeface="Times New Roman" panose="02020603050405020304" pitchFamily="18" charset="0"/>
                <a:ea typeface="Arial" panose="020B0604020202020204" pitchFamily="34" charset="0"/>
              </a:rPr>
              <a:t>Johnson, M. P. (2018). Design and implementation of a secure blockchain-based electronic voting system. In Proceedings of the International Conference on Computational Science and Computational Intelligence (pp. 18-23).</a:t>
            </a:r>
          </a:p>
          <a:p>
            <a:pPr marL="0" marR="0" indent="457200" algn="just">
              <a:lnSpc>
                <a:spcPct val="150000"/>
              </a:lnSpc>
              <a:spcBef>
                <a:spcPts val="0"/>
              </a:spcBef>
              <a:spcAft>
                <a:spcPts val="0"/>
              </a:spcAft>
            </a:pPr>
            <a:r>
              <a:rPr lang="en-US" sz="1800" dirty="0">
                <a:effectLst/>
                <a:latin typeface="Times New Roman" panose="02020603050405020304" pitchFamily="18" charset="0"/>
                <a:ea typeface="Arial" panose="020B0604020202020204" pitchFamily="34" charset="0"/>
              </a:rPr>
              <a:t>Chen, C. S., &amp; Liao, Y. H. (2018). Development of a blockchain-based e-voting system: Design and implementation. In Proceedings of the IEEE/RSJ International Conference on Intelligent Robots and Systems (IROS) (pp. 6224-6230).</a:t>
            </a:r>
          </a:p>
          <a:p>
            <a:pPr marL="0" marR="0" indent="457200" algn="just">
              <a:lnSpc>
                <a:spcPct val="150000"/>
              </a:lnSpc>
              <a:spcBef>
                <a:spcPts val="0"/>
              </a:spcBef>
              <a:spcAft>
                <a:spcPts val="0"/>
              </a:spcAft>
            </a:pPr>
            <a:r>
              <a:rPr lang="en-US" sz="1800" dirty="0">
                <a:effectLst/>
                <a:latin typeface="Times New Roman" panose="02020603050405020304" pitchFamily="18" charset="0"/>
                <a:ea typeface="Arial" panose="020B0604020202020204" pitchFamily="34" charset="0"/>
              </a:rPr>
              <a:t>Sasaki, H., Mori, K., &amp; Matsuo, K. (2018). Blockchain-based secure voting system. In Proceedings of the International Conference on Smart Grid and Blockchain (pp. 175-180).</a:t>
            </a:r>
          </a:p>
          <a:p>
            <a:pPr marL="0" marR="0" indent="457200" algn="just">
              <a:lnSpc>
                <a:spcPct val="150000"/>
              </a:lnSpc>
              <a:spcBef>
                <a:spcPts val="0"/>
              </a:spcBef>
              <a:spcAft>
                <a:spcPts val="0"/>
              </a:spcAft>
            </a:pPr>
            <a:r>
              <a:rPr lang="en-US" sz="1800" dirty="0">
                <a:effectLst/>
                <a:latin typeface="Times New Roman" panose="02020603050405020304" pitchFamily="18" charset="0"/>
                <a:ea typeface="Arial" panose="020B0604020202020204" pitchFamily="34" charset="0"/>
              </a:rPr>
              <a:t>Pop, C., &amp; Toma, C. (2019). Using blockchain technology for secure electronic voting. In Proceedings of the International Conference on Security for Information Technology and Communications (pp. 79-91).</a:t>
            </a:r>
          </a:p>
          <a:p>
            <a:pPr marL="0" marR="0" indent="457200" algn="just">
              <a:lnSpc>
                <a:spcPct val="150000"/>
              </a:lnSpc>
              <a:spcBef>
                <a:spcPts val="0"/>
              </a:spcBef>
              <a:spcAft>
                <a:spcPts val="0"/>
              </a:spcAft>
            </a:pPr>
            <a:r>
              <a:rPr lang="en-US" sz="1800" dirty="0" err="1">
                <a:effectLst/>
                <a:latin typeface="Times New Roman" panose="02020603050405020304" pitchFamily="18" charset="0"/>
                <a:ea typeface="Arial" panose="020B0604020202020204" pitchFamily="34" charset="0"/>
              </a:rPr>
              <a:t>Mylrea</a:t>
            </a:r>
            <a:r>
              <a:rPr lang="en-US" sz="1800" dirty="0">
                <a:effectLst/>
                <a:latin typeface="Times New Roman" panose="02020603050405020304" pitchFamily="18" charset="0"/>
                <a:ea typeface="Arial" panose="020B0604020202020204" pitchFamily="34" charset="0"/>
              </a:rPr>
              <a:t>, M. E. (2019). Blockchain voting systems: Can democracy be hacked? IEEE Security &amp; Privacy, 17(5), 85-89.</a:t>
            </a:r>
          </a:p>
          <a:p>
            <a:pPr marL="0" marR="0" indent="457200" algn="just">
              <a:lnSpc>
                <a:spcPct val="150000"/>
              </a:lnSpc>
              <a:spcBef>
                <a:spcPts val="0"/>
              </a:spcBef>
              <a:spcAft>
                <a:spcPts val="0"/>
              </a:spcAft>
            </a:pPr>
            <a:r>
              <a:rPr lang="en-US" sz="1800" dirty="0">
                <a:effectLst/>
                <a:latin typeface="Times New Roman" panose="02020603050405020304" pitchFamily="18" charset="0"/>
                <a:ea typeface="Arial" panose="020B0604020202020204" pitchFamily="34" charset="0"/>
              </a:rPr>
              <a:t>Smith, J. A. (2020). Blockchain technology in corporate governance: Enhancing shareholder participation and transparency. Corporate Governance: An International Review, 28(4), 203-218.</a:t>
            </a:r>
          </a:p>
          <a:p>
            <a:pPr marL="0" marR="0" indent="457200" algn="just">
              <a:lnSpc>
                <a:spcPct val="150000"/>
              </a:lnSpc>
              <a:spcBef>
                <a:spcPts val="0"/>
              </a:spcBef>
              <a:spcAft>
                <a:spcPts val="0"/>
              </a:spcAft>
            </a:pPr>
            <a:br>
              <a:rPr lang="en-US" sz="1800" dirty="0">
                <a:effectLst/>
                <a:latin typeface="Times New Roman" panose="02020603050405020304" pitchFamily="18" charset="0"/>
                <a:ea typeface="Arial" panose="020B0604020202020204" pitchFamily="34" charset="0"/>
              </a:rPr>
            </a:br>
            <a:r>
              <a:rPr lang="en-US" sz="1800" dirty="0" err="1">
                <a:effectLst/>
                <a:latin typeface="Times New Roman" panose="02020603050405020304" pitchFamily="18" charset="0"/>
                <a:ea typeface="Arial" panose="020B0604020202020204" pitchFamily="34" charset="0"/>
              </a:rPr>
              <a:t>Özdemir</a:t>
            </a:r>
            <a:r>
              <a:rPr lang="en-US" sz="1800" dirty="0">
                <a:effectLst/>
                <a:latin typeface="Times New Roman" panose="02020603050405020304" pitchFamily="18" charset="0"/>
                <a:ea typeface="Arial" panose="020B0604020202020204" pitchFamily="34" charset="0"/>
              </a:rPr>
              <a:t>, S., &amp; Sari, A. (2020). A survey on blockchain-based voting systems. Computer Networks, 175, 107285.</a:t>
            </a:r>
          </a:p>
          <a:p>
            <a:endParaRPr lang="en-US" dirty="0"/>
          </a:p>
        </p:txBody>
      </p:sp>
    </p:spTree>
    <p:extLst>
      <p:ext uri="{BB962C8B-B14F-4D97-AF65-F5344CB8AC3E}">
        <p14:creationId xmlns:p14="http://schemas.microsoft.com/office/powerpoint/2010/main" val="385799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18E5C-B5C2-4268-944B-5435C757912B}"/>
              </a:ext>
            </a:extLst>
          </p:cNvPr>
          <p:cNvSpPr>
            <a:spLocks noGrp="1"/>
          </p:cNvSpPr>
          <p:nvPr>
            <p:ph type="title"/>
          </p:nvPr>
        </p:nvSpPr>
        <p:spPr>
          <a:xfrm>
            <a:off x="1311079" y="499464"/>
            <a:ext cx="9601196" cy="859920"/>
          </a:xfrm>
        </p:spPr>
        <p:txBody>
          <a:bodyPr/>
          <a:lstStyle/>
          <a:p>
            <a:r>
              <a:rPr lang="en-US" sz="2400" b="1" dirty="0">
                <a:latin typeface="Cambria"/>
                <a:cs typeface="Cambria"/>
              </a:rPr>
              <a:t>BACKGROUND STUDY</a:t>
            </a:r>
          </a:p>
        </p:txBody>
      </p:sp>
      <p:sp>
        <p:nvSpPr>
          <p:cNvPr id="3" name="Content Placeholder 2">
            <a:extLst>
              <a:ext uri="{FF2B5EF4-FFF2-40B4-BE49-F238E27FC236}">
                <a16:creationId xmlns:a16="http://schemas.microsoft.com/office/drawing/2014/main" id="{361C6258-C8E6-4263-BF78-7DEB6B6A30BC}"/>
              </a:ext>
            </a:extLst>
          </p:cNvPr>
          <p:cNvSpPr>
            <a:spLocks noGrp="1"/>
          </p:cNvSpPr>
          <p:nvPr>
            <p:ph idx="1"/>
          </p:nvPr>
        </p:nvSpPr>
        <p:spPr>
          <a:xfrm>
            <a:off x="1295401" y="1043188"/>
            <a:ext cx="9601196" cy="5512157"/>
          </a:xfrm>
        </p:spPr>
        <p:txBody>
          <a:bodyPr>
            <a:normAutofit/>
          </a:bodyPr>
          <a:lstStyle/>
          <a:p>
            <a:pPr lvl="0">
              <a:buFont typeface="Wingdings" panose="05000000000000000000" pitchFamily="2" charset="2"/>
              <a:buChar char="Ø"/>
            </a:pPr>
            <a:endParaRPr lang="en-US" sz="2400" b="1" dirty="0">
              <a:latin typeface="Cambria"/>
              <a:cs typeface="Cambria"/>
            </a:endParaRPr>
          </a:p>
          <a:p>
            <a:pPr lvl="0">
              <a:buFont typeface="Wingdings" panose="05000000000000000000" pitchFamily="2" charset="2"/>
              <a:buChar char="Ø"/>
            </a:pPr>
            <a:endParaRPr lang="en-US" sz="2400" b="1" dirty="0">
              <a:latin typeface="Cambria"/>
              <a:cs typeface="Cambria"/>
            </a:endParaRPr>
          </a:p>
          <a:p>
            <a:r>
              <a:rPr lang="en-US" sz="2400" b="1" dirty="0">
                <a:latin typeface="Cambria"/>
                <a:cs typeface="Cambria"/>
              </a:rPr>
              <a:t>Background Study</a:t>
            </a:r>
          </a:p>
          <a:p>
            <a:r>
              <a:rPr lang="en-US" sz="2400" dirty="0">
                <a:latin typeface="Cambria"/>
                <a:cs typeface="Cambria"/>
              </a:rPr>
              <a:t>Kenya Airways is publicly traded in the NSE and owned by private owners which means it holds AGM every year and carry out voting to determine various aspects of governance.</a:t>
            </a:r>
          </a:p>
          <a:p>
            <a:r>
              <a:rPr lang="en-US" sz="2400" dirty="0">
                <a:effectLst/>
                <a:latin typeface="Times New Roman" panose="02020603050405020304" pitchFamily="18" charset="0"/>
                <a:ea typeface="Arial" panose="020B0604020202020204" pitchFamily="34" charset="0"/>
              </a:rPr>
              <a:t>This process is always hectic to the shareholders.</a:t>
            </a:r>
          </a:p>
          <a:p>
            <a:r>
              <a:rPr lang="en-US" sz="2400" dirty="0">
                <a:effectLst/>
                <a:latin typeface="Times New Roman" panose="02020603050405020304" pitchFamily="18" charset="0"/>
                <a:ea typeface="Arial" panose="020B0604020202020204" pitchFamily="34" charset="0"/>
              </a:rPr>
              <a:t>The transparency, security and auditability of the process is almost an impossible idea due to various factors is place.</a:t>
            </a:r>
          </a:p>
          <a:p>
            <a:r>
              <a:rPr lang="en-US" sz="2400" dirty="0">
                <a:effectLst/>
                <a:latin typeface="Times New Roman" panose="02020603050405020304" pitchFamily="18" charset="0"/>
                <a:ea typeface="Arial" panose="020B0604020202020204" pitchFamily="34" charset="0"/>
              </a:rPr>
              <a:t>By implementing a blockchain-based voting system, we would be increasing the trust of the voting process</a:t>
            </a:r>
            <a:endParaRPr lang="en-US" sz="2400" dirty="0">
              <a:latin typeface="Cambria"/>
              <a:cs typeface="Cambria"/>
            </a:endParaRPr>
          </a:p>
        </p:txBody>
      </p:sp>
    </p:spTree>
    <p:extLst>
      <p:ext uri="{BB962C8B-B14F-4D97-AF65-F5344CB8AC3E}">
        <p14:creationId xmlns:p14="http://schemas.microsoft.com/office/powerpoint/2010/main" val="3807269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F8865-281E-42C3-B6A1-8FFA00D83E8A}"/>
              </a:ext>
            </a:extLst>
          </p:cNvPr>
          <p:cNvSpPr>
            <a:spLocks noGrp="1"/>
          </p:cNvSpPr>
          <p:nvPr>
            <p:ph type="title"/>
          </p:nvPr>
        </p:nvSpPr>
        <p:spPr>
          <a:xfrm>
            <a:off x="1295401" y="548797"/>
            <a:ext cx="9601196" cy="912780"/>
          </a:xfrm>
        </p:spPr>
        <p:txBody>
          <a:bodyPr>
            <a:normAutofit fontScale="90000"/>
          </a:bodyPr>
          <a:lstStyle/>
          <a:p>
            <a:br>
              <a:rPr lang="en-US" sz="2400" b="1" dirty="0">
                <a:latin typeface="Cambria"/>
                <a:cs typeface="Cambria"/>
              </a:rPr>
            </a:br>
            <a:br>
              <a:rPr lang="en-US" sz="2400" b="1" dirty="0">
                <a:latin typeface="Cambria"/>
                <a:cs typeface="Cambria"/>
              </a:rPr>
            </a:br>
            <a:r>
              <a:rPr lang="en-US" sz="2400" b="1" dirty="0">
                <a:latin typeface="Cambria"/>
                <a:cs typeface="Cambria"/>
              </a:rPr>
              <a:t>PROBLEM STATEMENT</a:t>
            </a:r>
            <a:br>
              <a:rPr lang="en-US" sz="2400" b="1" dirty="0">
                <a:latin typeface="Cambria"/>
                <a:cs typeface="Cambria"/>
              </a:rPr>
            </a:br>
            <a:endParaRPr lang="en-US" sz="2400" b="1" dirty="0">
              <a:latin typeface="Cambria"/>
              <a:cs typeface="Cambria"/>
            </a:endParaRPr>
          </a:p>
        </p:txBody>
      </p:sp>
      <p:sp>
        <p:nvSpPr>
          <p:cNvPr id="3" name="Content Placeholder 2">
            <a:extLst>
              <a:ext uri="{FF2B5EF4-FFF2-40B4-BE49-F238E27FC236}">
                <a16:creationId xmlns:a16="http://schemas.microsoft.com/office/drawing/2014/main" id="{07C4135C-E7A0-490F-9315-C4891FAE1848}"/>
              </a:ext>
            </a:extLst>
          </p:cNvPr>
          <p:cNvSpPr>
            <a:spLocks noGrp="1"/>
          </p:cNvSpPr>
          <p:nvPr>
            <p:ph idx="1"/>
          </p:nvPr>
        </p:nvSpPr>
        <p:spPr>
          <a:xfrm>
            <a:off x="1295401" y="2606759"/>
            <a:ext cx="9601196" cy="3861538"/>
          </a:xfrm>
        </p:spPr>
        <p:txBody>
          <a:bodyPr/>
          <a:lstStyle/>
          <a:p>
            <a:endParaRPr lang="en-US" sz="2400" dirty="0">
              <a:effectLst/>
              <a:latin typeface="Times New Roman" panose="02020603050405020304" pitchFamily="18" charset="0"/>
              <a:ea typeface="Arial" panose="020B0604020202020204" pitchFamily="34" charset="0"/>
            </a:endParaRPr>
          </a:p>
          <a:p>
            <a:endParaRPr lang="en-US" dirty="0">
              <a:latin typeface="Times New Roman" panose="02020603050405020304" pitchFamily="18" charset="0"/>
              <a:ea typeface="Arial" panose="020B0604020202020204" pitchFamily="34" charset="0"/>
            </a:endParaRPr>
          </a:p>
          <a:p>
            <a:r>
              <a:rPr lang="en-US" sz="2400" dirty="0">
                <a:effectLst/>
                <a:latin typeface="Times New Roman" panose="02020603050405020304" pitchFamily="18" charset="0"/>
                <a:ea typeface="Arial" panose="020B0604020202020204" pitchFamily="34" charset="0"/>
              </a:rPr>
              <a:t>To develop a web-based application implemented on a blockchain platform that allows Kenya Airways shareholders to vote on proposed resolutions.</a:t>
            </a:r>
          </a:p>
          <a:p>
            <a:endParaRPr lang="en-US" dirty="0">
              <a:latin typeface="Times New Roman" panose="02020603050405020304" pitchFamily="18" charset="0"/>
            </a:endParaRPr>
          </a:p>
        </p:txBody>
      </p:sp>
    </p:spTree>
    <p:extLst>
      <p:ext uri="{BB962C8B-B14F-4D97-AF65-F5344CB8AC3E}">
        <p14:creationId xmlns:p14="http://schemas.microsoft.com/office/powerpoint/2010/main" val="162999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F041-4C23-4A02-BCAB-D5134CF2E0D8}"/>
              </a:ext>
            </a:extLst>
          </p:cNvPr>
          <p:cNvSpPr>
            <a:spLocks noGrp="1"/>
          </p:cNvSpPr>
          <p:nvPr>
            <p:ph type="title"/>
          </p:nvPr>
        </p:nvSpPr>
        <p:spPr>
          <a:xfrm>
            <a:off x="1119577" y="564478"/>
            <a:ext cx="9601196" cy="950067"/>
          </a:xfrm>
        </p:spPr>
        <p:txBody>
          <a:bodyPr>
            <a:normAutofit/>
          </a:bodyPr>
          <a:lstStyle/>
          <a:p>
            <a:r>
              <a:rPr lang="en-US" sz="2400" b="1" dirty="0">
                <a:latin typeface="Cambria"/>
                <a:cs typeface="Cambria"/>
              </a:rPr>
              <a:t>OBJECTIVES</a:t>
            </a:r>
          </a:p>
        </p:txBody>
      </p:sp>
      <p:sp>
        <p:nvSpPr>
          <p:cNvPr id="3" name="Content Placeholder 2">
            <a:extLst>
              <a:ext uri="{FF2B5EF4-FFF2-40B4-BE49-F238E27FC236}">
                <a16:creationId xmlns:a16="http://schemas.microsoft.com/office/drawing/2014/main" id="{39F4E792-0D0D-4096-9906-2F4EAC811293}"/>
              </a:ext>
            </a:extLst>
          </p:cNvPr>
          <p:cNvSpPr>
            <a:spLocks noGrp="1"/>
          </p:cNvSpPr>
          <p:nvPr>
            <p:ph idx="1"/>
          </p:nvPr>
        </p:nvSpPr>
        <p:spPr>
          <a:xfrm>
            <a:off x="1295402" y="1683026"/>
            <a:ext cx="9601196" cy="4412974"/>
          </a:xfrm>
        </p:spPr>
        <p:txBody>
          <a:bodyPr>
            <a:normAutofit/>
          </a:bodyPr>
          <a:lstStyle/>
          <a:p>
            <a:pPr marL="0" indent="0">
              <a:buNone/>
            </a:pPr>
            <a:r>
              <a:rPr lang="en-US" b="1" dirty="0">
                <a:latin typeface="Cambria"/>
                <a:cs typeface="Cambria"/>
              </a:rPr>
              <a:t>	Overall Goal - </a:t>
            </a:r>
            <a:r>
              <a:rPr lang="en-US" sz="1800" dirty="0">
                <a:effectLst/>
                <a:latin typeface="Times New Roman" panose="02020603050405020304" pitchFamily="18" charset="0"/>
                <a:ea typeface="Arial" panose="020B0604020202020204" pitchFamily="34" charset="0"/>
              </a:rPr>
              <a:t>To develop a web-based application implemented on a blockchain platform 	that 	allows Kenya Airways shareholders to vote on proposed resolutions.</a:t>
            </a:r>
          </a:p>
          <a:p>
            <a:pPr marL="0" indent="0">
              <a:buNone/>
            </a:pPr>
            <a:r>
              <a:rPr lang="en-US" b="1" dirty="0">
                <a:latin typeface="Cambria"/>
                <a:cs typeface="Cambria"/>
              </a:rPr>
              <a:t>	Specific Objectives</a:t>
            </a:r>
            <a:r>
              <a:rPr lang="en-US" sz="1800" dirty="0">
                <a:effectLst/>
                <a:latin typeface="Times New Roman" panose="02020603050405020304" pitchFamily="18" charset="0"/>
                <a:ea typeface="Arial" panose="020B0604020202020204" pitchFamily="34" charset="0"/>
              </a:rPr>
              <a:t> </a:t>
            </a: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Arial" panose="020B0604020202020204" pitchFamily="34" charset="0"/>
              </a:rPr>
              <a:t>To design an intuitive user-friendly web-based interface.</a:t>
            </a: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Arial" panose="020B0604020202020204" pitchFamily="34" charset="0"/>
              </a:rPr>
              <a:t>To develop interactive voting elements such as buttons, checkboxes, and progress indicators.</a:t>
            </a: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Arial" panose="020B0604020202020204" pitchFamily="34" charset="0"/>
              </a:rPr>
              <a:t>To implement smart contracts that automate vote recording, tallying, and result generation.</a:t>
            </a: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Arial" panose="020B0604020202020204" pitchFamily="34" charset="0"/>
              </a:rPr>
              <a:t>To ensure mobile responsiveness by designing the interface to be responsive and adaptable across various devices.</a:t>
            </a: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Arial" panose="020B0604020202020204" pitchFamily="34" charset="0"/>
              </a:rPr>
              <a:t>To design shareholder profiles with relevant information and historical voting records.</a:t>
            </a:r>
          </a:p>
          <a:p>
            <a:endParaRPr lang="en-US" sz="2400" b="1" dirty="0">
              <a:latin typeface="Cambria"/>
              <a:cs typeface="Cambria"/>
            </a:endParaRPr>
          </a:p>
        </p:txBody>
      </p:sp>
    </p:spTree>
    <p:extLst>
      <p:ext uri="{BB962C8B-B14F-4D97-AF65-F5344CB8AC3E}">
        <p14:creationId xmlns:p14="http://schemas.microsoft.com/office/powerpoint/2010/main" val="913581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E463-7D82-46C7-8909-B4EFDBF6D194}"/>
              </a:ext>
            </a:extLst>
          </p:cNvPr>
          <p:cNvSpPr>
            <a:spLocks noGrp="1"/>
          </p:cNvSpPr>
          <p:nvPr>
            <p:ph type="title"/>
          </p:nvPr>
        </p:nvSpPr>
        <p:spPr>
          <a:xfrm>
            <a:off x="1295402" y="982132"/>
            <a:ext cx="9601196" cy="952685"/>
          </a:xfrm>
        </p:spPr>
        <p:txBody>
          <a:bodyPr>
            <a:normAutofit/>
          </a:bodyPr>
          <a:lstStyle/>
          <a:p>
            <a:r>
              <a:rPr lang="en-US" sz="2400" b="1" dirty="0">
                <a:latin typeface="Cambria"/>
                <a:cs typeface="Cambria"/>
              </a:rPr>
              <a:t>SCOPE</a:t>
            </a:r>
            <a:br>
              <a:rPr lang="en-US" sz="2400" b="1" dirty="0">
                <a:latin typeface="Cambria"/>
                <a:cs typeface="Cambria"/>
              </a:rPr>
            </a:br>
            <a:endParaRPr lang="en-US" sz="2400" b="1" dirty="0">
              <a:latin typeface="Cambria"/>
              <a:cs typeface="Cambria"/>
            </a:endParaRPr>
          </a:p>
        </p:txBody>
      </p:sp>
      <p:sp>
        <p:nvSpPr>
          <p:cNvPr id="3" name="Content Placeholder 2">
            <a:extLst>
              <a:ext uri="{FF2B5EF4-FFF2-40B4-BE49-F238E27FC236}">
                <a16:creationId xmlns:a16="http://schemas.microsoft.com/office/drawing/2014/main" id="{87D5949E-EE0A-4A19-B2EB-B3F2C66D6865}"/>
              </a:ext>
            </a:extLst>
          </p:cNvPr>
          <p:cNvSpPr>
            <a:spLocks noGrp="1"/>
          </p:cNvSpPr>
          <p:nvPr>
            <p:ph idx="1"/>
          </p:nvPr>
        </p:nvSpPr>
        <p:spPr>
          <a:xfrm>
            <a:off x="1295402" y="1458474"/>
            <a:ext cx="9601196" cy="4800658"/>
          </a:xfrm>
        </p:spPr>
        <p:txBody>
          <a:bodyPr>
            <a:normAutofit/>
          </a:bodyPr>
          <a:lstStyle/>
          <a:p>
            <a:pPr marL="0" indent="0">
              <a:buNone/>
            </a:pPr>
            <a:endParaRPr lang="en-US" sz="2400" b="1" dirty="0">
              <a:latin typeface="Cambria"/>
              <a:cs typeface="Cambria"/>
            </a:endParaRPr>
          </a:p>
          <a:p>
            <a:pPr marL="0" indent="0">
              <a:buNone/>
            </a:pPr>
            <a:endParaRPr lang="en-US" sz="2400" b="1" dirty="0">
              <a:latin typeface="Cambria"/>
              <a:cs typeface="Cambria"/>
            </a:endParaRPr>
          </a:p>
          <a:p>
            <a:pPr marL="0" marR="0" indent="457200" algn="just">
              <a:lnSpc>
                <a:spcPct val="150000"/>
              </a:lnSpc>
              <a:spcBef>
                <a:spcPts val="0"/>
              </a:spcBef>
              <a:spcAft>
                <a:spcPts val="0"/>
              </a:spcAft>
            </a:pPr>
            <a:r>
              <a:rPr lang="en-US" sz="1800" b="1" dirty="0">
                <a:effectLst/>
                <a:latin typeface="Times New Roman" panose="02020603050405020304" pitchFamily="18" charset="0"/>
                <a:ea typeface="Arial" panose="020B0604020202020204" pitchFamily="34" charset="0"/>
              </a:rPr>
              <a:t>Review</a:t>
            </a:r>
            <a:r>
              <a:rPr lang="en-US" sz="1800" dirty="0">
                <a:effectLst/>
                <a:latin typeface="Times New Roman" panose="02020603050405020304" pitchFamily="18" charset="0"/>
                <a:ea typeface="Arial" panose="020B0604020202020204" pitchFamily="34" charset="0"/>
              </a:rPr>
              <a:t> the information and proposed resolution to be voted on.</a:t>
            </a:r>
          </a:p>
          <a:p>
            <a:pPr marL="0" marR="0" indent="457200" algn="just">
              <a:lnSpc>
                <a:spcPct val="150000"/>
              </a:lnSpc>
              <a:spcBef>
                <a:spcPts val="0"/>
              </a:spcBef>
              <a:spcAft>
                <a:spcPts val="0"/>
              </a:spcAft>
            </a:pPr>
            <a:r>
              <a:rPr lang="en-US" sz="1800" dirty="0">
                <a:effectLst/>
                <a:latin typeface="Times New Roman" panose="02020603050405020304" pitchFamily="18" charset="0"/>
                <a:ea typeface="Arial" panose="020B0604020202020204" pitchFamily="34" charset="0"/>
              </a:rPr>
              <a:t>Cast votes.</a:t>
            </a:r>
          </a:p>
          <a:p>
            <a:pPr marL="0" marR="0" indent="457200" algn="just">
              <a:lnSpc>
                <a:spcPct val="150000"/>
              </a:lnSpc>
              <a:spcBef>
                <a:spcPts val="0"/>
              </a:spcBef>
              <a:spcAft>
                <a:spcPts val="0"/>
              </a:spcAft>
            </a:pPr>
            <a:r>
              <a:rPr lang="en-US" sz="1800" dirty="0">
                <a:effectLst/>
                <a:latin typeface="Times New Roman" panose="02020603050405020304" pitchFamily="18" charset="0"/>
                <a:ea typeface="Arial" panose="020B0604020202020204" pitchFamily="34" charset="0"/>
              </a:rPr>
              <a:t>The votes would be</a:t>
            </a:r>
            <a:r>
              <a:rPr lang="en-US" sz="1800" b="1" dirty="0">
                <a:effectLst/>
                <a:latin typeface="Times New Roman" panose="02020603050405020304" pitchFamily="18" charset="0"/>
                <a:ea typeface="Arial" panose="020B0604020202020204" pitchFamily="34" charset="0"/>
              </a:rPr>
              <a:t> recorded</a:t>
            </a:r>
            <a:r>
              <a:rPr lang="en-US" sz="1800" dirty="0">
                <a:effectLst/>
                <a:latin typeface="Times New Roman" panose="02020603050405020304" pitchFamily="18" charset="0"/>
                <a:ea typeface="Arial" panose="020B0604020202020204" pitchFamily="34" charset="0"/>
              </a:rPr>
              <a:t> on the blockchain platform in a tamper-proof manner, ensuring the 	integrity of the voting process. </a:t>
            </a:r>
          </a:p>
          <a:p>
            <a:pPr marL="0" marR="0" indent="457200" algn="just">
              <a:lnSpc>
                <a:spcPct val="150000"/>
              </a:lnSpc>
              <a:spcBef>
                <a:spcPts val="0"/>
              </a:spcBef>
              <a:spcAft>
                <a:spcPts val="0"/>
              </a:spcAft>
            </a:pPr>
            <a:r>
              <a:rPr lang="en-US" sz="1800" dirty="0">
                <a:effectLst/>
                <a:latin typeface="Times New Roman" panose="02020603050405020304" pitchFamily="18" charset="0"/>
                <a:ea typeface="Arial" panose="020B0604020202020204" pitchFamily="34" charset="0"/>
              </a:rPr>
              <a:t>Automated vote </a:t>
            </a:r>
            <a:r>
              <a:rPr lang="en-US" sz="1800" b="1" dirty="0">
                <a:effectLst/>
                <a:latin typeface="Times New Roman" panose="02020603050405020304" pitchFamily="18" charset="0"/>
                <a:ea typeface="Arial" panose="020B0604020202020204" pitchFamily="34" charset="0"/>
              </a:rPr>
              <a:t>counting</a:t>
            </a:r>
            <a:r>
              <a:rPr lang="en-US" sz="1800" dirty="0">
                <a:effectLst/>
                <a:latin typeface="Times New Roman" panose="02020603050405020304" pitchFamily="18" charset="0"/>
                <a:ea typeface="Arial" panose="020B0604020202020204" pitchFamily="34" charset="0"/>
              </a:rPr>
              <a:t> process.</a:t>
            </a:r>
          </a:p>
          <a:p>
            <a:pPr marL="0" marR="0" indent="457200" algn="just">
              <a:lnSpc>
                <a:spcPct val="150000"/>
              </a:lnSpc>
              <a:spcBef>
                <a:spcPts val="0"/>
              </a:spcBef>
              <a:spcAft>
                <a:spcPts val="0"/>
              </a:spcAft>
            </a:pPr>
            <a:r>
              <a:rPr lang="en-US" sz="1800" dirty="0">
                <a:effectLst/>
                <a:latin typeface="Times New Roman" panose="02020603050405020304" pitchFamily="18" charset="0"/>
                <a:ea typeface="Arial" panose="020B0604020202020204" pitchFamily="34" charset="0"/>
              </a:rPr>
              <a:t>Real-Time </a:t>
            </a:r>
            <a:r>
              <a:rPr lang="en-US" sz="1800" b="1" dirty="0">
                <a:effectLst/>
                <a:latin typeface="Times New Roman" panose="02020603050405020304" pitchFamily="18" charset="0"/>
                <a:ea typeface="Arial" panose="020B0604020202020204" pitchFamily="34" charset="0"/>
              </a:rPr>
              <a:t>display</a:t>
            </a:r>
            <a:r>
              <a:rPr lang="en-US" sz="1800" dirty="0">
                <a:effectLst/>
                <a:latin typeface="Times New Roman" panose="02020603050405020304" pitchFamily="18" charset="0"/>
                <a:ea typeface="Arial" panose="020B0604020202020204" pitchFamily="34" charset="0"/>
              </a:rPr>
              <a:t> of results.</a:t>
            </a:r>
          </a:p>
          <a:p>
            <a:pPr marL="0" marR="0" indent="457200" algn="just">
              <a:lnSpc>
                <a:spcPct val="150000"/>
              </a:lnSpc>
              <a:spcBef>
                <a:spcPts val="0"/>
              </a:spcBef>
              <a:spcAft>
                <a:spcPts val="0"/>
              </a:spcAft>
            </a:pPr>
            <a:r>
              <a:rPr lang="en-US" sz="1800" dirty="0">
                <a:effectLst/>
                <a:latin typeface="Times New Roman" panose="02020603050405020304" pitchFamily="18" charset="0"/>
                <a:ea typeface="Arial" panose="020B0604020202020204" pitchFamily="34" charset="0"/>
              </a:rPr>
              <a:t>The system would also include a way for shareholders to </a:t>
            </a:r>
            <a:r>
              <a:rPr lang="en-US" sz="1800" b="1" dirty="0">
                <a:effectLst/>
                <a:latin typeface="Times New Roman" panose="02020603050405020304" pitchFamily="18" charset="0"/>
                <a:ea typeface="Arial" panose="020B0604020202020204" pitchFamily="34" charset="0"/>
              </a:rPr>
              <a:t>download and print</a:t>
            </a:r>
            <a:r>
              <a:rPr lang="en-US" sz="1800" dirty="0">
                <a:effectLst/>
                <a:latin typeface="Times New Roman" panose="02020603050405020304" pitchFamily="18" charset="0"/>
                <a:ea typeface="Arial" panose="020B0604020202020204" pitchFamily="34" charset="0"/>
              </a:rPr>
              <a:t> the voting results 	for record keeping.</a:t>
            </a:r>
          </a:p>
          <a:p>
            <a:endParaRPr lang="en-US" sz="2400" b="1" dirty="0">
              <a:latin typeface="Cambria"/>
              <a:cs typeface="Cambria"/>
            </a:endParaRPr>
          </a:p>
          <a:p>
            <a:endParaRPr lang="en-US" sz="2400" b="1" dirty="0">
              <a:latin typeface="Cambria"/>
              <a:cs typeface="Cambria"/>
            </a:endParaRPr>
          </a:p>
        </p:txBody>
      </p:sp>
    </p:spTree>
    <p:extLst>
      <p:ext uri="{BB962C8B-B14F-4D97-AF65-F5344CB8AC3E}">
        <p14:creationId xmlns:p14="http://schemas.microsoft.com/office/powerpoint/2010/main" val="207809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F1FF-FB9B-47F8-ACC5-23C4948572AE}"/>
              </a:ext>
            </a:extLst>
          </p:cNvPr>
          <p:cNvSpPr>
            <a:spLocks noGrp="1"/>
          </p:cNvSpPr>
          <p:nvPr>
            <p:ph type="title"/>
          </p:nvPr>
        </p:nvSpPr>
        <p:spPr>
          <a:xfrm>
            <a:off x="1295402" y="982132"/>
            <a:ext cx="9601196" cy="1058703"/>
          </a:xfrm>
        </p:spPr>
        <p:txBody>
          <a:bodyPr/>
          <a:lstStyle/>
          <a:p>
            <a:r>
              <a:rPr lang="en-US" sz="2400" b="1" dirty="0">
                <a:latin typeface="Cambria"/>
                <a:cs typeface="Cambria"/>
              </a:rPr>
              <a:t>JUSTIFICATION</a:t>
            </a:r>
          </a:p>
        </p:txBody>
      </p:sp>
      <p:sp>
        <p:nvSpPr>
          <p:cNvPr id="3" name="Content Placeholder 2">
            <a:extLst>
              <a:ext uri="{FF2B5EF4-FFF2-40B4-BE49-F238E27FC236}">
                <a16:creationId xmlns:a16="http://schemas.microsoft.com/office/drawing/2014/main" id="{3C34EFA2-3559-434E-B961-58DC33357E17}"/>
              </a:ext>
            </a:extLst>
          </p:cNvPr>
          <p:cNvSpPr>
            <a:spLocks noGrp="1"/>
          </p:cNvSpPr>
          <p:nvPr>
            <p:ph idx="1"/>
          </p:nvPr>
        </p:nvSpPr>
        <p:spPr/>
        <p:txBody>
          <a:bodyPr>
            <a:normAutofit/>
          </a:bodyPr>
          <a:lstStyle/>
          <a:p>
            <a:pPr marL="0" marR="0" indent="0" algn="just">
              <a:lnSpc>
                <a:spcPct val="150000"/>
              </a:lnSpc>
              <a:spcBef>
                <a:spcPts val="0"/>
              </a:spcBef>
              <a:spcAft>
                <a:spcPts val="0"/>
              </a:spcAft>
              <a:buNone/>
            </a:pPr>
            <a:r>
              <a:rPr lang="en-US" sz="1800" dirty="0">
                <a:effectLst/>
                <a:latin typeface="Times New Roman" panose="02020603050405020304" pitchFamily="18" charset="0"/>
                <a:ea typeface="Arial" panose="020B0604020202020204" pitchFamily="34" charset="0"/>
              </a:rPr>
              <a:t>The system will provide the following benefits to the Kenya Airways Shareholders:</a:t>
            </a:r>
          </a:p>
          <a:p>
            <a:pPr marL="0" marR="0" indent="457200" algn="just">
              <a:lnSpc>
                <a:spcPct val="150000"/>
              </a:lnSpc>
              <a:spcBef>
                <a:spcPts val="0"/>
              </a:spcBef>
              <a:spcAft>
                <a:spcPts val="0"/>
              </a:spcAft>
            </a:pPr>
            <a:r>
              <a:rPr lang="en-US" sz="1800" b="1" dirty="0">
                <a:effectLst/>
                <a:latin typeface="Times New Roman" panose="02020603050405020304" pitchFamily="18" charset="0"/>
                <a:ea typeface="Arial" panose="020B0604020202020204" pitchFamily="34" charset="0"/>
              </a:rPr>
              <a:t>Improved Corporate Governance </a:t>
            </a:r>
            <a:r>
              <a:rPr lang="en-US" sz="1800" dirty="0">
                <a:effectLst/>
                <a:latin typeface="Times New Roman" panose="02020603050405020304" pitchFamily="18" charset="0"/>
                <a:ea typeface="Arial" panose="020B0604020202020204" pitchFamily="34" charset="0"/>
              </a:rPr>
              <a:t>by reducing the potential for fraud and conflicts of interest 	which enhances the trust and confidence.</a:t>
            </a:r>
          </a:p>
          <a:p>
            <a:pPr marL="0" marR="0" indent="457200" algn="just">
              <a:lnSpc>
                <a:spcPct val="150000"/>
              </a:lnSpc>
              <a:spcBef>
                <a:spcPts val="0"/>
              </a:spcBef>
              <a:spcAft>
                <a:spcPts val="0"/>
              </a:spcAft>
            </a:pPr>
            <a:r>
              <a:rPr lang="en-US" sz="1800" dirty="0">
                <a:effectLst/>
                <a:latin typeface="Times New Roman" panose="02020603050405020304" pitchFamily="18" charset="0"/>
                <a:ea typeface="Arial" panose="020B0604020202020204" pitchFamily="34" charset="0"/>
              </a:rPr>
              <a:t>Enhanced </a:t>
            </a:r>
            <a:r>
              <a:rPr lang="en-US" sz="1800" b="1" dirty="0">
                <a:effectLst/>
                <a:latin typeface="Times New Roman" panose="02020603050405020304" pitchFamily="18" charset="0"/>
                <a:ea typeface="Arial" panose="020B0604020202020204" pitchFamily="34" charset="0"/>
              </a:rPr>
              <a:t>Security</a:t>
            </a:r>
            <a:r>
              <a:rPr lang="en-US" sz="1800" dirty="0">
                <a:effectLst/>
                <a:latin typeface="Times New Roman" panose="02020603050405020304" pitchFamily="18" charset="0"/>
                <a:ea typeface="Arial" panose="020B0604020202020204" pitchFamily="34" charset="0"/>
              </a:rPr>
              <a:t> by making it impossible to manipulate the voting results.</a:t>
            </a:r>
          </a:p>
          <a:p>
            <a:pPr marL="0" marR="0" indent="457200" algn="just">
              <a:lnSpc>
                <a:spcPct val="150000"/>
              </a:lnSpc>
              <a:spcBef>
                <a:spcPts val="0"/>
              </a:spcBef>
              <a:spcAft>
                <a:spcPts val="0"/>
              </a:spcAft>
            </a:pPr>
            <a:r>
              <a:rPr lang="en-US" sz="1800" dirty="0">
                <a:effectLst/>
                <a:latin typeface="Times New Roman" panose="02020603050405020304" pitchFamily="18" charset="0"/>
                <a:ea typeface="Arial" panose="020B0604020202020204" pitchFamily="34" charset="0"/>
              </a:rPr>
              <a:t>Improved </a:t>
            </a:r>
            <a:r>
              <a:rPr lang="en-US" sz="1800" b="1" dirty="0">
                <a:effectLst/>
                <a:latin typeface="Times New Roman" panose="02020603050405020304" pitchFamily="18" charset="0"/>
                <a:ea typeface="Arial" panose="020B0604020202020204" pitchFamily="34" charset="0"/>
              </a:rPr>
              <a:t>Efficiency</a:t>
            </a:r>
            <a:r>
              <a:rPr lang="en-US" sz="1800" dirty="0">
                <a:effectLst/>
                <a:latin typeface="Times New Roman" panose="02020603050405020304" pitchFamily="18" charset="0"/>
                <a:ea typeface="Arial" panose="020B0604020202020204" pitchFamily="34" charset="0"/>
              </a:rPr>
              <a:t> by eliminating the need for intermediaries, paper-based documentation, and 	manual vote counting, reducing the administrative burden on the organization.</a:t>
            </a:r>
          </a:p>
          <a:p>
            <a:pPr marL="0" marR="0" indent="457200" algn="just">
              <a:lnSpc>
                <a:spcPct val="150000"/>
              </a:lnSpc>
              <a:spcBef>
                <a:spcPts val="0"/>
              </a:spcBef>
              <a:spcAft>
                <a:spcPts val="0"/>
              </a:spcAft>
            </a:pPr>
            <a:r>
              <a:rPr lang="en-US" sz="1800" dirty="0">
                <a:effectLst/>
                <a:latin typeface="Times New Roman" panose="02020603050405020304" pitchFamily="18" charset="0"/>
                <a:ea typeface="Arial" panose="020B0604020202020204" pitchFamily="34" charset="0"/>
              </a:rPr>
              <a:t>Alignment with </a:t>
            </a:r>
            <a:r>
              <a:rPr lang="en-US" sz="1800" b="1" dirty="0">
                <a:effectLst/>
                <a:latin typeface="Times New Roman" panose="02020603050405020304" pitchFamily="18" charset="0"/>
                <a:ea typeface="Arial" panose="020B0604020202020204" pitchFamily="34" charset="0"/>
              </a:rPr>
              <a:t>Technology Trends.</a:t>
            </a:r>
            <a:endParaRPr lang="en-US" sz="1800" b="1" dirty="0">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241130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94" y="815356"/>
            <a:ext cx="10277341" cy="461665"/>
          </a:xfrm>
          <a:prstGeom prst="rect">
            <a:avLst/>
          </a:prstGeom>
          <a:noFill/>
        </p:spPr>
        <p:txBody>
          <a:bodyPr wrap="square" rtlCol="0">
            <a:spAutoFit/>
          </a:bodyPr>
          <a:lstStyle/>
          <a:p>
            <a:pPr algn="ctr"/>
            <a:r>
              <a:rPr lang="en-US" sz="2400" b="1" dirty="0">
                <a:latin typeface="Cambria"/>
                <a:cs typeface="Cambria"/>
              </a:rPr>
              <a:t>COST/REQUIREMENTS</a:t>
            </a:r>
          </a:p>
        </p:txBody>
      </p:sp>
      <p:pic>
        <p:nvPicPr>
          <p:cNvPr id="8" name="Content Placeholder 7">
            <a:extLst>
              <a:ext uri="{FF2B5EF4-FFF2-40B4-BE49-F238E27FC236}">
                <a16:creationId xmlns:a16="http://schemas.microsoft.com/office/drawing/2014/main" id="{79FC0CD5-C2AA-3F05-3A73-4913D8BC45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8944" y="1276267"/>
            <a:ext cx="4912026" cy="5006230"/>
          </a:xfrm>
        </p:spPr>
      </p:pic>
    </p:spTree>
    <p:extLst>
      <p:ext uri="{BB962C8B-B14F-4D97-AF65-F5344CB8AC3E}">
        <p14:creationId xmlns:p14="http://schemas.microsoft.com/office/powerpoint/2010/main" val="4063582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E463-7D82-46C7-8909-B4EFDBF6D194}"/>
              </a:ext>
            </a:extLst>
          </p:cNvPr>
          <p:cNvSpPr>
            <a:spLocks noGrp="1"/>
          </p:cNvSpPr>
          <p:nvPr>
            <p:ph type="title"/>
          </p:nvPr>
        </p:nvSpPr>
        <p:spPr>
          <a:xfrm>
            <a:off x="1295402" y="982132"/>
            <a:ext cx="9601196" cy="952685"/>
          </a:xfrm>
        </p:spPr>
        <p:txBody>
          <a:bodyPr>
            <a:normAutofit/>
          </a:bodyPr>
          <a:lstStyle/>
          <a:p>
            <a:r>
              <a:rPr lang="en-US" sz="2400" b="1" dirty="0">
                <a:latin typeface="Cambria"/>
                <a:cs typeface="Cambria"/>
              </a:rPr>
              <a:t>PROJECT SCHEDULE</a:t>
            </a:r>
            <a:br>
              <a:rPr lang="en-US" sz="2400" b="1" dirty="0">
                <a:latin typeface="Cambria"/>
                <a:cs typeface="Cambria"/>
              </a:rPr>
            </a:br>
            <a:endParaRPr lang="en-US" sz="2400" b="1" dirty="0">
              <a:latin typeface="Cambria"/>
              <a:cs typeface="Cambria"/>
            </a:endParaRPr>
          </a:p>
        </p:txBody>
      </p:sp>
      <p:sp>
        <p:nvSpPr>
          <p:cNvPr id="3" name="Content Placeholder 2">
            <a:extLst>
              <a:ext uri="{FF2B5EF4-FFF2-40B4-BE49-F238E27FC236}">
                <a16:creationId xmlns:a16="http://schemas.microsoft.com/office/drawing/2014/main" id="{87D5949E-EE0A-4A19-B2EB-B3F2C66D6865}"/>
              </a:ext>
            </a:extLst>
          </p:cNvPr>
          <p:cNvSpPr>
            <a:spLocks noGrp="1"/>
          </p:cNvSpPr>
          <p:nvPr>
            <p:ph idx="1"/>
          </p:nvPr>
        </p:nvSpPr>
        <p:spPr>
          <a:xfrm>
            <a:off x="1295402" y="2033555"/>
            <a:ext cx="9601196" cy="3636251"/>
          </a:xfrm>
        </p:spPr>
        <p:txBody>
          <a:bodyPr/>
          <a:lstStyle/>
          <a:p>
            <a:pPr marL="0" indent="0">
              <a:buNone/>
            </a:pPr>
            <a:endParaRPr lang="en-US" sz="2400" b="1" dirty="0">
              <a:latin typeface="Cambria"/>
              <a:cs typeface="Cambria"/>
            </a:endParaRPr>
          </a:p>
          <a:p>
            <a:endParaRPr lang="en-US" sz="2400" b="1" dirty="0">
              <a:latin typeface="Cambria"/>
              <a:cs typeface="Cambria"/>
            </a:endParaRPr>
          </a:p>
        </p:txBody>
      </p:sp>
      <p:pic>
        <p:nvPicPr>
          <p:cNvPr id="5" name="Picture 4">
            <a:extLst>
              <a:ext uri="{FF2B5EF4-FFF2-40B4-BE49-F238E27FC236}">
                <a16:creationId xmlns:a16="http://schemas.microsoft.com/office/drawing/2014/main" id="{EC8401F3-F8C0-463F-B845-CF4BF2777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740" y="1472142"/>
            <a:ext cx="7618436" cy="4769875"/>
          </a:xfrm>
          <a:prstGeom prst="rect">
            <a:avLst/>
          </a:prstGeom>
        </p:spPr>
      </p:pic>
    </p:spTree>
    <p:extLst>
      <p:ext uri="{BB962C8B-B14F-4D97-AF65-F5344CB8AC3E}">
        <p14:creationId xmlns:p14="http://schemas.microsoft.com/office/powerpoint/2010/main" val="5968593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2627</TotalTime>
  <Words>1404</Words>
  <Application>Microsoft Office PowerPoint</Application>
  <PresentationFormat>Widescreen</PresentationFormat>
  <Paragraphs>124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Cambria</vt:lpstr>
      <vt:lpstr>Garamond</vt:lpstr>
      <vt:lpstr>Times New Roman</vt:lpstr>
      <vt:lpstr>Wingdings</vt:lpstr>
      <vt:lpstr>Organic</vt:lpstr>
      <vt:lpstr>PROJECT B</vt:lpstr>
      <vt:lpstr>  INTRODUCTION  </vt:lpstr>
      <vt:lpstr>BACKGROUND STUDY</vt:lpstr>
      <vt:lpstr>  PROBLEM STATEMENT </vt:lpstr>
      <vt:lpstr>OBJECTIVES</vt:lpstr>
      <vt:lpstr>SCOPE </vt:lpstr>
      <vt:lpstr>JUSTIFICATION</vt:lpstr>
      <vt:lpstr>PowerPoint Presentation</vt:lpstr>
      <vt:lpstr>PROJECT SCHEDULE </vt:lpstr>
      <vt:lpstr>LITERATURE REVIEW</vt:lpstr>
      <vt:lpstr>LITERATURE REVIEW cont.</vt:lpstr>
      <vt:lpstr>METHODOLOGY/DEVELOPMENT TOOLS </vt:lpstr>
      <vt:lpstr>SYSTEM ANALYSIS AND REQUIREMENTS MODELING </vt:lpstr>
      <vt:lpstr>SYSTEM ANALYSIS AND REQUIREMENTS MODELING cont.’</vt:lpstr>
      <vt:lpstr>SYSTEM DESIGN</vt:lpstr>
      <vt:lpstr>SYSTEM DESIGN cont..</vt:lpstr>
      <vt:lpstr>IMPLEMENTATION</vt:lpstr>
      <vt:lpstr>CONCLUSIONS</vt:lpstr>
      <vt:lpstr>RECOMMENDATIONS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PRESENTATION</dc:title>
  <dc:creator>VINNY</dc:creator>
  <cp:lastModifiedBy>michaelorinacybersec@gmail.com</cp:lastModifiedBy>
  <cp:revision>53</cp:revision>
  <dcterms:created xsi:type="dcterms:W3CDTF">2018-07-03T20:09:46Z</dcterms:created>
  <dcterms:modified xsi:type="dcterms:W3CDTF">2023-08-21T06:09:36Z</dcterms:modified>
</cp:coreProperties>
</file>