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52" r:id="rId1"/>
  </p:sldMasterIdLst>
  <p:notesMasterIdLst>
    <p:notesMasterId r:id="rId50"/>
  </p:notesMasterIdLst>
  <p:sldIdLst>
    <p:sldId id="256" r:id="rId2"/>
    <p:sldId id="262" r:id="rId3"/>
    <p:sldId id="321" r:id="rId4"/>
    <p:sldId id="322" r:id="rId5"/>
    <p:sldId id="323" r:id="rId6"/>
    <p:sldId id="266" r:id="rId7"/>
    <p:sldId id="318" r:id="rId8"/>
    <p:sldId id="274" r:id="rId9"/>
    <p:sldId id="275" r:id="rId10"/>
    <p:sldId id="269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7" r:id="rId31"/>
    <p:sldId id="299" r:id="rId32"/>
    <p:sldId id="300" r:id="rId33"/>
    <p:sldId id="301" r:id="rId34"/>
    <p:sldId id="302" r:id="rId35"/>
    <p:sldId id="303" r:id="rId36"/>
    <p:sldId id="315" r:id="rId37"/>
    <p:sldId id="316" r:id="rId38"/>
    <p:sldId id="305" r:id="rId39"/>
    <p:sldId id="306" r:id="rId40"/>
    <p:sldId id="307" r:id="rId41"/>
    <p:sldId id="319" r:id="rId42"/>
    <p:sldId id="320" r:id="rId43"/>
    <p:sldId id="324" r:id="rId44"/>
    <p:sldId id="308" r:id="rId45"/>
    <p:sldId id="311" r:id="rId46"/>
    <p:sldId id="312" r:id="rId47"/>
    <p:sldId id="313" r:id="rId48"/>
    <p:sldId id="314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3060" autoAdjust="0"/>
  </p:normalViewPr>
  <p:slideViewPr>
    <p:cSldViewPr>
      <p:cViewPr varScale="1">
        <p:scale>
          <a:sx n="84" d="100"/>
          <a:sy n="84" d="100"/>
        </p:scale>
        <p:origin x="17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4EC51-69D1-421E-BDF0-31C4E99ED8C4}" type="datetimeFigureOut">
              <a:rPr lang="en-US" smtClean="0"/>
              <a:pPr/>
              <a:t>06/07/2022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BF966-1F69-4691-9D5B-C1EC7C46D3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70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BF966-1F69-4691-9D5B-C1EC7C46D31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19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/>
              <a:t>Metaphor: </a:t>
            </a:r>
            <a:r>
              <a:rPr lang="en-US" altLang="en-US" sz="1200" dirty="0"/>
              <a:t>a figure of speech in which a word or phrase is applied to an object or action to which it is not literally applicable</a:t>
            </a:r>
          </a:p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7371C3-D768-4A13-A8AA-D579A3A16A7B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76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EB3675-2C41-4F6D-846C-B97D459191B6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7342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CCEA-1B0F-40DF-B88D-D5BD62A860A2}" type="datetime1">
              <a:rPr lang="en-US" smtClean="0"/>
              <a:t>06/07/2022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9724C2E5-1652-4A52-83C4-6EFAD1C46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3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5966-7790-4B57-AD86-BF89E64DDF49}" type="datetime1">
              <a:rPr lang="en-US" smtClean="0"/>
              <a:t>06/07/2022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724C2E5-1652-4A52-83C4-6EFAD1C46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3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E6E8-5808-4FB6-B64E-56A07F99CCE4}" type="datetime1">
              <a:rPr lang="en-US" smtClean="0"/>
              <a:t>06/07/2022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</a:t>
            </a: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724C2E5-1652-4A52-83C4-6EFAD1C464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0231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5D8E-3EE3-447C-AB7D-4FCB6E2B6E45}" type="datetime1">
              <a:rPr lang="en-US" smtClean="0"/>
              <a:t>06/07/2022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724C2E5-1652-4A52-83C4-6EFAD1C46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3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91BD-CF10-421A-9A1C-4B888D3F40CF}" type="datetime1">
              <a:rPr lang="en-US" smtClean="0"/>
              <a:t>06/07/2022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</a:t>
            </a: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724C2E5-1652-4A52-83C4-6EFAD1C464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4814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D8E3-F48B-413E-94AD-CFBECCA596F0}" type="datetime1">
              <a:rPr lang="en-US" smtClean="0"/>
              <a:t>06/07/2022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724C2E5-1652-4A52-83C4-6EFAD1C46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64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AA4D-BE98-4093-817D-D64C0257C5D9}" type="datetime1">
              <a:rPr lang="en-US" smtClean="0"/>
              <a:t>06/07/2022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17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6F3A-0E3C-4C44-AE1F-C2A58805D0F2}" type="datetime1">
              <a:rPr lang="en-US" smtClean="0"/>
              <a:t>06/07/2022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1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0A3F-0B06-4B9E-8FE2-D688B8DCE1FA}" type="datetime1">
              <a:rPr lang="en-US" smtClean="0"/>
              <a:t>06/07/2022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1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7CD7-BD8A-4FB9-880C-F4E6F62552D2}" type="datetime1">
              <a:rPr lang="en-US" smtClean="0"/>
              <a:t>06/07/2022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724C2E5-1652-4A52-83C4-6EFAD1C46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5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9A04-5711-459C-86BE-1B6120C74461}" type="datetime1">
              <a:rPr lang="en-US" smtClean="0"/>
              <a:t>06/07/2022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724C2E5-1652-4A52-83C4-6EFAD1C46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1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A133-7C8F-4D74-9EBE-C59F598387D2}" type="datetime1">
              <a:rPr lang="en-US" smtClean="0"/>
              <a:t>06/07/2022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724C2E5-1652-4A52-83C4-6EFAD1C46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6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9419-A20F-44A6-95F2-D58C8392F0C9}" type="datetime1">
              <a:rPr lang="en-US" smtClean="0"/>
              <a:t>06/07/2022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0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A2F97-A9E2-4451-901D-B25B6C8367D7}" type="datetime1">
              <a:rPr lang="en-US" smtClean="0"/>
              <a:t>06/07/2022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11AB-E120-4979-AC7A-9B06E8D949E3}" type="datetime1">
              <a:rPr lang="en-US" smtClean="0"/>
              <a:t>06/07/2022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4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D1CF-F396-4028-AB67-E38009ACAC9E}" type="datetime1">
              <a:rPr lang="en-US" smtClean="0"/>
              <a:t>06/07/2022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Programming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724C2E5-1652-4A52-83C4-6EFAD1C46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0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F664C-A15B-4C09-859E-6D6FBED08939}" type="datetime1">
              <a:rPr lang="en-US" smtClean="0"/>
              <a:t>06/07/2022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Web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724C2E5-1652-4A52-83C4-6EFAD1C46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7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  <p:sldLayoutId id="2147484164" r:id="rId12"/>
    <p:sldLayoutId id="2147484165" r:id="rId13"/>
    <p:sldLayoutId id="2147484166" r:id="rId14"/>
    <p:sldLayoutId id="2147484167" r:id="rId15"/>
    <p:sldLayoutId id="214748416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67100"/>
            <a:ext cx="9372600" cy="1752600"/>
          </a:xfrm>
        </p:spPr>
        <p:txBody>
          <a:bodyPr>
            <a:noAutofit/>
          </a:bodyPr>
          <a:lstStyle/>
          <a:p>
            <a:pPr algn="ctr"/>
            <a:r>
              <a:rPr lang="en-US" sz="5500" b="1" dirty="0">
                <a:solidFill>
                  <a:srgbClr val="FFC000"/>
                </a:solidFill>
                <a:latin typeface="Chiller" panose="04020404031007020602" pitchFamily="82" charset="0"/>
              </a:rPr>
              <a:t>Human Computer Interaction And User Interface Design</a:t>
            </a:r>
            <a:br>
              <a:rPr lang="en-US" sz="5500" b="1" dirty="0">
                <a:solidFill>
                  <a:srgbClr val="FFC000"/>
                </a:solidFill>
                <a:latin typeface="Chiller" panose="04020404031007020602" pitchFamily="82" charset="0"/>
              </a:rPr>
            </a:br>
            <a:br>
              <a:rPr lang="en-US" sz="5500" b="1" dirty="0">
                <a:solidFill>
                  <a:srgbClr val="FFC000"/>
                </a:solidFill>
                <a:latin typeface="Chiller" panose="04020404031007020602" pitchFamily="82" charset="0"/>
              </a:rPr>
            </a:br>
            <a:r>
              <a:rPr lang="en-US" sz="5500" b="1" dirty="0">
                <a:solidFill>
                  <a:srgbClr val="FFC000"/>
                </a:solidFill>
                <a:latin typeface="Chiller" panose="04020404031007020602" pitchFamily="82" charset="0"/>
              </a:rPr>
              <a:t>Part 1 – Introduction To HCI And UID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400" y="6343650"/>
            <a:ext cx="1371600" cy="514350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2412" y="-4763"/>
            <a:ext cx="8281988" cy="76676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Importance of the User Interface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610600" cy="377762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ts val="3863"/>
              </a:lnSpc>
            </a:pPr>
            <a:r>
              <a:rPr lang="en-US" altLang="en-US" sz="2800" dirty="0">
                <a:cs typeface="Times New Roman" panose="02020603050405020304" pitchFamily="18" charset="0"/>
              </a:rPr>
              <a:t>The user interface is the </a:t>
            </a: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main contact between the user and the computer system</a:t>
            </a:r>
            <a:r>
              <a:rPr lang="en-US" altLang="en-US" sz="2800" dirty="0">
                <a:cs typeface="Times New Roman" panose="02020603050405020304" pitchFamily="18" charset="0"/>
              </a:rPr>
              <a:t>, it is the part of the system that </a:t>
            </a: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the user sees, hears, touches </a:t>
            </a:r>
            <a:r>
              <a:rPr lang="en-US" altLang="en-US" sz="2800" dirty="0">
                <a:cs typeface="Times New Roman" panose="02020603050405020304" pitchFamily="18" charset="0"/>
              </a:rPr>
              <a:t>and </a:t>
            </a: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communicates with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r>
              <a:rPr lang="en-US" altLang="en-US" sz="2800" dirty="0">
                <a:cs typeface="Times New Roman" panose="02020603050405020304" pitchFamily="18" charset="0"/>
              </a:rPr>
              <a:t>The user </a:t>
            </a: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interacts with the computer </a:t>
            </a:r>
            <a:r>
              <a:rPr lang="en-US" altLang="en-US" sz="2800" dirty="0">
                <a:cs typeface="Times New Roman" panose="02020603050405020304" pitchFamily="18" charset="0"/>
              </a:rPr>
              <a:t>in order to carry out </a:t>
            </a: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some specific task </a:t>
            </a:r>
            <a:r>
              <a:rPr lang="en-US" altLang="en-US" sz="2800" dirty="0">
                <a:cs typeface="Times New Roman" panose="02020603050405020304" pitchFamily="18" charset="0"/>
              </a:rPr>
              <a:t>which is of importance, often the task will be a </a:t>
            </a: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fundamental </a:t>
            </a:r>
            <a:r>
              <a:rPr lang="en-US" altLang="en-US" sz="2800" dirty="0">
                <a:cs typeface="Times New Roman" panose="02020603050405020304" pitchFamily="18" charset="0"/>
              </a:rPr>
              <a:t>or </a:t>
            </a: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critical part of the user’s job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DD0034-E859-487C-8420-4CA57BCA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42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86800" cy="685800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Importance of the User Interface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8382000" cy="52578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The types of problems caused by poor interface design include: </a:t>
            </a:r>
          </a:p>
          <a:p>
            <a:pPr lvl="1"/>
            <a:r>
              <a:rPr lang="en-US" altLang="en-US" sz="2800" dirty="0">
                <a:solidFill>
                  <a:srgbClr val="FF0000"/>
                </a:solidFill>
              </a:rPr>
              <a:t>reduced user productivity</a:t>
            </a:r>
          </a:p>
          <a:p>
            <a:pPr lvl="1"/>
            <a:r>
              <a:rPr lang="en-US" altLang="en-US" sz="2800" dirty="0">
                <a:solidFill>
                  <a:srgbClr val="FF0000"/>
                </a:solidFill>
              </a:rPr>
              <a:t>unacceptable learning times </a:t>
            </a:r>
          </a:p>
          <a:p>
            <a:pPr lvl="1"/>
            <a:r>
              <a:rPr lang="en-US" altLang="en-US" sz="2800" dirty="0">
                <a:solidFill>
                  <a:srgbClr val="FF0000"/>
                </a:solidFill>
              </a:rPr>
              <a:t>unacceptable error levels</a:t>
            </a:r>
          </a:p>
          <a:p>
            <a:endParaRPr lang="en-US" altLang="en-US" sz="3200" dirty="0"/>
          </a:p>
          <a:p>
            <a:r>
              <a:rPr lang="en-US" altLang="en-US" sz="3200" dirty="0"/>
              <a:t>All of these factors will lead to user frustration and potentially to rejection of the system by the user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767E9-8B26-49FF-AECE-BA8D0BD6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02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28600" y="38100"/>
            <a:ext cx="8915400" cy="647700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Interface Design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52578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cs typeface="Arial" panose="020B0604020202020204" pitchFamily="34" charset="0"/>
              </a:rPr>
              <a:t>User interface design (UI) </a:t>
            </a:r>
            <a:r>
              <a:rPr lang="en-US" altLang="en-US" sz="2800" dirty="0">
                <a:cs typeface="Arial" panose="020B0604020202020204" pitchFamily="34" charset="0"/>
              </a:rPr>
              <a:t>or user interface engineering is the design of user interfaces for machines and software, such as computers, home appliances, mobile devices, and other electronic devices, with the focus on </a:t>
            </a:r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maximizing usability and the user experience</a:t>
            </a:r>
          </a:p>
          <a:p>
            <a:r>
              <a:rPr lang="en-US" altLang="en-US" sz="2800" dirty="0">
                <a:cs typeface="Arial" panose="020B0604020202020204" pitchFamily="34" charset="0"/>
              </a:rPr>
              <a:t>What makes a "</a:t>
            </a:r>
            <a:r>
              <a:rPr lang="en-US" alt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good</a:t>
            </a:r>
            <a:r>
              <a:rPr lang="en-US" altLang="en-US" sz="2800" dirty="0">
                <a:cs typeface="Arial" panose="020B0604020202020204" pitchFamily="34" charset="0"/>
              </a:rPr>
              <a:t>" interface?</a:t>
            </a:r>
          </a:p>
          <a:p>
            <a:pPr lvl="1"/>
            <a:r>
              <a:rPr lang="en-US" altLang="en-US" sz="2500" dirty="0">
                <a:cs typeface="Arial" panose="020B0604020202020204" pitchFamily="34" charset="0"/>
              </a:rPr>
              <a:t>Well-designed interfaces provide a </a:t>
            </a:r>
            <a:r>
              <a:rPr lang="en-US" altLang="en-US" sz="2500" dirty="0">
                <a:solidFill>
                  <a:srgbClr val="FF0000"/>
                </a:solidFill>
                <a:cs typeface="Arial" panose="020B0604020202020204" pitchFamily="34" charset="0"/>
              </a:rPr>
              <a:t>good match </a:t>
            </a:r>
            <a:r>
              <a:rPr lang="en-US" altLang="en-US" sz="2500" dirty="0">
                <a:cs typeface="Arial" panose="020B0604020202020204" pitchFamily="34" charset="0"/>
              </a:rPr>
              <a:t>between the </a:t>
            </a:r>
            <a:r>
              <a:rPr lang="en-US" altLang="en-US" sz="2500" dirty="0">
                <a:solidFill>
                  <a:srgbClr val="FF0000"/>
                </a:solidFill>
                <a:cs typeface="Arial" panose="020B0604020202020204" pitchFamily="34" charset="0"/>
              </a:rPr>
              <a:t>user’s task</a:t>
            </a:r>
            <a:r>
              <a:rPr lang="en-US" altLang="en-US" sz="2500" dirty="0">
                <a:cs typeface="Arial" panose="020B0604020202020204" pitchFamily="34" charset="0"/>
              </a:rPr>
              <a:t>, </a:t>
            </a:r>
            <a:r>
              <a:rPr lang="en-US" altLang="en-US" sz="2500" dirty="0">
                <a:solidFill>
                  <a:srgbClr val="FF0000"/>
                </a:solidFill>
                <a:cs typeface="Arial" panose="020B0604020202020204" pitchFamily="34" charset="0"/>
              </a:rPr>
              <a:t>skill level</a:t>
            </a:r>
            <a:r>
              <a:rPr lang="en-US" altLang="en-US" sz="2500" dirty="0">
                <a:cs typeface="Arial" panose="020B0604020202020204" pitchFamily="34" charset="0"/>
              </a:rPr>
              <a:t>, and </a:t>
            </a:r>
            <a:r>
              <a:rPr lang="en-US" altLang="en-US" sz="2500" dirty="0">
                <a:solidFill>
                  <a:srgbClr val="FF0000"/>
                </a:solidFill>
                <a:cs typeface="Arial" panose="020B0604020202020204" pitchFamily="34" charset="0"/>
              </a:rPr>
              <a:t>learning ability</a:t>
            </a:r>
            <a:r>
              <a:rPr lang="en-US" altLang="en-US" sz="2500" dirty="0">
                <a:cs typeface="Arial" panose="020B0604020202020204" pitchFamily="34" charset="0"/>
              </a:rPr>
              <a:t> and </a:t>
            </a:r>
            <a:r>
              <a:rPr lang="en-US" altLang="en-US" sz="2500" dirty="0">
                <a:solidFill>
                  <a:srgbClr val="FF0000"/>
                </a:solidFill>
                <a:cs typeface="Arial" panose="020B0604020202020204" pitchFamily="34" charset="0"/>
              </a:rPr>
              <a:t>will lead to satisfied and productive users</a:t>
            </a:r>
          </a:p>
          <a:p>
            <a:endParaRPr lang="en-US" altLang="en-US" sz="2800" dirty="0"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43654A-AD99-4D48-B6D9-9B667C37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16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609600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Interface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5181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cs typeface="Arial"/>
              </a:rPr>
              <a:t>A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g</a:t>
            </a:r>
            <a:r>
              <a:rPr lang="en-US" sz="2800" spc="-10" dirty="0">
                <a:cs typeface="Arial"/>
              </a:rPr>
              <a:t>o</a:t>
            </a:r>
            <a:r>
              <a:rPr lang="en-US" sz="2800" dirty="0">
                <a:cs typeface="Arial"/>
              </a:rPr>
              <a:t>od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i</a:t>
            </a:r>
            <a:r>
              <a:rPr lang="en-US" sz="2800" spc="-15" dirty="0">
                <a:cs typeface="Arial"/>
              </a:rPr>
              <a:t>n</a:t>
            </a:r>
            <a:r>
              <a:rPr lang="en-US" sz="2800" dirty="0">
                <a:cs typeface="Arial"/>
              </a:rPr>
              <a:t>ter</a:t>
            </a:r>
            <a:r>
              <a:rPr lang="en-US" sz="2800" spc="-10" dirty="0">
                <a:cs typeface="Arial"/>
              </a:rPr>
              <a:t>f</a:t>
            </a:r>
            <a:r>
              <a:rPr lang="en-US" sz="2800" dirty="0">
                <a:cs typeface="Arial"/>
              </a:rPr>
              <a:t>ace</a:t>
            </a:r>
            <a:r>
              <a:rPr lang="en-US" sz="2800" spc="-2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will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be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a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sy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to</a:t>
            </a:r>
            <a:r>
              <a:rPr lang="en-US" sz="2800" spc="-2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le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a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rn</a:t>
            </a:r>
            <a:r>
              <a:rPr lang="en-US" sz="2800" spc="-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spc="-10" dirty="0">
                <a:cs typeface="Arial"/>
              </a:rPr>
              <a:t>and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a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sy</a:t>
            </a:r>
            <a:r>
              <a:rPr lang="en-US" sz="2800" spc="-3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to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 u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se</a:t>
            </a:r>
            <a:r>
              <a:rPr lang="en-US" sz="2800" dirty="0">
                <a:cs typeface="Arial"/>
              </a:rPr>
              <a:t>;</a:t>
            </a:r>
            <a:r>
              <a:rPr lang="en-US" sz="2800" spc="-2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it will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n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cour</a:t>
            </a:r>
            <a:r>
              <a:rPr lang="en-US" sz="2800" spc="-20" dirty="0">
                <a:solidFill>
                  <a:srgbClr val="FF0000"/>
                </a:solidFill>
                <a:cs typeface="Arial"/>
              </a:rPr>
              <a:t>a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ge</a:t>
            </a:r>
            <a:r>
              <a:rPr lang="en-US" sz="2800" spc="-3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t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h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800" spc="-2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user</a:t>
            </a:r>
            <a:r>
              <a:rPr lang="en-US" sz="2800" spc="-2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to exp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rim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nt</a:t>
            </a:r>
            <a:r>
              <a:rPr lang="en-US" sz="2800" spc="-3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spc="-10" dirty="0">
                <a:cs typeface="Arial"/>
              </a:rPr>
              <a:t>an</a:t>
            </a:r>
            <a:r>
              <a:rPr lang="en-US" sz="2800" dirty="0">
                <a:cs typeface="Arial"/>
              </a:rPr>
              <a:t>d</a:t>
            </a:r>
            <a:r>
              <a:rPr lang="en-US" sz="2800" spc="-20" dirty="0"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try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o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u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t 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n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ew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fe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a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tur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s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cs typeface="Arial"/>
              </a:rPr>
              <a:t>with</a:t>
            </a:r>
            <a:r>
              <a:rPr lang="en-US" sz="2800" spc="-1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n t</a:t>
            </a:r>
            <a:r>
              <a:rPr lang="en-US" sz="2800" spc="-10" dirty="0">
                <a:cs typeface="Arial"/>
              </a:rPr>
              <a:t>h</a:t>
            </a:r>
            <a:r>
              <a:rPr lang="en-US" sz="2800" dirty="0">
                <a:cs typeface="Arial"/>
              </a:rPr>
              <a:t>e</a:t>
            </a:r>
            <a:r>
              <a:rPr lang="en-US" sz="2800" spc="-2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sy</a:t>
            </a:r>
            <a:r>
              <a:rPr lang="en-US" sz="2800" spc="5" dirty="0">
                <a:cs typeface="Arial"/>
              </a:rPr>
              <a:t>s</a:t>
            </a:r>
            <a:r>
              <a:rPr lang="en-US" sz="2800" dirty="0">
                <a:cs typeface="Arial"/>
              </a:rPr>
              <a:t>t</a:t>
            </a:r>
            <a:r>
              <a:rPr lang="en-US" sz="2800" spc="-10" dirty="0">
                <a:cs typeface="Arial"/>
              </a:rPr>
              <a:t>e</a:t>
            </a:r>
            <a:r>
              <a:rPr lang="en-US" sz="2800" dirty="0">
                <a:cs typeface="Arial"/>
              </a:rPr>
              <a:t>m</a:t>
            </a:r>
            <a:r>
              <a:rPr lang="en-US" sz="2800" spc="-4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wit</a:t>
            </a:r>
            <a:r>
              <a:rPr lang="en-US" sz="2800" spc="-15" dirty="0">
                <a:cs typeface="Arial"/>
              </a:rPr>
              <a:t>h</a:t>
            </a:r>
            <a:r>
              <a:rPr lang="en-US" sz="2800" dirty="0">
                <a:cs typeface="Arial"/>
              </a:rPr>
              <a:t>o</a:t>
            </a:r>
            <a:r>
              <a:rPr lang="en-US" sz="2800" spc="-15" dirty="0">
                <a:cs typeface="Arial"/>
              </a:rPr>
              <a:t>u</a:t>
            </a:r>
            <a:r>
              <a:rPr lang="en-US" sz="2800" dirty="0">
                <a:cs typeface="Arial"/>
              </a:rPr>
              <a:t>t </a:t>
            </a:r>
            <a:r>
              <a:rPr lang="en-US" sz="2800" spc="-15" dirty="0">
                <a:cs typeface="Arial"/>
              </a:rPr>
              <a:t>g</a:t>
            </a:r>
            <a:r>
              <a:rPr lang="en-US" sz="2800" dirty="0">
                <a:cs typeface="Arial"/>
              </a:rPr>
              <a:t>e</a:t>
            </a:r>
            <a:r>
              <a:rPr lang="en-US" sz="2800" spc="-10" dirty="0">
                <a:cs typeface="Arial"/>
              </a:rPr>
              <a:t>t</a:t>
            </a:r>
            <a:r>
              <a:rPr lang="en-US" sz="2800" dirty="0">
                <a:cs typeface="Arial"/>
              </a:rPr>
              <a:t>ti</a:t>
            </a:r>
            <a:r>
              <a:rPr lang="en-US" sz="2800" spc="-15" dirty="0">
                <a:cs typeface="Arial"/>
              </a:rPr>
              <a:t>n</a:t>
            </a:r>
            <a:r>
              <a:rPr lang="en-US" sz="2800" dirty="0">
                <a:cs typeface="Arial"/>
              </a:rPr>
              <a:t>g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fr</a:t>
            </a:r>
            <a:r>
              <a:rPr lang="en-US" sz="2800" spc="-10" dirty="0">
                <a:cs typeface="Arial"/>
              </a:rPr>
              <a:t>u</a:t>
            </a:r>
            <a:r>
              <a:rPr lang="en-US" sz="2800" dirty="0">
                <a:cs typeface="Arial"/>
              </a:rPr>
              <a:t>strat</a:t>
            </a:r>
            <a:r>
              <a:rPr lang="en-US" sz="2800" spc="-20" dirty="0">
                <a:cs typeface="Arial"/>
              </a:rPr>
              <a:t>e</a:t>
            </a:r>
            <a:r>
              <a:rPr lang="en-US" sz="2800" dirty="0">
                <a:cs typeface="Arial"/>
              </a:rPr>
              <a:t>d</a:t>
            </a:r>
            <a:endParaRPr lang="en-US" altLang="en-US" sz="2800" dirty="0"/>
          </a:p>
          <a:p>
            <a:pPr>
              <a:defRPr/>
            </a:pPr>
            <a:r>
              <a:rPr lang="en-US" sz="2800" dirty="0">
                <a:cs typeface="Arial"/>
              </a:rPr>
              <a:t>In</a:t>
            </a:r>
            <a:r>
              <a:rPr lang="en-US" sz="2800" spc="-2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order to understand</a:t>
            </a:r>
            <a:r>
              <a:rPr lang="en-US" sz="2800" spc="-2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what is meant by a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spc="-405" dirty="0">
                <a:cs typeface="Arial"/>
              </a:rPr>
              <a:t>"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good</a:t>
            </a:r>
            <a:r>
              <a:rPr lang="en-US" sz="2800" dirty="0">
                <a:cs typeface="Arial"/>
              </a:rPr>
              <a:t>"</a:t>
            </a:r>
            <a:r>
              <a:rPr lang="en-US" sz="2800" spc="-409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or "</a:t>
            </a:r>
            <a:r>
              <a:rPr lang="en-US" sz="2800" spc="-140" dirty="0">
                <a:cs typeface="Arial"/>
              </a:rPr>
              <a:t>we</a:t>
            </a:r>
            <a:r>
              <a:rPr lang="en-US" sz="2800" spc="-50" dirty="0">
                <a:cs typeface="Arial"/>
              </a:rPr>
              <a:t>l</a:t>
            </a:r>
            <a:r>
              <a:rPr lang="en-US" sz="2800" dirty="0">
                <a:cs typeface="Arial"/>
              </a:rPr>
              <a:t>l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desi</a:t>
            </a:r>
            <a:r>
              <a:rPr lang="en-US" sz="2800" spc="5" dirty="0">
                <a:cs typeface="Arial"/>
              </a:rPr>
              <a:t>g</a:t>
            </a:r>
            <a:r>
              <a:rPr lang="en-US" sz="2800" spc="-110" dirty="0">
                <a:cs typeface="Arial"/>
              </a:rPr>
              <a:t>ned" </a:t>
            </a:r>
            <a:r>
              <a:rPr lang="en-US" sz="2800" dirty="0">
                <a:cs typeface="Arial"/>
              </a:rPr>
              <a:t>user interface,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we need</a:t>
            </a:r>
            <a:r>
              <a:rPr lang="en-US" sz="2800" spc="-2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to have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some unde</a:t>
            </a:r>
            <a:r>
              <a:rPr lang="en-US" sz="2800" spc="5" dirty="0">
                <a:cs typeface="Arial"/>
              </a:rPr>
              <a:t>r</a:t>
            </a:r>
            <a:r>
              <a:rPr lang="en-US" sz="2800" dirty="0">
                <a:cs typeface="Arial"/>
              </a:rPr>
              <a:t>standing</a:t>
            </a:r>
            <a:r>
              <a:rPr lang="en-US" sz="2800" spc="-5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of the</a:t>
            </a:r>
            <a:r>
              <a:rPr lang="en-US" sz="2800" spc="15" dirty="0"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classes of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user interface</a:t>
            </a:r>
            <a:r>
              <a:rPr lang="en-US" sz="2800" spc="-3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cs typeface="Arial"/>
              </a:rPr>
              <a:t>commonly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availa</a:t>
            </a:r>
            <a:r>
              <a:rPr lang="en-US" sz="2800" spc="5" dirty="0">
                <a:cs typeface="Arial"/>
              </a:rPr>
              <a:t>b</a:t>
            </a:r>
            <a:r>
              <a:rPr lang="en-US" sz="2800" dirty="0">
                <a:cs typeface="Arial"/>
              </a:rPr>
              <a:t>le</a:t>
            </a:r>
            <a:r>
              <a:rPr lang="en-US" sz="2800" spc="-2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and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of their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appr</a:t>
            </a:r>
            <a:r>
              <a:rPr lang="en-US" sz="2800" spc="5" dirty="0">
                <a:solidFill>
                  <a:srgbClr val="FF0000"/>
                </a:solidFill>
                <a:cs typeface="Arial"/>
              </a:rPr>
              <a:t>o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pri</a:t>
            </a:r>
            <a:r>
              <a:rPr lang="en-US" sz="2800" spc="5" dirty="0">
                <a:solidFill>
                  <a:srgbClr val="FF0000"/>
                </a:solidFill>
                <a:cs typeface="Arial"/>
              </a:rPr>
              <a:t>a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teness</a:t>
            </a:r>
            <a:r>
              <a:rPr lang="en-US" sz="2800" spc="-4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for given situations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493336-CBDC-4080-8215-78C462AA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03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6589199" cy="685800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 of 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95400"/>
            <a:ext cx="8420100" cy="51054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3200" b="1" dirty="0"/>
              <a:t>Command Language</a:t>
            </a:r>
          </a:p>
          <a:p>
            <a:pPr>
              <a:defRPr/>
            </a:pPr>
            <a:r>
              <a:rPr lang="en-US" sz="2800" dirty="0">
                <a:cs typeface="Arial"/>
              </a:rPr>
              <a:t>Th</a:t>
            </a:r>
            <a:r>
              <a:rPr lang="en-US" sz="2800" spc="-10" dirty="0">
                <a:cs typeface="Arial"/>
              </a:rPr>
              <a:t>e</a:t>
            </a:r>
            <a:r>
              <a:rPr lang="en-US" sz="2800" dirty="0">
                <a:cs typeface="Arial"/>
              </a:rPr>
              <a:t>se</a:t>
            </a:r>
            <a:r>
              <a:rPr lang="en-US" sz="2800" spc="-2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are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dialogues</a:t>
            </a:r>
            <a:r>
              <a:rPr lang="en-US" sz="2800" spc="-4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cs typeface="Arial"/>
              </a:rPr>
              <a:t>in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which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u</a:t>
            </a:r>
            <a:r>
              <a:rPr lang="en-US" sz="2800" spc="-10" dirty="0">
                <a:cs typeface="Arial"/>
              </a:rPr>
              <a:t>s</a:t>
            </a:r>
            <a:r>
              <a:rPr lang="en-US" sz="2800" dirty="0">
                <a:cs typeface="Arial"/>
              </a:rPr>
              <a:t>er typ</a:t>
            </a:r>
            <a:r>
              <a:rPr lang="en-US" sz="2800" spc="-10" dirty="0">
                <a:cs typeface="Arial"/>
              </a:rPr>
              <a:t>e</a:t>
            </a:r>
            <a:r>
              <a:rPr lang="en-US" sz="2800" dirty="0">
                <a:cs typeface="Arial"/>
              </a:rPr>
              <a:t>s instruc</a:t>
            </a:r>
            <a:r>
              <a:rPr lang="en-US" sz="2800" spc="-10" dirty="0">
                <a:cs typeface="Arial"/>
              </a:rPr>
              <a:t>t</a:t>
            </a:r>
            <a:r>
              <a:rPr lang="en-US" sz="2800" dirty="0">
                <a:cs typeface="Arial"/>
              </a:rPr>
              <a:t>ions</a:t>
            </a:r>
            <a:r>
              <a:rPr lang="en-US" sz="2800" spc="-2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to the computer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spc="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n</a:t>
            </a:r>
            <a:r>
              <a:rPr lang="en-US" sz="2800" spc="-2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fo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r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mal</a:t>
            </a:r>
            <a:r>
              <a:rPr lang="en-US" sz="2800" spc="5" dirty="0">
                <a:solidFill>
                  <a:srgbClr val="FF0000"/>
                </a:solidFill>
                <a:cs typeface="Arial"/>
              </a:rPr>
              <a:t>l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y defined</a:t>
            </a:r>
            <a:r>
              <a:rPr lang="en-US" sz="2800" spc="-4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command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languag</a:t>
            </a:r>
            <a:r>
              <a:rPr lang="en-US" sz="2800" spc="10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800" dirty="0">
                <a:cs typeface="Arial"/>
              </a:rPr>
              <a:t>,</a:t>
            </a:r>
            <a:r>
              <a:rPr lang="en-US" sz="2800" spc="-4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e.g.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mv f</a:t>
            </a:r>
            <a:r>
              <a:rPr lang="en-US" sz="2800" spc="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le file2, in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U</a:t>
            </a:r>
            <a:r>
              <a:rPr lang="en-US" sz="2800" spc="5" dirty="0">
                <a:cs typeface="Arial"/>
              </a:rPr>
              <a:t>N</a:t>
            </a:r>
            <a:r>
              <a:rPr lang="en-US" sz="2800" dirty="0">
                <a:cs typeface="Arial"/>
              </a:rPr>
              <a:t>IX</a:t>
            </a:r>
            <a:r>
              <a:rPr lang="en-US" sz="2800" spc="-2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for</a:t>
            </a:r>
            <a:r>
              <a:rPr lang="en-US" sz="2800" spc="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copying</a:t>
            </a:r>
            <a:r>
              <a:rPr lang="en-US" sz="2800" spc="-2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file1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into </a:t>
            </a:r>
            <a:r>
              <a:rPr lang="en-US" sz="2800" spc="-15" dirty="0">
                <a:cs typeface="Arial"/>
              </a:rPr>
              <a:t>f</a:t>
            </a:r>
            <a:r>
              <a:rPr lang="en-US" sz="2800" dirty="0">
                <a:cs typeface="Arial"/>
              </a:rPr>
              <a:t>i</a:t>
            </a:r>
            <a:r>
              <a:rPr lang="en-US" sz="2800" spc="5" dirty="0">
                <a:cs typeface="Arial"/>
              </a:rPr>
              <a:t>l</a:t>
            </a:r>
            <a:r>
              <a:rPr lang="en-US" sz="2800" dirty="0">
                <a:cs typeface="Arial"/>
              </a:rPr>
              <a:t>e2.</a:t>
            </a:r>
          </a:p>
          <a:p>
            <a:pPr>
              <a:defRPr/>
            </a:pPr>
            <a:r>
              <a:rPr lang="en-US" sz="2800" dirty="0">
                <a:cs typeface="Arial"/>
              </a:rPr>
              <a:t>Th</a:t>
            </a:r>
            <a:r>
              <a:rPr lang="en-US" sz="2800" spc="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s</a:t>
            </a:r>
            <a:r>
              <a:rPr lang="en-US" sz="2800" spc="-2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type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of inter</a:t>
            </a:r>
            <a:r>
              <a:rPr lang="en-US" sz="2800" spc="-10" dirty="0">
                <a:cs typeface="Arial"/>
              </a:rPr>
              <a:t>f</a:t>
            </a:r>
            <a:r>
              <a:rPr lang="en-US" sz="2800" dirty="0">
                <a:cs typeface="Arial"/>
              </a:rPr>
              <a:t>ace </a:t>
            </a:r>
            <a:r>
              <a:rPr lang="en-US" sz="2800" spc="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s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very 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f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lex</a:t>
            </a:r>
            <a:r>
              <a:rPr lang="en-US" sz="2800" spc="5" dirty="0">
                <a:solidFill>
                  <a:srgbClr val="FF0000"/>
                </a:solidFill>
                <a:cs typeface="Arial"/>
              </a:rPr>
              <a:t>i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bl</a:t>
            </a:r>
            <a:r>
              <a:rPr lang="en-US" sz="2800" spc="10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800" dirty="0">
                <a:cs typeface="Arial"/>
              </a:rPr>
              <a:t>,</a:t>
            </a:r>
            <a:r>
              <a:rPr lang="en-US" sz="2800" spc="-2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al</a:t>
            </a:r>
            <a:r>
              <a:rPr lang="en-US" sz="2800" spc="5" dirty="0">
                <a:cs typeface="Arial"/>
              </a:rPr>
              <a:t>l</a:t>
            </a:r>
            <a:r>
              <a:rPr lang="en-US" sz="2800" dirty="0">
                <a:cs typeface="Arial"/>
              </a:rPr>
              <a:t>ow</a:t>
            </a:r>
            <a:r>
              <a:rPr lang="en-US" sz="2800" spc="5" dirty="0">
                <a:cs typeface="Arial"/>
              </a:rPr>
              <a:t>i</a:t>
            </a:r>
            <a:r>
              <a:rPr lang="en-US" sz="2800" spc="-15" dirty="0">
                <a:cs typeface="Arial"/>
              </a:rPr>
              <a:t>n</a:t>
            </a:r>
            <a:r>
              <a:rPr lang="en-US" sz="2800" dirty="0">
                <a:cs typeface="Arial"/>
              </a:rPr>
              <a:t>g users</a:t>
            </a:r>
            <a:r>
              <a:rPr lang="en-US" sz="2800" spc="-3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to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crea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t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e their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own</a:t>
            </a:r>
            <a:r>
              <a:rPr lang="en-US" sz="2800" spc="-2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com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m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ands</a:t>
            </a:r>
            <a:endParaRPr lang="en-US" sz="2800" dirty="0">
              <a:cs typeface="Arial"/>
            </a:endParaRPr>
          </a:p>
          <a:p>
            <a:pPr>
              <a:defRPr/>
            </a:pPr>
            <a:r>
              <a:rPr lang="en-US" sz="2800" dirty="0">
                <a:cs typeface="Arial"/>
              </a:rPr>
              <a:t>The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inter</a:t>
            </a:r>
            <a:r>
              <a:rPr lang="en-US" sz="2800" spc="-10" dirty="0">
                <a:cs typeface="Arial"/>
              </a:rPr>
              <a:t>f</a:t>
            </a:r>
            <a:r>
              <a:rPr lang="en-US" sz="2800" dirty="0">
                <a:cs typeface="Arial"/>
              </a:rPr>
              <a:t>ace </a:t>
            </a:r>
            <a:r>
              <a:rPr lang="en-US" sz="2800" spc="-10" dirty="0">
                <a:cs typeface="Arial"/>
              </a:rPr>
              <a:t>r</a:t>
            </a:r>
            <a:r>
              <a:rPr lang="en-US" sz="2800" dirty="0">
                <a:cs typeface="Arial"/>
              </a:rPr>
              <a:t>equires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sign</a:t>
            </a:r>
            <a:r>
              <a:rPr lang="en-US" sz="2800" spc="5" dirty="0">
                <a:solidFill>
                  <a:srgbClr val="FF0000"/>
                </a:solidFill>
                <a:cs typeface="Arial"/>
              </a:rPr>
              <a:t>i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ficant</a:t>
            </a:r>
            <a:r>
              <a:rPr lang="en-US" sz="2800" spc="-4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level</a:t>
            </a:r>
            <a:r>
              <a:rPr lang="en-US" sz="2800" spc="-2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of t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r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ain</a:t>
            </a:r>
            <a:r>
              <a:rPr lang="en-US" sz="2800" spc="5" dirty="0">
                <a:solidFill>
                  <a:srgbClr val="FF0000"/>
                </a:solidFill>
                <a:cs typeface="Arial"/>
              </a:rPr>
              <a:t>i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ng</a:t>
            </a:r>
            <a:r>
              <a:rPr lang="en-US" sz="2800" spc="-4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cs typeface="Arial"/>
              </a:rPr>
              <a:t>and a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high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degree</a:t>
            </a:r>
            <a:r>
              <a:rPr lang="en-US" sz="2800" spc="-2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of memo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r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ization</a:t>
            </a:r>
            <a:endParaRPr lang="en-US" sz="2800" dirty="0">
              <a:cs typeface="Arial"/>
            </a:endParaRPr>
          </a:p>
          <a:p>
            <a:pPr>
              <a:defRPr/>
            </a:pPr>
            <a:endParaRPr lang="en-US" sz="28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4BC8C7-F735-4D74-90A8-EC43EFBA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02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6589199" cy="762000"/>
          </a:xfrm>
        </p:spPr>
        <p:txBody>
          <a:bodyPr/>
          <a:lstStyle/>
          <a:p>
            <a:r>
              <a:rPr lang="en-US" altLang="en-US" sz="4000" b="1" dirty="0"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 of 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91125"/>
          </a:xfrm>
        </p:spPr>
        <p:txBody>
          <a:bodyPr>
            <a:normAutofit/>
          </a:bodyPr>
          <a:lstStyle/>
          <a:p>
            <a:pPr marL="12700" indent="0">
              <a:buNone/>
            </a:pPr>
            <a:r>
              <a:rPr lang="en-US" altLang="en-US" sz="3200" b="1" dirty="0">
                <a:cs typeface="Arial" panose="020B0604020202020204" pitchFamily="34" charset="0"/>
              </a:rPr>
              <a:t>Natural Language</a:t>
            </a:r>
          </a:p>
          <a:p>
            <a:pPr marL="298450" indent="-285750"/>
            <a:r>
              <a:rPr lang="en-US" altLang="en-US" sz="2800" dirty="0">
                <a:cs typeface="Arial" panose="020B0604020202020204" pitchFamily="34" charset="0"/>
              </a:rPr>
              <a:t>These are interfaces in which the user’s </a:t>
            </a:r>
            <a:r>
              <a:rPr lang="en-US" alt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command language is a significant, well- defined subset of some natural language </a:t>
            </a:r>
            <a:r>
              <a:rPr lang="en-US" altLang="en-US" sz="2800" dirty="0">
                <a:cs typeface="Arial" panose="020B0604020202020204" pitchFamily="34" charset="0"/>
              </a:rPr>
              <a:t>such as English</a:t>
            </a:r>
          </a:p>
          <a:p>
            <a:pPr marL="12700" indent="0">
              <a:buNone/>
            </a:pPr>
            <a:endParaRPr lang="en-US" altLang="en-US" sz="2800" dirty="0"/>
          </a:p>
          <a:p>
            <a:pPr marL="298450" indent="-285750" algn="just"/>
            <a:r>
              <a:rPr lang="en-US" altLang="en-US" sz="2800" dirty="0">
                <a:cs typeface="Arial" panose="020B0604020202020204" pitchFamily="34" charset="0"/>
              </a:rPr>
              <a:t>They are typically </a:t>
            </a:r>
            <a:r>
              <a:rPr lang="en-US" alt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easy to learn</a:t>
            </a:r>
            <a:r>
              <a:rPr lang="en-US" altLang="en-US" sz="2800" dirty="0">
                <a:cs typeface="Arial" panose="020B0604020202020204" pitchFamily="34" charset="0"/>
              </a:rPr>
              <a:t>; however they often require considerable </a:t>
            </a:r>
            <a:r>
              <a:rPr lang="en-US" alt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typing skills on the part of the user or a well articulated speech</a:t>
            </a:r>
            <a:endParaRPr lang="en-US" altLang="en-US" sz="2800" dirty="0">
              <a:cs typeface="Arial" panose="020B0604020202020204" pitchFamily="34" charset="0"/>
            </a:endParaRPr>
          </a:p>
          <a:p>
            <a:pPr marL="298450" indent="-285750"/>
            <a:endParaRPr lang="en-US" alt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99628E-BCA2-4128-847B-0AE069BB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55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52400" y="-33338"/>
            <a:ext cx="6589199" cy="719138"/>
          </a:xfrm>
        </p:spPr>
        <p:txBody>
          <a:bodyPr/>
          <a:lstStyle/>
          <a:p>
            <a:r>
              <a:rPr lang="en-US" altLang="en-US" sz="4000" b="1" dirty="0"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 of 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798"/>
            <a:ext cx="8610600" cy="5181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b="1" dirty="0">
                <a:cs typeface="Times New Roman" panose="02020603050405020304" pitchFamily="18" charset="0"/>
              </a:rPr>
              <a:t>Menu System</a:t>
            </a:r>
          </a:p>
          <a:p>
            <a:r>
              <a:rPr lang="en-US" altLang="en-US" sz="2800" dirty="0">
                <a:cs typeface="Times New Roman" panose="02020603050405020304" pitchFamily="18" charset="0"/>
              </a:rPr>
              <a:t>These interfaces allow the </a:t>
            </a: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user to issue commands by selecting choices from a menu </a:t>
            </a:r>
            <a:r>
              <a:rPr lang="en-US" altLang="en-US" sz="2800" dirty="0">
                <a:cs typeface="Times New Roman" panose="02020603050405020304" pitchFamily="18" charset="0"/>
              </a:rPr>
              <a:t>of displayed alternatives.</a:t>
            </a:r>
          </a:p>
          <a:p>
            <a:pPr marL="0" indent="0"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r>
              <a:rPr lang="en-US" altLang="en-US" sz="2800" dirty="0">
                <a:cs typeface="Times New Roman" panose="02020603050405020304" pitchFamily="18" charset="0"/>
              </a:rPr>
              <a:t>They are popular since they </a:t>
            </a: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reduce learning time</a:t>
            </a:r>
            <a:r>
              <a:rPr lang="en-US" altLang="en-US" sz="2800" dirty="0">
                <a:cs typeface="Times New Roman" panose="02020603050405020304" pitchFamily="18" charset="0"/>
              </a:rPr>
              <a:t>, reduce the </a:t>
            </a: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number of key strokes </a:t>
            </a:r>
            <a:r>
              <a:rPr lang="en-US" altLang="en-US" sz="2800" dirty="0">
                <a:cs typeface="Times New Roman" panose="02020603050405020304" pitchFamily="18" charset="0"/>
              </a:rPr>
              <a:t>necessary and </a:t>
            </a: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help to structure decision making</a:t>
            </a:r>
            <a:r>
              <a:rPr lang="en-US" altLang="en-US" sz="2800" dirty="0">
                <a:cs typeface="Times New Roman" panose="02020603050405020304" pitchFamily="18" charset="0"/>
              </a:rPr>
              <a:t>.</a:t>
            </a:r>
          </a:p>
          <a:p>
            <a:endParaRPr lang="en-US" alt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008BC5-6B30-48F0-878D-AF3337B7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99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6589199" cy="609600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 of User Interface</a:t>
            </a:r>
            <a:endParaRPr lang="en-US" alt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257800"/>
          </a:xfrm>
        </p:spPr>
        <p:txBody>
          <a:bodyPr>
            <a:normAutofit/>
          </a:bodyPr>
          <a:lstStyle/>
          <a:p>
            <a:pPr marL="12700" indent="0">
              <a:lnSpc>
                <a:spcPct val="110000"/>
              </a:lnSpc>
              <a:buNone/>
            </a:pPr>
            <a:r>
              <a:rPr lang="en-US" altLang="en-US" sz="3600" b="1" dirty="0">
                <a:cs typeface="Arial" panose="020B0604020202020204" pitchFamily="34" charset="0"/>
              </a:rPr>
              <a:t>Form Filling Dialogues</a:t>
            </a:r>
          </a:p>
          <a:p>
            <a:pPr marL="298450" indent="-285750">
              <a:lnSpc>
                <a:spcPct val="110000"/>
              </a:lnSpc>
            </a:pPr>
            <a:r>
              <a:rPr lang="en-US" altLang="en-US" sz="3200" dirty="0">
                <a:cs typeface="Arial" panose="020B0604020202020204" pitchFamily="34" charset="0"/>
              </a:rPr>
              <a:t>The user </a:t>
            </a:r>
            <a:r>
              <a:rPr lang="en-US" altLang="en-US" sz="3200" dirty="0">
                <a:solidFill>
                  <a:srgbClr val="FF0000"/>
                </a:solidFill>
                <a:cs typeface="Arial" panose="020B0604020202020204" pitchFamily="34" charset="0"/>
              </a:rPr>
              <a:t>enters data by filling in fields in one or more forms </a:t>
            </a:r>
            <a:r>
              <a:rPr lang="en-US" altLang="en-US" sz="3200" dirty="0">
                <a:cs typeface="Arial" panose="020B0604020202020204" pitchFamily="34" charset="0"/>
              </a:rPr>
              <a:t>displayed on the screen.</a:t>
            </a:r>
          </a:p>
          <a:p>
            <a:pPr marL="298450" indent="-285750">
              <a:lnSpc>
                <a:spcPct val="110000"/>
              </a:lnSpc>
            </a:pPr>
            <a:r>
              <a:rPr lang="en-US" altLang="en-US" sz="3200" dirty="0">
                <a:cs typeface="Arial" panose="020B0604020202020204" pitchFamily="34" charset="0"/>
              </a:rPr>
              <a:t>The use of </a:t>
            </a:r>
            <a:r>
              <a:rPr lang="en-US" altLang="en-US" sz="3200" dirty="0">
                <a:solidFill>
                  <a:srgbClr val="FF0000"/>
                </a:solidFill>
                <a:cs typeface="Arial" panose="020B0604020202020204" pitchFamily="34" charset="0"/>
              </a:rPr>
              <a:t>forms on the screens </a:t>
            </a:r>
            <a:r>
              <a:rPr lang="en-US" altLang="en-US" sz="3200" dirty="0">
                <a:cs typeface="Arial" panose="020B0604020202020204" pitchFamily="34" charset="0"/>
              </a:rPr>
              <a:t>considerably </a:t>
            </a:r>
            <a:r>
              <a:rPr lang="en-US" altLang="en-US" sz="3200" dirty="0">
                <a:solidFill>
                  <a:srgbClr val="FF0000"/>
                </a:solidFill>
                <a:cs typeface="Arial" panose="020B0604020202020204" pitchFamily="34" charset="0"/>
              </a:rPr>
              <a:t>simplifies data entry </a:t>
            </a:r>
            <a:r>
              <a:rPr lang="en-US" altLang="en-US" sz="3200" dirty="0">
                <a:cs typeface="Arial" panose="020B0604020202020204" pitchFamily="34" charset="0"/>
              </a:rPr>
              <a:t>and requires </a:t>
            </a:r>
            <a:r>
              <a:rPr lang="en-US" altLang="en-US" sz="3200" dirty="0">
                <a:solidFill>
                  <a:srgbClr val="FF0000"/>
                </a:solidFill>
                <a:cs typeface="Arial" panose="020B0604020202020204" pitchFamily="34" charset="0"/>
              </a:rPr>
              <a:t>very little training to use</a:t>
            </a:r>
            <a:endParaRPr lang="en-US" altLang="en-US" sz="3200" dirty="0">
              <a:cs typeface="Arial" panose="020B0604020202020204" pitchFamily="34" charset="0"/>
            </a:endParaRPr>
          </a:p>
          <a:p>
            <a:pPr marL="298450" indent="-285750"/>
            <a:endParaRPr lang="en-US" alt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71675-8CE8-42CC-AE1D-07B291F1D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88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6589199" cy="685800"/>
          </a:xfrm>
        </p:spPr>
        <p:txBody>
          <a:bodyPr>
            <a:normAutofit fontScale="90000"/>
          </a:bodyPr>
          <a:lstStyle/>
          <a:p>
            <a:r>
              <a:rPr lang="en-US" altLang="en-US" sz="4000" b="1" dirty="0"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 of 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5181600"/>
          </a:xfrm>
        </p:spPr>
        <p:txBody>
          <a:bodyPr>
            <a:normAutofit/>
          </a:bodyPr>
          <a:lstStyle/>
          <a:p>
            <a:pPr marL="12700" indent="0">
              <a:buNone/>
            </a:pPr>
            <a:r>
              <a:rPr lang="en-US" altLang="en-US" sz="3200" b="1" dirty="0">
                <a:cs typeface="Arial" panose="020B0604020202020204" pitchFamily="34" charset="0"/>
              </a:rPr>
              <a:t>Direct Manipulation Interfaces</a:t>
            </a:r>
          </a:p>
          <a:p>
            <a:pPr marL="298450" indent="-285750"/>
            <a:r>
              <a:rPr lang="en-US" altLang="en-US" sz="2800" dirty="0">
                <a:cs typeface="Arial" panose="020B0604020202020204" pitchFamily="34" charset="0"/>
              </a:rPr>
              <a:t>The user manipulates, </a:t>
            </a:r>
            <a:r>
              <a:rPr lang="en-US" alt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through button pushes </a:t>
            </a:r>
            <a:r>
              <a:rPr lang="en-US" altLang="en-US" sz="2800" dirty="0">
                <a:cs typeface="Arial" panose="020B0604020202020204" pitchFamily="34" charset="0"/>
              </a:rPr>
              <a:t>and </a:t>
            </a:r>
            <a:r>
              <a:rPr lang="en-US" alt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movements of a pointing device </a:t>
            </a:r>
            <a:r>
              <a:rPr lang="en-US" altLang="en-US" sz="2800" dirty="0">
                <a:cs typeface="Arial" panose="020B0604020202020204" pitchFamily="34" charset="0"/>
              </a:rPr>
              <a:t>such as a </a:t>
            </a:r>
            <a:r>
              <a:rPr lang="en-US" alt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mouse, graphic </a:t>
            </a:r>
            <a:r>
              <a:rPr lang="en-US" altLang="en-US" sz="2800" dirty="0">
                <a:cs typeface="Arial" panose="020B0604020202020204" pitchFamily="34" charset="0"/>
              </a:rPr>
              <a:t>or </a:t>
            </a:r>
            <a:r>
              <a:rPr lang="en-US" alt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iconic representation of the underlying data</a:t>
            </a:r>
            <a:r>
              <a:rPr lang="en-US" altLang="en-US" sz="2000" dirty="0">
                <a:solidFill>
                  <a:srgbClr val="009999"/>
                </a:solidFill>
                <a:cs typeface="Arial" panose="020B0604020202020204" pitchFamily="34" charset="0"/>
              </a:rPr>
              <a:t>.</a:t>
            </a:r>
            <a:endParaRPr lang="en-US" altLang="en-US" sz="2000" dirty="0">
              <a:cs typeface="Arial" panose="020B0604020202020204" pitchFamily="34" charset="0"/>
            </a:endParaRPr>
          </a:p>
          <a:p>
            <a:pPr marL="298450" indent="-285750"/>
            <a:r>
              <a:rPr lang="en-US" altLang="en-US" sz="2800" dirty="0">
                <a:cs typeface="Arial" panose="020B0604020202020204" pitchFamily="34" charset="0"/>
              </a:rPr>
              <a:t>Direct Manipulation Interfaces </a:t>
            </a:r>
            <a:r>
              <a:rPr lang="en-US" alt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represent task concepts visually</a:t>
            </a:r>
            <a:r>
              <a:rPr lang="en-US" altLang="en-US" sz="2800" dirty="0">
                <a:cs typeface="Arial" panose="020B0604020202020204" pitchFamily="34" charset="0"/>
              </a:rPr>
              <a:t>, are </a:t>
            </a:r>
            <a:r>
              <a:rPr lang="en-US" alt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easy to learn </a:t>
            </a:r>
            <a:r>
              <a:rPr lang="en-US" altLang="en-US" sz="2800" dirty="0">
                <a:cs typeface="Arial" panose="020B0604020202020204" pitchFamily="34" charset="0"/>
              </a:rPr>
              <a:t>and </a:t>
            </a:r>
            <a:r>
              <a:rPr lang="en-US" alt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use</a:t>
            </a:r>
            <a:r>
              <a:rPr lang="en-US" altLang="en-US" sz="2800" dirty="0">
                <a:cs typeface="Arial" panose="020B0604020202020204" pitchFamily="34" charset="0"/>
              </a:rPr>
              <a:t>, they </a:t>
            </a:r>
            <a:r>
              <a:rPr lang="en-US" alt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encourage exploration </a:t>
            </a:r>
            <a:r>
              <a:rPr lang="en-US" altLang="en-US" sz="2800" dirty="0">
                <a:cs typeface="Arial" panose="020B0604020202020204" pitchFamily="34" charset="0"/>
              </a:rPr>
              <a:t>and or </a:t>
            </a:r>
            <a:r>
              <a:rPr lang="en-US" alt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experimentation with the system features</a:t>
            </a:r>
            <a:r>
              <a:rPr lang="en-US" altLang="en-US" sz="2800" dirty="0">
                <a:cs typeface="Arial" panose="020B0604020202020204" pitchFamily="34" charset="0"/>
              </a:rPr>
              <a:t>, and generally </a:t>
            </a:r>
            <a:r>
              <a:rPr lang="en-US" alt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result in a high level of user satisfaction</a:t>
            </a:r>
            <a:r>
              <a:rPr lang="en-US" altLang="en-US" sz="2800" dirty="0">
                <a:cs typeface="Arial" panose="020B0604020202020204" pitchFamily="34" charset="0"/>
              </a:rPr>
              <a:t>.</a:t>
            </a:r>
          </a:p>
          <a:p>
            <a:pPr marL="298450" indent="-285750"/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C69347-5C3A-4BA1-8FB8-AA84F154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00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6589199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1F497D"/>
                </a:solidFill>
              </a:rPr>
              <a:t>Design Guidelines</a:t>
            </a:r>
            <a:endParaRPr lang="en-US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175" y="1295400"/>
            <a:ext cx="8734425" cy="5257800"/>
          </a:xfrm>
        </p:spPr>
        <p:txBody>
          <a:bodyPr>
            <a:normAutofit/>
          </a:bodyPr>
          <a:lstStyle/>
          <a:p>
            <a:pPr marL="298450" indent="-285750"/>
            <a:r>
              <a:rPr lang="en-US" altLang="en-US" sz="2800" dirty="0">
                <a:cs typeface="Arial" panose="020B0604020202020204" pitchFamily="34" charset="0"/>
              </a:rPr>
              <a:t>Choosing the most appropriate class of user interface to </a:t>
            </a:r>
            <a:r>
              <a:rPr lang="en-US" alt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match the needs </a:t>
            </a:r>
            <a:r>
              <a:rPr lang="en-US" altLang="en-US" sz="2800" dirty="0">
                <a:cs typeface="Arial" panose="020B0604020202020204" pitchFamily="34" charset="0"/>
              </a:rPr>
              <a:t>and </a:t>
            </a:r>
            <a:r>
              <a:rPr lang="en-US" alt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expectations of the users </a:t>
            </a:r>
            <a:r>
              <a:rPr lang="en-US" altLang="en-US" sz="2800" dirty="0">
                <a:cs typeface="Arial" panose="020B0604020202020204" pitchFamily="34" charset="0"/>
              </a:rPr>
              <a:t>is an important aspect of good user interface design</a:t>
            </a:r>
          </a:p>
          <a:p>
            <a:pPr marL="298450" indent="-285750"/>
            <a:r>
              <a:rPr lang="en-US" altLang="en-US" sz="2800" dirty="0">
                <a:cs typeface="Arial" panose="020B0604020202020204" pitchFamily="34" charset="0"/>
              </a:rPr>
              <a:t>To </a:t>
            </a:r>
            <a:r>
              <a:rPr lang="en-US" alt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assist in making the right decisions </a:t>
            </a:r>
            <a:r>
              <a:rPr lang="en-US" altLang="en-US" sz="2800" dirty="0">
                <a:cs typeface="Arial" panose="020B0604020202020204" pitchFamily="34" charset="0"/>
              </a:rPr>
              <a:t>and hence </a:t>
            </a:r>
            <a:r>
              <a:rPr lang="en-US" alt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achieving a good user interface design</a:t>
            </a:r>
            <a:r>
              <a:rPr lang="en-US" altLang="en-US" sz="2800" dirty="0">
                <a:cs typeface="Arial" panose="020B0604020202020204" pitchFamily="34" charset="0"/>
              </a:rPr>
              <a:t>, a number of design guidelines are available</a:t>
            </a:r>
          </a:p>
          <a:p>
            <a:pPr marL="298450" indent="-285750"/>
            <a:r>
              <a:rPr lang="en-US" sz="2800" dirty="0">
                <a:cs typeface="Arial"/>
              </a:rPr>
              <a:t>The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maj</a:t>
            </a:r>
            <a:r>
              <a:rPr lang="en-US" sz="2800" spc="5" dirty="0">
                <a:cs typeface="Arial"/>
              </a:rPr>
              <a:t>o</a:t>
            </a:r>
            <a:r>
              <a:rPr lang="en-US" sz="2800" dirty="0">
                <a:cs typeface="Arial"/>
              </a:rPr>
              <a:t>r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gui</a:t>
            </a:r>
            <a:r>
              <a:rPr lang="en-US" sz="2800" spc="5" dirty="0">
                <a:cs typeface="Arial"/>
              </a:rPr>
              <a:t>d</a:t>
            </a:r>
            <a:r>
              <a:rPr lang="en-US" sz="2800" dirty="0">
                <a:cs typeface="Arial"/>
              </a:rPr>
              <a:t>el</a:t>
            </a:r>
            <a:r>
              <a:rPr lang="en-US" sz="2800" spc="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nes</a:t>
            </a:r>
            <a:r>
              <a:rPr lang="en-US" sz="2800" spc="-3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common </a:t>
            </a:r>
            <a:r>
              <a:rPr lang="en-US" sz="2800" spc="-15" dirty="0">
                <a:cs typeface="Arial"/>
              </a:rPr>
              <a:t>t</a:t>
            </a:r>
            <a:r>
              <a:rPr lang="en-US" sz="2800" dirty="0">
                <a:cs typeface="Arial"/>
              </a:rPr>
              <a:t>o many of</a:t>
            </a:r>
            <a:r>
              <a:rPr lang="en-US" sz="2800" spc="-2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 exis</a:t>
            </a:r>
            <a:r>
              <a:rPr lang="en-US" sz="2800" spc="-15" dirty="0">
                <a:cs typeface="Arial"/>
              </a:rPr>
              <a:t>t</a:t>
            </a:r>
            <a:r>
              <a:rPr lang="en-US" sz="2800" dirty="0">
                <a:cs typeface="Arial"/>
              </a:rPr>
              <a:t>ing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tex</a:t>
            </a:r>
            <a:r>
              <a:rPr lang="en-US" sz="2800" spc="-15" dirty="0">
                <a:cs typeface="Arial"/>
              </a:rPr>
              <a:t>t</a:t>
            </a:r>
            <a:r>
              <a:rPr lang="en-US" sz="2800" dirty="0">
                <a:cs typeface="Arial"/>
              </a:rPr>
              <a:t>s can be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summarized into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five categori</a:t>
            </a:r>
            <a:r>
              <a:rPr lang="en-US" sz="2800" spc="5" dirty="0">
                <a:cs typeface="Arial"/>
              </a:rPr>
              <a:t>e</a:t>
            </a:r>
            <a:r>
              <a:rPr lang="en-US" sz="2800" dirty="0">
                <a:cs typeface="Arial"/>
              </a:rPr>
              <a:t>s:</a:t>
            </a:r>
            <a:endParaRPr lang="en-US" altLang="en-US" sz="2800" dirty="0">
              <a:cs typeface="Arial" panose="020B0604020202020204" pitchFamily="34" charset="0"/>
            </a:endParaRPr>
          </a:p>
          <a:p>
            <a:pPr>
              <a:buClr>
                <a:srgbClr val="FF9966"/>
              </a:buClr>
              <a:buSzPct val="50000"/>
              <a:tabLst>
                <a:tab pos="354013" algn="l"/>
              </a:tabLst>
            </a:pPr>
            <a:endParaRPr lang="en-US" altLang="en-US" sz="2800" dirty="0">
              <a:cs typeface="Arial" panose="020B0604020202020204" pitchFamily="34" charset="0"/>
            </a:endParaRPr>
          </a:p>
          <a:p>
            <a:pPr>
              <a:tabLst>
                <a:tab pos="354013" algn="l"/>
              </a:tabLst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C0F5BD-AB35-465F-91D6-4AE365B5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2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6589199" cy="6096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HCI?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5300" y="762000"/>
            <a:ext cx="8496300" cy="5715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600" spc="14" dirty="0"/>
              <a:t>What happens when a human and a computer get  together to perform a task?</a:t>
            </a:r>
          </a:p>
          <a:p>
            <a:pPr lvl="1" algn="just"/>
            <a:r>
              <a:rPr lang="en-US" spc="14" dirty="0"/>
              <a:t>task - write document, calculate budget, solve equation, learn  about Antarctica, drive home,...</a:t>
            </a:r>
          </a:p>
          <a:p>
            <a:pPr lvl="1" algn="just"/>
            <a:endParaRPr lang="en-US" spc="14" dirty="0"/>
          </a:p>
          <a:p>
            <a:pPr algn="just"/>
            <a:r>
              <a:rPr lang="en-US" altLang="en-US" sz="2700" b="1" dirty="0">
                <a:cs typeface="Arial" panose="020B0604020202020204" pitchFamily="34" charset="0"/>
              </a:rPr>
              <a:t>Human Computer Interaction (HCI) </a:t>
            </a:r>
            <a:r>
              <a:rPr lang="en-US" altLang="en-US" sz="2700" dirty="0">
                <a:cs typeface="Arial" panose="020B0604020202020204" pitchFamily="34" charset="0"/>
              </a:rPr>
              <a:t>is a cross-disciplinary area (engineering, CS, Psychology, ergonomics, design) </a:t>
            </a:r>
            <a:r>
              <a:rPr lang="en-US" altLang="en-US" sz="2700" b="1" dirty="0">
                <a:solidFill>
                  <a:srgbClr val="FF0000"/>
                </a:solidFill>
                <a:cs typeface="Arial" panose="020B0604020202020204" pitchFamily="34" charset="0"/>
              </a:rPr>
              <a:t>that deals with the theory, design, implementation and evaluation of the ways humans use and interact with computing devices</a:t>
            </a:r>
          </a:p>
          <a:p>
            <a:pPr algn="just"/>
            <a:r>
              <a:rPr lang="en-US" sz="2700" dirty="0">
                <a:cs typeface="Arial" panose="020B0604020202020204" pitchFamily="34" charset="0"/>
              </a:rPr>
              <a:t>The emphasis in this course concerns those aspects of HCI which are the concern of the software designer.</a:t>
            </a:r>
          </a:p>
          <a:p>
            <a:endParaRPr lang="en-US" altLang="en-US" sz="2700" dirty="0">
              <a:solidFill>
                <a:schemeClr val="tx1"/>
              </a:solidFill>
            </a:endParaRPr>
          </a:p>
          <a:p>
            <a:pPr lvl="1"/>
            <a:endParaRPr lang="en-US" spc="14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7C7FEB-66DC-4E4C-A73A-DB9CC109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8289A21C-D9E4-465C-AC12-91F80BEF343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33558865"/>
                  </p:ext>
                </p:extLst>
              </p:nvPr>
            </p:nvGraphicFramePr>
            <p:xfrm>
              <a:off x="10167730" y="4728541"/>
              <a:ext cx="2286000" cy="1714500"/>
            </p:xfrm>
            <a:graphic>
              <a:graphicData uri="http://schemas.microsoft.com/office/powerpoint/2016/slidezoom">
                <pslz:sldZm>
                  <pslz:sldZmObj sldId="321" cId="3435266939">
                    <pslz:zmPr id="{F003C57C-05DA-4BD1-8685-D60EAF6F6C29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289A21C-D9E4-465C-AC12-91F80BEF34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67730" y="4728541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9858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04800" y="-19050"/>
            <a:ext cx="6589199" cy="6286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1F497D"/>
                </a:solidFill>
              </a:rPr>
              <a:t>Naturalness</a:t>
            </a:r>
            <a:endParaRPr lang="en-US" altLang="en-US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257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400" dirty="0">
                <a:cs typeface="Arial"/>
              </a:rPr>
              <a:t>Dial</a:t>
            </a:r>
            <a:r>
              <a:rPr lang="en-US" sz="2400" spc="-20" dirty="0">
                <a:cs typeface="Arial"/>
              </a:rPr>
              <a:t>o</a:t>
            </a:r>
            <a:r>
              <a:rPr lang="en-US" sz="2400" dirty="0">
                <a:cs typeface="Arial"/>
              </a:rPr>
              <a:t>g</a:t>
            </a:r>
            <a:r>
              <a:rPr lang="en-US" sz="2400" spc="-10" dirty="0">
                <a:cs typeface="Arial"/>
              </a:rPr>
              <a:t>u</a:t>
            </a:r>
            <a:r>
              <a:rPr lang="en-US" sz="2400" dirty="0">
                <a:cs typeface="Arial"/>
              </a:rPr>
              <a:t>e</a:t>
            </a:r>
            <a:r>
              <a:rPr lang="en-US" sz="2400" spc="-2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which</a:t>
            </a:r>
            <a:r>
              <a:rPr lang="en-US" sz="2400" spc="-20" dirty="0">
                <a:cs typeface="Arial"/>
              </a:rPr>
              <a:t> 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d</a:t>
            </a:r>
            <a:r>
              <a:rPr lang="en-US" sz="2400" spc="-10" dirty="0">
                <a:solidFill>
                  <a:srgbClr val="FF0000"/>
                </a:solidFill>
                <a:cs typeface="Arial"/>
              </a:rPr>
              <a:t>o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es</a:t>
            </a:r>
            <a:r>
              <a:rPr lang="en-US" sz="2400" spc="-1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n</a:t>
            </a:r>
            <a:r>
              <a:rPr lang="en-US" sz="2400" spc="-10" dirty="0">
                <a:solidFill>
                  <a:srgbClr val="FF0000"/>
                </a:solidFill>
                <a:cs typeface="Arial"/>
              </a:rPr>
              <a:t>o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t ca</a:t>
            </a:r>
            <a:r>
              <a:rPr lang="en-US" sz="2400" spc="-10" dirty="0">
                <a:solidFill>
                  <a:srgbClr val="FF0000"/>
                </a:solidFill>
                <a:cs typeface="Arial"/>
              </a:rPr>
              <a:t>u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se</a:t>
            </a:r>
            <a:r>
              <a:rPr lang="en-US" sz="2400" spc="-2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the</a:t>
            </a:r>
            <a:r>
              <a:rPr lang="en-US" sz="2400" spc="-1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user</a:t>
            </a:r>
            <a:r>
              <a:rPr lang="en-US" sz="2400" spc="-2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to sign</a:t>
            </a:r>
            <a:r>
              <a:rPr lang="en-US" sz="2400" spc="-15" dirty="0">
                <a:solidFill>
                  <a:srgbClr val="FF0000"/>
                </a:solidFill>
                <a:cs typeface="Arial"/>
              </a:rPr>
              <a:t>i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fica</a:t>
            </a:r>
            <a:r>
              <a:rPr lang="en-US" sz="2400" spc="-10" dirty="0">
                <a:solidFill>
                  <a:srgbClr val="FF0000"/>
                </a:solidFill>
                <a:cs typeface="Arial"/>
              </a:rPr>
              <a:t>n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tly</a:t>
            </a:r>
            <a:r>
              <a:rPr lang="en-US" sz="2400" spc="-2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al</a:t>
            </a:r>
            <a:r>
              <a:rPr lang="en-US" sz="2400" spc="-15" dirty="0">
                <a:solidFill>
                  <a:srgbClr val="FF0000"/>
                </a:solidFill>
                <a:cs typeface="Arial"/>
              </a:rPr>
              <a:t>t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er </a:t>
            </a:r>
            <a:r>
              <a:rPr lang="en-US" sz="2400" spc="-15" dirty="0">
                <a:solidFill>
                  <a:srgbClr val="FF0000"/>
                </a:solidFill>
                <a:cs typeface="Arial"/>
              </a:rPr>
              <a:t>h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is</a:t>
            </a:r>
            <a:r>
              <a:rPr lang="en-US" sz="2400" spc="-1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or </a:t>
            </a:r>
            <a:r>
              <a:rPr lang="en-US" sz="2400" spc="-15" dirty="0">
                <a:solidFill>
                  <a:srgbClr val="FF0000"/>
                </a:solidFill>
                <a:cs typeface="Arial"/>
              </a:rPr>
              <a:t>h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er</a:t>
            </a:r>
            <a:r>
              <a:rPr lang="en-US" sz="2400" spc="-2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a</a:t>
            </a:r>
            <a:r>
              <a:rPr lang="en-US" sz="2400" spc="-10" dirty="0">
                <a:solidFill>
                  <a:srgbClr val="FF0000"/>
                </a:solidFill>
                <a:cs typeface="Arial"/>
              </a:rPr>
              <a:t>p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pr</a:t>
            </a:r>
            <a:r>
              <a:rPr lang="en-US" sz="2400" spc="-10" dirty="0">
                <a:solidFill>
                  <a:srgbClr val="FF0000"/>
                </a:solidFill>
                <a:cs typeface="Arial"/>
              </a:rPr>
              <a:t>o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ach</a:t>
            </a:r>
            <a:r>
              <a:rPr lang="en-US" sz="2400" spc="-3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to</a:t>
            </a:r>
            <a:r>
              <a:rPr lang="en-US" sz="2400" spc="-1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the task</a:t>
            </a:r>
            <a:r>
              <a:rPr lang="en-US" sz="2400" spc="-3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400" dirty="0">
                <a:cs typeface="Arial"/>
              </a:rPr>
              <a:t>in ord</a:t>
            </a:r>
            <a:r>
              <a:rPr lang="en-US" sz="2400" spc="-20" dirty="0">
                <a:cs typeface="Arial"/>
              </a:rPr>
              <a:t>e</a:t>
            </a:r>
            <a:r>
              <a:rPr lang="en-US" sz="2400" dirty="0">
                <a:cs typeface="Arial"/>
              </a:rPr>
              <a:t>r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to</a:t>
            </a:r>
            <a:r>
              <a:rPr lang="en-US" sz="2400" spc="-2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in</a:t>
            </a:r>
            <a:r>
              <a:rPr lang="en-US" sz="2400" spc="-15" dirty="0">
                <a:cs typeface="Arial"/>
              </a:rPr>
              <a:t>t</a:t>
            </a:r>
            <a:r>
              <a:rPr lang="en-US" sz="2400" dirty="0">
                <a:cs typeface="Arial"/>
              </a:rPr>
              <a:t>er</a:t>
            </a:r>
            <a:r>
              <a:rPr lang="en-US" sz="2400" spc="-10" dirty="0">
                <a:cs typeface="Arial"/>
              </a:rPr>
              <a:t>a</a:t>
            </a:r>
            <a:r>
              <a:rPr lang="en-US" sz="2400" dirty="0">
                <a:cs typeface="Arial"/>
              </a:rPr>
              <a:t>ct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with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the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sy</a:t>
            </a:r>
            <a:r>
              <a:rPr lang="en-US" sz="2400" spc="10" dirty="0">
                <a:cs typeface="Arial"/>
              </a:rPr>
              <a:t>s</a:t>
            </a:r>
            <a:r>
              <a:rPr lang="en-US" sz="2400" dirty="0">
                <a:cs typeface="Arial"/>
              </a:rPr>
              <a:t>tem. It is reflective of various operation in our everyday life.</a:t>
            </a:r>
          </a:p>
          <a:p>
            <a:pPr>
              <a:defRPr/>
            </a:pPr>
            <a:r>
              <a:rPr lang="en-US" sz="2400" dirty="0">
                <a:cs typeface="Arial"/>
              </a:rPr>
              <a:t>It</a:t>
            </a:r>
            <a:r>
              <a:rPr lang="en-US" sz="2400" spc="-2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sho</a:t>
            </a:r>
            <a:r>
              <a:rPr lang="en-US" sz="2400" spc="-20" dirty="0">
                <a:cs typeface="Arial"/>
              </a:rPr>
              <a:t>u</a:t>
            </a:r>
            <a:r>
              <a:rPr lang="en-US" sz="2400" dirty="0">
                <a:cs typeface="Arial"/>
              </a:rPr>
              <a:t>ld</a:t>
            </a:r>
            <a:r>
              <a:rPr lang="en-US" sz="2400" spc="-10" dirty="0">
                <a:cs typeface="Arial"/>
              </a:rPr>
              <a:t> b</a:t>
            </a:r>
            <a:r>
              <a:rPr lang="en-US" sz="2400" dirty="0">
                <a:cs typeface="Arial"/>
              </a:rPr>
              <a:t>e</a:t>
            </a:r>
            <a:r>
              <a:rPr lang="en-US" sz="2400" spc="-20" dirty="0">
                <a:cs typeface="Arial"/>
              </a:rPr>
              <a:t> 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g</a:t>
            </a:r>
            <a:r>
              <a:rPr lang="en-US" sz="2400" spc="-15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ar</a:t>
            </a:r>
            <a:r>
              <a:rPr lang="en-US" sz="2400" spc="-15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d</a:t>
            </a:r>
            <a:r>
              <a:rPr lang="en-US" sz="2400" spc="-1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t</a:t>
            </a:r>
            <a:r>
              <a:rPr lang="en-US" sz="2400" spc="-10" dirty="0">
                <a:solidFill>
                  <a:srgbClr val="FF0000"/>
                </a:solidFill>
                <a:cs typeface="Arial"/>
              </a:rPr>
              <a:t>o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war</a:t>
            </a:r>
            <a:r>
              <a:rPr lang="en-US" sz="2400" spc="-15" dirty="0">
                <a:solidFill>
                  <a:srgbClr val="FF0000"/>
                </a:solidFill>
                <a:cs typeface="Arial"/>
              </a:rPr>
              <a:t>d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s</a:t>
            </a:r>
            <a:r>
              <a:rPr lang="en-US" sz="2400" spc="-2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t</a:t>
            </a:r>
            <a:r>
              <a:rPr lang="en-US" sz="2400" spc="-10" dirty="0">
                <a:solidFill>
                  <a:srgbClr val="FF0000"/>
                </a:solidFill>
                <a:cs typeface="Arial"/>
              </a:rPr>
              <a:t>h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400" spc="-1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n</a:t>
            </a:r>
            <a:r>
              <a:rPr lang="en-US" sz="2400" spc="-15" dirty="0">
                <a:solidFill>
                  <a:srgbClr val="FF0000"/>
                </a:solidFill>
                <a:cs typeface="Arial"/>
              </a:rPr>
              <a:t>o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rm</a:t>
            </a:r>
            <a:r>
              <a:rPr lang="en-US" sz="2400" spc="-15" dirty="0">
                <a:solidFill>
                  <a:srgbClr val="FF0000"/>
                </a:solidFill>
                <a:cs typeface="Arial"/>
              </a:rPr>
              <a:t>a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l or</a:t>
            </a:r>
            <a:r>
              <a:rPr lang="en-US" sz="2400" spc="-10" dirty="0">
                <a:solidFill>
                  <a:srgbClr val="FF0000"/>
                </a:solidFill>
                <a:cs typeface="Arial"/>
              </a:rPr>
              <a:t>d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er</a:t>
            </a:r>
            <a:r>
              <a:rPr lang="en-US" sz="2400" spc="-3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of</a:t>
            </a:r>
            <a:r>
              <a:rPr lang="en-US" sz="2400" spc="-1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working</a:t>
            </a:r>
            <a:r>
              <a:rPr lang="en-US" sz="2400" spc="-3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of</a:t>
            </a:r>
            <a:r>
              <a:rPr lang="en-US" sz="2400" spc="-1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the</a:t>
            </a:r>
            <a:r>
              <a:rPr lang="en-US" sz="2400" spc="-1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user</a:t>
            </a:r>
            <a:r>
              <a:rPr lang="en-US" sz="2400" spc="-2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400" dirty="0">
                <a:cs typeface="Arial"/>
              </a:rPr>
              <a:t>rat</a:t>
            </a:r>
            <a:r>
              <a:rPr lang="en-US" sz="2400" spc="-15" dirty="0">
                <a:cs typeface="Arial"/>
              </a:rPr>
              <a:t>h</a:t>
            </a:r>
            <a:r>
              <a:rPr lang="en-US" sz="2400" dirty="0">
                <a:cs typeface="Arial"/>
              </a:rPr>
              <a:t>er</a:t>
            </a:r>
            <a:r>
              <a:rPr lang="en-US" sz="2400" spc="-3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th</a:t>
            </a:r>
            <a:r>
              <a:rPr lang="en-US" sz="2400" spc="-15" dirty="0">
                <a:cs typeface="Arial"/>
              </a:rPr>
              <a:t>a</a:t>
            </a:r>
            <a:r>
              <a:rPr lang="en-US" sz="2400" dirty="0">
                <a:cs typeface="Arial"/>
              </a:rPr>
              <a:t>n whatever is </a:t>
            </a:r>
            <a:r>
              <a:rPr lang="en-US" sz="2400" dirty="0">
                <a:solidFill>
                  <a:srgbClr val="FF0000"/>
                </a:solidFill>
                <a:cs typeface="Arial"/>
              </a:rPr>
              <a:t>easier for the programmer</a:t>
            </a:r>
          </a:p>
          <a:p>
            <a:pPr marL="298450" indent="-285750"/>
            <a:r>
              <a:rPr lang="en-US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Phrasing should be self explanatory</a:t>
            </a:r>
            <a:r>
              <a:rPr lang="en-US" altLang="en-US" sz="2400" dirty="0">
                <a:cs typeface="Arial" panose="020B0604020202020204" pitchFamily="34" charset="0"/>
              </a:rPr>
              <a:t>, e.g. print, copy end have </a:t>
            </a:r>
            <a:r>
              <a:rPr lang="en-US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obvious meanings </a:t>
            </a:r>
            <a:r>
              <a:rPr lang="en-US" altLang="en-US" sz="2400" dirty="0">
                <a:cs typeface="Arial" panose="020B0604020202020204" pitchFamily="34" charset="0"/>
              </a:rPr>
              <a:t>whereas “pip” (CP/M – control program for microcomputers- keyword for copy) or “mv” (UNIX keyword for rename) do not.</a:t>
            </a:r>
          </a:p>
          <a:p>
            <a:pPr marL="298450" indent="-285750"/>
            <a:r>
              <a:rPr lang="en-US" altLang="en-US" sz="2400" dirty="0">
                <a:cs typeface="Arial" panose="020B0604020202020204" pitchFamily="34" charset="0"/>
              </a:rPr>
              <a:t>Use of </a:t>
            </a:r>
            <a:r>
              <a:rPr lang="en-US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non-standard abbreviations </a:t>
            </a:r>
            <a:r>
              <a:rPr lang="en-US" altLang="en-US" sz="2400" dirty="0">
                <a:cs typeface="Arial" panose="020B0604020202020204" pitchFamily="34" charset="0"/>
              </a:rPr>
              <a:t>should be avoided since they </a:t>
            </a:r>
            <a:r>
              <a:rPr lang="en-US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slow down word recognition </a:t>
            </a:r>
            <a:r>
              <a:rPr lang="en-US" altLang="en-US" sz="2400" dirty="0">
                <a:cs typeface="Arial" panose="020B0604020202020204" pitchFamily="34" charset="0"/>
              </a:rPr>
              <a:t>and introduce unnecessary stress</a:t>
            </a:r>
            <a:endParaRPr lang="en-US" sz="2400" dirty="0">
              <a:solidFill>
                <a:srgbClr val="FF0000"/>
              </a:solidFill>
              <a:cs typeface="Arial"/>
            </a:endParaRPr>
          </a:p>
          <a:p>
            <a:pPr>
              <a:defRPr/>
            </a:pPr>
            <a:r>
              <a:rPr lang="en-US" sz="2400" dirty="0">
                <a:cs typeface="Arial"/>
              </a:rPr>
              <a:t>Perhaps a better approach is to model interaction </a:t>
            </a:r>
            <a:r>
              <a:rPr lang="en-US" sz="2400" b="1" dirty="0">
                <a:solidFill>
                  <a:srgbClr val="FF0000"/>
                </a:solidFill>
                <a:cs typeface="Arial"/>
              </a:rPr>
              <a:t>metaphorically </a:t>
            </a:r>
            <a:r>
              <a:rPr lang="en-US" sz="2400" dirty="0">
                <a:cs typeface="Arial"/>
              </a:rPr>
              <a:t>to the real life counterpart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4E9D3D-86C2-4236-8AE1-BF32D604C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31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1" y="0"/>
            <a:ext cx="3200400" cy="7474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Consistency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61926" y="990600"/>
            <a:ext cx="8982074" cy="5715000"/>
          </a:xfrm>
        </p:spPr>
        <p:txBody>
          <a:bodyPr>
            <a:normAutofit/>
          </a:bodyPr>
          <a:lstStyle/>
          <a:p>
            <a:pPr marL="298450" indent="-285750"/>
            <a:r>
              <a:rPr lang="en-US" altLang="en-US" sz="2800" dirty="0">
                <a:cs typeface="Arial" panose="020B0604020202020204" pitchFamily="34" charset="0"/>
              </a:rPr>
              <a:t>A consistent dialogue ensures that </a:t>
            </a:r>
            <a:r>
              <a:rPr lang="en-US" alt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expectations which the user builds up </a:t>
            </a:r>
            <a:r>
              <a:rPr lang="en-US" altLang="en-US" sz="2800" dirty="0">
                <a:cs typeface="Arial" panose="020B0604020202020204" pitchFamily="34" charset="0"/>
              </a:rPr>
              <a:t>through using one part of the system are not frustrated by </a:t>
            </a:r>
            <a:r>
              <a:rPr lang="en-US" alt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idiosyncratic changes in the conventions </a:t>
            </a:r>
            <a:r>
              <a:rPr lang="en-US" altLang="en-US" sz="2800" dirty="0">
                <a:cs typeface="Arial" panose="020B0604020202020204" pitchFamily="34" charset="0"/>
              </a:rPr>
              <a:t>used in another part </a:t>
            </a:r>
            <a:r>
              <a:rPr lang="en-US" altLang="en-US" sz="2800" dirty="0" err="1">
                <a:cs typeface="Arial" panose="020B0604020202020204" pitchFamily="34" charset="0"/>
              </a:rPr>
              <a:t>e,g</a:t>
            </a:r>
            <a:r>
              <a:rPr lang="en-US" altLang="en-US" sz="2800" dirty="0">
                <a:cs typeface="Arial" panose="020B0604020202020204" pitchFamily="34" charset="0"/>
              </a:rPr>
              <a:t> where Shopping cart is placed in an ecommerce site</a:t>
            </a:r>
          </a:p>
          <a:p>
            <a:pPr marL="298450" indent="-285750"/>
            <a:r>
              <a:rPr lang="en-US" alt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Consistent layout for screens </a:t>
            </a:r>
            <a:r>
              <a:rPr lang="en-US" altLang="en-US" sz="2800" dirty="0">
                <a:cs typeface="Arial" panose="020B0604020202020204" pitchFamily="34" charset="0"/>
              </a:rPr>
              <a:t>which </a:t>
            </a:r>
            <a:r>
              <a:rPr lang="en-US" alt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fulfill a similar function </a:t>
            </a:r>
            <a:r>
              <a:rPr lang="en-US" altLang="en-US" sz="2800" dirty="0">
                <a:cs typeface="Arial" panose="020B0604020202020204" pitchFamily="34" charset="0"/>
              </a:rPr>
              <a:t>ensures that the user knows </a:t>
            </a:r>
            <a:r>
              <a:rPr lang="en-US" alt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where to look for instructions, error messages </a:t>
            </a:r>
            <a:r>
              <a:rPr lang="en-US" altLang="en-US" sz="2800" dirty="0" err="1">
                <a:cs typeface="Arial" panose="020B0604020202020204" pitchFamily="34" charset="0"/>
              </a:rPr>
              <a:t>etc</a:t>
            </a:r>
            <a:endParaRPr lang="en-US" altLang="en-US" sz="2800" dirty="0">
              <a:cs typeface="Arial" panose="020B0604020202020204" pitchFamily="34" charset="0"/>
            </a:endParaRPr>
          </a:p>
          <a:p>
            <a:pPr marL="298450" indent="-285750"/>
            <a:r>
              <a:rPr lang="en-US" altLang="en-US" sz="2800" dirty="0">
                <a:cs typeface="Arial" panose="020B0604020202020204" pitchFamily="34" charset="0"/>
              </a:rPr>
              <a:t>The dialogue should also be </a:t>
            </a:r>
            <a:r>
              <a:rPr lang="en-US" alt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consistent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with established norms</a:t>
            </a:r>
            <a:endParaRPr lang="en-US" altLang="en-US" sz="2800" dirty="0">
              <a:cs typeface="Arial" panose="020B0604020202020204" pitchFamily="34" charset="0"/>
            </a:endParaRPr>
          </a:p>
          <a:p>
            <a:pPr marL="298450" indent="-285750"/>
            <a:r>
              <a:rPr lang="en-US" alt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Diversions from norms will cause confusion</a:t>
            </a:r>
          </a:p>
          <a:p>
            <a:pPr marL="298450" indent="-285750" eaLnBrk="1" hangingPunct="1"/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F41D44-6194-48D3-A892-F341FC91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42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525"/>
            <a:ext cx="6589199" cy="6000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solidFill>
                  <a:srgbClr val="1F497D"/>
                </a:solidFill>
              </a:rPr>
              <a:t>Non-Redundancy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8991600" cy="5181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>
                <a:cs typeface="Arial"/>
              </a:rPr>
              <a:t>A</a:t>
            </a:r>
            <a:r>
              <a:rPr lang="en-US" sz="2800" spc="-2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n</a:t>
            </a:r>
            <a:r>
              <a:rPr lang="en-US" sz="2800" spc="-15" dirty="0">
                <a:cs typeface="Arial"/>
              </a:rPr>
              <a:t>o</a:t>
            </a:r>
            <a:r>
              <a:rPr lang="en-US" sz="2800" dirty="0">
                <a:cs typeface="Arial"/>
              </a:rPr>
              <a:t>n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re</a:t>
            </a:r>
            <a:r>
              <a:rPr lang="en-US" sz="2800" spc="-15" dirty="0">
                <a:cs typeface="Arial"/>
              </a:rPr>
              <a:t>d</a:t>
            </a:r>
            <a:r>
              <a:rPr lang="en-US" sz="2800" dirty="0">
                <a:cs typeface="Arial"/>
              </a:rPr>
              <a:t>u</a:t>
            </a:r>
            <a:r>
              <a:rPr lang="en-US" sz="2800" spc="-15" dirty="0">
                <a:cs typeface="Arial"/>
              </a:rPr>
              <a:t>n</a:t>
            </a:r>
            <a:r>
              <a:rPr lang="en-US" sz="2800" dirty="0">
                <a:cs typeface="Arial"/>
              </a:rPr>
              <a:t>d</a:t>
            </a:r>
            <a:r>
              <a:rPr lang="en-US" sz="2800" spc="-15" dirty="0">
                <a:cs typeface="Arial"/>
              </a:rPr>
              <a:t>a</a:t>
            </a:r>
            <a:r>
              <a:rPr lang="en-US" sz="2800" dirty="0">
                <a:cs typeface="Arial"/>
              </a:rPr>
              <a:t>nt</a:t>
            </a:r>
            <a:r>
              <a:rPr lang="en-US" sz="2800" spc="-4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d</a:t>
            </a:r>
            <a:r>
              <a:rPr lang="en-US" sz="2800" spc="-10" dirty="0">
                <a:cs typeface="Arial"/>
              </a:rPr>
              <a:t>i</a:t>
            </a:r>
            <a:r>
              <a:rPr lang="en-US" sz="2800" dirty="0">
                <a:cs typeface="Arial"/>
              </a:rPr>
              <a:t>a</a:t>
            </a:r>
            <a:r>
              <a:rPr lang="en-US" sz="2800" spc="-10" dirty="0">
                <a:cs typeface="Arial"/>
              </a:rPr>
              <a:t>l</a:t>
            </a:r>
            <a:r>
              <a:rPr lang="en-US" sz="2800" dirty="0">
                <a:cs typeface="Arial"/>
              </a:rPr>
              <a:t>o</a:t>
            </a:r>
            <a:r>
              <a:rPr lang="en-US" sz="2800" spc="-15" dirty="0">
                <a:cs typeface="Arial"/>
              </a:rPr>
              <a:t>g</a:t>
            </a:r>
            <a:r>
              <a:rPr lang="en-US" sz="2800" dirty="0">
                <a:cs typeface="Arial"/>
              </a:rPr>
              <a:t>ue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req</a:t>
            </a:r>
            <a:r>
              <a:rPr lang="en-US" sz="2800" spc="-15" dirty="0">
                <a:cs typeface="Arial"/>
              </a:rPr>
              <a:t>u</a:t>
            </a:r>
            <a:r>
              <a:rPr lang="en-US" sz="2800" dirty="0">
                <a:cs typeface="Arial"/>
              </a:rPr>
              <a:t>ir</a:t>
            </a:r>
            <a:r>
              <a:rPr lang="en-US" sz="2800" spc="-10" dirty="0">
                <a:cs typeface="Arial"/>
              </a:rPr>
              <a:t>e</a:t>
            </a:r>
            <a:r>
              <a:rPr lang="en-US" sz="2800" dirty="0">
                <a:cs typeface="Arial"/>
              </a:rPr>
              <a:t>s</a:t>
            </a:r>
            <a:r>
              <a:rPr lang="en-US" sz="2800" spc="-2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</a:t>
            </a:r>
            <a:r>
              <a:rPr lang="en-US" sz="2800" spc="-10" dirty="0">
                <a:cs typeface="Arial"/>
              </a:rPr>
              <a:t>h</a:t>
            </a:r>
            <a:r>
              <a:rPr lang="en-US" sz="2800" dirty="0">
                <a:cs typeface="Arial"/>
              </a:rPr>
              <a:t>e user</a:t>
            </a:r>
            <a:r>
              <a:rPr lang="en-US" sz="2800" spc="-3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to</a:t>
            </a:r>
            <a:r>
              <a:rPr lang="en-US" sz="2800" spc="-25" dirty="0"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n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ter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o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n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ly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the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m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i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ni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m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um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i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n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for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m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at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i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on </a:t>
            </a:r>
            <a:r>
              <a:rPr lang="en-US" sz="2800" dirty="0">
                <a:cs typeface="Arial"/>
              </a:rPr>
              <a:t>for</a:t>
            </a:r>
            <a:r>
              <a:rPr lang="en-US" sz="2800" spc="-3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sy</a:t>
            </a:r>
            <a:r>
              <a:rPr lang="en-US" sz="2800" spc="10" dirty="0">
                <a:cs typeface="Arial"/>
              </a:rPr>
              <a:t>s</a:t>
            </a:r>
            <a:r>
              <a:rPr lang="en-US" sz="2800" dirty="0">
                <a:cs typeface="Arial"/>
              </a:rPr>
              <a:t>te</a:t>
            </a:r>
            <a:r>
              <a:rPr lang="en-US" sz="2800" spc="-15" dirty="0">
                <a:cs typeface="Arial"/>
              </a:rPr>
              <a:t>m’</a:t>
            </a:r>
            <a:r>
              <a:rPr lang="en-US" sz="2800" spc="-190" dirty="0">
                <a:cs typeface="Arial"/>
              </a:rPr>
              <a:t>s</a:t>
            </a:r>
            <a:r>
              <a:rPr lang="en-US" sz="2800" spc="-2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</a:t>
            </a:r>
            <a:r>
              <a:rPr lang="en-US" sz="2800" spc="-10" dirty="0">
                <a:cs typeface="Arial"/>
              </a:rPr>
              <a:t>p</a:t>
            </a:r>
            <a:r>
              <a:rPr lang="en-US" sz="2800" dirty="0">
                <a:cs typeface="Arial"/>
              </a:rPr>
              <a:t>er</a:t>
            </a:r>
            <a:r>
              <a:rPr lang="en-US" sz="2800" spc="-10" dirty="0">
                <a:cs typeface="Arial"/>
              </a:rPr>
              <a:t>a</a:t>
            </a:r>
            <a:r>
              <a:rPr lang="en-US" sz="2800" dirty="0">
                <a:cs typeface="Arial"/>
              </a:rPr>
              <a:t>ti</a:t>
            </a:r>
            <a:r>
              <a:rPr lang="en-US" sz="2800" spc="-15" dirty="0">
                <a:cs typeface="Arial"/>
              </a:rPr>
              <a:t>o</a:t>
            </a:r>
            <a:r>
              <a:rPr lang="en-US" sz="2800" dirty="0">
                <a:cs typeface="Arial"/>
              </a:rPr>
              <a:t>n</a:t>
            </a:r>
          </a:p>
          <a:p>
            <a:pPr marL="0" indent="0" eaLnBrk="1" hangingPunct="1">
              <a:buNone/>
              <a:defRPr/>
            </a:pPr>
            <a:endParaRPr lang="en-US" sz="2800" dirty="0">
              <a:cs typeface="Arial"/>
            </a:endParaRPr>
          </a:p>
          <a:p>
            <a:pPr eaLnBrk="1" hangingPunct="1">
              <a:defRPr/>
            </a:pPr>
            <a:r>
              <a:rPr lang="en-US" sz="2800" dirty="0">
                <a:cs typeface="Arial"/>
              </a:rPr>
              <a:t>Too</a:t>
            </a:r>
            <a:r>
              <a:rPr lang="en-US" sz="2800" spc="-4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m</a:t>
            </a:r>
            <a:r>
              <a:rPr lang="en-US" sz="2800" spc="-10" dirty="0">
                <a:cs typeface="Arial"/>
              </a:rPr>
              <a:t>u</a:t>
            </a:r>
            <a:r>
              <a:rPr lang="en-US" sz="2800" dirty="0">
                <a:cs typeface="Arial"/>
              </a:rPr>
              <a:t>ch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in</a:t>
            </a:r>
            <a:r>
              <a:rPr lang="en-US" sz="2800" spc="-15" dirty="0">
                <a:cs typeface="Arial"/>
              </a:rPr>
              <a:t>f</a:t>
            </a:r>
            <a:r>
              <a:rPr lang="en-US" sz="2800" dirty="0">
                <a:cs typeface="Arial"/>
              </a:rPr>
              <a:t>orm</a:t>
            </a:r>
            <a:r>
              <a:rPr lang="en-US" sz="2800" spc="-20" dirty="0">
                <a:cs typeface="Arial"/>
              </a:rPr>
              <a:t>a</a:t>
            </a:r>
            <a:r>
              <a:rPr lang="en-US" sz="2800" dirty="0">
                <a:cs typeface="Arial"/>
              </a:rPr>
              <a:t>ti</a:t>
            </a:r>
            <a:r>
              <a:rPr lang="en-US" sz="2800" spc="-15" dirty="0">
                <a:cs typeface="Arial"/>
              </a:rPr>
              <a:t>o</a:t>
            </a:r>
            <a:r>
              <a:rPr lang="en-US" sz="2800" dirty="0">
                <a:cs typeface="Arial"/>
              </a:rPr>
              <a:t>n </a:t>
            </a:r>
            <a:r>
              <a:rPr lang="en-US" sz="2800" spc="-15" dirty="0">
                <a:cs typeface="Arial"/>
              </a:rPr>
              <a:t>o</a:t>
            </a:r>
            <a:r>
              <a:rPr lang="en-US" sz="2800" dirty="0">
                <a:cs typeface="Arial"/>
              </a:rPr>
              <a:t>n </a:t>
            </a:r>
            <a:r>
              <a:rPr lang="en-US" sz="2800" spc="-15" dirty="0">
                <a:cs typeface="Arial"/>
              </a:rPr>
              <a:t>o</a:t>
            </a:r>
            <a:r>
              <a:rPr lang="en-US" sz="2800" dirty="0">
                <a:cs typeface="Arial"/>
              </a:rPr>
              <a:t>ne</a:t>
            </a:r>
            <a:r>
              <a:rPr lang="en-US" sz="2800" spc="-2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</a:t>
            </a:r>
            <a:r>
              <a:rPr lang="en-US" sz="2800" spc="5" dirty="0">
                <a:cs typeface="Arial"/>
              </a:rPr>
              <a:t>c</a:t>
            </a:r>
            <a:r>
              <a:rPr lang="en-US" sz="2800" dirty="0">
                <a:cs typeface="Arial"/>
              </a:rPr>
              <a:t>re</a:t>
            </a:r>
            <a:r>
              <a:rPr lang="en-US" sz="2800" spc="-10" dirty="0">
                <a:cs typeface="Arial"/>
              </a:rPr>
              <a:t>e</a:t>
            </a:r>
            <a:r>
              <a:rPr lang="en-US" sz="2800" dirty="0">
                <a:cs typeface="Arial"/>
              </a:rPr>
              <a:t>n</a:t>
            </a:r>
            <a:r>
              <a:rPr lang="en-US" sz="2800" spc="-3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is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d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tri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m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n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tal</a:t>
            </a:r>
            <a:r>
              <a:rPr lang="en-US" sz="2800" spc="-3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to</a:t>
            </a:r>
            <a:r>
              <a:rPr lang="en-US" sz="2800" spc="-2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the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clari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t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y 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o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f t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h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e screen</a:t>
            </a:r>
            <a:r>
              <a:rPr lang="en-US" sz="2800" spc="-3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spc="-10" dirty="0">
                <a:cs typeface="Arial"/>
              </a:rPr>
              <a:t>and </a:t>
            </a:r>
            <a:r>
              <a:rPr lang="en-US" sz="2800" dirty="0">
                <a:cs typeface="Arial"/>
              </a:rPr>
              <a:t>will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le</a:t>
            </a:r>
            <a:r>
              <a:rPr lang="en-US" sz="2800" spc="-15" dirty="0">
                <a:cs typeface="Arial"/>
              </a:rPr>
              <a:t>a</a:t>
            </a:r>
            <a:r>
              <a:rPr lang="en-US" sz="2800" dirty="0">
                <a:cs typeface="Arial"/>
              </a:rPr>
              <a:t>d </a:t>
            </a:r>
            <a:r>
              <a:rPr lang="en-US" sz="2800" spc="-10" dirty="0">
                <a:cs typeface="Arial"/>
              </a:rPr>
              <a:t>t</a:t>
            </a:r>
            <a:r>
              <a:rPr lang="en-US" sz="2800" dirty="0">
                <a:cs typeface="Arial"/>
              </a:rPr>
              <a:t>o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u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n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n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ces</a:t>
            </a:r>
            <a:r>
              <a:rPr lang="en-US" sz="2800" spc="5" dirty="0">
                <a:solidFill>
                  <a:srgbClr val="FF0000"/>
                </a:solidFill>
                <a:cs typeface="Arial"/>
              </a:rPr>
              <a:t>s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ari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l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y</a:t>
            </a:r>
            <a:r>
              <a:rPr lang="en-US" sz="2800" spc="-3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d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lay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when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t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h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e user</a:t>
            </a:r>
            <a:r>
              <a:rPr lang="en-US" sz="2800" spc="-3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tri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s 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t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o </a:t>
            </a:r>
            <a:r>
              <a:rPr lang="en-US" sz="2800" spc="-380" dirty="0">
                <a:solidFill>
                  <a:srgbClr val="FF0000"/>
                </a:solidFill>
                <a:cs typeface="Arial"/>
              </a:rPr>
              <a:t>“</a:t>
            </a:r>
            <a:r>
              <a:rPr lang="en-US" sz="2800" spc="-75" dirty="0">
                <a:solidFill>
                  <a:srgbClr val="FF0000"/>
                </a:solidFill>
                <a:cs typeface="Arial"/>
              </a:rPr>
              <a:t>spot”</a:t>
            </a:r>
            <a:r>
              <a:rPr lang="en-US" sz="2800" spc="-2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a 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p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art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i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cular</a:t>
            </a:r>
            <a:r>
              <a:rPr lang="en-US" sz="2800" spc="-2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fi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ld or</a:t>
            </a:r>
            <a:r>
              <a:rPr lang="en-US" sz="2800" spc="-2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it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800" spc="10" dirty="0">
                <a:solidFill>
                  <a:srgbClr val="FF0000"/>
                </a:solidFill>
                <a:cs typeface="Arial"/>
              </a:rPr>
              <a:t>m</a:t>
            </a:r>
            <a:r>
              <a:rPr lang="en-US" sz="2800" dirty="0">
                <a:cs typeface="Arial"/>
              </a:rPr>
              <a:t>.</a:t>
            </a:r>
          </a:p>
          <a:p>
            <a:pPr eaLnBrk="1" hangingPunct="1">
              <a:defRPr/>
            </a:pPr>
            <a:endParaRPr lang="en-US" sz="2800" dirty="0">
              <a:cs typeface="Arial"/>
            </a:endParaRPr>
          </a:p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E5E07B-3A79-4808-857E-F6A49670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88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52400" y="38100"/>
            <a:ext cx="6589199" cy="647700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1F497D"/>
                </a:solidFill>
              </a:rPr>
              <a:t>Supportiveness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800" dirty="0">
                <a:cs typeface="Arial" panose="020B0604020202020204" pitchFamily="34" charset="0"/>
              </a:rPr>
              <a:t>Refers to the </a:t>
            </a:r>
            <a:r>
              <a:rPr lang="en-US" alt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amount of assistance which the dialogue</a:t>
            </a:r>
            <a:r>
              <a:rPr lang="en-US" altLang="en-US" sz="2800" dirty="0">
                <a:cs typeface="Arial" panose="020B0604020202020204" pitchFamily="34" charset="0"/>
              </a:rPr>
              <a:t> provides to the user in running the system.</a:t>
            </a:r>
          </a:p>
          <a:p>
            <a:r>
              <a:rPr lang="en-US" altLang="en-US" sz="2800" dirty="0">
                <a:cs typeface="Arial" panose="020B0604020202020204" pitchFamily="34" charset="0"/>
              </a:rPr>
              <a:t>It has three major aspects: </a:t>
            </a:r>
            <a:r>
              <a:rPr lang="en-US" alt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the quantity </a:t>
            </a:r>
            <a:r>
              <a:rPr lang="en-US" altLang="en-US" sz="2800" dirty="0">
                <a:cs typeface="Arial" panose="020B0604020202020204" pitchFamily="34" charset="0"/>
              </a:rPr>
              <a:t>and </a:t>
            </a:r>
            <a:r>
              <a:rPr lang="en-US" alt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quality of instructions provided</a:t>
            </a:r>
            <a:r>
              <a:rPr lang="en-US" altLang="en-US" sz="2800" dirty="0">
                <a:cs typeface="Arial" panose="020B0604020202020204" pitchFamily="34" charset="0"/>
              </a:rPr>
              <a:t>; the </a:t>
            </a:r>
            <a:r>
              <a:rPr lang="en-US" alt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nature of the error messages produced </a:t>
            </a:r>
            <a:r>
              <a:rPr lang="en-US" altLang="en-US" sz="2800" dirty="0">
                <a:cs typeface="Arial" panose="020B0604020202020204" pitchFamily="34" charset="0"/>
              </a:rPr>
              <a:t>and the </a:t>
            </a:r>
            <a:r>
              <a:rPr lang="en-US" alt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confirmation of what the system is doing</a:t>
            </a:r>
            <a:r>
              <a:rPr lang="en-US" altLang="en-US" sz="2800" dirty="0">
                <a:cs typeface="Arial" panose="020B0604020202020204" pitchFamily="34" charset="0"/>
              </a:rPr>
              <a:t>.</a:t>
            </a:r>
          </a:p>
          <a:p>
            <a:r>
              <a:rPr lang="en-US" alt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Inputs should be confirmed</a:t>
            </a:r>
            <a:r>
              <a:rPr lang="en-US" altLang="en-US" sz="2800" dirty="0">
                <a:cs typeface="Arial" panose="020B0604020202020204" pitchFamily="34" charset="0"/>
              </a:rPr>
              <a:t>: if their </a:t>
            </a:r>
            <a:r>
              <a:rPr lang="en-US" alt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acceptance will result in an irreversible action</a:t>
            </a:r>
            <a:r>
              <a:rPr lang="en-US" altLang="en-US" sz="2800" dirty="0">
                <a:cs typeface="Arial" panose="020B0604020202020204" pitchFamily="34" charset="0"/>
              </a:rPr>
              <a:t>, for example, delete file; if a </a:t>
            </a:r>
            <a:r>
              <a:rPr lang="en-US" alt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code has been entered </a:t>
            </a:r>
            <a:r>
              <a:rPr lang="en-US" altLang="en-US" sz="2800" dirty="0">
                <a:cs typeface="Arial" panose="020B0604020202020204" pitchFamily="34" charset="0"/>
              </a:rPr>
              <a:t>and the </a:t>
            </a:r>
            <a:r>
              <a:rPr lang="en-US" alt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user has to check the associated description </a:t>
            </a:r>
            <a:r>
              <a:rPr lang="en-US" altLang="en-US" sz="2800" dirty="0">
                <a:cs typeface="Arial" panose="020B0604020202020204" pitchFamily="34" charset="0"/>
              </a:rPr>
              <a:t>or when </a:t>
            </a:r>
            <a:r>
              <a:rPr lang="en-US" alt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confirmation of completion of particular actions is desirable</a:t>
            </a:r>
            <a:endParaRPr lang="en-US" altLang="en-US" sz="2800" dirty="0">
              <a:cs typeface="Arial" panose="020B0604020202020204" pitchFamily="34" charset="0"/>
            </a:endParaRPr>
          </a:p>
          <a:p>
            <a:endParaRPr lang="en-US" altLang="en-US" sz="2800" dirty="0">
              <a:cs typeface="Arial" panose="020B0604020202020204" pitchFamily="34" charset="0"/>
            </a:endParaRPr>
          </a:p>
          <a:p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DDD3C2-F370-445D-8008-FF97E997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18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04800" y="-4763"/>
            <a:ext cx="6589199" cy="690563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1F497D"/>
                </a:solidFill>
              </a:rPr>
              <a:t>Flexible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726" y="1219200"/>
            <a:ext cx="8551474" cy="5410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cs typeface="Times New Roman"/>
              </a:rPr>
              <a:t>This</a:t>
            </a:r>
            <a:r>
              <a:rPr lang="en-US" sz="2800" spc="-25" dirty="0">
                <a:cs typeface="Times New Roman"/>
              </a:rPr>
              <a:t> </a:t>
            </a:r>
            <a:r>
              <a:rPr lang="en-US" sz="2800" dirty="0">
                <a:cs typeface="Times New Roman"/>
              </a:rPr>
              <a:t>de</a:t>
            </a:r>
            <a:r>
              <a:rPr lang="en-US" sz="2800" spc="5" dirty="0">
                <a:cs typeface="Times New Roman"/>
              </a:rPr>
              <a:t>p</a:t>
            </a:r>
            <a:r>
              <a:rPr lang="en-US" sz="2800" dirty="0">
                <a:cs typeface="Times New Roman"/>
              </a:rPr>
              <a:t>en</a:t>
            </a:r>
            <a:r>
              <a:rPr lang="en-US" sz="2800" spc="5" dirty="0">
                <a:cs typeface="Times New Roman"/>
              </a:rPr>
              <a:t>d</a:t>
            </a:r>
            <a:r>
              <a:rPr lang="en-US" sz="2800" dirty="0">
                <a:cs typeface="Times New Roman"/>
              </a:rPr>
              <a:t>s</a:t>
            </a:r>
            <a:r>
              <a:rPr lang="en-US" sz="2800" spc="-45" dirty="0">
                <a:cs typeface="Times New Roman"/>
              </a:rPr>
              <a:t> </a:t>
            </a:r>
            <a:r>
              <a:rPr lang="en-US" sz="2800" dirty="0">
                <a:cs typeface="Times New Roman"/>
              </a:rPr>
              <a:t>la</a:t>
            </a:r>
            <a:r>
              <a:rPr lang="en-US" sz="2800" spc="-60" dirty="0">
                <a:cs typeface="Times New Roman"/>
              </a:rPr>
              <a:t>r</a:t>
            </a:r>
            <a:r>
              <a:rPr lang="en-US" sz="2800" dirty="0">
                <a:cs typeface="Times New Roman"/>
              </a:rPr>
              <a:t>gely</a:t>
            </a:r>
            <a:r>
              <a:rPr lang="en-US" sz="2800" spc="-15" dirty="0">
                <a:cs typeface="Times New Roman"/>
              </a:rPr>
              <a:t> </a:t>
            </a:r>
            <a:r>
              <a:rPr lang="en-US" sz="2800" dirty="0">
                <a:cs typeface="Times New Roman"/>
              </a:rPr>
              <a:t>on</a:t>
            </a:r>
            <a:r>
              <a:rPr lang="en-US" sz="2800" spc="-15" dirty="0">
                <a:cs typeface="Times New Roman"/>
              </a:rPr>
              <a:t> </a:t>
            </a:r>
            <a:r>
              <a:rPr lang="en-US" sz="2800" dirty="0">
                <a:cs typeface="Times New Roman"/>
              </a:rPr>
              <a:t>the</a:t>
            </a:r>
            <a:r>
              <a:rPr lang="en-US" sz="2800" spc="15" dirty="0">
                <a:cs typeface="Times New Roman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Times New Roman"/>
              </a:rPr>
              <a:t>skill</a:t>
            </a:r>
            <a:r>
              <a:rPr lang="en-US" sz="2800" spc="-15" dirty="0">
                <a:solidFill>
                  <a:srgbClr val="FF0000"/>
                </a:solidFill>
                <a:cs typeface="Times New Roman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Times New Roman"/>
              </a:rPr>
              <a:t>and e</a:t>
            </a:r>
            <a:r>
              <a:rPr lang="en-US" sz="2800" spc="5" dirty="0">
                <a:solidFill>
                  <a:srgbClr val="FF0000"/>
                </a:solidFill>
                <a:cs typeface="Times New Roman"/>
              </a:rPr>
              <a:t>x</a:t>
            </a:r>
            <a:r>
              <a:rPr lang="en-US" sz="2800" dirty="0">
                <a:solidFill>
                  <a:srgbClr val="FF0000"/>
                </a:solidFill>
                <a:cs typeface="Times New Roman"/>
              </a:rPr>
              <a:t>p</a:t>
            </a:r>
            <a:r>
              <a:rPr lang="en-US" sz="2800" spc="5" dirty="0">
                <a:solidFill>
                  <a:srgbClr val="FF0000"/>
                </a:solidFill>
                <a:cs typeface="Times New Roman"/>
              </a:rPr>
              <a:t>e</a:t>
            </a:r>
            <a:r>
              <a:rPr lang="en-US" sz="2800" dirty="0">
                <a:solidFill>
                  <a:srgbClr val="FF0000"/>
                </a:solidFill>
                <a:cs typeface="Times New Roman"/>
              </a:rPr>
              <a:t>rtise</a:t>
            </a:r>
            <a:r>
              <a:rPr lang="en-US" sz="2800" spc="-45" dirty="0">
                <a:solidFill>
                  <a:srgbClr val="FF0000"/>
                </a:solidFill>
                <a:cs typeface="Times New Roman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Times New Roman"/>
              </a:rPr>
              <a:t>of the</a:t>
            </a:r>
            <a:r>
              <a:rPr lang="en-US" sz="2800" spc="-15" dirty="0">
                <a:solidFill>
                  <a:srgbClr val="FF0000"/>
                </a:solidFill>
                <a:cs typeface="Times New Roman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Times New Roman"/>
              </a:rPr>
              <a:t>us</a:t>
            </a:r>
            <a:r>
              <a:rPr lang="en-US" sz="2800" spc="5" dirty="0">
                <a:solidFill>
                  <a:srgbClr val="FF0000"/>
                </a:solidFill>
                <a:cs typeface="Times New Roman"/>
              </a:rPr>
              <a:t>e</a:t>
            </a:r>
            <a:r>
              <a:rPr lang="en-US" sz="2800" dirty="0">
                <a:solidFill>
                  <a:srgbClr val="FF0000"/>
                </a:solidFill>
                <a:cs typeface="Times New Roman"/>
              </a:rPr>
              <a:t>r </a:t>
            </a:r>
            <a:r>
              <a:rPr lang="en-US" sz="2800" spc="-10" dirty="0">
                <a:solidFill>
                  <a:srgbClr val="FF0000"/>
                </a:solidFill>
                <a:cs typeface="Times New Roman"/>
              </a:rPr>
              <a:t>i</a:t>
            </a:r>
            <a:r>
              <a:rPr lang="en-US" sz="2800" dirty="0">
                <a:solidFill>
                  <a:srgbClr val="FF0000"/>
                </a:solidFill>
                <a:cs typeface="Times New Roman"/>
              </a:rPr>
              <a:t>n relation</a:t>
            </a:r>
            <a:r>
              <a:rPr lang="en-US" sz="2800" spc="-25" dirty="0">
                <a:solidFill>
                  <a:srgbClr val="FF0000"/>
                </a:solidFill>
                <a:cs typeface="Times New Roman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Times New Roman"/>
              </a:rPr>
              <a:t>to a gi</a:t>
            </a:r>
            <a:r>
              <a:rPr lang="en-US" sz="2800" spc="5" dirty="0">
                <a:solidFill>
                  <a:srgbClr val="FF0000"/>
                </a:solidFill>
                <a:cs typeface="Times New Roman"/>
              </a:rPr>
              <a:t>v</a:t>
            </a:r>
            <a:r>
              <a:rPr lang="en-US" sz="2800" dirty="0">
                <a:solidFill>
                  <a:srgbClr val="FF0000"/>
                </a:solidFill>
                <a:cs typeface="Times New Roman"/>
              </a:rPr>
              <a:t>en tas</a:t>
            </a:r>
            <a:r>
              <a:rPr lang="en-US" sz="2800" spc="10" dirty="0">
                <a:solidFill>
                  <a:srgbClr val="FF0000"/>
                </a:solidFill>
                <a:cs typeface="Times New Roman"/>
              </a:rPr>
              <a:t>k</a:t>
            </a:r>
            <a:r>
              <a:rPr lang="en-US" sz="2800" dirty="0">
                <a:cs typeface="Times New Roman"/>
              </a:rPr>
              <a:t>.</a:t>
            </a:r>
            <a:r>
              <a:rPr lang="en-US" sz="2800" spc="-20" dirty="0">
                <a:cs typeface="Times New Roman"/>
              </a:rPr>
              <a:t> </a:t>
            </a:r>
          </a:p>
          <a:p>
            <a:pPr marL="0" indent="0">
              <a:buNone/>
              <a:defRPr/>
            </a:pPr>
            <a:endParaRPr lang="en-US" sz="2800" spc="-20" dirty="0">
              <a:cs typeface="Times New Roman"/>
            </a:endParaRPr>
          </a:p>
          <a:p>
            <a:pPr>
              <a:defRPr/>
            </a:pPr>
            <a:r>
              <a:rPr lang="en-US" sz="2800" dirty="0">
                <a:cs typeface="Times New Roman"/>
              </a:rPr>
              <a:t>Di</a:t>
            </a:r>
            <a:r>
              <a:rPr lang="en-US" sz="2800" spc="-60" dirty="0">
                <a:cs typeface="Times New Roman"/>
              </a:rPr>
              <a:t>f</a:t>
            </a:r>
            <a:r>
              <a:rPr lang="en-US" sz="2800" dirty="0">
                <a:cs typeface="Times New Roman"/>
              </a:rPr>
              <a:t>fer</a:t>
            </a:r>
            <a:r>
              <a:rPr lang="en-US" sz="2800" spc="5" dirty="0">
                <a:cs typeface="Times New Roman"/>
              </a:rPr>
              <a:t>e</a:t>
            </a:r>
            <a:r>
              <a:rPr lang="en-US" sz="2800" dirty="0">
                <a:cs typeface="Times New Roman"/>
              </a:rPr>
              <a:t>nt</a:t>
            </a:r>
            <a:r>
              <a:rPr lang="en-US" sz="2800" spc="-45" dirty="0">
                <a:cs typeface="Times New Roman"/>
              </a:rPr>
              <a:t> </a:t>
            </a:r>
            <a:r>
              <a:rPr lang="en-US" sz="2800" dirty="0">
                <a:cs typeface="Times New Roman"/>
              </a:rPr>
              <a:t>typ</a:t>
            </a:r>
            <a:r>
              <a:rPr lang="en-US" sz="2800" spc="10" dirty="0">
                <a:cs typeface="Times New Roman"/>
              </a:rPr>
              <a:t>e</a:t>
            </a:r>
            <a:r>
              <a:rPr lang="en-US" sz="2800" dirty="0">
                <a:cs typeface="Times New Roman"/>
              </a:rPr>
              <a:t>s of</a:t>
            </a:r>
            <a:r>
              <a:rPr lang="en-US" sz="2800" spc="-25" dirty="0">
                <a:cs typeface="Times New Roman"/>
              </a:rPr>
              <a:t> </a:t>
            </a:r>
            <a:r>
              <a:rPr lang="en-US" sz="2800" dirty="0">
                <a:cs typeface="Times New Roman"/>
              </a:rPr>
              <a:t>dial</a:t>
            </a:r>
            <a:r>
              <a:rPr lang="en-US" sz="2800" spc="5" dirty="0">
                <a:cs typeface="Times New Roman"/>
              </a:rPr>
              <a:t>o</a:t>
            </a:r>
            <a:r>
              <a:rPr lang="en-US" sz="2800" dirty="0">
                <a:cs typeface="Times New Roman"/>
              </a:rPr>
              <a:t>g</a:t>
            </a:r>
            <a:r>
              <a:rPr lang="en-US" sz="2800" spc="5" dirty="0">
                <a:cs typeface="Times New Roman"/>
              </a:rPr>
              <a:t>u</a:t>
            </a:r>
            <a:r>
              <a:rPr lang="en-US" sz="2800" dirty="0">
                <a:cs typeface="Times New Roman"/>
              </a:rPr>
              <a:t>e</a:t>
            </a:r>
            <a:r>
              <a:rPr lang="en-US" sz="2800" spc="-30" dirty="0">
                <a:cs typeface="Times New Roman"/>
              </a:rPr>
              <a:t> </a:t>
            </a:r>
            <a:r>
              <a:rPr lang="en-US" sz="2800" dirty="0">
                <a:cs typeface="Times New Roman"/>
              </a:rPr>
              <a:t>may</a:t>
            </a:r>
            <a:r>
              <a:rPr lang="en-US" sz="2800" spc="-10" dirty="0">
                <a:cs typeface="Times New Roman"/>
              </a:rPr>
              <a:t> </a:t>
            </a:r>
            <a:r>
              <a:rPr lang="en-US" sz="2800" dirty="0">
                <a:cs typeface="Times New Roman"/>
              </a:rPr>
              <a:t>be us</a:t>
            </a:r>
            <a:r>
              <a:rPr lang="en-US" sz="2800" spc="5" dirty="0">
                <a:cs typeface="Times New Roman"/>
              </a:rPr>
              <a:t>e</a:t>
            </a:r>
            <a:r>
              <a:rPr lang="en-US" sz="2800" dirty="0">
                <a:cs typeface="Times New Roman"/>
              </a:rPr>
              <a:t>d</a:t>
            </a:r>
            <a:r>
              <a:rPr lang="en-US" sz="2800" spc="-30" dirty="0">
                <a:cs typeface="Times New Roman"/>
              </a:rPr>
              <a:t> </a:t>
            </a:r>
            <a:r>
              <a:rPr lang="en-US" sz="2800" dirty="0">
                <a:cs typeface="Times New Roman"/>
              </a:rPr>
              <a:t>in di</a:t>
            </a:r>
            <a:r>
              <a:rPr lang="en-US" sz="2800" spc="-70" dirty="0">
                <a:cs typeface="Times New Roman"/>
              </a:rPr>
              <a:t>f</a:t>
            </a:r>
            <a:r>
              <a:rPr lang="en-US" sz="2800" dirty="0">
                <a:cs typeface="Times New Roman"/>
              </a:rPr>
              <a:t>fere</a:t>
            </a:r>
            <a:r>
              <a:rPr lang="en-US" sz="2800" spc="5" dirty="0">
                <a:cs typeface="Times New Roman"/>
              </a:rPr>
              <a:t>n</a:t>
            </a:r>
            <a:r>
              <a:rPr lang="en-US" sz="2800" dirty="0">
                <a:cs typeface="Times New Roman"/>
              </a:rPr>
              <a:t>t</a:t>
            </a:r>
            <a:r>
              <a:rPr lang="en-US" sz="2800" spc="-40" dirty="0">
                <a:cs typeface="Times New Roman"/>
              </a:rPr>
              <a:t> </a:t>
            </a:r>
            <a:r>
              <a:rPr lang="en-US" sz="2800" dirty="0">
                <a:cs typeface="Times New Roman"/>
              </a:rPr>
              <a:t>situations</a:t>
            </a:r>
            <a:r>
              <a:rPr lang="en-US" sz="2800" spc="-25" dirty="0">
                <a:cs typeface="Times New Roman"/>
              </a:rPr>
              <a:t> </a:t>
            </a:r>
            <a:r>
              <a:rPr lang="en-US" sz="2800" dirty="0">
                <a:cs typeface="Times New Roman"/>
              </a:rPr>
              <a:t>e.</a:t>
            </a:r>
            <a:r>
              <a:rPr lang="en-US" sz="2800" spc="5" dirty="0">
                <a:cs typeface="Times New Roman"/>
              </a:rPr>
              <a:t>g</a:t>
            </a:r>
            <a:r>
              <a:rPr lang="en-US" sz="2800" dirty="0">
                <a:cs typeface="Times New Roman"/>
              </a:rPr>
              <a:t>.</a:t>
            </a:r>
            <a:r>
              <a:rPr lang="en-US" sz="2800" spc="-20" dirty="0">
                <a:cs typeface="Times New Roman"/>
              </a:rPr>
              <a:t> </a:t>
            </a:r>
            <a:r>
              <a:rPr lang="en-US" sz="2800" dirty="0">
                <a:cs typeface="Times New Roman"/>
              </a:rPr>
              <a:t>a </a:t>
            </a:r>
            <a:r>
              <a:rPr lang="en-US" sz="2800" dirty="0">
                <a:solidFill>
                  <a:srgbClr val="FF0000"/>
                </a:solidFill>
                <a:cs typeface="Times New Roman"/>
              </a:rPr>
              <a:t>hie</a:t>
            </a:r>
            <a:r>
              <a:rPr lang="en-US" sz="2800" spc="5" dirty="0">
                <a:solidFill>
                  <a:srgbClr val="FF0000"/>
                </a:solidFill>
                <a:cs typeface="Times New Roman"/>
              </a:rPr>
              <a:t>r</a:t>
            </a:r>
            <a:r>
              <a:rPr lang="en-US" sz="2800" dirty="0">
                <a:solidFill>
                  <a:srgbClr val="FF0000"/>
                </a:solidFill>
                <a:cs typeface="Times New Roman"/>
              </a:rPr>
              <a:t>ar</a:t>
            </a:r>
            <a:r>
              <a:rPr lang="en-US" sz="2800" spc="5" dirty="0">
                <a:solidFill>
                  <a:srgbClr val="FF0000"/>
                </a:solidFill>
                <a:cs typeface="Times New Roman"/>
              </a:rPr>
              <a:t>c</a:t>
            </a:r>
            <a:r>
              <a:rPr lang="en-US" sz="2800" dirty="0">
                <a:solidFill>
                  <a:srgbClr val="FF0000"/>
                </a:solidFill>
                <a:cs typeface="Times New Roman"/>
              </a:rPr>
              <a:t>hical</a:t>
            </a:r>
            <a:r>
              <a:rPr lang="en-US" sz="2800" spc="-45" dirty="0">
                <a:solidFill>
                  <a:srgbClr val="FF0000"/>
                </a:solidFill>
                <a:cs typeface="Times New Roman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Times New Roman"/>
              </a:rPr>
              <a:t>me</a:t>
            </a:r>
            <a:r>
              <a:rPr lang="en-US" sz="2800" spc="10" dirty="0">
                <a:solidFill>
                  <a:srgbClr val="FF0000"/>
                </a:solidFill>
                <a:cs typeface="Times New Roman"/>
              </a:rPr>
              <a:t>n</a:t>
            </a:r>
            <a:r>
              <a:rPr lang="en-US" sz="2800" dirty="0">
                <a:solidFill>
                  <a:srgbClr val="FF0000"/>
                </a:solidFill>
                <a:cs typeface="Times New Roman"/>
              </a:rPr>
              <a:t>u</a:t>
            </a:r>
            <a:r>
              <a:rPr lang="en-US" sz="2800" spc="-25" dirty="0">
                <a:solidFill>
                  <a:srgbClr val="FF0000"/>
                </a:solidFill>
                <a:cs typeface="Times New Roman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Times New Roman"/>
              </a:rPr>
              <a:t>stru</a:t>
            </a:r>
            <a:r>
              <a:rPr lang="en-US" sz="2800" spc="5" dirty="0">
                <a:solidFill>
                  <a:srgbClr val="FF0000"/>
                </a:solidFill>
                <a:cs typeface="Times New Roman"/>
              </a:rPr>
              <a:t>c</a:t>
            </a:r>
            <a:r>
              <a:rPr lang="en-US" sz="2800" dirty="0">
                <a:solidFill>
                  <a:srgbClr val="FF0000"/>
                </a:solidFill>
                <a:cs typeface="Times New Roman"/>
              </a:rPr>
              <a:t>ture</a:t>
            </a:r>
            <a:r>
              <a:rPr lang="en-US" sz="2800" spc="-25" dirty="0">
                <a:solidFill>
                  <a:srgbClr val="FF0000"/>
                </a:solidFill>
                <a:cs typeface="Times New Roman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Times New Roman"/>
              </a:rPr>
              <a:t>for use</a:t>
            </a:r>
            <a:r>
              <a:rPr lang="en-US" sz="2800" spc="-15" dirty="0">
                <a:solidFill>
                  <a:srgbClr val="FF0000"/>
                </a:solidFill>
                <a:cs typeface="Times New Roman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Times New Roman"/>
              </a:rPr>
              <a:t>by</a:t>
            </a:r>
            <a:r>
              <a:rPr lang="en-US" sz="2800" spc="10" dirty="0">
                <a:solidFill>
                  <a:srgbClr val="FF0000"/>
                </a:solidFill>
                <a:cs typeface="Times New Roman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Times New Roman"/>
              </a:rPr>
              <a:t>a first</a:t>
            </a:r>
            <a:r>
              <a:rPr lang="en-US" sz="2800" spc="-25" dirty="0">
                <a:solidFill>
                  <a:srgbClr val="FF0000"/>
                </a:solidFill>
                <a:cs typeface="Times New Roman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Times New Roman"/>
              </a:rPr>
              <a:t>time</a:t>
            </a:r>
            <a:r>
              <a:rPr lang="en-US" sz="2800" spc="-20" dirty="0">
                <a:solidFill>
                  <a:srgbClr val="FF0000"/>
                </a:solidFill>
                <a:cs typeface="Times New Roman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Times New Roman"/>
              </a:rPr>
              <a:t>us</a:t>
            </a:r>
            <a:r>
              <a:rPr lang="en-US" sz="2800" spc="5" dirty="0">
                <a:solidFill>
                  <a:srgbClr val="FF0000"/>
                </a:solidFill>
                <a:cs typeface="Times New Roman"/>
              </a:rPr>
              <a:t>e</a:t>
            </a:r>
            <a:r>
              <a:rPr lang="en-US" sz="2800" dirty="0">
                <a:solidFill>
                  <a:srgbClr val="FF0000"/>
                </a:solidFill>
                <a:cs typeface="Times New Roman"/>
              </a:rPr>
              <a:t>r </a:t>
            </a:r>
            <a:r>
              <a:rPr lang="en-US" sz="2800" dirty="0">
                <a:cs typeface="Times New Roman"/>
              </a:rPr>
              <a:t>may</a:t>
            </a:r>
            <a:r>
              <a:rPr lang="en-US" sz="2800" spc="-10" dirty="0">
                <a:cs typeface="Times New Roman"/>
              </a:rPr>
              <a:t> </a:t>
            </a:r>
            <a:r>
              <a:rPr lang="en-US" sz="2800" dirty="0">
                <a:cs typeface="Times New Roman"/>
              </a:rPr>
              <a:t>be</a:t>
            </a:r>
            <a:r>
              <a:rPr lang="en-US" sz="2800" spc="10" dirty="0">
                <a:cs typeface="Times New Roman"/>
              </a:rPr>
              <a:t> </a:t>
            </a:r>
            <a:r>
              <a:rPr lang="en-US" sz="2800" dirty="0">
                <a:cs typeface="Times New Roman"/>
              </a:rPr>
              <a:t>navi</a:t>
            </a:r>
            <a:r>
              <a:rPr lang="en-US" sz="2800" spc="5" dirty="0">
                <a:cs typeface="Times New Roman"/>
              </a:rPr>
              <a:t>g</a:t>
            </a:r>
            <a:r>
              <a:rPr lang="en-US" sz="2800" dirty="0">
                <a:cs typeface="Times New Roman"/>
              </a:rPr>
              <a:t>ated</a:t>
            </a:r>
            <a:r>
              <a:rPr lang="en-US" sz="2800" spc="-20" dirty="0">
                <a:cs typeface="Times New Roman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Times New Roman"/>
              </a:rPr>
              <a:t>usi</a:t>
            </a:r>
            <a:r>
              <a:rPr lang="en-US" sz="2800" spc="5" dirty="0">
                <a:solidFill>
                  <a:srgbClr val="FF0000"/>
                </a:solidFill>
                <a:cs typeface="Times New Roman"/>
              </a:rPr>
              <a:t>n</a:t>
            </a:r>
            <a:r>
              <a:rPr lang="en-US" sz="2800" dirty="0">
                <a:solidFill>
                  <a:srgbClr val="FF0000"/>
                </a:solidFill>
                <a:cs typeface="Times New Roman"/>
              </a:rPr>
              <a:t>g c</a:t>
            </a:r>
            <a:r>
              <a:rPr lang="en-US" sz="2800" spc="5" dirty="0">
                <a:solidFill>
                  <a:srgbClr val="FF0000"/>
                </a:solidFill>
                <a:cs typeface="Times New Roman"/>
              </a:rPr>
              <a:t>o</a:t>
            </a:r>
            <a:r>
              <a:rPr lang="en-US" sz="2800" dirty="0">
                <a:solidFill>
                  <a:srgbClr val="FF0000"/>
                </a:solidFill>
                <a:cs typeface="Times New Roman"/>
              </a:rPr>
              <a:t>mm</a:t>
            </a:r>
            <a:r>
              <a:rPr lang="en-US" sz="2800" spc="5" dirty="0">
                <a:solidFill>
                  <a:srgbClr val="FF0000"/>
                </a:solidFill>
                <a:cs typeface="Times New Roman"/>
              </a:rPr>
              <a:t>a</a:t>
            </a:r>
            <a:r>
              <a:rPr lang="en-US" sz="2800" dirty="0">
                <a:solidFill>
                  <a:srgbClr val="FF0000"/>
                </a:solidFill>
                <a:cs typeface="Times New Roman"/>
              </a:rPr>
              <a:t>nds</a:t>
            </a:r>
            <a:r>
              <a:rPr lang="en-US" sz="2800" spc="-40" dirty="0">
                <a:solidFill>
                  <a:srgbClr val="FF0000"/>
                </a:solidFill>
                <a:cs typeface="Times New Roman"/>
              </a:rPr>
              <a:t> </a:t>
            </a:r>
            <a:r>
              <a:rPr lang="en-US" sz="2800" spc="5" dirty="0">
                <a:cs typeface="Times New Roman"/>
              </a:rPr>
              <a:t>an</a:t>
            </a:r>
            <a:r>
              <a:rPr lang="en-US" sz="2800" dirty="0">
                <a:cs typeface="Times New Roman"/>
              </a:rPr>
              <a:t>d</a:t>
            </a:r>
            <a:r>
              <a:rPr lang="en-US" sz="2800" spc="-15" dirty="0">
                <a:cs typeface="Times New Roman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Times New Roman"/>
              </a:rPr>
              <a:t>p</a:t>
            </a:r>
            <a:r>
              <a:rPr lang="en-US" sz="2800" spc="5" dirty="0">
                <a:solidFill>
                  <a:srgbClr val="FF0000"/>
                </a:solidFill>
                <a:cs typeface="Times New Roman"/>
              </a:rPr>
              <a:t>a</a:t>
            </a:r>
            <a:r>
              <a:rPr lang="en-US" sz="2800" dirty="0">
                <a:solidFill>
                  <a:srgbClr val="FF0000"/>
                </a:solidFill>
                <a:cs typeface="Times New Roman"/>
              </a:rPr>
              <a:t>ra</a:t>
            </a:r>
            <a:r>
              <a:rPr lang="en-US" sz="2800" spc="5" dirty="0">
                <a:solidFill>
                  <a:srgbClr val="FF0000"/>
                </a:solidFill>
                <a:cs typeface="Times New Roman"/>
              </a:rPr>
              <a:t>m</a:t>
            </a:r>
            <a:r>
              <a:rPr lang="en-US" sz="2800" dirty="0">
                <a:solidFill>
                  <a:srgbClr val="FF0000"/>
                </a:solidFill>
                <a:cs typeface="Times New Roman"/>
              </a:rPr>
              <a:t>eters</a:t>
            </a:r>
            <a:r>
              <a:rPr lang="en-US" sz="2800" spc="-25" dirty="0">
                <a:solidFill>
                  <a:srgbClr val="FF0000"/>
                </a:solidFill>
                <a:cs typeface="Times New Roman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Times New Roman"/>
              </a:rPr>
              <a:t>o</a:t>
            </a:r>
            <a:r>
              <a:rPr lang="en-US" sz="2800" spc="5" dirty="0">
                <a:solidFill>
                  <a:srgbClr val="FF0000"/>
                </a:solidFill>
                <a:cs typeface="Times New Roman"/>
              </a:rPr>
              <a:t>n</a:t>
            </a:r>
            <a:r>
              <a:rPr lang="en-US" sz="2800" dirty="0">
                <a:solidFill>
                  <a:srgbClr val="FF0000"/>
                </a:solidFill>
                <a:cs typeface="Times New Roman"/>
              </a:rPr>
              <a:t>ce</a:t>
            </a:r>
            <a:r>
              <a:rPr lang="en-US" sz="2800" spc="-25" dirty="0">
                <a:solidFill>
                  <a:srgbClr val="FF0000"/>
                </a:solidFill>
                <a:cs typeface="Times New Roman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Times New Roman"/>
              </a:rPr>
              <a:t>the us</a:t>
            </a:r>
            <a:r>
              <a:rPr lang="en-US" sz="2800" spc="5" dirty="0">
                <a:solidFill>
                  <a:srgbClr val="FF0000"/>
                </a:solidFill>
                <a:cs typeface="Times New Roman"/>
              </a:rPr>
              <a:t>e</a:t>
            </a:r>
            <a:r>
              <a:rPr lang="en-US" sz="2800" dirty="0">
                <a:solidFill>
                  <a:srgbClr val="FF0000"/>
                </a:solidFill>
                <a:cs typeface="Times New Roman"/>
              </a:rPr>
              <a:t>r b</a:t>
            </a:r>
            <a:r>
              <a:rPr lang="en-US" sz="2800" spc="5" dirty="0">
                <a:solidFill>
                  <a:srgbClr val="FF0000"/>
                </a:solidFill>
                <a:cs typeface="Times New Roman"/>
              </a:rPr>
              <a:t>e</a:t>
            </a:r>
            <a:r>
              <a:rPr lang="en-US" sz="2800" dirty="0">
                <a:solidFill>
                  <a:srgbClr val="FF0000"/>
                </a:solidFill>
                <a:cs typeface="Times New Roman"/>
              </a:rPr>
              <a:t>c</a:t>
            </a:r>
            <a:r>
              <a:rPr lang="en-US" sz="2800" spc="5" dirty="0">
                <a:solidFill>
                  <a:srgbClr val="FF0000"/>
                </a:solidFill>
                <a:cs typeface="Times New Roman"/>
              </a:rPr>
              <a:t>o</a:t>
            </a:r>
            <a:r>
              <a:rPr lang="en-US" sz="2800" dirty="0">
                <a:solidFill>
                  <a:srgbClr val="FF0000"/>
                </a:solidFill>
                <a:cs typeface="Times New Roman"/>
              </a:rPr>
              <a:t>mes</a:t>
            </a:r>
            <a:r>
              <a:rPr lang="en-US" sz="2800" spc="-40" dirty="0">
                <a:solidFill>
                  <a:srgbClr val="FF0000"/>
                </a:solidFill>
                <a:cs typeface="Times New Roman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Times New Roman"/>
              </a:rPr>
              <a:t>mo</a:t>
            </a:r>
            <a:r>
              <a:rPr lang="en-US" sz="2800" spc="5" dirty="0">
                <a:solidFill>
                  <a:srgbClr val="FF0000"/>
                </a:solidFill>
                <a:cs typeface="Times New Roman"/>
              </a:rPr>
              <a:t>r</a:t>
            </a:r>
            <a:r>
              <a:rPr lang="en-US" sz="2800" dirty="0">
                <a:solidFill>
                  <a:srgbClr val="FF0000"/>
                </a:solidFill>
                <a:cs typeface="Times New Roman"/>
              </a:rPr>
              <a:t>e</a:t>
            </a:r>
            <a:r>
              <a:rPr lang="en-US" sz="2800" spc="-15" dirty="0">
                <a:solidFill>
                  <a:srgbClr val="FF0000"/>
                </a:solidFill>
                <a:cs typeface="Times New Roman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Times New Roman"/>
              </a:rPr>
              <a:t>e</a:t>
            </a:r>
            <a:r>
              <a:rPr lang="en-US" sz="2800" spc="5" dirty="0">
                <a:solidFill>
                  <a:srgbClr val="FF0000"/>
                </a:solidFill>
                <a:cs typeface="Times New Roman"/>
              </a:rPr>
              <a:t>x</a:t>
            </a:r>
            <a:r>
              <a:rPr lang="en-US" sz="2800" dirty="0">
                <a:solidFill>
                  <a:srgbClr val="FF0000"/>
                </a:solidFill>
                <a:cs typeface="Times New Roman"/>
              </a:rPr>
              <a:t>p</a:t>
            </a:r>
            <a:r>
              <a:rPr lang="en-US" sz="2800" spc="5" dirty="0">
                <a:solidFill>
                  <a:srgbClr val="FF0000"/>
                </a:solidFill>
                <a:cs typeface="Times New Roman"/>
              </a:rPr>
              <a:t>e</a:t>
            </a:r>
            <a:r>
              <a:rPr lang="en-US" sz="2800" dirty="0">
                <a:solidFill>
                  <a:srgbClr val="FF0000"/>
                </a:solidFill>
                <a:cs typeface="Times New Roman"/>
              </a:rPr>
              <a:t>rie</a:t>
            </a:r>
            <a:r>
              <a:rPr lang="en-US" sz="2800" spc="5" dirty="0">
                <a:solidFill>
                  <a:srgbClr val="FF0000"/>
                </a:solidFill>
                <a:cs typeface="Times New Roman"/>
              </a:rPr>
              <a:t>n</a:t>
            </a:r>
            <a:r>
              <a:rPr lang="en-US" sz="2800" dirty="0">
                <a:solidFill>
                  <a:srgbClr val="FF0000"/>
                </a:solidFill>
                <a:cs typeface="Times New Roman"/>
              </a:rPr>
              <a:t>c</a:t>
            </a:r>
            <a:r>
              <a:rPr lang="en-US" sz="2800" spc="5" dirty="0">
                <a:solidFill>
                  <a:srgbClr val="FF0000"/>
                </a:solidFill>
                <a:cs typeface="Times New Roman"/>
              </a:rPr>
              <a:t>e</a:t>
            </a:r>
            <a:r>
              <a:rPr lang="en-US" sz="2800" spc="20" dirty="0">
                <a:solidFill>
                  <a:srgbClr val="FF0000"/>
                </a:solidFill>
                <a:cs typeface="Times New Roman"/>
              </a:rPr>
              <a:t>d</a:t>
            </a:r>
            <a:endParaRPr lang="en-US" sz="2800" dirty="0">
              <a:cs typeface="Times New Roman"/>
            </a:endParaRPr>
          </a:p>
          <a:p>
            <a:pPr>
              <a:defRPr/>
            </a:pP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C3A9B0-EAA7-4B71-BCBD-421644F67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18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6589199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highlight>
                  <a:srgbClr val="FFFF00"/>
                </a:highlight>
              </a:rPr>
              <a:t>WIMP User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3058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cs typeface="Arial"/>
              </a:rPr>
              <a:t>A</a:t>
            </a:r>
            <a:r>
              <a:rPr lang="en-US" sz="2800" spc="-2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WI</a:t>
            </a:r>
            <a:r>
              <a:rPr lang="en-US" sz="2800" spc="-15" dirty="0">
                <a:cs typeface="Arial"/>
              </a:rPr>
              <a:t>M</a:t>
            </a:r>
            <a:r>
              <a:rPr lang="en-US" sz="2800" dirty="0">
                <a:cs typeface="Arial"/>
              </a:rPr>
              <a:t>PS </a:t>
            </a:r>
            <a:r>
              <a:rPr lang="en-US" sz="2800" spc="-1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n</a:t>
            </a:r>
            <a:r>
              <a:rPr lang="en-US" sz="2800" spc="-10" dirty="0">
                <a:cs typeface="Arial"/>
              </a:rPr>
              <a:t>t</a:t>
            </a:r>
            <a:r>
              <a:rPr lang="en-US" sz="2800" dirty="0">
                <a:cs typeface="Arial"/>
              </a:rPr>
              <a:t>er</a:t>
            </a:r>
            <a:r>
              <a:rPr lang="en-US" sz="2800" spc="-10" dirty="0">
                <a:cs typeface="Arial"/>
              </a:rPr>
              <a:t>f</a:t>
            </a:r>
            <a:r>
              <a:rPr lang="en-US" sz="2800" dirty="0">
                <a:cs typeface="Arial"/>
              </a:rPr>
              <a:t>ace</a:t>
            </a:r>
            <a:r>
              <a:rPr lang="en-US" sz="2800" spc="-2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is o</a:t>
            </a:r>
            <a:r>
              <a:rPr lang="en-US" sz="2800" spc="-20" dirty="0">
                <a:cs typeface="Arial"/>
              </a:rPr>
              <a:t>n</a:t>
            </a:r>
            <a:r>
              <a:rPr lang="en-US" sz="2800" dirty="0">
                <a:cs typeface="Arial"/>
              </a:rPr>
              <a:t>e</a:t>
            </a:r>
            <a:r>
              <a:rPr lang="en-US" sz="2800" spc="-2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whic</a:t>
            </a:r>
            <a:r>
              <a:rPr lang="en-US" sz="2800" spc="-15" dirty="0">
                <a:cs typeface="Arial"/>
              </a:rPr>
              <a:t>h</a:t>
            </a:r>
            <a:r>
              <a:rPr lang="en-US" sz="2800" dirty="0">
                <a:cs typeface="Arial"/>
              </a:rPr>
              <a:t>:</a:t>
            </a:r>
            <a:r>
              <a:rPr lang="en-US" sz="2800" spc="5" dirty="0">
                <a:cs typeface="Arial"/>
              </a:rPr>
              <a:t> </a:t>
            </a:r>
          </a:p>
          <a:p>
            <a:pPr lvl="1">
              <a:defRPr/>
            </a:pPr>
            <a:r>
              <a:rPr lang="en-US" sz="2800" b="1" dirty="0">
                <a:cs typeface="Arial"/>
              </a:rPr>
              <a:t>W</a:t>
            </a:r>
            <a:r>
              <a:rPr lang="en-US" sz="2800" b="1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– pr</a:t>
            </a:r>
            <a:r>
              <a:rPr lang="en-US" sz="2800" spc="-10" dirty="0">
                <a:cs typeface="Arial"/>
              </a:rPr>
              <a:t>e</a:t>
            </a:r>
            <a:r>
              <a:rPr lang="en-US" sz="2800" dirty="0">
                <a:cs typeface="Arial"/>
              </a:rPr>
              <a:t>sents</a:t>
            </a:r>
            <a:r>
              <a:rPr lang="en-US" sz="2800" spc="-4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in</a:t>
            </a:r>
            <a:r>
              <a:rPr lang="en-US" sz="2800" spc="-15" dirty="0">
                <a:cs typeface="Arial"/>
              </a:rPr>
              <a:t>f</a:t>
            </a:r>
            <a:r>
              <a:rPr lang="en-US" sz="2800" dirty="0">
                <a:cs typeface="Arial"/>
              </a:rPr>
              <a:t>orm</a:t>
            </a:r>
            <a:r>
              <a:rPr lang="en-US" sz="2800" spc="-20" dirty="0">
                <a:cs typeface="Arial"/>
              </a:rPr>
              <a:t>a</a:t>
            </a:r>
            <a:r>
              <a:rPr lang="en-US" sz="2800" dirty="0">
                <a:cs typeface="Arial"/>
              </a:rPr>
              <a:t>ti</a:t>
            </a:r>
            <a:r>
              <a:rPr lang="en-US" sz="2800" spc="-15" dirty="0">
                <a:cs typeface="Arial"/>
              </a:rPr>
              <a:t>o</a:t>
            </a:r>
            <a:r>
              <a:rPr lang="en-US" sz="2800" dirty="0">
                <a:cs typeface="Arial"/>
              </a:rPr>
              <a:t>n</a:t>
            </a:r>
            <a:r>
              <a:rPr lang="en-US" sz="2800" spc="-2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to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users</a:t>
            </a:r>
            <a:r>
              <a:rPr lang="en-US" sz="2800" spc="-2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via </a:t>
            </a:r>
            <a:r>
              <a:rPr lang="en-US" sz="2800" spc="-10" dirty="0">
                <a:cs typeface="Arial"/>
              </a:rPr>
              <a:t>m</a:t>
            </a:r>
            <a:r>
              <a:rPr lang="en-US" sz="2800" dirty="0">
                <a:cs typeface="Arial"/>
              </a:rPr>
              <a:t>ul</a:t>
            </a:r>
            <a:r>
              <a:rPr lang="en-US" sz="2800" spc="-15" dirty="0">
                <a:cs typeface="Arial"/>
              </a:rPr>
              <a:t>t</a:t>
            </a:r>
            <a:r>
              <a:rPr lang="en-US" sz="2800" dirty="0">
                <a:cs typeface="Arial"/>
              </a:rPr>
              <a:t>ip</a:t>
            </a:r>
            <a:r>
              <a:rPr lang="en-US" sz="2800" spc="-15" dirty="0">
                <a:cs typeface="Arial"/>
              </a:rPr>
              <a:t>l</a:t>
            </a:r>
            <a:r>
              <a:rPr lang="en-US" sz="2800" dirty="0">
                <a:cs typeface="Arial"/>
              </a:rPr>
              <a:t>e </a:t>
            </a:r>
            <a:r>
              <a:rPr lang="en-US" sz="2800" b="1" spc="-5" dirty="0">
                <a:cs typeface="Arial"/>
              </a:rPr>
              <a:t>W</a:t>
            </a:r>
            <a:r>
              <a:rPr lang="en-US" sz="2800" dirty="0">
                <a:cs typeface="Arial"/>
              </a:rPr>
              <a:t>i</a:t>
            </a:r>
            <a:r>
              <a:rPr lang="en-US" sz="2800" spc="-10" dirty="0">
                <a:cs typeface="Arial"/>
              </a:rPr>
              <a:t>n</a:t>
            </a:r>
            <a:r>
              <a:rPr lang="en-US" sz="2800" dirty="0">
                <a:cs typeface="Arial"/>
              </a:rPr>
              <a:t>d</a:t>
            </a:r>
            <a:r>
              <a:rPr lang="en-US" sz="2800" spc="-15" dirty="0">
                <a:cs typeface="Arial"/>
              </a:rPr>
              <a:t>o</a:t>
            </a:r>
            <a:r>
              <a:rPr lang="en-US" sz="2800" dirty="0">
                <a:cs typeface="Arial"/>
              </a:rPr>
              <a:t>ws</a:t>
            </a:r>
            <a:r>
              <a:rPr lang="en-US" sz="2800" spc="-2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on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</a:t>
            </a:r>
            <a:r>
              <a:rPr lang="en-US" sz="2800" spc="-15" dirty="0">
                <a:cs typeface="Arial"/>
              </a:rPr>
              <a:t>h</a:t>
            </a:r>
            <a:r>
              <a:rPr lang="en-US" sz="2800" dirty="0">
                <a:cs typeface="Arial"/>
              </a:rPr>
              <a:t>e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d</a:t>
            </a:r>
            <a:r>
              <a:rPr lang="en-US" sz="2800" spc="-10" dirty="0">
                <a:cs typeface="Arial"/>
              </a:rPr>
              <a:t>i</a:t>
            </a:r>
            <a:r>
              <a:rPr lang="en-US" sz="2800" dirty="0">
                <a:cs typeface="Arial"/>
              </a:rPr>
              <a:t>spl</a:t>
            </a:r>
            <a:r>
              <a:rPr lang="en-US" sz="2800" spc="-15" dirty="0">
                <a:cs typeface="Arial"/>
              </a:rPr>
              <a:t>a</a:t>
            </a:r>
            <a:r>
              <a:rPr lang="en-US" sz="2800" dirty="0">
                <a:cs typeface="Arial"/>
              </a:rPr>
              <a:t>y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sc</a:t>
            </a:r>
            <a:r>
              <a:rPr lang="en-US" sz="2800" spc="5" dirty="0">
                <a:cs typeface="Arial"/>
              </a:rPr>
              <a:t>r</a:t>
            </a:r>
            <a:r>
              <a:rPr lang="en-US" sz="2800" dirty="0">
                <a:cs typeface="Arial"/>
              </a:rPr>
              <a:t>e</a:t>
            </a:r>
            <a:r>
              <a:rPr lang="en-US" sz="2800" spc="-15" dirty="0">
                <a:cs typeface="Arial"/>
              </a:rPr>
              <a:t>e</a:t>
            </a:r>
            <a:r>
              <a:rPr lang="en-US" sz="2800" dirty="0">
                <a:cs typeface="Arial"/>
              </a:rPr>
              <a:t>n.</a:t>
            </a:r>
            <a:r>
              <a:rPr lang="en-US" sz="2800" spc="-35" dirty="0">
                <a:cs typeface="Arial"/>
              </a:rPr>
              <a:t> </a:t>
            </a:r>
          </a:p>
          <a:p>
            <a:pPr lvl="1">
              <a:defRPr/>
            </a:pPr>
            <a:r>
              <a:rPr lang="en-US" sz="2800" b="1" dirty="0">
                <a:cs typeface="Arial"/>
              </a:rPr>
              <a:t>I</a:t>
            </a:r>
            <a:r>
              <a:rPr lang="en-US" sz="2800" b="1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re</a:t>
            </a:r>
            <a:r>
              <a:rPr lang="en-US" sz="2800" spc="-15" dirty="0">
                <a:cs typeface="Arial"/>
              </a:rPr>
              <a:t>p</a:t>
            </a:r>
            <a:r>
              <a:rPr lang="en-US" sz="2800" dirty="0">
                <a:cs typeface="Arial"/>
              </a:rPr>
              <a:t>rese</a:t>
            </a:r>
            <a:r>
              <a:rPr lang="en-US" sz="2800" spc="-20" dirty="0">
                <a:cs typeface="Arial"/>
              </a:rPr>
              <a:t>n</a:t>
            </a:r>
            <a:r>
              <a:rPr lang="en-US" sz="2800" dirty="0">
                <a:cs typeface="Arial"/>
              </a:rPr>
              <a:t>ts d</a:t>
            </a:r>
            <a:r>
              <a:rPr lang="en-US" sz="2800" spc="-10" dirty="0">
                <a:cs typeface="Arial"/>
              </a:rPr>
              <a:t>a</a:t>
            </a:r>
            <a:r>
              <a:rPr lang="en-US" sz="2800" dirty="0">
                <a:cs typeface="Arial"/>
              </a:rPr>
              <a:t>ta</a:t>
            </a:r>
            <a:r>
              <a:rPr lang="en-US" sz="2800" spc="-2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</a:t>
            </a:r>
            <a:r>
              <a:rPr lang="en-US" sz="2800" spc="-10" dirty="0">
                <a:cs typeface="Arial"/>
              </a:rPr>
              <a:t>b</a:t>
            </a:r>
            <a:r>
              <a:rPr lang="en-US" sz="2800" dirty="0">
                <a:cs typeface="Arial"/>
              </a:rPr>
              <a:t>jects</a:t>
            </a:r>
            <a:r>
              <a:rPr lang="en-US" sz="2800" spc="-2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as </a:t>
            </a:r>
            <a:r>
              <a:rPr lang="en-US" sz="2800" b="1" spc="-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cons,</a:t>
            </a:r>
            <a:r>
              <a:rPr lang="en-US" sz="2800" spc="-30" dirty="0">
                <a:cs typeface="Arial"/>
              </a:rPr>
              <a:t> </a:t>
            </a:r>
          </a:p>
          <a:p>
            <a:pPr lvl="1">
              <a:defRPr/>
            </a:pPr>
            <a:r>
              <a:rPr lang="en-US" sz="2800" b="1" dirty="0">
                <a:cs typeface="Arial"/>
              </a:rPr>
              <a:t>M</a:t>
            </a:r>
            <a:r>
              <a:rPr lang="en-US" sz="2800" b="1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–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uses</a:t>
            </a:r>
            <a:r>
              <a:rPr lang="en-US" sz="2800" spc="-2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b="1" spc="-5" dirty="0">
                <a:cs typeface="Arial"/>
              </a:rPr>
              <a:t>M</a:t>
            </a:r>
            <a:r>
              <a:rPr lang="en-US" sz="2800" dirty="0">
                <a:cs typeface="Arial"/>
              </a:rPr>
              <a:t>o</a:t>
            </a:r>
            <a:r>
              <a:rPr lang="en-US" sz="2800" spc="-10" dirty="0">
                <a:cs typeface="Arial"/>
              </a:rPr>
              <a:t>u</a:t>
            </a:r>
            <a:r>
              <a:rPr lang="en-US" sz="2800" dirty="0">
                <a:cs typeface="Arial"/>
              </a:rPr>
              <a:t>se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as a</a:t>
            </a:r>
            <a:r>
              <a:rPr lang="en-US" sz="2800" spc="-2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selecti</a:t>
            </a:r>
            <a:r>
              <a:rPr lang="en-US" sz="2800" spc="-15" dirty="0">
                <a:cs typeface="Arial"/>
              </a:rPr>
              <a:t>o</a:t>
            </a:r>
            <a:r>
              <a:rPr lang="en-US" sz="2800" dirty="0">
                <a:cs typeface="Arial"/>
              </a:rPr>
              <a:t>n</a:t>
            </a:r>
            <a:r>
              <a:rPr lang="en-US" sz="2800" spc="-2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d</a:t>
            </a:r>
            <a:r>
              <a:rPr lang="en-US" sz="2800" spc="-10" dirty="0">
                <a:cs typeface="Arial"/>
              </a:rPr>
              <a:t>e</a:t>
            </a:r>
            <a:r>
              <a:rPr lang="en-US" sz="2800" dirty="0">
                <a:cs typeface="Arial"/>
              </a:rPr>
              <a:t>vice,</a:t>
            </a:r>
            <a:r>
              <a:rPr lang="en-US" sz="2800" spc="-15" dirty="0">
                <a:cs typeface="Arial"/>
              </a:rPr>
              <a:t> </a:t>
            </a:r>
          </a:p>
          <a:p>
            <a:pPr lvl="1">
              <a:defRPr/>
            </a:pPr>
            <a:r>
              <a:rPr lang="en-US" sz="2800" b="1" dirty="0">
                <a:cs typeface="Arial"/>
              </a:rPr>
              <a:t>P</a:t>
            </a:r>
            <a:r>
              <a:rPr lang="en-US" sz="2800" b="1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–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h</a:t>
            </a:r>
            <a:r>
              <a:rPr lang="en-US" sz="2800" spc="-10" dirty="0">
                <a:cs typeface="Arial"/>
              </a:rPr>
              <a:t>a</a:t>
            </a:r>
            <a:r>
              <a:rPr lang="en-US" sz="2800" dirty="0">
                <a:cs typeface="Arial"/>
              </a:rPr>
              <a:t>s </a:t>
            </a:r>
            <a:r>
              <a:rPr lang="en-US" sz="2800" spc="-15" dirty="0">
                <a:cs typeface="Arial"/>
              </a:rPr>
              <a:t>m</a:t>
            </a:r>
            <a:r>
              <a:rPr lang="en-US" sz="2800" dirty="0">
                <a:cs typeface="Arial"/>
              </a:rPr>
              <a:t>e</a:t>
            </a:r>
            <a:r>
              <a:rPr lang="en-US" sz="2800" spc="-10" dirty="0">
                <a:cs typeface="Arial"/>
              </a:rPr>
              <a:t>n</a:t>
            </a:r>
            <a:r>
              <a:rPr lang="en-US" sz="2800" dirty="0">
                <a:cs typeface="Arial"/>
              </a:rPr>
              <a:t>us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which </a:t>
            </a:r>
            <a:r>
              <a:rPr lang="en-US" sz="2800" b="1" dirty="0">
                <a:cs typeface="Arial"/>
              </a:rPr>
              <a:t>P</a:t>
            </a:r>
            <a:r>
              <a:rPr lang="en-US" sz="2800" spc="-10" dirty="0">
                <a:cs typeface="Arial"/>
              </a:rPr>
              <a:t>op</a:t>
            </a:r>
            <a:r>
              <a:rPr lang="en-US" sz="2800" dirty="0">
                <a:cs typeface="Arial"/>
              </a:rPr>
              <a:t>-up</a:t>
            </a:r>
            <a:r>
              <a:rPr lang="en-US" sz="2800" spc="-3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</a:t>
            </a:r>
            <a:r>
              <a:rPr lang="en-US" sz="2800" spc="-10" dirty="0">
                <a:cs typeface="Arial"/>
              </a:rPr>
              <a:t>u</a:t>
            </a:r>
            <a:r>
              <a:rPr lang="en-US" sz="2800" dirty="0">
                <a:cs typeface="Arial"/>
              </a:rPr>
              <a:t>to</a:t>
            </a:r>
            <a:r>
              <a:rPr lang="en-US" sz="2800" spc="-15" dirty="0">
                <a:cs typeface="Arial"/>
              </a:rPr>
              <a:t>m</a:t>
            </a:r>
            <a:r>
              <a:rPr lang="en-US" sz="2800" dirty="0">
                <a:cs typeface="Arial"/>
              </a:rPr>
              <a:t>at</a:t>
            </a:r>
            <a:r>
              <a:rPr lang="en-US" sz="2800" spc="-1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cally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on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</a:t>
            </a:r>
            <a:r>
              <a:rPr lang="en-US" sz="2800" spc="-10" dirty="0">
                <a:cs typeface="Arial"/>
              </a:rPr>
              <a:t>h</a:t>
            </a:r>
            <a:r>
              <a:rPr lang="en-US" sz="2800" dirty="0">
                <a:cs typeface="Arial"/>
              </a:rPr>
              <a:t>e screen</a:t>
            </a:r>
            <a:r>
              <a:rPr lang="en-US" sz="2800" spc="-4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or</a:t>
            </a:r>
            <a:r>
              <a:rPr lang="en-US" sz="2800" spc="-2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which </a:t>
            </a:r>
            <a:r>
              <a:rPr lang="en-US" sz="2800" b="1" dirty="0">
                <a:cs typeface="Arial"/>
              </a:rPr>
              <a:t>P</a:t>
            </a:r>
            <a:r>
              <a:rPr lang="en-US" sz="2800" dirty="0">
                <a:cs typeface="Arial"/>
              </a:rPr>
              <a:t>ul</a:t>
            </a:r>
            <a:r>
              <a:rPr lang="en-US" sz="2800" spc="-15" dirty="0">
                <a:cs typeface="Arial"/>
              </a:rPr>
              <a:t>l</a:t>
            </a:r>
            <a:r>
              <a:rPr lang="en-US" sz="2800" dirty="0">
                <a:cs typeface="Arial"/>
              </a:rPr>
              <a:t>-d</a:t>
            </a:r>
            <a:r>
              <a:rPr lang="en-US" sz="2800" spc="-10" dirty="0">
                <a:cs typeface="Arial"/>
              </a:rPr>
              <a:t>o</a:t>
            </a:r>
            <a:r>
              <a:rPr lang="en-US" sz="2800" dirty="0">
                <a:cs typeface="Arial"/>
              </a:rPr>
              <a:t>wn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from</a:t>
            </a:r>
            <a:r>
              <a:rPr lang="en-US" sz="2800" spc="-3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 </a:t>
            </a:r>
            <a:r>
              <a:rPr lang="en-US" sz="2800" spc="-15" dirty="0">
                <a:cs typeface="Arial"/>
              </a:rPr>
              <a:t>m</a:t>
            </a:r>
            <a:r>
              <a:rPr lang="en-US" sz="2800" dirty="0">
                <a:cs typeface="Arial"/>
              </a:rPr>
              <a:t>e</a:t>
            </a:r>
            <a:r>
              <a:rPr lang="en-US" sz="2800" spc="-10" dirty="0">
                <a:cs typeface="Arial"/>
              </a:rPr>
              <a:t>n</a:t>
            </a:r>
            <a:r>
              <a:rPr lang="en-US" sz="2800" dirty="0">
                <a:cs typeface="Arial"/>
              </a:rPr>
              <a:t>u</a:t>
            </a:r>
            <a:r>
              <a:rPr lang="en-US" sz="2800" spc="-2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b</a:t>
            </a:r>
            <a:r>
              <a:rPr lang="en-US" sz="2800" spc="-10" dirty="0">
                <a:cs typeface="Arial"/>
              </a:rPr>
              <a:t>a</a:t>
            </a:r>
            <a:r>
              <a:rPr lang="en-US" sz="2800" dirty="0">
                <a:cs typeface="Arial"/>
              </a:rPr>
              <a:t>r at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</a:t>
            </a:r>
            <a:r>
              <a:rPr lang="en-US" sz="2800" spc="-10" dirty="0">
                <a:cs typeface="Arial"/>
              </a:rPr>
              <a:t>h</a:t>
            </a:r>
            <a:r>
              <a:rPr lang="en-US" sz="2800" dirty="0">
                <a:cs typeface="Arial"/>
              </a:rPr>
              <a:t>e</a:t>
            </a:r>
            <a:r>
              <a:rPr lang="en-US" sz="2800" spc="-2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top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of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</a:t>
            </a:r>
            <a:r>
              <a:rPr lang="en-US" sz="2800" spc="-10" dirty="0">
                <a:cs typeface="Arial"/>
              </a:rPr>
              <a:t>h</a:t>
            </a:r>
            <a:r>
              <a:rPr lang="en-US" sz="2800" dirty="0">
                <a:cs typeface="Arial"/>
              </a:rPr>
              <a:t>e sc</a:t>
            </a:r>
            <a:r>
              <a:rPr lang="en-US" sz="2800" spc="5" dirty="0">
                <a:cs typeface="Arial"/>
              </a:rPr>
              <a:t>r</a:t>
            </a:r>
            <a:r>
              <a:rPr lang="en-US" sz="2800" dirty="0">
                <a:cs typeface="Arial"/>
              </a:rPr>
              <a:t>e</a:t>
            </a:r>
            <a:r>
              <a:rPr lang="en-US" sz="2800" spc="-15" dirty="0">
                <a:cs typeface="Arial"/>
              </a:rPr>
              <a:t>e</a:t>
            </a:r>
            <a:r>
              <a:rPr lang="en-US" sz="2800" dirty="0">
                <a:cs typeface="Arial"/>
              </a:rPr>
              <a:t>n</a:t>
            </a:r>
          </a:p>
          <a:p>
            <a:pPr>
              <a:defRPr/>
            </a:pP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2765D3-D8B9-4A2B-9E80-64D704D2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04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671290"/>
          </a:xfrm>
        </p:spPr>
        <p:txBody>
          <a:bodyPr>
            <a:normAutofit/>
          </a:bodyPr>
          <a:lstStyle/>
          <a:p>
            <a:r>
              <a:rPr lang="en-US" altLang="en-US" dirty="0"/>
              <a:t>Advantages of Multiple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10600" cy="5029200"/>
          </a:xfrm>
        </p:spPr>
        <p:txBody>
          <a:bodyPr>
            <a:normAutofit fontScale="92500"/>
          </a:bodyPr>
          <a:lstStyle/>
          <a:p>
            <a:pPr marL="298450" indent="-285750"/>
            <a:r>
              <a:rPr lang="en-US" altLang="en-US" sz="2600" dirty="0">
                <a:cs typeface="Arial" panose="020B0604020202020204" pitchFamily="34" charset="0"/>
              </a:rPr>
              <a:t>Allow </a:t>
            </a:r>
            <a:r>
              <a:rPr lang="en-US" altLang="en-US" sz="2600" dirty="0">
                <a:solidFill>
                  <a:srgbClr val="FF0000"/>
                </a:solidFill>
                <a:cs typeface="Arial" panose="020B0604020202020204" pitchFamily="34" charset="0"/>
              </a:rPr>
              <a:t>access to multiple sources </a:t>
            </a:r>
            <a:r>
              <a:rPr lang="en-US" altLang="en-US" sz="2600" dirty="0">
                <a:cs typeface="Arial" panose="020B0604020202020204" pitchFamily="34" charset="0"/>
              </a:rPr>
              <a:t>of  information</a:t>
            </a:r>
          </a:p>
          <a:p>
            <a:pPr marL="698500" lvl="1"/>
            <a:r>
              <a:rPr lang="en-US" altLang="en-US" sz="2400" dirty="0">
                <a:cs typeface="Arial" panose="020B0604020202020204" pitchFamily="34" charset="0"/>
              </a:rPr>
              <a:t>Allow the </a:t>
            </a:r>
            <a:r>
              <a:rPr lang="en-US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user to control multiple concurrent tasks </a:t>
            </a:r>
            <a:r>
              <a:rPr lang="en-US" altLang="en-US" sz="2400" dirty="0">
                <a:cs typeface="Arial" panose="020B0604020202020204" pitchFamily="34" charset="0"/>
              </a:rPr>
              <a:t>in an environment where </a:t>
            </a:r>
            <a:r>
              <a:rPr lang="en-US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multitasking </a:t>
            </a:r>
            <a:r>
              <a:rPr lang="en-US" altLang="en-US" sz="2400" dirty="0">
                <a:cs typeface="Arial" panose="020B0604020202020204" pitchFamily="34" charset="0"/>
              </a:rPr>
              <a:t>is provided for</a:t>
            </a:r>
          </a:p>
          <a:p>
            <a:pPr marL="298450" indent="-285750"/>
            <a:r>
              <a:rPr lang="en-US" altLang="en-US" sz="2600" dirty="0">
                <a:cs typeface="Arial" panose="020B0604020202020204" pitchFamily="34" charset="0"/>
              </a:rPr>
              <a:t>Allow information to be </a:t>
            </a:r>
            <a:r>
              <a:rPr lang="en-US" altLang="en-US" sz="2600" dirty="0">
                <a:solidFill>
                  <a:srgbClr val="FF0000"/>
                </a:solidFill>
                <a:cs typeface="Arial" panose="020B0604020202020204" pitchFamily="34" charset="0"/>
              </a:rPr>
              <a:t>viewed from different perspectives</a:t>
            </a:r>
            <a:endParaRPr lang="en-US" altLang="en-US" sz="2600" dirty="0">
              <a:cs typeface="Arial" panose="020B0604020202020204" pitchFamily="34" charset="0"/>
            </a:endParaRPr>
          </a:p>
          <a:p>
            <a:pPr marL="698500" lvl="1"/>
            <a:r>
              <a:rPr lang="en-US" altLang="en-US" sz="2400" dirty="0">
                <a:cs typeface="Arial" panose="020B0604020202020204" pitchFamily="34" charset="0"/>
              </a:rPr>
              <a:t>The user may </a:t>
            </a:r>
            <a:r>
              <a:rPr lang="en-US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examine the same information at different levels of detail</a:t>
            </a:r>
            <a:r>
              <a:rPr lang="en-US" altLang="en-US" sz="2400" dirty="0">
                <a:cs typeface="Arial" panose="020B0604020202020204" pitchFamily="34" charset="0"/>
              </a:rPr>
              <a:t>, for example, overviews in one window with related windows containing further detail</a:t>
            </a:r>
          </a:p>
          <a:p>
            <a:pPr marL="298450" indent="-285750"/>
            <a:r>
              <a:rPr lang="en-US" altLang="en-US" sz="2600" dirty="0">
                <a:cs typeface="Arial" panose="020B0604020202020204" pitchFamily="34" charset="0"/>
              </a:rPr>
              <a:t>Allows the </a:t>
            </a:r>
            <a:r>
              <a:rPr lang="en-US" altLang="en-US" sz="2600" dirty="0">
                <a:solidFill>
                  <a:srgbClr val="FF0000"/>
                </a:solidFill>
                <a:cs typeface="Arial" panose="020B0604020202020204" pitchFamily="34" charset="0"/>
              </a:rPr>
              <a:t>system attract the user’s attention </a:t>
            </a:r>
            <a:r>
              <a:rPr lang="en-US" altLang="en-US" sz="2600" dirty="0">
                <a:cs typeface="Arial" panose="020B0604020202020204" pitchFamily="34" charset="0"/>
              </a:rPr>
              <a:t>for example by </a:t>
            </a:r>
            <a:r>
              <a:rPr lang="en-US" altLang="en-US" sz="2600" dirty="0">
                <a:solidFill>
                  <a:srgbClr val="FF0000"/>
                </a:solidFill>
                <a:cs typeface="Arial" panose="020B0604020202020204" pitchFamily="34" charset="0"/>
              </a:rPr>
              <a:t>displaying a new window in the middle of the screen </a:t>
            </a:r>
            <a:r>
              <a:rPr lang="en-US" altLang="en-US" sz="2600" dirty="0">
                <a:cs typeface="Arial" panose="020B0604020202020204" pitchFamily="34" charset="0"/>
              </a:rPr>
              <a:t>e.g. a window with a warning message</a:t>
            </a:r>
          </a:p>
          <a:p>
            <a:pPr marL="298450" indent="-285750"/>
            <a:endParaRPr lang="en-US" altLang="en-US" sz="2400" dirty="0">
              <a:cs typeface="Arial" panose="020B0604020202020204" pitchFamily="34" charset="0"/>
            </a:endParaRPr>
          </a:p>
          <a:p>
            <a:pPr marL="298450" indent="-285750"/>
            <a:endParaRPr lang="en-US" alt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D24664-600A-4CB1-96AA-31E7BEE2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54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228600" y="-4763"/>
            <a:ext cx="7543800" cy="614363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Disadvantages of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5029200"/>
          </a:xfrm>
        </p:spPr>
        <p:txBody>
          <a:bodyPr>
            <a:normAutofit/>
          </a:bodyPr>
          <a:lstStyle/>
          <a:p>
            <a:pPr marL="469265" indent="-457200">
              <a:lnSpc>
                <a:spcPts val="3460"/>
              </a:lnSpc>
              <a:buClr>
                <a:srgbClr val="336699"/>
              </a:buClr>
              <a:buSzPct val="75000"/>
              <a:tabLst>
                <a:tab pos="469900" algn="l"/>
              </a:tabLst>
              <a:defRPr/>
            </a:pPr>
            <a:r>
              <a:rPr lang="en-US" sz="3600" dirty="0">
                <a:cs typeface="Arial"/>
              </a:rPr>
              <a:t>The</a:t>
            </a:r>
            <a:r>
              <a:rPr lang="en-US" sz="3600" spc="-20" dirty="0">
                <a:cs typeface="Arial"/>
              </a:rPr>
              <a:t> </a:t>
            </a:r>
            <a:r>
              <a:rPr lang="en-US" sz="3600" dirty="0">
                <a:solidFill>
                  <a:srgbClr val="FF0000"/>
                </a:solidFill>
                <a:cs typeface="Arial"/>
              </a:rPr>
              <a:t>danger</a:t>
            </a:r>
            <a:r>
              <a:rPr lang="en-US" sz="3600" spc="-1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3600" dirty="0">
                <a:solidFill>
                  <a:srgbClr val="FF0000"/>
                </a:solidFill>
                <a:cs typeface="Arial"/>
              </a:rPr>
              <a:t>of </a:t>
            </a:r>
            <a:r>
              <a:rPr lang="en-US" sz="3600" spc="-70" dirty="0">
                <a:solidFill>
                  <a:srgbClr val="FF0000"/>
                </a:solidFill>
                <a:cs typeface="Arial"/>
              </a:rPr>
              <a:t>"overcrowding"</a:t>
            </a:r>
            <a:r>
              <a:rPr lang="en-US" sz="3600" spc="-2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3600" dirty="0">
                <a:cs typeface="Arial"/>
              </a:rPr>
              <a:t>on the screen</a:t>
            </a:r>
          </a:p>
          <a:p>
            <a:pPr marL="12065" indent="0">
              <a:lnSpc>
                <a:spcPts val="3460"/>
              </a:lnSpc>
              <a:buClr>
                <a:srgbClr val="336699"/>
              </a:buClr>
              <a:buSzPct val="75000"/>
              <a:buNone/>
              <a:tabLst>
                <a:tab pos="469900" algn="l"/>
              </a:tabLst>
              <a:defRPr/>
            </a:pPr>
            <a:endParaRPr lang="en-US" sz="3600" dirty="0">
              <a:cs typeface="Arial"/>
            </a:endParaRPr>
          </a:p>
          <a:p>
            <a:pPr marL="469265" indent="-457200">
              <a:lnSpc>
                <a:spcPts val="3460"/>
              </a:lnSpc>
              <a:buClr>
                <a:srgbClr val="336699"/>
              </a:buClr>
              <a:buSzPct val="75000"/>
              <a:tabLst>
                <a:tab pos="469900" algn="l"/>
              </a:tabLst>
              <a:defRPr/>
            </a:pPr>
            <a:r>
              <a:rPr lang="en-US" sz="3600" dirty="0">
                <a:solidFill>
                  <a:srgbClr val="FF0000"/>
                </a:solidFill>
                <a:cs typeface="Arial"/>
              </a:rPr>
              <a:t>Distracti</a:t>
            </a:r>
            <a:r>
              <a:rPr lang="en-US" sz="3600" spc="5" dirty="0">
                <a:solidFill>
                  <a:srgbClr val="FF0000"/>
                </a:solidFill>
                <a:cs typeface="Arial"/>
              </a:rPr>
              <a:t>o</a:t>
            </a:r>
            <a:r>
              <a:rPr lang="en-US" sz="3600" dirty="0">
                <a:solidFill>
                  <a:srgbClr val="FF0000"/>
                </a:solidFill>
                <a:cs typeface="Arial"/>
              </a:rPr>
              <a:t>n</a:t>
            </a:r>
            <a:r>
              <a:rPr lang="en-US" sz="3600" spc="-3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3600" dirty="0">
                <a:solidFill>
                  <a:srgbClr val="FF0000"/>
                </a:solidFill>
                <a:cs typeface="Arial"/>
              </a:rPr>
              <a:t>from the </a:t>
            </a:r>
            <a:r>
              <a:rPr lang="en-US" sz="3600" spc="-15" dirty="0">
                <a:solidFill>
                  <a:srgbClr val="FF0000"/>
                </a:solidFill>
                <a:cs typeface="Arial"/>
              </a:rPr>
              <a:t>t</a:t>
            </a:r>
            <a:r>
              <a:rPr lang="en-US" sz="3600" dirty="0">
                <a:solidFill>
                  <a:srgbClr val="FF0000"/>
                </a:solidFill>
                <a:cs typeface="Arial"/>
              </a:rPr>
              <a:t>ask-</a:t>
            </a:r>
            <a:r>
              <a:rPr lang="en-US" sz="3600" spc="10" dirty="0">
                <a:solidFill>
                  <a:srgbClr val="FF0000"/>
                </a:solidFill>
                <a:cs typeface="Arial"/>
              </a:rPr>
              <a:t>i</a:t>
            </a:r>
            <a:r>
              <a:rPr lang="en-US" sz="3600" dirty="0">
                <a:solidFill>
                  <a:srgbClr val="FF0000"/>
                </a:solidFill>
                <a:cs typeface="Arial"/>
              </a:rPr>
              <a:t>n</a:t>
            </a:r>
            <a:r>
              <a:rPr lang="en-US" sz="3600" spc="-1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3600" dirty="0">
                <a:solidFill>
                  <a:srgbClr val="FF0000"/>
                </a:solidFill>
                <a:cs typeface="Arial"/>
              </a:rPr>
              <a:t>hand</a:t>
            </a:r>
            <a:r>
              <a:rPr lang="en-US" sz="3600" spc="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3600" dirty="0">
                <a:cs typeface="Arial"/>
              </a:rPr>
              <a:t>by </a:t>
            </a:r>
            <a:r>
              <a:rPr lang="en-US" sz="3600" dirty="0">
                <a:solidFill>
                  <a:srgbClr val="FF0000"/>
                </a:solidFill>
                <a:cs typeface="Arial"/>
              </a:rPr>
              <a:t>causi</a:t>
            </a:r>
            <a:r>
              <a:rPr lang="en-US" sz="3600" spc="5" dirty="0">
                <a:solidFill>
                  <a:srgbClr val="FF0000"/>
                </a:solidFill>
                <a:cs typeface="Arial"/>
              </a:rPr>
              <a:t>n</a:t>
            </a:r>
            <a:r>
              <a:rPr lang="en-US" sz="3600" dirty="0">
                <a:solidFill>
                  <a:srgbClr val="FF0000"/>
                </a:solidFill>
                <a:cs typeface="Arial"/>
              </a:rPr>
              <a:t>g</a:t>
            </a:r>
            <a:r>
              <a:rPr lang="en-US" sz="3600" spc="-3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3600" dirty="0">
                <a:solidFill>
                  <a:srgbClr val="FF0000"/>
                </a:solidFill>
                <a:cs typeface="Arial"/>
              </a:rPr>
              <a:t>the user</a:t>
            </a:r>
            <a:r>
              <a:rPr lang="en-US" sz="3600" spc="-1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3600" dirty="0">
                <a:solidFill>
                  <a:srgbClr val="FF0000"/>
                </a:solidFill>
                <a:cs typeface="Arial"/>
              </a:rPr>
              <a:t>to ma</a:t>
            </a:r>
            <a:r>
              <a:rPr lang="en-US" sz="3600" spc="5" dirty="0">
                <a:solidFill>
                  <a:srgbClr val="FF0000"/>
                </a:solidFill>
                <a:cs typeface="Arial"/>
              </a:rPr>
              <a:t>n</a:t>
            </a:r>
            <a:r>
              <a:rPr lang="en-US" sz="3600" dirty="0">
                <a:solidFill>
                  <a:srgbClr val="FF0000"/>
                </a:solidFill>
                <a:cs typeface="Arial"/>
              </a:rPr>
              <a:t>ipu</a:t>
            </a:r>
            <a:r>
              <a:rPr lang="en-US" sz="3600" spc="10" dirty="0">
                <a:solidFill>
                  <a:srgbClr val="FF0000"/>
                </a:solidFill>
                <a:cs typeface="Arial"/>
              </a:rPr>
              <a:t>l</a:t>
            </a:r>
            <a:r>
              <a:rPr lang="en-US" sz="3600" dirty="0">
                <a:solidFill>
                  <a:srgbClr val="FF0000"/>
                </a:solidFill>
                <a:cs typeface="Arial"/>
              </a:rPr>
              <a:t>ate</a:t>
            </a:r>
            <a:r>
              <a:rPr lang="en-US" sz="3600" spc="-3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3600" dirty="0">
                <a:solidFill>
                  <a:srgbClr val="FF0000"/>
                </a:solidFill>
                <a:cs typeface="Arial"/>
              </a:rPr>
              <a:t>the interface</a:t>
            </a:r>
            <a:r>
              <a:rPr lang="en-US" sz="3600" spc="-2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3600" dirty="0">
                <a:cs typeface="Arial"/>
              </a:rPr>
              <a:t>in ord</a:t>
            </a:r>
            <a:r>
              <a:rPr lang="en-US" sz="3600" spc="5" dirty="0">
                <a:cs typeface="Arial"/>
              </a:rPr>
              <a:t>e</a:t>
            </a:r>
            <a:r>
              <a:rPr lang="en-US" sz="3600" dirty="0">
                <a:cs typeface="Arial"/>
              </a:rPr>
              <a:t>r</a:t>
            </a:r>
            <a:r>
              <a:rPr lang="en-US" sz="3600" spc="-15" dirty="0">
                <a:cs typeface="Arial"/>
              </a:rPr>
              <a:t> </a:t>
            </a:r>
            <a:r>
              <a:rPr lang="en-US" sz="3600" dirty="0">
                <a:cs typeface="Arial"/>
              </a:rPr>
              <a:t>to obta</a:t>
            </a:r>
            <a:r>
              <a:rPr lang="en-US" sz="3600" spc="5" dirty="0">
                <a:cs typeface="Arial"/>
              </a:rPr>
              <a:t>i</a:t>
            </a:r>
            <a:r>
              <a:rPr lang="en-US" sz="3600" dirty="0">
                <a:cs typeface="Arial"/>
              </a:rPr>
              <a:t>n</a:t>
            </a:r>
            <a:r>
              <a:rPr lang="en-US" sz="3600" spc="-15" dirty="0">
                <a:cs typeface="Arial"/>
              </a:rPr>
              <a:t> </a:t>
            </a:r>
            <a:r>
              <a:rPr lang="en-US" sz="3600" dirty="0">
                <a:cs typeface="Arial"/>
              </a:rPr>
              <a:t>the informati</a:t>
            </a:r>
            <a:r>
              <a:rPr lang="en-US" sz="3600" spc="5" dirty="0">
                <a:cs typeface="Arial"/>
              </a:rPr>
              <a:t>o</a:t>
            </a:r>
            <a:r>
              <a:rPr lang="en-US" sz="3600" dirty="0">
                <a:cs typeface="Arial"/>
              </a:rPr>
              <a:t>n</a:t>
            </a:r>
            <a:r>
              <a:rPr lang="en-US" sz="3600" spc="-30" dirty="0">
                <a:cs typeface="Arial"/>
              </a:rPr>
              <a:t> </a:t>
            </a:r>
            <a:r>
              <a:rPr lang="en-US" sz="3600" dirty="0">
                <a:cs typeface="Arial"/>
              </a:rPr>
              <a:t>requ</a:t>
            </a:r>
            <a:r>
              <a:rPr lang="en-US" sz="3600" spc="10" dirty="0">
                <a:cs typeface="Arial"/>
              </a:rPr>
              <a:t>i</a:t>
            </a:r>
            <a:r>
              <a:rPr lang="en-US" sz="3600" dirty="0">
                <a:cs typeface="Arial"/>
              </a:rPr>
              <a:t>red. 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  <a:cs typeface="Arial"/>
              </a:rPr>
              <a:t>As a sidebar-Reason why I do  not have </a:t>
            </a:r>
            <a:r>
              <a:rPr lang="en-US" sz="2800" i="1" dirty="0" err="1">
                <a:solidFill>
                  <a:schemeClr val="bg2">
                    <a:lumMod val="50000"/>
                  </a:schemeClr>
                </a:solidFill>
                <a:cs typeface="Arial"/>
              </a:rPr>
              <a:t>whatsapp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  <a:cs typeface="Arial"/>
              </a:rPr>
              <a:t> web</a:t>
            </a:r>
            <a:endParaRPr lang="en-US" sz="3600" i="1" dirty="0">
              <a:solidFill>
                <a:schemeClr val="bg2">
                  <a:lumMod val="50000"/>
                </a:schemeClr>
              </a:solidFill>
              <a:cs typeface="Arial"/>
            </a:endParaRPr>
          </a:p>
          <a:p>
            <a:pPr marL="0" indent="0">
              <a:buNone/>
              <a:defRPr/>
            </a:pP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F4FEE0-B7D6-4EBD-B5E3-FA156E27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20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1" y="23812"/>
            <a:ext cx="2286000" cy="661988"/>
          </a:xfrm>
        </p:spPr>
        <p:txBody>
          <a:bodyPr/>
          <a:lstStyle/>
          <a:p>
            <a:pPr eaLnBrk="1" hangingPunct="1"/>
            <a:r>
              <a:rPr lang="en-US" altLang="en-US" dirty="0"/>
              <a:t>Icons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04801" y="1295400"/>
            <a:ext cx="8839199" cy="5538788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An icon is a </a:t>
            </a:r>
            <a:r>
              <a:rPr lang="en-US" altLang="en-US" sz="2800" dirty="0">
                <a:solidFill>
                  <a:srgbClr val="FF0000"/>
                </a:solidFill>
              </a:rPr>
              <a:t>small window </a:t>
            </a:r>
            <a:r>
              <a:rPr lang="en-US" altLang="en-US" sz="2800" dirty="0"/>
              <a:t>that provides </a:t>
            </a:r>
            <a:r>
              <a:rPr lang="en-US" altLang="en-US" sz="2800" dirty="0">
                <a:solidFill>
                  <a:srgbClr val="FF0000"/>
                </a:solidFill>
              </a:rPr>
              <a:t>a pictorial representation of the contents of the information</a:t>
            </a:r>
            <a:r>
              <a:rPr lang="en-US" altLang="en-US" sz="2800" dirty="0"/>
              <a:t> which is </a:t>
            </a:r>
            <a:r>
              <a:rPr lang="en-US" altLang="en-US" sz="2800" dirty="0">
                <a:solidFill>
                  <a:srgbClr val="FF0000"/>
                </a:solidFill>
              </a:rPr>
              <a:t>accessible via the icon</a:t>
            </a:r>
            <a:r>
              <a:rPr lang="en-US" altLang="en-US" sz="2800" dirty="0"/>
              <a:t>.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eaLnBrk="1" hangingPunct="1"/>
            <a:r>
              <a:rPr lang="en-US" altLang="en-US" sz="2800" dirty="0"/>
              <a:t>Most WIMPS interfaces allow designers to </a:t>
            </a:r>
            <a:r>
              <a:rPr lang="en-US" altLang="en-US" sz="2800" dirty="0">
                <a:solidFill>
                  <a:srgbClr val="FF0000"/>
                </a:solidFill>
              </a:rPr>
              <a:t>specify their own icons</a:t>
            </a:r>
            <a:r>
              <a:rPr lang="en-US" altLang="en-US" sz="2800" dirty="0"/>
              <a:t>, they also provide a set of </a:t>
            </a:r>
            <a:r>
              <a:rPr lang="en-US" altLang="en-US" sz="2800" dirty="0">
                <a:solidFill>
                  <a:srgbClr val="FF0000"/>
                </a:solidFill>
              </a:rPr>
              <a:t>predefined icons.</a:t>
            </a:r>
          </a:p>
          <a:p>
            <a:pPr lvl="1"/>
            <a:r>
              <a:rPr lang="en-US" altLang="en-US" sz="2600" b="1" dirty="0">
                <a:solidFill>
                  <a:srgbClr val="FF0000"/>
                </a:solidFill>
              </a:rPr>
              <a:t>Universal icons vs Localization of icons</a:t>
            </a:r>
            <a:endParaRPr lang="en-US" altLang="en-US" sz="26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0ABDD9-EC7A-4FFF-B2B8-F2DBC40E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01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610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and Disadvantages of Icons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609600"/>
            <a:ext cx="8496300" cy="6172200"/>
          </a:xfrm>
        </p:spPr>
        <p:txBody>
          <a:bodyPr>
            <a:noAutofit/>
          </a:bodyPr>
          <a:lstStyle/>
          <a:p>
            <a:pPr marL="35560" indent="0">
              <a:buClr>
                <a:srgbClr val="C0504D"/>
              </a:buClr>
              <a:buNone/>
              <a:defRPr/>
            </a:pPr>
            <a:r>
              <a:rPr lang="en-US" altLang="en-US" sz="2200" b="1" dirty="0">
                <a:cs typeface="Arial" panose="020B0604020202020204" pitchFamily="34" charset="0"/>
              </a:rPr>
              <a:t>Advantages</a:t>
            </a:r>
          </a:p>
          <a:p>
            <a:pPr marL="355600" lvl="0">
              <a:buClr>
                <a:srgbClr val="C0504D"/>
              </a:buClr>
              <a:defRPr/>
            </a:pPr>
            <a:r>
              <a:rPr lang="en-US" altLang="en-US" sz="2200" dirty="0">
                <a:cs typeface="Arial" panose="020B0604020202020204" pitchFamily="34" charset="0"/>
              </a:rPr>
              <a:t>An icon </a:t>
            </a:r>
            <a:r>
              <a:rPr lang="en-US" altLang="en-US" sz="2200" dirty="0">
                <a:solidFill>
                  <a:srgbClr val="FF0000"/>
                </a:solidFill>
                <a:cs typeface="Arial" panose="020B0604020202020204" pitchFamily="34" charset="0"/>
              </a:rPr>
              <a:t>does not occupy much space </a:t>
            </a:r>
            <a:r>
              <a:rPr lang="en-US" altLang="en-US" sz="2200" dirty="0">
                <a:cs typeface="Arial" panose="020B0604020202020204" pitchFamily="34" charset="0"/>
              </a:rPr>
              <a:t>on the screen, but, can serve as a </a:t>
            </a:r>
            <a:r>
              <a:rPr lang="en-US" altLang="en-US" sz="2200" dirty="0">
                <a:solidFill>
                  <a:srgbClr val="FF0000"/>
                </a:solidFill>
                <a:cs typeface="Arial" panose="020B0604020202020204" pitchFamily="34" charset="0"/>
              </a:rPr>
              <a:t>reminder of a potentially large amount of information</a:t>
            </a:r>
          </a:p>
          <a:p>
            <a:pPr marL="355600" lvl="0">
              <a:buClr>
                <a:srgbClr val="C0504D"/>
              </a:buClr>
              <a:defRPr/>
            </a:pPr>
            <a:r>
              <a:rPr lang="en-US" altLang="en-US" sz="2200" dirty="0">
                <a:cs typeface="Arial" panose="020B0604020202020204" pitchFamily="34" charset="0"/>
              </a:rPr>
              <a:t>Icons </a:t>
            </a:r>
            <a:r>
              <a:rPr lang="en-US" altLang="en-US" sz="2200" dirty="0">
                <a:solidFill>
                  <a:srgbClr val="FF0000"/>
                </a:solidFill>
                <a:cs typeface="Arial" panose="020B0604020202020204" pitchFamily="34" charset="0"/>
              </a:rPr>
              <a:t>can be designed to match the</a:t>
            </a:r>
            <a:r>
              <a:rPr lang="en-US" altLang="en-US" sz="2200" dirty="0">
                <a:cs typeface="Arial" panose="020B0604020202020204" pitchFamily="34" charset="0"/>
              </a:rPr>
              <a:t> </a:t>
            </a:r>
            <a:r>
              <a:rPr lang="en-US" altLang="en-US" sz="2200" dirty="0">
                <a:solidFill>
                  <a:srgbClr val="FF0000"/>
                </a:solidFill>
                <a:cs typeface="Arial" panose="020B0604020202020204" pitchFamily="34" charset="0"/>
              </a:rPr>
              <a:t>visual memory of the user</a:t>
            </a:r>
          </a:p>
          <a:p>
            <a:pPr marL="355600" lvl="0">
              <a:buClr>
                <a:srgbClr val="C0504D"/>
              </a:buClr>
              <a:defRPr/>
            </a:pPr>
            <a:r>
              <a:rPr lang="en-US" altLang="en-US" sz="2200" dirty="0">
                <a:cs typeface="Arial" panose="020B0604020202020204" pitchFamily="34" charset="0"/>
              </a:rPr>
              <a:t>They can be </a:t>
            </a:r>
            <a:r>
              <a:rPr lang="en-US" altLang="en-US" sz="2200" dirty="0">
                <a:solidFill>
                  <a:srgbClr val="FF0000"/>
                </a:solidFill>
                <a:cs typeface="Arial" panose="020B0604020202020204" pitchFamily="34" charset="0"/>
              </a:rPr>
              <a:t>used as part of an analogy </a:t>
            </a:r>
            <a:r>
              <a:rPr lang="en-US" altLang="en-US" sz="2200" dirty="0">
                <a:cs typeface="Arial" panose="020B0604020202020204" pitchFamily="34" charset="0"/>
              </a:rPr>
              <a:t>that closely matches the </a:t>
            </a:r>
            <a:r>
              <a:rPr lang="en-US" altLang="en-US" sz="2200" dirty="0">
                <a:solidFill>
                  <a:srgbClr val="FF0000"/>
                </a:solidFill>
                <a:cs typeface="Arial" panose="020B0604020202020204" pitchFamily="34" charset="0"/>
              </a:rPr>
              <a:t>user model of behavior </a:t>
            </a:r>
            <a:r>
              <a:rPr lang="en-US" altLang="en-US" sz="2200" dirty="0">
                <a:cs typeface="Arial" panose="020B0604020202020204" pitchFamily="34" charset="0"/>
              </a:rPr>
              <a:t>to </a:t>
            </a:r>
            <a:r>
              <a:rPr lang="en-US" altLang="en-US" sz="2200" dirty="0">
                <a:solidFill>
                  <a:srgbClr val="FF0000"/>
                </a:solidFill>
                <a:cs typeface="Arial" panose="020B0604020202020204" pitchFamily="34" charset="0"/>
              </a:rPr>
              <a:t>real world objects-emotic</a:t>
            </a:r>
            <a:r>
              <a:rPr lang="en-US" altLang="en-US" sz="2200" dirty="0">
                <a:cs typeface="Arial" panose="020B0604020202020204" pitchFamily="34" charset="0"/>
              </a:rPr>
              <a:t>ons (Naturalness)</a:t>
            </a:r>
          </a:p>
          <a:p>
            <a:pPr marL="35560" lvl="0" indent="0">
              <a:buClr>
                <a:srgbClr val="C0504D"/>
              </a:buClr>
              <a:buNone/>
              <a:defRPr/>
            </a:pPr>
            <a:r>
              <a:rPr lang="en-US" altLang="en-US" sz="2200" b="1" dirty="0">
                <a:cs typeface="Arial" panose="020B0604020202020204" pitchFamily="34" charset="0"/>
              </a:rPr>
              <a:t>Disadvantages</a:t>
            </a:r>
          </a:p>
          <a:p>
            <a:pPr marL="355600" lvl="0">
              <a:buClr>
                <a:srgbClr val="C0504D"/>
              </a:buClr>
              <a:defRPr/>
            </a:pPr>
            <a:r>
              <a:rPr lang="en-US" sz="2200" dirty="0">
                <a:solidFill>
                  <a:srgbClr val="FF0000"/>
                </a:solidFill>
                <a:cs typeface="Arial"/>
              </a:rPr>
              <a:t>Pot</a:t>
            </a:r>
            <a:r>
              <a:rPr lang="en-US" sz="2200" spc="-20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200" dirty="0">
                <a:solidFill>
                  <a:srgbClr val="FF0000"/>
                </a:solidFill>
                <a:cs typeface="Arial"/>
              </a:rPr>
              <a:t>nt</a:t>
            </a:r>
            <a:r>
              <a:rPr lang="en-US" sz="2200" spc="-15" dirty="0">
                <a:solidFill>
                  <a:srgbClr val="FF0000"/>
                </a:solidFill>
                <a:cs typeface="Arial"/>
              </a:rPr>
              <a:t>i</a:t>
            </a:r>
            <a:r>
              <a:rPr lang="en-US" sz="2200" dirty="0">
                <a:solidFill>
                  <a:srgbClr val="FF0000"/>
                </a:solidFill>
                <a:cs typeface="Arial"/>
              </a:rPr>
              <a:t>al</a:t>
            </a:r>
            <a:r>
              <a:rPr lang="en-US" sz="2200" spc="-2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200" dirty="0">
                <a:solidFill>
                  <a:srgbClr val="FF0000"/>
                </a:solidFill>
                <a:cs typeface="Arial"/>
              </a:rPr>
              <a:t>for</a:t>
            </a:r>
            <a:r>
              <a:rPr lang="en-US" sz="2200" spc="-1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200" dirty="0">
                <a:solidFill>
                  <a:srgbClr val="FF0000"/>
                </a:solidFill>
                <a:cs typeface="Arial"/>
              </a:rPr>
              <a:t>a</a:t>
            </a:r>
            <a:r>
              <a:rPr lang="en-US" sz="2200" spc="-10" dirty="0">
                <a:solidFill>
                  <a:srgbClr val="FF0000"/>
                </a:solidFill>
                <a:cs typeface="Arial"/>
              </a:rPr>
              <a:t>m</a:t>
            </a:r>
            <a:r>
              <a:rPr lang="en-US" sz="2200" dirty="0">
                <a:solidFill>
                  <a:srgbClr val="FF0000"/>
                </a:solidFill>
                <a:cs typeface="Arial"/>
              </a:rPr>
              <a:t>bi</a:t>
            </a:r>
            <a:r>
              <a:rPr lang="en-US" sz="2200" spc="-15" dirty="0">
                <a:solidFill>
                  <a:srgbClr val="FF0000"/>
                </a:solidFill>
                <a:cs typeface="Arial"/>
              </a:rPr>
              <a:t>g</a:t>
            </a:r>
            <a:r>
              <a:rPr lang="en-US" sz="2200" dirty="0">
                <a:solidFill>
                  <a:srgbClr val="FF0000"/>
                </a:solidFill>
                <a:cs typeface="Arial"/>
              </a:rPr>
              <a:t>ui</a:t>
            </a:r>
            <a:r>
              <a:rPr lang="en-US" sz="2200" spc="-15" dirty="0">
                <a:solidFill>
                  <a:srgbClr val="FF0000"/>
                </a:solidFill>
                <a:cs typeface="Arial"/>
              </a:rPr>
              <a:t>t</a:t>
            </a:r>
            <a:r>
              <a:rPr lang="en-US" sz="2200" dirty="0">
                <a:solidFill>
                  <a:srgbClr val="FF0000"/>
                </a:solidFill>
                <a:cs typeface="Arial"/>
              </a:rPr>
              <a:t>y</a:t>
            </a:r>
            <a:r>
              <a:rPr lang="en-US" sz="2200" spc="-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200" dirty="0">
                <a:cs typeface="Arial"/>
              </a:rPr>
              <a:t>of</a:t>
            </a:r>
            <a:r>
              <a:rPr lang="en-US" sz="2200" spc="-10" dirty="0">
                <a:cs typeface="Arial"/>
              </a:rPr>
              <a:t> </a:t>
            </a:r>
            <a:r>
              <a:rPr lang="en-US" sz="2200" dirty="0">
                <a:cs typeface="Arial"/>
              </a:rPr>
              <a:t>the</a:t>
            </a:r>
            <a:r>
              <a:rPr lang="en-US" sz="2200" spc="-15" dirty="0">
                <a:cs typeface="Arial"/>
              </a:rPr>
              <a:t> </a:t>
            </a:r>
            <a:r>
              <a:rPr lang="en-US" sz="2200" dirty="0">
                <a:cs typeface="Arial"/>
              </a:rPr>
              <a:t>m</a:t>
            </a:r>
            <a:r>
              <a:rPr lang="en-US" sz="2200" spc="-15" dirty="0">
                <a:cs typeface="Arial"/>
              </a:rPr>
              <a:t>e</a:t>
            </a:r>
            <a:r>
              <a:rPr lang="en-US" sz="2200" dirty="0">
                <a:cs typeface="Arial"/>
              </a:rPr>
              <a:t>a</a:t>
            </a:r>
            <a:r>
              <a:rPr lang="en-US" sz="2200" spc="-10" dirty="0">
                <a:cs typeface="Arial"/>
              </a:rPr>
              <a:t>n</a:t>
            </a:r>
            <a:r>
              <a:rPr lang="en-US" sz="2200" dirty="0">
                <a:cs typeface="Arial"/>
              </a:rPr>
              <a:t>ing</a:t>
            </a:r>
            <a:r>
              <a:rPr lang="en-US" sz="2200" spc="-15" dirty="0">
                <a:cs typeface="Arial"/>
              </a:rPr>
              <a:t> </a:t>
            </a:r>
            <a:r>
              <a:rPr lang="en-US" sz="2200" dirty="0">
                <a:cs typeface="Arial"/>
              </a:rPr>
              <a:t>of Ico</a:t>
            </a:r>
            <a:r>
              <a:rPr lang="en-US" sz="2200" spc="-15" dirty="0">
                <a:cs typeface="Arial"/>
              </a:rPr>
              <a:t>n</a:t>
            </a:r>
            <a:r>
              <a:rPr lang="en-US" sz="2200" dirty="0">
                <a:cs typeface="Arial"/>
              </a:rPr>
              <a:t>s (Need to understand the users </a:t>
            </a:r>
            <a:r>
              <a:rPr lang="en-US" sz="2200" dirty="0" err="1">
                <a:cs typeface="Arial"/>
              </a:rPr>
              <a:t>i.e</a:t>
            </a:r>
            <a:r>
              <a:rPr lang="en-US" sz="2200" dirty="0">
                <a:cs typeface="Arial"/>
              </a:rPr>
              <a:t> their culture and what those icons means to them)</a:t>
            </a:r>
          </a:p>
          <a:p>
            <a:pPr marL="355600" lvl="0">
              <a:buClr>
                <a:srgbClr val="C0504D"/>
              </a:buClr>
              <a:defRPr/>
            </a:pPr>
            <a:r>
              <a:rPr lang="en-US" sz="2200" dirty="0">
                <a:cs typeface="Arial"/>
              </a:rPr>
              <a:t>The</a:t>
            </a:r>
            <a:r>
              <a:rPr lang="en-US" sz="2200" spc="-40" dirty="0">
                <a:cs typeface="Arial"/>
              </a:rPr>
              <a:t> </a:t>
            </a:r>
            <a:r>
              <a:rPr lang="en-US" sz="2200" dirty="0">
                <a:solidFill>
                  <a:srgbClr val="FF0000"/>
                </a:solidFill>
                <a:cs typeface="Arial"/>
              </a:rPr>
              <a:t>m</a:t>
            </a:r>
            <a:r>
              <a:rPr lang="en-US" sz="2200" spc="-10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200" dirty="0">
                <a:solidFill>
                  <a:srgbClr val="FF0000"/>
                </a:solidFill>
                <a:cs typeface="Arial"/>
              </a:rPr>
              <a:t>a</a:t>
            </a:r>
            <a:r>
              <a:rPr lang="en-US" sz="2200" spc="-10" dirty="0">
                <a:solidFill>
                  <a:srgbClr val="FF0000"/>
                </a:solidFill>
                <a:cs typeface="Arial"/>
              </a:rPr>
              <a:t>n</a:t>
            </a:r>
            <a:r>
              <a:rPr lang="en-US" sz="2200" dirty="0">
                <a:solidFill>
                  <a:srgbClr val="FF0000"/>
                </a:solidFill>
                <a:cs typeface="Arial"/>
              </a:rPr>
              <a:t>ing</a:t>
            </a:r>
            <a:r>
              <a:rPr lang="en-US" sz="2200" spc="-1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200" dirty="0">
                <a:cs typeface="Arial"/>
              </a:rPr>
              <a:t>of</a:t>
            </a:r>
            <a:r>
              <a:rPr lang="en-US" sz="2200" spc="-10" dirty="0">
                <a:cs typeface="Arial"/>
              </a:rPr>
              <a:t> </a:t>
            </a:r>
            <a:r>
              <a:rPr lang="en-US" sz="2200" dirty="0">
                <a:cs typeface="Arial"/>
              </a:rPr>
              <a:t>the</a:t>
            </a:r>
            <a:r>
              <a:rPr lang="en-US" sz="2200" spc="-15" dirty="0">
                <a:cs typeface="Arial"/>
              </a:rPr>
              <a:t> </a:t>
            </a:r>
            <a:r>
              <a:rPr lang="en-US" sz="2200" dirty="0">
                <a:cs typeface="Arial"/>
              </a:rPr>
              <a:t>icon</a:t>
            </a:r>
            <a:r>
              <a:rPr lang="en-US" sz="2200" spc="-25" dirty="0">
                <a:cs typeface="Arial"/>
              </a:rPr>
              <a:t> </a:t>
            </a:r>
            <a:r>
              <a:rPr lang="en-US" sz="2200" dirty="0">
                <a:cs typeface="Arial"/>
              </a:rPr>
              <a:t>will</a:t>
            </a:r>
            <a:r>
              <a:rPr lang="en-US" sz="2200" spc="5" dirty="0">
                <a:cs typeface="Arial"/>
              </a:rPr>
              <a:t> </a:t>
            </a:r>
            <a:r>
              <a:rPr lang="en-US" sz="2200" dirty="0">
                <a:solidFill>
                  <a:srgbClr val="FF0000"/>
                </a:solidFill>
                <a:cs typeface="Arial"/>
              </a:rPr>
              <a:t>d</a:t>
            </a:r>
            <a:r>
              <a:rPr lang="en-US" sz="2200" spc="-10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200" dirty="0">
                <a:solidFill>
                  <a:srgbClr val="FF0000"/>
                </a:solidFill>
                <a:cs typeface="Arial"/>
              </a:rPr>
              <a:t>p</a:t>
            </a:r>
            <a:r>
              <a:rPr lang="en-US" sz="2200" spc="-10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200" dirty="0">
                <a:solidFill>
                  <a:srgbClr val="FF0000"/>
                </a:solidFill>
                <a:cs typeface="Arial"/>
              </a:rPr>
              <a:t>nd</a:t>
            </a:r>
            <a:r>
              <a:rPr lang="en-US" sz="2200" spc="-2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200" dirty="0">
                <a:solidFill>
                  <a:srgbClr val="FF0000"/>
                </a:solidFill>
                <a:cs typeface="Arial"/>
              </a:rPr>
              <a:t>on</a:t>
            </a:r>
            <a:r>
              <a:rPr lang="en-US" sz="2200" dirty="0">
                <a:cs typeface="Arial"/>
              </a:rPr>
              <a:t> </a:t>
            </a:r>
            <a:r>
              <a:rPr lang="en-US" sz="2200" dirty="0">
                <a:solidFill>
                  <a:srgbClr val="FF0000"/>
                </a:solidFill>
                <a:cs typeface="Arial"/>
              </a:rPr>
              <a:t>t</a:t>
            </a:r>
            <a:r>
              <a:rPr lang="en-US" sz="2200" spc="-10" dirty="0">
                <a:solidFill>
                  <a:srgbClr val="FF0000"/>
                </a:solidFill>
                <a:cs typeface="Arial"/>
              </a:rPr>
              <a:t>h</a:t>
            </a:r>
            <a:r>
              <a:rPr lang="en-US" sz="2200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200" spc="-2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200" dirty="0">
                <a:solidFill>
                  <a:srgbClr val="FF0000"/>
                </a:solidFill>
                <a:cs typeface="Arial"/>
              </a:rPr>
              <a:t>user</a:t>
            </a:r>
            <a:r>
              <a:rPr lang="en-US" sz="2200" spc="-3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200" dirty="0">
                <a:solidFill>
                  <a:srgbClr val="FF0000"/>
                </a:solidFill>
                <a:cs typeface="Arial"/>
              </a:rPr>
              <a:t>a</a:t>
            </a:r>
            <a:r>
              <a:rPr lang="en-US" sz="2200" spc="-15" dirty="0">
                <a:solidFill>
                  <a:srgbClr val="FF0000"/>
                </a:solidFill>
                <a:cs typeface="Arial"/>
              </a:rPr>
              <a:t>n</a:t>
            </a:r>
            <a:r>
              <a:rPr lang="en-US" sz="2200" dirty="0">
                <a:solidFill>
                  <a:srgbClr val="FF0000"/>
                </a:solidFill>
                <a:cs typeface="Arial"/>
              </a:rPr>
              <a:t>d</a:t>
            </a:r>
            <a:r>
              <a:rPr lang="en-US" sz="2200" spc="-1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200" dirty="0">
                <a:solidFill>
                  <a:srgbClr val="FF0000"/>
                </a:solidFill>
                <a:cs typeface="Arial"/>
              </a:rPr>
              <a:t>t</a:t>
            </a:r>
            <a:r>
              <a:rPr lang="en-US" sz="2200" spc="-10" dirty="0">
                <a:solidFill>
                  <a:srgbClr val="FF0000"/>
                </a:solidFill>
                <a:cs typeface="Arial"/>
              </a:rPr>
              <a:t>h</a:t>
            </a:r>
            <a:r>
              <a:rPr lang="en-US" sz="2200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200" spc="-1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200" dirty="0">
                <a:solidFill>
                  <a:srgbClr val="FF0000"/>
                </a:solidFill>
                <a:cs typeface="Arial"/>
              </a:rPr>
              <a:t>user</a:t>
            </a:r>
            <a:r>
              <a:rPr lang="en-US" sz="2200" spc="-2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200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200" spc="-15" dirty="0">
                <a:solidFill>
                  <a:srgbClr val="FF0000"/>
                </a:solidFill>
                <a:cs typeface="Arial"/>
              </a:rPr>
              <a:t>n</a:t>
            </a:r>
            <a:r>
              <a:rPr lang="en-US" sz="2200" dirty="0">
                <a:solidFill>
                  <a:srgbClr val="FF0000"/>
                </a:solidFill>
                <a:cs typeface="Arial"/>
              </a:rPr>
              <a:t>viro</a:t>
            </a:r>
            <a:r>
              <a:rPr lang="en-US" sz="2200" spc="-15" dirty="0">
                <a:solidFill>
                  <a:srgbClr val="FF0000"/>
                </a:solidFill>
                <a:cs typeface="Arial"/>
              </a:rPr>
              <a:t>n</a:t>
            </a:r>
            <a:r>
              <a:rPr lang="en-US" sz="2200" dirty="0">
                <a:solidFill>
                  <a:srgbClr val="FF0000"/>
                </a:solidFill>
                <a:cs typeface="Arial"/>
              </a:rPr>
              <a:t>m</a:t>
            </a:r>
            <a:r>
              <a:rPr lang="en-US" sz="2200" spc="-15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200" dirty="0">
                <a:solidFill>
                  <a:srgbClr val="FF0000"/>
                </a:solidFill>
                <a:cs typeface="Arial"/>
              </a:rPr>
              <a:t>nt</a:t>
            </a:r>
            <a:r>
              <a:rPr lang="en-US" sz="2200" spc="-3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200" dirty="0">
                <a:cs typeface="Arial"/>
              </a:rPr>
              <a:t>(con</a:t>
            </a:r>
            <a:r>
              <a:rPr lang="en-US" sz="2200" spc="-15" dirty="0">
                <a:cs typeface="Arial"/>
              </a:rPr>
              <a:t>t</a:t>
            </a:r>
            <a:r>
              <a:rPr lang="en-US" sz="2200" dirty="0">
                <a:cs typeface="Arial"/>
              </a:rPr>
              <a:t>ext</a:t>
            </a:r>
            <a:r>
              <a:rPr lang="en-US" sz="2200" spc="-10" dirty="0">
                <a:cs typeface="Arial"/>
              </a:rPr>
              <a:t>–dependent</a:t>
            </a:r>
            <a:r>
              <a:rPr lang="en-US" sz="2200" dirty="0">
                <a:cs typeface="Arial"/>
              </a:rPr>
              <a:t>,</a:t>
            </a:r>
            <a:r>
              <a:rPr lang="en-US" sz="2200" spc="-30" dirty="0">
                <a:cs typeface="Arial"/>
              </a:rPr>
              <a:t> </a:t>
            </a:r>
            <a:r>
              <a:rPr lang="en-US" sz="2200" dirty="0">
                <a:cs typeface="Arial"/>
              </a:rPr>
              <a:t>c</a:t>
            </a:r>
            <a:r>
              <a:rPr lang="en-US" sz="2200" spc="-10" dirty="0">
                <a:cs typeface="Arial"/>
              </a:rPr>
              <a:t>onte</a:t>
            </a:r>
            <a:r>
              <a:rPr lang="en-US" sz="2200" dirty="0">
                <a:cs typeface="Arial"/>
              </a:rPr>
              <a:t>xt</a:t>
            </a:r>
            <a:r>
              <a:rPr lang="en-US" sz="2200" spc="-30" dirty="0">
                <a:cs typeface="Arial"/>
              </a:rPr>
              <a:t> </a:t>
            </a:r>
            <a:r>
              <a:rPr lang="en-US" sz="2200" spc="-10" dirty="0">
                <a:cs typeface="Arial"/>
              </a:rPr>
              <a:t>i</a:t>
            </a:r>
            <a:r>
              <a:rPr lang="en-US" sz="2200" dirty="0">
                <a:cs typeface="Arial"/>
              </a:rPr>
              <a:t>s</a:t>
            </a:r>
            <a:r>
              <a:rPr lang="en-US" sz="2200" spc="-5" dirty="0">
                <a:cs typeface="Arial"/>
              </a:rPr>
              <a:t> </a:t>
            </a:r>
            <a:r>
              <a:rPr lang="en-US" sz="2200" spc="-10" dirty="0">
                <a:cs typeface="Arial"/>
              </a:rPr>
              <a:t>impo</a:t>
            </a:r>
            <a:r>
              <a:rPr lang="en-US" sz="2200" dirty="0">
                <a:cs typeface="Arial"/>
              </a:rPr>
              <a:t>r</a:t>
            </a:r>
            <a:r>
              <a:rPr lang="en-US" sz="2200" spc="-10" dirty="0">
                <a:cs typeface="Arial"/>
              </a:rPr>
              <a:t>tant)</a:t>
            </a:r>
            <a:endParaRPr lang="en-US" sz="2200" dirty="0"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0458C6-CAC2-43A5-ADF9-284184B5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4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B61578-6899-4908-8F43-37D4E4C7961D}"/>
              </a:ext>
            </a:extLst>
          </p:cNvPr>
          <p:cNvSpPr txBox="1"/>
          <p:nvPr/>
        </p:nvSpPr>
        <p:spPr>
          <a:xfrm>
            <a:off x="1438275" y="581025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Interaction and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7CFD91-A58D-4FC5-B33C-5EEE28230D9C}"/>
              </a:ext>
            </a:extLst>
          </p:cNvPr>
          <p:cNvSpPr txBox="1"/>
          <p:nvPr/>
        </p:nvSpPr>
        <p:spPr>
          <a:xfrm>
            <a:off x="876300" y="914400"/>
            <a:ext cx="8039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</a:rPr>
              <a:t>Interaction: </a:t>
            </a:r>
            <a:r>
              <a:rPr lang="en-US" sz="2400" dirty="0"/>
              <a:t>refers to an abstract model by which humans interact with the computing device for a given task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>
                <a:solidFill>
                  <a:srgbClr val="FF0000"/>
                </a:solidFill>
              </a:rPr>
              <a:t>Interface: </a:t>
            </a:r>
            <a:r>
              <a:rPr lang="en-US" sz="2400" dirty="0"/>
              <a:t>Choice of technical realization (hardware or software) of such a given interaction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B03340-CFC6-4638-8317-1481C50E3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99" y="3200400"/>
            <a:ext cx="6726647" cy="33994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6212FE-62F2-4EC7-A489-8A89D13107A8}"/>
              </a:ext>
            </a:extLst>
          </p:cNvPr>
          <p:cNvSpPr txBox="1"/>
          <p:nvPr/>
        </p:nvSpPr>
        <p:spPr>
          <a:xfrm>
            <a:off x="2563223" y="6596895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distinguishing concepts of interaction and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505C1-EB02-44D4-9313-F54AFACB4186}"/>
              </a:ext>
            </a:extLst>
          </p:cNvPr>
          <p:cNvSpPr txBox="1"/>
          <p:nvPr/>
        </p:nvSpPr>
        <p:spPr>
          <a:xfrm>
            <a:off x="533400" y="9525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terms in HCI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88BDD7-6825-45B1-A8CC-02E564A1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66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304801" y="0"/>
            <a:ext cx="3276600" cy="533400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of Icons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839199" cy="5638800"/>
          </a:xfrm>
        </p:spPr>
        <p:txBody>
          <a:bodyPr>
            <a:normAutofit fontScale="85000" lnSpcReduction="10000"/>
          </a:bodyPr>
          <a:lstStyle/>
          <a:p>
            <a:pPr marL="355600">
              <a:defRPr/>
            </a:pPr>
            <a:r>
              <a:rPr lang="en-US" sz="2800" dirty="0">
                <a:cs typeface="Arial"/>
              </a:rPr>
              <a:t>Many methods advocate for user participation in</a:t>
            </a:r>
            <a:r>
              <a:rPr lang="en-US" sz="2800" spc="-2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d</a:t>
            </a:r>
            <a:r>
              <a:rPr lang="en-US" sz="2800" spc="-15" dirty="0">
                <a:cs typeface="Arial"/>
              </a:rPr>
              <a:t>e</a:t>
            </a:r>
            <a:r>
              <a:rPr lang="en-US" sz="2800" dirty="0">
                <a:cs typeface="Arial"/>
              </a:rPr>
              <a:t>sign</a:t>
            </a:r>
            <a:r>
              <a:rPr lang="en-US" sz="2800" spc="-2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of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icon</a:t>
            </a:r>
          </a:p>
          <a:p>
            <a:pPr marL="35560" indent="0">
              <a:buNone/>
              <a:defRPr/>
            </a:pPr>
            <a:r>
              <a:rPr lang="en-US" sz="2800" b="1" dirty="0">
                <a:cs typeface="Arial"/>
              </a:rPr>
              <a:t>Design Steps</a:t>
            </a:r>
          </a:p>
          <a:p>
            <a:pPr marL="355600" lvl="0">
              <a:buClr>
                <a:srgbClr val="C0504D"/>
              </a:buClr>
              <a:defRPr/>
            </a:pPr>
            <a:r>
              <a:rPr lang="en-US" sz="2800" dirty="0">
                <a:solidFill>
                  <a:srgbClr val="FF0000"/>
                </a:solidFill>
                <a:cs typeface="Arial"/>
              </a:rPr>
              <a:t>Create graphical representation of the icons</a:t>
            </a:r>
          </a:p>
          <a:p>
            <a:pPr marL="675640" lvl="1">
              <a:buClr>
                <a:srgbClr val="C0504D"/>
              </a:buClr>
              <a:defRPr/>
            </a:pPr>
            <a:r>
              <a:rPr lang="en-US" sz="2500" dirty="0">
                <a:cs typeface="Arial"/>
              </a:rPr>
              <a:t>So</a:t>
            </a:r>
            <a:r>
              <a:rPr lang="en-US" sz="2500" spc="-15" dirty="0">
                <a:cs typeface="Arial"/>
              </a:rPr>
              <a:t>m</a:t>
            </a:r>
            <a:r>
              <a:rPr lang="en-US" sz="2500" dirty="0">
                <a:cs typeface="Arial"/>
              </a:rPr>
              <a:t>e</a:t>
            </a:r>
            <a:r>
              <a:rPr lang="en-US" sz="2500" spc="-20" dirty="0">
                <a:cs typeface="Arial"/>
              </a:rPr>
              <a:t> </a:t>
            </a:r>
            <a:r>
              <a:rPr lang="en-US" sz="2500" dirty="0">
                <a:cs typeface="Arial"/>
              </a:rPr>
              <a:t>recom</a:t>
            </a:r>
            <a:r>
              <a:rPr lang="en-US" sz="2500" spc="-15" dirty="0">
                <a:cs typeface="Arial"/>
              </a:rPr>
              <a:t>m</a:t>
            </a:r>
            <a:r>
              <a:rPr lang="en-US" sz="2500" dirty="0">
                <a:cs typeface="Arial"/>
              </a:rPr>
              <a:t>e</a:t>
            </a:r>
            <a:r>
              <a:rPr lang="en-US" sz="2500" spc="-10" dirty="0">
                <a:cs typeface="Arial"/>
              </a:rPr>
              <a:t>n</a:t>
            </a:r>
            <a:r>
              <a:rPr lang="en-US" sz="2500" dirty="0">
                <a:cs typeface="Arial"/>
              </a:rPr>
              <a:t>d</a:t>
            </a:r>
            <a:r>
              <a:rPr lang="en-US" sz="2500" spc="-30" dirty="0">
                <a:cs typeface="Arial"/>
              </a:rPr>
              <a:t> </a:t>
            </a:r>
            <a:r>
              <a:rPr lang="en-US" sz="2500" dirty="0">
                <a:solidFill>
                  <a:srgbClr val="FF0000"/>
                </a:solidFill>
                <a:cs typeface="Arial"/>
              </a:rPr>
              <a:t>g</a:t>
            </a:r>
            <a:r>
              <a:rPr lang="en-US" sz="2500" spc="-10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500" dirty="0">
                <a:solidFill>
                  <a:srgbClr val="FF0000"/>
                </a:solidFill>
                <a:cs typeface="Arial"/>
              </a:rPr>
              <a:t>tti</a:t>
            </a:r>
            <a:r>
              <a:rPr lang="en-US" sz="2500" spc="-15" dirty="0">
                <a:solidFill>
                  <a:srgbClr val="FF0000"/>
                </a:solidFill>
                <a:cs typeface="Arial"/>
              </a:rPr>
              <a:t>n</a:t>
            </a:r>
            <a:r>
              <a:rPr lang="en-US" sz="2500" dirty="0">
                <a:solidFill>
                  <a:srgbClr val="FF0000"/>
                </a:solidFill>
                <a:cs typeface="Arial"/>
              </a:rPr>
              <a:t>g </a:t>
            </a:r>
            <a:r>
              <a:rPr lang="en-US" sz="2500" spc="-10" dirty="0">
                <a:solidFill>
                  <a:srgbClr val="FF0000"/>
                </a:solidFill>
                <a:cs typeface="Arial"/>
              </a:rPr>
              <a:t>t</a:t>
            </a:r>
            <a:r>
              <a:rPr lang="en-US" sz="2500" dirty="0">
                <a:solidFill>
                  <a:srgbClr val="FF0000"/>
                </a:solidFill>
                <a:cs typeface="Arial"/>
              </a:rPr>
              <a:t>he</a:t>
            </a:r>
            <a:r>
              <a:rPr lang="en-US" sz="2500" spc="-1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500" dirty="0">
                <a:solidFill>
                  <a:srgbClr val="FF0000"/>
                </a:solidFill>
                <a:cs typeface="Arial"/>
              </a:rPr>
              <a:t>user</a:t>
            </a:r>
            <a:r>
              <a:rPr lang="en-US" sz="2500" spc="-3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500" dirty="0">
                <a:solidFill>
                  <a:srgbClr val="FF0000"/>
                </a:solidFill>
                <a:cs typeface="Arial"/>
              </a:rPr>
              <a:t>to</a:t>
            </a:r>
            <a:r>
              <a:rPr lang="en-US" sz="2500" spc="-1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500" spc="-114" dirty="0">
                <a:solidFill>
                  <a:srgbClr val="FF0000"/>
                </a:solidFill>
                <a:cs typeface="Arial"/>
              </a:rPr>
              <a:t>“d</a:t>
            </a:r>
            <a:r>
              <a:rPr lang="en-US" sz="2500" spc="-160" dirty="0">
                <a:solidFill>
                  <a:srgbClr val="FF0000"/>
                </a:solidFill>
                <a:cs typeface="Arial"/>
              </a:rPr>
              <a:t>o</a:t>
            </a:r>
            <a:r>
              <a:rPr lang="en-US" sz="2500" dirty="0">
                <a:solidFill>
                  <a:srgbClr val="FF0000"/>
                </a:solidFill>
                <a:cs typeface="Arial"/>
              </a:rPr>
              <a:t>o</a:t>
            </a:r>
            <a:r>
              <a:rPr lang="en-US" sz="2500" spc="-10" dirty="0">
                <a:solidFill>
                  <a:srgbClr val="FF0000"/>
                </a:solidFill>
                <a:cs typeface="Arial"/>
              </a:rPr>
              <a:t>d</a:t>
            </a:r>
            <a:r>
              <a:rPr lang="en-US" sz="2500" dirty="0">
                <a:solidFill>
                  <a:srgbClr val="FF0000"/>
                </a:solidFill>
                <a:cs typeface="Arial"/>
              </a:rPr>
              <a:t>l</a:t>
            </a:r>
            <a:r>
              <a:rPr lang="en-US" sz="2500" spc="-15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500" spc="-365" dirty="0">
                <a:solidFill>
                  <a:srgbClr val="FF0000"/>
                </a:solidFill>
                <a:cs typeface="Arial"/>
              </a:rPr>
              <a:t>”</a:t>
            </a:r>
            <a:r>
              <a:rPr lang="en-US" sz="2500" spc="-365" dirty="0">
                <a:cs typeface="Arial"/>
              </a:rPr>
              <a:t> </a:t>
            </a:r>
            <a:r>
              <a:rPr lang="en-US" sz="2500" dirty="0">
                <a:cs typeface="Arial"/>
              </a:rPr>
              <a:t> in an effort to</a:t>
            </a:r>
            <a:r>
              <a:rPr lang="en-US" sz="2500" spc="-10" dirty="0">
                <a:cs typeface="Arial"/>
              </a:rPr>
              <a:t> </a:t>
            </a:r>
            <a:r>
              <a:rPr lang="en-US" sz="2500" dirty="0">
                <a:solidFill>
                  <a:srgbClr val="FF0000"/>
                </a:solidFill>
                <a:cs typeface="Arial"/>
              </a:rPr>
              <a:t>f</a:t>
            </a:r>
            <a:r>
              <a:rPr lang="en-US" sz="2500" spc="-10" dirty="0">
                <a:solidFill>
                  <a:srgbClr val="FF0000"/>
                </a:solidFill>
                <a:cs typeface="Arial"/>
              </a:rPr>
              <a:t>a</a:t>
            </a:r>
            <a:r>
              <a:rPr lang="en-US" sz="2500" dirty="0">
                <a:solidFill>
                  <a:srgbClr val="FF0000"/>
                </a:solidFill>
                <a:cs typeface="Arial"/>
              </a:rPr>
              <a:t>cili</a:t>
            </a:r>
            <a:r>
              <a:rPr lang="en-US" sz="2500" spc="-10" dirty="0">
                <a:solidFill>
                  <a:srgbClr val="FF0000"/>
                </a:solidFill>
                <a:cs typeface="Arial"/>
              </a:rPr>
              <a:t>t</a:t>
            </a:r>
            <a:r>
              <a:rPr lang="en-US" sz="2500" dirty="0">
                <a:solidFill>
                  <a:srgbClr val="FF0000"/>
                </a:solidFill>
                <a:cs typeface="Arial"/>
              </a:rPr>
              <a:t>a</a:t>
            </a:r>
            <a:r>
              <a:rPr lang="en-US" sz="2500" spc="-10" dirty="0">
                <a:solidFill>
                  <a:srgbClr val="FF0000"/>
                </a:solidFill>
                <a:cs typeface="Arial"/>
              </a:rPr>
              <a:t>t</a:t>
            </a:r>
            <a:r>
              <a:rPr lang="en-US" sz="2500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500" spc="-1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500" dirty="0">
                <a:solidFill>
                  <a:srgbClr val="FF0000"/>
                </a:solidFill>
                <a:cs typeface="Arial"/>
              </a:rPr>
              <a:t>visua</a:t>
            </a:r>
            <a:r>
              <a:rPr lang="en-US" sz="2500" spc="-15" dirty="0">
                <a:solidFill>
                  <a:srgbClr val="FF0000"/>
                </a:solidFill>
                <a:cs typeface="Arial"/>
              </a:rPr>
              <a:t>l</a:t>
            </a:r>
            <a:r>
              <a:rPr lang="en-US" sz="2500" dirty="0">
                <a:solidFill>
                  <a:srgbClr val="FF0000"/>
                </a:solidFill>
                <a:cs typeface="Arial"/>
              </a:rPr>
              <a:t>izat</a:t>
            </a:r>
            <a:r>
              <a:rPr lang="en-US" sz="2500" spc="-15" dirty="0">
                <a:solidFill>
                  <a:srgbClr val="FF0000"/>
                </a:solidFill>
                <a:cs typeface="Arial"/>
              </a:rPr>
              <a:t>i</a:t>
            </a:r>
            <a:r>
              <a:rPr lang="en-US" sz="2500" dirty="0">
                <a:solidFill>
                  <a:srgbClr val="FF0000"/>
                </a:solidFill>
                <a:cs typeface="Arial"/>
              </a:rPr>
              <a:t>on</a:t>
            </a:r>
            <a:r>
              <a:rPr lang="en-US" sz="2500" spc="-3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500" dirty="0">
                <a:solidFill>
                  <a:srgbClr val="FF0000"/>
                </a:solidFill>
                <a:cs typeface="Arial"/>
              </a:rPr>
              <a:t>of</a:t>
            </a:r>
            <a:r>
              <a:rPr lang="en-US" sz="2500" spc="-1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500" dirty="0">
                <a:solidFill>
                  <a:srgbClr val="FF0000"/>
                </a:solidFill>
                <a:cs typeface="Arial"/>
              </a:rPr>
              <a:t>so</a:t>
            </a:r>
            <a:r>
              <a:rPr lang="en-US" sz="2500" spc="-15" dirty="0">
                <a:solidFill>
                  <a:srgbClr val="FF0000"/>
                </a:solidFill>
                <a:cs typeface="Arial"/>
              </a:rPr>
              <a:t>m</a:t>
            </a:r>
            <a:r>
              <a:rPr lang="en-US" sz="2500" dirty="0">
                <a:solidFill>
                  <a:srgbClr val="FF0000"/>
                </a:solidFill>
                <a:cs typeface="Arial"/>
              </a:rPr>
              <a:t>e asp</a:t>
            </a:r>
            <a:r>
              <a:rPr lang="en-US" sz="2500" spc="-10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500" dirty="0">
                <a:solidFill>
                  <a:srgbClr val="FF0000"/>
                </a:solidFill>
                <a:cs typeface="Arial"/>
              </a:rPr>
              <a:t>ct</a:t>
            </a:r>
            <a:r>
              <a:rPr lang="en-US" sz="2500" spc="-3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500" dirty="0">
                <a:solidFill>
                  <a:srgbClr val="FF0000"/>
                </a:solidFill>
                <a:cs typeface="Arial"/>
              </a:rPr>
              <a:t>of</a:t>
            </a:r>
            <a:r>
              <a:rPr lang="en-US" sz="2500" spc="-1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500" dirty="0">
                <a:solidFill>
                  <a:srgbClr val="FF0000"/>
                </a:solidFill>
                <a:cs typeface="Arial"/>
              </a:rPr>
              <a:t>the</a:t>
            </a:r>
            <a:r>
              <a:rPr lang="en-US" sz="2500" spc="-1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500" dirty="0">
                <a:solidFill>
                  <a:srgbClr val="FF0000"/>
                </a:solidFill>
                <a:cs typeface="Arial"/>
              </a:rPr>
              <a:t>user</a:t>
            </a:r>
            <a:r>
              <a:rPr lang="en-US" sz="2500" spc="-2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500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500" spc="-10" dirty="0">
                <a:solidFill>
                  <a:srgbClr val="FF0000"/>
                </a:solidFill>
                <a:cs typeface="Arial"/>
              </a:rPr>
              <a:t>n</a:t>
            </a:r>
            <a:r>
              <a:rPr lang="en-US" sz="2500" dirty="0">
                <a:solidFill>
                  <a:srgbClr val="FF0000"/>
                </a:solidFill>
                <a:cs typeface="Arial"/>
              </a:rPr>
              <a:t>viron</a:t>
            </a:r>
            <a:r>
              <a:rPr lang="en-US" sz="2500" spc="-15" dirty="0">
                <a:solidFill>
                  <a:srgbClr val="FF0000"/>
                </a:solidFill>
                <a:cs typeface="Arial"/>
              </a:rPr>
              <a:t>m</a:t>
            </a:r>
            <a:r>
              <a:rPr lang="en-US" sz="2500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500" spc="-10" dirty="0">
                <a:solidFill>
                  <a:srgbClr val="FF0000"/>
                </a:solidFill>
                <a:cs typeface="Arial"/>
              </a:rPr>
              <a:t>n</a:t>
            </a:r>
            <a:r>
              <a:rPr lang="en-US" sz="2500" dirty="0">
                <a:solidFill>
                  <a:srgbClr val="FF0000"/>
                </a:solidFill>
                <a:cs typeface="Arial"/>
              </a:rPr>
              <a:t>t</a:t>
            </a:r>
          </a:p>
          <a:p>
            <a:pPr marL="355600" lvl="0">
              <a:buClr>
                <a:srgbClr val="C0504D"/>
              </a:buClr>
              <a:defRPr/>
            </a:pPr>
            <a:r>
              <a:rPr lang="en-US" sz="2800" dirty="0">
                <a:solidFill>
                  <a:srgbClr val="FF0000"/>
                </a:solidFill>
                <a:cs typeface="Arial"/>
              </a:rPr>
              <a:t>T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st</a:t>
            </a:r>
            <a:r>
              <a:rPr lang="en-US" sz="2800" spc="-2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t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h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800" spc="-2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re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p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rese</a:t>
            </a:r>
            <a:r>
              <a:rPr lang="en-US" sz="2800" spc="-20" dirty="0">
                <a:solidFill>
                  <a:srgbClr val="FF0000"/>
                </a:solidFill>
                <a:cs typeface="Arial"/>
              </a:rPr>
              <a:t>n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t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a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ti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o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n</a:t>
            </a:r>
            <a:r>
              <a:rPr lang="en-US" sz="2800" spc="-3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of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t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h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ico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n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s</a:t>
            </a:r>
            <a:r>
              <a:rPr lang="en-US" sz="2800" spc="-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prstClr val="black"/>
                </a:solidFill>
                <a:cs typeface="Arial"/>
              </a:rPr>
              <a:t>with</a:t>
            </a:r>
            <a:r>
              <a:rPr lang="en-US" sz="2800" spc="-15" dirty="0">
                <a:solidFill>
                  <a:prstClr val="black"/>
                </a:solidFill>
                <a:cs typeface="Arial"/>
              </a:rPr>
              <a:t> </a:t>
            </a:r>
            <a:r>
              <a:rPr lang="en-US" sz="2800" dirty="0">
                <a:solidFill>
                  <a:prstClr val="black"/>
                </a:solidFill>
                <a:cs typeface="Arial"/>
              </a:rPr>
              <a:t>t</a:t>
            </a:r>
            <a:r>
              <a:rPr lang="en-US" sz="2800" spc="-15" dirty="0">
                <a:solidFill>
                  <a:prstClr val="black"/>
                </a:solidFill>
                <a:cs typeface="Arial"/>
              </a:rPr>
              <a:t>h</a:t>
            </a:r>
            <a:r>
              <a:rPr lang="en-US" sz="2800" dirty="0">
                <a:solidFill>
                  <a:prstClr val="black"/>
                </a:solidFill>
                <a:cs typeface="Arial"/>
              </a:rPr>
              <a:t>e users</a:t>
            </a:r>
          </a:p>
          <a:p>
            <a:pPr marL="355600" lvl="0">
              <a:buClr>
                <a:srgbClr val="C0504D"/>
              </a:buClr>
              <a:defRPr/>
            </a:pPr>
            <a:r>
              <a:rPr lang="en-US" sz="2800" dirty="0">
                <a:solidFill>
                  <a:prstClr val="black"/>
                </a:solidFill>
                <a:cs typeface="Arial"/>
              </a:rPr>
              <a:t>M</a:t>
            </a:r>
            <a:r>
              <a:rPr lang="en-US" sz="2800" spc="-10" dirty="0">
                <a:solidFill>
                  <a:prstClr val="black"/>
                </a:solidFill>
                <a:cs typeface="Arial"/>
              </a:rPr>
              <a:t>a</a:t>
            </a:r>
            <a:r>
              <a:rPr lang="en-US" sz="2800" dirty="0">
                <a:solidFill>
                  <a:prstClr val="black"/>
                </a:solidFill>
                <a:cs typeface="Arial"/>
              </a:rPr>
              <a:t>ke</a:t>
            </a:r>
            <a:r>
              <a:rPr lang="en-US" sz="2800" spc="-25" dirty="0">
                <a:solidFill>
                  <a:prstClr val="black"/>
                </a:solidFill>
                <a:cs typeface="Arial"/>
              </a:rPr>
              <a:t> </a:t>
            </a:r>
            <a:r>
              <a:rPr lang="en-US" sz="2800" dirty="0">
                <a:solidFill>
                  <a:prstClr val="black"/>
                </a:solidFill>
                <a:cs typeface="Arial"/>
              </a:rPr>
              <a:t>icons</a:t>
            </a:r>
            <a:r>
              <a:rPr lang="en-US" sz="2800" spc="-15" dirty="0">
                <a:solidFill>
                  <a:prstClr val="black"/>
                </a:solidFill>
                <a:cs typeface="Arial"/>
              </a:rPr>
              <a:t> </a:t>
            </a:r>
            <a:r>
              <a:rPr lang="en-US" sz="2800" dirty="0">
                <a:solidFill>
                  <a:prstClr val="black"/>
                </a:solidFill>
                <a:cs typeface="Arial"/>
              </a:rPr>
              <a:t>as</a:t>
            </a:r>
            <a:r>
              <a:rPr lang="en-US" sz="2800" spc="-10" dirty="0">
                <a:solidFill>
                  <a:prstClr val="black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re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a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listic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as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p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o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s</a:t>
            </a:r>
            <a:r>
              <a:rPr lang="en-US" sz="2800" spc="5" dirty="0">
                <a:solidFill>
                  <a:srgbClr val="FF0000"/>
                </a:solidFill>
                <a:cs typeface="Arial"/>
              </a:rPr>
              <a:t>s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ib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l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e </a:t>
            </a:r>
          </a:p>
          <a:p>
            <a:pPr marL="355600" lvl="0">
              <a:buClr>
                <a:srgbClr val="C0504D"/>
              </a:buClr>
              <a:defRPr/>
            </a:pPr>
            <a:r>
              <a:rPr lang="en-US" sz="2800" dirty="0">
                <a:solidFill>
                  <a:prstClr val="black"/>
                </a:solidFill>
                <a:cs typeface="Arial"/>
              </a:rPr>
              <a:t>Give</a:t>
            </a:r>
            <a:r>
              <a:rPr lang="en-US" sz="2800" spc="-25" dirty="0">
                <a:solidFill>
                  <a:prstClr val="black"/>
                </a:solidFill>
                <a:cs typeface="Arial"/>
              </a:rPr>
              <a:t> </a:t>
            </a:r>
            <a:r>
              <a:rPr lang="en-US" sz="2800" dirty="0">
                <a:solidFill>
                  <a:prstClr val="black"/>
                </a:solidFill>
                <a:cs typeface="Arial"/>
              </a:rPr>
              <a:t>the</a:t>
            </a:r>
            <a:r>
              <a:rPr lang="en-US" sz="2800" spc="-15" dirty="0">
                <a:solidFill>
                  <a:prstClr val="black"/>
                </a:solidFill>
                <a:cs typeface="Arial"/>
              </a:rPr>
              <a:t> </a:t>
            </a:r>
            <a:r>
              <a:rPr lang="en-US" sz="2800" dirty="0">
                <a:solidFill>
                  <a:prstClr val="black"/>
                </a:solidFill>
                <a:cs typeface="Arial"/>
              </a:rPr>
              <a:t>icon</a:t>
            </a:r>
            <a:r>
              <a:rPr lang="en-US" sz="2800" spc="-25" dirty="0">
                <a:solidFill>
                  <a:prstClr val="black"/>
                </a:solidFill>
                <a:cs typeface="Arial"/>
              </a:rPr>
              <a:t> </a:t>
            </a:r>
            <a:r>
              <a:rPr lang="en-US" sz="2800" dirty="0">
                <a:solidFill>
                  <a:prstClr val="black"/>
                </a:solidFill>
                <a:cs typeface="Arial"/>
              </a:rPr>
              <a:t>a</a:t>
            </a:r>
            <a:r>
              <a:rPr lang="en-US" sz="2800" spc="-5" dirty="0">
                <a:solidFill>
                  <a:prstClr val="black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clear</a:t>
            </a:r>
            <a:r>
              <a:rPr lang="en-US" sz="2800" spc="-2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o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u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tli</a:t>
            </a:r>
            <a:r>
              <a:rPr lang="en-US" sz="2800" spc="-20" dirty="0">
                <a:solidFill>
                  <a:srgbClr val="FF0000"/>
                </a:solidFill>
                <a:cs typeface="Arial"/>
              </a:rPr>
              <a:t>n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e 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t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o 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h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elp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visual discrimi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n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at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i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on</a:t>
            </a:r>
          </a:p>
          <a:p>
            <a:pPr marL="355600" lvl="0">
              <a:buClr>
                <a:srgbClr val="C0504D"/>
              </a:buClr>
              <a:defRPr/>
            </a:pPr>
            <a:r>
              <a:rPr lang="en-US" sz="2800" dirty="0">
                <a:solidFill>
                  <a:srgbClr val="FF0000"/>
                </a:solidFill>
                <a:cs typeface="Arial"/>
              </a:rPr>
              <a:t>Wh</a:t>
            </a:r>
            <a:r>
              <a:rPr lang="en-US" sz="2800" spc="-20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n</a:t>
            </a:r>
            <a:r>
              <a:rPr lang="en-US" sz="2800" spc="-2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show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i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ng</a:t>
            </a:r>
            <a:r>
              <a:rPr lang="en-US" sz="2800" spc="-3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com</a:t>
            </a:r>
            <a:r>
              <a:rPr lang="en-US" sz="2800" spc="-20" dirty="0">
                <a:solidFill>
                  <a:srgbClr val="FF0000"/>
                </a:solidFill>
                <a:cs typeface="Arial"/>
              </a:rPr>
              <a:t>m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a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n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ds</a:t>
            </a:r>
            <a:r>
              <a:rPr lang="en-US" sz="2800" spc="-2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prstClr val="black"/>
                </a:solidFill>
                <a:cs typeface="Arial"/>
              </a:rPr>
              <a:t>g</a:t>
            </a:r>
            <a:r>
              <a:rPr lang="en-US" sz="2800" spc="-10" dirty="0">
                <a:solidFill>
                  <a:prstClr val="black"/>
                </a:solidFill>
                <a:cs typeface="Arial"/>
              </a:rPr>
              <a:t>i</a:t>
            </a:r>
            <a:r>
              <a:rPr lang="en-US" sz="2800" dirty="0">
                <a:solidFill>
                  <a:prstClr val="black"/>
                </a:solidFill>
                <a:cs typeface="Arial"/>
              </a:rPr>
              <a:t>ve</a:t>
            </a:r>
            <a:r>
              <a:rPr lang="en-US" sz="2800" spc="-15" dirty="0">
                <a:solidFill>
                  <a:prstClr val="black"/>
                </a:solidFill>
                <a:cs typeface="Arial"/>
              </a:rPr>
              <a:t> </a:t>
            </a:r>
            <a:r>
              <a:rPr lang="en-US" sz="2800" dirty="0">
                <a:solidFill>
                  <a:prstClr val="black"/>
                </a:solidFill>
                <a:cs typeface="Arial"/>
              </a:rPr>
              <a:t>a</a:t>
            </a:r>
            <a:r>
              <a:rPr lang="en-US" sz="2800" spc="-10" dirty="0">
                <a:solidFill>
                  <a:prstClr val="black"/>
                </a:solidFill>
                <a:cs typeface="Arial"/>
              </a:rPr>
              <a:t> </a:t>
            </a:r>
            <a:r>
              <a:rPr lang="en-US" sz="2800" dirty="0">
                <a:solidFill>
                  <a:prstClr val="black"/>
                </a:solidFill>
                <a:cs typeface="Arial"/>
              </a:rPr>
              <a:t>concr</a:t>
            </a:r>
            <a:r>
              <a:rPr lang="en-US" sz="2800" spc="-10" dirty="0">
                <a:solidFill>
                  <a:prstClr val="black"/>
                </a:solidFill>
                <a:cs typeface="Arial"/>
              </a:rPr>
              <a:t>e</a:t>
            </a:r>
            <a:r>
              <a:rPr lang="en-US" sz="2800" dirty="0">
                <a:solidFill>
                  <a:prstClr val="black"/>
                </a:solidFill>
                <a:cs typeface="Arial"/>
              </a:rPr>
              <a:t>te re</a:t>
            </a:r>
            <a:r>
              <a:rPr lang="en-US" sz="2800" spc="-10" dirty="0">
                <a:solidFill>
                  <a:prstClr val="black"/>
                </a:solidFill>
                <a:cs typeface="Arial"/>
              </a:rPr>
              <a:t>p</a:t>
            </a:r>
            <a:r>
              <a:rPr lang="en-US" sz="2800" dirty="0">
                <a:solidFill>
                  <a:prstClr val="black"/>
                </a:solidFill>
                <a:cs typeface="Arial"/>
              </a:rPr>
              <a:t>resen</a:t>
            </a:r>
            <a:r>
              <a:rPr lang="en-US" sz="2800" spc="-15" dirty="0">
                <a:solidFill>
                  <a:prstClr val="black"/>
                </a:solidFill>
                <a:cs typeface="Arial"/>
              </a:rPr>
              <a:t>t</a:t>
            </a:r>
            <a:r>
              <a:rPr lang="en-US" sz="2800" dirty="0">
                <a:solidFill>
                  <a:prstClr val="black"/>
                </a:solidFill>
                <a:cs typeface="Arial"/>
              </a:rPr>
              <a:t>at</a:t>
            </a:r>
            <a:r>
              <a:rPr lang="en-US" sz="2800" spc="-15" dirty="0">
                <a:solidFill>
                  <a:prstClr val="black"/>
                </a:solidFill>
                <a:cs typeface="Arial"/>
              </a:rPr>
              <a:t>i</a:t>
            </a:r>
            <a:r>
              <a:rPr lang="en-US" sz="2800" dirty="0">
                <a:solidFill>
                  <a:prstClr val="black"/>
                </a:solidFill>
                <a:cs typeface="Arial"/>
              </a:rPr>
              <a:t>on</a:t>
            </a:r>
            <a:r>
              <a:rPr lang="en-US" sz="2800" spc="-50" dirty="0">
                <a:solidFill>
                  <a:prstClr val="black"/>
                </a:solidFill>
                <a:cs typeface="Arial"/>
              </a:rPr>
              <a:t> </a:t>
            </a:r>
            <a:r>
              <a:rPr lang="en-US" sz="2800" dirty="0">
                <a:solidFill>
                  <a:prstClr val="black"/>
                </a:solidFill>
                <a:cs typeface="Arial"/>
              </a:rPr>
              <a:t>of</a:t>
            </a:r>
            <a:r>
              <a:rPr lang="en-US" sz="2800" spc="-10" dirty="0">
                <a:solidFill>
                  <a:prstClr val="black"/>
                </a:solidFill>
                <a:cs typeface="Arial"/>
              </a:rPr>
              <a:t> </a:t>
            </a:r>
            <a:r>
              <a:rPr lang="en-US" sz="2800" dirty="0">
                <a:solidFill>
                  <a:prstClr val="black"/>
                </a:solidFill>
                <a:cs typeface="Arial"/>
              </a:rPr>
              <a:t>the</a:t>
            </a:r>
            <a:r>
              <a:rPr lang="en-US" sz="2800" spc="-10" dirty="0">
                <a:solidFill>
                  <a:prstClr val="black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o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b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ject</a:t>
            </a:r>
            <a:r>
              <a:rPr lang="en-US" sz="2800" spc="-2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b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ing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o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p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er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a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ted 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upo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n</a:t>
            </a:r>
            <a:r>
              <a:rPr lang="en-US" sz="2800" spc="-2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prstClr val="black"/>
                </a:solidFill>
                <a:cs typeface="Arial"/>
              </a:rPr>
              <a:t>(i</a:t>
            </a:r>
            <a:r>
              <a:rPr lang="en-US" sz="2800" spc="-10" dirty="0">
                <a:solidFill>
                  <a:prstClr val="black"/>
                </a:solidFill>
                <a:cs typeface="Arial"/>
              </a:rPr>
              <a:t>n</a:t>
            </a:r>
            <a:r>
              <a:rPr lang="en-US" sz="2800" dirty="0">
                <a:solidFill>
                  <a:prstClr val="black"/>
                </a:solidFill>
                <a:cs typeface="Arial"/>
              </a:rPr>
              <a:t>ste</a:t>
            </a:r>
            <a:r>
              <a:rPr lang="en-US" sz="2800" spc="-15" dirty="0">
                <a:solidFill>
                  <a:prstClr val="black"/>
                </a:solidFill>
                <a:cs typeface="Arial"/>
              </a:rPr>
              <a:t>a</a:t>
            </a:r>
            <a:r>
              <a:rPr lang="en-US" sz="2800" dirty="0">
                <a:solidFill>
                  <a:prstClr val="black"/>
                </a:solidFill>
                <a:cs typeface="Arial"/>
              </a:rPr>
              <a:t>d</a:t>
            </a:r>
            <a:r>
              <a:rPr lang="en-US" sz="2800" spc="-35" dirty="0">
                <a:solidFill>
                  <a:prstClr val="black"/>
                </a:solidFill>
                <a:cs typeface="Arial"/>
              </a:rPr>
              <a:t> </a:t>
            </a:r>
            <a:r>
              <a:rPr lang="en-US" sz="2800" dirty="0">
                <a:solidFill>
                  <a:prstClr val="black"/>
                </a:solidFill>
                <a:cs typeface="Arial"/>
              </a:rPr>
              <a:t>of</a:t>
            </a:r>
            <a:r>
              <a:rPr lang="en-US" sz="2800" spc="-10" dirty="0">
                <a:solidFill>
                  <a:prstClr val="black"/>
                </a:solidFill>
                <a:cs typeface="Arial"/>
              </a:rPr>
              <a:t> a</a:t>
            </a:r>
            <a:r>
              <a:rPr lang="en-US" sz="2800" dirty="0">
                <a:solidFill>
                  <a:prstClr val="black"/>
                </a:solidFill>
                <a:cs typeface="Arial"/>
              </a:rPr>
              <a:t>n</a:t>
            </a:r>
            <a:r>
              <a:rPr lang="en-US" sz="2800" spc="-10" dirty="0">
                <a:solidFill>
                  <a:prstClr val="black"/>
                </a:solidFill>
                <a:cs typeface="Arial"/>
              </a:rPr>
              <a:t> </a:t>
            </a:r>
            <a:r>
              <a:rPr lang="en-US" sz="2800" dirty="0">
                <a:solidFill>
                  <a:prstClr val="black"/>
                </a:solidFill>
                <a:cs typeface="Arial"/>
              </a:rPr>
              <a:t>ico</a:t>
            </a:r>
            <a:r>
              <a:rPr lang="en-US" sz="2800" spc="-15" dirty="0">
                <a:solidFill>
                  <a:prstClr val="black"/>
                </a:solidFill>
                <a:cs typeface="Arial"/>
              </a:rPr>
              <a:t>n</a:t>
            </a:r>
            <a:r>
              <a:rPr lang="en-US" sz="2800" dirty="0">
                <a:solidFill>
                  <a:prstClr val="black"/>
                </a:solidFill>
                <a:cs typeface="Arial"/>
              </a:rPr>
              <a:t>)</a:t>
            </a:r>
          </a:p>
          <a:p>
            <a:pPr marL="355600" lvl="0">
              <a:buClr>
                <a:srgbClr val="C0504D"/>
              </a:buClr>
              <a:defRPr/>
            </a:pPr>
            <a:r>
              <a:rPr lang="en-US" sz="2800" dirty="0">
                <a:solidFill>
                  <a:srgbClr val="FF0000"/>
                </a:solidFill>
                <a:cs typeface="Arial"/>
              </a:rPr>
              <a:t>Avoid</a:t>
            </a:r>
            <a:r>
              <a:rPr lang="en-US" sz="2800" spc="-2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s</a:t>
            </a:r>
            <a:r>
              <a:rPr lang="en-US" sz="2800" spc="5" dirty="0">
                <a:solidFill>
                  <a:srgbClr val="FF0000"/>
                </a:solidFill>
                <a:cs typeface="Arial"/>
              </a:rPr>
              <a:t>y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m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b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ols</a:t>
            </a:r>
            <a:r>
              <a:rPr lang="en-US" sz="2800" spc="-2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prstClr val="black"/>
                </a:solidFill>
                <a:cs typeface="Arial"/>
              </a:rPr>
              <a:t>u</a:t>
            </a:r>
            <a:r>
              <a:rPr lang="en-US" sz="2800" spc="-10" dirty="0">
                <a:solidFill>
                  <a:prstClr val="black"/>
                </a:solidFill>
                <a:cs typeface="Arial"/>
              </a:rPr>
              <a:t>n</a:t>
            </a:r>
            <a:r>
              <a:rPr lang="en-US" sz="2800" dirty="0">
                <a:solidFill>
                  <a:prstClr val="black"/>
                </a:solidFill>
                <a:cs typeface="Arial"/>
              </a:rPr>
              <a:t>less</a:t>
            </a:r>
            <a:r>
              <a:rPr lang="en-US" sz="2800" spc="-25" dirty="0">
                <a:solidFill>
                  <a:prstClr val="black"/>
                </a:solidFill>
                <a:cs typeface="Arial"/>
              </a:rPr>
              <a:t> </a:t>
            </a:r>
            <a:r>
              <a:rPr lang="en-US" sz="2800" dirty="0">
                <a:solidFill>
                  <a:prstClr val="black"/>
                </a:solidFill>
                <a:cs typeface="Arial"/>
              </a:rPr>
              <a:t>th</a:t>
            </a:r>
            <a:r>
              <a:rPr lang="en-US" sz="2800" spc="-15" dirty="0">
                <a:solidFill>
                  <a:prstClr val="black"/>
                </a:solidFill>
                <a:cs typeface="Arial"/>
              </a:rPr>
              <a:t>e</a:t>
            </a:r>
            <a:r>
              <a:rPr lang="en-US" sz="2800" dirty="0">
                <a:solidFill>
                  <a:prstClr val="black"/>
                </a:solidFill>
                <a:cs typeface="Arial"/>
              </a:rPr>
              <a:t>ir</a:t>
            </a:r>
            <a:r>
              <a:rPr lang="en-US" sz="2800" spc="-5" dirty="0">
                <a:solidFill>
                  <a:prstClr val="black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m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a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n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ing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is alr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a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d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y</a:t>
            </a:r>
            <a:r>
              <a:rPr lang="en-US" sz="2800" spc="-2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known</a:t>
            </a:r>
            <a:endParaRPr lang="en-US" sz="280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1B356D-47E4-472E-A030-BBA200DF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8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52400" y="-33338"/>
            <a:ext cx="6589199" cy="642938"/>
          </a:xfrm>
        </p:spPr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Classifications of Icons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410200"/>
          </a:xfrm>
        </p:spPr>
        <p:txBody>
          <a:bodyPr>
            <a:normAutofit fontScale="85000" lnSpcReduction="20000"/>
          </a:bodyPr>
          <a:lstStyle/>
          <a:p>
            <a:pPr marL="355600">
              <a:tabLst>
                <a:tab pos="4825365" algn="l"/>
              </a:tabLst>
              <a:defRPr/>
            </a:pPr>
            <a:r>
              <a:rPr lang="en-US" sz="2800" dirty="0">
                <a:cs typeface="Arial"/>
              </a:rPr>
              <a:t>Rog</a:t>
            </a:r>
            <a:r>
              <a:rPr lang="en-US" sz="2800" spc="5" dirty="0">
                <a:cs typeface="Arial"/>
              </a:rPr>
              <a:t>e</a:t>
            </a:r>
            <a:r>
              <a:rPr lang="en-US" sz="2800" dirty="0">
                <a:cs typeface="Arial"/>
              </a:rPr>
              <a:t>rs(198</a:t>
            </a:r>
            <a:r>
              <a:rPr lang="en-US" sz="2800" spc="5" dirty="0">
                <a:cs typeface="Arial"/>
              </a:rPr>
              <a:t>9</a:t>
            </a:r>
            <a:r>
              <a:rPr lang="en-US" sz="2800" dirty="0">
                <a:cs typeface="Arial"/>
              </a:rPr>
              <a:t>)</a:t>
            </a:r>
            <a:r>
              <a:rPr lang="en-US" sz="2800" spc="-4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distin</a:t>
            </a:r>
            <a:r>
              <a:rPr lang="en-US" sz="2800" spc="5" dirty="0">
                <a:cs typeface="Arial"/>
              </a:rPr>
              <a:t>g</a:t>
            </a:r>
            <a:r>
              <a:rPr lang="en-US" sz="2800" dirty="0">
                <a:cs typeface="Arial"/>
              </a:rPr>
              <a:t>uish</a:t>
            </a:r>
            <a:r>
              <a:rPr lang="en-US" sz="2800" spc="5" dirty="0">
                <a:cs typeface="Arial"/>
              </a:rPr>
              <a:t>e</a:t>
            </a:r>
            <a:r>
              <a:rPr lang="en-US" sz="2800" dirty="0">
                <a:cs typeface="Arial"/>
              </a:rPr>
              <a:t>s</a:t>
            </a:r>
            <a:r>
              <a:rPr lang="en-US" sz="2800" spc="-4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between </a:t>
            </a:r>
            <a:r>
              <a:rPr lang="en-US" sz="2800" b="1" dirty="0">
                <a:cs typeface="Arial"/>
              </a:rPr>
              <a:t>form</a:t>
            </a:r>
            <a:r>
              <a:rPr lang="en-US" sz="2800" b="1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and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b="1" dirty="0">
                <a:cs typeface="Arial"/>
              </a:rPr>
              <a:t>functi</a:t>
            </a:r>
            <a:r>
              <a:rPr lang="en-US" sz="2800" b="1" spc="-15" dirty="0">
                <a:cs typeface="Arial"/>
              </a:rPr>
              <a:t>o</a:t>
            </a:r>
            <a:r>
              <a:rPr lang="en-US" sz="2800" b="1" dirty="0">
                <a:cs typeface="Arial"/>
              </a:rPr>
              <a:t>n</a:t>
            </a:r>
            <a:r>
              <a:rPr lang="en-US" sz="2800" b="1" spc="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of icons</a:t>
            </a:r>
          </a:p>
          <a:p>
            <a:pPr marL="704850" lvl="1">
              <a:tabLst>
                <a:tab pos="4825365" algn="l"/>
              </a:tabLst>
              <a:defRPr/>
            </a:pPr>
            <a:r>
              <a:rPr lang="en-US" sz="2800" dirty="0">
                <a:cs typeface="Arial"/>
              </a:rPr>
              <a:t>Icon types of according to form</a:t>
            </a:r>
          </a:p>
          <a:p>
            <a:pPr lvl="4"/>
            <a:r>
              <a:rPr lang="en-US" sz="2200" b="1" spc="-20" dirty="0">
                <a:cs typeface="Arial"/>
              </a:rPr>
              <a:t>Res</a:t>
            </a:r>
            <a:r>
              <a:rPr lang="en-US" sz="2200" b="1" spc="-10" dirty="0">
                <a:cs typeface="Arial"/>
              </a:rPr>
              <a:t>e</a:t>
            </a:r>
            <a:r>
              <a:rPr lang="en-US" sz="2200" b="1" spc="-20" dirty="0">
                <a:cs typeface="Arial"/>
              </a:rPr>
              <a:t>mblance</a:t>
            </a:r>
            <a:r>
              <a:rPr lang="en-US" sz="2200" b="1" spc="25" dirty="0">
                <a:cs typeface="Arial"/>
              </a:rPr>
              <a:t> </a:t>
            </a:r>
            <a:r>
              <a:rPr lang="en-US" sz="2200" b="1" spc="-15" dirty="0">
                <a:cs typeface="Arial"/>
              </a:rPr>
              <a:t>icons</a:t>
            </a:r>
          </a:p>
          <a:p>
            <a:pPr lvl="4"/>
            <a:r>
              <a:rPr lang="en-US" sz="2200" b="1" spc="-20" dirty="0">
                <a:cs typeface="Arial"/>
              </a:rPr>
              <a:t>Exemplar</a:t>
            </a:r>
            <a:r>
              <a:rPr lang="en-US" sz="2200" b="1" spc="5" dirty="0">
                <a:cs typeface="Arial"/>
              </a:rPr>
              <a:t> </a:t>
            </a:r>
            <a:r>
              <a:rPr lang="en-US" sz="2200" b="1" spc="-10" dirty="0">
                <a:cs typeface="Arial"/>
              </a:rPr>
              <a:t>i</a:t>
            </a:r>
            <a:r>
              <a:rPr lang="en-US" sz="2200" b="1" spc="-15" dirty="0">
                <a:cs typeface="Arial"/>
              </a:rPr>
              <a:t>c</a:t>
            </a:r>
            <a:r>
              <a:rPr lang="en-US" sz="2200" b="1" spc="-20" dirty="0">
                <a:cs typeface="Arial"/>
              </a:rPr>
              <a:t>o</a:t>
            </a:r>
            <a:r>
              <a:rPr lang="en-US" sz="2200" b="1" spc="-30" dirty="0">
                <a:cs typeface="Arial"/>
              </a:rPr>
              <a:t>n</a:t>
            </a:r>
            <a:r>
              <a:rPr lang="en-US" sz="2200" b="1" spc="-15" dirty="0">
                <a:cs typeface="Arial"/>
              </a:rPr>
              <a:t>s:</a:t>
            </a:r>
            <a:r>
              <a:rPr lang="en-US" sz="2200" b="1" spc="30" dirty="0">
                <a:cs typeface="Arial"/>
              </a:rPr>
              <a:t> </a:t>
            </a:r>
          </a:p>
          <a:p>
            <a:pPr lvl="4"/>
            <a:r>
              <a:rPr lang="en-US" sz="2200" b="1" spc="-20" dirty="0">
                <a:cs typeface="Arial"/>
              </a:rPr>
              <a:t>S</a:t>
            </a:r>
            <a:r>
              <a:rPr lang="en-US" sz="2200" b="1" spc="-60" dirty="0">
                <a:cs typeface="Arial"/>
              </a:rPr>
              <a:t>y</a:t>
            </a:r>
            <a:r>
              <a:rPr lang="en-US" sz="2200" b="1" spc="-25" dirty="0">
                <a:cs typeface="Arial"/>
              </a:rPr>
              <a:t>mb</a:t>
            </a:r>
            <a:r>
              <a:rPr lang="en-US" sz="2200" b="1" spc="-35" dirty="0">
                <a:cs typeface="Arial"/>
              </a:rPr>
              <a:t>o</a:t>
            </a:r>
            <a:r>
              <a:rPr lang="en-US" sz="2200" b="1" spc="-15" dirty="0">
                <a:cs typeface="Arial"/>
              </a:rPr>
              <a:t>lic</a:t>
            </a:r>
            <a:r>
              <a:rPr lang="en-US" sz="2200" b="1" spc="40" dirty="0">
                <a:cs typeface="Arial"/>
              </a:rPr>
              <a:t> </a:t>
            </a:r>
            <a:r>
              <a:rPr lang="en-US" sz="2200" b="1" spc="-15" dirty="0">
                <a:cs typeface="Arial"/>
              </a:rPr>
              <a:t>icon</a:t>
            </a:r>
            <a:r>
              <a:rPr lang="en-US" sz="2200" b="1" spc="-10" dirty="0">
                <a:cs typeface="Arial"/>
              </a:rPr>
              <a:t>s</a:t>
            </a:r>
          </a:p>
          <a:p>
            <a:pPr lvl="4"/>
            <a:r>
              <a:rPr lang="en-US" sz="2200" b="1" spc="-15" dirty="0">
                <a:cs typeface="Arial"/>
              </a:rPr>
              <a:t>Arbit</a:t>
            </a:r>
            <a:r>
              <a:rPr lang="en-US" sz="2200" b="1" spc="-10" dirty="0">
                <a:cs typeface="Arial"/>
              </a:rPr>
              <a:t>r</a:t>
            </a:r>
            <a:r>
              <a:rPr lang="en-US" sz="2200" b="1" spc="-20" dirty="0">
                <a:cs typeface="Arial"/>
              </a:rPr>
              <a:t>a</a:t>
            </a:r>
            <a:r>
              <a:rPr lang="en-US" sz="2200" b="1" spc="-10" dirty="0">
                <a:cs typeface="Arial"/>
              </a:rPr>
              <a:t>r</a:t>
            </a:r>
            <a:r>
              <a:rPr lang="en-US" sz="2200" b="1" spc="-20" dirty="0">
                <a:cs typeface="Arial"/>
              </a:rPr>
              <a:t>y</a:t>
            </a:r>
            <a:r>
              <a:rPr lang="en-US" sz="2200" b="1" spc="-10" dirty="0">
                <a:cs typeface="Arial"/>
              </a:rPr>
              <a:t> </a:t>
            </a:r>
            <a:r>
              <a:rPr lang="en-US" sz="2200" b="1" spc="-15" dirty="0">
                <a:cs typeface="Arial"/>
              </a:rPr>
              <a:t>icon</a:t>
            </a:r>
            <a:r>
              <a:rPr lang="en-US" sz="2200" b="1" spc="-5" dirty="0">
                <a:cs typeface="Arial"/>
              </a:rPr>
              <a:t>s</a:t>
            </a:r>
            <a:endParaRPr lang="en-US" sz="2200" dirty="0">
              <a:cs typeface="Arial"/>
            </a:endParaRPr>
          </a:p>
          <a:p>
            <a:pPr marL="704850" lvl="1">
              <a:tabLst>
                <a:tab pos="4825365" algn="l"/>
              </a:tabLst>
              <a:defRPr/>
            </a:pPr>
            <a:r>
              <a:rPr lang="en-US" sz="2800" dirty="0">
                <a:cs typeface="Arial"/>
              </a:rPr>
              <a:t>Icon types of according to function</a:t>
            </a:r>
          </a:p>
          <a:p>
            <a:pPr lvl="4"/>
            <a:r>
              <a:rPr lang="en-US" altLang="en-US" sz="2200" b="1" dirty="0"/>
              <a:t>Labeling</a:t>
            </a:r>
          </a:p>
          <a:p>
            <a:pPr lvl="4"/>
            <a:r>
              <a:rPr lang="en-US" altLang="en-US" sz="2200" b="1" dirty="0"/>
              <a:t>Indicating</a:t>
            </a:r>
          </a:p>
          <a:p>
            <a:pPr lvl="4"/>
            <a:r>
              <a:rPr lang="en-US" altLang="en-US" sz="2200" b="1" dirty="0"/>
              <a:t>Warnings</a:t>
            </a:r>
          </a:p>
          <a:p>
            <a:pPr lvl="4"/>
            <a:r>
              <a:rPr lang="en-US" altLang="en-US" sz="2200" b="1" dirty="0"/>
              <a:t>Identifying</a:t>
            </a:r>
          </a:p>
          <a:p>
            <a:pPr lvl="4"/>
            <a:r>
              <a:rPr lang="en-US" altLang="en-US" sz="2200" b="1" dirty="0"/>
              <a:t>Manipulating</a:t>
            </a:r>
          </a:p>
          <a:p>
            <a:pPr lvl="4"/>
            <a:r>
              <a:rPr lang="en-US" altLang="en-US" sz="2200" b="1" dirty="0"/>
              <a:t>Container</a:t>
            </a:r>
            <a:endParaRPr lang="en-US" sz="2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FC2DF4-2066-49AF-8ECD-50D926B7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80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382000" cy="685800"/>
          </a:xfrm>
        </p:spPr>
        <p:txBody>
          <a:bodyPr>
            <a:normAutofit/>
          </a:bodyPr>
          <a:lstStyle/>
          <a:p>
            <a:pPr marL="12700">
              <a:tabLst>
                <a:tab pos="4825365" algn="l"/>
              </a:tabLs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Icon types of according to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95324"/>
            <a:ext cx="8610600" cy="6162675"/>
          </a:xfrm>
        </p:spPr>
        <p:txBody>
          <a:bodyPr>
            <a:normAutofit/>
          </a:bodyPr>
          <a:lstStyle/>
          <a:p>
            <a:pPr marL="355600">
              <a:tabLst>
                <a:tab pos="4825365" algn="l"/>
              </a:tabLst>
              <a:defRPr/>
            </a:pPr>
            <a:r>
              <a:rPr lang="en-US" b="1" spc="-20" dirty="0">
                <a:cs typeface="Arial"/>
              </a:rPr>
              <a:t>Res</a:t>
            </a:r>
            <a:r>
              <a:rPr lang="en-US" b="1" spc="-10" dirty="0">
                <a:cs typeface="Arial"/>
              </a:rPr>
              <a:t>e</a:t>
            </a:r>
            <a:r>
              <a:rPr lang="en-US" b="1" spc="-20" dirty="0">
                <a:cs typeface="Arial"/>
              </a:rPr>
              <a:t>mblance</a:t>
            </a:r>
            <a:r>
              <a:rPr lang="en-US" b="1" spc="25" dirty="0">
                <a:cs typeface="Arial"/>
              </a:rPr>
              <a:t> </a:t>
            </a:r>
            <a:r>
              <a:rPr lang="en-US" b="1" spc="-15" dirty="0">
                <a:cs typeface="Arial"/>
              </a:rPr>
              <a:t>icons:</a:t>
            </a:r>
            <a:r>
              <a:rPr lang="en-US" b="1" spc="35" dirty="0">
                <a:cs typeface="Arial"/>
              </a:rPr>
              <a:t> </a:t>
            </a:r>
            <a:r>
              <a:rPr lang="en-US" spc="-15" dirty="0">
                <a:cs typeface="Arial"/>
              </a:rPr>
              <a:t>whi</a:t>
            </a:r>
            <a:r>
              <a:rPr lang="en-US" spc="-10" dirty="0">
                <a:cs typeface="Arial"/>
              </a:rPr>
              <a:t>c</a:t>
            </a:r>
            <a:r>
              <a:rPr lang="en-US" spc="-20" dirty="0">
                <a:cs typeface="Arial"/>
              </a:rPr>
              <a:t>h</a:t>
            </a:r>
            <a:r>
              <a:rPr lang="en-US" spc="20" dirty="0">
                <a:cs typeface="Arial"/>
              </a:rPr>
              <a:t> </a:t>
            </a:r>
            <a:r>
              <a:rPr lang="en-US" spc="-20" dirty="0">
                <a:cs typeface="Arial"/>
              </a:rPr>
              <a:t>d</a:t>
            </a:r>
            <a:r>
              <a:rPr lang="en-US" spc="-15" dirty="0">
                <a:cs typeface="Arial"/>
              </a:rPr>
              <a:t>e</a:t>
            </a:r>
            <a:r>
              <a:rPr lang="en-US" spc="-20" dirty="0">
                <a:cs typeface="Arial"/>
              </a:rPr>
              <a:t>p</a:t>
            </a:r>
            <a:r>
              <a:rPr lang="en-US" spc="-5" dirty="0">
                <a:cs typeface="Arial"/>
              </a:rPr>
              <a:t>i</a:t>
            </a:r>
            <a:r>
              <a:rPr lang="en-US" spc="-15" dirty="0">
                <a:cs typeface="Arial"/>
              </a:rPr>
              <a:t>ct</a:t>
            </a:r>
            <a:r>
              <a:rPr lang="en-US" spc="-5" dirty="0">
                <a:cs typeface="Arial"/>
              </a:rPr>
              <a:t> </a:t>
            </a:r>
            <a:r>
              <a:rPr lang="en-US" spc="-15" dirty="0">
                <a:cs typeface="Arial"/>
              </a:rPr>
              <a:t>the un</a:t>
            </a:r>
            <a:r>
              <a:rPr lang="en-US" spc="-20" dirty="0">
                <a:cs typeface="Arial"/>
              </a:rPr>
              <a:t>d</a:t>
            </a:r>
            <a:r>
              <a:rPr lang="en-US" spc="-15" dirty="0">
                <a:cs typeface="Arial"/>
              </a:rPr>
              <a:t>e</a:t>
            </a:r>
            <a:r>
              <a:rPr lang="en-US" spc="-10" dirty="0">
                <a:cs typeface="Arial"/>
              </a:rPr>
              <a:t>rl</a:t>
            </a:r>
            <a:r>
              <a:rPr lang="en-US" spc="-5" dirty="0">
                <a:cs typeface="Arial"/>
              </a:rPr>
              <a:t>y</a:t>
            </a:r>
            <a:r>
              <a:rPr lang="en-US" spc="-10" dirty="0">
                <a:cs typeface="Arial"/>
              </a:rPr>
              <a:t>i</a:t>
            </a:r>
            <a:r>
              <a:rPr lang="en-US" spc="-15" dirty="0">
                <a:cs typeface="Arial"/>
              </a:rPr>
              <a:t>n</a:t>
            </a:r>
            <a:r>
              <a:rPr lang="en-US" spc="-20" dirty="0">
                <a:cs typeface="Arial"/>
              </a:rPr>
              <a:t>g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r</a:t>
            </a:r>
            <a:r>
              <a:rPr lang="en-US" spc="-15" dirty="0">
                <a:cs typeface="Arial"/>
              </a:rPr>
              <a:t>ef</a:t>
            </a:r>
            <a:r>
              <a:rPr lang="en-US" spc="-10" dirty="0">
                <a:cs typeface="Arial"/>
              </a:rPr>
              <a:t>er</a:t>
            </a:r>
            <a:r>
              <a:rPr lang="en-US" spc="-15" dirty="0">
                <a:cs typeface="Arial"/>
              </a:rPr>
              <a:t>ent</a:t>
            </a:r>
            <a:r>
              <a:rPr lang="en-US" spc="30" dirty="0">
                <a:cs typeface="Arial"/>
              </a:rPr>
              <a:t> </a:t>
            </a:r>
            <a:r>
              <a:rPr lang="en-US" spc="-15" dirty="0">
                <a:cs typeface="Arial"/>
              </a:rPr>
              <a:t>th</a:t>
            </a:r>
            <a:r>
              <a:rPr lang="en-US" dirty="0">
                <a:cs typeface="Arial"/>
              </a:rPr>
              <a:t>r</a:t>
            </a:r>
            <a:r>
              <a:rPr lang="en-US" spc="-20" dirty="0">
                <a:cs typeface="Arial"/>
              </a:rPr>
              <a:t>o</a:t>
            </a:r>
            <a:r>
              <a:rPr lang="en-US" spc="-15" dirty="0">
                <a:cs typeface="Arial"/>
              </a:rPr>
              <a:t>u</a:t>
            </a:r>
            <a:r>
              <a:rPr lang="en-US" spc="-20" dirty="0">
                <a:cs typeface="Arial"/>
              </a:rPr>
              <a:t>gh</a:t>
            </a:r>
            <a:r>
              <a:rPr lang="en-US" spc="5" dirty="0">
                <a:cs typeface="Arial"/>
              </a:rPr>
              <a:t> </a:t>
            </a:r>
            <a:r>
              <a:rPr lang="en-US" spc="-20" dirty="0">
                <a:cs typeface="Arial"/>
              </a:rPr>
              <a:t>an</a:t>
            </a:r>
            <a:r>
              <a:rPr lang="en-US" spc="20" dirty="0">
                <a:cs typeface="Arial"/>
              </a:rPr>
              <a:t> </a:t>
            </a:r>
            <a:r>
              <a:rPr lang="en-US" spc="-20" dirty="0">
                <a:cs typeface="Arial"/>
              </a:rPr>
              <a:t>a</a:t>
            </a:r>
            <a:r>
              <a:rPr lang="en-US" spc="-15" dirty="0">
                <a:cs typeface="Arial"/>
              </a:rPr>
              <a:t>n</a:t>
            </a:r>
            <a:r>
              <a:rPr lang="en-US" spc="-20" dirty="0">
                <a:cs typeface="Arial"/>
              </a:rPr>
              <a:t>a</a:t>
            </a:r>
            <a:r>
              <a:rPr lang="en-US" spc="-5" dirty="0">
                <a:cs typeface="Arial"/>
              </a:rPr>
              <a:t>l</a:t>
            </a:r>
            <a:r>
              <a:rPr lang="en-US" spc="-20" dirty="0">
                <a:cs typeface="Arial"/>
              </a:rPr>
              <a:t>o</a:t>
            </a:r>
            <a:r>
              <a:rPr lang="en-US" spc="-15" dirty="0">
                <a:cs typeface="Arial"/>
              </a:rPr>
              <a:t>g</a:t>
            </a:r>
            <a:r>
              <a:rPr lang="en-US" spc="-20" dirty="0">
                <a:cs typeface="Arial"/>
              </a:rPr>
              <a:t>o</a:t>
            </a:r>
            <a:r>
              <a:rPr lang="en-US" spc="-15" dirty="0">
                <a:cs typeface="Arial"/>
              </a:rPr>
              <a:t>us image</a:t>
            </a:r>
          </a:p>
          <a:p>
            <a:pPr marL="355600">
              <a:tabLst>
                <a:tab pos="4825365" algn="l"/>
              </a:tabLst>
              <a:defRPr/>
            </a:pPr>
            <a:endParaRPr lang="en-US" dirty="0">
              <a:cs typeface="Arial"/>
            </a:endParaRPr>
          </a:p>
          <a:p>
            <a:pPr marL="355600">
              <a:tabLst>
                <a:tab pos="4825365" algn="l"/>
              </a:tabLst>
              <a:defRPr/>
            </a:pPr>
            <a:endParaRPr lang="en-US" dirty="0">
              <a:cs typeface="Arial"/>
            </a:endParaRPr>
          </a:p>
          <a:p>
            <a:pPr marL="355600">
              <a:tabLst>
                <a:tab pos="4825365" algn="l"/>
              </a:tabLst>
              <a:defRPr/>
            </a:pPr>
            <a:r>
              <a:rPr lang="en-US" b="1" spc="-20" dirty="0">
                <a:cs typeface="Arial"/>
              </a:rPr>
              <a:t>Exemplar</a:t>
            </a:r>
            <a:r>
              <a:rPr lang="en-US" b="1" spc="5" dirty="0">
                <a:cs typeface="Arial"/>
              </a:rPr>
              <a:t> </a:t>
            </a:r>
            <a:r>
              <a:rPr lang="en-US" b="1" spc="-10" dirty="0">
                <a:cs typeface="Arial"/>
              </a:rPr>
              <a:t>i</a:t>
            </a:r>
            <a:r>
              <a:rPr lang="en-US" b="1" spc="-15" dirty="0">
                <a:cs typeface="Arial"/>
              </a:rPr>
              <a:t>c</a:t>
            </a:r>
            <a:r>
              <a:rPr lang="en-US" b="1" spc="-20" dirty="0">
                <a:cs typeface="Arial"/>
              </a:rPr>
              <a:t>o</a:t>
            </a:r>
            <a:r>
              <a:rPr lang="en-US" b="1" spc="-30" dirty="0">
                <a:cs typeface="Arial"/>
              </a:rPr>
              <a:t>n</a:t>
            </a:r>
            <a:r>
              <a:rPr lang="en-US" b="1" spc="-15" dirty="0">
                <a:cs typeface="Arial"/>
              </a:rPr>
              <a:t>s:</a:t>
            </a:r>
            <a:r>
              <a:rPr lang="en-US" b="1" spc="30" dirty="0">
                <a:cs typeface="Arial"/>
              </a:rPr>
              <a:t> </a:t>
            </a:r>
            <a:r>
              <a:rPr lang="en-US" spc="-15" dirty="0">
                <a:cs typeface="Arial"/>
              </a:rPr>
              <a:t>whi</a:t>
            </a:r>
            <a:r>
              <a:rPr lang="en-US" spc="-10" dirty="0">
                <a:cs typeface="Arial"/>
              </a:rPr>
              <a:t>c</a:t>
            </a:r>
            <a:r>
              <a:rPr lang="en-US" spc="-20" dirty="0">
                <a:cs typeface="Arial"/>
              </a:rPr>
              <a:t>h</a:t>
            </a:r>
            <a:r>
              <a:rPr lang="en-US" spc="-5" dirty="0">
                <a:cs typeface="Arial"/>
              </a:rPr>
              <a:t> </a:t>
            </a:r>
            <a:r>
              <a:rPr lang="en-US" spc="-10" dirty="0">
                <a:cs typeface="Arial"/>
              </a:rPr>
              <a:t>d</a:t>
            </a:r>
            <a:r>
              <a:rPr lang="en-US" spc="-20" dirty="0">
                <a:cs typeface="Arial"/>
              </a:rPr>
              <a:t>e</a:t>
            </a:r>
            <a:r>
              <a:rPr lang="en-US" spc="-15" dirty="0">
                <a:cs typeface="Arial"/>
              </a:rPr>
              <a:t>p</a:t>
            </a:r>
            <a:r>
              <a:rPr lang="en-US" spc="-10" dirty="0">
                <a:cs typeface="Arial"/>
              </a:rPr>
              <a:t>ict</a:t>
            </a:r>
            <a:r>
              <a:rPr lang="en-US" spc="-5" dirty="0">
                <a:cs typeface="Arial"/>
              </a:rPr>
              <a:t> </a:t>
            </a:r>
            <a:r>
              <a:rPr lang="en-US" spc="-20" dirty="0">
                <a:cs typeface="Arial"/>
              </a:rPr>
              <a:t>a</a:t>
            </a:r>
            <a:r>
              <a:rPr lang="en-US" spc="25" dirty="0">
                <a:cs typeface="Arial"/>
              </a:rPr>
              <a:t> </a:t>
            </a:r>
            <a:r>
              <a:rPr lang="en-US" spc="-10" dirty="0">
                <a:cs typeface="Arial"/>
              </a:rPr>
              <a:t>ty</a:t>
            </a:r>
            <a:r>
              <a:rPr lang="en-US" spc="-20" dirty="0">
                <a:cs typeface="Arial"/>
              </a:rPr>
              <a:t>p</a:t>
            </a:r>
            <a:r>
              <a:rPr lang="en-US" spc="-5" dirty="0">
                <a:cs typeface="Arial"/>
              </a:rPr>
              <a:t>i</a:t>
            </a:r>
            <a:r>
              <a:rPr lang="en-US" spc="-15" dirty="0">
                <a:cs typeface="Arial"/>
              </a:rPr>
              <a:t>ca</a:t>
            </a:r>
            <a:r>
              <a:rPr lang="en-US" spc="-10" dirty="0">
                <a:cs typeface="Arial"/>
              </a:rPr>
              <a:t>l</a:t>
            </a:r>
            <a:r>
              <a:rPr lang="en-US" spc="-15" dirty="0">
                <a:cs typeface="Arial"/>
              </a:rPr>
              <a:t> e</a:t>
            </a:r>
            <a:r>
              <a:rPr lang="en-US" spc="-10" dirty="0">
                <a:cs typeface="Arial"/>
              </a:rPr>
              <a:t>x</a:t>
            </a:r>
            <a:r>
              <a:rPr lang="en-US" spc="-20" dirty="0">
                <a:cs typeface="Arial"/>
              </a:rPr>
              <a:t>am</a:t>
            </a:r>
            <a:r>
              <a:rPr lang="en-US" spc="-15" dirty="0">
                <a:cs typeface="Arial"/>
              </a:rPr>
              <a:t>ple of</a:t>
            </a:r>
            <a:r>
              <a:rPr lang="en-US" spc="-5" dirty="0">
                <a:cs typeface="Arial"/>
              </a:rPr>
              <a:t> </a:t>
            </a:r>
            <a:r>
              <a:rPr lang="en-US" spc="-20" dirty="0">
                <a:cs typeface="Arial"/>
              </a:rPr>
              <a:t>a</a:t>
            </a:r>
            <a:r>
              <a:rPr lang="en-US" spc="-5" dirty="0">
                <a:cs typeface="Arial"/>
              </a:rPr>
              <a:t> </a:t>
            </a:r>
            <a:r>
              <a:rPr lang="en-US" spc="-10" dirty="0">
                <a:cs typeface="Arial"/>
              </a:rPr>
              <a:t>g</a:t>
            </a:r>
            <a:r>
              <a:rPr lang="en-US" spc="-20" dirty="0">
                <a:cs typeface="Arial"/>
              </a:rPr>
              <a:t>e</a:t>
            </a:r>
            <a:r>
              <a:rPr lang="en-US" spc="-15" dirty="0">
                <a:cs typeface="Arial"/>
              </a:rPr>
              <a:t>n</a:t>
            </a:r>
            <a:r>
              <a:rPr lang="en-US" spc="-20" dirty="0">
                <a:cs typeface="Arial"/>
              </a:rPr>
              <a:t>e</a:t>
            </a:r>
            <a:r>
              <a:rPr lang="en-US" spc="-5" dirty="0">
                <a:cs typeface="Arial"/>
              </a:rPr>
              <a:t>r</a:t>
            </a:r>
            <a:r>
              <a:rPr lang="en-US" spc="-15" dirty="0">
                <a:cs typeface="Arial"/>
              </a:rPr>
              <a:t>al</a:t>
            </a:r>
            <a:r>
              <a:rPr lang="en-US" spc="15" dirty="0">
                <a:cs typeface="Arial"/>
              </a:rPr>
              <a:t> </a:t>
            </a:r>
            <a:r>
              <a:rPr lang="en-US" spc="-15" dirty="0">
                <a:cs typeface="Arial"/>
              </a:rPr>
              <a:t>c</a:t>
            </a:r>
            <a:r>
              <a:rPr lang="en-US" spc="-5" dirty="0">
                <a:cs typeface="Arial"/>
              </a:rPr>
              <a:t>l</a:t>
            </a:r>
            <a:r>
              <a:rPr lang="en-US" spc="-20" dirty="0">
                <a:cs typeface="Arial"/>
              </a:rPr>
              <a:t>a</a:t>
            </a:r>
            <a:r>
              <a:rPr lang="en-US" spc="-10" dirty="0">
                <a:cs typeface="Arial"/>
              </a:rPr>
              <a:t>s</a:t>
            </a:r>
            <a:r>
              <a:rPr lang="en-US" spc="-15" dirty="0">
                <a:cs typeface="Arial"/>
              </a:rPr>
              <a:t>s</a:t>
            </a:r>
            <a:r>
              <a:rPr lang="en-US" spc="-5" dirty="0">
                <a:cs typeface="Arial"/>
              </a:rPr>
              <a:t> </a:t>
            </a:r>
            <a:r>
              <a:rPr lang="en-US" spc="-15" dirty="0">
                <a:cs typeface="Arial"/>
              </a:rPr>
              <a:t>of</a:t>
            </a:r>
            <a:r>
              <a:rPr lang="en-US" spc="-5" dirty="0">
                <a:cs typeface="Arial"/>
              </a:rPr>
              <a:t> </a:t>
            </a:r>
            <a:r>
              <a:rPr lang="en-US" spc="-20" dirty="0">
                <a:cs typeface="Arial"/>
              </a:rPr>
              <a:t>ob</a:t>
            </a:r>
            <a:r>
              <a:rPr lang="en-US" spc="-5" dirty="0">
                <a:cs typeface="Arial"/>
              </a:rPr>
              <a:t>j</a:t>
            </a:r>
            <a:r>
              <a:rPr lang="en-US" spc="-20" dirty="0">
                <a:cs typeface="Arial"/>
              </a:rPr>
              <a:t>e</a:t>
            </a:r>
            <a:r>
              <a:rPr lang="en-US" spc="-10" dirty="0">
                <a:cs typeface="Arial"/>
              </a:rPr>
              <a:t>ct</a:t>
            </a:r>
            <a:r>
              <a:rPr lang="en-US" spc="40" dirty="0">
                <a:cs typeface="Arial"/>
              </a:rPr>
              <a:t>s</a:t>
            </a:r>
            <a:r>
              <a:rPr lang="en-US" spc="-10" dirty="0">
                <a:cs typeface="Arial"/>
              </a:rPr>
              <a:t>,</a:t>
            </a:r>
            <a:r>
              <a:rPr lang="en-US" spc="-5" dirty="0">
                <a:cs typeface="Arial"/>
              </a:rPr>
              <a:t> </a:t>
            </a:r>
            <a:r>
              <a:rPr lang="en-US" spc="-15" dirty="0">
                <a:cs typeface="Arial"/>
              </a:rPr>
              <a:t>for e</a:t>
            </a:r>
            <a:r>
              <a:rPr lang="en-US" spc="-10" dirty="0">
                <a:cs typeface="Arial"/>
              </a:rPr>
              <a:t>x</a:t>
            </a:r>
            <a:r>
              <a:rPr lang="en-US" spc="-20" dirty="0">
                <a:cs typeface="Arial"/>
              </a:rPr>
              <a:t>ample</a:t>
            </a:r>
            <a:r>
              <a:rPr lang="en-US" spc="5" dirty="0">
                <a:cs typeface="Arial"/>
              </a:rPr>
              <a:t> </a:t>
            </a:r>
            <a:r>
              <a:rPr lang="en-US" spc="-20" dirty="0">
                <a:cs typeface="Arial"/>
              </a:rPr>
              <a:t>an</a:t>
            </a:r>
            <a:r>
              <a:rPr lang="en-US" spc="20" dirty="0">
                <a:cs typeface="Arial"/>
              </a:rPr>
              <a:t> </a:t>
            </a:r>
            <a:r>
              <a:rPr lang="en-US" spc="-10" dirty="0">
                <a:cs typeface="Arial"/>
              </a:rPr>
              <a:t>ic</a:t>
            </a:r>
            <a:r>
              <a:rPr lang="en-US" spc="-15" dirty="0">
                <a:cs typeface="Arial"/>
              </a:rPr>
              <a:t>o</a:t>
            </a:r>
            <a:r>
              <a:rPr lang="en-US" spc="-20" dirty="0">
                <a:cs typeface="Arial"/>
              </a:rPr>
              <a:t>n</a:t>
            </a:r>
            <a:r>
              <a:rPr lang="en-US" spc="-5" dirty="0">
                <a:cs typeface="Arial"/>
              </a:rPr>
              <a:t> </a:t>
            </a:r>
            <a:r>
              <a:rPr lang="en-US" spc="-15" dirty="0">
                <a:cs typeface="Arial"/>
              </a:rPr>
              <a:t>o</a:t>
            </a:r>
            <a:r>
              <a:rPr lang="en-US" spc="-10" dirty="0">
                <a:cs typeface="Arial"/>
              </a:rPr>
              <a:t>f</a:t>
            </a:r>
            <a:r>
              <a:rPr lang="en-US" spc="-5" dirty="0">
                <a:cs typeface="Arial"/>
              </a:rPr>
              <a:t> </a:t>
            </a:r>
            <a:r>
              <a:rPr lang="en-US" spc="-20" dirty="0">
                <a:cs typeface="Arial"/>
              </a:rPr>
              <a:t>a</a:t>
            </a:r>
            <a:r>
              <a:rPr lang="en-US" spc="-5" dirty="0">
                <a:cs typeface="Arial"/>
              </a:rPr>
              <a:t> </a:t>
            </a:r>
            <a:r>
              <a:rPr lang="en-US" spc="-15" dirty="0">
                <a:cs typeface="Arial"/>
              </a:rPr>
              <a:t>kn</a:t>
            </a:r>
            <a:r>
              <a:rPr lang="en-US" spc="-5" dirty="0">
                <a:cs typeface="Arial"/>
              </a:rPr>
              <a:t>i</a:t>
            </a:r>
            <a:r>
              <a:rPr lang="en-US" spc="-15" dirty="0">
                <a:cs typeface="Arial"/>
              </a:rPr>
              <a:t>fe</a:t>
            </a:r>
            <a:r>
              <a:rPr lang="en-US" spc="-5" dirty="0">
                <a:cs typeface="Arial"/>
              </a:rPr>
              <a:t> </a:t>
            </a:r>
            <a:r>
              <a:rPr lang="en-US" spc="-20" dirty="0">
                <a:cs typeface="Arial"/>
              </a:rPr>
              <a:t>and</a:t>
            </a:r>
            <a:r>
              <a:rPr lang="en-US" spc="5" dirty="0">
                <a:cs typeface="Arial"/>
              </a:rPr>
              <a:t> </a:t>
            </a:r>
            <a:r>
              <a:rPr lang="en-US" spc="-20" dirty="0">
                <a:cs typeface="Arial"/>
              </a:rPr>
              <a:t>a</a:t>
            </a:r>
            <a:r>
              <a:rPr lang="en-US" spc="-5" dirty="0">
                <a:cs typeface="Arial"/>
              </a:rPr>
              <a:t> f</a:t>
            </a:r>
            <a:r>
              <a:rPr lang="en-US" spc="-15" dirty="0">
                <a:cs typeface="Arial"/>
              </a:rPr>
              <a:t>olk</a:t>
            </a:r>
            <a:r>
              <a:rPr lang="en-US" spc="15" dirty="0">
                <a:cs typeface="Arial"/>
              </a:rPr>
              <a:t> </a:t>
            </a:r>
            <a:r>
              <a:rPr lang="en-US" spc="-20" dirty="0">
                <a:cs typeface="Arial"/>
              </a:rPr>
              <a:t>de</a:t>
            </a:r>
            <a:r>
              <a:rPr lang="en-US" spc="-15" dirty="0">
                <a:cs typeface="Arial"/>
              </a:rPr>
              <a:t>p</a:t>
            </a:r>
            <a:r>
              <a:rPr lang="en-US" spc="-10" dirty="0">
                <a:cs typeface="Arial"/>
              </a:rPr>
              <a:t>ic</a:t>
            </a:r>
            <a:r>
              <a:rPr lang="en-US" spc="-5" dirty="0">
                <a:cs typeface="Arial"/>
              </a:rPr>
              <a:t>t</a:t>
            </a:r>
            <a:r>
              <a:rPr lang="en-US" spc="-15" dirty="0">
                <a:cs typeface="Arial"/>
              </a:rPr>
              <a:t>s the </a:t>
            </a:r>
            <a:r>
              <a:rPr lang="en-US" spc="-20" dirty="0">
                <a:cs typeface="Arial"/>
              </a:rPr>
              <a:t>a</a:t>
            </a:r>
            <a:r>
              <a:rPr lang="en-US" spc="-10" dirty="0">
                <a:cs typeface="Arial"/>
              </a:rPr>
              <a:t>v</a:t>
            </a:r>
            <a:r>
              <a:rPr lang="en-US" spc="-20" dirty="0">
                <a:cs typeface="Arial"/>
              </a:rPr>
              <a:t>a</a:t>
            </a:r>
            <a:r>
              <a:rPr lang="en-US" spc="-5" dirty="0">
                <a:cs typeface="Arial"/>
              </a:rPr>
              <a:t>i</a:t>
            </a:r>
            <a:r>
              <a:rPr lang="en-US" spc="-10" dirty="0">
                <a:cs typeface="Arial"/>
              </a:rPr>
              <a:t>l</a:t>
            </a:r>
            <a:r>
              <a:rPr lang="en-US" spc="-15" dirty="0">
                <a:cs typeface="Arial"/>
              </a:rPr>
              <a:t>a</a:t>
            </a:r>
            <a:r>
              <a:rPr lang="en-US" spc="-20" dirty="0">
                <a:cs typeface="Arial"/>
              </a:rPr>
              <a:t>b</a:t>
            </a:r>
            <a:r>
              <a:rPr lang="en-US" spc="-5" dirty="0">
                <a:cs typeface="Arial"/>
              </a:rPr>
              <a:t>i</a:t>
            </a:r>
            <a:r>
              <a:rPr lang="en-US" spc="-10" dirty="0">
                <a:cs typeface="Arial"/>
              </a:rPr>
              <a:t>li</a:t>
            </a:r>
            <a:r>
              <a:rPr lang="en-US" spc="-5" dirty="0">
                <a:cs typeface="Arial"/>
              </a:rPr>
              <a:t>t</a:t>
            </a:r>
            <a:r>
              <a:rPr lang="en-US" spc="-15" dirty="0">
                <a:cs typeface="Arial"/>
              </a:rPr>
              <a:t>y</a:t>
            </a:r>
            <a:r>
              <a:rPr lang="en-US" spc="-5" dirty="0">
                <a:cs typeface="Arial"/>
              </a:rPr>
              <a:t> </a:t>
            </a:r>
            <a:r>
              <a:rPr lang="en-US" spc="-15" dirty="0">
                <a:cs typeface="Arial"/>
              </a:rPr>
              <a:t>of</a:t>
            </a:r>
            <a:r>
              <a:rPr lang="en-US" spc="-5" dirty="0">
                <a:cs typeface="Arial"/>
              </a:rPr>
              <a:t> f</a:t>
            </a:r>
            <a:r>
              <a:rPr lang="en-US" spc="-20" dirty="0">
                <a:cs typeface="Arial"/>
              </a:rPr>
              <a:t>o</a:t>
            </a:r>
            <a:r>
              <a:rPr lang="en-US" spc="-15" dirty="0">
                <a:cs typeface="Arial"/>
              </a:rPr>
              <a:t>od.</a:t>
            </a:r>
          </a:p>
          <a:p>
            <a:pPr marL="12700" indent="0">
              <a:buNone/>
              <a:tabLst>
                <a:tab pos="4825365" algn="l"/>
              </a:tabLst>
              <a:defRPr/>
            </a:pPr>
            <a:endParaRPr lang="en-US" dirty="0">
              <a:cs typeface="Arial"/>
            </a:endParaRPr>
          </a:p>
          <a:p>
            <a:pPr marL="355600">
              <a:tabLst>
                <a:tab pos="4825365" algn="l"/>
              </a:tabLst>
              <a:defRPr/>
            </a:pPr>
            <a:r>
              <a:rPr lang="en-US" b="1" spc="-20" dirty="0">
                <a:cs typeface="Arial"/>
              </a:rPr>
              <a:t>S</a:t>
            </a:r>
            <a:r>
              <a:rPr lang="en-US" b="1" spc="-60" dirty="0">
                <a:cs typeface="Arial"/>
              </a:rPr>
              <a:t>y</a:t>
            </a:r>
            <a:r>
              <a:rPr lang="en-US" b="1" spc="-25" dirty="0">
                <a:cs typeface="Arial"/>
              </a:rPr>
              <a:t>mb</a:t>
            </a:r>
            <a:r>
              <a:rPr lang="en-US" b="1" spc="-35" dirty="0">
                <a:cs typeface="Arial"/>
              </a:rPr>
              <a:t>o</a:t>
            </a:r>
            <a:r>
              <a:rPr lang="en-US" b="1" spc="-15" dirty="0">
                <a:cs typeface="Arial"/>
              </a:rPr>
              <a:t>lic</a:t>
            </a:r>
            <a:r>
              <a:rPr lang="en-US" b="1" spc="40" dirty="0">
                <a:cs typeface="Arial"/>
              </a:rPr>
              <a:t> </a:t>
            </a:r>
            <a:r>
              <a:rPr lang="en-US" b="1" spc="-15" dirty="0">
                <a:cs typeface="Arial"/>
              </a:rPr>
              <a:t>icon</a:t>
            </a:r>
            <a:r>
              <a:rPr lang="en-US" b="1" spc="-10" dirty="0">
                <a:cs typeface="Arial"/>
              </a:rPr>
              <a:t>s</a:t>
            </a:r>
            <a:r>
              <a:rPr lang="en-US" spc="-10" dirty="0">
                <a:cs typeface="Arial"/>
              </a:rPr>
              <a:t>:</a:t>
            </a:r>
            <a:r>
              <a:rPr lang="en-US" spc="10" dirty="0">
                <a:cs typeface="Arial"/>
              </a:rPr>
              <a:t> </a:t>
            </a:r>
            <a:r>
              <a:rPr lang="en-US" spc="-15" dirty="0">
                <a:cs typeface="Arial"/>
              </a:rPr>
              <a:t>whi</a:t>
            </a:r>
            <a:r>
              <a:rPr lang="en-US" spc="-10" dirty="0">
                <a:cs typeface="Arial"/>
              </a:rPr>
              <a:t>c</a:t>
            </a:r>
            <a:r>
              <a:rPr lang="en-US" spc="-20" dirty="0">
                <a:cs typeface="Arial"/>
              </a:rPr>
              <a:t>h</a:t>
            </a:r>
            <a:r>
              <a:rPr lang="en-US" spc="15" dirty="0">
                <a:cs typeface="Arial"/>
              </a:rPr>
              <a:t> </a:t>
            </a:r>
            <a:r>
              <a:rPr lang="en-US" spc="-15" dirty="0">
                <a:cs typeface="Arial"/>
              </a:rPr>
              <a:t>co</a:t>
            </a:r>
            <a:r>
              <a:rPr lang="en-US" spc="-20" dirty="0">
                <a:cs typeface="Arial"/>
              </a:rPr>
              <a:t>n</a:t>
            </a:r>
            <a:r>
              <a:rPr lang="en-US" spc="-10" dirty="0">
                <a:cs typeface="Arial"/>
              </a:rPr>
              <a:t>v</a:t>
            </a:r>
            <a:r>
              <a:rPr lang="en-US" spc="-15" dirty="0">
                <a:cs typeface="Arial"/>
              </a:rPr>
              <a:t>ey</a:t>
            </a:r>
            <a:r>
              <a:rPr lang="en-US" spc="-5" dirty="0">
                <a:cs typeface="Arial"/>
              </a:rPr>
              <a:t> </a:t>
            </a:r>
            <a:r>
              <a:rPr lang="en-US" spc="-15" dirty="0">
                <a:cs typeface="Arial"/>
              </a:rPr>
              <a:t>the</a:t>
            </a:r>
            <a:r>
              <a:rPr lang="en-US" spc="10" dirty="0">
                <a:cs typeface="Arial"/>
              </a:rPr>
              <a:t> </a:t>
            </a:r>
            <a:r>
              <a:rPr lang="en-US" spc="-20" dirty="0">
                <a:cs typeface="Arial"/>
              </a:rPr>
              <a:t>u</a:t>
            </a:r>
            <a:r>
              <a:rPr lang="en-US" spc="-10" dirty="0">
                <a:cs typeface="Arial"/>
              </a:rPr>
              <a:t>n</a:t>
            </a:r>
            <a:r>
              <a:rPr lang="en-US" spc="-20" dirty="0">
                <a:cs typeface="Arial"/>
              </a:rPr>
              <a:t>d</a:t>
            </a:r>
            <a:r>
              <a:rPr lang="en-US" spc="-15" dirty="0">
                <a:cs typeface="Arial"/>
              </a:rPr>
              <a:t>e</a:t>
            </a:r>
            <a:r>
              <a:rPr lang="en-US" spc="-10" dirty="0">
                <a:cs typeface="Arial"/>
              </a:rPr>
              <a:t>rl</a:t>
            </a:r>
            <a:r>
              <a:rPr lang="en-US" spc="-5" dirty="0">
                <a:cs typeface="Arial"/>
              </a:rPr>
              <a:t>y</a:t>
            </a:r>
            <a:r>
              <a:rPr lang="en-US" spc="-10" dirty="0">
                <a:cs typeface="Arial"/>
              </a:rPr>
              <a:t>i</a:t>
            </a:r>
            <a:r>
              <a:rPr lang="en-US" spc="-15" dirty="0">
                <a:cs typeface="Arial"/>
              </a:rPr>
              <a:t>n</a:t>
            </a:r>
            <a:r>
              <a:rPr lang="en-US" spc="-20" dirty="0">
                <a:cs typeface="Arial"/>
              </a:rPr>
              <a:t>g</a:t>
            </a:r>
            <a:r>
              <a:rPr lang="en-US" spc="-10" dirty="0">
                <a:cs typeface="Arial"/>
              </a:rPr>
              <a:t> r</a:t>
            </a:r>
            <a:r>
              <a:rPr lang="en-US" spc="-15" dirty="0">
                <a:cs typeface="Arial"/>
              </a:rPr>
              <a:t>efe</a:t>
            </a:r>
            <a:r>
              <a:rPr lang="en-US" dirty="0">
                <a:cs typeface="Arial"/>
              </a:rPr>
              <a:t>r</a:t>
            </a:r>
            <a:r>
              <a:rPr lang="en-US" spc="-20" dirty="0">
                <a:cs typeface="Arial"/>
              </a:rPr>
              <a:t>e</a:t>
            </a:r>
            <a:r>
              <a:rPr lang="en-US" spc="-15" dirty="0">
                <a:cs typeface="Arial"/>
              </a:rPr>
              <a:t>n</a:t>
            </a:r>
            <a:r>
              <a:rPr lang="en-US" spc="-10" dirty="0">
                <a:cs typeface="Arial"/>
              </a:rPr>
              <a:t>t </a:t>
            </a:r>
            <a:r>
              <a:rPr lang="en-US" spc="-15" dirty="0">
                <a:cs typeface="Arial"/>
              </a:rPr>
              <a:t>at</a:t>
            </a:r>
            <a:r>
              <a:rPr lang="en-US" spc="-5" dirty="0">
                <a:cs typeface="Arial"/>
              </a:rPr>
              <a:t> </a:t>
            </a:r>
            <a:r>
              <a:rPr lang="en-US" spc="-20" dirty="0">
                <a:cs typeface="Arial"/>
              </a:rPr>
              <a:t>a</a:t>
            </a:r>
            <a:r>
              <a:rPr lang="en-US" spc="5" dirty="0">
                <a:cs typeface="Arial"/>
              </a:rPr>
              <a:t> </a:t>
            </a:r>
            <a:r>
              <a:rPr lang="en-US" spc="-20" dirty="0">
                <a:cs typeface="Arial"/>
              </a:rPr>
              <a:t>h</a:t>
            </a:r>
            <a:r>
              <a:rPr lang="en-US" spc="-5" dirty="0">
                <a:cs typeface="Arial"/>
              </a:rPr>
              <a:t>i</a:t>
            </a:r>
            <a:r>
              <a:rPr lang="en-US" spc="-20" dirty="0">
                <a:cs typeface="Arial"/>
              </a:rPr>
              <a:t>g</a:t>
            </a:r>
            <a:r>
              <a:rPr lang="en-US" spc="-15" dirty="0">
                <a:cs typeface="Arial"/>
              </a:rPr>
              <a:t>her</a:t>
            </a:r>
            <a:r>
              <a:rPr lang="en-US" spc="15" dirty="0">
                <a:cs typeface="Arial"/>
              </a:rPr>
              <a:t> </a:t>
            </a:r>
            <a:r>
              <a:rPr lang="en-US" spc="-10" dirty="0">
                <a:cs typeface="Arial"/>
              </a:rPr>
              <a:t>l</a:t>
            </a:r>
            <a:r>
              <a:rPr lang="en-US" spc="-15" dirty="0">
                <a:cs typeface="Arial"/>
              </a:rPr>
              <a:t>eve</a:t>
            </a:r>
            <a:r>
              <a:rPr lang="en-US" spc="-10" dirty="0">
                <a:cs typeface="Arial"/>
              </a:rPr>
              <a:t>l</a:t>
            </a:r>
            <a:r>
              <a:rPr lang="en-US" spc="-5" dirty="0">
                <a:cs typeface="Arial"/>
              </a:rPr>
              <a:t> </a:t>
            </a:r>
            <a:r>
              <a:rPr lang="en-US" spc="-15" dirty="0">
                <a:cs typeface="Arial"/>
              </a:rPr>
              <a:t>of</a:t>
            </a:r>
            <a:r>
              <a:rPr lang="en-US" spc="-5" dirty="0">
                <a:cs typeface="Arial"/>
              </a:rPr>
              <a:t> </a:t>
            </a:r>
            <a:r>
              <a:rPr lang="en-US" spc="-15" dirty="0">
                <a:cs typeface="Arial"/>
              </a:rPr>
              <a:t>a</a:t>
            </a:r>
            <a:r>
              <a:rPr lang="en-US" spc="-20" dirty="0">
                <a:cs typeface="Arial"/>
              </a:rPr>
              <a:t>b</a:t>
            </a:r>
            <a:r>
              <a:rPr lang="en-US" spc="-10" dirty="0">
                <a:cs typeface="Arial"/>
              </a:rPr>
              <a:t>stra</a:t>
            </a:r>
            <a:r>
              <a:rPr lang="en-US" spc="-15" dirty="0">
                <a:cs typeface="Arial"/>
              </a:rPr>
              <a:t>c</a:t>
            </a:r>
            <a:r>
              <a:rPr lang="en-US" spc="-5" dirty="0">
                <a:cs typeface="Arial"/>
              </a:rPr>
              <a:t>t</a:t>
            </a:r>
            <a:r>
              <a:rPr lang="en-US" spc="-10" dirty="0">
                <a:cs typeface="Arial"/>
              </a:rPr>
              <a:t>i</a:t>
            </a:r>
            <a:r>
              <a:rPr lang="en-US" spc="-15" dirty="0">
                <a:cs typeface="Arial"/>
              </a:rPr>
              <a:t>o</a:t>
            </a:r>
            <a:r>
              <a:rPr lang="en-US" spc="-20" dirty="0">
                <a:cs typeface="Arial"/>
              </a:rPr>
              <a:t>n</a:t>
            </a:r>
            <a:r>
              <a:rPr lang="en-US" spc="-5" dirty="0">
                <a:cs typeface="Arial"/>
              </a:rPr>
              <a:t> </a:t>
            </a:r>
            <a:r>
              <a:rPr lang="en-US" spc="-15" dirty="0">
                <a:cs typeface="Arial"/>
              </a:rPr>
              <a:t>tha</a:t>
            </a:r>
            <a:r>
              <a:rPr lang="en-US" spc="-20" dirty="0">
                <a:cs typeface="Arial"/>
              </a:rPr>
              <a:t>n</a:t>
            </a:r>
            <a:r>
              <a:rPr lang="en-US" spc="-15" dirty="0">
                <a:cs typeface="Arial"/>
              </a:rPr>
              <a:t> the</a:t>
            </a:r>
            <a:r>
              <a:rPr lang="en-US" spc="-5" dirty="0">
                <a:cs typeface="Arial"/>
              </a:rPr>
              <a:t> </a:t>
            </a:r>
            <a:r>
              <a:rPr lang="en-US" spc="-20" dirty="0">
                <a:cs typeface="Arial"/>
              </a:rPr>
              <a:t>image</a:t>
            </a:r>
            <a:r>
              <a:rPr lang="en-US" spc="15" dirty="0">
                <a:cs typeface="Arial"/>
              </a:rPr>
              <a:t> </a:t>
            </a:r>
            <a:r>
              <a:rPr lang="en-US" spc="-10" dirty="0">
                <a:cs typeface="Arial"/>
              </a:rPr>
              <a:t>its</a:t>
            </a:r>
            <a:r>
              <a:rPr lang="en-US" spc="-15" dirty="0">
                <a:cs typeface="Arial"/>
              </a:rPr>
              <a:t>el</a:t>
            </a:r>
            <a:r>
              <a:rPr lang="en-US" spc="15" dirty="0">
                <a:cs typeface="Arial"/>
              </a:rPr>
              <a:t>f</a:t>
            </a:r>
            <a:r>
              <a:rPr lang="en-US" spc="-10" dirty="0">
                <a:cs typeface="Arial"/>
              </a:rPr>
              <a:t>,</a:t>
            </a:r>
            <a:r>
              <a:rPr lang="en-US" spc="-20" dirty="0">
                <a:cs typeface="Arial"/>
              </a:rPr>
              <a:t> </a:t>
            </a:r>
            <a:r>
              <a:rPr lang="en-US" spc="-15" dirty="0">
                <a:cs typeface="Arial"/>
              </a:rPr>
              <a:t>e.g</a:t>
            </a:r>
            <a:r>
              <a:rPr lang="en-US" spc="-10" dirty="0">
                <a:cs typeface="Arial"/>
              </a:rPr>
              <a:t>.</a:t>
            </a:r>
            <a:r>
              <a:rPr lang="en-US" spc="-5" dirty="0">
                <a:cs typeface="Arial"/>
              </a:rPr>
              <a:t> </a:t>
            </a:r>
            <a:r>
              <a:rPr lang="en-US" spc="-20" dirty="0">
                <a:cs typeface="Arial"/>
              </a:rPr>
              <a:t>a</a:t>
            </a:r>
            <a:r>
              <a:rPr lang="en-US" spc="-5" dirty="0">
                <a:cs typeface="Arial"/>
              </a:rPr>
              <a:t> </a:t>
            </a:r>
            <a:r>
              <a:rPr lang="en-US" spc="-70" dirty="0">
                <a:cs typeface="Arial"/>
              </a:rPr>
              <a:t>“wine</a:t>
            </a:r>
            <a:r>
              <a:rPr lang="en-US" spc="15" dirty="0">
                <a:cs typeface="Arial"/>
              </a:rPr>
              <a:t> </a:t>
            </a:r>
            <a:r>
              <a:rPr lang="en-US" spc="-15" dirty="0">
                <a:cs typeface="Arial"/>
              </a:rPr>
              <a:t>glas</a:t>
            </a:r>
            <a:r>
              <a:rPr lang="en-US" spc="-10" dirty="0">
                <a:cs typeface="Arial"/>
              </a:rPr>
              <a:t>s</a:t>
            </a:r>
            <a:r>
              <a:rPr lang="en-US" spc="-320" dirty="0">
                <a:cs typeface="Arial"/>
              </a:rPr>
              <a:t>”  </a:t>
            </a:r>
            <a:r>
              <a:rPr lang="en-US" spc="-40" dirty="0">
                <a:cs typeface="Arial"/>
              </a:rPr>
              <a:t>w</a:t>
            </a:r>
            <a:r>
              <a:rPr lang="en-US" spc="-10" dirty="0">
                <a:cs typeface="Arial"/>
              </a:rPr>
              <a:t>ith</a:t>
            </a:r>
            <a:r>
              <a:rPr lang="en-US" spc="15" dirty="0">
                <a:cs typeface="Arial"/>
              </a:rPr>
              <a:t> </a:t>
            </a:r>
            <a:r>
              <a:rPr lang="en-US" spc="-20" dirty="0">
                <a:cs typeface="Arial"/>
              </a:rPr>
              <a:t>a</a:t>
            </a:r>
            <a:r>
              <a:rPr lang="en-US" spc="-10" dirty="0">
                <a:cs typeface="Arial"/>
              </a:rPr>
              <a:t> j</a:t>
            </a:r>
            <a:r>
              <a:rPr lang="en-US" spc="-15" dirty="0">
                <a:cs typeface="Arial"/>
              </a:rPr>
              <a:t>a</a:t>
            </a:r>
            <a:r>
              <a:rPr lang="en-US" spc="-20" dirty="0">
                <a:cs typeface="Arial"/>
              </a:rPr>
              <a:t>g</a:t>
            </a:r>
            <a:r>
              <a:rPr lang="en-US" spc="-15" dirty="0">
                <a:cs typeface="Arial"/>
              </a:rPr>
              <a:t>g</a:t>
            </a:r>
            <a:r>
              <a:rPr lang="en-US" spc="-20" dirty="0">
                <a:cs typeface="Arial"/>
              </a:rPr>
              <a:t>ed</a:t>
            </a:r>
            <a:r>
              <a:rPr lang="en-US" spc="5" dirty="0">
                <a:cs typeface="Arial"/>
              </a:rPr>
              <a:t> </a:t>
            </a:r>
            <a:r>
              <a:rPr lang="en-US" spc="-10" dirty="0">
                <a:cs typeface="Arial"/>
              </a:rPr>
              <a:t>cr</a:t>
            </a:r>
            <a:r>
              <a:rPr lang="en-US" spc="-15" dirty="0">
                <a:cs typeface="Arial"/>
              </a:rPr>
              <a:t>ack</a:t>
            </a:r>
            <a:r>
              <a:rPr lang="en-US" spc="-5" dirty="0">
                <a:cs typeface="Arial"/>
              </a:rPr>
              <a:t> </a:t>
            </a:r>
            <a:r>
              <a:rPr lang="en-US" spc="-20" dirty="0">
                <a:cs typeface="Arial"/>
              </a:rPr>
              <a:t>d</a:t>
            </a:r>
            <a:r>
              <a:rPr lang="en-US" spc="-15" dirty="0">
                <a:cs typeface="Arial"/>
              </a:rPr>
              <a:t>e</a:t>
            </a:r>
            <a:r>
              <a:rPr lang="en-US" spc="-20" dirty="0">
                <a:cs typeface="Arial"/>
              </a:rPr>
              <a:t>p</a:t>
            </a:r>
            <a:r>
              <a:rPr lang="en-US" spc="-5" dirty="0">
                <a:cs typeface="Arial"/>
              </a:rPr>
              <a:t>i</a:t>
            </a:r>
            <a:r>
              <a:rPr lang="en-US" spc="-15" dirty="0">
                <a:cs typeface="Arial"/>
              </a:rPr>
              <a:t>ct</a:t>
            </a:r>
            <a:r>
              <a:rPr lang="en-US" spc="-5" dirty="0">
                <a:cs typeface="Arial"/>
              </a:rPr>
              <a:t> </a:t>
            </a:r>
            <a:r>
              <a:rPr lang="en-US" spc="-10" dirty="0">
                <a:cs typeface="Arial"/>
              </a:rPr>
              <a:t>fra</a:t>
            </a:r>
            <a:r>
              <a:rPr lang="en-US" spc="-20" dirty="0">
                <a:cs typeface="Arial"/>
              </a:rPr>
              <a:t>g</a:t>
            </a:r>
            <a:r>
              <a:rPr lang="en-US" spc="-5" dirty="0">
                <a:cs typeface="Arial"/>
              </a:rPr>
              <a:t>i</a:t>
            </a:r>
            <a:r>
              <a:rPr lang="en-US" spc="-15" dirty="0">
                <a:cs typeface="Arial"/>
              </a:rPr>
              <a:t>le</a:t>
            </a:r>
          </a:p>
          <a:p>
            <a:pPr marL="355600">
              <a:tabLst>
                <a:tab pos="4825365" algn="l"/>
              </a:tabLst>
              <a:defRPr/>
            </a:pPr>
            <a:endParaRPr lang="en-US" dirty="0">
              <a:cs typeface="Arial"/>
            </a:endParaRPr>
          </a:p>
          <a:p>
            <a:pPr marL="355600">
              <a:tabLst>
                <a:tab pos="4825365" algn="l"/>
              </a:tabLst>
              <a:defRPr/>
            </a:pPr>
            <a:endParaRPr lang="en-US" dirty="0">
              <a:cs typeface="Arial"/>
            </a:endParaRPr>
          </a:p>
          <a:p>
            <a:pPr marL="355600">
              <a:tabLst>
                <a:tab pos="4825365" algn="l"/>
              </a:tabLst>
              <a:defRPr/>
            </a:pPr>
            <a:r>
              <a:rPr lang="en-US" b="1" spc="-15" dirty="0">
                <a:cs typeface="Arial"/>
              </a:rPr>
              <a:t>Arbit</a:t>
            </a:r>
            <a:r>
              <a:rPr lang="en-US" b="1" spc="-10" dirty="0">
                <a:cs typeface="Arial"/>
              </a:rPr>
              <a:t>r</a:t>
            </a:r>
            <a:r>
              <a:rPr lang="en-US" b="1" spc="-20" dirty="0">
                <a:cs typeface="Arial"/>
              </a:rPr>
              <a:t>a</a:t>
            </a:r>
            <a:r>
              <a:rPr lang="en-US" b="1" spc="-10" dirty="0">
                <a:cs typeface="Arial"/>
              </a:rPr>
              <a:t>r</a:t>
            </a:r>
            <a:r>
              <a:rPr lang="en-US" b="1" spc="-20" dirty="0">
                <a:cs typeface="Arial"/>
              </a:rPr>
              <a:t>y</a:t>
            </a:r>
            <a:r>
              <a:rPr lang="en-US" b="1" spc="-10" dirty="0">
                <a:cs typeface="Arial"/>
              </a:rPr>
              <a:t> </a:t>
            </a:r>
            <a:r>
              <a:rPr lang="en-US" b="1" spc="-15" dirty="0">
                <a:cs typeface="Arial"/>
              </a:rPr>
              <a:t>icon</a:t>
            </a:r>
            <a:r>
              <a:rPr lang="en-US" b="1" spc="-5" dirty="0">
                <a:cs typeface="Arial"/>
              </a:rPr>
              <a:t>s</a:t>
            </a:r>
            <a:r>
              <a:rPr lang="en-US" spc="-10" dirty="0">
                <a:cs typeface="Arial"/>
              </a:rPr>
              <a:t>:</a:t>
            </a:r>
            <a:r>
              <a:rPr lang="en-US" spc="10" dirty="0">
                <a:cs typeface="Arial"/>
              </a:rPr>
              <a:t> </a:t>
            </a:r>
            <a:r>
              <a:rPr lang="en-US" spc="-15" dirty="0">
                <a:cs typeface="Arial"/>
              </a:rPr>
              <a:t>whi</a:t>
            </a:r>
            <a:r>
              <a:rPr lang="en-US" spc="-10" dirty="0">
                <a:cs typeface="Arial"/>
              </a:rPr>
              <a:t>c</a:t>
            </a:r>
            <a:r>
              <a:rPr lang="en-US" spc="-20" dirty="0">
                <a:cs typeface="Arial"/>
              </a:rPr>
              <a:t>h</a:t>
            </a:r>
            <a:r>
              <a:rPr lang="en-US" spc="-5" dirty="0">
                <a:cs typeface="Arial"/>
              </a:rPr>
              <a:t> </a:t>
            </a:r>
            <a:r>
              <a:rPr lang="en-US" spc="-10" dirty="0">
                <a:cs typeface="Arial"/>
              </a:rPr>
              <a:t>b</a:t>
            </a:r>
            <a:r>
              <a:rPr lang="en-US" spc="-20" dirty="0">
                <a:cs typeface="Arial"/>
              </a:rPr>
              <a:t>e</a:t>
            </a:r>
            <a:r>
              <a:rPr lang="en-US" spc="-15" dirty="0">
                <a:cs typeface="Arial"/>
              </a:rPr>
              <a:t>a</a:t>
            </a:r>
            <a:r>
              <a:rPr lang="en-US" spc="-10" dirty="0">
                <a:cs typeface="Arial"/>
              </a:rPr>
              <a:t>r</a:t>
            </a:r>
            <a:r>
              <a:rPr lang="en-US" spc="20" dirty="0">
                <a:cs typeface="Arial"/>
              </a:rPr>
              <a:t> </a:t>
            </a:r>
            <a:r>
              <a:rPr lang="en-US" spc="-20" dirty="0">
                <a:cs typeface="Arial"/>
              </a:rPr>
              <a:t>no</a:t>
            </a:r>
            <a:r>
              <a:rPr lang="en-US" spc="5" dirty="0">
                <a:cs typeface="Arial"/>
              </a:rPr>
              <a:t> </a:t>
            </a:r>
            <a:r>
              <a:rPr lang="en-US" spc="-10" dirty="0">
                <a:cs typeface="Arial"/>
              </a:rPr>
              <a:t>re</a:t>
            </a:r>
            <a:r>
              <a:rPr lang="en-US" spc="-15" dirty="0">
                <a:cs typeface="Arial"/>
              </a:rPr>
              <a:t>sembl</a:t>
            </a:r>
            <a:r>
              <a:rPr lang="en-US" spc="-10" dirty="0">
                <a:cs typeface="Arial"/>
              </a:rPr>
              <a:t>a</a:t>
            </a:r>
            <a:r>
              <a:rPr lang="en-US" spc="-20" dirty="0">
                <a:cs typeface="Arial"/>
              </a:rPr>
              <a:t>n</a:t>
            </a:r>
            <a:r>
              <a:rPr lang="en-US" spc="-10" dirty="0">
                <a:cs typeface="Arial"/>
              </a:rPr>
              <a:t>c</a:t>
            </a:r>
            <a:r>
              <a:rPr lang="en-US" spc="-20" dirty="0">
                <a:cs typeface="Arial"/>
              </a:rPr>
              <a:t>e</a:t>
            </a:r>
            <a:r>
              <a:rPr lang="en-US" spc="-15" dirty="0">
                <a:cs typeface="Arial"/>
              </a:rPr>
              <a:t> to</a:t>
            </a:r>
            <a:r>
              <a:rPr lang="en-US" spc="-20" dirty="0">
                <a:cs typeface="Arial"/>
              </a:rPr>
              <a:t> </a:t>
            </a:r>
            <a:r>
              <a:rPr lang="en-US" spc="-15" dirty="0">
                <a:cs typeface="Arial"/>
              </a:rPr>
              <a:t>the</a:t>
            </a:r>
            <a:r>
              <a:rPr lang="en-US" spc="5" dirty="0">
                <a:cs typeface="Arial"/>
              </a:rPr>
              <a:t> </a:t>
            </a:r>
            <a:r>
              <a:rPr lang="en-US" spc="-10" dirty="0">
                <a:cs typeface="Arial"/>
              </a:rPr>
              <a:t>r</a:t>
            </a:r>
            <a:r>
              <a:rPr lang="en-US" spc="-15" dirty="0">
                <a:cs typeface="Arial"/>
              </a:rPr>
              <a:t>efe</a:t>
            </a:r>
            <a:r>
              <a:rPr lang="en-US" spc="-5" dirty="0">
                <a:cs typeface="Arial"/>
              </a:rPr>
              <a:t>r</a:t>
            </a:r>
            <a:r>
              <a:rPr lang="en-US" spc="-20" dirty="0">
                <a:cs typeface="Arial"/>
              </a:rPr>
              <a:t>en</a:t>
            </a:r>
            <a:r>
              <a:rPr lang="en-US" spc="5" dirty="0">
                <a:cs typeface="Arial"/>
              </a:rPr>
              <a:t>t</a:t>
            </a:r>
            <a:r>
              <a:rPr lang="en-US" spc="-10" dirty="0">
                <a:cs typeface="Arial"/>
              </a:rPr>
              <a:t>,</a:t>
            </a:r>
            <a:r>
              <a:rPr lang="en-US" spc="-5" dirty="0">
                <a:cs typeface="Arial"/>
              </a:rPr>
              <a:t> </a:t>
            </a:r>
            <a:r>
              <a:rPr lang="en-US" spc="-15" dirty="0">
                <a:cs typeface="Arial"/>
              </a:rPr>
              <a:t>for</a:t>
            </a:r>
            <a:r>
              <a:rPr lang="en-US" spc="-5" dirty="0">
                <a:cs typeface="Arial"/>
              </a:rPr>
              <a:t> </a:t>
            </a:r>
            <a:r>
              <a:rPr lang="en-US" spc="-15" dirty="0">
                <a:cs typeface="Arial"/>
              </a:rPr>
              <a:t>exa</a:t>
            </a:r>
            <a:r>
              <a:rPr lang="en-US" spc="-20" dirty="0">
                <a:cs typeface="Arial"/>
              </a:rPr>
              <a:t>mple</a:t>
            </a:r>
            <a:r>
              <a:rPr lang="en-US" spc="15" dirty="0">
                <a:cs typeface="Arial"/>
              </a:rPr>
              <a:t> </a:t>
            </a:r>
            <a:r>
              <a:rPr lang="en-US" spc="-15" dirty="0">
                <a:cs typeface="Arial"/>
              </a:rPr>
              <a:t>the</a:t>
            </a:r>
            <a:r>
              <a:rPr lang="en-US" spc="-5" dirty="0">
                <a:cs typeface="Arial"/>
              </a:rPr>
              <a:t> </a:t>
            </a:r>
            <a:r>
              <a:rPr lang="en-US" spc="-15" dirty="0">
                <a:cs typeface="Arial"/>
              </a:rPr>
              <a:t>repre</a:t>
            </a:r>
            <a:r>
              <a:rPr lang="en-US" spc="-5" dirty="0">
                <a:cs typeface="Arial"/>
              </a:rPr>
              <a:t>s</a:t>
            </a:r>
            <a:r>
              <a:rPr lang="en-US" spc="-20" dirty="0">
                <a:cs typeface="Arial"/>
              </a:rPr>
              <a:t>en</a:t>
            </a:r>
            <a:r>
              <a:rPr lang="en-US" spc="-5" dirty="0">
                <a:cs typeface="Arial"/>
              </a:rPr>
              <a:t>t</a:t>
            </a:r>
            <a:r>
              <a:rPr lang="en-US" spc="-15" dirty="0">
                <a:cs typeface="Arial"/>
              </a:rPr>
              <a:t>at</a:t>
            </a:r>
            <a:r>
              <a:rPr lang="en-US" spc="-5" dirty="0">
                <a:cs typeface="Arial"/>
              </a:rPr>
              <a:t>i</a:t>
            </a:r>
            <a:r>
              <a:rPr lang="en-US" spc="-20" dirty="0">
                <a:cs typeface="Arial"/>
              </a:rPr>
              <a:t>on</a:t>
            </a:r>
            <a:r>
              <a:rPr lang="en-US" spc="-15" dirty="0">
                <a:cs typeface="Arial"/>
              </a:rPr>
              <a:t> of </a:t>
            </a:r>
            <a:r>
              <a:rPr lang="en-US" spc="-20" dirty="0">
                <a:cs typeface="Arial"/>
              </a:rPr>
              <a:t>a</a:t>
            </a:r>
            <a:r>
              <a:rPr lang="en-US" spc="-5" dirty="0">
                <a:cs typeface="Arial"/>
              </a:rPr>
              <a:t> </a:t>
            </a:r>
            <a:r>
              <a:rPr lang="en-US" spc="-10" dirty="0">
                <a:cs typeface="Arial"/>
              </a:rPr>
              <a:t>bi</a:t>
            </a:r>
            <a:r>
              <a:rPr lang="en-US" spc="-15" dirty="0">
                <a:cs typeface="Arial"/>
              </a:rPr>
              <a:t>o</a:t>
            </a:r>
            <a:r>
              <a:rPr lang="en-US" spc="-20" dirty="0">
                <a:cs typeface="Arial"/>
              </a:rPr>
              <a:t>h</a:t>
            </a:r>
            <a:r>
              <a:rPr lang="en-US" spc="-15" dirty="0">
                <a:cs typeface="Arial"/>
              </a:rPr>
              <a:t>azard</a:t>
            </a:r>
          </a:p>
          <a:p>
            <a:pPr marL="355600">
              <a:tabLst>
                <a:tab pos="4825365" algn="l"/>
              </a:tabLst>
              <a:defRPr/>
            </a:pPr>
            <a:endParaRPr lang="en-US" spc="-15" dirty="0">
              <a:cs typeface="Arial"/>
            </a:endParaRPr>
          </a:p>
          <a:p>
            <a:pPr marL="355600">
              <a:tabLst>
                <a:tab pos="4825365" algn="l"/>
              </a:tabLst>
              <a:defRPr/>
            </a:pPr>
            <a:endParaRPr lang="en-US" sz="2600" spc="-15" dirty="0">
              <a:cs typeface="Arial"/>
            </a:endParaRPr>
          </a:p>
          <a:p>
            <a:pPr marL="355600">
              <a:tabLst>
                <a:tab pos="4825365" algn="l"/>
              </a:tabLst>
              <a:defRPr/>
            </a:pPr>
            <a:endParaRPr lang="en-US" sz="2600" spc="-15" dirty="0">
              <a:cs typeface="Arial"/>
            </a:endParaRPr>
          </a:p>
          <a:p>
            <a:pPr marL="355600">
              <a:tabLst>
                <a:tab pos="4825365" algn="l"/>
              </a:tabLst>
              <a:defRPr/>
            </a:pPr>
            <a:endParaRPr lang="en-US" sz="2600" dirty="0">
              <a:cs typeface="Arial"/>
            </a:endParaRPr>
          </a:p>
          <a:p>
            <a:pPr>
              <a:defRPr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8DF394-0A50-415F-875F-C47B6F8FA5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80" b="10447"/>
          <a:stretch/>
        </p:blipFill>
        <p:spPr>
          <a:xfrm>
            <a:off x="4572000" y="1143000"/>
            <a:ext cx="1981200" cy="10724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055FE2-8E7A-4C69-91F4-7C7AA6FEE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88" y="5638802"/>
            <a:ext cx="2062412" cy="12191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016EB2-9489-4F00-B592-27C536AB4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281" y="4109115"/>
            <a:ext cx="833188" cy="1275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307CD0-4D68-46B4-8F32-E20E4B276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4162" y="2757490"/>
            <a:ext cx="997869" cy="819146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D14740-9E0B-4813-8A12-3CD21B80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34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92601" y="-4763"/>
            <a:ext cx="8646599" cy="614363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Icon types according to Functions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334000"/>
          </a:xfrm>
        </p:spPr>
        <p:txBody>
          <a:bodyPr>
            <a:normAutofit/>
          </a:bodyPr>
          <a:lstStyle/>
          <a:p>
            <a:r>
              <a:rPr lang="en-US" altLang="en-US" sz="2800" b="1" dirty="0"/>
              <a:t>Labeling</a:t>
            </a:r>
            <a:r>
              <a:rPr lang="en-US" altLang="en-US" sz="2800" dirty="0"/>
              <a:t> e.g. a menu item</a:t>
            </a:r>
          </a:p>
          <a:p>
            <a:r>
              <a:rPr lang="en-US" altLang="en-US" sz="2800" b="1" dirty="0"/>
              <a:t>Indicating</a:t>
            </a:r>
            <a:r>
              <a:rPr lang="en-US" altLang="en-US" sz="2800" dirty="0"/>
              <a:t> e.g. indicating a system state</a:t>
            </a:r>
          </a:p>
          <a:p>
            <a:r>
              <a:rPr lang="en-US" altLang="en-US" sz="2800" b="1" dirty="0"/>
              <a:t>Warnings</a:t>
            </a:r>
            <a:r>
              <a:rPr lang="en-US" altLang="en-US" sz="2800" dirty="0"/>
              <a:t> e.g. warning of an error message</a:t>
            </a:r>
          </a:p>
          <a:p>
            <a:r>
              <a:rPr lang="en-US" altLang="en-US" sz="2800" b="1" dirty="0"/>
              <a:t>Identifying</a:t>
            </a:r>
            <a:r>
              <a:rPr lang="en-US" altLang="en-US" sz="2800" dirty="0"/>
              <a:t> e.g. file storage</a:t>
            </a:r>
          </a:p>
          <a:p>
            <a:r>
              <a:rPr lang="en-US" altLang="en-US" sz="2800" b="1" dirty="0"/>
              <a:t>Manipulating</a:t>
            </a:r>
            <a:r>
              <a:rPr lang="en-US" altLang="en-US" sz="2800" dirty="0"/>
              <a:t> e.g. icon representing a tool for zooming and shrinking</a:t>
            </a:r>
          </a:p>
          <a:p>
            <a:r>
              <a:rPr lang="en-US" altLang="en-US" sz="2800" b="1" dirty="0"/>
              <a:t>Container</a:t>
            </a:r>
            <a:r>
              <a:rPr lang="en-US" altLang="en-US" sz="2800" dirty="0"/>
              <a:t> e.g. for placing discarded objects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0CED8B-1671-4148-81CF-8FC9707D7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58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3812"/>
            <a:ext cx="6589199" cy="585788"/>
          </a:xfrm>
        </p:spPr>
        <p:txBody>
          <a:bodyPr>
            <a:noAutofit/>
          </a:bodyPr>
          <a:lstStyle/>
          <a:p>
            <a:pPr marL="12700">
              <a:tabLst>
                <a:tab pos="4825365" algn="l"/>
              </a:tabLst>
              <a:defRPr/>
            </a:pP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Underlying Analogies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14362"/>
            <a:ext cx="8763000" cy="6219826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An</a:t>
            </a:r>
            <a:r>
              <a:rPr lang="en-US" altLang="en-US" sz="2400" b="1" dirty="0"/>
              <a:t> Analogy </a:t>
            </a:r>
            <a:r>
              <a:rPr lang="en-US" altLang="en-US" sz="2400" dirty="0"/>
              <a:t>draws a comparison between two things in order to show a similarity in some respect and for the purpose of explanation or clarification</a:t>
            </a:r>
          </a:p>
          <a:p>
            <a:pPr eaLnBrk="1" hangingPunct="1"/>
            <a:r>
              <a:rPr lang="en-US" altLang="en-US" sz="2400" dirty="0"/>
              <a:t>Wimp interfaces were initially targeted at the </a:t>
            </a:r>
            <a:r>
              <a:rPr lang="en-US" altLang="en-US" sz="2400" dirty="0">
                <a:solidFill>
                  <a:srgbClr val="FF0000"/>
                </a:solidFill>
              </a:rPr>
              <a:t>office system users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In an attempt to provide an interface that was natural, consistent and supportive of such users, </a:t>
            </a:r>
            <a:r>
              <a:rPr lang="en-US" altLang="en-US" sz="2400" dirty="0">
                <a:solidFill>
                  <a:srgbClr val="FF0000"/>
                </a:solidFill>
              </a:rPr>
              <a:t>designers looked for analogies</a:t>
            </a:r>
            <a:r>
              <a:rPr lang="en-US" altLang="en-US" sz="2400" dirty="0"/>
              <a:t> in the clerical performance of similar tasks</a:t>
            </a:r>
          </a:p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Three</a:t>
            </a:r>
            <a:r>
              <a:rPr lang="en-US" altLang="en-US" sz="2400" dirty="0"/>
              <a:t> examples of analogies within the WIMP philosophy are: </a:t>
            </a:r>
          </a:p>
          <a:p>
            <a:pPr lvl="1" eaLnBrk="1" hangingPunct="1"/>
            <a:r>
              <a:rPr lang="en-US" altLang="en-US" sz="2400" dirty="0"/>
              <a:t>the "Concrete Object" Metaphor</a:t>
            </a:r>
          </a:p>
          <a:p>
            <a:pPr lvl="1" eaLnBrk="1" hangingPunct="1"/>
            <a:r>
              <a:rPr lang="en-US" altLang="en-US" sz="2400" dirty="0"/>
              <a:t>the "Desktop" metaphor</a:t>
            </a:r>
          </a:p>
          <a:p>
            <a:pPr lvl="1" eaLnBrk="1" hangingPunct="1"/>
            <a:r>
              <a:rPr lang="en-US" altLang="en-US" sz="2400" dirty="0"/>
              <a:t>the "Travel Holiday" Metaphor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CDF6FB-B4A5-485C-A129-D7AA7B01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375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6589199" cy="685800"/>
          </a:xfrm>
        </p:spPr>
        <p:txBody>
          <a:bodyPr>
            <a:normAutofit/>
          </a:bodyPr>
          <a:lstStyle/>
          <a:p>
            <a:pPr marL="12700">
              <a:tabLst>
                <a:tab pos="4825365" algn="l"/>
              </a:tabLst>
              <a:defRPr/>
            </a:pP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Underlying Analogies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33362" y="1295400"/>
            <a:ext cx="8910638" cy="4953000"/>
          </a:xfrm>
        </p:spPr>
        <p:txBody>
          <a:bodyPr>
            <a:normAutofit/>
          </a:bodyPr>
          <a:lstStyle/>
          <a:p>
            <a:pPr marL="11113" lvl="0" indent="0">
              <a:buClr>
                <a:srgbClr val="C0504D"/>
              </a:buClr>
              <a:buNone/>
            </a:pPr>
            <a:r>
              <a:rPr lang="en-US" altLang="en-US" sz="2800" b="1" dirty="0">
                <a:cs typeface="Arial" panose="020B0604020202020204" pitchFamily="34" charset="0"/>
              </a:rPr>
              <a:t>The "Concrete Object" Metaphor</a:t>
            </a:r>
          </a:p>
          <a:p>
            <a:pPr marL="468313" lvl="0" indent="-457200">
              <a:buClr>
                <a:srgbClr val="C0504D"/>
              </a:buClr>
            </a:pPr>
            <a:r>
              <a:rPr lang="en-US" altLang="en-US" sz="2800" dirty="0">
                <a:cs typeface="Arial" panose="020B0604020202020204" pitchFamily="34" charset="0"/>
              </a:rPr>
              <a:t>The </a:t>
            </a:r>
            <a:r>
              <a:rPr lang="en-US" alt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items here represent the physical (concrete) object</a:t>
            </a:r>
          </a:p>
          <a:p>
            <a:pPr marL="468313" lvl="0" indent="-457200">
              <a:buClr>
                <a:srgbClr val="C0504D"/>
              </a:buClr>
            </a:pPr>
            <a:r>
              <a:rPr lang="en-US" altLang="en-US" sz="2800" dirty="0">
                <a:cs typeface="Arial" panose="020B0604020202020204" pitchFamily="34" charset="0"/>
              </a:rPr>
              <a:t>For example: files are presented as sheaves of paper or folders, directories are presented as drawers in a filling cabinet</a:t>
            </a:r>
          </a:p>
          <a:p>
            <a:pPr marL="468313" lvl="0" indent="-457200">
              <a:buClr>
                <a:srgbClr val="C0504D"/>
              </a:buClr>
            </a:pPr>
            <a:r>
              <a:rPr lang="en-US" altLang="en-US" sz="2800" dirty="0">
                <a:cs typeface="Arial" panose="020B0604020202020204" pitchFamily="34" charset="0"/>
              </a:rPr>
              <a:t>Clerical operations involve physical actions on these objects</a:t>
            </a:r>
          </a:p>
          <a:p>
            <a:pPr marL="355600" eaLnBrk="1" hangingPunct="1">
              <a:tabLst>
                <a:tab pos="354013" algn="l"/>
              </a:tabLst>
            </a:pPr>
            <a:endParaRPr lang="en-US" alt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907FF0-5EC0-447A-B861-B305DC50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576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6589199" cy="685800"/>
          </a:xfrm>
        </p:spPr>
        <p:txBody>
          <a:bodyPr>
            <a:normAutofit/>
          </a:bodyPr>
          <a:lstStyle/>
          <a:p>
            <a:pPr marL="12700">
              <a:tabLst>
                <a:tab pos="4825365" algn="l"/>
              </a:tabLst>
              <a:defRPr/>
            </a:pP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Underlying Analogies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57174" y="1219200"/>
            <a:ext cx="8734425" cy="5410200"/>
          </a:xfrm>
        </p:spPr>
        <p:txBody>
          <a:bodyPr>
            <a:normAutofit lnSpcReduction="10000"/>
          </a:bodyPr>
          <a:lstStyle/>
          <a:p>
            <a:pPr marL="11113" lvl="0" indent="0">
              <a:buClr>
                <a:srgbClr val="C0504D"/>
              </a:buClr>
              <a:buNone/>
            </a:pPr>
            <a:r>
              <a:rPr lang="en-US" altLang="en-US" sz="2800" b="1" dirty="0">
                <a:cs typeface="Arial" panose="020B0604020202020204" pitchFamily="34" charset="0"/>
              </a:rPr>
              <a:t>The "Desktop" Metaphor</a:t>
            </a:r>
          </a:p>
          <a:p>
            <a:pPr marL="468313" lvl="0" indent="-457200">
              <a:buClr>
                <a:srgbClr val="C0504D"/>
              </a:buClr>
            </a:pPr>
            <a:r>
              <a:rPr lang="en-US" altLang="en-US" sz="2800" dirty="0">
                <a:cs typeface="Arial" panose="020B0604020202020204" pitchFamily="34" charset="0"/>
              </a:rPr>
              <a:t>Suggests that the interface should provide the user with a </a:t>
            </a:r>
            <a:r>
              <a:rPr lang="en-US" alt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similar type of flexibility as the desktop</a:t>
            </a:r>
            <a:r>
              <a:rPr lang="en-US" altLang="en-US" sz="2800" dirty="0">
                <a:cs typeface="Arial" panose="020B0604020202020204" pitchFamily="34" charset="0"/>
              </a:rPr>
              <a:t>, e.g. </a:t>
            </a:r>
            <a:r>
              <a:rPr lang="en-US" alt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have access to several information sources</a:t>
            </a:r>
            <a:r>
              <a:rPr lang="en-US" altLang="en-US" sz="2800" dirty="0">
                <a:cs typeface="Arial" panose="020B0604020202020204" pitchFamily="34" charset="0"/>
              </a:rPr>
              <a:t>, see a </a:t>
            </a:r>
            <a:r>
              <a:rPr lang="en-US" alt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variety of formats </a:t>
            </a:r>
            <a:r>
              <a:rPr lang="en-US" altLang="en-US" sz="2800" dirty="0">
                <a:cs typeface="Arial" panose="020B0604020202020204" pitchFamily="34" charset="0"/>
              </a:rPr>
              <a:t>such as pictures, graphs, etc.</a:t>
            </a:r>
          </a:p>
          <a:p>
            <a:pPr marL="468313" lvl="0" indent="-457200">
              <a:buClr>
                <a:srgbClr val="C0504D"/>
              </a:buClr>
            </a:pPr>
            <a:r>
              <a:rPr lang="en-US" altLang="en-US" sz="2800" dirty="0">
                <a:cs typeface="Arial" panose="020B0604020202020204" pitchFamily="34" charset="0"/>
              </a:rPr>
              <a:t>The </a:t>
            </a:r>
            <a:r>
              <a:rPr lang="en-US" alt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icons were organized into three classes </a:t>
            </a:r>
            <a:r>
              <a:rPr lang="en-US" altLang="en-US" sz="2800" dirty="0">
                <a:cs typeface="Arial" panose="020B0604020202020204" pitchFamily="34" charset="0"/>
              </a:rPr>
              <a:t>with each possessing it’s own properties: </a:t>
            </a:r>
          </a:p>
          <a:p>
            <a:pPr marL="812800" lvl="1" indent="-457200">
              <a:buClr>
                <a:srgbClr val="FF9966"/>
              </a:buClr>
              <a:buSzPct val="50000"/>
              <a:tabLst>
                <a:tab pos="354013" algn="l"/>
              </a:tabLst>
            </a:pPr>
            <a:r>
              <a:rPr lang="en-US" altLang="en-US" sz="2500" b="1" dirty="0">
                <a:cs typeface="Arial" panose="020B0604020202020204" pitchFamily="34" charset="0"/>
              </a:rPr>
              <a:t>container icons </a:t>
            </a:r>
            <a:r>
              <a:rPr lang="en-US" altLang="en-US" sz="2500" dirty="0">
                <a:cs typeface="Arial" panose="020B0604020202020204" pitchFamily="34" charset="0"/>
              </a:rPr>
              <a:t>such as folders or baskets</a:t>
            </a:r>
          </a:p>
          <a:p>
            <a:pPr marL="812800" lvl="1" indent="-457200">
              <a:buClr>
                <a:srgbClr val="FF9966"/>
              </a:buClr>
              <a:buSzPct val="50000"/>
              <a:tabLst>
                <a:tab pos="354013" algn="l"/>
              </a:tabLst>
            </a:pPr>
            <a:r>
              <a:rPr lang="en-US" altLang="en-US" sz="2500" b="1" dirty="0">
                <a:cs typeface="Arial" panose="020B0604020202020204" pitchFamily="34" charset="0"/>
              </a:rPr>
              <a:t>data icons </a:t>
            </a:r>
            <a:r>
              <a:rPr lang="en-US" altLang="en-US" sz="2500" dirty="0">
                <a:cs typeface="Arial" panose="020B0604020202020204" pitchFamily="34" charset="0"/>
              </a:rPr>
              <a:t>such as charts, spreadsheets or documents</a:t>
            </a:r>
          </a:p>
          <a:p>
            <a:pPr marL="812800" lvl="1" indent="-457200">
              <a:buClr>
                <a:srgbClr val="FF9966"/>
              </a:buClr>
              <a:buSzPct val="50000"/>
              <a:tabLst>
                <a:tab pos="354013" algn="l"/>
              </a:tabLst>
            </a:pPr>
            <a:r>
              <a:rPr lang="en-US" altLang="en-US" sz="2500" b="1" dirty="0">
                <a:cs typeface="Arial" panose="020B0604020202020204" pitchFamily="34" charset="0"/>
              </a:rPr>
              <a:t>device icons </a:t>
            </a:r>
            <a:r>
              <a:rPr lang="en-US" altLang="en-US" sz="2500" dirty="0">
                <a:cs typeface="Arial" panose="020B0604020202020204" pitchFamily="34" charset="0"/>
              </a:rPr>
              <a:t>such as printers or telephone</a:t>
            </a:r>
          </a:p>
          <a:p>
            <a:pPr marL="492760" indent="-457200">
              <a:buClr>
                <a:srgbClr val="FF9966"/>
              </a:buClr>
              <a:buSzPct val="50000"/>
              <a:tabLst>
                <a:tab pos="354013" algn="l"/>
              </a:tabLst>
            </a:pPr>
            <a:endParaRPr lang="en-US" altLang="en-US" sz="2800" dirty="0">
              <a:cs typeface="Arial" panose="020B0604020202020204" pitchFamily="34" charset="0"/>
            </a:endParaRPr>
          </a:p>
          <a:p>
            <a:pPr marL="355600" eaLnBrk="1" hangingPunct="1">
              <a:tabLst>
                <a:tab pos="354013" algn="l"/>
              </a:tabLst>
            </a:pPr>
            <a:endParaRPr lang="en-US" alt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73A779-AE4B-4AAB-AC55-426B543E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935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6589199" cy="685800"/>
          </a:xfrm>
        </p:spPr>
        <p:txBody>
          <a:bodyPr>
            <a:normAutofit/>
          </a:bodyPr>
          <a:lstStyle/>
          <a:p>
            <a:pPr marL="12700">
              <a:tabLst>
                <a:tab pos="4825365" algn="l"/>
              </a:tabLst>
              <a:defRPr/>
            </a:pP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Underlying Analogies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686800" cy="5410200"/>
          </a:xfrm>
        </p:spPr>
        <p:txBody>
          <a:bodyPr>
            <a:normAutofit/>
          </a:bodyPr>
          <a:lstStyle/>
          <a:p>
            <a:pPr marL="35560" indent="0">
              <a:buClr>
                <a:srgbClr val="FF9966"/>
              </a:buClr>
              <a:buSzPct val="50000"/>
              <a:buNone/>
              <a:tabLst>
                <a:tab pos="354013" algn="l"/>
              </a:tabLst>
            </a:pPr>
            <a:r>
              <a:rPr lang="en-US" altLang="en-US" sz="2800" b="1" dirty="0">
                <a:cs typeface="Arial" panose="020B0604020202020204" pitchFamily="34" charset="0"/>
              </a:rPr>
              <a:t>The "Desktop" Metaphor</a:t>
            </a:r>
          </a:p>
          <a:p>
            <a:pPr marL="468313" indent="-457200"/>
            <a:r>
              <a:rPr lang="en-US" altLang="en-US" sz="2800" dirty="0">
                <a:cs typeface="Arial" panose="020B0604020202020204" pitchFamily="34" charset="0"/>
              </a:rPr>
              <a:t>The desktop metaphor is not appropriate for all application types</a:t>
            </a:r>
          </a:p>
          <a:p>
            <a:pPr marL="1268413" lvl="2" indent="-457200"/>
            <a:r>
              <a:rPr lang="en-US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The desire is to provide an interface that is natural, consistent, etc., and which is also appropriate for the class of users / tasks under consideration</a:t>
            </a:r>
          </a:p>
          <a:p>
            <a:pPr marL="468313" indent="-457200"/>
            <a:r>
              <a:rPr lang="en-US" altLang="en-US" sz="2800" dirty="0">
                <a:cs typeface="Arial" panose="020B0604020202020204" pitchFamily="34" charset="0"/>
              </a:rPr>
              <a:t>We may well need to </a:t>
            </a:r>
            <a:r>
              <a:rPr lang="en-US" alt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identify different types of icons</a:t>
            </a:r>
            <a:r>
              <a:rPr lang="en-US" altLang="en-US" sz="2800" dirty="0">
                <a:cs typeface="Arial" panose="020B0604020202020204" pitchFamily="34" charset="0"/>
              </a:rPr>
              <a:t>, different </a:t>
            </a:r>
            <a:r>
              <a:rPr lang="en-US" altLang="en-US" sz="2800" dirty="0">
                <a:solidFill>
                  <a:srgbClr val="FF0000"/>
                </a:solidFill>
                <a:cs typeface="Arial" panose="020B0604020202020204" pitchFamily="34" charset="0"/>
              </a:rPr>
              <a:t>analogies </a:t>
            </a:r>
            <a:r>
              <a:rPr lang="en-US" altLang="en-US" sz="2800" dirty="0">
                <a:cs typeface="Arial" panose="020B0604020202020204" pitchFamily="34" charset="0"/>
              </a:rPr>
              <a:t>depending on the situation</a:t>
            </a:r>
          </a:p>
          <a:p>
            <a:pPr marL="492760" indent="-457200">
              <a:buClr>
                <a:srgbClr val="FF9966"/>
              </a:buClr>
              <a:buSzPct val="50000"/>
              <a:tabLst>
                <a:tab pos="354013" algn="l"/>
              </a:tabLst>
            </a:pPr>
            <a:endParaRPr lang="en-US" altLang="en-US" sz="2800" dirty="0">
              <a:cs typeface="Arial" panose="020B0604020202020204" pitchFamily="34" charset="0"/>
            </a:endParaRPr>
          </a:p>
          <a:p>
            <a:pPr marL="355600" eaLnBrk="1" hangingPunct="1">
              <a:tabLst>
                <a:tab pos="354013" algn="l"/>
              </a:tabLst>
            </a:pPr>
            <a:endParaRPr lang="en-US" alt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8C9391-2F8E-4BA7-A639-513BDF31E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77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6589199" cy="609600"/>
          </a:xfrm>
        </p:spPr>
        <p:txBody>
          <a:bodyPr>
            <a:normAutofit fontScale="90000"/>
          </a:bodyPr>
          <a:lstStyle/>
          <a:p>
            <a:pPr marL="12700">
              <a:tabLst>
                <a:tab pos="4825365" algn="l"/>
              </a:tabLst>
              <a:defRPr/>
            </a:pP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Underlying Analogies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5257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en-US" sz="2600" b="1" dirty="0">
                <a:cs typeface="Arial"/>
              </a:rPr>
              <a:t>The</a:t>
            </a:r>
            <a:r>
              <a:rPr lang="en-US" sz="2600" b="1" spc="-30" dirty="0">
                <a:cs typeface="Arial"/>
              </a:rPr>
              <a:t> </a:t>
            </a:r>
            <a:r>
              <a:rPr lang="en-US" sz="2600" b="1" dirty="0">
                <a:cs typeface="Arial"/>
              </a:rPr>
              <a:t>"Travel Holida</a:t>
            </a:r>
            <a:r>
              <a:rPr lang="en-US" sz="2600" b="1" spc="-30" dirty="0">
                <a:cs typeface="Arial"/>
              </a:rPr>
              <a:t>y</a:t>
            </a:r>
            <a:r>
              <a:rPr lang="en-US" sz="2600" b="1" dirty="0">
                <a:cs typeface="Arial"/>
              </a:rPr>
              <a:t>"</a:t>
            </a:r>
            <a:r>
              <a:rPr lang="en-US" sz="2600" b="1" spc="10" dirty="0">
                <a:cs typeface="Arial"/>
              </a:rPr>
              <a:t> </a:t>
            </a:r>
            <a:r>
              <a:rPr lang="en-US" sz="2600" b="1" dirty="0">
                <a:cs typeface="Arial"/>
              </a:rPr>
              <a:t>Metap</a:t>
            </a:r>
            <a:r>
              <a:rPr lang="en-US" sz="2600" b="1" spc="-10" dirty="0">
                <a:cs typeface="Arial"/>
              </a:rPr>
              <a:t>h</a:t>
            </a:r>
            <a:r>
              <a:rPr lang="en-US" sz="2600" b="1" dirty="0">
                <a:cs typeface="Arial"/>
              </a:rPr>
              <a:t>o</a:t>
            </a:r>
            <a:r>
              <a:rPr lang="en-US" sz="2600" b="1" spc="10" dirty="0">
                <a:cs typeface="Arial"/>
              </a:rPr>
              <a:t>r</a:t>
            </a:r>
            <a:endParaRPr lang="en-US" sz="2600" dirty="0">
              <a:cs typeface="Arial"/>
            </a:endParaRPr>
          </a:p>
          <a:p>
            <a:pPr>
              <a:defRPr/>
            </a:pPr>
            <a:r>
              <a:rPr lang="en-US" sz="2600" dirty="0">
                <a:cs typeface="Arial"/>
              </a:rPr>
              <a:t>This</a:t>
            </a:r>
            <a:r>
              <a:rPr lang="en-US" sz="2600" spc="-15" dirty="0">
                <a:cs typeface="Arial"/>
              </a:rPr>
              <a:t> </a:t>
            </a:r>
            <a:r>
              <a:rPr lang="en-US" sz="2600" dirty="0">
                <a:cs typeface="Arial"/>
              </a:rPr>
              <a:t>w</a:t>
            </a:r>
            <a:r>
              <a:rPr lang="en-US" sz="2600" spc="-10" dirty="0">
                <a:cs typeface="Arial"/>
              </a:rPr>
              <a:t>a</a:t>
            </a:r>
            <a:r>
              <a:rPr lang="en-US" sz="2600" dirty="0">
                <a:cs typeface="Arial"/>
              </a:rPr>
              <a:t>s</a:t>
            </a:r>
            <a:r>
              <a:rPr lang="en-US" sz="2600" spc="10" dirty="0">
                <a:cs typeface="Arial"/>
              </a:rPr>
              <a:t> </a:t>
            </a:r>
            <a:r>
              <a:rPr lang="en-US" sz="2600" dirty="0">
                <a:cs typeface="Arial"/>
              </a:rPr>
              <a:t>dev</a:t>
            </a:r>
            <a:r>
              <a:rPr lang="en-US" sz="2600" spc="-10" dirty="0">
                <a:cs typeface="Arial"/>
              </a:rPr>
              <a:t>e</a:t>
            </a:r>
            <a:r>
              <a:rPr lang="en-US" sz="2600" dirty="0">
                <a:cs typeface="Arial"/>
              </a:rPr>
              <a:t>l</a:t>
            </a:r>
            <a:r>
              <a:rPr lang="en-US" sz="2600" spc="-10" dirty="0">
                <a:cs typeface="Arial"/>
              </a:rPr>
              <a:t>o</a:t>
            </a:r>
            <a:r>
              <a:rPr lang="en-US" sz="2600" dirty="0">
                <a:cs typeface="Arial"/>
              </a:rPr>
              <a:t>ped</a:t>
            </a:r>
            <a:r>
              <a:rPr lang="en-US" sz="2600" spc="30" dirty="0">
                <a:cs typeface="Arial"/>
              </a:rPr>
              <a:t> </a:t>
            </a:r>
            <a:r>
              <a:rPr lang="en-US" sz="2600" dirty="0">
                <a:cs typeface="Arial"/>
              </a:rPr>
              <a:t>by H</a:t>
            </a:r>
            <a:r>
              <a:rPr lang="en-US" sz="2600" spc="-10" dirty="0">
                <a:cs typeface="Arial"/>
              </a:rPr>
              <a:t>a</a:t>
            </a:r>
            <a:r>
              <a:rPr lang="en-US" sz="2600" dirty="0">
                <a:cs typeface="Arial"/>
              </a:rPr>
              <a:t>m</a:t>
            </a:r>
            <a:r>
              <a:rPr lang="en-US" sz="2600" spc="5" dirty="0">
                <a:cs typeface="Arial"/>
              </a:rPr>
              <a:t>m</a:t>
            </a:r>
            <a:r>
              <a:rPr lang="en-US" sz="2600" dirty="0">
                <a:cs typeface="Arial"/>
              </a:rPr>
              <a:t>ond</a:t>
            </a:r>
            <a:r>
              <a:rPr lang="en-US" sz="2600" spc="-10" dirty="0">
                <a:cs typeface="Arial"/>
              </a:rPr>
              <a:t> </a:t>
            </a:r>
            <a:r>
              <a:rPr lang="en-US" sz="2600" dirty="0">
                <a:cs typeface="Arial"/>
              </a:rPr>
              <a:t>and</a:t>
            </a:r>
            <a:r>
              <a:rPr lang="en-US" sz="2600" spc="10" dirty="0">
                <a:cs typeface="Arial"/>
              </a:rPr>
              <a:t> </a:t>
            </a:r>
            <a:r>
              <a:rPr lang="en-US" sz="2600" dirty="0">
                <a:cs typeface="Arial"/>
              </a:rPr>
              <a:t>A</a:t>
            </a:r>
            <a:r>
              <a:rPr lang="en-US" sz="2600" spc="-10" dirty="0">
                <a:cs typeface="Arial"/>
              </a:rPr>
              <a:t>l</a:t>
            </a:r>
            <a:r>
              <a:rPr lang="en-US" sz="2600" dirty="0">
                <a:cs typeface="Arial"/>
              </a:rPr>
              <a:t>l</a:t>
            </a:r>
            <a:r>
              <a:rPr lang="en-US" sz="2600" spc="-10" dirty="0">
                <a:cs typeface="Arial"/>
              </a:rPr>
              <a:t>i</a:t>
            </a:r>
            <a:r>
              <a:rPr lang="en-US" sz="2600" dirty="0">
                <a:cs typeface="Arial"/>
              </a:rPr>
              <a:t>son</a:t>
            </a:r>
            <a:r>
              <a:rPr lang="en-US" sz="2600" spc="30" dirty="0">
                <a:cs typeface="Arial"/>
              </a:rPr>
              <a:t> </a:t>
            </a:r>
            <a:r>
              <a:rPr lang="en-US" sz="2600" dirty="0">
                <a:cs typeface="Arial"/>
              </a:rPr>
              <a:t>i</a:t>
            </a:r>
            <a:r>
              <a:rPr lang="en-US" sz="2600" spc="-10" dirty="0">
                <a:cs typeface="Arial"/>
              </a:rPr>
              <a:t>n</a:t>
            </a:r>
            <a:r>
              <a:rPr lang="en-US" sz="2600" dirty="0">
                <a:cs typeface="Arial"/>
              </a:rPr>
              <a:t>19</a:t>
            </a:r>
            <a:r>
              <a:rPr lang="en-US" sz="2600" spc="-10" dirty="0">
                <a:cs typeface="Arial"/>
              </a:rPr>
              <a:t>8</a:t>
            </a:r>
            <a:r>
              <a:rPr lang="en-US" sz="2600" dirty="0">
                <a:cs typeface="Arial"/>
              </a:rPr>
              <a:t>7</a:t>
            </a:r>
            <a:r>
              <a:rPr lang="en-US" sz="2600" spc="20" dirty="0">
                <a:cs typeface="Arial"/>
              </a:rPr>
              <a:t> </a:t>
            </a:r>
            <a:r>
              <a:rPr lang="en-US" sz="2600" dirty="0">
                <a:cs typeface="Arial"/>
              </a:rPr>
              <a:t>for</a:t>
            </a:r>
            <a:r>
              <a:rPr lang="en-US" sz="2600" spc="-15" dirty="0">
                <a:cs typeface="Arial"/>
              </a:rPr>
              <a:t> </a:t>
            </a:r>
            <a:r>
              <a:rPr lang="en-US" sz="2600" dirty="0">
                <a:cs typeface="Arial"/>
              </a:rPr>
              <a:t>a Computer A</a:t>
            </a:r>
            <a:r>
              <a:rPr lang="en-US" sz="2600" spc="-10" dirty="0">
                <a:cs typeface="Arial"/>
              </a:rPr>
              <a:t>i</a:t>
            </a:r>
            <a:r>
              <a:rPr lang="en-US" sz="2600" dirty="0">
                <a:cs typeface="Arial"/>
              </a:rPr>
              <a:t>ded L</a:t>
            </a:r>
            <a:r>
              <a:rPr lang="en-US" sz="2600" spc="-10" dirty="0">
                <a:cs typeface="Arial"/>
              </a:rPr>
              <a:t>e</a:t>
            </a:r>
            <a:r>
              <a:rPr lang="en-US" sz="2600" dirty="0">
                <a:cs typeface="Arial"/>
              </a:rPr>
              <a:t>arn</a:t>
            </a:r>
            <a:r>
              <a:rPr lang="en-US" sz="2600" spc="-10" dirty="0">
                <a:cs typeface="Arial"/>
              </a:rPr>
              <a:t>i</a:t>
            </a:r>
            <a:r>
              <a:rPr lang="en-US" sz="2600" dirty="0">
                <a:cs typeface="Arial"/>
              </a:rPr>
              <a:t>ng</a:t>
            </a:r>
            <a:r>
              <a:rPr lang="en-US" sz="2600" spc="5" dirty="0">
                <a:cs typeface="Arial"/>
              </a:rPr>
              <a:t> </a:t>
            </a:r>
            <a:r>
              <a:rPr lang="en-US" sz="2600" dirty="0">
                <a:cs typeface="Arial"/>
              </a:rPr>
              <a:t>S</a:t>
            </a:r>
            <a:r>
              <a:rPr lang="en-US" sz="2600" spc="-10" dirty="0">
                <a:cs typeface="Arial"/>
              </a:rPr>
              <a:t>y</a:t>
            </a:r>
            <a:r>
              <a:rPr lang="en-US" sz="2600" dirty="0">
                <a:cs typeface="Arial"/>
              </a:rPr>
              <a:t>stem (</a:t>
            </a:r>
            <a:r>
              <a:rPr lang="en-US" sz="2600" spc="-10" dirty="0">
                <a:cs typeface="Arial"/>
              </a:rPr>
              <a:t>C</a:t>
            </a:r>
            <a:r>
              <a:rPr lang="en-US" sz="2600" dirty="0">
                <a:cs typeface="Arial"/>
              </a:rPr>
              <a:t>A</a:t>
            </a:r>
            <a:r>
              <a:rPr lang="en-US" sz="2600" spc="-10" dirty="0">
                <a:cs typeface="Arial"/>
              </a:rPr>
              <a:t>L</a:t>
            </a:r>
            <a:r>
              <a:rPr lang="en-US" sz="2600" dirty="0">
                <a:cs typeface="Arial"/>
              </a:rPr>
              <a:t>)</a:t>
            </a:r>
            <a:r>
              <a:rPr lang="en-US" sz="2600" spc="5" dirty="0">
                <a:cs typeface="Arial"/>
              </a:rPr>
              <a:t> </a:t>
            </a:r>
          </a:p>
          <a:p>
            <a:pPr>
              <a:defRPr/>
            </a:pPr>
            <a:r>
              <a:rPr lang="en-US" sz="2600" dirty="0">
                <a:cs typeface="Arial"/>
              </a:rPr>
              <a:t>The a</a:t>
            </a:r>
            <a:r>
              <a:rPr lang="en-US" sz="2600" spc="-15" dirty="0">
                <a:cs typeface="Arial"/>
              </a:rPr>
              <a:t>i</a:t>
            </a:r>
            <a:r>
              <a:rPr lang="en-US" sz="2600" dirty="0">
                <a:cs typeface="Arial"/>
              </a:rPr>
              <a:t>m of</a:t>
            </a:r>
            <a:r>
              <a:rPr lang="en-US" sz="2600" spc="-5" dirty="0">
                <a:cs typeface="Arial"/>
              </a:rPr>
              <a:t> </a:t>
            </a:r>
            <a:r>
              <a:rPr lang="en-US" sz="2600" dirty="0">
                <a:cs typeface="Arial"/>
              </a:rPr>
              <a:t>the</a:t>
            </a:r>
            <a:r>
              <a:rPr lang="en-US" sz="2600" spc="-15" dirty="0">
                <a:cs typeface="Arial"/>
              </a:rPr>
              <a:t> </a:t>
            </a:r>
            <a:r>
              <a:rPr lang="en-US" sz="2600" dirty="0">
                <a:cs typeface="Arial"/>
              </a:rPr>
              <a:t>system</a:t>
            </a:r>
            <a:r>
              <a:rPr lang="en-US" sz="2600" spc="-10" dirty="0">
                <a:cs typeface="Arial"/>
              </a:rPr>
              <a:t> </a:t>
            </a:r>
            <a:r>
              <a:rPr lang="en-US" sz="2600" dirty="0">
                <a:cs typeface="Arial"/>
              </a:rPr>
              <a:t>w</a:t>
            </a:r>
            <a:r>
              <a:rPr lang="en-US" sz="2600" spc="-10" dirty="0">
                <a:cs typeface="Arial"/>
              </a:rPr>
              <a:t>a</a:t>
            </a:r>
            <a:r>
              <a:rPr lang="en-US" sz="2600" dirty="0">
                <a:cs typeface="Arial"/>
              </a:rPr>
              <a:t>s to </a:t>
            </a:r>
            <a:r>
              <a:rPr lang="en-US" sz="2600" dirty="0">
                <a:solidFill>
                  <a:srgbClr val="FF0000"/>
                </a:solidFill>
                <a:cs typeface="Arial"/>
              </a:rPr>
              <a:t>provide</a:t>
            </a:r>
            <a:r>
              <a:rPr lang="en-US" sz="2600" spc="-1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600" spc="5" dirty="0">
                <a:solidFill>
                  <a:srgbClr val="FF0000"/>
                </a:solidFill>
                <a:cs typeface="Arial"/>
              </a:rPr>
              <a:t>t</a:t>
            </a:r>
            <a:r>
              <a:rPr lang="en-US" sz="2600" dirty="0">
                <a:solidFill>
                  <a:srgbClr val="FF0000"/>
                </a:solidFill>
                <a:cs typeface="Arial"/>
              </a:rPr>
              <a:t>he student </a:t>
            </a:r>
            <a:r>
              <a:rPr lang="en-US" sz="2600" spc="-15" dirty="0">
                <a:solidFill>
                  <a:srgbClr val="FF0000"/>
                </a:solidFill>
                <a:cs typeface="Arial"/>
              </a:rPr>
              <a:t>w</a:t>
            </a:r>
            <a:r>
              <a:rPr lang="en-US" sz="2600" dirty="0">
                <a:solidFill>
                  <a:srgbClr val="FF0000"/>
                </a:solidFill>
                <a:cs typeface="Arial"/>
              </a:rPr>
              <a:t>ith</a:t>
            </a:r>
            <a:r>
              <a:rPr lang="en-US" sz="2600" spc="1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600" dirty="0">
                <a:solidFill>
                  <a:srgbClr val="FF0000"/>
                </a:solidFill>
                <a:cs typeface="Arial"/>
              </a:rPr>
              <a:t>a</a:t>
            </a:r>
            <a:r>
              <a:rPr lang="en-US" sz="2600" spc="-1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600" dirty="0">
                <a:solidFill>
                  <a:srgbClr val="FF0000"/>
                </a:solidFill>
                <a:cs typeface="Arial"/>
              </a:rPr>
              <a:t>l</a:t>
            </a:r>
            <a:r>
              <a:rPr lang="en-US" sz="2600" spc="-10" dirty="0">
                <a:solidFill>
                  <a:srgbClr val="FF0000"/>
                </a:solidFill>
                <a:cs typeface="Arial"/>
              </a:rPr>
              <a:t>a</a:t>
            </a:r>
            <a:r>
              <a:rPr lang="en-US" sz="2600" dirty="0">
                <a:solidFill>
                  <a:srgbClr val="FF0000"/>
                </a:solidFill>
                <a:cs typeface="Arial"/>
              </a:rPr>
              <a:t>rge</a:t>
            </a:r>
            <a:r>
              <a:rPr lang="en-US" sz="2600" spc="1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600" dirty="0">
                <a:solidFill>
                  <a:srgbClr val="FF0000"/>
                </a:solidFill>
                <a:cs typeface="Arial"/>
              </a:rPr>
              <a:t>amount of </a:t>
            </a:r>
            <a:r>
              <a:rPr lang="en-US" sz="2600" spc="-15" dirty="0">
                <a:solidFill>
                  <a:srgbClr val="FF0000"/>
                </a:solidFill>
                <a:cs typeface="Arial"/>
              </a:rPr>
              <a:t>i</a:t>
            </a:r>
            <a:r>
              <a:rPr lang="en-US" sz="2600" dirty="0">
                <a:solidFill>
                  <a:srgbClr val="FF0000"/>
                </a:solidFill>
                <a:cs typeface="Arial"/>
              </a:rPr>
              <a:t>nfor</a:t>
            </a:r>
            <a:r>
              <a:rPr lang="en-US" sz="2600" spc="5" dirty="0">
                <a:solidFill>
                  <a:srgbClr val="FF0000"/>
                </a:solidFill>
                <a:cs typeface="Arial"/>
              </a:rPr>
              <a:t>m</a:t>
            </a:r>
            <a:r>
              <a:rPr lang="en-US" sz="2600" dirty="0">
                <a:solidFill>
                  <a:srgbClr val="FF0000"/>
                </a:solidFill>
                <a:cs typeface="Arial"/>
              </a:rPr>
              <a:t>ation </a:t>
            </a:r>
            <a:r>
              <a:rPr lang="en-US" sz="2600" dirty="0">
                <a:cs typeface="Arial"/>
              </a:rPr>
              <a:t>together </a:t>
            </a:r>
            <a:r>
              <a:rPr lang="en-US" sz="2600" spc="-10" dirty="0">
                <a:cs typeface="Arial"/>
              </a:rPr>
              <a:t>w</a:t>
            </a:r>
            <a:r>
              <a:rPr lang="en-US" sz="2600" dirty="0">
                <a:cs typeface="Arial"/>
              </a:rPr>
              <a:t>ith </a:t>
            </a:r>
            <a:r>
              <a:rPr lang="en-US" sz="2600" dirty="0">
                <a:solidFill>
                  <a:srgbClr val="FF0000"/>
                </a:solidFill>
                <a:cs typeface="Arial"/>
              </a:rPr>
              <a:t>various</a:t>
            </a:r>
            <a:r>
              <a:rPr lang="en-US" sz="2600" spc="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600" dirty="0">
                <a:solidFill>
                  <a:srgbClr val="FF0000"/>
                </a:solidFill>
                <a:cs typeface="Arial"/>
              </a:rPr>
              <a:t>means to</a:t>
            </a:r>
            <a:r>
              <a:rPr lang="en-US" sz="2600" spc="-1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600" dirty="0">
                <a:solidFill>
                  <a:srgbClr val="FF0000"/>
                </a:solidFill>
                <a:cs typeface="Arial"/>
              </a:rPr>
              <a:t>access</a:t>
            </a:r>
            <a:r>
              <a:rPr lang="en-US" sz="2600" spc="-10" dirty="0">
                <a:solidFill>
                  <a:srgbClr val="FF0000"/>
                </a:solidFill>
                <a:cs typeface="Arial"/>
              </a:rPr>
              <a:t>i</a:t>
            </a:r>
            <a:r>
              <a:rPr lang="en-US" sz="2600" dirty="0">
                <a:solidFill>
                  <a:srgbClr val="FF0000"/>
                </a:solidFill>
                <a:cs typeface="Arial"/>
              </a:rPr>
              <a:t>ng</a:t>
            </a:r>
            <a:r>
              <a:rPr lang="en-US" sz="2600" spc="2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600" dirty="0">
                <a:solidFill>
                  <a:srgbClr val="FF0000"/>
                </a:solidFill>
                <a:cs typeface="Arial"/>
              </a:rPr>
              <a:t>i</a:t>
            </a:r>
            <a:r>
              <a:rPr lang="en-US" sz="2600" spc="10" dirty="0">
                <a:solidFill>
                  <a:srgbClr val="FF0000"/>
                </a:solidFill>
                <a:cs typeface="Arial"/>
              </a:rPr>
              <a:t>t</a:t>
            </a:r>
            <a:endParaRPr lang="en-US" sz="2600" spc="-15" dirty="0">
              <a:cs typeface="Arial"/>
            </a:endParaRPr>
          </a:p>
          <a:p>
            <a:pPr>
              <a:defRPr/>
            </a:pPr>
            <a:r>
              <a:rPr lang="en-US" sz="2600" dirty="0">
                <a:cs typeface="Arial"/>
              </a:rPr>
              <a:t>The</a:t>
            </a:r>
            <a:r>
              <a:rPr lang="en-US" sz="2600" spc="-10" dirty="0">
                <a:cs typeface="Arial"/>
              </a:rPr>
              <a:t> </a:t>
            </a:r>
            <a:r>
              <a:rPr lang="en-US" sz="2600" dirty="0">
                <a:cs typeface="Arial"/>
              </a:rPr>
              <a:t>general </a:t>
            </a:r>
            <a:r>
              <a:rPr lang="en-US" sz="2600" dirty="0">
                <a:solidFill>
                  <a:srgbClr val="FF0000"/>
                </a:solidFill>
                <a:cs typeface="Arial"/>
              </a:rPr>
              <a:t>metap</a:t>
            </a:r>
            <a:r>
              <a:rPr lang="en-US" sz="2600" spc="-10" dirty="0">
                <a:solidFill>
                  <a:srgbClr val="FF0000"/>
                </a:solidFill>
                <a:cs typeface="Arial"/>
              </a:rPr>
              <a:t>h</a:t>
            </a:r>
            <a:r>
              <a:rPr lang="en-US" sz="2600" dirty="0">
                <a:solidFill>
                  <a:srgbClr val="FF0000"/>
                </a:solidFill>
                <a:cs typeface="Arial"/>
              </a:rPr>
              <a:t>or </a:t>
            </a:r>
            <a:r>
              <a:rPr lang="en-US" sz="2600" spc="-10" dirty="0">
                <a:solidFill>
                  <a:srgbClr val="FF0000"/>
                </a:solidFill>
                <a:cs typeface="Arial"/>
              </a:rPr>
              <a:t>o</a:t>
            </a:r>
            <a:r>
              <a:rPr lang="en-US" sz="2600" dirty="0">
                <a:solidFill>
                  <a:srgbClr val="FF0000"/>
                </a:solidFill>
                <a:cs typeface="Arial"/>
              </a:rPr>
              <a:t>f the</a:t>
            </a:r>
            <a:r>
              <a:rPr lang="en-US" sz="2600" spc="-1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600" dirty="0">
                <a:solidFill>
                  <a:srgbClr val="FF0000"/>
                </a:solidFill>
                <a:cs typeface="Arial"/>
              </a:rPr>
              <a:t>t</a:t>
            </a:r>
            <a:r>
              <a:rPr lang="en-US" sz="2600" spc="5" dirty="0">
                <a:solidFill>
                  <a:srgbClr val="FF0000"/>
                </a:solidFill>
                <a:cs typeface="Arial"/>
              </a:rPr>
              <a:t>r</a:t>
            </a:r>
            <a:r>
              <a:rPr lang="en-US" sz="2600" dirty="0">
                <a:solidFill>
                  <a:srgbClr val="FF0000"/>
                </a:solidFill>
                <a:cs typeface="Arial"/>
              </a:rPr>
              <a:t>avel</a:t>
            </a:r>
            <a:r>
              <a:rPr lang="en-US" sz="2600" spc="-1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600" dirty="0">
                <a:solidFill>
                  <a:srgbClr val="FF0000"/>
                </a:solidFill>
                <a:cs typeface="Arial"/>
              </a:rPr>
              <a:t>hol</a:t>
            </a:r>
            <a:r>
              <a:rPr lang="en-US" sz="2600" spc="-10" dirty="0">
                <a:solidFill>
                  <a:srgbClr val="FF0000"/>
                </a:solidFill>
                <a:cs typeface="Arial"/>
              </a:rPr>
              <a:t>i</a:t>
            </a:r>
            <a:r>
              <a:rPr lang="en-US" sz="2600" dirty="0">
                <a:solidFill>
                  <a:srgbClr val="FF0000"/>
                </a:solidFill>
                <a:cs typeface="Arial"/>
              </a:rPr>
              <a:t>day</a:t>
            </a:r>
            <a:r>
              <a:rPr lang="en-US" sz="2600" spc="4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600" dirty="0">
                <a:cs typeface="Arial"/>
              </a:rPr>
              <a:t>w</a:t>
            </a:r>
            <a:r>
              <a:rPr lang="en-US" sz="2600" spc="-10" dirty="0">
                <a:cs typeface="Arial"/>
              </a:rPr>
              <a:t>a</a:t>
            </a:r>
            <a:r>
              <a:rPr lang="en-US" sz="2600" dirty="0">
                <a:cs typeface="Arial"/>
              </a:rPr>
              <a:t>s used</a:t>
            </a:r>
            <a:r>
              <a:rPr lang="en-US" sz="2600" spc="10" dirty="0">
                <a:cs typeface="Arial"/>
              </a:rPr>
              <a:t> </a:t>
            </a:r>
            <a:r>
              <a:rPr lang="en-US" sz="2600" dirty="0">
                <a:cs typeface="Arial"/>
              </a:rPr>
              <a:t>pl</a:t>
            </a:r>
            <a:r>
              <a:rPr lang="en-US" sz="2600" spc="-10" dirty="0">
                <a:cs typeface="Arial"/>
              </a:rPr>
              <a:t>u</a:t>
            </a:r>
            <a:r>
              <a:rPr lang="en-US" sz="2600" dirty="0">
                <a:cs typeface="Arial"/>
              </a:rPr>
              <a:t>s</a:t>
            </a:r>
            <a:r>
              <a:rPr lang="en-US" sz="2600" spc="20" dirty="0">
                <a:cs typeface="Arial"/>
              </a:rPr>
              <a:t> </a:t>
            </a:r>
            <a:r>
              <a:rPr lang="en-US" sz="2600" dirty="0">
                <a:solidFill>
                  <a:srgbClr val="FF0000"/>
                </a:solidFill>
                <a:cs typeface="Arial"/>
              </a:rPr>
              <a:t>dis</a:t>
            </a:r>
            <a:r>
              <a:rPr lang="en-US" sz="2600" spc="-10" dirty="0">
                <a:solidFill>
                  <a:srgbClr val="FF0000"/>
                </a:solidFill>
                <a:cs typeface="Arial"/>
              </a:rPr>
              <a:t>p</a:t>
            </a:r>
            <a:r>
              <a:rPr lang="en-US" sz="2600" dirty="0">
                <a:solidFill>
                  <a:srgbClr val="FF0000"/>
                </a:solidFill>
                <a:cs typeface="Arial"/>
              </a:rPr>
              <a:t>l</a:t>
            </a:r>
            <a:r>
              <a:rPr lang="en-US" sz="2600" spc="-10" dirty="0">
                <a:solidFill>
                  <a:srgbClr val="FF0000"/>
                </a:solidFill>
                <a:cs typeface="Arial"/>
              </a:rPr>
              <a:t>a</a:t>
            </a:r>
            <a:r>
              <a:rPr lang="en-US" sz="2600" dirty="0">
                <a:solidFill>
                  <a:srgbClr val="FF0000"/>
                </a:solidFill>
                <a:cs typeface="Arial"/>
              </a:rPr>
              <a:t>y</a:t>
            </a:r>
            <a:r>
              <a:rPr lang="en-US" sz="2600" spc="2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600" dirty="0">
                <a:solidFill>
                  <a:srgbClr val="FF0000"/>
                </a:solidFill>
                <a:cs typeface="Arial"/>
              </a:rPr>
              <a:t>f</a:t>
            </a:r>
            <a:r>
              <a:rPr lang="en-US" sz="2600" spc="5" dirty="0">
                <a:solidFill>
                  <a:srgbClr val="FF0000"/>
                </a:solidFill>
                <a:cs typeface="Arial"/>
              </a:rPr>
              <a:t>r</a:t>
            </a:r>
            <a:r>
              <a:rPr lang="en-US" sz="2600" dirty="0">
                <a:solidFill>
                  <a:srgbClr val="FF0000"/>
                </a:solidFill>
                <a:cs typeface="Arial"/>
              </a:rPr>
              <a:t>ames representing</a:t>
            </a:r>
            <a:r>
              <a:rPr lang="en-US" sz="2600" spc="1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600" b="1" dirty="0">
                <a:solidFill>
                  <a:srgbClr val="FF0000"/>
                </a:solidFill>
                <a:cs typeface="Arial"/>
              </a:rPr>
              <a:t>places</a:t>
            </a:r>
            <a:r>
              <a:rPr lang="en-US" sz="2600" b="1" spc="-1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600" b="1" spc="5" dirty="0">
                <a:solidFill>
                  <a:srgbClr val="FF0000"/>
                </a:solidFill>
                <a:cs typeface="Arial"/>
              </a:rPr>
              <a:t>t</a:t>
            </a:r>
            <a:r>
              <a:rPr lang="en-US" sz="2600" b="1" dirty="0">
                <a:solidFill>
                  <a:srgbClr val="FF0000"/>
                </a:solidFill>
                <a:cs typeface="Arial"/>
              </a:rPr>
              <a:t>o</a:t>
            </a:r>
            <a:r>
              <a:rPr lang="en-US" sz="2600" b="1" spc="-1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600" b="1" dirty="0">
                <a:solidFill>
                  <a:srgbClr val="FF0000"/>
                </a:solidFill>
                <a:cs typeface="Arial"/>
              </a:rPr>
              <a:t>visi</a:t>
            </a:r>
            <a:r>
              <a:rPr lang="en-US" sz="2600" b="1" spc="15" dirty="0">
                <a:solidFill>
                  <a:srgbClr val="FF0000"/>
                </a:solidFill>
                <a:cs typeface="Arial"/>
              </a:rPr>
              <a:t>t</a:t>
            </a:r>
            <a:r>
              <a:rPr lang="en-US" sz="2600" dirty="0">
                <a:cs typeface="Arial"/>
              </a:rPr>
              <a:t>,</a:t>
            </a:r>
            <a:r>
              <a:rPr lang="en-US" sz="2600" spc="-30" dirty="0">
                <a:cs typeface="Arial"/>
              </a:rPr>
              <a:t> </a:t>
            </a:r>
            <a:r>
              <a:rPr lang="en-US" sz="2600" dirty="0">
                <a:cs typeface="Arial"/>
              </a:rPr>
              <a:t>and</a:t>
            </a:r>
            <a:r>
              <a:rPr lang="en-US" sz="2600" spc="5" dirty="0">
                <a:cs typeface="Arial"/>
              </a:rPr>
              <a:t> </a:t>
            </a:r>
            <a:r>
              <a:rPr lang="en-US" sz="2600" dirty="0">
                <a:cs typeface="Arial"/>
              </a:rPr>
              <a:t>various</a:t>
            </a:r>
            <a:r>
              <a:rPr lang="en-US" sz="2600" spc="10" dirty="0">
                <a:cs typeface="Arial"/>
              </a:rPr>
              <a:t> </a:t>
            </a:r>
            <a:r>
              <a:rPr lang="en-US" sz="2600" dirty="0">
                <a:solidFill>
                  <a:srgbClr val="FF0000"/>
                </a:solidFill>
                <a:cs typeface="Arial"/>
              </a:rPr>
              <a:t>facil</a:t>
            </a:r>
            <a:r>
              <a:rPr lang="en-US" sz="2600" spc="-15" dirty="0">
                <a:solidFill>
                  <a:srgbClr val="FF0000"/>
                </a:solidFill>
                <a:cs typeface="Arial"/>
              </a:rPr>
              <a:t>i</a:t>
            </a:r>
            <a:r>
              <a:rPr lang="en-US" sz="2600" dirty="0">
                <a:solidFill>
                  <a:srgbClr val="FF0000"/>
                </a:solidFill>
                <a:cs typeface="Arial"/>
              </a:rPr>
              <a:t>ties representing</a:t>
            </a:r>
            <a:r>
              <a:rPr lang="en-US" sz="2600" spc="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600" dirty="0">
                <a:solidFill>
                  <a:srgbClr val="FF0000"/>
                </a:solidFill>
                <a:cs typeface="Arial"/>
              </a:rPr>
              <a:t>the </a:t>
            </a:r>
            <a:r>
              <a:rPr lang="en-US" sz="2600" b="1" spc="25" dirty="0">
                <a:solidFill>
                  <a:srgbClr val="FF0000"/>
                </a:solidFill>
                <a:cs typeface="Arial"/>
              </a:rPr>
              <a:t>w</a:t>
            </a:r>
            <a:r>
              <a:rPr lang="en-US" sz="2600" b="1" dirty="0">
                <a:solidFill>
                  <a:srgbClr val="FF0000"/>
                </a:solidFill>
                <a:cs typeface="Arial"/>
              </a:rPr>
              <a:t>a</a:t>
            </a:r>
            <a:r>
              <a:rPr lang="en-US" sz="2600" b="1" spc="-30" dirty="0">
                <a:solidFill>
                  <a:srgbClr val="FF0000"/>
                </a:solidFill>
                <a:cs typeface="Arial"/>
              </a:rPr>
              <a:t>y</a:t>
            </a:r>
            <a:r>
              <a:rPr lang="en-US" sz="2600" b="1" dirty="0">
                <a:solidFill>
                  <a:srgbClr val="FF0000"/>
                </a:solidFill>
                <a:cs typeface="Arial"/>
              </a:rPr>
              <a:t>s and</a:t>
            </a:r>
            <a:r>
              <a:rPr lang="en-US" sz="2600" b="1" spc="-1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600" b="1" dirty="0">
                <a:solidFill>
                  <a:srgbClr val="FF0000"/>
                </a:solidFill>
                <a:cs typeface="Arial"/>
              </a:rPr>
              <a:t>means</a:t>
            </a:r>
            <a:r>
              <a:rPr lang="en-US" sz="2600" b="1" spc="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600" b="1" dirty="0">
                <a:solidFill>
                  <a:srgbClr val="FF0000"/>
                </a:solidFill>
                <a:cs typeface="Arial"/>
              </a:rPr>
              <a:t>of traveling</a:t>
            </a:r>
            <a:r>
              <a:rPr lang="en-US" sz="2600" b="1" spc="-2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600" b="1" dirty="0">
                <a:solidFill>
                  <a:srgbClr val="FF0000"/>
                </a:solidFill>
                <a:cs typeface="Arial"/>
              </a:rPr>
              <a:t>arou</a:t>
            </a:r>
            <a:r>
              <a:rPr lang="en-US" sz="2600" b="1" spc="-10" dirty="0">
                <a:solidFill>
                  <a:srgbClr val="FF0000"/>
                </a:solidFill>
                <a:cs typeface="Arial"/>
              </a:rPr>
              <a:t>n</a:t>
            </a:r>
            <a:r>
              <a:rPr lang="en-US" sz="2600" b="1" spc="5" dirty="0">
                <a:solidFill>
                  <a:srgbClr val="FF0000"/>
                </a:solidFill>
                <a:cs typeface="Arial"/>
              </a:rPr>
              <a:t>d</a:t>
            </a:r>
          </a:p>
          <a:p>
            <a:pPr>
              <a:defRPr/>
            </a:pPr>
            <a:r>
              <a:rPr lang="en-US" sz="2600" dirty="0">
                <a:cs typeface="Arial"/>
              </a:rPr>
              <a:t>Within</a:t>
            </a:r>
            <a:r>
              <a:rPr lang="en-US" sz="2600" spc="-50" dirty="0">
                <a:cs typeface="Arial"/>
              </a:rPr>
              <a:t> </a:t>
            </a:r>
            <a:r>
              <a:rPr lang="en-US" sz="2600" dirty="0">
                <a:cs typeface="Arial"/>
              </a:rPr>
              <a:t>the</a:t>
            </a:r>
            <a:r>
              <a:rPr lang="en-US" sz="2600" spc="-10" dirty="0">
                <a:cs typeface="Arial"/>
              </a:rPr>
              <a:t> </a:t>
            </a:r>
            <a:r>
              <a:rPr lang="en-US" sz="2600" dirty="0">
                <a:cs typeface="Arial"/>
              </a:rPr>
              <a:t>ge</a:t>
            </a:r>
            <a:r>
              <a:rPr lang="en-US" sz="2600" spc="-10" dirty="0">
                <a:cs typeface="Arial"/>
              </a:rPr>
              <a:t>n</a:t>
            </a:r>
            <a:r>
              <a:rPr lang="en-US" sz="2600" dirty="0">
                <a:cs typeface="Arial"/>
              </a:rPr>
              <a:t>eral metaph</a:t>
            </a:r>
            <a:r>
              <a:rPr lang="en-US" sz="2600" spc="-10" dirty="0">
                <a:cs typeface="Arial"/>
              </a:rPr>
              <a:t>o</a:t>
            </a:r>
            <a:r>
              <a:rPr lang="en-US" sz="2600" dirty="0">
                <a:cs typeface="Arial"/>
              </a:rPr>
              <a:t>r, a number of</a:t>
            </a:r>
            <a:r>
              <a:rPr lang="en-US" sz="2600" spc="-15" dirty="0">
                <a:cs typeface="Arial"/>
              </a:rPr>
              <a:t> </a:t>
            </a:r>
            <a:r>
              <a:rPr lang="en-US" sz="2600" dirty="0">
                <a:cs typeface="Arial"/>
              </a:rPr>
              <a:t>more specif</a:t>
            </a:r>
            <a:r>
              <a:rPr lang="en-US" sz="2600" spc="5" dirty="0">
                <a:cs typeface="Arial"/>
              </a:rPr>
              <a:t>i</a:t>
            </a:r>
            <a:r>
              <a:rPr lang="en-US" sz="2600" dirty="0">
                <a:cs typeface="Arial"/>
              </a:rPr>
              <a:t>c metap</a:t>
            </a:r>
            <a:r>
              <a:rPr lang="en-US" sz="2600" spc="-15" dirty="0">
                <a:cs typeface="Arial"/>
              </a:rPr>
              <a:t>h</a:t>
            </a:r>
            <a:r>
              <a:rPr lang="en-US" sz="2600" dirty="0">
                <a:cs typeface="Arial"/>
              </a:rPr>
              <a:t>ors</a:t>
            </a:r>
            <a:r>
              <a:rPr lang="en-US" sz="2600" spc="-15" dirty="0">
                <a:cs typeface="Arial"/>
              </a:rPr>
              <a:t> </a:t>
            </a:r>
            <a:r>
              <a:rPr lang="en-US" sz="2600" spc="20" dirty="0">
                <a:cs typeface="Arial"/>
              </a:rPr>
              <a:t>w</a:t>
            </a:r>
            <a:r>
              <a:rPr lang="en-US" sz="2600" dirty="0">
                <a:cs typeface="Arial"/>
              </a:rPr>
              <a:t>ere</a:t>
            </a:r>
            <a:r>
              <a:rPr lang="en-US" sz="2600" spc="-30" dirty="0">
                <a:cs typeface="Arial"/>
              </a:rPr>
              <a:t> </a:t>
            </a:r>
            <a:r>
              <a:rPr lang="en-US" sz="2600" dirty="0">
                <a:cs typeface="Arial"/>
              </a:rPr>
              <a:t>a</a:t>
            </a:r>
            <a:r>
              <a:rPr lang="en-US" sz="2600" spc="-10" dirty="0">
                <a:cs typeface="Arial"/>
              </a:rPr>
              <a:t>s</a:t>
            </a:r>
            <a:r>
              <a:rPr lang="en-US" sz="2600" dirty="0">
                <a:cs typeface="Arial"/>
              </a:rPr>
              <a:t>s</a:t>
            </a:r>
            <a:r>
              <a:rPr lang="en-US" sz="2600" spc="-10" dirty="0">
                <a:cs typeface="Arial"/>
              </a:rPr>
              <a:t>u</a:t>
            </a:r>
            <a:r>
              <a:rPr lang="en-US" sz="2600" dirty="0">
                <a:cs typeface="Arial"/>
              </a:rPr>
              <a:t>med:</a:t>
            </a:r>
            <a:endParaRPr lang="en-US" sz="2600" spc="5" dirty="0">
              <a:cs typeface="Arial"/>
            </a:endParaRPr>
          </a:p>
          <a:p>
            <a:pPr lvl="1">
              <a:defRPr/>
            </a:pPr>
            <a:r>
              <a:rPr lang="en-US" sz="2300" dirty="0">
                <a:cs typeface="Arial"/>
              </a:rPr>
              <a:t>n</a:t>
            </a:r>
            <a:r>
              <a:rPr lang="en-US" sz="2300" spc="-10" dirty="0">
                <a:cs typeface="Arial"/>
              </a:rPr>
              <a:t>a</a:t>
            </a:r>
            <a:r>
              <a:rPr lang="en-US" sz="2300" dirty="0">
                <a:cs typeface="Arial"/>
              </a:rPr>
              <a:t>vi</a:t>
            </a:r>
            <a:r>
              <a:rPr lang="en-US" sz="2300" spc="-10" dirty="0">
                <a:cs typeface="Arial"/>
              </a:rPr>
              <a:t>g</a:t>
            </a:r>
            <a:r>
              <a:rPr lang="en-US" sz="2300" dirty="0">
                <a:cs typeface="Arial"/>
              </a:rPr>
              <a:t>ati</a:t>
            </a:r>
            <a:r>
              <a:rPr lang="en-US" sz="2300" spc="-10" dirty="0">
                <a:cs typeface="Arial"/>
              </a:rPr>
              <a:t>o</a:t>
            </a:r>
            <a:r>
              <a:rPr lang="en-US" sz="2300" dirty="0">
                <a:cs typeface="Arial"/>
              </a:rPr>
              <a:t>n e.g.</a:t>
            </a:r>
            <a:r>
              <a:rPr lang="en-US" sz="2300" spc="-5" dirty="0">
                <a:cs typeface="Arial"/>
              </a:rPr>
              <a:t> </a:t>
            </a:r>
            <a:r>
              <a:rPr lang="en-US" sz="2300" b="1" dirty="0">
                <a:cs typeface="Arial"/>
              </a:rPr>
              <a:t>go</a:t>
            </a:r>
            <a:r>
              <a:rPr lang="en-US" sz="2300" b="1" spc="-15" dirty="0">
                <a:cs typeface="Arial"/>
              </a:rPr>
              <a:t> </a:t>
            </a:r>
            <a:r>
              <a:rPr lang="en-US" sz="2300" b="1" dirty="0">
                <a:cs typeface="Arial"/>
              </a:rPr>
              <a:t>it</a:t>
            </a:r>
            <a:r>
              <a:rPr lang="en-US" sz="2300" b="1" spc="-15" dirty="0">
                <a:cs typeface="Arial"/>
              </a:rPr>
              <a:t> </a:t>
            </a:r>
            <a:r>
              <a:rPr lang="en-US" sz="2300" b="1" dirty="0">
                <a:cs typeface="Arial"/>
              </a:rPr>
              <a:t>alone travel </a:t>
            </a:r>
            <a:r>
              <a:rPr lang="en-US" sz="2300" spc="-10" dirty="0">
                <a:cs typeface="Arial"/>
              </a:rPr>
              <a:t>a</a:t>
            </a:r>
            <a:r>
              <a:rPr lang="en-US" sz="2300" dirty="0">
                <a:cs typeface="Arial"/>
              </a:rPr>
              <a:t>nd </a:t>
            </a:r>
            <a:r>
              <a:rPr lang="en-US" sz="2300" b="1" dirty="0">
                <a:cs typeface="Arial"/>
              </a:rPr>
              <a:t>guided</a:t>
            </a:r>
            <a:r>
              <a:rPr lang="en-US" sz="2300" b="1" spc="-10" dirty="0">
                <a:cs typeface="Arial"/>
              </a:rPr>
              <a:t> </a:t>
            </a:r>
            <a:r>
              <a:rPr lang="en-US" sz="2300" b="1" dirty="0">
                <a:cs typeface="Arial"/>
              </a:rPr>
              <a:t>tour</a:t>
            </a:r>
            <a:r>
              <a:rPr lang="en-US" sz="2300" b="1" spc="-5" dirty="0">
                <a:cs typeface="Arial"/>
              </a:rPr>
              <a:t>s</a:t>
            </a:r>
            <a:endParaRPr lang="en-US" sz="2300" spc="-15" dirty="0">
              <a:cs typeface="Arial"/>
            </a:endParaRPr>
          </a:p>
          <a:p>
            <a:pPr lvl="1">
              <a:defRPr/>
            </a:pPr>
            <a:r>
              <a:rPr lang="en-US" sz="2300" dirty="0">
                <a:cs typeface="Arial"/>
              </a:rPr>
              <a:t>S</a:t>
            </a:r>
            <a:r>
              <a:rPr lang="en-US" sz="2300" spc="-10" dirty="0">
                <a:cs typeface="Arial"/>
              </a:rPr>
              <a:t>e</a:t>
            </a:r>
            <a:r>
              <a:rPr lang="en-US" sz="2300" dirty="0">
                <a:cs typeface="Arial"/>
              </a:rPr>
              <a:t>con</a:t>
            </a:r>
            <a:r>
              <a:rPr lang="en-US" sz="2300" spc="-10" dirty="0">
                <a:cs typeface="Arial"/>
              </a:rPr>
              <a:t>d</a:t>
            </a:r>
            <a:r>
              <a:rPr lang="en-US" sz="2300" dirty="0">
                <a:cs typeface="Arial"/>
              </a:rPr>
              <a:t>,</a:t>
            </a:r>
            <a:r>
              <a:rPr lang="en-US" sz="2300" spc="15" dirty="0">
                <a:cs typeface="Arial"/>
              </a:rPr>
              <a:t> </a:t>
            </a:r>
            <a:r>
              <a:rPr lang="en-US" sz="2300" dirty="0">
                <a:cs typeface="Arial"/>
              </a:rPr>
              <a:t>a</a:t>
            </a:r>
            <a:r>
              <a:rPr lang="en-US" sz="2300" spc="-10" dirty="0">
                <a:cs typeface="Arial"/>
              </a:rPr>
              <a:t> </a:t>
            </a:r>
            <a:r>
              <a:rPr lang="en-US" sz="2300" b="1" dirty="0">
                <a:cs typeface="Arial"/>
              </a:rPr>
              <a:t>map </a:t>
            </a:r>
            <a:r>
              <a:rPr lang="en-US" sz="2300" dirty="0">
                <a:cs typeface="Arial"/>
              </a:rPr>
              <a:t>facil</a:t>
            </a:r>
            <a:r>
              <a:rPr lang="en-US" sz="2300" spc="-15" dirty="0">
                <a:cs typeface="Arial"/>
              </a:rPr>
              <a:t>i</a:t>
            </a:r>
            <a:r>
              <a:rPr lang="en-US" sz="2300" dirty="0">
                <a:cs typeface="Arial"/>
              </a:rPr>
              <a:t>ty</a:t>
            </a:r>
            <a:r>
              <a:rPr lang="en-US" sz="2300" spc="15" dirty="0">
                <a:cs typeface="Arial"/>
              </a:rPr>
              <a:t> </a:t>
            </a:r>
            <a:r>
              <a:rPr lang="en-US" sz="2300" dirty="0">
                <a:cs typeface="Arial"/>
              </a:rPr>
              <a:t>al</a:t>
            </a:r>
            <a:r>
              <a:rPr lang="en-US" sz="2300" spc="-15" dirty="0">
                <a:cs typeface="Arial"/>
              </a:rPr>
              <a:t>l</a:t>
            </a:r>
            <a:r>
              <a:rPr lang="en-US" sz="2300" dirty="0">
                <a:cs typeface="Arial"/>
              </a:rPr>
              <a:t>ow</a:t>
            </a:r>
            <a:r>
              <a:rPr lang="en-US" sz="2300" spc="-10" dirty="0">
                <a:cs typeface="Arial"/>
              </a:rPr>
              <a:t>e</a:t>
            </a:r>
            <a:r>
              <a:rPr lang="en-US" sz="2300" dirty="0">
                <a:cs typeface="Arial"/>
              </a:rPr>
              <a:t>d students</a:t>
            </a:r>
            <a:r>
              <a:rPr lang="en-US" sz="2300" spc="-20" dirty="0">
                <a:cs typeface="Arial"/>
              </a:rPr>
              <a:t> </a:t>
            </a:r>
            <a:r>
              <a:rPr lang="en-US" sz="2300" dirty="0">
                <a:cs typeface="Arial"/>
              </a:rPr>
              <a:t>to s</a:t>
            </a:r>
            <a:r>
              <a:rPr lang="en-US" sz="2300" spc="-10" dirty="0">
                <a:cs typeface="Arial"/>
              </a:rPr>
              <a:t>e</a:t>
            </a:r>
            <a:r>
              <a:rPr lang="en-US" sz="2300" dirty="0">
                <a:cs typeface="Arial"/>
              </a:rPr>
              <a:t>e</a:t>
            </a:r>
            <a:r>
              <a:rPr lang="en-US" sz="2300" spc="5" dirty="0">
                <a:cs typeface="Arial"/>
              </a:rPr>
              <a:t> </a:t>
            </a:r>
            <a:r>
              <a:rPr lang="en-US" sz="2300" dirty="0">
                <a:solidFill>
                  <a:srgbClr val="FF0000"/>
                </a:solidFill>
                <a:cs typeface="Arial"/>
              </a:rPr>
              <a:t>w</a:t>
            </a:r>
            <a:r>
              <a:rPr lang="en-US" sz="2300" spc="-10" dirty="0">
                <a:solidFill>
                  <a:srgbClr val="FF0000"/>
                </a:solidFill>
                <a:cs typeface="Arial"/>
              </a:rPr>
              <a:t>h</a:t>
            </a:r>
            <a:r>
              <a:rPr lang="en-US" sz="2300" dirty="0">
                <a:solidFill>
                  <a:srgbClr val="FF0000"/>
                </a:solidFill>
                <a:cs typeface="Arial"/>
              </a:rPr>
              <a:t>ere</a:t>
            </a:r>
            <a:r>
              <a:rPr lang="en-US" sz="2300" spc="2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300" dirty="0">
                <a:solidFill>
                  <a:srgbClr val="FF0000"/>
                </a:solidFill>
                <a:cs typeface="Arial"/>
              </a:rPr>
              <a:t>they</a:t>
            </a:r>
            <a:r>
              <a:rPr lang="en-US" sz="2300" spc="-1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300" dirty="0">
                <a:solidFill>
                  <a:srgbClr val="FF0000"/>
                </a:solidFill>
                <a:cs typeface="Arial"/>
              </a:rPr>
              <a:t>w</a:t>
            </a:r>
            <a:r>
              <a:rPr lang="en-US" sz="2300" spc="-10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300" dirty="0">
                <a:solidFill>
                  <a:srgbClr val="FF0000"/>
                </a:solidFill>
                <a:cs typeface="Arial"/>
              </a:rPr>
              <a:t>re</a:t>
            </a:r>
            <a:r>
              <a:rPr lang="en-US" sz="2300" spc="1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300" spc="-5" dirty="0">
                <a:cs typeface="Arial"/>
              </a:rPr>
              <a:t>an</a:t>
            </a:r>
            <a:r>
              <a:rPr lang="en-US" sz="2300" dirty="0">
                <a:cs typeface="Arial"/>
              </a:rPr>
              <a:t>d</a:t>
            </a:r>
            <a:r>
              <a:rPr lang="en-US" sz="2300" spc="10" dirty="0">
                <a:cs typeface="Arial"/>
              </a:rPr>
              <a:t> </a:t>
            </a:r>
            <a:r>
              <a:rPr lang="en-US" sz="2300" dirty="0">
                <a:solidFill>
                  <a:srgbClr val="FF0000"/>
                </a:solidFill>
                <a:cs typeface="Arial"/>
              </a:rPr>
              <a:t>w</a:t>
            </a:r>
            <a:r>
              <a:rPr lang="en-US" sz="2300" spc="-10" dirty="0">
                <a:solidFill>
                  <a:srgbClr val="FF0000"/>
                </a:solidFill>
                <a:cs typeface="Arial"/>
              </a:rPr>
              <a:t>h</a:t>
            </a:r>
            <a:r>
              <a:rPr lang="en-US" sz="2300" dirty="0">
                <a:solidFill>
                  <a:srgbClr val="FF0000"/>
                </a:solidFill>
                <a:cs typeface="Arial"/>
              </a:rPr>
              <a:t>ere</a:t>
            </a:r>
            <a:r>
              <a:rPr lang="en-US" sz="2300" spc="1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300" dirty="0">
                <a:solidFill>
                  <a:srgbClr val="FF0000"/>
                </a:solidFill>
                <a:cs typeface="Arial"/>
              </a:rPr>
              <a:t>they</a:t>
            </a:r>
            <a:r>
              <a:rPr lang="en-US" sz="2300" spc="-1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300" dirty="0">
                <a:solidFill>
                  <a:srgbClr val="FF0000"/>
                </a:solidFill>
                <a:cs typeface="Arial"/>
              </a:rPr>
              <a:t>had</a:t>
            </a:r>
            <a:r>
              <a:rPr lang="en-US" sz="2300" spc="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300" dirty="0">
                <a:solidFill>
                  <a:srgbClr val="FF0000"/>
                </a:solidFill>
                <a:cs typeface="Arial"/>
              </a:rPr>
              <a:t>be</a:t>
            </a:r>
            <a:r>
              <a:rPr lang="en-US" sz="2300" spc="-10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300" spc="5" dirty="0">
                <a:solidFill>
                  <a:srgbClr val="FF0000"/>
                </a:solidFill>
                <a:cs typeface="Arial"/>
              </a:rPr>
              <a:t>n</a:t>
            </a:r>
            <a:endParaRPr lang="en-US" sz="2300" dirty="0">
              <a:cs typeface="Arial"/>
            </a:endParaRPr>
          </a:p>
          <a:p>
            <a:pPr lvl="1">
              <a:defRPr/>
            </a:pPr>
            <a:r>
              <a:rPr lang="en-US" sz="2300" dirty="0">
                <a:cs typeface="Arial"/>
              </a:rPr>
              <a:t>T</a:t>
            </a:r>
            <a:r>
              <a:rPr lang="en-US" sz="2300" spc="-10" dirty="0">
                <a:cs typeface="Arial"/>
              </a:rPr>
              <a:t>h</a:t>
            </a:r>
            <a:r>
              <a:rPr lang="en-US" sz="2300" dirty="0">
                <a:cs typeface="Arial"/>
              </a:rPr>
              <a:t>e</a:t>
            </a:r>
            <a:r>
              <a:rPr lang="en-US" sz="2300" spc="-15" dirty="0">
                <a:cs typeface="Arial"/>
              </a:rPr>
              <a:t> </a:t>
            </a:r>
            <a:r>
              <a:rPr lang="en-US" sz="2300" dirty="0">
                <a:cs typeface="Arial"/>
              </a:rPr>
              <a:t>third </a:t>
            </a:r>
            <a:r>
              <a:rPr lang="en-US" sz="2300" b="1" dirty="0">
                <a:cs typeface="Arial"/>
              </a:rPr>
              <a:t>ind</a:t>
            </a:r>
            <a:r>
              <a:rPr lang="en-US" sz="2300" b="1" spc="-10" dirty="0">
                <a:cs typeface="Arial"/>
              </a:rPr>
              <a:t>e</a:t>
            </a:r>
            <a:r>
              <a:rPr lang="en-US" sz="2300" b="1" spc="-5" dirty="0">
                <a:cs typeface="Arial"/>
              </a:rPr>
              <a:t>x</a:t>
            </a:r>
            <a:r>
              <a:rPr lang="en-US" sz="2300" dirty="0">
                <a:cs typeface="Arial"/>
              </a:rPr>
              <a:t>(noti</a:t>
            </a:r>
            <a:r>
              <a:rPr lang="en-US" sz="2300" spc="-10" dirty="0">
                <a:cs typeface="Arial"/>
              </a:rPr>
              <a:t>o</a:t>
            </a:r>
            <a:r>
              <a:rPr lang="en-US" sz="2300" dirty="0">
                <a:cs typeface="Arial"/>
              </a:rPr>
              <a:t>n</a:t>
            </a:r>
            <a:r>
              <a:rPr lang="en-US" sz="2300" spc="-10" dirty="0">
                <a:cs typeface="Arial"/>
              </a:rPr>
              <a:t>a</a:t>
            </a:r>
            <a:r>
              <a:rPr lang="en-US" sz="2300" dirty="0">
                <a:cs typeface="Arial"/>
              </a:rPr>
              <a:t>l</a:t>
            </a:r>
            <a:r>
              <a:rPr lang="en-US" sz="2300" spc="-10" dirty="0">
                <a:cs typeface="Arial"/>
              </a:rPr>
              <a:t>l</a:t>
            </a:r>
            <a:r>
              <a:rPr lang="en-US" sz="2300" dirty="0">
                <a:cs typeface="Arial"/>
              </a:rPr>
              <a:t>y</a:t>
            </a:r>
            <a:r>
              <a:rPr lang="en-US" sz="2300" spc="20" dirty="0">
                <a:cs typeface="Arial"/>
              </a:rPr>
              <a:t> </a:t>
            </a:r>
            <a:r>
              <a:rPr lang="en-US" sz="2300" dirty="0">
                <a:cs typeface="Arial"/>
              </a:rPr>
              <a:t>the i</a:t>
            </a:r>
            <a:r>
              <a:rPr lang="en-US" sz="2300" spc="-10" dirty="0">
                <a:cs typeface="Arial"/>
              </a:rPr>
              <a:t>n</a:t>
            </a:r>
            <a:r>
              <a:rPr lang="en-US" sz="2300" dirty="0">
                <a:cs typeface="Arial"/>
              </a:rPr>
              <a:t>d</a:t>
            </a:r>
            <a:r>
              <a:rPr lang="en-US" sz="2300" spc="-10" dirty="0">
                <a:cs typeface="Arial"/>
              </a:rPr>
              <a:t>e</a:t>
            </a:r>
            <a:r>
              <a:rPr lang="en-US" sz="2300" dirty="0">
                <a:cs typeface="Arial"/>
              </a:rPr>
              <a:t>x</a:t>
            </a:r>
            <a:r>
              <a:rPr lang="en-US" sz="2300" spc="15" dirty="0">
                <a:cs typeface="Arial"/>
              </a:rPr>
              <a:t> </a:t>
            </a:r>
            <a:r>
              <a:rPr lang="en-US" sz="2300" dirty="0">
                <a:cs typeface="Arial"/>
              </a:rPr>
              <a:t>of</a:t>
            </a:r>
            <a:r>
              <a:rPr lang="en-US" sz="2300" spc="-10" dirty="0">
                <a:cs typeface="Arial"/>
              </a:rPr>
              <a:t> </a:t>
            </a:r>
            <a:r>
              <a:rPr lang="en-US" sz="2300" dirty="0">
                <a:cs typeface="Arial"/>
              </a:rPr>
              <a:t>a bo</a:t>
            </a:r>
            <a:r>
              <a:rPr lang="en-US" sz="2300" spc="-10" dirty="0">
                <a:cs typeface="Arial"/>
              </a:rPr>
              <a:t>o</a:t>
            </a:r>
            <a:r>
              <a:rPr lang="en-US" sz="2300" dirty="0">
                <a:cs typeface="Arial"/>
              </a:rPr>
              <a:t>k) provid</a:t>
            </a:r>
            <a:r>
              <a:rPr lang="en-US" sz="2300" spc="-10" dirty="0">
                <a:cs typeface="Arial"/>
              </a:rPr>
              <a:t>e</a:t>
            </a:r>
            <a:r>
              <a:rPr lang="en-US" sz="2300" dirty="0">
                <a:cs typeface="Arial"/>
              </a:rPr>
              <a:t>d</a:t>
            </a:r>
            <a:r>
              <a:rPr lang="en-US" sz="2300" spc="20" dirty="0">
                <a:cs typeface="Arial"/>
              </a:rPr>
              <a:t> </a:t>
            </a:r>
            <a:r>
              <a:rPr lang="en-US" sz="2300" dirty="0">
                <a:cs typeface="Arial"/>
              </a:rPr>
              <a:t>a mechan</a:t>
            </a:r>
            <a:r>
              <a:rPr lang="en-US" sz="2300" spc="-10" dirty="0">
                <a:cs typeface="Arial"/>
              </a:rPr>
              <a:t>i</a:t>
            </a:r>
            <a:r>
              <a:rPr lang="en-US" sz="2300" dirty="0">
                <a:cs typeface="Arial"/>
              </a:rPr>
              <a:t>sm</a:t>
            </a:r>
            <a:r>
              <a:rPr lang="en-US" sz="2300" spc="5" dirty="0">
                <a:cs typeface="Arial"/>
              </a:rPr>
              <a:t> </a:t>
            </a:r>
            <a:r>
              <a:rPr lang="en-US" sz="2300" dirty="0">
                <a:cs typeface="Arial"/>
              </a:rPr>
              <a:t>for</a:t>
            </a:r>
            <a:r>
              <a:rPr lang="en-US" sz="2300" spc="5" dirty="0">
                <a:cs typeface="Arial"/>
              </a:rPr>
              <a:t> </a:t>
            </a:r>
            <a:r>
              <a:rPr lang="en-US" sz="2300" b="1" spc="-5" dirty="0">
                <a:cs typeface="Arial"/>
              </a:rPr>
              <a:t>ke</a:t>
            </a:r>
            <a:r>
              <a:rPr lang="en-US" sz="2300" b="1" spc="-30" dirty="0">
                <a:cs typeface="Arial"/>
              </a:rPr>
              <a:t>y</a:t>
            </a:r>
            <a:r>
              <a:rPr lang="en-US" sz="2300" b="1" dirty="0">
                <a:cs typeface="Arial"/>
              </a:rPr>
              <a:t>-</a:t>
            </a:r>
            <a:r>
              <a:rPr lang="en-US" sz="2300" b="1" spc="25" dirty="0">
                <a:cs typeface="Arial"/>
              </a:rPr>
              <a:t>w</a:t>
            </a:r>
            <a:r>
              <a:rPr lang="en-US" sz="2300" b="1" dirty="0">
                <a:cs typeface="Arial"/>
              </a:rPr>
              <a:t>ord-ba</a:t>
            </a:r>
            <a:r>
              <a:rPr lang="en-US" sz="2300" b="1" spc="-10" dirty="0">
                <a:cs typeface="Arial"/>
              </a:rPr>
              <a:t>s</a:t>
            </a:r>
            <a:r>
              <a:rPr lang="en-US" sz="2300" b="1" dirty="0">
                <a:cs typeface="Arial"/>
              </a:rPr>
              <a:t>ed ac</a:t>
            </a:r>
            <a:r>
              <a:rPr lang="en-US" sz="2300" b="1" spc="-10" dirty="0">
                <a:cs typeface="Arial"/>
              </a:rPr>
              <a:t>c</a:t>
            </a:r>
            <a:r>
              <a:rPr lang="en-US" sz="2300" b="1" dirty="0">
                <a:cs typeface="Arial"/>
              </a:rPr>
              <a:t>es</a:t>
            </a:r>
            <a:r>
              <a:rPr lang="en-US" sz="2300" b="1" spc="-10" dirty="0">
                <a:cs typeface="Arial"/>
              </a:rPr>
              <a:t>s</a:t>
            </a:r>
            <a:endParaRPr lang="en-US" sz="2300" dirty="0">
              <a:cs typeface="Arial"/>
            </a:endParaRPr>
          </a:p>
          <a:p>
            <a:pPr>
              <a:defRPr/>
            </a:pP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149D2-E806-4AEF-8061-EE435B42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672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52400" y="23812"/>
            <a:ext cx="6589199" cy="585788"/>
          </a:xfrm>
        </p:spPr>
        <p:txBody>
          <a:bodyPr>
            <a:normAutofit/>
          </a:bodyPr>
          <a:lstStyle/>
          <a:p>
            <a:pPr marL="12700">
              <a:tabLst>
                <a:tab pos="4825365" algn="l"/>
              </a:tabLst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Guidelines for WIMPS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>
            <a:normAutofit fontScale="92500" lnSpcReduction="10000"/>
          </a:bodyPr>
          <a:lstStyle/>
          <a:p>
            <a:pPr marL="355600">
              <a:defRPr/>
            </a:pPr>
            <a:r>
              <a:rPr lang="en-US" sz="2800" spc="-20" dirty="0">
                <a:cs typeface="Arial"/>
              </a:rPr>
              <a:t>The 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cont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nts</a:t>
            </a:r>
            <a:r>
              <a:rPr lang="en-US" sz="2800" spc="1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spc="-15" dirty="0">
                <a:cs typeface="Arial"/>
              </a:rPr>
              <a:t>of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20" dirty="0">
                <a:cs typeface="Arial"/>
              </a:rPr>
              <a:t>a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15" dirty="0">
                <a:cs typeface="Arial"/>
              </a:rPr>
              <a:t>wi</a:t>
            </a:r>
            <a:r>
              <a:rPr lang="en-US" sz="2800" spc="-10" dirty="0">
                <a:cs typeface="Arial"/>
              </a:rPr>
              <a:t>n</a:t>
            </a:r>
            <a:r>
              <a:rPr lang="en-US" sz="2800" spc="-20" dirty="0">
                <a:cs typeface="Arial"/>
              </a:rPr>
              <a:t>d</a:t>
            </a:r>
            <a:r>
              <a:rPr lang="en-US" sz="2800" spc="-15" dirty="0">
                <a:cs typeface="Arial"/>
              </a:rPr>
              <a:t>o</a:t>
            </a:r>
            <a:r>
              <a:rPr lang="en-US" sz="2800" spc="-25" dirty="0">
                <a:cs typeface="Arial"/>
              </a:rPr>
              <a:t>w</a:t>
            </a:r>
            <a:r>
              <a:rPr lang="en-US" sz="2800" spc="20" dirty="0">
                <a:cs typeface="Arial"/>
              </a:rPr>
              <a:t> </a:t>
            </a:r>
            <a:r>
              <a:rPr lang="en-US" sz="2800" spc="-15" dirty="0">
                <a:cs typeface="Arial"/>
              </a:rPr>
              <a:t>sh</a:t>
            </a:r>
            <a:r>
              <a:rPr lang="en-US" sz="2800" spc="-20" dirty="0">
                <a:cs typeface="Arial"/>
              </a:rPr>
              <a:t>o</a:t>
            </a:r>
            <a:r>
              <a:rPr lang="en-US" sz="2800" spc="-15" dirty="0">
                <a:cs typeface="Arial"/>
              </a:rPr>
              <a:t>uld </a:t>
            </a:r>
            <a:r>
              <a:rPr lang="en-US" sz="2800" spc="-10" dirty="0">
                <a:cs typeface="Arial"/>
              </a:rPr>
              <a:t>f</a:t>
            </a:r>
            <a:r>
              <a:rPr lang="en-US" sz="2800" spc="-15" dirty="0">
                <a:cs typeface="Arial"/>
              </a:rPr>
              <a:t>o</a:t>
            </a:r>
            <a:r>
              <a:rPr lang="en-US" sz="2800" spc="-20" dirty="0">
                <a:cs typeface="Arial"/>
              </a:rPr>
              <a:t>rm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20" dirty="0">
                <a:cs typeface="Arial"/>
              </a:rPr>
              <a:t>a</a:t>
            </a:r>
            <a:r>
              <a:rPr lang="en-US" sz="2800" spc="30" dirty="0">
                <a:cs typeface="Arial"/>
              </a:rPr>
              <a:t> 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l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o</a:t>
            </a:r>
            <a:r>
              <a:rPr lang="en-US" sz="2800" spc="-20" dirty="0">
                <a:solidFill>
                  <a:srgbClr val="FF0000"/>
                </a:solidFill>
                <a:cs typeface="Arial"/>
              </a:rPr>
              <a:t>g</a:t>
            </a:r>
            <a:r>
              <a:rPr lang="en-US" sz="2800" spc="-5" dirty="0">
                <a:solidFill>
                  <a:srgbClr val="FF0000"/>
                </a:solidFill>
                <a:cs typeface="Arial"/>
              </a:rPr>
              <a:t>i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ca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lly r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l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ated </a:t>
            </a:r>
            <a:r>
              <a:rPr lang="en-US" sz="2800" spc="-20" dirty="0">
                <a:solidFill>
                  <a:srgbClr val="FF0000"/>
                </a:solidFill>
                <a:cs typeface="Arial"/>
              </a:rPr>
              <a:t>g</a:t>
            </a:r>
            <a:r>
              <a:rPr lang="en-US" sz="2800" spc="-5" dirty="0">
                <a:solidFill>
                  <a:srgbClr val="FF0000"/>
                </a:solidFill>
                <a:cs typeface="Arial"/>
              </a:rPr>
              <a:t>r</a:t>
            </a:r>
            <a:r>
              <a:rPr lang="en-US" sz="2800" spc="-20" dirty="0">
                <a:solidFill>
                  <a:srgbClr val="FF0000"/>
                </a:solidFill>
                <a:cs typeface="Arial"/>
              </a:rPr>
              <a:t>o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u</a:t>
            </a:r>
            <a:r>
              <a:rPr lang="en-US" sz="2800" spc="-20" dirty="0">
                <a:solidFill>
                  <a:srgbClr val="FF0000"/>
                </a:solidFill>
                <a:cs typeface="Arial"/>
              </a:rPr>
              <a:t>p</a:t>
            </a:r>
            <a:endParaRPr lang="en-US" sz="2800" dirty="0">
              <a:cs typeface="Arial"/>
            </a:endParaRPr>
          </a:p>
          <a:p>
            <a:pPr marL="355600">
              <a:defRPr/>
            </a:pPr>
            <a:r>
              <a:rPr lang="en-US" sz="2800" spc="10" dirty="0">
                <a:cs typeface="Arial"/>
              </a:rPr>
              <a:t>The</a:t>
            </a:r>
            <a:r>
              <a:rPr lang="en-US" sz="2800" spc="1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border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s</a:t>
            </a:r>
            <a:r>
              <a:rPr lang="en-US" sz="2800" spc="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spc="-15" dirty="0">
                <a:cs typeface="Arial"/>
              </a:rPr>
              <a:t>of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20" dirty="0">
                <a:cs typeface="Arial"/>
              </a:rPr>
              <a:t>e</a:t>
            </a:r>
            <a:r>
              <a:rPr lang="en-US" sz="2800" spc="-15" dirty="0">
                <a:cs typeface="Arial"/>
              </a:rPr>
              <a:t>ach</a:t>
            </a:r>
            <a:r>
              <a:rPr lang="en-US" sz="2800" spc="5" dirty="0">
                <a:cs typeface="Arial"/>
              </a:rPr>
              <a:t> </a:t>
            </a:r>
            <a:r>
              <a:rPr lang="en-US" sz="2800" spc="-15" dirty="0">
                <a:cs typeface="Arial"/>
              </a:rPr>
              <a:t>win</a:t>
            </a:r>
            <a:r>
              <a:rPr lang="en-US" sz="2800" spc="-20" dirty="0">
                <a:cs typeface="Arial"/>
              </a:rPr>
              <a:t>d</a:t>
            </a:r>
            <a:r>
              <a:rPr lang="en-US" sz="2800" spc="-15" dirty="0">
                <a:cs typeface="Arial"/>
              </a:rPr>
              <a:t>o</a:t>
            </a:r>
            <a:r>
              <a:rPr lang="en-US" sz="2800" spc="-25" dirty="0">
                <a:cs typeface="Arial"/>
              </a:rPr>
              <a:t>w</a:t>
            </a:r>
            <a:r>
              <a:rPr lang="en-US" sz="2800" spc="20" dirty="0">
                <a:cs typeface="Arial"/>
              </a:rPr>
              <a:t> </a:t>
            </a:r>
            <a:r>
              <a:rPr lang="en-US" sz="2800" spc="-15" dirty="0">
                <a:cs typeface="Arial"/>
              </a:rPr>
              <a:t>sh</a:t>
            </a:r>
            <a:r>
              <a:rPr lang="en-US" sz="2800" spc="-20" dirty="0">
                <a:cs typeface="Arial"/>
              </a:rPr>
              <a:t>o</a:t>
            </a:r>
            <a:r>
              <a:rPr lang="en-US" sz="2800" spc="-15" dirty="0">
                <a:cs typeface="Arial"/>
              </a:rPr>
              <a:t>uld </a:t>
            </a:r>
            <a:r>
              <a:rPr lang="en-US" sz="2800" spc="-20" dirty="0">
                <a:cs typeface="Arial"/>
              </a:rPr>
              <a:t>be</a:t>
            </a:r>
            <a:r>
              <a:rPr lang="en-US" sz="2800" spc="40" dirty="0">
                <a:cs typeface="Arial"/>
              </a:rPr>
              <a:t> 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c</a:t>
            </a:r>
            <a:r>
              <a:rPr lang="en-US" sz="2800" spc="-5" dirty="0">
                <a:solidFill>
                  <a:srgbClr val="FF0000"/>
                </a:solidFill>
                <a:cs typeface="Arial"/>
              </a:rPr>
              <a:t>l</a:t>
            </a:r>
            <a:r>
              <a:rPr lang="en-US" sz="2800" spc="-20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a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rly </a:t>
            </a:r>
            <a:r>
              <a:rPr lang="en-US" sz="2800" spc="-20" dirty="0">
                <a:solidFill>
                  <a:srgbClr val="FF0000"/>
                </a:solidFill>
                <a:cs typeface="Arial"/>
              </a:rPr>
              <a:t>de</a:t>
            </a:r>
            <a:r>
              <a:rPr lang="en-US" sz="2800" spc="-5" dirty="0">
                <a:solidFill>
                  <a:srgbClr val="FF0000"/>
                </a:solidFill>
                <a:cs typeface="Arial"/>
              </a:rPr>
              <a:t>l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imite</a:t>
            </a:r>
            <a:r>
              <a:rPr lang="en-US" sz="2800" spc="-20" dirty="0">
                <a:solidFill>
                  <a:srgbClr val="FF0000"/>
                </a:solidFill>
                <a:cs typeface="Arial"/>
              </a:rPr>
              <a:t>d</a:t>
            </a:r>
            <a:endParaRPr lang="en-US" sz="2800" dirty="0">
              <a:cs typeface="Arial"/>
            </a:endParaRPr>
          </a:p>
          <a:p>
            <a:pPr marL="355600">
              <a:defRPr/>
            </a:pPr>
            <a:r>
              <a:rPr lang="en-US" sz="2800" spc="-20" dirty="0">
                <a:solidFill>
                  <a:srgbClr val="FF0000"/>
                </a:solidFill>
                <a:cs typeface="Arial"/>
              </a:rPr>
              <a:t>Avo</a:t>
            </a:r>
            <a:r>
              <a:rPr lang="en-US" sz="2800" spc="-5" dirty="0">
                <a:solidFill>
                  <a:srgbClr val="FF0000"/>
                </a:solidFill>
                <a:cs typeface="Arial"/>
              </a:rPr>
              <a:t>i</a:t>
            </a:r>
            <a:r>
              <a:rPr lang="en-US" sz="2800" spc="-20" dirty="0">
                <a:solidFill>
                  <a:srgbClr val="FF0000"/>
                </a:solidFill>
                <a:cs typeface="Arial"/>
              </a:rPr>
              <a:t>d</a:t>
            </a:r>
            <a:r>
              <a:rPr lang="en-US" sz="2800" spc="-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fil</a:t>
            </a:r>
            <a:r>
              <a:rPr lang="en-US" sz="2800" spc="-5" dirty="0">
                <a:solidFill>
                  <a:srgbClr val="FF0000"/>
                </a:solidFill>
                <a:cs typeface="Arial"/>
              </a:rPr>
              <a:t>l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i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n</a:t>
            </a:r>
            <a:r>
              <a:rPr lang="en-US" sz="2800" spc="-20" dirty="0">
                <a:solidFill>
                  <a:srgbClr val="FF0000"/>
                </a:solidFill>
                <a:cs typeface="Arial"/>
              </a:rPr>
              <a:t>g</a:t>
            </a:r>
            <a:r>
              <a:rPr lang="en-US" sz="2800" spc="-5" dirty="0">
                <a:solidFill>
                  <a:srgbClr val="FF0000"/>
                </a:solidFill>
                <a:cs typeface="Arial"/>
              </a:rPr>
              <a:t> t</a:t>
            </a:r>
            <a:r>
              <a:rPr lang="en-US" sz="2800" spc="-20" dirty="0">
                <a:solidFill>
                  <a:srgbClr val="FF0000"/>
                </a:solidFill>
                <a:cs typeface="Arial"/>
              </a:rPr>
              <a:t>he</a:t>
            </a:r>
            <a:r>
              <a:rPr lang="en-US" sz="2800" spc="-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s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cr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800" spc="-20" dirty="0">
                <a:solidFill>
                  <a:srgbClr val="FF0000"/>
                </a:solidFill>
                <a:cs typeface="Arial"/>
              </a:rPr>
              <a:t>en</a:t>
            </a:r>
            <a:r>
              <a:rPr lang="en-US" sz="2800" spc="3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spc="-15" dirty="0">
                <a:cs typeface="Arial"/>
              </a:rPr>
              <a:t>with </a:t>
            </a:r>
            <a:r>
              <a:rPr lang="en-US" sz="2800" spc="-20" dirty="0">
                <a:cs typeface="Arial"/>
              </a:rPr>
              <a:t>a</a:t>
            </a:r>
            <a:r>
              <a:rPr lang="en-US" sz="2800" spc="10" dirty="0">
                <a:cs typeface="Arial"/>
              </a:rPr>
              <a:t> 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mul</a:t>
            </a:r>
            <a:r>
              <a:rPr lang="en-US" sz="2800" spc="-5" dirty="0">
                <a:solidFill>
                  <a:srgbClr val="FF0000"/>
                </a:solidFill>
                <a:cs typeface="Arial"/>
              </a:rPr>
              <a:t>t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i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p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licity</a:t>
            </a:r>
            <a:r>
              <a:rPr lang="en-US" sz="2800" spc="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of</a:t>
            </a:r>
            <a:r>
              <a:rPr lang="en-US" sz="2800" spc="-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spc="-20" dirty="0">
                <a:solidFill>
                  <a:srgbClr val="FF0000"/>
                </a:solidFill>
                <a:cs typeface="Arial"/>
              </a:rPr>
              <a:t>sm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a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ll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 wind</a:t>
            </a:r>
            <a:r>
              <a:rPr lang="en-US" sz="2800" spc="-20" dirty="0">
                <a:solidFill>
                  <a:srgbClr val="FF0000"/>
                </a:solidFill>
                <a:cs typeface="Arial"/>
              </a:rPr>
              <a:t>ows</a:t>
            </a:r>
            <a:endParaRPr lang="en-US" sz="2800" dirty="0">
              <a:cs typeface="Arial"/>
            </a:endParaRPr>
          </a:p>
          <a:p>
            <a:pPr marL="355600">
              <a:defRPr/>
            </a:pPr>
            <a:r>
              <a:rPr lang="en-US" sz="2800" spc="-20" dirty="0">
                <a:cs typeface="Arial"/>
              </a:rPr>
              <a:t>Win</a:t>
            </a:r>
            <a:r>
              <a:rPr lang="en-US" sz="2800" spc="-15" dirty="0">
                <a:cs typeface="Arial"/>
              </a:rPr>
              <a:t>d</a:t>
            </a:r>
            <a:r>
              <a:rPr lang="en-US" sz="2800" spc="-20" dirty="0">
                <a:cs typeface="Arial"/>
              </a:rPr>
              <a:t>ows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15" dirty="0">
                <a:cs typeface="Arial"/>
              </a:rPr>
              <a:t>should</a:t>
            </a:r>
            <a:r>
              <a:rPr lang="en-US" sz="2800" spc="30" dirty="0">
                <a:cs typeface="Arial"/>
              </a:rPr>
              <a:t> </a:t>
            </a:r>
            <a:r>
              <a:rPr lang="en-US" sz="2800" spc="-20" dirty="0">
                <a:solidFill>
                  <a:srgbClr val="FF0000"/>
                </a:solidFill>
                <a:cs typeface="Arial"/>
              </a:rPr>
              <a:t>ap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pear</a:t>
            </a:r>
            <a:r>
              <a:rPr lang="en-US" sz="2800" spc="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i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n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iti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a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lly</a:t>
            </a:r>
            <a:r>
              <a:rPr lang="en-US" sz="2800" spc="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in</a:t>
            </a:r>
            <a:r>
              <a:rPr lang="en-US" sz="2800" spc="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spc="-20" dirty="0">
                <a:solidFill>
                  <a:srgbClr val="FF0000"/>
                </a:solidFill>
                <a:cs typeface="Arial"/>
              </a:rPr>
              <a:t>a</a:t>
            </a:r>
            <a:r>
              <a:rPr lang="en-US" sz="2800" spc="-5" dirty="0">
                <a:solidFill>
                  <a:srgbClr val="FF0000"/>
                </a:solidFill>
                <a:cs typeface="Arial"/>
              </a:rPr>
              <a:t> c</a:t>
            </a:r>
            <a:r>
              <a:rPr lang="en-US" sz="2800" spc="-20" dirty="0">
                <a:solidFill>
                  <a:srgbClr val="FF0000"/>
                </a:solidFill>
                <a:cs typeface="Arial"/>
              </a:rPr>
              <a:t>on</a:t>
            </a:r>
            <a:r>
              <a:rPr lang="en-US" sz="2800" spc="-5" dirty="0">
                <a:solidFill>
                  <a:srgbClr val="FF0000"/>
                </a:solidFill>
                <a:cs typeface="Arial"/>
              </a:rPr>
              <a:t>s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is</a:t>
            </a:r>
            <a:r>
              <a:rPr lang="en-US" sz="2800" spc="-5" dirty="0">
                <a:solidFill>
                  <a:srgbClr val="FF0000"/>
                </a:solidFill>
                <a:cs typeface="Arial"/>
              </a:rPr>
              <a:t>t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ent</a:t>
            </a:r>
            <a:r>
              <a:rPr lang="en-US" sz="2800" dirty="0">
                <a:cs typeface="Arial"/>
              </a:rPr>
              <a:t> </a:t>
            </a:r>
            <a:r>
              <a:rPr lang="en-US" sz="2800" spc="-20" dirty="0">
                <a:solidFill>
                  <a:srgbClr val="FF0000"/>
                </a:solidFill>
                <a:cs typeface="Arial"/>
              </a:rPr>
              <a:t>p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os</a:t>
            </a:r>
            <a:r>
              <a:rPr lang="en-US" sz="2800" spc="-5" dirty="0">
                <a:solidFill>
                  <a:srgbClr val="FF0000"/>
                </a:solidFill>
                <a:cs typeface="Arial"/>
              </a:rPr>
              <a:t>i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ti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o</a:t>
            </a:r>
            <a:r>
              <a:rPr lang="en-US" sz="2800" spc="-20" dirty="0">
                <a:solidFill>
                  <a:srgbClr val="FF0000"/>
                </a:solidFill>
                <a:cs typeface="Arial"/>
              </a:rPr>
              <a:t>n</a:t>
            </a:r>
            <a:r>
              <a:rPr lang="en-US" sz="2800" spc="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spc="-20" dirty="0">
                <a:cs typeface="Arial"/>
              </a:rPr>
              <a:t>a</a:t>
            </a:r>
            <a:r>
              <a:rPr lang="en-US" sz="2800" spc="-15" dirty="0">
                <a:cs typeface="Arial"/>
              </a:rPr>
              <a:t>n</a:t>
            </a:r>
            <a:r>
              <a:rPr lang="en-US" sz="2800" spc="-20" dirty="0">
                <a:cs typeface="Arial"/>
              </a:rPr>
              <a:t>d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h</a:t>
            </a:r>
            <a:r>
              <a:rPr lang="en-US" sz="2800" spc="-20" dirty="0">
                <a:cs typeface="Arial"/>
              </a:rPr>
              <a:t>a</a:t>
            </a:r>
            <a:r>
              <a:rPr lang="en-US" sz="2800" spc="-10" dirty="0">
                <a:cs typeface="Arial"/>
              </a:rPr>
              <a:t>v</a:t>
            </a:r>
            <a:r>
              <a:rPr lang="en-US" sz="2800" spc="-20" dirty="0">
                <a:cs typeface="Arial"/>
              </a:rPr>
              <a:t>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20" dirty="0">
                <a:cs typeface="Arial"/>
              </a:rPr>
              <a:t>a</a:t>
            </a:r>
            <a:r>
              <a:rPr lang="en-US" sz="2800" spc="25" dirty="0">
                <a:cs typeface="Arial"/>
              </a:rPr>
              <a:t> 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co</a:t>
            </a:r>
            <a:r>
              <a:rPr lang="en-US" sz="2800" spc="-20" dirty="0">
                <a:solidFill>
                  <a:srgbClr val="FF0000"/>
                </a:solidFill>
                <a:cs typeface="Arial"/>
              </a:rPr>
              <a:t>n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sis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te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nt</a:t>
            </a:r>
            <a:r>
              <a:rPr lang="en-US" sz="2800" spc="-2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s</a:t>
            </a:r>
            <a:r>
              <a:rPr lang="en-US" sz="2800" spc="-5" dirty="0">
                <a:solidFill>
                  <a:srgbClr val="FF0000"/>
                </a:solidFill>
                <a:cs typeface="Arial"/>
              </a:rPr>
              <a:t>i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ze</a:t>
            </a:r>
            <a:endParaRPr lang="en-US" sz="2800" dirty="0">
              <a:cs typeface="Arial"/>
            </a:endParaRPr>
          </a:p>
          <a:p>
            <a:pPr marL="355600">
              <a:defRPr/>
            </a:pPr>
            <a:r>
              <a:rPr lang="en-US" sz="2800" spc="-20" dirty="0">
                <a:cs typeface="Arial"/>
              </a:rPr>
              <a:t>The</a:t>
            </a:r>
            <a:r>
              <a:rPr lang="en-US" sz="2800" spc="10" dirty="0">
                <a:cs typeface="Arial"/>
              </a:rPr>
              <a:t> </a:t>
            </a:r>
            <a:r>
              <a:rPr lang="en-US" sz="2800" spc="-20" dirty="0">
                <a:solidFill>
                  <a:srgbClr val="FF0000"/>
                </a:solidFill>
                <a:cs typeface="Arial"/>
              </a:rPr>
              <a:t>d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efa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ult</a:t>
            </a:r>
            <a:r>
              <a:rPr lang="en-US" sz="2800" spc="-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spc="-20" dirty="0">
                <a:solidFill>
                  <a:srgbClr val="FF0000"/>
                </a:solidFill>
                <a:cs typeface="Arial"/>
              </a:rPr>
              <a:t>po</a:t>
            </a:r>
            <a:r>
              <a:rPr lang="en-US" sz="2800" spc="-5" dirty="0">
                <a:solidFill>
                  <a:srgbClr val="FF0000"/>
                </a:solidFill>
                <a:cs typeface="Arial"/>
              </a:rPr>
              <a:t>s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it</a:t>
            </a:r>
            <a:r>
              <a:rPr lang="en-US" sz="2800" spc="-5" dirty="0">
                <a:solidFill>
                  <a:srgbClr val="FF0000"/>
                </a:solidFill>
                <a:cs typeface="Arial"/>
              </a:rPr>
              <a:t>i</a:t>
            </a:r>
            <a:r>
              <a:rPr lang="en-US" sz="2800" spc="-20" dirty="0">
                <a:solidFill>
                  <a:srgbClr val="FF0000"/>
                </a:solidFill>
                <a:cs typeface="Arial"/>
              </a:rPr>
              <a:t>on</a:t>
            </a:r>
            <a:r>
              <a:rPr lang="en-US" sz="2800" spc="2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spc="-15" dirty="0">
                <a:cs typeface="Arial"/>
              </a:rPr>
              <a:t>an</a:t>
            </a:r>
            <a:r>
              <a:rPr lang="en-US" sz="2800" spc="-20" dirty="0">
                <a:cs typeface="Arial"/>
              </a:rPr>
              <a:t>d</a:t>
            </a:r>
            <a:r>
              <a:rPr lang="en-US" sz="2800" spc="5" dirty="0">
                <a:cs typeface="Arial"/>
              </a:rPr>
              <a:t> 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s</a:t>
            </a:r>
            <a:r>
              <a:rPr lang="en-US" sz="2800" spc="-5" dirty="0">
                <a:solidFill>
                  <a:srgbClr val="FF0000"/>
                </a:solidFill>
                <a:cs typeface="Arial"/>
              </a:rPr>
              <a:t>i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ze</a:t>
            </a:r>
            <a:r>
              <a:rPr lang="en-US" sz="2800" spc="1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spc="-15" dirty="0">
                <a:cs typeface="Arial"/>
              </a:rPr>
              <a:t>sh</a:t>
            </a:r>
            <a:r>
              <a:rPr lang="en-US" sz="2800" spc="-20" dirty="0">
                <a:cs typeface="Arial"/>
              </a:rPr>
              <a:t>o</a:t>
            </a:r>
            <a:r>
              <a:rPr lang="en-US" sz="2800" spc="-15" dirty="0">
                <a:cs typeface="Arial"/>
              </a:rPr>
              <a:t>uld </a:t>
            </a:r>
            <a:r>
              <a:rPr lang="en-US" sz="2800" spc="-20" dirty="0">
                <a:cs typeface="Arial"/>
              </a:rPr>
              <a:t>be</a:t>
            </a:r>
            <a:r>
              <a:rPr lang="en-US" sz="2800" spc="25" dirty="0">
                <a:cs typeface="Arial"/>
              </a:rPr>
              <a:t> </a:t>
            </a:r>
            <a:r>
              <a:rPr lang="en-US" sz="2800" spc="-20" dirty="0">
                <a:solidFill>
                  <a:srgbClr val="FF0000"/>
                </a:solidFill>
                <a:cs typeface="Arial"/>
              </a:rPr>
              <a:t>a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d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j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us</a:t>
            </a:r>
            <a:r>
              <a:rPr lang="en-US" sz="2800" spc="-5" dirty="0">
                <a:solidFill>
                  <a:srgbClr val="FF0000"/>
                </a:solidFill>
                <a:cs typeface="Arial"/>
              </a:rPr>
              <a:t>t</a:t>
            </a:r>
            <a:r>
              <a:rPr lang="en-US" sz="2800" spc="-20" dirty="0">
                <a:solidFill>
                  <a:srgbClr val="FF0000"/>
                </a:solidFill>
                <a:cs typeface="Arial"/>
              </a:rPr>
              <a:t>ed</a:t>
            </a:r>
            <a:r>
              <a:rPr lang="en-US" sz="2800" spc="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to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 r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fl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ect</a:t>
            </a:r>
            <a:r>
              <a:rPr lang="en-US" sz="2800" spc="-20" dirty="0">
                <a:solidFill>
                  <a:srgbClr val="FF0000"/>
                </a:solidFill>
                <a:cs typeface="Arial"/>
              </a:rPr>
              <a:t> u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s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er</a:t>
            </a:r>
            <a:r>
              <a:rPr lang="en-US" sz="2800" spc="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spc="-20" dirty="0">
                <a:solidFill>
                  <a:srgbClr val="FF0000"/>
                </a:solidFill>
                <a:cs typeface="Arial"/>
              </a:rPr>
              <a:t>p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r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ef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er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800" spc="-20" dirty="0">
                <a:solidFill>
                  <a:srgbClr val="FF0000"/>
                </a:solidFill>
                <a:cs typeface="Arial"/>
              </a:rPr>
              <a:t>n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c</a:t>
            </a:r>
            <a:r>
              <a:rPr lang="en-US" sz="2800" spc="-20" dirty="0">
                <a:solidFill>
                  <a:srgbClr val="FF0000"/>
                </a:solidFill>
                <a:cs typeface="Arial"/>
              </a:rPr>
              <a:t>e</a:t>
            </a:r>
          </a:p>
          <a:p>
            <a:pPr marL="355600">
              <a:defRPr/>
            </a:pPr>
            <a:r>
              <a:rPr lang="en-US" sz="2800" spc="-20" dirty="0">
                <a:cs typeface="Arial"/>
              </a:rPr>
              <a:t>The content of each window and of each screen should </a:t>
            </a:r>
            <a:r>
              <a:rPr lang="en-US" sz="2800" spc="-20" dirty="0">
                <a:solidFill>
                  <a:srgbClr val="FF0000"/>
                </a:solidFill>
                <a:cs typeface="Arial"/>
              </a:rPr>
              <a:t>reflect a logical ordering, consistent format </a:t>
            </a:r>
            <a:r>
              <a:rPr lang="en-US" sz="2800" spc="-20" dirty="0">
                <a:cs typeface="Arial"/>
              </a:rPr>
              <a:t>a</a:t>
            </a:r>
            <a:r>
              <a:rPr lang="en-US" sz="2800" spc="-15" dirty="0">
                <a:cs typeface="Arial"/>
              </a:rPr>
              <a:t>n</a:t>
            </a:r>
            <a:r>
              <a:rPr lang="en-US" sz="2800" spc="-20" dirty="0">
                <a:cs typeface="Arial"/>
              </a:rPr>
              <a:t>d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uti</a:t>
            </a:r>
            <a:r>
              <a:rPr lang="en-US" sz="2800" spc="-5" dirty="0">
                <a:cs typeface="Arial"/>
              </a:rPr>
              <a:t>l</a:t>
            </a:r>
            <a:r>
              <a:rPr lang="en-US" sz="2800" spc="-10" dirty="0">
                <a:cs typeface="Arial"/>
              </a:rPr>
              <a:t>iz</a:t>
            </a:r>
            <a:r>
              <a:rPr lang="en-US" sz="2800" spc="-20" dirty="0">
                <a:cs typeface="Arial"/>
              </a:rPr>
              <a:t>e</a:t>
            </a:r>
            <a:r>
              <a:rPr lang="en-US" sz="2800" spc="15" dirty="0">
                <a:cs typeface="Arial"/>
              </a:rPr>
              <a:t> 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min</a:t>
            </a:r>
            <a:r>
              <a:rPr lang="en-US" sz="2800" spc="-5" dirty="0">
                <a:solidFill>
                  <a:srgbClr val="FF0000"/>
                </a:solidFill>
                <a:cs typeface="Arial"/>
              </a:rPr>
              <a:t>i</a:t>
            </a:r>
            <a:r>
              <a:rPr lang="en-US" sz="2800" spc="-25" dirty="0">
                <a:solidFill>
                  <a:srgbClr val="FF0000"/>
                </a:solidFill>
                <a:cs typeface="Arial"/>
              </a:rPr>
              <a:t>mum</a:t>
            </a:r>
            <a:r>
              <a:rPr lang="en-US" sz="2800" spc="2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spc="-20" dirty="0">
                <a:solidFill>
                  <a:srgbClr val="FF0000"/>
                </a:solidFill>
                <a:cs typeface="Arial"/>
              </a:rPr>
              <a:t>h</a:t>
            </a:r>
            <a:r>
              <a:rPr lang="en-US" sz="2800" spc="-5" dirty="0">
                <a:solidFill>
                  <a:srgbClr val="FF0000"/>
                </a:solidFill>
                <a:cs typeface="Arial"/>
              </a:rPr>
              <a:t>i</a:t>
            </a:r>
            <a:r>
              <a:rPr lang="en-US" sz="2800" spc="-20" dirty="0">
                <a:solidFill>
                  <a:srgbClr val="FF0000"/>
                </a:solidFill>
                <a:cs typeface="Arial"/>
              </a:rPr>
              <a:t>g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h</a:t>
            </a:r>
            <a:r>
              <a:rPr lang="en-US" sz="2800" spc="-10" dirty="0">
                <a:solidFill>
                  <a:srgbClr val="FF0000"/>
                </a:solidFill>
                <a:cs typeface="Arial"/>
              </a:rPr>
              <a:t>li</a:t>
            </a:r>
            <a:r>
              <a:rPr lang="en-US" sz="2800" spc="-15" dirty="0">
                <a:solidFill>
                  <a:srgbClr val="FF0000"/>
                </a:solidFill>
                <a:cs typeface="Arial"/>
              </a:rPr>
              <a:t>ght</a:t>
            </a:r>
            <a:r>
              <a:rPr lang="en-US" sz="2800" spc="-5" dirty="0">
                <a:solidFill>
                  <a:srgbClr val="FF0000"/>
                </a:solidFill>
                <a:cs typeface="Arial"/>
              </a:rPr>
              <a:t>i</a:t>
            </a:r>
            <a:r>
              <a:rPr lang="en-US" sz="2800" spc="-20" dirty="0">
                <a:solidFill>
                  <a:srgbClr val="FF0000"/>
                </a:solidFill>
                <a:cs typeface="Arial"/>
              </a:rPr>
              <a:t>ng</a:t>
            </a:r>
            <a:endParaRPr lang="en-US" sz="2800" dirty="0">
              <a:cs typeface="Arial"/>
            </a:endParaRPr>
          </a:p>
          <a:p>
            <a:pPr marL="355600">
              <a:defRPr/>
            </a:pPr>
            <a:endParaRPr lang="en-US" sz="2800" dirty="0">
              <a:cs typeface="Arial"/>
            </a:endParaRPr>
          </a:p>
          <a:p>
            <a:pPr>
              <a:defRPr/>
            </a:pP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BE2EDE-3FA4-4614-907C-8FF2B477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1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B61578-6899-4908-8F43-37D4E4C7961D}"/>
              </a:ext>
            </a:extLst>
          </p:cNvPr>
          <p:cNvSpPr txBox="1"/>
          <p:nvPr/>
        </p:nvSpPr>
        <p:spPr>
          <a:xfrm>
            <a:off x="1438275" y="581025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Usability and User Experience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7CFD91-A58D-4FC5-B33C-5EEE28230D9C}"/>
              </a:ext>
            </a:extLst>
          </p:cNvPr>
          <p:cNvSpPr txBox="1"/>
          <p:nvPr/>
        </p:nvSpPr>
        <p:spPr>
          <a:xfrm>
            <a:off x="533400" y="1194137"/>
            <a:ext cx="84582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b="1" dirty="0">
                <a:solidFill>
                  <a:srgbClr val="FF0000"/>
                </a:solidFill>
              </a:rPr>
              <a:t>Usability</a:t>
            </a:r>
            <a:r>
              <a:rPr lang="en-US" sz="2600" dirty="0"/>
              <a:t>: Means that the resulting interface are easy to use, efficient for the task, ensure safety and lead to correct completion of the task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b="1" dirty="0">
                <a:solidFill>
                  <a:srgbClr val="00B0F0"/>
                </a:solidFill>
              </a:rPr>
              <a:t>Usability + efficient interaction </a:t>
            </a:r>
            <a:r>
              <a:rPr lang="en-US" sz="2600" b="1" dirty="0"/>
              <a:t>				</a:t>
            </a:r>
            <a:r>
              <a:rPr lang="en-US" sz="2600" b="1" dirty="0">
                <a:solidFill>
                  <a:srgbClr val="FF0000"/>
                </a:solidFill>
              </a:rPr>
              <a:t>Higher    														Productivity</a:t>
            </a:r>
          </a:p>
          <a:p>
            <a:pPr algn="just"/>
            <a:endParaRPr lang="en-US" sz="2600" b="1" dirty="0"/>
          </a:p>
          <a:p>
            <a:pPr algn="just"/>
            <a:endParaRPr lang="en-US" sz="2600" b="1" dirty="0"/>
          </a:p>
          <a:p>
            <a:pPr algn="just"/>
            <a:r>
              <a:rPr lang="en-US" sz="2600" b="1" dirty="0"/>
              <a:t>User Experience: </a:t>
            </a:r>
            <a:r>
              <a:rPr lang="en-US" sz="2600" dirty="0"/>
              <a:t>A notion that not only encompasses the functional completeness, high usability and aesthetic appeal of the interactive artifact, but also its seamless integration into one’s lifestyle or even creating s new one around 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505C1-EB02-44D4-9313-F54AFACB4186}"/>
              </a:ext>
            </a:extLst>
          </p:cNvPr>
          <p:cNvSpPr txBox="1"/>
          <p:nvPr/>
        </p:nvSpPr>
        <p:spPr>
          <a:xfrm>
            <a:off x="533400" y="9525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terms in HCI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121096C4-AC37-46D0-A7FC-B33A9DBBA842}"/>
              </a:ext>
            </a:extLst>
          </p:cNvPr>
          <p:cNvCxnSpPr>
            <a:cxnSpLocks/>
          </p:cNvCxnSpPr>
          <p:nvPr/>
        </p:nvCxnSpPr>
        <p:spPr>
          <a:xfrm>
            <a:off x="5486400" y="3124200"/>
            <a:ext cx="1066800" cy="304800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AFCF28-1659-49B7-8B54-6F2BC400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9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6589199" cy="609600"/>
          </a:xfrm>
        </p:spPr>
        <p:txBody>
          <a:bodyPr>
            <a:normAutofit/>
          </a:bodyPr>
          <a:lstStyle/>
          <a:p>
            <a:pPr marL="12700">
              <a:tabLst>
                <a:tab pos="4825365" algn="l"/>
              </a:tabLst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Guidelines for WIMPS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181600"/>
          </a:xfrm>
        </p:spPr>
        <p:txBody>
          <a:bodyPr>
            <a:normAutofit/>
          </a:bodyPr>
          <a:lstStyle/>
          <a:p>
            <a:pPr marL="355600">
              <a:defRPr/>
            </a:pPr>
            <a:r>
              <a:rPr lang="en-US" sz="2600" spc="-20" dirty="0">
                <a:cs typeface="Arial"/>
              </a:rPr>
              <a:t>The</a:t>
            </a:r>
            <a:r>
              <a:rPr lang="en-US" sz="2600" spc="5" dirty="0">
                <a:cs typeface="Arial"/>
              </a:rPr>
              <a:t> </a:t>
            </a:r>
            <a:r>
              <a:rPr lang="en-US" sz="2600" spc="-15" dirty="0">
                <a:solidFill>
                  <a:srgbClr val="FF0000"/>
                </a:solidFill>
                <a:cs typeface="Arial"/>
              </a:rPr>
              <a:t>spat</a:t>
            </a:r>
            <a:r>
              <a:rPr lang="en-US" sz="2600" spc="-5" dirty="0">
                <a:solidFill>
                  <a:srgbClr val="FF0000"/>
                </a:solidFill>
                <a:cs typeface="Arial"/>
              </a:rPr>
              <a:t>i</a:t>
            </a:r>
            <a:r>
              <a:rPr lang="en-US" sz="2600" spc="-15" dirty="0">
                <a:solidFill>
                  <a:srgbClr val="FF0000"/>
                </a:solidFill>
                <a:cs typeface="Arial"/>
              </a:rPr>
              <a:t>al</a:t>
            </a:r>
            <a:r>
              <a:rPr lang="en-US" sz="2600" spc="-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600" spc="-20" dirty="0">
                <a:solidFill>
                  <a:srgbClr val="FF0000"/>
                </a:solidFill>
                <a:cs typeface="Arial"/>
              </a:rPr>
              <a:t>po</a:t>
            </a:r>
            <a:r>
              <a:rPr lang="en-US" sz="2600" spc="-10" dirty="0">
                <a:solidFill>
                  <a:srgbClr val="FF0000"/>
                </a:solidFill>
                <a:cs typeface="Arial"/>
              </a:rPr>
              <a:t>siti</a:t>
            </a:r>
            <a:r>
              <a:rPr lang="en-US" sz="2600" spc="-15" dirty="0">
                <a:solidFill>
                  <a:srgbClr val="FF0000"/>
                </a:solidFill>
                <a:cs typeface="Arial"/>
              </a:rPr>
              <a:t>o</a:t>
            </a:r>
            <a:r>
              <a:rPr lang="en-US" sz="2600" spc="-20" dirty="0">
                <a:solidFill>
                  <a:srgbClr val="FF0000"/>
                </a:solidFill>
                <a:cs typeface="Arial"/>
              </a:rPr>
              <a:t>n</a:t>
            </a:r>
            <a:r>
              <a:rPr lang="en-US" sz="2600" spc="-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600" spc="-15" dirty="0">
                <a:solidFill>
                  <a:srgbClr val="FF0000"/>
                </a:solidFill>
                <a:cs typeface="Arial"/>
              </a:rPr>
              <a:t>o</a:t>
            </a:r>
            <a:r>
              <a:rPr lang="en-US" sz="2600" spc="-10" dirty="0">
                <a:solidFill>
                  <a:srgbClr val="FF0000"/>
                </a:solidFill>
                <a:cs typeface="Arial"/>
              </a:rPr>
              <a:t>f</a:t>
            </a:r>
            <a:r>
              <a:rPr lang="en-US" sz="2600" spc="-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600" spc="-20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600" spc="-15" dirty="0">
                <a:solidFill>
                  <a:srgbClr val="FF0000"/>
                </a:solidFill>
                <a:cs typeface="Arial"/>
              </a:rPr>
              <a:t>ach</a:t>
            </a:r>
            <a:r>
              <a:rPr lang="en-US" sz="2600" spc="-1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600" spc="-15" dirty="0">
                <a:solidFill>
                  <a:srgbClr val="FF0000"/>
                </a:solidFill>
                <a:cs typeface="Arial"/>
              </a:rPr>
              <a:t>windo</a:t>
            </a:r>
            <a:r>
              <a:rPr lang="en-US" sz="2600" spc="-25" dirty="0">
                <a:solidFill>
                  <a:srgbClr val="FF0000"/>
                </a:solidFill>
                <a:cs typeface="Arial"/>
              </a:rPr>
              <a:t>w</a:t>
            </a:r>
            <a:r>
              <a:rPr lang="en-US" sz="2600" spc="1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600" spc="-20" dirty="0">
                <a:solidFill>
                  <a:srgbClr val="FF0000"/>
                </a:solidFill>
                <a:cs typeface="Arial"/>
              </a:rPr>
              <a:t>on</a:t>
            </a:r>
            <a:r>
              <a:rPr lang="en-US" sz="2600" spc="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600" spc="-15" dirty="0">
                <a:solidFill>
                  <a:srgbClr val="FF0000"/>
                </a:solidFill>
                <a:cs typeface="Arial"/>
              </a:rPr>
              <a:t>the</a:t>
            </a:r>
            <a:r>
              <a:rPr lang="en-US" sz="2600" spc="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600" spc="-15" dirty="0">
                <a:solidFill>
                  <a:srgbClr val="FF0000"/>
                </a:solidFill>
                <a:cs typeface="Arial"/>
              </a:rPr>
              <a:t>s</a:t>
            </a:r>
            <a:r>
              <a:rPr lang="en-US" sz="2600" spc="-10" dirty="0">
                <a:solidFill>
                  <a:srgbClr val="FF0000"/>
                </a:solidFill>
                <a:cs typeface="Arial"/>
              </a:rPr>
              <a:t>c</a:t>
            </a:r>
            <a:r>
              <a:rPr lang="en-US" sz="2600" spc="-15" dirty="0">
                <a:solidFill>
                  <a:srgbClr val="FF0000"/>
                </a:solidFill>
                <a:cs typeface="Arial"/>
              </a:rPr>
              <a:t>ree</a:t>
            </a:r>
            <a:r>
              <a:rPr lang="en-US" sz="2600" spc="-20" dirty="0">
                <a:solidFill>
                  <a:srgbClr val="FF0000"/>
                </a:solidFill>
                <a:cs typeface="Arial"/>
              </a:rPr>
              <a:t>n</a:t>
            </a:r>
            <a:r>
              <a:rPr lang="en-US" sz="2600" spc="-1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600" spc="-15" dirty="0">
                <a:cs typeface="Arial"/>
              </a:rPr>
              <a:t>sh</a:t>
            </a:r>
            <a:r>
              <a:rPr lang="en-US" sz="2600" spc="-20" dirty="0">
                <a:cs typeface="Arial"/>
              </a:rPr>
              <a:t>o</a:t>
            </a:r>
            <a:r>
              <a:rPr lang="en-US" sz="2600" spc="-15" dirty="0">
                <a:cs typeface="Arial"/>
              </a:rPr>
              <a:t>uld</a:t>
            </a:r>
            <a:r>
              <a:rPr lang="en-US" sz="2600" spc="-5" dirty="0">
                <a:cs typeface="Arial"/>
              </a:rPr>
              <a:t> </a:t>
            </a:r>
            <a:r>
              <a:rPr lang="en-US" sz="2600" spc="-10" dirty="0">
                <a:cs typeface="Arial"/>
              </a:rPr>
              <a:t>r</a:t>
            </a:r>
            <a:r>
              <a:rPr lang="en-US" sz="2600" spc="-15" dirty="0">
                <a:cs typeface="Arial"/>
              </a:rPr>
              <a:t>e</a:t>
            </a:r>
            <a:r>
              <a:rPr lang="en-US" sz="2600" spc="-10" dirty="0">
                <a:cs typeface="Arial"/>
              </a:rPr>
              <a:t>fl</a:t>
            </a:r>
            <a:r>
              <a:rPr lang="en-US" sz="2600" spc="-15" dirty="0">
                <a:cs typeface="Arial"/>
              </a:rPr>
              <a:t>ect</a:t>
            </a:r>
            <a:r>
              <a:rPr lang="en-US" sz="2600" spc="-5" dirty="0">
                <a:cs typeface="Arial"/>
              </a:rPr>
              <a:t> </a:t>
            </a:r>
            <a:r>
              <a:rPr lang="en-US" sz="2600" spc="-20" dirty="0">
                <a:cs typeface="Arial"/>
              </a:rPr>
              <a:t>a</a:t>
            </a:r>
            <a:r>
              <a:rPr lang="en-US" sz="2600" spc="25" dirty="0">
                <a:cs typeface="Arial"/>
              </a:rPr>
              <a:t> </a:t>
            </a:r>
            <a:r>
              <a:rPr lang="en-US" sz="2600" spc="-10" dirty="0">
                <a:solidFill>
                  <a:srgbClr val="FF0000"/>
                </a:solidFill>
                <a:cs typeface="Arial"/>
              </a:rPr>
              <a:t>l</a:t>
            </a:r>
            <a:r>
              <a:rPr lang="en-US" sz="2600" spc="-15" dirty="0">
                <a:solidFill>
                  <a:srgbClr val="FF0000"/>
                </a:solidFill>
                <a:cs typeface="Arial"/>
              </a:rPr>
              <a:t>o</a:t>
            </a:r>
            <a:r>
              <a:rPr lang="en-US" sz="2600" spc="-20" dirty="0">
                <a:solidFill>
                  <a:srgbClr val="FF0000"/>
                </a:solidFill>
                <a:cs typeface="Arial"/>
              </a:rPr>
              <a:t>g</a:t>
            </a:r>
            <a:r>
              <a:rPr lang="en-US" sz="2600" spc="-5" dirty="0">
                <a:solidFill>
                  <a:srgbClr val="FF0000"/>
                </a:solidFill>
                <a:cs typeface="Arial"/>
              </a:rPr>
              <a:t>i</a:t>
            </a:r>
            <a:r>
              <a:rPr lang="en-US" sz="2600" spc="-15" dirty="0">
                <a:solidFill>
                  <a:srgbClr val="FF0000"/>
                </a:solidFill>
                <a:cs typeface="Arial"/>
              </a:rPr>
              <a:t>ca</a:t>
            </a:r>
            <a:r>
              <a:rPr lang="en-US" sz="2600" spc="-10" dirty="0">
                <a:solidFill>
                  <a:srgbClr val="FF0000"/>
                </a:solidFill>
                <a:cs typeface="Arial"/>
              </a:rPr>
              <a:t>l</a:t>
            </a:r>
            <a:r>
              <a:rPr lang="en-US" sz="2600" spc="-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600" spc="-15" dirty="0">
                <a:solidFill>
                  <a:srgbClr val="FF0000"/>
                </a:solidFill>
                <a:cs typeface="Arial"/>
              </a:rPr>
              <a:t>o</a:t>
            </a:r>
            <a:r>
              <a:rPr lang="en-US" sz="2600" spc="-10" dirty="0">
                <a:solidFill>
                  <a:srgbClr val="FF0000"/>
                </a:solidFill>
                <a:cs typeface="Arial"/>
              </a:rPr>
              <a:t>r</a:t>
            </a:r>
            <a:r>
              <a:rPr lang="en-US" sz="2600" spc="-15" dirty="0">
                <a:solidFill>
                  <a:srgbClr val="FF0000"/>
                </a:solidFill>
                <a:cs typeface="Arial"/>
              </a:rPr>
              <a:t>d</a:t>
            </a:r>
            <a:r>
              <a:rPr lang="en-US" sz="2600" spc="-20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600" spc="-5" dirty="0">
                <a:solidFill>
                  <a:srgbClr val="FF0000"/>
                </a:solidFill>
                <a:cs typeface="Arial"/>
              </a:rPr>
              <a:t>r</a:t>
            </a:r>
            <a:r>
              <a:rPr lang="en-US" sz="2600" spc="-10" dirty="0">
                <a:solidFill>
                  <a:srgbClr val="FF0000"/>
                </a:solidFill>
                <a:cs typeface="Arial"/>
              </a:rPr>
              <a:t>i</a:t>
            </a:r>
            <a:r>
              <a:rPr lang="en-US" sz="2600" spc="-15" dirty="0">
                <a:solidFill>
                  <a:srgbClr val="FF0000"/>
                </a:solidFill>
                <a:cs typeface="Arial"/>
              </a:rPr>
              <a:t>n</a:t>
            </a:r>
            <a:r>
              <a:rPr lang="en-US" sz="2600" spc="-20" dirty="0">
                <a:solidFill>
                  <a:srgbClr val="FF0000"/>
                </a:solidFill>
                <a:cs typeface="Arial"/>
              </a:rPr>
              <a:t>g</a:t>
            </a:r>
            <a:r>
              <a:rPr lang="en-US" sz="2600" spc="1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600" spc="-15" dirty="0">
                <a:solidFill>
                  <a:srgbClr val="FF0000"/>
                </a:solidFill>
                <a:cs typeface="Arial"/>
              </a:rPr>
              <a:t>e.</a:t>
            </a:r>
            <a:r>
              <a:rPr lang="en-US" sz="2600" spc="-10" dirty="0">
                <a:solidFill>
                  <a:srgbClr val="FF0000"/>
                </a:solidFill>
                <a:cs typeface="Arial"/>
              </a:rPr>
              <a:t>g.</a:t>
            </a:r>
            <a:r>
              <a:rPr lang="en-US" sz="2600" spc="2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600" spc="-15" dirty="0">
                <a:cs typeface="Arial"/>
              </a:rPr>
              <a:t>s</a:t>
            </a:r>
            <a:r>
              <a:rPr lang="en-US" sz="2600" spc="-5" dirty="0">
                <a:cs typeface="Arial"/>
              </a:rPr>
              <a:t>i</a:t>
            </a:r>
            <a:r>
              <a:rPr lang="en-US" sz="2600" spc="-15" dirty="0">
                <a:cs typeface="Arial"/>
              </a:rPr>
              <a:t>mpl</a:t>
            </a:r>
            <a:r>
              <a:rPr lang="en-US" sz="2600" spc="-10" dirty="0">
                <a:cs typeface="Arial"/>
              </a:rPr>
              <a:t>e,</a:t>
            </a:r>
            <a:r>
              <a:rPr lang="en-US" sz="2600" spc="-5" dirty="0">
                <a:cs typeface="Arial"/>
              </a:rPr>
              <a:t> </a:t>
            </a:r>
            <a:r>
              <a:rPr lang="en-US" sz="2600" spc="-25" dirty="0">
                <a:cs typeface="Arial"/>
              </a:rPr>
              <a:t>m</a:t>
            </a:r>
            <a:r>
              <a:rPr lang="en-US" sz="2600" spc="-15" dirty="0">
                <a:cs typeface="Arial"/>
              </a:rPr>
              <a:t>ore compl</a:t>
            </a:r>
            <a:r>
              <a:rPr lang="en-US" sz="2600" spc="-10" dirty="0">
                <a:cs typeface="Arial"/>
              </a:rPr>
              <a:t>e</a:t>
            </a:r>
            <a:r>
              <a:rPr lang="en-US" sz="2600" spc="-15" dirty="0">
                <a:cs typeface="Arial"/>
              </a:rPr>
              <a:t>x,</a:t>
            </a:r>
            <a:r>
              <a:rPr lang="en-US" sz="2600" spc="-5" dirty="0">
                <a:cs typeface="Arial"/>
              </a:rPr>
              <a:t> </a:t>
            </a:r>
            <a:r>
              <a:rPr lang="en-US" sz="2600" spc="-20" dirty="0">
                <a:cs typeface="Arial"/>
              </a:rPr>
              <a:t>mo</a:t>
            </a:r>
            <a:r>
              <a:rPr lang="en-US" sz="2600" spc="-10" dirty="0">
                <a:cs typeface="Arial"/>
              </a:rPr>
              <a:t>st</a:t>
            </a:r>
            <a:r>
              <a:rPr lang="en-US" sz="2600" spc="-5" dirty="0">
                <a:cs typeface="Arial"/>
              </a:rPr>
              <a:t> </a:t>
            </a:r>
            <a:r>
              <a:rPr lang="en-US" sz="2600" spc="-10" dirty="0">
                <a:cs typeface="Arial"/>
              </a:rPr>
              <a:t>c</a:t>
            </a:r>
            <a:r>
              <a:rPr lang="en-US" sz="2600" spc="-20" dirty="0">
                <a:cs typeface="Arial"/>
              </a:rPr>
              <a:t>om</a:t>
            </a:r>
            <a:r>
              <a:rPr lang="en-US" sz="2600" spc="-15" dirty="0">
                <a:cs typeface="Arial"/>
              </a:rPr>
              <a:t>p</a:t>
            </a:r>
            <a:r>
              <a:rPr lang="en-US" sz="2600" spc="-10" dirty="0">
                <a:cs typeface="Arial"/>
              </a:rPr>
              <a:t>l</a:t>
            </a:r>
            <a:r>
              <a:rPr lang="en-US" sz="2600" spc="-15" dirty="0">
                <a:cs typeface="Arial"/>
              </a:rPr>
              <a:t>ex in </a:t>
            </a:r>
            <a:r>
              <a:rPr lang="en-US" sz="2600" spc="-10" dirty="0">
                <a:cs typeface="Arial"/>
              </a:rPr>
              <a:t>t</a:t>
            </a:r>
            <a:r>
              <a:rPr lang="en-US" sz="2600" spc="-15" dirty="0">
                <a:cs typeface="Arial"/>
              </a:rPr>
              <a:t>hat</a:t>
            </a:r>
            <a:r>
              <a:rPr lang="en-US" sz="2600" spc="-5" dirty="0">
                <a:cs typeface="Arial"/>
              </a:rPr>
              <a:t> </a:t>
            </a:r>
            <a:r>
              <a:rPr lang="en-US" sz="2600" spc="-20" dirty="0">
                <a:cs typeface="Arial"/>
              </a:rPr>
              <a:t>o</a:t>
            </a:r>
            <a:r>
              <a:rPr lang="en-US" sz="2600" spc="-5" dirty="0">
                <a:cs typeface="Arial"/>
              </a:rPr>
              <a:t>r</a:t>
            </a:r>
            <a:r>
              <a:rPr lang="en-US" sz="2600" spc="-20" dirty="0">
                <a:cs typeface="Arial"/>
              </a:rPr>
              <a:t>d</a:t>
            </a:r>
            <a:r>
              <a:rPr lang="en-US" sz="2600" spc="-15" dirty="0">
                <a:cs typeface="Arial"/>
              </a:rPr>
              <a:t>e</a:t>
            </a:r>
            <a:r>
              <a:rPr lang="en-US" sz="2600" spc="-10" dirty="0">
                <a:cs typeface="Arial"/>
              </a:rPr>
              <a:t>r</a:t>
            </a:r>
            <a:endParaRPr lang="en-US" sz="2600" dirty="0">
              <a:cs typeface="Arial"/>
            </a:endParaRPr>
          </a:p>
          <a:p>
            <a:pPr marL="355600">
              <a:defRPr/>
            </a:pPr>
            <a:r>
              <a:rPr lang="en-US" sz="2600" spc="-20" dirty="0">
                <a:solidFill>
                  <a:srgbClr val="FF0000"/>
                </a:solidFill>
                <a:cs typeface="Arial"/>
              </a:rPr>
              <a:t>Use</a:t>
            </a:r>
            <a:r>
              <a:rPr lang="en-US" sz="2600" spc="-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600" spc="-15" dirty="0">
                <a:solidFill>
                  <a:srgbClr val="FF0000"/>
                </a:solidFill>
                <a:cs typeface="Arial"/>
              </a:rPr>
              <a:t>of</a:t>
            </a:r>
            <a:r>
              <a:rPr lang="en-US" sz="2600" spc="-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600" spc="-15" dirty="0">
                <a:solidFill>
                  <a:srgbClr val="FF0000"/>
                </a:solidFill>
                <a:cs typeface="Arial"/>
              </a:rPr>
              <a:t>colo</a:t>
            </a:r>
            <a:r>
              <a:rPr lang="en-US" sz="2600" spc="-5" dirty="0">
                <a:solidFill>
                  <a:srgbClr val="FF0000"/>
                </a:solidFill>
                <a:cs typeface="Arial"/>
              </a:rPr>
              <a:t>r</a:t>
            </a:r>
            <a:r>
              <a:rPr lang="en-US" sz="2600" spc="-15" dirty="0">
                <a:solidFill>
                  <a:srgbClr val="FF0000"/>
                </a:solidFill>
                <a:cs typeface="Arial"/>
              </a:rPr>
              <a:t>s</a:t>
            </a:r>
            <a:r>
              <a:rPr lang="en-US" sz="2600" spc="-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600" spc="-15" dirty="0">
                <a:solidFill>
                  <a:srgbClr val="FF0000"/>
                </a:solidFill>
                <a:cs typeface="Arial"/>
              </a:rPr>
              <a:t>across</a:t>
            </a:r>
            <a:r>
              <a:rPr lang="en-US" sz="2600" spc="1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600" spc="-15" dirty="0">
                <a:cs typeface="Arial"/>
              </a:rPr>
              <a:t>the</a:t>
            </a:r>
            <a:r>
              <a:rPr lang="en-US" sz="2600" spc="5" dirty="0">
                <a:cs typeface="Arial"/>
              </a:rPr>
              <a:t> </a:t>
            </a:r>
            <a:r>
              <a:rPr lang="en-US" sz="2600" spc="-20" dirty="0">
                <a:cs typeface="Arial"/>
              </a:rPr>
              <a:t>who</a:t>
            </a:r>
            <a:r>
              <a:rPr lang="en-US" sz="2600" spc="-5" dirty="0">
                <a:cs typeface="Arial"/>
              </a:rPr>
              <a:t>l</a:t>
            </a:r>
            <a:r>
              <a:rPr lang="en-US" sz="2600" spc="-20" dirty="0">
                <a:cs typeface="Arial"/>
              </a:rPr>
              <a:t>e</a:t>
            </a:r>
            <a:r>
              <a:rPr lang="en-US" sz="2600" spc="20" dirty="0">
                <a:cs typeface="Arial"/>
              </a:rPr>
              <a:t> </a:t>
            </a:r>
            <a:r>
              <a:rPr lang="en-US" sz="2600" spc="-15" dirty="0">
                <a:solidFill>
                  <a:srgbClr val="FF0000"/>
                </a:solidFill>
                <a:cs typeface="Arial"/>
              </a:rPr>
              <a:t>screen</a:t>
            </a:r>
            <a:r>
              <a:rPr lang="en-US" sz="2600" spc="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600" spc="-15" dirty="0">
                <a:cs typeface="Arial"/>
              </a:rPr>
              <a:t>sh</a:t>
            </a:r>
            <a:r>
              <a:rPr lang="en-US" sz="2600" spc="-20" dirty="0">
                <a:cs typeface="Arial"/>
              </a:rPr>
              <a:t>ou</a:t>
            </a:r>
            <a:r>
              <a:rPr lang="en-US" sz="2600" spc="-5" dirty="0">
                <a:cs typeface="Arial"/>
              </a:rPr>
              <a:t>l</a:t>
            </a:r>
            <a:r>
              <a:rPr lang="en-US" sz="2600" spc="-20" dirty="0">
                <a:cs typeface="Arial"/>
              </a:rPr>
              <a:t>d</a:t>
            </a:r>
            <a:r>
              <a:rPr lang="en-US" sz="2600" spc="-5" dirty="0">
                <a:cs typeface="Arial"/>
              </a:rPr>
              <a:t> </a:t>
            </a:r>
            <a:r>
              <a:rPr lang="en-US" sz="2600" spc="-15" dirty="0">
                <a:cs typeface="Arial"/>
              </a:rPr>
              <a:t>b</a:t>
            </a:r>
            <a:r>
              <a:rPr lang="en-US" sz="2600" spc="-20" dirty="0">
                <a:cs typeface="Arial"/>
              </a:rPr>
              <a:t>e</a:t>
            </a:r>
            <a:r>
              <a:rPr lang="en-US" sz="2600" dirty="0">
                <a:cs typeface="Arial"/>
              </a:rPr>
              <a:t> </a:t>
            </a:r>
            <a:r>
              <a:rPr lang="en-US" sz="2600" spc="-15" dirty="0">
                <a:solidFill>
                  <a:srgbClr val="FF0000"/>
                </a:solidFill>
                <a:cs typeface="Arial"/>
              </a:rPr>
              <a:t>min</a:t>
            </a:r>
            <a:r>
              <a:rPr lang="en-US" sz="2600" spc="-5" dirty="0">
                <a:solidFill>
                  <a:srgbClr val="FF0000"/>
                </a:solidFill>
                <a:cs typeface="Arial"/>
              </a:rPr>
              <a:t>i</a:t>
            </a:r>
            <a:r>
              <a:rPr lang="en-US" sz="2600" spc="-25" dirty="0">
                <a:solidFill>
                  <a:srgbClr val="FF0000"/>
                </a:solidFill>
                <a:cs typeface="Arial"/>
              </a:rPr>
              <a:t>mum</a:t>
            </a:r>
            <a:r>
              <a:rPr lang="en-US" sz="2600" spc="3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600" spc="-15" dirty="0">
                <a:cs typeface="Arial"/>
              </a:rPr>
              <a:t>an</a:t>
            </a:r>
            <a:r>
              <a:rPr lang="en-US" sz="2600" spc="-20" dirty="0">
                <a:cs typeface="Arial"/>
              </a:rPr>
              <a:t>d</a:t>
            </a:r>
            <a:r>
              <a:rPr lang="en-US" sz="2600" spc="10" dirty="0">
                <a:cs typeface="Arial"/>
              </a:rPr>
              <a:t> </a:t>
            </a:r>
            <a:r>
              <a:rPr lang="en-US" sz="2600" spc="-15" dirty="0">
                <a:solidFill>
                  <a:srgbClr val="FF0000"/>
                </a:solidFill>
                <a:cs typeface="Arial"/>
              </a:rPr>
              <a:t>co</a:t>
            </a:r>
            <a:r>
              <a:rPr lang="en-US" sz="2600" spc="-20" dirty="0">
                <a:solidFill>
                  <a:srgbClr val="FF0000"/>
                </a:solidFill>
                <a:cs typeface="Arial"/>
              </a:rPr>
              <a:t>n</a:t>
            </a:r>
            <a:r>
              <a:rPr lang="en-US" sz="2600" spc="-10" dirty="0">
                <a:solidFill>
                  <a:srgbClr val="FF0000"/>
                </a:solidFill>
                <a:cs typeface="Arial"/>
              </a:rPr>
              <a:t>sis</a:t>
            </a:r>
            <a:r>
              <a:rPr lang="en-US" sz="2600" spc="-15" dirty="0">
                <a:solidFill>
                  <a:srgbClr val="FF0000"/>
                </a:solidFill>
                <a:cs typeface="Arial"/>
              </a:rPr>
              <a:t>te</a:t>
            </a:r>
            <a:r>
              <a:rPr lang="en-US" sz="2600" spc="-10" dirty="0">
                <a:solidFill>
                  <a:srgbClr val="FF0000"/>
                </a:solidFill>
                <a:cs typeface="Arial"/>
              </a:rPr>
              <a:t>nt</a:t>
            </a:r>
            <a:endParaRPr lang="en-US" sz="2600" dirty="0">
              <a:cs typeface="Arial"/>
            </a:endParaRPr>
          </a:p>
          <a:p>
            <a:pPr marL="355600">
              <a:defRPr/>
            </a:pPr>
            <a:r>
              <a:rPr lang="en-US" sz="2600" spc="-15" dirty="0">
                <a:solidFill>
                  <a:srgbClr val="FF0000"/>
                </a:solidFill>
                <a:cs typeface="Arial"/>
              </a:rPr>
              <a:t>Allow</a:t>
            </a:r>
            <a:r>
              <a:rPr lang="en-US" sz="2600" spc="-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600" spc="-315" dirty="0">
                <a:solidFill>
                  <a:srgbClr val="FF0000"/>
                </a:solidFill>
                <a:cs typeface="Arial"/>
              </a:rPr>
              <a:t>“</a:t>
            </a:r>
            <a:r>
              <a:rPr lang="en-US" sz="2600" spc="-20" dirty="0">
                <a:solidFill>
                  <a:srgbClr val="FF0000"/>
                </a:solidFill>
                <a:cs typeface="Arial"/>
              </a:rPr>
              <a:t>p</a:t>
            </a:r>
            <a:r>
              <a:rPr lang="en-US" sz="2600" spc="-15" dirty="0">
                <a:solidFill>
                  <a:srgbClr val="FF0000"/>
                </a:solidFill>
                <a:cs typeface="Arial"/>
              </a:rPr>
              <a:t>o</a:t>
            </a:r>
            <a:r>
              <a:rPr lang="en-US" sz="2600" spc="-20" dirty="0">
                <a:solidFill>
                  <a:srgbClr val="FF0000"/>
                </a:solidFill>
                <a:cs typeface="Arial"/>
              </a:rPr>
              <a:t>p</a:t>
            </a:r>
            <a:r>
              <a:rPr lang="en-US" sz="2600" spc="-15" dirty="0">
                <a:solidFill>
                  <a:srgbClr val="FF0000"/>
                </a:solidFill>
                <a:cs typeface="Arial"/>
              </a:rPr>
              <a:t>p</a:t>
            </a:r>
            <a:r>
              <a:rPr lang="en-US" sz="2600" spc="-10" dirty="0">
                <a:solidFill>
                  <a:srgbClr val="FF0000"/>
                </a:solidFill>
                <a:cs typeface="Arial"/>
              </a:rPr>
              <a:t>i</a:t>
            </a:r>
            <a:r>
              <a:rPr lang="en-US" sz="2600" spc="-15" dirty="0">
                <a:solidFill>
                  <a:srgbClr val="FF0000"/>
                </a:solidFill>
                <a:cs typeface="Arial"/>
              </a:rPr>
              <a:t>n</a:t>
            </a:r>
            <a:r>
              <a:rPr lang="en-US" sz="2600" dirty="0">
                <a:solidFill>
                  <a:srgbClr val="FF0000"/>
                </a:solidFill>
                <a:cs typeface="Arial"/>
              </a:rPr>
              <a:t>g</a:t>
            </a:r>
            <a:r>
              <a:rPr lang="en-US" sz="2600" spc="-5" dirty="0">
                <a:solidFill>
                  <a:srgbClr val="FF0000"/>
                </a:solidFill>
                <a:cs typeface="Arial"/>
              </a:rPr>
              <a:t>-</a:t>
            </a:r>
            <a:r>
              <a:rPr lang="en-US" sz="2600" spc="-20" dirty="0">
                <a:solidFill>
                  <a:srgbClr val="FF0000"/>
                </a:solidFill>
                <a:cs typeface="Arial"/>
              </a:rPr>
              <a:t>u</a:t>
            </a:r>
            <a:r>
              <a:rPr lang="en-US" sz="2600" spc="-15" dirty="0">
                <a:solidFill>
                  <a:srgbClr val="FF0000"/>
                </a:solidFill>
                <a:cs typeface="Arial"/>
              </a:rPr>
              <a:t>p</a:t>
            </a:r>
            <a:r>
              <a:rPr lang="en-US" sz="2600" spc="-320" dirty="0">
                <a:solidFill>
                  <a:srgbClr val="FF0000"/>
                </a:solidFill>
                <a:cs typeface="Arial"/>
              </a:rPr>
              <a:t>”</a:t>
            </a:r>
            <a:r>
              <a:rPr lang="en-US" sz="2600" spc="2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600" spc="-15" dirty="0">
                <a:solidFill>
                  <a:srgbClr val="FF0000"/>
                </a:solidFill>
                <a:cs typeface="Arial"/>
              </a:rPr>
              <a:t>of</a:t>
            </a:r>
            <a:r>
              <a:rPr lang="en-US" sz="2600" spc="-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600" spc="-15" dirty="0">
                <a:solidFill>
                  <a:srgbClr val="FF0000"/>
                </a:solidFill>
                <a:cs typeface="Arial"/>
              </a:rPr>
              <a:t>wind</a:t>
            </a:r>
            <a:r>
              <a:rPr lang="en-US" sz="2600" spc="-20" dirty="0">
                <a:solidFill>
                  <a:srgbClr val="FF0000"/>
                </a:solidFill>
                <a:cs typeface="Arial"/>
              </a:rPr>
              <a:t>ows</a:t>
            </a:r>
            <a:r>
              <a:rPr lang="en-US" sz="2600" spc="3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600" spc="-15" dirty="0">
                <a:cs typeface="Arial"/>
              </a:rPr>
              <a:t>to</a:t>
            </a:r>
            <a:r>
              <a:rPr lang="en-US" sz="2600" spc="5" dirty="0">
                <a:cs typeface="Arial"/>
              </a:rPr>
              <a:t> </a:t>
            </a:r>
            <a:r>
              <a:rPr lang="en-US" sz="2600" spc="-15" dirty="0">
                <a:cs typeface="Arial"/>
              </a:rPr>
              <a:t>at</a:t>
            </a:r>
            <a:r>
              <a:rPr lang="en-US" sz="2600" spc="-5" dirty="0">
                <a:cs typeface="Arial"/>
              </a:rPr>
              <a:t>t</a:t>
            </a:r>
            <a:r>
              <a:rPr lang="en-US" sz="2600" spc="-10" dirty="0">
                <a:cs typeface="Arial"/>
              </a:rPr>
              <a:t>r</a:t>
            </a:r>
            <a:r>
              <a:rPr lang="en-US" sz="2600" spc="-15" dirty="0">
                <a:cs typeface="Arial"/>
              </a:rPr>
              <a:t>act</a:t>
            </a:r>
            <a:r>
              <a:rPr lang="en-US" sz="2600" spc="-20" dirty="0">
                <a:cs typeface="Arial"/>
              </a:rPr>
              <a:t> u</a:t>
            </a:r>
            <a:r>
              <a:rPr lang="en-US" sz="2600" spc="-10" dirty="0">
                <a:cs typeface="Arial"/>
              </a:rPr>
              <a:t>s</a:t>
            </a:r>
            <a:r>
              <a:rPr lang="en-US" sz="2600" spc="-15" dirty="0">
                <a:cs typeface="Arial"/>
              </a:rPr>
              <a:t>er at</a:t>
            </a:r>
            <a:r>
              <a:rPr lang="en-US" sz="2600" spc="-5" dirty="0">
                <a:cs typeface="Arial"/>
              </a:rPr>
              <a:t>t</a:t>
            </a:r>
            <a:r>
              <a:rPr lang="en-US" sz="2600" spc="-20" dirty="0">
                <a:cs typeface="Arial"/>
              </a:rPr>
              <a:t>e</a:t>
            </a:r>
            <a:r>
              <a:rPr lang="en-US" sz="2600" spc="-15" dirty="0">
                <a:cs typeface="Arial"/>
              </a:rPr>
              <a:t>n</a:t>
            </a:r>
            <a:r>
              <a:rPr lang="en-US" sz="2600" spc="-10" dirty="0">
                <a:cs typeface="Arial"/>
              </a:rPr>
              <a:t>ti</a:t>
            </a:r>
            <a:r>
              <a:rPr lang="en-US" sz="2600" spc="-15" dirty="0">
                <a:cs typeface="Arial"/>
              </a:rPr>
              <a:t>o</a:t>
            </a:r>
            <a:r>
              <a:rPr lang="en-US" sz="2600" spc="-20" dirty="0">
                <a:cs typeface="Arial"/>
              </a:rPr>
              <a:t>n</a:t>
            </a:r>
            <a:endParaRPr lang="en-US" sz="2600" dirty="0">
              <a:cs typeface="Arial"/>
            </a:endParaRPr>
          </a:p>
          <a:p>
            <a:pPr marL="355600">
              <a:defRPr/>
            </a:pPr>
            <a:r>
              <a:rPr lang="en-US" sz="2600" spc="-20" dirty="0">
                <a:cs typeface="Arial"/>
              </a:rPr>
              <a:t>Avo</a:t>
            </a:r>
            <a:r>
              <a:rPr lang="en-US" sz="2600" spc="-5" dirty="0">
                <a:cs typeface="Arial"/>
              </a:rPr>
              <a:t>i</a:t>
            </a:r>
            <a:r>
              <a:rPr lang="en-US" sz="2600" spc="-20" dirty="0">
                <a:cs typeface="Arial"/>
              </a:rPr>
              <a:t>d</a:t>
            </a:r>
            <a:r>
              <a:rPr lang="en-US" sz="2600" spc="-5" dirty="0">
                <a:cs typeface="Arial"/>
              </a:rPr>
              <a:t> </a:t>
            </a:r>
            <a:r>
              <a:rPr lang="en-US" sz="2600" spc="-20" dirty="0">
                <a:cs typeface="Arial"/>
              </a:rPr>
              <a:t>com</a:t>
            </a:r>
            <a:r>
              <a:rPr lang="en-US" sz="2600" spc="-15" dirty="0">
                <a:cs typeface="Arial"/>
              </a:rPr>
              <a:t>p</a:t>
            </a:r>
            <a:r>
              <a:rPr lang="en-US" sz="2600" spc="-10" dirty="0">
                <a:cs typeface="Arial"/>
              </a:rPr>
              <a:t>lic</a:t>
            </a:r>
            <a:r>
              <a:rPr lang="en-US" sz="2600" spc="-15" dirty="0">
                <a:cs typeface="Arial"/>
              </a:rPr>
              <a:t>at</a:t>
            </a:r>
            <a:r>
              <a:rPr lang="en-US" sz="2600" spc="-10" dirty="0">
                <a:cs typeface="Arial"/>
              </a:rPr>
              <a:t>e</a:t>
            </a:r>
            <a:r>
              <a:rPr lang="en-US" sz="2600" spc="-20" dirty="0">
                <a:cs typeface="Arial"/>
              </a:rPr>
              <a:t>d</a:t>
            </a:r>
            <a:r>
              <a:rPr lang="en-US" sz="2600" spc="25" dirty="0">
                <a:cs typeface="Arial"/>
              </a:rPr>
              <a:t> </a:t>
            </a:r>
            <a:r>
              <a:rPr lang="en-US" sz="2600" spc="-15" dirty="0">
                <a:solidFill>
                  <a:srgbClr val="FF0000"/>
                </a:solidFill>
                <a:cs typeface="Arial"/>
              </a:rPr>
              <a:t>co</a:t>
            </a:r>
            <a:r>
              <a:rPr lang="en-US" sz="2600" spc="-20" dirty="0">
                <a:solidFill>
                  <a:srgbClr val="FF0000"/>
                </a:solidFill>
                <a:cs typeface="Arial"/>
              </a:rPr>
              <a:t>d</a:t>
            </a:r>
            <a:r>
              <a:rPr lang="en-US" sz="2600" spc="-5" dirty="0">
                <a:solidFill>
                  <a:srgbClr val="FF0000"/>
                </a:solidFill>
                <a:cs typeface="Arial"/>
              </a:rPr>
              <a:t>i</a:t>
            </a:r>
            <a:r>
              <a:rPr lang="en-US" sz="2600" spc="-20" dirty="0">
                <a:solidFill>
                  <a:srgbClr val="FF0000"/>
                </a:solidFill>
                <a:cs typeface="Arial"/>
              </a:rPr>
              <a:t>ng</a:t>
            </a:r>
            <a:r>
              <a:rPr lang="en-US" sz="2600" spc="1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600" spc="-15" dirty="0">
                <a:solidFill>
                  <a:srgbClr val="FF0000"/>
                </a:solidFill>
                <a:cs typeface="Arial"/>
              </a:rPr>
              <a:t>of</a:t>
            </a:r>
            <a:r>
              <a:rPr lang="en-US" sz="2600" spc="-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600" spc="-20" dirty="0">
                <a:solidFill>
                  <a:srgbClr val="FF0000"/>
                </a:solidFill>
                <a:cs typeface="Arial"/>
              </a:rPr>
              <a:t>mo</a:t>
            </a:r>
            <a:r>
              <a:rPr lang="en-US" sz="2600" spc="-15" dirty="0">
                <a:solidFill>
                  <a:srgbClr val="FF0000"/>
                </a:solidFill>
                <a:cs typeface="Arial"/>
              </a:rPr>
              <a:t>use</a:t>
            </a:r>
            <a:r>
              <a:rPr lang="en-US" sz="2600" spc="1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600" spc="-20" dirty="0">
                <a:solidFill>
                  <a:srgbClr val="FF0000"/>
                </a:solidFill>
                <a:cs typeface="Arial"/>
              </a:rPr>
              <a:t>b</a:t>
            </a:r>
            <a:r>
              <a:rPr lang="en-US" sz="2600" spc="-15" dirty="0">
                <a:solidFill>
                  <a:srgbClr val="FF0000"/>
                </a:solidFill>
                <a:cs typeface="Arial"/>
              </a:rPr>
              <a:t>u</a:t>
            </a:r>
            <a:r>
              <a:rPr lang="en-US" sz="2600" spc="-10" dirty="0">
                <a:solidFill>
                  <a:srgbClr val="FF0000"/>
                </a:solidFill>
                <a:cs typeface="Arial"/>
              </a:rPr>
              <a:t>tt</a:t>
            </a:r>
            <a:r>
              <a:rPr lang="en-US" sz="2600" spc="-15" dirty="0">
                <a:solidFill>
                  <a:srgbClr val="FF0000"/>
                </a:solidFill>
                <a:cs typeface="Arial"/>
              </a:rPr>
              <a:t>ons</a:t>
            </a:r>
            <a:endParaRPr lang="en-US" sz="2600" dirty="0">
              <a:cs typeface="Arial"/>
            </a:endParaRPr>
          </a:p>
          <a:p>
            <a:pPr marL="355600">
              <a:defRPr/>
            </a:pPr>
            <a:r>
              <a:rPr lang="en-US" sz="2600" spc="-15" dirty="0">
                <a:cs typeface="Arial"/>
              </a:rPr>
              <a:t>Allow</a:t>
            </a:r>
            <a:r>
              <a:rPr lang="en-US" sz="2600" spc="-5" dirty="0">
                <a:cs typeface="Arial"/>
              </a:rPr>
              <a:t> </a:t>
            </a:r>
            <a:r>
              <a:rPr lang="en-US" sz="2600" spc="-15" dirty="0">
                <a:cs typeface="Arial"/>
              </a:rPr>
              <a:t>the </a:t>
            </a:r>
            <a:r>
              <a:rPr lang="en-US" sz="2600" spc="-20" dirty="0">
                <a:solidFill>
                  <a:srgbClr val="FF0000"/>
                </a:solidFill>
                <a:cs typeface="Arial"/>
              </a:rPr>
              <a:t>u</a:t>
            </a:r>
            <a:r>
              <a:rPr lang="en-US" sz="2600" spc="-10" dirty="0">
                <a:solidFill>
                  <a:srgbClr val="FF0000"/>
                </a:solidFill>
                <a:cs typeface="Arial"/>
              </a:rPr>
              <a:t>s</a:t>
            </a:r>
            <a:r>
              <a:rPr lang="en-US" sz="2600" spc="-20" dirty="0">
                <a:solidFill>
                  <a:srgbClr val="FF0000"/>
                </a:solidFill>
                <a:cs typeface="Arial"/>
              </a:rPr>
              <a:t>e</a:t>
            </a:r>
            <a:r>
              <a:rPr lang="en-US" sz="2600" spc="-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600" spc="-15" dirty="0">
                <a:solidFill>
                  <a:srgbClr val="FF0000"/>
                </a:solidFill>
                <a:cs typeface="Arial"/>
              </a:rPr>
              <a:t>o</a:t>
            </a:r>
            <a:r>
              <a:rPr lang="en-US" sz="2600" spc="-10" dirty="0">
                <a:solidFill>
                  <a:srgbClr val="FF0000"/>
                </a:solidFill>
                <a:cs typeface="Arial"/>
              </a:rPr>
              <a:t>f</a:t>
            </a:r>
            <a:r>
              <a:rPr lang="en-US" sz="2600" spc="-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600" spc="-10" dirty="0">
                <a:solidFill>
                  <a:srgbClr val="FF0000"/>
                </a:solidFill>
                <a:cs typeface="Arial"/>
              </a:rPr>
              <a:t>c</a:t>
            </a:r>
            <a:r>
              <a:rPr lang="en-US" sz="2600" spc="-20" dirty="0">
                <a:solidFill>
                  <a:srgbClr val="FF0000"/>
                </a:solidFill>
                <a:cs typeface="Arial"/>
              </a:rPr>
              <a:t>omman</a:t>
            </a:r>
            <a:r>
              <a:rPr lang="en-US" sz="2600" spc="-15" dirty="0">
                <a:solidFill>
                  <a:srgbClr val="FF0000"/>
                </a:solidFill>
                <a:cs typeface="Arial"/>
              </a:rPr>
              <a:t>ds</a:t>
            </a:r>
            <a:r>
              <a:rPr lang="en-US" sz="2600" spc="3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600" spc="-15" dirty="0">
                <a:cs typeface="Arial"/>
              </a:rPr>
              <a:t>as</a:t>
            </a:r>
            <a:r>
              <a:rPr lang="en-US" sz="2600" spc="-10" dirty="0">
                <a:cs typeface="Arial"/>
              </a:rPr>
              <a:t> </a:t>
            </a:r>
            <a:r>
              <a:rPr lang="en-US" sz="2600" spc="-20" dirty="0">
                <a:cs typeface="Arial"/>
              </a:rPr>
              <a:t>an</a:t>
            </a:r>
            <a:r>
              <a:rPr lang="en-US" sz="2600" spc="10" dirty="0">
                <a:cs typeface="Arial"/>
              </a:rPr>
              <a:t> </a:t>
            </a:r>
            <a:r>
              <a:rPr lang="en-US" sz="2600" spc="-15" dirty="0">
                <a:solidFill>
                  <a:srgbClr val="FF0000"/>
                </a:solidFill>
                <a:cs typeface="Arial"/>
              </a:rPr>
              <a:t>al</a:t>
            </a:r>
            <a:r>
              <a:rPr lang="en-US" sz="2600" spc="-5" dirty="0">
                <a:solidFill>
                  <a:srgbClr val="FF0000"/>
                </a:solidFill>
                <a:cs typeface="Arial"/>
              </a:rPr>
              <a:t>t</a:t>
            </a:r>
            <a:r>
              <a:rPr lang="en-US" sz="2600" spc="-15" dirty="0">
                <a:solidFill>
                  <a:srgbClr val="FF0000"/>
                </a:solidFill>
                <a:cs typeface="Arial"/>
              </a:rPr>
              <a:t>ernat</a:t>
            </a:r>
            <a:r>
              <a:rPr lang="en-US" sz="2600" spc="-5" dirty="0">
                <a:solidFill>
                  <a:srgbClr val="FF0000"/>
                </a:solidFill>
                <a:cs typeface="Arial"/>
              </a:rPr>
              <a:t>i</a:t>
            </a:r>
            <a:r>
              <a:rPr lang="en-US" sz="2600" spc="-15" dirty="0">
                <a:solidFill>
                  <a:srgbClr val="FF0000"/>
                </a:solidFill>
                <a:cs typeface="Arial"/>
              </a:rPr>
              <a:t>ve</a:t>
            </a:r>
            <a:r>
              <a:rPr lang="en-US" sz="2600" spc="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600" spc="-15" dirty="0">
                <a:solidFill>
                  <a:srgbClr val="FF0000"/>
                </a:solidFill>
                <a:cs typeface="Arial"/>
              </a:rPr>
              <a:t>to</a:t>
            </a:r>
            <a:r>
              <a:rPr lang="en-US" sz="2600" spc="-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600" spc="-15" dirty="0">
                <a:solidFill>
                  <a:srgbClr val="FF0000"/>
                </a:solidFill>
                <a:cs typeface="Arial"/>
              </a:rPr>
              <a:t>the</a:t>
            </a:r>
            <a:r>
              <a:rPr lang="en-US" sz="2600" dirty="0">
                <a:cs typeface="Arial"/>
              </a:rPr>
              <a:t> </a:t>
            </a:r>
            <a:r>
              <a:rPr lang="en-US" sz="2600" spc="-20" dirty="0">
                <a:solidFill>
                  <a:srgbClr val="FF0000"/>
                </a:solidFill>
                <a:cs typeface="Arial"/>
              </a:rPr>
              <a:t>mo</a:t>
            </a:r>
            <a:r>
              <a:rPr lang="en-US" sz="2600" spc="-15" dirty="0">
                <a:solidFill>
                  <a:srgbClr val="FF0000"/>
                </a:solidFill>
                <a:cs typeface="Arial"/>
              </a:rPr>
              <a:t>use</a:t>
            </a:r>
            <a:r>
              <a:rPr lang="en-US" sz="2600" spc="1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600" spc="-20" dirty="0">
                <a:solidFill>
                  <a:srgbClr val="FF0000"/>
                </a:solidFill>
                <a:cs typeface="Arial"/>
              </a:rPr>
              <a:t>–</a:t>
            </a:r>
            <a:r>
              <a:rPr lang="en-US" sz="2600" spc="-5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600" spc="-15" dirty="0">
                <a:cs typeface="Arial"/>
              </a:rPr>
              <a:t>to</a:t>
            </a:r>
            <a:r>
              <a:rPr lang="en-US" sz="2600" spc="5" dirty="0">
                <a:cs typeface="Arial"/>
              </a:rPr>
              <a:t> </a:t>
            </a:r>
            <a:r>
              <a:rPr lang="en-US" sz="2600" spc="-20" dirty="0">
                <a:cs typeface="Arial"/>
              </a:rPr>
              <a:t>g</a:t>
            </a:r>
            <a:r>
              <a:rPr lang="en-US" sz="2600" spc="-5" dirty="0">
                <a:cs typeface="Arial"/>
              </a:rPr>
              <a:t>i</a:t>
            </a:r>
            <a:r>
              <a:rPr lang="en-US" sz="2600" spc="-15" dirty="0">
                <a:cs typeface="Arial"/>
              </a:rPr>
              <a:t>ve</a:t>
            </a:r>
            <a:r>
              <a:rPr lang="en-US" sz="2600" spc="5" dirty="0">
                <a:cs typeface="Arial"/>
              </a:rPr>
              <a:t> </a:t>
            </a:r>
            <a:r>
              <a:rPr lang="en-US" sz="2600" spc="-10" dirty="0">
                <a:cs typeface="Arial"/>
              </a:rPr>
              <a:t>f</a:t>
            </a:r>
            <a:r>
              <a:rPr lang="en-US" sz="2600" spc="-5" dirty="0">
                <a:cs typeface="Arial"/>
              </a:rPr>
              <a:t>l</a:t>
            </a:r>
            <a:r>
              <a:rPr lang="en-US" sz="2600" spc="-20" dirty="0">
                <a:cs typeface="Arial"/>
              </a:rPr>
              <a:t>e</a:t>
            </a:r>
            <a:r>
              <a:rPr lang="en-US" sz="2600" spc="-10" dirty="0">
                <a:cs typeface="Arial"/>
              </a:rPr>
              <a:t>xi</a:t>
            </a:r>
            <a:r>
              <a:rPr lang="en-US" sz="2600" spc="-15" dirty="0">
                <a:cs typeface="Arial"/>
              </a:rPr>
              <a:t>b</a:t>
            </a:r>
            <a:r>
              <a:rPr lang="en-US" sz="2600" spc="-10" dirty="0">
                <a:cs typeface="Arial"/>
              </a:rPr>
              <a:t>il</a:t>
            </a:r>
            <a:r>
              <a:rPr lang="en-US" sz="2600" spc="-5" dirty="0">
                <a:cs typeface="Arial"/>
              </a:rPr>
              <a:t>i</a:t>
            </a:r>
            <a:r>
              <a:rPr lang="en-US" sz="2600" spc="-15" dirty="0">
                <a:cs typeface="Arial"/>
              </a:rPr>
              <a:t>ty</a:t>
            </a:r>
            <a:r>
              <a:rPr lang="en-US" sz="2600" spc="-5" dirty="0">
                <a:cs typeface="Arial"/>
              </a:rPr>
              <a:t> </a:t>
            </a:r>
            <a:r>
              <a:rPr lang="en-US" sz="2600" spc="-20" dirty="0">
                <a:cs typeface="Arial"/>
              </a:rPr>
              <a:t>a</a:t>
            </a:r>
            <a:r>
              <a:rPr lang="en-US" sz="2600" spc="-10" dirty="0">
                <a:cs typeface="Arial"/>
              </a:rPr>
              <a:t>c</a:t>
            </a:r>
            <a:r>
              <a:rPr lang="en-US" sz="2600" spc="-15" dirty="0">
                <a:cs typeface="Arial"/>
              </a:rPr>
              <a:t>co</a:t>
            </a:r>
            <a:r>
              <a:rPr lang="en-US" sz="2600" spc="-10" dirty="0">
                <a:cs typeface="Arial"/>
              </a:rPr>
              <a:t>r</a:t>
            </a:r>
            <a:r>
              <a:rPr lang="en-US" sz="2600" spc="-15" dirty="0">
                <a:cs typeface="Arial"/>
              </a:rPr>
              <a:t>d</a:t>
            </a:r>
            <a:r>
              <a:rPr lang="en-US" sz="2600" spc="-10" dirty="0">
                <a:cs typeface="Arial"/>
              </a:rPr>
              <a:t>i</a:t>
            </a:r>
            <a:r>
              <a:rPr lang="en-US" sz="2600" spc="-15" dirty="0">
                <a:cs typeface="Arial"/>
              </a:rPr>
              <a:t>n</a:t>
            </a:r>
            <a:r>
              <a:rPr lang="en-US" sz="2600" spc="-20" dirty="0">
                <a:cs typeface="Arial"/>
              </a:rPr>
              <a:t>g</a:t>
            </a:r>
            <a:r>
              <a:rPr lang="en-US" sz="2600" spc="-5" dirty="0">
                <a:cs typeface="Arial"/>
              </a:rPr>
              <a:t> t</a:t>
            </a:r>
            <a:r>
              <a:rPr lang="en-US" sz="2600" spc="-20" dirty="0">
                <a:cs typeface="Arial"/>
              </a:rPr>
              <a:t>o</a:t>
            </a:r>
            <a:r>
              <a:rPr lang="en-US" sz="2600" spc="-5" dirty="0">
                <a:cs typeface="Arial"/>
              </a:rPr>
              <a:t> </a:t>
            </a:r>
            <a:r>
              <a:rPr lang="en-US" sz="2600" spc="-15" dirty="0">
                <a:cs typeface="Arial"/>
              </a:rPr>
              <a:t>prefe</a:t>
            </a:r>
            <a:r>
              <a:rPr lang="en-US" sz="2600" dirty="0">
                <a:cs typeface="Arial"/>
              </a:rPr>
              <a:t>r</a:t>
            </a:r>
            <a:r>
              <a:rPr lang="en-US" sz="2600" spc="-20" dirty="0">
                <a:cs typeface="Arial"/>
              </a:rPr>
              <a:t>e</a:t>
            </a:r>
            <a:r>
              <a:rPr lang="en-US" sz="2600" spc="-15" dirty="0">
                <a:cs typeface="Arial"/>
              </a:rPr>
              <a:t>nces and level if expertise</a:t>
            </a:r>
            <a:endParaRPr lang="en-US" sz="2600" dirty="0">
              <a:cs typeface="Arial"/>
            </a:endParaRPr>
          </a:p>
          <a:p>
            <a:pPr>
              <a:defRPr/>
            </a:pP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AE5EEE-7781-4C4F-B80E-A49A83D5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2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280890"/>
          </a:xfrm>
        </p:spPr>
        <p:txBody>
          <a:bodyPr>
            <a:normAutofit/>
          </a:bodyPr>
          <a:lstStyle/>
          <a:p>
            <a:pPr marL="12700" algn="ctr">
              <a:tabLst>
                <a:tab pos="4825365" algn="l"/>
              </a:tabLst>
              <a:defRPr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Purposes of using colour in the design of user interfaces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867400"/>
          </a:xfrm>
        </p:spPr>
        <p:txBody>
          <a:bodyPr>
            <a:noAutofit/>
          </a:bodyPr>
          <a:lstStyle/>
          <a:p>
            <a:pPr lvl="0"/>
            <a:r>
              <a:rPr lang="en-US" sz="2400" b="1" dirty="0"/>
              <a:t>Draw attention. </a:t>
            </a:r>
            <a:r>
              <a:rPr lang="en-US" sz="2400" dirty="0"/>
              <a:t>Colour offers rich visual feedback, and can also provide an important communication tool when used consistently.</a:t>
            </a:r>
          </a:p>
          <a:p>
            <a:pPr lvl="0"/>
            <a:r>
              <a:rPr lang="en-US" sz="2400" dirty="0"/>
              <a:t>Improve navigation and scanning speed. Used consistently, colour can help users to navigate and promptly find desired information.</a:t>
            </a:r>
          </a:p>
          <a:p>
            <a:pPr lvl="0"/>
            <a:r>
              <a:rPr lang="en-US" sz="2400" dirty="0"/>
              <a:t>Show relationships. As mentioned previously, colour provides another perceptual layer and can be used to reinforce groupings. </a:t>
            </a:r>
          </a:p>
          <a:p>
            <a:pPr lvl="0"/>
            <a:r>
              <a:rPr lang="en-US" sz="2400" dirty="0"/>
              <a:t>Segmentation: color is a powerful way of dividing a display into separate regions. Areas/items belonging to each other should have the same color (note that this is also related to the Gestalt law of similarity) amount of color: too many will increase search time – colour pollution.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AFB31-CC9C-4A5E-AFED-D1C3A353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417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1280890"/>
          </a:xfrm>
        </p:spPr>
        <p:txBody>
          <a:bodyPr>
            <a:normAutofit/>
          </a:bodyPr>
          <a:lstStyle/>
          <a:p>
            <a:pPr marL="12700" algn="ctr">
              <a:tabLst>
                <a:tab pos="4825365" algn="l"/>
              </a:tabLst>
              <a:defRPr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Roles of error messages in the design of user interfaces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12" y="1540188"/>
            <a:ext cx="8510588" cy="5317811"/>
          </a:xfrm>
        </p:spPr>
        <p:txBody>
          <a:bodyPr/>
          <a:lstStyle/>
          <a:p>
            <a:r>
              <a:rPr lang="en-US" sz="3600" dirty="0"/>
              <a:t>When designing a system, it is important that a HCI designer incorporates the element of error message:</a:t>
            </a:r>
          </a:p>
          <a:p>
            <a:r>
              <a:rPr lang="en-US" sz="3600" dirty="0"/>
              <a:t>Role of error messages:</a:t>
            </a:r>
          </a:p>
          <a:p>
            <a:pPr lvl="1"/>
            <a:r>
              <a:rPr lang="en-US" sz="2400" dirty="0"/>
              <a:t>Acts as a warning</a:t>
            </a:r>
          </a:p>
          <a:p>
            <a:pPr lvl="1"/>
            <a:r>
              <a:rPr lang="en-US" sz="2400" dirty="0"/>
              <a:t>Feedback</a:t>
            </a:r>
          </a:p>
          <a:p>
            <a:pPr lvl="1"/>
            <a:r>
              <a:rPr lang="en-US" sz="2400" dirty="0"/>
              <a:t>Shows corrective action</a:t>
            </a:r>
          </a:p>
          <a:p>
            <a:pPr lvl="1"/>
            <a:r>
              <a:rPr lang="en-US" sz="2400" dirty="0"/>
              <a:t>Informative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387A5-904C-4C23-ACF8-22A54C19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364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E32475-AF4D-4AA2-B769-4E0E16B22A2A}"/>
              </a:ext>
            </a:extLst>
          </p:cNvPr>
          <p:cNvSpPr txBox="1"/>
          <p:nvPr/>
        </p:nvSpPr>
        <p:spPr>
          <a:xfrm>
            <a:off x="457200" y="1219200"/>
            <a:ext cx="85344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future of HCI is partly here as some of the applications are already using Non-WIMP/Multimodal Interfaces. Write short notes on this and provide examples for a better understanding</a:t>
            </a:r>
          </a:p>
          <a:p>
            <a:endParaRPr lang="en-US" sz="3200" dirty="0"/>
          </a:p>
          <a:p>
            <a:r>
              <a:rPr lang="en-US" sz="3200" b="1" u="sng" dirty="0"/>
              <a:t>NOTE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All assignments are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handwritten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This Assignment should be handed in on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14</a:t>
            </a:r>
            <a:r>
              <a:rPr lang="en-US" sz="3200" b="1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July, 2022 </a:t>
            </a:r>
            <a:r>
              <a:rPr lang="en-US" sz="3200" dirty="0"/>
              <a:t>by COB.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 will not accept any assignment after this date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BEA408-DF03-4045-9A96-521F89974941}"/>
              </a:ext>
            </a:extLst>
          </p:cNvPr>
          <p:cNvSpPr txBox="1"/>
          <p:nvPr/>
        </p:nvSpPr>
        <p:spPr>
          <a:xfrm>
            <a:off x="990600" y="152400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E828A-9822-4596-A726-DFA02F05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207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3338"/>
            <a:ext cx="6589199" cy="719138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334000"/>
          </a:xfrm>
        </p:spPr>
        <p:txBody>
          <a:bodyPr>
            <a:normAutofit/>
          </a:bodyPr>
          <a:lstStyle/>
          <a:p>
            <a:r>
              <a:rPr lang="en-US" dirty="0"/>
              <a:t>What is Interaction Design?</a:t>
            </a:r>
          </a:p>
          <a:p>
            <a:r>
              <a:rPr lang="en-US" dirty="0"/>
              <a:t>What is the relationship between Interaction Design and HCI?</a:t>
            </a:r>
          </a:p>
          <a:p>
            <a:r>
              <a:rPr lang="en-US" dirty="0"/>
              <a:t>Interaction design in business - </a:t>
            </a:r>
            <a:r>
              <a:rPr lang="en-US" sz="2000" dirty="0">
                <a:cs typeface="Verdana"/>
              </a:rPr>
              <a:t>Incr</a:t>
            </a:r>
            <a:r>
              <a:rPr lang="en-US" sz="2000" spc="-10" dirty="0">
                <a:cs typeface="Verdana"/>
              </a:rPr>
              <a:t>e</a:t>
            </a:r>
            <a:r>
              <a:rPr lang="en-US" sz="2000" dirty="0">
                <a:cs typeface="Verdana"/>
              </a:rPr>
              <a:t>as</a:t>
            </a:r>
            <a:r>
              <a:rPr lang="en-US" sz="2000" spc="-15" dirty="0">
                <a:cs typeface="Verdana"/>
              </a:rPr>
              <a:t>i</a:t>
            </a:r>
            <a:r>
              <a:rPr lang="en-US" sz="2000" dirty="0">
                <a:cs typeface="Verdana"/>
              </a:rPr>
              <a:t>ng</a:t>
            </a:r>
            <a:r>
              <a:rPr lang="en-US" sz="2000" spc="-45" dirty="0">
                <a:cs typeface="Verdana"/>
              </a:rPr>
              <a:t> </a:t>
            </a:r>
            <a:r>
              <a:rPr lang="en-US" sz="2000" dirty="0">
                <a:cs typeface="Verdana"/>
              </a:rPr>
              <a:t>num</a:t>
            </a:r>
            <a:r>
              <a:rPr lang="en-US" sz="2000" spc="-10" dirty="0">
                <a:cs typeface="Verdana"/>
              </a:rPr>
              <a:t>be</a:t>
            </a:r>
            <a:r>
              <a:rPr lang="en-US" sz="2000" dirty="0">
                <a:cs typeface="Verdana"/>
              </a:rPr>
              <a:t>r</a:t>
            </a:r>
            <a:r>
              <a:rPr lang="en-US" sz="2000" spc="-25" dirty="0">
                <a:cs typeface="Verdana"/>
              </a:rPr>
              <a:t> </a:t>
            </a:r>
            <a:r>
              <a:rPr lang="en-US" sz="2000" dirty="0">
                <a:cs typeface="Verdana"/>
              </a:rPr>
              <a:t>of</a:t>
            </a:r>
            <a:r>
              <a:rPr lang="en-US" sz="2000" spc="-10" dirty="0">
                <a:cs typeface="Verdana"/>
              </a:rPr>
              <a:t> </a:t>
            </a:r>
            <a:r>
              <a:rPr lang="en-US" sz="2000" dirty="0">
                <a:cs typeface="Verdana"/>
              </a:rPr>
              <a:t>ID</a:t>
            </a:r>
            <a:r>
              <a:rPr lang="en-US" sz="2000" spc="-20" dirty="0">
                <a:cs typeface="Verdana"/>
              </a:rPr>
              <a:t> </a:t>
            </a:r>
            <a:r>
              <a:rPr lang="en-US" sz="2000" dirty="0">
                <a:cs typeface="Verdana"/>
              </a:rPr>
              <a:t>consu</a:t>
            </a:r>
            <a:r>
              <a:rPr lang="en-US" sz="2000" spc="-10" dirty="0">
                <a:cs typeface="Verdana"/>
              </a:rPr>
              <a:t>l</a:t>
            </a:r>
            <a:r>
              <a:rPr lang="en-US" sz="2000" dirty="0">
                <a:cs typeface="Verdana"/>
              </a:rPr>
              <a:t>tanc</a:t>
            </a:r>
            <a:r>
              <a:rPr lang="en-US" sz="2000" spc="-10" dirty="0">
                <a:cs typeface="Verdana"/>
              </a:rPr>
              <a:t>ie</a:t>
            </a:r>
            <a:r>
              <a:rPr lang="en-US" sz="2000" dirty="0">
                <a:cs typeface="Verdana"/>
              </a:rPr>
              <a:t>s,</a:t>
            </a:r>
            <a:r>
              <a:rPr lang="en-US" sz="2000" spc="-45" dirty="0">
                <a:cs typeface="Verdana"/>
              </a:rPr>
              <a:t> </a:t>
            </a:r>
            <a:r>
              <a:rPr lang="en-US" sz="2000" spc="-10" dirty="0">
                <a:cs typeface="Verdana"/>
              </a:rPr>
              <a:t>e</a:t>
            </a:r>
            <a:r>
              <a:rPr lang="en-US" sz="2000" dirty="0">
                <a:cs typeface="Verdana"/>
              </a:rPr>
              <a:t>xa</a:t>
            </a:r>
            <a:r>
              <a:rPr lang="en-US" sz="2000" spc="-10" dirty="0">
                <a:cs typeface="Verdana"/>
              </a:rPr>
              <a:t>m</a:t>
            </a:r>
            <a:r>
              <a:rPr lang="en-US" sz="2000" dirty="0">
                <a:cs typeface="Verdana"/>
              </a:rPr>
              <a:t>p</a:t>
            </a:r>
            <a:r>
              <a:rPr lang="en-US" sz="2000" spc="-15" dirty="0">
                <a:cs typeface="Verdana"/>
              </a:rPr>
              <a:t>l</a:t>
            </a:r>
            <a:r>
              <a:rPr lang="en-US" sz="2000" spc="-10" dirty="0">
                <a:cs typeface="Verdana"/>
              </a:rPr>
              <a:t>e</a:t>
            </a:r>
            <a:r>
              <a:rPr lang="en-US" sz="2000" dirty="0">
                <a:cs typeface="Verdana"/>
              </a:rPr>
              <a:t>s of</a:t>
            </a:r>
            <a:r>
              <a:rPr lang="en-US" sz="2000" spc="-10" dirty="0">
                <a:cs typeface="Verdana"/>
              </a:rPr>
              <a:t> </a:t>
            </a:r>
            <a:r>
              <a:rPr lang="en-US" sz="2000" dirty="0">
                <a:cs typeface="Verdana"/>
              </a:rPr>
              <a:t>we</a:t>
            </a:r>
            <a:r>
              <a:rPr lang="en-US" sz="2000" spc="-15" dirty="0">
                <a:cs typeface="Verdana"/>
              </a:rPr>
              <a:t>l</a:t>
            </a:r>
            <a:r>
              <a:rPr lang="en-US" sz="2000" dirty="0">
                <a:cs typeface="Verdana"/>
              </a:rPr>
              <a:t>l known</a:t>
            </a:r>
            <a:r>
              <a:rPr lang="en-US" sz="2000" spc="-45" dirty="0">
                <a:cs typeface="Verdana"/>
              </a:rPr>
              <a:t> </a:t>
            </a:r>
            <a:r>
              <a:rPr lang="en-US" sz="2000" dirty="0">
                <a:cs typeface="Verdana"/>
              </a:rPr>
              <a:t>on</a:t>
            </a:r>
            <a:r>
              <a:rPr lang="en-US" sz="2000" spc="-15" dirty="0">
                <a:cs typeface="Verdana"/>
              </a:rPr>
              <a:t>e</a:t>
            </a:r>
            <a:r>
              <a:rPr lang="en-US" sz="2000" dirty="0">
                <a:cs typeface="Verdana"/>
              </a:rPr>
              <a:t>s</a:t>
            </a:r>
            <a:r>
              <a:rPr lang="en-US" sz="2000" spc="-25" dirty="0">
                <a:cs typeface="Verdana"/>
              </a:rPr>
              <a:t> </a:t>
            </a:r>
            <a:r>
              <a:rPr lang="en-US" sz="2000" spc="-15" dirty="0">
                <a:cs typeface="Verdana"/>
              </a:rPr>
              <a:t>i</a:t>
            </a:r>
            <a:r>
              <a:rPr lang="en-US" sz="2000" dirty="0">
                <a:cs typeface="Verdana"/>
              </a:rPr>
              <a:t>nc</a:t>
            </a:r>
            <a:r>
              <a:rPr lang="en-US" sz="2000" spc="-15" dirty="0">
                <a:cs typeface="Verdana"/>
              </a:rPr>
              <a:t>l</a:t>
            </a:r>
            <a:r>
              <a:rPr lang="en-US" sz="2000" dirty="0">
                <a:cs typeface="Verdana"/>
              </a:rPr>
              <a:t>ud</a:t>
            </a:r>
            <a:r>
              <a:rPr lang="en-US" sz="2000" spc="-10" dirty="0">
                <a:cs typeface="Verdana"/>
              </a:rPr>
              <a:t>e</a:t>
            </a:r>
            <a:r>
              <a:rPr lang="en-US" sz="2000" dirty="0">
                <a:cs typeface="Verdana"/>
              </a:rPr>
              <a:t>: (Read on them)</a:t>
            </a:r>
          </a:p>
          <a:p>
            <a:pPr marL="756285" marR="43815" lvl="1" indent="-287020">
              <a:lnSpc>
                <a:spcPct val="100000"/>
              </a:lnSpc>
              <a:spcBef>
                <a:spcPts val="480"/>
              </a:spcBef>
              <a:buFont typeface="Verdana"/>
              <a:buChar char="–"/>
              <a:tabLst>
                <a:tab pos="756285" algn="l"/>
              </a:tabLst>
            </a:pPr>
            <a:r>
              <a:rPr lang="en-US" sz="2000" b="1" dirty="0">
                <a:cs typeface="Verdana"/>
              </a:rPr>
              <a:t>N</a:t>
            </a:r>
            <a:r>
              <a:rPr lang="en-US" sz="2000" b="1" spc="-5" dirty="0">
                <a:cs typeface="Verdana"/>
              </a:rPr>
              <a:t>i</a:t>
            </a:r>
            <a:r>
              <a:rPr lang="en-US" sz="2000" b="1" dirty="0">
                <a:cs typeface="Verdana"/>
              </a:rPr>
              <a:t>elsen</a:t>
            </a:r>
            <a:r>
              <a:rPr lang="en-US" sz="2000" b="1" spc="-25" dirty="0">
                <a:cs typeface="Verdana"/>
              </a:rPr>
              <a:t> </a:t>
            </a:r>
            <a:r>
              <a:rPr lang="en-US" sz="2000" b="1" dirty="0">
                <a:cs typeface="Verdana"/>
              </a:rPr>
              <a:t>Norm</a:t>
            </a:r>
            <a:r>
              <a:rPr lang="en-US" sz="2000" b="1" spc="5" dirty="0">
                <a:cs typeface="Verdana"/>
              </a:rPr>
              <a:t>a</a:t>
            </a:r>
            <a:r>
              <a:rPr lang="en-US" sz="2000" b="1" dirty="0">
                <a:cs typeface="Verdana"/>
              </a:rPr>
              <a:t>n</a:t>
            </a:r>
            <a:r>
              <a:rPr lang="en-US" sz="2000" b="1" spc="-25" dirty="0">
                <a:cs typeface="Verdana"/>
              </a:rPr>
              <a:t> </a:t>
            </a:r>
            <a:r>
              <a:rPr lang="en-US" sz="2000" b="1" dirty="0">
                <a:cs typeface="Verdana"/>
              </a:rPr>
              <a:t>Grou</a:t>
            </a:r>
            <a:r>
              <a:rPr lang="en-US" sz="2000" b="1" spc="5" dirty="0">
                <a:cs typeface="Verdana"/>
              </a:rPr>
              <a:t>p</a:t>
            </a:r>
            <a:r>
              <a:rPr lang="en-US" sz="2000" dirty="0">
                <a:cs typeface="Verdana"/>
              </a:rPr>
              <a:t>:</a:t>
            </a:r>
            <a:r>
              <a:rPr lang="en-US" sz="2000" spc="-10" dirty="0">
                <a:cs typeface="Verdana"/>
              </a:rPr>
              <a:t> </a:t>
            </a:r>
            <a:r>
              <a:rPr lang="en-US" sz="2000" dirty="0">
                <a:cs typeface="Verdana"/>
              </a:rPr>
              <a:t>“</a:t>
            </a:r>
            <a:r>
              <a:rPr lang="en-US" sz="2000" spc="5" dirty="0">
                <a:cs typeface="Verdana"/>
              </a:rPr>
              <a:t>h</a:t>
            </a:r>
            <a:r>
              <a:rPr lang="en-US" sz="2000" spc="-10" dirty="0">
                <a:cs typeface="Verdana"/>
              </a:rPr>
              <a:t>el</a:t>
            </a:r>
            <a:r>
              <a:rPr lang="en-US" sz="2000" dirty="0">
                <a:cs typeface="Verdana"/>
              </a:rPr>
              <a:t>p</a:t>
            </a:r>
            <a:r>
              <a:rPr lang="en-US" sz="2000" spc="-10" dirty="0">
                <a:cs typeface="Verdana"/>
              </a:rPr>
              <a:t> </a:t>
            </a:r>
            <a:r>
              <a:rPr lang="en-US" sz="2000" dirty="0">
                <a:cs typeface="Verdana"/>
              </a:rPr>
              <a:t>co</a:t>
            </a:r>
            <a:r>
              <a:rPr lang="en-US" sz="2000" spc="-10" dirty="0">
                <a:cs typeface="Verdana"/>
              </a:rPr>
              <a:t>m</a:t>
            </a:r>
            <a:r>
              <a:rPr lang="en-US" sz="2000" dirty="0">
                <a:cs typeface="Verdana"/>
              </a:rPr>
              <a:t>pan</a:t>
            </a:r>
            <a:r>
              <a:rPr lang="en-US" sz="2000" spc="-10" dirty="0">
                <a:cs typeface="Verdana"/>
              </a:rPr>
              <a:t>ie</a:t>
            </a:r>
            <a:r>
              <a:rPr lang="en-US" sz="2000" dirty="0">
                <a:cs typeface="Verdana"/>
              </a:rPr>
              <a:t>s</a:t>
            </a:r>
            <a:r>
              <a:rPr lang="en-US" sz="2000" spc="-10" dirty="0">
                <a:cs typeface="Verdana"/>
              </a:rPr>
              <a:t> e</a:t>
            </a:r>
            <a:r>
              <a:rPr lang="en-US" sz="2000" dirty="0">
                <a:cs typeface="Verdana"/>
              </a:rPr>
              <a:t>nter</a:t>
            </a:r>
            <a:r>
              <a:rPr lang="en-US" sz="2000" spc="-25" dirty="0">
                <a:cs typeface="Verdana"/>
              </a:rPr>
              <a:t> </a:t>
            </a:r>
            <a:r>
              <a:rPr lang="en-US" sz="2000" dirty="0">
                <a:cs typeface="Verdana"/>
              </a:rPr>
              <a:t>the age</a:t>
            </a:r>
            <a:r>
              <a:rPr lang="en-US" sz="2000" spc="-35" dirty="0">
                <a:cs typeface="Verdana"/>
              </a:rPr>
              <a:t> </a:t>
            </a:r>
            <a:r>
              <a:rPr lang="en-US" sz="2000" dirty="0">
                <a:cs typeface="Verdana"/>
              </a:rPr>
              <a:t>of</a:t>
            </a:r>
            <a:r>
              <a:rPr lang="en-US" sz="2000" spc="-10" dirty="0">
                <a:cs typeface="Verdana"/>
              </a:rPr>
              <a:t> </a:t>
            </a:r>
            <a:r>
              <a:rPr lang="en-US" sz="2000" dirty="0">
                <a:cs typeface="Verdana"/>
              </a:rPr>
              <a:t>the</a:t>
            </a:r>
            <a:r>
              <a:rPr lang="en-US" sz="2000" spc="-20" dirty="0">
                <a:cs typeface="Verdana"/>
              </a:rPr>
              <a:t> </a:t>
            </a:r>
            <a:r>
              <a:rPr lang="en-US" sz="2000" dirty="0">
                <a:cs typeface="Verdana"/>
              </a:rPr>
              <a:t>consum</a:t>
            </a:r>
            <a:r>
              <a:rPr lang="en-US" sz="2000" spc="-10" dirty="0">
                <a:cs typeface="Verdana"/>
              </a:rPr>
              <a:t>e</a:t>
            </a:r>
            <a:r>
              <a:rPr lang="en-US" sz="2000" dirty="0">
                <a:cs typeface="Verdana"/>
              </a:rPr>
              <a:t>r,</a:t>
            </a:r>
            <a:r>
              <a:rPr lang="en-US" sz="2000" spc="-35" dirty="0">
                <a:cs typeface="Verdana"/>
              </a:rPr>
              <a:t> </a:t>
            </a:r>
            <a:r>
              <a:rPr lang="en-US" sz="2000" dirty="0">
                <a:cs typeface="Verdana"/>
              </a:rPr>
              <a:t>d</a:t>
            </a:r>
            <a:r>
              <a:rPr lang="en-US" sz="2000" spc="-10" dirty="0">
                <a:cs typeface="Verdana"/>
              </a:rPr>
              <a:t>e</a:t>
            </a:r>
            <a:r>
              <a:rPr lang="en-US" sz="2000" dirty="0">
                <a:cs typeface="Verdana"/>
              </a:rPr>
              <a:t>s</a:t>
            </a:r>
            <a:r>
              <a:rPr lang="en-US" sz="2000" spc="-15" dirty="0">
                <a:cs typeface="Verdana"/>
              </a:rPr>
              <a:t>i</a:t>
            </a:r>
            <a:r>
              <a:rPr lang="en-US" sz="2000" dirty="0">
                <a:cs typeface="Verdana"/>
              </a:rPr>
              <a:t>gn</a:t>
            </a:r>
            <a:r>
              <a:rPr lang="en-US" sz="2000" spc="-10" dirty="0">
                <a:cs typeface="Verdana"/>
              </a:rPr>
              <a:t>i</a:t>
            </a:r>
            <a:r>
              <a:rPr lang="en-US" sz="2000" dirty="0">
                <a:cs typeface="Verdana"/>
              </a:rPr>
              <a:t>ng</a:t>
            </a:r>
            <a:r>
              <a:rPr lang="en-US" sz="2000" spc="-5" dirty="0">
                <a:cs typeface="Verdana"/>
              </a:rPr>
              <a:t> </a:t>
            </a:r>
            <a:r>
              <a:rPr lang="en-US" sz="2000" dirty="0">
                <a:cs typeface="Verdana"/>
              </a:rPr>
              <a:t>hum</a:t>
            </a:r>
            <a:r>
              <a:rPr lang="en-US" sz="2000" spc="-10" dirty="0">
                <a:cs typeface="Verdana"/>
              </a:rPr>
              <a:t>a</a:t>
            </a:r>
            <a:r>
              <a:rPr lang="en-US" sz="2000" spc="15" dirty="0">
                <a:cs typeface="Verdana"/>
              </a:rPr>
              <a:t>n</a:t>
            </a:r>
            <a:r>
              <a:rPr lang="en-US" sz="2000" dirty="0">
                <a:cs typeface="Verdana"/>
              </a:rPr>
              <a:t>-c</a:t>
            </a:r>
            <a:r>
              <a:rPr lang="en-US" sz="2000" spc="-10" dirty="0">
                <a:cs typeface="Verdana"/>
              </a:rPr>
              <a:t>e</a:t>
            </a:r>
            <a:r>
              <a:rPr lang="en-US" sz="2000" dirty="0">
                <a:cs typeface="Verdana"/>
              </a:rPr>
              <a:t>nter</a:t>
            </a:r>
            <a:r>
              <a:rPr lang="en-US" sz="2000" spc="-10" dirty="0">
                <a:cs typeface="Verdana"/>
              </a:rPr>
              <a:t>e</a:t>
            </a:r>
            <a:r>
              <a:rPr lang="en-US" sz="2000" dirty="0">
                <a:cs typeface="Verdana"/>
              </a:rPr>
              <a:t>d pr</a:t>
            </a:r>
            <a:r>
              <a:rPr lang="en-US" sz="2000" spc="-10" dirty="0">
                <a:cs typeface="Verdana"/>
              </a:rPr>
              <a:t>o</a:t>
            </a:r>
            <a:r>
              <a:rPr lang="en-US" sz="2000" dirty="0">
                <a:cs typeface="Verdana"/>
              </a:rPr>
              <a:t>ducts</a:t>
            </a:r>
            <a:r>
              <a:rPr lang="en-US" sz="2000" spc="-40" dirty="0">
                <a:cs typeface="Verdana"/>
              </a:rPr>
              <a:t> </a:t>
            </a:r>
            <a:r>
              <a:rPr lang="en-US" sz="2000" dirty="0">
                <a:cs typeface="Verdana"/>
              </a:rPr>
              <a:t>and</a:t>
            </a:r>
            <a:r>
              <a:rPr lang="en-US" sz="2000" spc="-10" dirty="0">
                <a:cs typeface="Verdana"/>
              </a:rPr>
              <a:t> </a:t>
            </a:r>
            <a:r>
              <a:rPr lang="en-US" sz="2000" dirty="0">
                <a:cs typeface="Verdana"/>
              </a:rPr>
              <a:t>s</a:t>
            </a:r>
            <a:r>
              <a:rPr lang="en-US" sz="2000" spc="-10" dirty="0">
                <a:cs typeface="Verdana"/>
              </a:rPr>
              <a:t>e</a:t>
            </a:r>
            <a:r>
              <a:rPr lang="en-US" sz="2000" dirty="0">
                <a:cs typeface="Verdana"/>
              </a:rPr>
              <a:t>rv</a:t>
            </a:r>
            <a:r>
              <a:rPr lang="en-US" sz="2000" spc="-15" dirty="0">
                <a:cs typeface="Verdana"/>
              </a:rPr>
              <a:t>i</a:t>
            </a:r>
            <a:r>
              <a:rPr lang="en-US" sz="2000" dirty="0">
                <a:cs typeface="Verdana"/>
              </a:rPr>
              <a:t>c</a:t>
            </a:r>
            <a:r>
              <a:rPr lang="en-US" sz="2000" spc="-10" dirty="0">
                <a:cs typeface="Verdana"/>
              </a:rPr>
              <a:t>e</a:t>
            </a:r>
            <a:r>
              <a:rPr lang="en-US" sz="2000" dirty="0">
                <a:cs typeface="Verdana"/>
              </a:rPr>
              <a:t>s”</a:t>
            </a:r>
          </a:p>
          <a:p>
            <a:pPr marL="756285" marR="158115" lvl="1" indent="-287020">
              <a:lnSpc>
                <a:spcPct val="100000"/>
              </a:lnSpc>
              <a:spcBef>
                <a:spcPts val="480"/>
              </a:spcBef>
              <a:buFont typeface="Verdana"/>
              <a:buChar char="–"/>
              <a:tabLst>
                <a:tab pos="756285" algn="l"/>
              </a:tabLst>
            </a:pPr>
            <a:r>
              <a:rPr lang="en-US" sz="2000" b="1" dirty="0">
                <a:cs typeface="Verdana"/>
              </a:rPr>
              <a:t>Swim:</a:t>
            </a:r>
            <a:r>
              <a:rPr lang="en-US" sz="2000" b="1" spc="-15" dirty="0">
                <a:cs typeface="Verdana"/>
              </a:rPr>
              <a:t> </a:t>
            </a:r>
            <a:r>
              <a:rPr lang="en-US" sz="2000" dirty="0">
                <a:cs typeface="Verdana"/>
              </a:rPr>
              <a:t>“pr</a:t>
            </a:r>
            <a:r>
              <a:rPr lang="en-US" sz="2000" spc="-10" dirty="0">
                <a:cs typeface="Verdana"/>
              </a:rPr>
              <a:t>o</a:t>
            </a:r>
            <a:r>
              <a:rPr lang="en-US" sz="2000" dirty="0">
                <a:cs typeface="Verdana"/>
              </a:rPr>
              <a:t>v</a:t>
            </a:r>
            <a:r>
              <a:rPr lang="en-US" sz="2000" spc="-10" dirty="0">
                <a:cs typeface="Verdana"/>
              </a:rPr>
              <a:t>i</a:t>
            </a:r>
            <a:r>
              <a:rPr lang="en-US" sz="2000" dirty="0">
                <a:cs typeface="Verdana"/>
              </a:rPr>
              <a:t>d</a:t>
            </a:r>
            <a:r>
              <a:rPr lang="en-US" sz="2000" spc="-10" dirty="0">
                <a:cs typeface="Verdana"/>
              </a:rPr>
              <a:t>e</a:t>
            </a:r>
            <a:r>
              <a:rPr lang="en-US" sz="2000" dirty="0">
                <a:cs typeface="Verdana"/>
              </a:rPr>
              <a:t>s</a:t>
            </a:r>
            <a:r>
              <a:rPr lang="en-US" sz="2000" spc="-25" dirty="0">
                <a:cs typeface="Verdana"/>
              </a:rPr>
              <a:t> </a:t>
            </a:r>
            <a:r>
              <a:rPr lang="en-US" sz="2000" dirty="0">
                <a:cs typeface="Verdana"/>
              </a:rPr>
              <a:t>a w</a:t>
            </a:r>
            <a:r>
              <a:rPr lang="en-US" sz="2000" spc="-15" dirty="0">
                <a:cs typeface="Verdana"/>
              </a:rPr>
              <a:t>i</a:t>
            </a:r>
            <a:r>
              <a:rPr lang="en-US" sz="2000" dirty="0">
                <a:cs typeface="Verdana"/>
              </a:rPr>
              <a:t>de</a:t>
            </a:r>
            <a:r>
              <a:rPr lang="en-US" sz="2000" spc="-10" dirty="0">
                <a:cs typeface="Verdana"/>
              </a:rPr>
              <a:t> </a:t>
            </a:r>
            <a:r>
              <a:rPr lang="en-US" sz="2000" dirty="0">
                <a:cs typeface="Verdana"/>
              </a:rPr>
              <a:t>r</a:t>
            </a:r>
            <a:r>
              <a:rPr lang="en-US" sz="2000" spc="-10" dirty="0">
                <a:cs typeface="Verdana"/>
              </a:rPr>
              <a:t>a</a:t>
            </a:r>
            <a:r>
              <a:rPr lang="en-US" sz="2000" dirty="0">
                <a:cs typeface="Verdana"/>
              </a:rPr>
              <a:t>nge</a:t>
            </a:r>
            <a:r>
              <a:rPr lang="en-US" sz="2000" spc="-30" dirty="0">
                <a:cs typeface="Verdana"/>
              </a:rPr>
              <a:t> </a:t>
            </a:r>
            <a:r>
              <a:rPr lang="en-US" sz="2000" dirty="0">
                <a:cs typeface="Verdana"/>
              </a:rPr>
              <a:t>of</a:t>
            </a:r>
            <a:r>
              <a:rPr lang="en-US" sz="2000" spc="-15" dirty="0">
                <a:cs typeface="Verdana"/>
              </a:rPr>
              <a:t> </a:t>
            </a:r>
            <a:r>
              <a:rPr lang="en-US" sz="2000" dirty="0">
                <a:cs typeface="Verdana"/>
              </a:rPr>
              <a:t>d</a:t>
            </a:r>
            <a:r>
              <a:rPr lang="en-US" sz="2000" spc="-10" dirty="0">
                <a:cs typeface="Verdana"/>
              </a:rPr>
              <a:t>e</a:t>
            </a:r>
            <a:r>
              <a:rPr lang="en-US" sz="2000" dirty="0">
                <a:cs typeface="Verdana"/>
              </a:rPr>
              <a:t>s</a:t>
            </a:r>
            <a:r>
              <a:rPr lang="en-US" sz="2000" spc="-15" dirty="0">
                <a:cs typeface="Verdana"/>
              </a:rPr>
              <a:t>i</a:t>
            </a:r>
            <a:r>
              <a:rPr lang="en-US" sz="2000" dirty="0">
                <a:cs typeface="Verdana"/>
              </a:rPr>
              <a:t>gn</a:t>
            </a:r>
            <a:r>
              <a:rPr lang="en-US" sz="2000" spc="-10" dirty="0">
                <a:cs typeface="Verdana"/>
              </a:rPr>
              <a:t> </a:t>
            </a:r>
            <a:r>
              <a:rPr lang="en-US" sz="2000" dirty="0">
                <a:cs typeface="Verdana"/>
              </a:rPr>
              <a:t>s</a:t>
            </a:r>
            <a:r>
              <a:rPr lang="en-US" sz="2000" spc="-10" dirty="0">
                <a:cs typeface="Verdana"/>
              </a:rPr>
              <a:t>e</a:t>
            </a:r>
            <a:r>
              <a:rPr lang="en-US" sz="2000" dirty="0">
                <a:cs typeface="Verdana"/>
              </a:rPr>
              <a:t>rv</a:t>
            </a:r>
            <a:r>
              <a:rPr lang="en-US" sz="2000" spc="-15" dirty="0">
                <a:cs typeface="Verdana"/>
              </a:rPr>
              <a:t>i</a:t>
            </a:r>
            <a:r>
              <a:rPr lang="en-US" sz="2000" dirty="0">
                <a:cs typeface="Verdana"/>
              </a:rPr>
              <a:t>c</a:t>
            </a:r>
            <a:r>
              <a:rPr lang="en-US" sz="2000" spc="-10" dirty="0">
                <a:cs typeface="Verdana"/>
              </a:rPr>
              <a:t>e</a:t>
            </a:r>
            <a:r>
              <a:rPr lang="en-US" sz="2000" dirty="0">
                <a:cs typeface="Verdana"/>
              </a:rPr>
              <a:t>s,</a:t>
            </a:r>
            <a:r>
              <a:rPr lang="en-US" sz="2000" spc="-20" dirty="0">
                <a:cs typeface="Verdana"/>
              </a:rPr>
              <a:t> </a:t>
            </a:r>
            <a:r>
              <a:rPr lang="en-US" sz="2000" spc="-10" dirty="0">
                <a:cs typeface="Verdana"/>
              </a:rPr>
              <a:t>i</a:t>
            </a:r>
            <a:r>
              <a:rPr lang="en-US" sz="2000" dirty="0">
                <a:cs typeface="Verdana"/>
              </a:rPr>
              <a:t>n </a:t>
            </a:r>
            <a:r>
              <a:rPr lang="en-US" sz="2000" spc="-10" dirty="0">
                <a:cs typeface="Verdana"/>
              </a:rPr>
              <a:t>e</a:t>
            </a:r>
            <a:r>
              <a:rPr lang="en-US" sz="2000" dirty="0">
                <a:cs typeface="Verdana"/>
              </a:rPr>
              <a:t>ach</a:t>
            </a:r>
            <a:r>
              <a:rPr lang="en-US" sz="2000" spc="-35" dirty="0">
                <a:cs typeface="Verdana"/>
              </a:rPr>
              <a:t> </a:t>
            </a:r>
            <a:r>
              <a:rPr lang="en-US" sz="2000" dirty="0">
                <a:cs typeface="Verdana"/>
              </a:rPr>
              <a:t>case</a:t>
            </a:r>
            <a:r>
              <a:rPr lang="en-US" sz="2000" spc="-30" dirty="0">
                <a:cs typeface="Verdana"/>
              </a:rPr>
              <a:t> </a:t>
            </a:r>
            <a:r>
              <a:rPr lang="en-US" sz="2000" dirty="0">
                <a:cs typeface="Verdana"/>
              </a:rPr>
              <a:t>tar</a:t>
            </a:r>
            <a:r>
              <a:rPr lang="en-US" sz="2000" spc="-5" dirty="0">
                <a:cs typeface="Verdana"/>
              </a:rPr>
              <a:t>g</a:t>
            </a:r>
            <a:r>
              <a:rPr lang="en-US" sz="2000" spc="-10" dirty="0">
                <a:cs typeface="Verdana"/>
              </a:rPr>
              <a:t>e</a:t>
            </a:r>
            <a:r>
              <a:rPr lang="en-US" sz="2000" dirty="0">
                <a:cs typeface="Verdana"/>
              </a:rPr>
              <a:t>ted</a:t>
            </a:r>
            <a:r>
              <a:rPr lang="en-US" sz="2000" spc="-15" dirty="0">
                <a:cs typeface="Verdana"/>
              </a:rPr>
              <a:t> </a:t>
            </a:r>
            <a:r>
              <a:rPr lang="en-US" sz="2000" dirty="0">
                <a:cs typeface="Verdana"/>
              </a:rPr>
              <a:t>to</a:t>
            </a:r>
            <a:r>
              <a:rPr lang="en-US" sz="2000" spc="-15" dirty="0">
                <a:cs typeface="Verdana"/>
              </a:rPr>
              <a:t> </a:t>
            </a:r>
            <a:r>
              <a:rPr lang="en-US" sz="2000" dirty="0">
                <a:cs typeface="Verdana"/>
              </a:rPr>
              <a:t>add</a:t>
            </a:r>
            <a:r>
              <a:rPr lang="en-US" sz="2000" spc="-10" dirty="0">
                <a:cs typeface="Verdana"/>
              </a:rPr>
              <a:t>re</a:t>
            </a:r>
            <a:r>
              <a:rPr lang="en-US" sz="2000" dirty="0">
                <a:cs typeface="Verdana"/>
              </a:rPr>
              <a:t>ss</a:t>
            </a:r>
            <a:r>
              <a:rPr lang="en-US" sz="2000" spc="-25" dirty="0">
                <a:cs typeface="Verdana"/>
              </a:rPr>
              <a:t> </a:t>
            </a:r>
            <a:r>
              <a:rPr lang="en-US" sz="2000" dirty="0">
                <a:cs typeface="Verdana"/>
              </a:rPr>
              <a:t>the</a:t>
            </a:r>
            <a:r>
              <a:rPr lang="en-US" sz="2000" spc="-20" dirty="0">
                <a:cs typeface="Verdana"/>
              </a:rPr>
              <a:t> </a:t>
            </a:r>
            <a:r>
              <a:rPr lang="en-US" sz="2000" dirty="0">
                <a:cs typeface="Verdana"/>
              </a:rPr>
              <a:t>pr</a:t>
            </a:r>
            <a:r>
              <a:rPr lang="en-US" sz="2000" spc="-10" dirty="0">
                <a:cs typeface="Verdana"/>
              </a:rPr>
              <a:t>o</a:t>
            </a:r>
            <a:r>
              <a:rPr lang="en-US" sz="2000" dirty="0">
                <a:cs typeface="Verdana"/>
              </a:rPr>
              <a:t>duct d</a:t>
            </a:r>
            <a:r>
              <a:rPr lang="en-US" sz="2000" spc="-10" dirty="0">
                <a:cs typeface="Verdana"/>
              </a:rPr>
              <a:t>e</a:t>
            </a:r>
            <a:r>
              <a:rPr lang="en-US" sz="2000" dirty="0">
                <a:cs typeface="Verdana"/>
              </a:rPr>
              <a:t>ve</a:t>
            </a:r>
            <a:r>
              <a:rPr lang="en-US" sz="2000" spc="-15" dirty="0">
                <a:cs typeface="Verdana"/>
              </a:rPr>
              <a:t>l</a:t>
            </a:r>
            <a:r>
              <a:rPr lang="en-US" sz="2000" dirty="0">
                <a:cs typeface="Verdana"/>
              </a:rPr>
              <a:t>op</a:t>
            </a:r>
            <a:r>
              <a:rPr lang="en-US" sz="2000" spc="-10" dirty="0">
                <a:cs typeface="Verdana"/>
              </a:rPr>
              <a:t>me</a:t>
            </a:r>
            <a:r>
              <a:rPr lang="en-US" sz="2000" dirty="0">
                <a:cs typeface="Verdana"/>
              </a:rPr>
              <a:t>nt n</a:t>
            </a:r>
            <a:r>
              <a:rPr lang="en-US" sz="2000" spc="-10" dirty="0">
                <a:cs typeface="Verdana"/>
              </a:rPr>
              <a:t>ee</a:t>
            </a:r>
            <a:r>
              <a:rPr lang="en-US" sz="2000" dirty="0">
                <a:cs typeface="Verdana"/>
              </a:rPr>
              <a:t>ds</a:t>
            </a:r>
            <a:r>
              <a:rPr lang="en-US" sz="2000" spc="-25" dirty="0">
                <a:cs typeface="Verdana"/>
              </a:rPr>
              <a:t> </a:t>
            </a:r>
            <a:r>
              <a:rPr lang="en-US" sz="2000" dirty="0">
                <a:cs typeface="Verdana"/>
              </a:rPr>
              <a:t>at</a:t>
            </a:r>
            <a:r>
              <a:rPr lang="en-US" sz="2000" spc="-15" dirty="0">
                <a:cs typeface="Verdana"/>
              </a:rPr>
              <a:t> </a:t>
            </a:r>
            <a:r>
              <a:rPr lang="en-US" sz="2000" dirty="0">
                <a:cs typeface="Verdana"/>
              </a:rPr>
              <a:t>hand”</a:t>
            </a:r>
          </a:p>
          <a:p>
            <a:pPr marL="756285" marR="47625" lvl="1" indent="-287020" algn="just">
              <a:lnSpc>
                <a:spcPct val="100099"/>
              </a:lnSpc>
              <a:spcBef>
                <a:spcPts val="475"/>
              </a:spcBef>
              <a:buFont typeface="Verdana"/>
              <a:buChar char="–"/>
              <a:tabLst>
                <a:tab pos="756285" algn="l"/>
              </a:tabLst>
            </a:pPr>
            <a:r>
              <a:rPr lang="en-US" sz="2000" b="1" dirty="0">
                <a:cs typeface="Verdana"/>
              </a:rPr>
              <a:t>IDEO:</a:t>
            </a:r>
            <a:r>
              <a:rPr lang="en-US" sz="2000" b="1" spc="-35" dirty="0">
                <a:cs typeface="Verdana"/>
              </a:rPr>
              <a:t> </a:t>
            </a:r>
            <a:r>
              <a:rPr lang="en-US" sz="2000" b="1" dirty="0">
                <a:cs typeface="Verdana"/>
              </a:rPr>
              <a:t>“</a:t>
            </a:r>
            <a:r>
              <a:rPr lang="en-US" sz="2000" dirty="0">
                <a:cs typeface="Verdana"/>
              </a:rPr>
              <a:t>cr</a:t>
            </a:r>
            <a:r>
              <a:rPr lang="en-US" sz="2000" spc="-10" dirty="0">
                <a:cs typeface="Verdana"/>
              </a:rPr>
              <a:t>e</a:t>
            </a:r>
            <a:r>
              <a:rPr lang="en-US" sz="2000" dirty="0">
                <a:cs typeface="Verdana"/>
              </a:rPr>
              <a:t>at</a:t>
            </a:r>
            <a:r>
              <a:rPr lang="en-US" sz="2000" spc="-10" dirty="0">
                <a:cs typeface="Verdana"/>
              </a:rPr>
              <a:t>e</a:t>
            </a:r>
            <a:r>
              <a:rPr lang="en-US" sz="2000" dirty="0">
                <a:cs typeface="Verdana"/>
              </a:rPr>
              <a:t>s</a:t>
            </a:r>
            <a:r>
              <a:rPr lang="en-US" sz="2000" spc="-25" dirty="0">
                <a:cs typeface="Verdana"/>
              </a:rPr>
              <a:t> </a:t>
            </a:r>
            <a:r>
              <a:rPr lang="en-US" sz="2000" dirty="0">
                <a:cs typeface="Verdana"/>
              </a:rPr>
              <a:t>pr</a:t>
            </a:r>
            <a:r>
              <a:rPr lang="en-US" sz="2000" spc="-10" dirty="0">
                <a:cs typeface="Verdana"/>
              </a:rPr>
              <a:t>o</a:t>
            </a:r>
            <a:r>
              <a:rPr lang="en-US" sz="2000" dirty="0">
                <a:cs typeface="Verdana"/>
              </a:rPr>
              <a:t>ducts,</a:t>
            </a:r>
            <a:r>
              <a:rPr lang="en-US" sz="2000" spc="-30" dirty="0">
                <a:cs typeface="Verdana"/>
              </a:rPr>
              <a:t> </a:t>
            </a:r>
            <a:r>
              <a:rPr lang="en-US" sz="2000" dirty="0">
                <a:cs typeface="Verdana"/>
              </a:rPr>
              <a:t>s</a:t>
            </a:r>
            <a:r>
              <a:rPr lang="en-US" sz="2000" spc="-10" dirty="0">
                <a:cs typeface="Verdana"/>
              </a:rPr>
              <a:t>e</a:t>
            </a:r>
            <a:r>
              <a:rPr lang="en-US" sz="2000" dirty="0">
                <a:cs typeface="Verdana"/>
              </a:rPr>
              <a:t>rv</a:t>
            </a:r>
            <a:r>
              <a:rPr lang="en-US" sz="2000" spc="-15" dirty="0">
                <a:cs typeface="Verdana"/>
              </a:rPr>
              <a:t>i</a:t>
            </a:r>
            <a:r>
              <a:rPr lang="en-US" sz="2000" dirty="0">
                <a:cs typeface="Verdana"/>
              </a:rPr>
              <a:t>c</a:t>
            </a:r>
            <a:r>
              <a:rPr lang="en-US" sz="2000" spc="-10" dirty="0">
                <a:cs typeface="Verdana"/>
              </a:rPr>
              <a:t>e</a:t>
            </a:r>
            <a:r>
              <a:rPr lang="en-US" sz="2000" dirty="0">
                <a:cs typeface="Verdana"/>
              </a:rPr>
              <a:t>s</a:t>
            </a:r>
            <a:r>
              <a:rPr lang="en-US" sz="2000" spc="-25" dirty="0">
                <a:cs typeface="Verdana"/>
              </a:rPr>
              <a:t> </a:t>
            </a:r>
            <a:r>
              <a:rPr lang="en-US" sz="2000" dirty="0">
                <a:cs typeface="Verdana"/>
              </a:rPr>
              <a:t>and</a:t>
            </a:r>
            <a:r>
              <a:rPr lang="en-US" sz="2000" spc="-10" dirty="0">
                <a:cs typeface="Verdana"/>
              </a:rPr>
              <a:t> e</a:t>
            </a:r>
            <a:r>
              <a:rPr lang="en-US" sz="2000" dirty="0">
                <a:cs typeface="Verdana"/>
              </a:rPr>
              <a:t>nvi</a:t>
            </a:r>
            <a:r>
              <a:rPr lang="en-US" sz="2000" spc="-10" dirty="0">
                <a:cs typeface="Verdana"/>
              </a:rPr>
              <a:t>r</a:t>
            </a:r>
            <a:r>
              <a:rPr lang="en-US" sz="2000" dirty="0">
                <a:cs typeface="Verdana"/>
              </a:rPr>
              <a:t>on</a:t>
            </a:r>
            <a:r>
              <a:rPr lang="en-US" sz="2000" spc="-5" dirty="0">
                <a:cs typeface="Verdana"/>
              </a:rPr>
              <a:t>m</a:t>
            </a:r>
            <a:r>
              <a:rPr lang="en-US" sz="2000" spc="-10" dirty="0">
                <a:cs typeface="Verdana"/>
              </a:rPr>
              <a:t>e</a:t>
            </a:r>
            <a:r>
              <a:rPr lang="en-US" sz="2000" dirty="0">
                <a:cs typeface="Verdana"/>
              </a:rPr>
              <a:t>nts for</a:t>
            </a:r>
            <a:r>
              <a:rPr lang="en-US" sz="2000" spc="-30" dirty="0">
                <a:cs typeface="Verdana"/>
              </a:rPr>
              <a:t> </a:t>
            </a:r>
            <a:r>
              <a:rPr lang="en-US" sz="2000" dirty="0">
                <a:cs typeface="Verdana"/>
              </a:rPr>
              <a:t>c</a:t>
            </a:r>
            <a:r>
              <a:rPr lang="en-US" sz="2000" spc="-10" dirty="0">
                <a:cs typeface="Verdana"/>
              </a:rPr>
              <a:t>om</a:t>
            </a:r>
            <a:r>
              <a:rPr lang="en-US" sz="2000" dirty="0">
                <a:cs typeface="Verdana"/>
              </a:rPr>
              <a:t>p</a:t>
            </a:r>
            <a:r>
              <a:rPr lang="en-US" sz="2000" spc="-10" dirty="0">
                <a:cs typeface="Verdana"/>
              </a:rPr>
              <a:t>a</a:t>
            </a:r>
            <a:r>
              <a:rPr lang="en-US" sz="2000" dirty="0">
                <a:cs typeface="Verdana"/>
              </a:rPr>
              <a:t>n</a:t>
            </a:r>
            <a:r>
              <a:rPr lang="en-US" sz="2000" spc="-10" dirty="0">
                <a:cs typeface="Verdana"/>
              </a:rPr>
              <a:t>ie</a:t>
            </a:r>
            <a:r>
              <a:rPr lang="en-US" sz="2000" dirty="0">
                <a:cs typeface="Verdana"/>
              </a:rPr>
              <a:t>s</a:t>
            </a:r>
            <a:r>
              <a:rPr lang="en-US" sz="2000" spc="-10" dirty="0">
                <a:cs typeface="Verdana"/>
              </a:rPr>
              <a:t> </a:t>
            </a:r>
            <a:r>
              <a:rPr lang="en-US" sz="2000" dirty="0">
                <a:cs typeface="Verdana"/>
              </a:rPr>
              <a:t>p</a:t>
            </a:r>
            <a:r>
              <a:rPr lang="en-US" sz="2000" spc="-15" dirty="0">
                <a:cs typeface="Verdana"/>
              </a:rPr>
              <a:t>i</a:t>
            </a:r>
            <a:r>
              <a:rPr lang="en-US" sz="2000" dirty="0">
                <a:cs typeface="Verdana"/>
              </a:rPr>
              <a:t>on</a:t>
            </a:r>
            <a:r>
              <a:rPr lang="en-US" sz="2000" spc="-15" dirty="0">
                <a:cs typeface="Verdana"/>
              </a:rPr>
              <a:t>e</a:t>
            </a:r>
            <a:r>
              <a:rPr lang="en-US" sz="2000" spc="-10" dirty="0">
                <a:cs typeface="Verdana"/>
              </a:rPr>
              <a:t>e</a:t>
            </a:r>
            <a:r>
              <a:rPr lang="en-US" sz="2000" dirty="0">
                <a:cs typeface="Verdana"/>
              </a:rPr>
              <a:t>r</a:t>
            </a:r>
            <a:r>
              <a:rPr lang="en-US" sz="2000" spc="-15" dirty="0">
                <a:cs typeface="Verdana"/>
              </a:rPr>
              <a:t>i</a:t>
            </a:r>
            <a:r>
              <a:rPr lang="en-US" sz="2000" dirty="0">
                <a:cs typeface="Verdana"/>
              </a:rPr>
              <a:t>ng</a:t>
            </a:r>
            <a:r>
              <a:rPr lang="en-US" sz="2000" spc="-10" dirty="0">
                <a:cs typeface="Verdana"/>
              </a:rPr>
              <a:t> </a:t>
            </a:r>
            <a:r>
              <a:rPr lang="en-US" sz="2000" dirty="0">
                <a:cs typeface="Verdana"/>
              </a:rPr>
              <a:t>new</a:t>
            </a:r>
            <a:r>
              <a:rPr lang="en-US" sz="2000" spc="-25" dirty="0">
                <a:cs typeface="Verdana"/>
              </a:rPr>
              <a:t> </a:t>
            </a:r>
            <a:r>
              <a:rPr lang="en-US" sz="2000" dirty="0">
                <a:cs typeface="Verdana"/>
              </a:rPr>
              <a:t>ways</a:t>
            </a:r>
            <a:r>
              <a:rPr lang="en-US" sz="2000" spc="-25" dirty="0">
                <a:cs typeface="Verdana"/>
              </a:rPr>
              <a:t> </a:t>
            </a:r>
            <a:r>
              <a:rPr lang="en-US" sz="2000" dirty="0">
                <a:cs typeface="Verdana"/>
              </a:rPr>
              <a:t>to</a:t>
            </a:r>
            <a:r>
              <a:rPr lang="en-US" sz="2000" spc="-15" dirty="0">
                <a:cs typeface="Verdana"/>
              </a:rPr>
              <a:t> </a:t>
            </a:r>
            <a:r>
              <a:rPr lang="en-US" sz="2000" dirty="0">
                <a:cs typeface="Verdana"/>
              </a:rPr>
              <a:t>p</a:t>
            </a:r>
            <a:r>
              <a:rPr lang="en-US" sz="2000" spc="-10" dirty="0">
                <a:cs typeface="Verdana"/>
              </a:rPr>
              <a:t>r</a:t>
            </a:r>
            <a:r>
              <a:rPr lang="en-US" sz="2000" dirty="0">
                <a:cs typeface="Verdana"/>
              </a:rPr>
              <a:t>ov</a:t>
            </a:r>
            <a:r>
              <a:rPr lang="en-US" sz="2000" spc="-20" dirty="0">
                <a:cs typeface="Verdana"/>
              </a:rPr>
              <a:t>i</a:t>
            </a:r>
            <a:r>
              <a:rPr lang="en-US" sz="2000" dirty="0">
                <a:cs typeface="Verdana"/>
              </a:rPr>
              <a:t>de va</a:t>
            </a:r>
            <a:r>
              <a:rPr lang="en-US" sz="2000" spc="-20" dirty="0">
                <a:cs typeface="Verdana"/>
              </a:rPr>
              <a:t>l</a:t>
            </a:r>
            <a:r>
              <a:rPr lang="en-US" sz="2000" dirty="0">
                <a:cs typeface="Verdana"/>
              </a:rPr>
              <a:t>ue to</a:t>
            </a:r>
            <a:r>
              <a:rPr lang="en-US" sz="2000" spc="-25" dirty="0">
                <a:cs typeface="Verdana"/>
              </a:rPr>
              <a:t> </a:t>
            </a:r>
            <a:r>
              <a:rPr lang="en-US" sz="2000" dirty="0">
                <a:cs typeface="Verdana"/>
              </a:rPr>
              <a:t>the</a:t>
            </a:r>
            <a:r>
              <a:rPr lang="en-US" sz="2000" spc="-10" dirty="0">
                <a:cs typeface="Verdana"/>
              </a:rPr>
              <a:t>i</a:t>
            </a:r>
            <a:r>
              <a:rPr lang="en-US" sz="2000" dirty="0">
                <a:cs typeface="Verdana"/>
              </a:rPr>
              <a:t>r</a:t>
            </a:r>
            <a:r>
              <a:rPr lang="en-US" sz="2000" spc="-15" dirty="0">
                <a:cs typeface="Verdana"/>
              </a:rPr>
              <a:t> </a:t>
            </a:r>
            <a:r>
              <a:rPr lang="en-US" sz="2000" dirty="0">
                <a:cs typeface="Verdana"/>
              </a:rPr>
              <a:t>custom</a:t>
            </a:r>
            <a:r>
              <a:rPr lang="en-US" sz="2000" spc="-10" dirty="0">
                <a:cs typeface="Verdana"/>
              </a:rPr>
              <a:t>e</a:t>
            </a:r>
            <a:r>
              <a:rPr lang="en-US" sz="2000" dirty="0">
                <a:cs typeface="Verdana"/>
              </a:rPr>
              <a:t>rs”</a:t>
            </a:r>
          </a:p>
          <a:p>
            <a:r>
              <a:rPr lang="en-US" dirty="0"/>
              <a:t>What is Design Thinking?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ECACC-04A9-4B54-AE74-6B6DE674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985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762000"/>
          </a:xfrm>
        </p:spPr>
        <p:txBody>
          <a:bodyPr>
            <a:noAutofit/>
          </a:bodyPr>
          <a:lstStyle/>
          <a:p>
            <a:r>
              <a:rPr lang="en-US" sz="3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 Project (Semester Assignment)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6362"/>
            <a:ext cx="8534400" cy="5329238"/>
          </a:xfrm>
        </p:spPr>
        <p:txBody>
          <a:bodyPr>
            <a:normAutofit fontScale="92500"/>
          </a:bodyPr>
          <a:lstStyle/>
          <a:p>
            <a:r>
              <a:rPr lang="en-US" sz="4400" dirty="0"/>
              <a:t>Design and evaluate an interface</a:t>
            </a:r>
          </a:p>
          <a:p>
            <a:pPr lvl="1"/>
            <a:r>
              <a:rPr lang="en-US" sz="4000" dirty="0"/>
              <a:t>Part 1 - Team formation &amp; topic choice, understand and  formulate the problem, roadmap</a:t>
            </a:r>
          </a:p>
          <a:p>
            <a:pPr lvl="1"/>
            <a:r>
              <a:rPr lang="en-US" sz="4000" dirty="0"/>
              <a:t>Part 2 - Design alternatives, prototype &amp; evaluation plan,  evaluation, user studies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CB89D-8D4C-49B7-A877-F18AC662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765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589199" cy="609600"/>
          </a:xfrm>
        </p:spPr>
        <p:txBody>
          <a:bodyPr>
            <a:normAutofit/>
          </a:bodyPr>
          <a:lstStyle/>
          <a:p>
            <a:pPr marL="12700" algn="ctr">
              <a:tabLst>
                <a:tab pos="4825365" algn="l"/>
              </a:tabLst>
              <a:defRPr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Project -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19200"/>
            <a:ext cx="8648700" cy="54864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Part 1</a:t>
            </a:r>
          </a:p>
          <a:p>
            <a:pPr lvl="1"/>
            <a:r>
              <a:rPr lang="en-US" sz="2000" dirty="0"/>
              <a:t>Identify team &amp; topic</a:t>
            </a:r>
          </a:p>
          <a:p>
            <a:pPr lvl="1"/>
            <a:r>
              <a:rPr lang="en-US" sz="2000" dirty="0"/>
              <a:t>Define the problem</a:t>
            </a:r>
          </a:p>
          <a:p>
            <a:pPr lvl="1"/>
            <a:r>
              <a:rPr lang="en-US" sz="2000" dirty="0"/>
              <a:t>Describe tasks, users, environment, social context</a:t>
            </a:r>
          </a:p>
          <a:p>
            <a:pPr lvl="1"/>
            <a:r>
              <a:rPr lang="en-US" sz="2000" dirty="0"/>
              <a:t>What components will be in your design?</a:t>
            </a:r>
          </a:p>
          <a:p>
            <a:r>
              <a:rPr lang="en-US" sz="2400" dirty="0"/>
              <a:t>Part 2</a:t>
            </a:r>
          </a:p>
          <a:p>
            <a:pPr lvl="1"/>
            <a:r>
              <a:rPr lang="en-US" sz="2000" dirty="0"/>
              <a:t>Discuss design alternatives</a:t>
            </a:r>
          </a:p>
          <a:p>
            <a:pPr lvl="1"/>
            <a:r>
              <a:rPr lang="en-US" sz="2000" dirty="0"/>
              <a:t>Storyboards, mock-ups for multiple different designs</a:t>
            </a:r>
          </a:p>
          <a:p>
            <a:pPr lvl="1"/>
            <a:r>
              <a:rPr lang="en-US" sz="2000" dirty="0"/>
              <a:t>Explain decisions</a:t>
            </a:r>
          </a:p>
          <a:p>
            <a:pPr lvl="1"/>
            <a:r>
              <a:rPr lang="en-US" sz="2000" dirty="0"/>
              <a:t>Semi-working interface functionality</a:t>
            </a:r>
          </a:p>
          <a:p>
            <a:pPr lvl="1"/>
            <a:r>
              <a:rPr lang="en-US" sz="2000" dirty="0"/>
              <a:t>Plan for conducting evaluation</a:t>
            </a:r>
          </a:p>
          <a:p>
            <a:pPr lvl="1"/>
            <a:r>
              <a:rPr lang="en-US" sz="2000" dirty="0"/>
              <a:t>Evaluation: Conduct evaluation with example users (2-3  users), characterize what’s working and what’s not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A6FA5-1732-451D-BF04-6F8182AE3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277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589199" cy="68580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Project -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" y="1295400"/>
            <a:ext cx="8677275" cy="52578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Project Teams</a:t>
            </a:r>
          </a:p>
          <a:p>
            <a:pPr lvl="1"/>
            <a:r>
              <a:rPr lang="en-US" sz="3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  <a:r>
              <a:rPr lang="en-US" sz="3500" b="1" dirty="0"/>
              <a:t> people (Will be keen on this)</a:t>
            </a:r>
          </a:p>
          <a:p>
            <a:pPr lvl="1"/>
            <a:r>
              <a:rPr lang="en-US" sz="2400" dirty="0"/>
              <a:t>A project/team name  </a:t>
            </a:r>
          </a:p>
          <a:p>
            <a:pPr lvl="1"/>
            <a:r>
              <a:rPr lang="en-US" sz="2400" dirty="0"/>
              <a:t>Start forming your teams</a:t>
            </a:r>
          </a:p>
          <a:p>
            <a:r>
              <a:rPr lang="en-US" sz="2800" dirty="0"/>
              <a:t>Project Reports &amp; Presentations</a:t>
            </a:r>
          </a:p>
          <a:p>
            <a:pPr lvl="1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28</a:t>
            </a:r>
            <a:r>
              <a:rPr lang="en-US" sz="2400" b="1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July– low fidelity /mockup and 18</a:t>
            </a:r>
            <a:r>
              <a:rPr lang="en-US" sz="2400" b="1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August– high fidelity</a:t>
            </a:r>
          </a:p>
          <a:p>
            <a:pPr lvl="1"/>
            <a:r>
              <a:rPr lang="en-US" sz="2400" dirty="0"/>
              <a:t>10 minute presentation of your project</a:t>
            </a:r>
          </a:p>
          <a:p>
            <a:r>
              <a:rPr lang="en-US" sz="2800" dirty="0"/>
              <a:t>What makes a good project?</a:t>
            </a:r>
          </a:p>
          <a:p>
            <a:pPr lvl="1"/>
            <a:r>
              <a:rPr lang="en-US" sz="2400" dirty="0"/>
              <a:t>Access to domain experts &amp; users  “Real” clients</a:t>
            </a:r>
          </a:p>
          <a:p>
            <a:pPr lvl="1"/>
            <a:r>
              <a:rPr lang="en-US" sz="2400" dirty="0"/>
              <a:t>Interesting human issues  </a:t>
            </a:r>
          </a:p>
          <a:p>
            <a:pPr lvl="1"/>
            <a:r>
              <a:rPr lang="en-US" sz="2400" dirty="0"/>
              <a:t>Rich domain for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A0CAE-602D-4310-A256-71059F5DF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315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609600"/>
          </a:xfrm>
        </p:spPr>
        <p:txBody>
          <a:bodyPr>
            <a:no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Project - Project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410200"/>
          </a:xfrm>
        </p:spPr>
        <p:txBody>
          <a:bodyPr>
            <a:normAutofit/>
          </a:bodyPr>
          <a:lstStyle/>
          <a:p>
            <a:r>
              <a:rPr lang="en-US" sz="4400" dirty="0"/>
              <a:t>Mobile sites  / Web sites (Interface designs) </a:t>
            </a:r>
          </a:p>
          <a:p>
            <a:pPr lvl="4"/>
            <a:r>
              <a:rPr lang="en-US" sz="3800" dirty="0"/>
              <a:t>for elderly people</a:t>
            </a:r>
          </a:p>
          <a:p>
            <a:pPr lvl="4"/>
            <a:r>
              <a:rPr lang="en-US" sz="3800" dirty="0"/>
              <a:t>For Dyslexic kids</a:t>
            </a:r>
          </a:p>
          <a:p>
            <a:pPr lvl="4"/>
            <a:r>
              <a:rPr lang="en-US" sz="3800" dirty="0"/>
              <a:t>Pregnant mothers</a:t>
            </a:r>
          </a:p>
          <a:p>
            <a:pPr lvl="4"/>
            <a:r>
              <a:rPr lang="en-US" sz="3800" dirty="0"/>
              <a:t>For distance learning (Moodle)</a:t>
            </a:r>
          </a:p>
          <a:p>
            <a:pPr lvl="4"/>
            <a:endParaRPr lang="en-US" sz="3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08D7D-6648-4564-B42A-06F9085A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1E9884-5FE8-42C8-AF1E-338D520D2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0" y="1"/>
            <a:ext cx="9013990" cy="59435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3E8807-1C9E-4DCA-85B2-9FDE088537E2}"/>
              </a:ext>
            </a:extLst>
          </p:cNvPr>
          <p:cNvSpPr txBox="1"/>
          <p:nvPr/>
        </p:nvSpPr>
        <p:spPr>
          <a:xfrm>
            <a:off x="1143000" y="60960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a)Functional completeness  in an apple device, (b) High usability in Microsoft PixelSense (c) Aesthetic appeal of apple device (d) Compelling UX IN Microsoft Kinect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FD3BC-62E7-4B0A-A0FB-C58E41F9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2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748" y="71440"/>
            <a:ext cx="6589199" cy="766760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is HCI important?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2647" y="759023"/>
            <a:ext cx="8153400" cy="4495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700" spc="14" dirty="0"/>
              <a:t>HCI has had a great deal in the history of computing and has changed our daily lives</a:t>
            </a:r>
          </a:p>
          <a:p>
            <a:pPr lvl="1" algn="just"/>
            <a:r>
              <a:rPr lang="en-US" dirty="0"/>
              <a:t>Keyboard commands to a mouse</a:t>
            </a:r>
          </a:p>
          <a:p>
            <a:pPr lvl="1" algn="just"/>
            <a:r>
              <a:rPr lang="en-US" dirty="0"/>
              <a:t>The spreadsheet/accounting interface making business computing a huge success</a:t>
            </a:r>
          </a:p>
          <a:p>
            <a:pPr lvl="1" algn="just"/>
            <a:r>
              <a:rPr lang="en-US" dirty="0"/>
              <a:t>The internet happening because of web browser interface</a:t>
            </a:r>
          </a:p>
          <a:p>
            <a:pPr lvl="1" algn="just"/>
            <a:r>
              <a:rPr lang="en-US" dirty="0"/>
              <a:t>From feature phones to smartphones with their touch-oriented interfaces</a:t>
            </a:r>
          </a:p>
          <a:p>
            <a:pPr lvl="1" algn="just"/>
            <a:r>
              <a:rPr lang="en-US" dirty="0"/>
              <a:t>Body based and action oriented interfaces revolutionizing the gaming industry</a:t>
            </a:r>
          </a:p>
          <a:p>
            <a:pPr marL="457200" lvl="1" indent="0" algn="just">
              <a:buNone/>
            </a:pPr>
            <a:r>
              <a:rPr lang="en-US" sz="2500" b="1" dirty="0">
                <a:solidFill>
                  <a:srgbClr val="FF0000"/>
                </a:solidFill>
              </a:rPr>
              <a:t>HCI still continues to redefine how we view, absorb, exchange, create and manipulate information to our advantage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8C8402-8AC7-43DB-B562-FAB766D58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48" y="4876800"/>
            <a:ext cx="7371299" cy="1524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3CA1480-0C14-4CA9-992F-E8B7A8D072B2}"/>
              </a:ext>
            </a:extLst>
          </p:cNvPr>
          <p:cNvSpPr txBox="1"/>
          <p:nvPr/>
        </p:nvSpPr>
        <p:spPr>
          <a:xfrm>
            <a:off x="1956197" y="6459733"/>
            <a:ext cx="624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Evolution of interfaces in the course of history of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B6E73-9164-47EB-B88C-B9729AAA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89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43000" y="38100"/>
            <a:ext cx="6589199" cy="8001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Verdana"/>
              </a:rPr>
              <a:t>Professions in HCI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905500"/>
          </a:xfrm>
        </p:spPr>
        <p:txBody>
          <a:bodyPr>
            <a:noAutofit/>
          </a:bodyPr>
          <a:lstStyle/>
          <a:p>
            <a:pPr marL="469265" indent="-457200">
              <a:tabLst>
                <a:tab pos="355600" algn="l"/>
              </a:tabLst>
            </a:pPr>
            <a:r>
              <a:rPr lang="en-US" sz="2400" b="1" dirty="0">
                <a:cs typeface="Verdana"/>
              </a:rPr>
              <a:t>inter</a:t>
            </a:r>
            <a:r>
              <a:rPr lang="en-US" sz="2400" b="1" spc="5" dirty="0">
                <a:cs typeface="Verdana"/>
              </a:rPr>
              <a:t>a</a:t>
            </a:r>
            <a:r>
              <a:rPr lang="en-US" sz="2400" b="1" dirty="0">
                <a:cs typeface="Verdana"/>
              </a:rPr>
              <a:t>ction</a:t>
            </a:r>
            <a:r>
              <a:rPr lang="en-US" sz="2400" b="1" spc="-20" dirty="0">
                <a:cs typeface="Verdana"/>
              </a:rPr>
              <a:t> </a:t>
            </a:r>
            <a:r>
              <a:rPr lang="en-US" sz="2400" b="1" dirty="0">
                <a:cs typeface="Verdana"/>
              </a:rPr>
              <a:t>d</a:t>
            </a:r>
            <a:r>
              <a:rPr lang="en-US" sz="2400" b="1" spc="5" dirty="0">
                <a:cs typeface="Verdana"/>
              </a:rPr>
              <a:t>e</a:t>
            </a:r>
            <a:r>
              <a:rPr lang="en-US" sz="2400" b="1" dirty="0">
                <a:cs typeface="Verdana"/>
              </a:rPr>
              <a:t>sign</a:t>
            </a:r>
            <a:r>
              <a:rPr lang="en-US" sz="2400" b="1" spc="5" dirty="0">
                <a:cs typeface="Verdana"/>
              </a:rPr>
              <a:t>e</a:t>
            </a:r>
            <a:r>
              <a:rPr lang="en-US" sz="2400" b="1" dirty="0">
                <a:cs typeface="Verdana"/>
              </a:rPr>
              <a:t>rs</a:t>
            </a:r>
            <a:r>
              <a:rPr lang="en-US" sz="2400" b="1" spc="-25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-</a:t>
            </a:r>
            <a:r>
              <a:rPr lang="en-US" sz="2400" spc="-10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peop</a:t>
            </a:r>
            <a:r>
              <a:rPr lang="en-US" sz="2400" spc="-15" dirty="0">
                <a:cs typeface="Verdana"/>
              </a:rPr>
              <a:t>l</a:t>
            </a:r>
            <a:r>
              <a:rPr lang="en-US" sz="2400" dirty="0">
                <a:cs typeface="Verdana"/>
              </a:rPr>
              <a:t>e</a:t>
            </a:r>
            <a:r>
              <a:rPr lang="en-US" sz="2400" spc="10" dirty="0">
                <a:cs typeface="Verdana"/>
              </a:rPr>
              <a:t> </a:t>
            </a:r>
            <a:r>
              <a:rPr lang="en-US" sz="2400" spc="-15" dirty="0">
                <a:cs typeface="Verdana"/>
              </a:rPr>
              <a:t>i</a:t>
            </a:r>
            <a:r>
              <a:rPr lang="en-US" sz="2400" dirty="0">
                <a:cs typeface="Verdana"/>
              </a:rPr>
              <a:t>n</a:t>
            </a:r>
            <a:r>
              <a:rPr lang="en-US" sz="2400" spc="5" dirty="0">
                <a:cs typeface="Verdana"/>
              </a:rPr>
              <a:t>v</a:t>
            </a:r>
            <a:r>
              <a:rPr lang="en-US" sz="2400" dirty="0">
                <a:cs typeface="Verdana"/>
              </a:rPr>
              <a:t>o</a:t>
            </a:r>
            <a:r>
              <a:rPr lang="en-US" sz="2400" spc="-15" dirty="0">
                <a:cs typeface="Verdana"/>
              </a:rPr>
              <a:t>l</a:t>
            </a:r>
            <a:r>
              <a:rPr lang="en-US" sz="2400" dirty="0">
                <a:cs typeface="Verdana"/>
              </a:rPr>
              <a:t>ved in</a:t>
            </a:r>
            <a:r>
              <a:rPr lang="en-US" sz="2400" spc="-10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t</a:t>
            </a:r>
            <a:r>
              <a:rPr lang="en-US" sz="2400" spc="5" dirty="0">
                <a:cs typeface="Verdana"/>
              </a:rPr>
              <a:t>h</a:t>
            </a:r>
            <a:r>
              <a:rPr lang="en-US" sz="2400" dirty="0">
                <a:cs typeface="Verdana"/>
              </a:rPr>
              <a:t>e</a:t>
            </a:r>
            <a:r>
              <a:rPr lang="en-US" sz="2400" spc="-15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des</a:t>
            </a:r>
            <a:r>
              <a:rPr lang="en-US" sz="2400" spc="-10" dirty="0">
                <a:cs typeface="Verdana"/>
              </a:rPr>
              <a:t>i</a:t>
            </a:r>
            <a:r>
              <a:rPr lang="en-US" sz="2400" dirty="0">
                <a:cs typeface="Verdana"/>
              </a:rPr>
              <a:t>gn of</a:t>
            </a:r>
            <a:r>
              <a:rPr lang="en-US" sz="2400" spc="-25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a</a:t>
            </a:r>
            <a:r>
              <a:rPr lang="en-US" sz="2400" spc="-15" dirty="0">
                <a:cs typeface="Verdana"/>
              </a:rPr>
              <a:t>l</a:t>
            </a:r>
            <a:r>
              <a:rPr lang="en-US" sz="2400" dirty="0">
                <a:cs typeface="Verdana"/>
              </a:rPr>
              <a:t>l the</a:t>
            </a:r>
            <a:r>
              <a:rPr lang="en-US" sz="2400" spc="-20" dirty="0">
                <a:cs typeface="Verdana"/>
              </a:rPr>
              <a:t> </a:t>
            </a:r>
            <a:r>
              <a:rPr lang="en-US" sz="2400" spc="-15" dirty="0">
                <a:cs typeface="Verdana"/>
              </a:rPr>
              <a:t>i</a:t>
            </a:r>
            <a:r>
              <a:rPr lang="en-US" sz="2400" dirty="0">
                <a:cs typeface="Verdana"/>
              </a:rPr>
              <a:t>nter</a:t>
            </a:r>
            <a:r>
              <a:rPr lang="en-US" sz="2400" spc="-10" dirty="0">
                <a:cs typeface="Verdana"/>
              </a:rPr>
              <a:t>a</a:t>
            </a:r>
            <a:r>
              <a:rPr lang="en-US" sz="2400" dirty="0">
                <a:cs typeface="Verdana"/>
              </a:rPr>
              <a:t>ct</a:t>
            </a:r>
            <a:r>
              <a:rPr lang="en-US" sz="2400" spc="-10" dirty="0">
                <a:cs typeface="Verdana"/>
              </a:rPr>
              <a:t>i</a:t>
            </a:r>
            <a:r>
              <a:rPr lang="en-US" sz="2400" dirty="0">
                <a:cs typeface="Verdana"/>
              </a:rPr>
              <a:t>ve</a:t>
            </a:r>
            <a:r>
              <a:rPr lang="en-US" sz="2400" spc="-25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asp</a:t>
            </a:r>
            <a:r>
              <a:rPr lang="en-US" sz="2400" spc="-10" dirty="0">
                <a:cs typeface="Verdana"/>
              </a:rPr>
              <a:t>e</a:t>
            </a:r>
            <a:r>
              <a:rPr lang="en-US" sz="2400" dirty="0">
                <a:cs typeface="Verdana"/>
              </a:rPr>
              <a:t>cts</a:t>
            </a:r>
            <a:r>
              <a:rPr lang="en-US" sz="2400" spc="-45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of</a:t>
            </a:r>
            <a:r>
              <a:rPr lang="en-US" sz="2400" spc="-10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a</a:t>
            </a:r>
            <a:r>
              <a:rPr lang="en-US" sz="2400" spc="-15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pr</a:t>
            </a:r>
            <a:r>
              <a:rPr lang="en-US" sz="2400" spc="-10" dirty="0">
                <a:cs typeface="Verdana"/>
              </a:rPr>
              <a:t>o</a:t>
            </a:r>
            <a:r>
              <a:rPr lang="en-US" sz="2400" dirty="0">
                <a:cs typeface="Verdana"/>
              </a:rPr>
              <a:t>duct</a:t>
            </a:r>
          </a:p>
          <a:p>
            <a:pPr marL="469265" indent="-457200">
              <a:tabLst>
                <a:tab pos="355600" algn="l"/>
              </a:tabLst>
            </a:pPr>
            <a:r>
              <a:rPr lang="en-US" sz="2400" b="1" dirty="0">
                <a:cs typeface="Verdana"/>
              </a:rPr>
              <a:t>us</a:t>
            </a:r>
            <a:r>
              <a:rPr lang="en-US" sz="2400" b="1" spc="10" dirty="0">
                <a:cs typeface="Verdana"/>
              </a:rPr>
              <a:t>a</a:t>
            </a:r>
            <a:r>
              <a:rPr lang="en-US" sz="2400" b="1" dirty="0">
                <a:cs typeface="Verdana"/>
              </a:rPr>
              <a:t>bility</a:t>
            </a:r>
            <a:r>
              <a:rPr lang="en-US" sz="2400" b="1" spc="-20" dirty="0">
                <a:cs typeface="Verdana"/>
              </a:rPr>
              <a:t> </a:t>
            </a:r>
            <a:r>
              <a:rPr lang="en-US" sz="2400" b="1" dirty="0">
                <a:cs typeface="Verdana"/>
              </a:rPr>
              <a:t>e</a:t>
            </a:r>
            <a:r>
              <a:rPr lang="en-US" sz="2400" b="1" spc="5" dirty="0">
                <a:cs typeface="Verdana"/>
              </a:rPr>
              <a:t>n</a:t>
            </a:r>
            <a:r>
              <a:rPr lang="en-US" sz="2400" b="1" dirty="0">
                <a:cs typeface="Verdana"/>
              </a:rPr>
              <a:t>gi</a:t>
            </a:r>
            <a:r>
              <a:rPr lang="en-US" sz="2400" b="1" spc="5" dirty="0">
                <a:cs typeface="Verdana"/>
              </a:rPr>
              <a:t>n</a:t>
            </a:r>
            <a:r>
              <a:rPr lang="en-US" sz="2400" b="1" dirty="0">
                <a:cs typeface="Verdana"/>
              </a:rPr>
              <a:t>e</a:t>
            </a:r>
            <a:r>
              <a:rPr lang="en-US" sz="2400" b="1" spc="5" dirty="0">
                <a:cs typeface="Verdana"/>
              </a:rPr>
              <a:t>e</a:t>
            </a:r>
            <a:r>
              <a:rPr lang="en-US" sz="2400" b="1" dirty="0">
                <a:cs typeface="Verdana"/>
              </a:rPr>
              <a:t>rs</a:t>
            </a:r>
            <a:r>
              <a:rPr lang="en-US" sz="2400" b="1" spc="-20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-</a:t>
            </a:r>
            <a:r>
              <a:rPr lang="en-US" sz="2400" spc="-10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peop</a:t>
            </a:r>
            <a:r>
              <a:rPr lang="en-US" sz="2400" spc="-15" dirty="0">
                <a:cs typeface="Verdana"/>
              </a:rPr>
              <a:t>l</a:t>
            </a:r>
            <a:r>
              <a:rPr lang="en-US" sz="2400" dirty="0">
                <a:cs typeface="Verdana"/>
              </a:rPr>
              <a:t>e</a:t>
            </a:r>
            <a:r>
              <a:rPr lang="en-US" sz="2400" spc="10" dirty="0">
                <a:cs typeface="Verdana"/>
              </a:rPr>
              <a:t> </a:t>
            </a:r>
            <a:r>
              <a:rPr lang="en-US" sz="2400" spc="5" dirty="0">
                <a:cs typeface="Verdana"/>
              </a:rPr>
              <a:t>w</a:t>
            </a:r>
            <a:r>
              <a:rPr lang="en-US" sz="2400" dirty="0">
                <a:cs typeface="Verdana"/>
              </a:rPr>
              <a:t>ho</a:t>
            </a:r>
            <a:r>
              <a:rPr lang="en-US" sz="2400" spc="-30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foc</a:t>
            </a:r>
            <a:r>
              <a:rPr lang="en-US" sz="2400" spc="5" dirty="0">
                <a:cs typeface="Verdana"/>
              </a:rPr>
              <a:t>u</a:t>
            </a:r>
            <a:r>
              <a:rPr lang="en-US" sz="2400" dirty="0">
                <a:cs typeface="Verdana"/>
              </a:rPr>
              <a:t>s</a:t>
            </a:r>
            <a:r>
              <a:rPr lang="en-US" sz="2400" spc="-45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on </a:t>
            </a:r>
            <a:r>
              <a:rPr lang="en-US" sz="2400" spc="-10" dirty="0">
                <a:cs typeface="Verdana"/>
              </a:rPr>
              <a:t>e</a:t>
            </a:r>
            <a:r>
              <a:rPr lang="en-US" sz="2400" dirty="0">
                <a:cs typeface="Verdana"/>
              </a:rPr>
              <a:t>va</a:t>
            </a:r>
            <a:r>
              <a:rPr lang="en-US" sz="2400" spc="-10" dirty="0">
                <a:cs typeface="Verdana"/>
              </a:rPr>
              <a:t>l</a:t>
            </a:r>
            <a:r>
              <a:rPr lang="en-US" sz="2400" dirty="0">
                <a:cs typeface="Verdana"/>
              </a:rPr>
              <a:t>ua</a:t>
            </a:r>
            <a:r>
              <a:rPr lang="en-US" sz="2400" spc="5" dirty="0">
                <a:cs typeface="Verdana"/>
              </a:rPr>
              <a:t>t</a:t>
            </a:r>
            <a:r>
              <a:rPr lang="en-US" sz="2400" spc="-15" dirty="0">
                <a:cs typeface="Verdana"/>
              </a:rPr>
              <a:t>i</a:t>
            </a:r>
            <a:r>
              <a:rPr lang="en-US" sz="2400" dirty="0">
                <a:cs typeface="Verdana"/>
              </a:rPr>
              <a:t>ng products,</a:t>
            </a:r>
            <a:r>
              <a:rPr lang="en-US" sz="2400" spc="-40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u</a:t>
            </a:r>
            <a:r>
              <a:rPr lang="en-US" sz="2400" spc="5" dirty="0">
                <a:cs typeface="Verdana"/>
              </a:rPr>
              <a:t>s</a:t>
            </a:r>
            <a:r>
              <a:rPr lang="en-US" sz="2400" spc="-15" dirty="0">
                <a:cs typeface="Verdana"/>
              </a:rPr>
              <a:t>i</a:t>
            </a:r>
            <a:r>
              <a:rPr lang="en-US" sz="2400" dirty="0">
                <a:cs typeface="Verdana"/>
              </a:rPr>
              <a:t>ng</a:t>
            </a:r>
            <a:r>
              <a:rPr lang="en-US" sz="2400" spc="-15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u</a:t>
            </a:r>
            <a:r>
              <a:rPr lang="en-US" sz="2400" spc="5" dirty="0">
                <a:cs typeface="Verdana"/>
              </a:rPr>
              <a:t>s</a:t>
            </a:r>
            <a:r>
              <a:rPr lang="en-US" sz="2400" dirty="0">
                <a:cs typeface="Verdana"/>
              </a:rPr>
              <a:t>ab</a:t>
            </a:r>
            <a:r>
              <a:rPr lang="en-US" sz="2400" spc="-15" dirty="0">
                <a:cs typeface="Verdana"/>
              </a:rPr>
              <a:t>ili</a:t>
            </a:r>
            <a:r>
              <a:rPr lang="en-US" sz="2400" dirty="0">
                <a:cs typeface="Verdana"/>
              </a:rPr>
              <a:t>ty</a:t>
            </a:r>
            <a:r>
              <a:rPr lang="en-US" sz="2400" spc="5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methods</a:t>
            </a:r>
            <a:r>
              <a:rPr lang="en-US" sz="2400" spc="-15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and pr</a:t>
            </a:r>
            <a:r>
              <a:rPr lang="en-US" sz="2400" spc="-15" dirty="0">
                <a:cs typeface="Verdana"/>
              </a:rPr>
              <a:t>i</a:t>
            </a:r>
            <a:r>
              <a:rPr lang="en-US" sz="2400" dirty="0">
                <a:cs typeface="Verdana"/>
              </a:rPr>
              <a:t>n</a:t>
            </a:r>
            <a:r>
              <a:rPr lang="en-US" sz="2400" spc="5" dirty="0">
                <a:cs typeface="Verdana"/>
              </a:rPr>
              <a:t>c</a:t>
            </a:r>
            <a:r>
              <a:rPr lang="en-US" sz="2400" spc="-15" dirty="0">
                <a:cs typeface="Verdana"/>
              </a:rPr>
              <a:t>i</a:t>
            </a:r>
            <a:r>
              <a:rPr lang="en-US" sz="2400" dirty="0">
                <a:cs typeface="Verdana"/>
              </a:rPr>
              <a:t>p</a:t>
            </a:r>
            <a:r>
              <a:rPr lang="en-US" sz="2400" spc="-10" dirty="0">
                <a:cs typeface="Verdana"/>
              </a:rPr>
              <a:t>l</a:t>
            </a:r>
            <a:r>
              <a:rPr lang="en-US" sz="2400" dirty="0">
                <a:cs typeface="Verdana"/>
              </a:rPr>
              <a:t>es</a:t>
            </a:r>
          </a:p>
          <a:p>
            <a:pPr marL="469265" indent="-457200">
              <a:tabLst>
                <a:tab pos="355600" algn="l"/>
              </a:tabLst>
            </a:pPr>
            <a:r>
              <a:rPr lang="en-US" sz="2400" b="1" spc="5" dirty="0">
                <a:cs typeface="Verdana"/>
              </a:rPr>
              <a:t>w</a:t>
            </a:r>
            <a:r>
              <a:rPr lang="en-US" sz="2400" b="1" dirty="0">
                <a:cs typeface="Verdana"/>
              </a:rPr>
              <a:t>eb</a:t>
            </a:r>
            <a:r>
              <a:rPr lang="en-US" sz="2400" b="1" spc="-20" dirty="0">
                <a:cs typeface="Verdana"/>
              </a:rPr>
              <a:t> </a:t>
            </a:r>
            <a:r>
              <a:rPr lang="en-US" sz="2400" b="1" dirty="0">
                <a:cs typeface="Verdana"/>
              </a:rPr>
              <a:t>d</a:t>
            </a:r>
            <a:r>
              <a:rPr lang="en-US" sz="2400" b="1" spc="5" dirty="0">
                <a:cs typeface="Verdana"/>
              </a:rPr>
              <a:t>e</a:t>
            </a:r>
            <a:r>
              <a:rPr lang="en-US" sz="2400" b="1" dirty="0">
                <a:cs typeface="Verdana"/>
              </a:rPr>
              <a:t>sign</a:t>
            </a:r>
            <a:r>
              <a:rPr lang="en-US" sz="2400" b="1" spc="5" dirty="0">
                <a:cs typeface="Verdana"/>
              </a:rPr>
              <a:t>e</a:t>
            </a:r>
            <a:r>
              <a:rPr lang="en-US" sz="2400" b="1" dirty="0">
                <a:cs typeface="Verdana"/>
              </a:rPr>
              <a:t>rs</a:t>
            </a:r>
            <a:r>
              <a:rPr lang="en-US" sz="2400" b="1" spc="-15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-</a:t>
            </a:r>
            <a:r>
              <a:rPr lang="en-US" sz="2400" spc="-10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peop</a:t>
            </a:r>
            <a:r>
              <a:rPr lang="en-US" sz="2400" spc="-15" dirty="0">
                <a:cs typeface="Verdana"/>
              </a:rPr>
              <a:t>l</a:t>
            </a:r>
            <a:r>
              <a:rPr lang="en-US" sz="2400" dirty="0">
                <a:cs typeface="Verdana"/>
              </a:rPr>
              <a:t>e</a:t>
            </a:r>
            <a:r>
              <a:rPr lang="en-US" sz="2400" spc="10" dirty="0">
                <a:cs typeface="Verdana"/>
              </a:rPr>
              <a:t> </a:t>
            </a:r>
            <a:r>
              <a:rPr lang="en-US" sz="2400" spc="5" dirty="0">
                <a:cs typeface="Verdana"/>
              </a:rPr>
              <a:t>w</a:t>
            </a:r>
            <a:r>
              <a:rPr lang="en-US" sz="2400" dirty="0">
                <a:cs typeface="Verdana"/>
              </a:rPr>
              <a:t>ho</a:t>
            </a:r>
            <a:r>
              <a:rPr lang="en-US" sz="2400" spc="-30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deve</a:t>
            </a:r>
            <a:r>
              <a:rPr lang="en-US" sz="2400" spc="-15" dirty="0">
                <a:cs typeface="Verdana"/>
              </a:rPr>
              <a:t>l</a:t>
            </a:r>
            <a:r>
              <a:rPr lang="en-US" sz="2400" dirty="0">
                <a:cs typeface="Verdana"/>
              </a:rPr>
              <a:t>op a</a:t>
            </a:r>
            <a:r>
              <a:rPr lang="en-US" sz="2400" spc="5" dirty="0">
                <a:cs typeface="Verdana"/>
              </a:rPr>
              <a:t>n</a:t>
            </a:r>
            <a:r>
              <a:rPr lang="en-US" sz="2400" dirty="0">
                <a:cs typeface="Verdana"/>
              </a:rPr>
              <a:t>d</a:t>
            </a:r>
            <a:r>
              <a:rPr lang="en-US" sz="2400" spc="-10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cre</a:t>
            </a:r>
            <a:r>
              <a:rPr lang="en-US" sz="2400" spc="-10" dirty="0">
                <a:cs typeface="Verdana"/>
              </a:rPr>
              <a:t>a</a:t>
            </a:r>
            <a:r>
              <a:rPr lang="en-US" sz="2400" dirty="0">
                <a:cs typeface="Verdana"/>
              </a:rPr>
              <a:t>te</a:t>
            </a:r>
            <a:r>
              <a:rPr lang="en-US" sz="2400" spc="-25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t</a:t>
            </a:r>
            <a:r>
              <a:rPr lang="en-US" sz="2400" spc="5" dirty="0">
                <a:cs typeface="Verdana"/>
              </a:rPr>
              <a:t>h</a:t>
            </a:r>
            <a:r>
              <a:rPr lang="en-US" sz="2400" dirty="0">
                <a:cs typeface="Verdana"/>
              </a:rPr>
              <a:t>e visual</a:t>
            </a:r>
            <a:r>
              <a:rPr lang="en-US" sz="2400" spc="-20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des</a:t>
            </a:r>
            <a:r>
              <a:rPr lang="en-US" sz="2400" spc="-10" dirty="0">
                <a:cs typeface="Verdana"/>
              </a:rPr>
              <a:t>i</a:t>
            </a:r>
            <a:r>
              <a:rPr lang="en-US" sz="2400" dirty="0">
                <a:cs typeface="Verdana"/>
              </a:rPr>
              <a:t>gn</a:t>
            </a:r>
            <a:r>
              <a:rPr lang="en-US" sz="2400" spc="-5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of</a:t>
            </a:r>
            <a:r>
              <a:rPr lang="en-US" sz="2400" spc="-20" dirty="0">
                <a:cs typeface="Verdana"/>
              </a:rPr>
              <a:t> </a:t>
            </a:r>
            <a:r>
              <a:rPr lang="en-US" sz="2400" spc="5" dirty="0">
                <a:cs typeface="Verdana"/>
              </a:rPr>
              <a:t>w</a:t>
            </a:r>
            <a:r>
              <a:rPr lang="en-US" sz="2400" dirty="0">
                <a:cs typeface="Verdana"/>
              </a:rPr>
              <a:t>ebs</a:t>
            </a:r>
            <a:r>
              <a:rPr lang="en-US" sz="2400" spc="-10" dirty="0">
                <a:cs typeface="Verdana"/>
              </a:rPr>
              <a:t>i</a:t>
            </a:r>
            <a:r>
              <a:rPr lang="en-US" sz="2400" dirty="0">
                <a:cs typeface="Verdana"/>
              </a:rPr>
              <a:t>te</a:t>
            </a:r>
            <a:r>
              <a:rPr lang="en-US" sz="2400" spc="-35" dirty="0">
                <a:cs typeface="Verdana"/>
              </a:rPr>
              <a:t>s</a:t>
            </a:r>
            <a:r>
              <a:rPr lang="en-US" sz="2400" dirty="0">
                <a:cs typeface="Verdana"/>
              </a:rPr>
              <a:t>,</a:t>
            </a:r>
            <a:r>
              <a:rPr lang="en-US" sz="2400" spc="-20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s</a:t>
            </a:r>
            <a:r>
              <a:rPr lang="en-US" sz="2400" spc="5" dirty="0">
                <a:cs typeface="Verdana"/>
              </a:rPr>
              <a:t>u</a:t>
            </a:r>
            <a:r>
              <a:rPr lang="en-US" sz="2400" dirty="0">
                <a:cs typeface="Verdana"/>
              </a:rPr>
              <a:t>ch</a:t>
            </a:r>
            <a:r>
              <a:rPr lang="en-US" sz="2400" spc="-30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as</a:t>
            </a:r>
            <a:r>
              <a:rPr lang="en-US" sz="2400" spc="-10" dirty="0">
                <a:cs typeface="Verdana"/>
              </a:rPr>
              <a:t> </a:t>
            </a:r>
            <a:r>
              <a:rPr lang="en-US" sz="2400" spc="-15" dirty="0">
                <a:cs typeface="Verdana"/>
              </a:rPr>
              <a:t>l</a:t>
            </a:r>
            <a:r>
              <a:rPr lang="en-US" sz="2400" dirty="0">
                <a:cs typeface="Verdana"/>
              </a:rPr>
              <a:t>ayou</a:t>
            </a:r>
            <a:r>
              <a:rPr lang="en-US" sz="2400" spc="5" dirty="0">
                <a:cs typeface="Verdana"/>
              </a:rPr>
              <a:t>t</a:t>
            </a:r>
            <a:r>
              <a:rPr lang="en-US" sz="2400" dirty="0">
                <a:cs typeface="Verdana"/>
              </a:rPr>
              <a:t>s </a:t>
            </a:r>
          </a:p>
          <a:p>
            <a:pPr marL="469265" indent="-457200">
              <a:tabLst>
                <a:tab pos="355600" algn="l"/>
              </a:tabLst>
            </a:pPr>
            <a:r>
              <a:rPr lang="en-US" sz="2400" b="1" dirty="0">
                <a:cs typeface="Verdana"/>
              </a:rPr>
              <a:t>inf</a:t>
            </a:r>
            <a:r>
              <a:rPr lang="en-US" sz="2400" b="1" spc="5" dirty="0">
                <a:cs typeface="Verdana"/>
              </a:rPr>
              <a:t>o</a:t>
            </a:r>
            <a:r>
              <a:rPr lang="en-US" sz="2400" b="1" dirty="0">
                <a:cs typeface="Verdana"/>
              </a:rPr>
              <a:t>rm</a:t>
            </a:r>
            <a:r>
              <a:rPr lang="en-US" sz="2400" b="1" spc="5" dirty="0">
                <a:cs typeface="Verdana"/>
              </a:rPr>
              <a:t>a</a:t>
            </a:r>
            <a:r>
              <a:rPr lang="en-US" sz="2400" b="1" dirty="0">
                <a:cs typeface="Verdana"/>
              </a:rPr>
              <a:t>tion</a:t>
            </a:r>
            <a:r>
              <a:rPr lang="en-US" sz="2400" b="1" spc="-35" dirty="0">
                <a:cs typeface="Verdana"/>
              </a:rPr>
              <a:t> </a:t>
            </a:r>
            <a:r>
              <a:rPr lang="en-US" sz="2400" b="1" dirty="0">
                <a:cs typeface="Verdana"/>
              </a:rPr>
              <a:t>architects</a:t>
            </a:r>
            <a:r>
              <a:rPr lang="en-US" sz="2400" b="1" spc="-25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-</a:t>
            </a:r>
            <a:r>
              <a:rPr lang="en-US" sz="2400" spc="-10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pe</a:t>
            </a:r>
            <a:r>
              <a:rPr lang="en-US" sz="2400" spc="-10" dirty="0">
                <a:cs typeface="Verdana"/>
              </a:rPr>
              <a:t>o</a:t>
            </a:r>
            <a:r>
              <a:rPr lang="en-US" sz="2400" dirty="0">
                <a:cs typeface="Verdana"/>
              </a:rPr>
              <a:t>p</a:t>
            </a:r>
            <a:r>
              <a:rPr lang="en-US" sz="2400" spc="-15" dirty="0">
                <a:cs typeface="Verdana"/>
              </a:rPr>
              <a:t>l</a:t>
            </a:r>
            <a:r>
              <a:rPr lang="en-US" sz="2400" dirty="0">
                <a:cs typeface="Verdana"/>
              </a:rPr>
              <a:t>e</a:t>
            </a:r>
            <a:r>
              <a:rPr lang="en-US" sz="2400" spc="5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w</a:t>
            </a:r>
            <a:r>
              <a:rPr lang="en-US" sz="2400" spc="5" dirty="0">
                <a:cs typeface="Verdana"/>
              </a:rPr>
              <a:t>h</a:t>
            </a:r>
            <a:r>
              <a:rPr lang="en-US" sz="2400" dirty="0">
                <a:cs typeface="Verdana"/>
              </a:rPr>
              <a:t>o</a:t>
            </a:r>
            <a:r>
              <a:rPr lang="en-US" sz="2400" spc="-25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co</a:t>
            </a:r>
            <a:r>
              <a:rPr lang="en-US" sz="2400" spc="-10" dirty="0">
                <a:cs typeface="Verdana"/>
              </a:rPr>
              <a:t>m</a:t>
            </a:r>
            <a:r>
              <a:rPr lang="en-US" sz="2400" dirty="0">
                <a:cs typeface="Verdana"/>
              </a:rPr>
              <a:t>e</a:t>
            </a:r>
            <a:r>
              <a:rPr lang="en-US" sz="2400" spc="-15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up w</a:t>
            </a:r>
            <a:r>
              <a:rPr lang="en-US" sz="2400" spc="-15" dirty="0">
                <a:cs typeface="Verdana"/>
              </a:rPr>
              <a:t>i</a:t>
            </a:r>
            <a:r>
              <a:rPr lang="en-US" sz="2400" dirty="0">
                <a:cs typeface="Verdana"/>
              </a:rPr>
              <a:t>th </a:t>
            </a:r>
            <a:r>
              <a:rPr lang="en-US" sz="2400" spc="-15" dirty="0">
                <a:cs typeface="Verdana"/>
              </a:rPr>
              <a:t>i</a:t>
            </a:r>
            <a:r>
              <a:rPr lang="en-US" sz="2400" dirty="0">
                <a:cs typeface="Verdana"/>
              </a:rPr>
              <a:t>deas</a:t>
            </a:r>
            <a:r>
              <a:rPr lang="en-US" sz="2400" spc="-10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of</a:t>
            </a:r>
            <a:r>
              <a:rPr lang="en-US" sz="2400" spc="-20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how</a:t>
            </a:r>
            <a:r>
              <a:rPr lang="en-US" sz="2400" spc="-5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to</a:t>
            </a:r>
            <a:r>
              <a:rPr lang="en-US" sz="2400" spc="-10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p</a:t>
            </a:r>
            <a:r>
              <a:rPr lang="en-US" sz="2400" spc="-10" dirty="0">
                <a:cs typeface="Verdana"/>
              </a:rPr>
              <a:t>l</a:t>
            </a:r>
            <a:r>
              <a:rPr lang="en-US" sz="2400" dirty="0">
                <a:cs typeface="Verdana"/>
              </a:rPr>
              <a:t>an </a:t>
            </a:r>
            <a:r>
              <a:rPr lang="en-US" sz="2400" spc="-10" dirty="0">
                <a:cs typeface="Verdana"/>
              </a:rPr>
              <a:t>a</a:t>
            </a:r>
            <a:r>
              <a:rPr lang="en-US" sz="2400" dirty="0">
                <a:cs typeface="Verdana"/>
              </a:rPr>
              <a:t>nd</a:t>
            </a:r>
            <a:r>
              <a:rPr lang="en-US" sz="2400" spc="-5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struct</a:t>
            </a:r>
            <a:r>
              <a:rPr lang="en-US" sz="2400" spc="5" dirty="0">
                <a:cs typeface="Verdana"/>
              </a:rPr>
              <a:t>u</a:t>
            </a:r>
            <a:r>
              <a:rPr lang="en-US" sz="2400" dirty="0">
                <a:cs typeface="Verdana"/>
              </a:rPr>
              <a:t>re</a:t>
            </a:r>
            <a:r>
              <a:rPr lang="en-US" sz="2400" spc="-65" dirty="0">
                <a:cs typeface="Verdana"/>
              </a:rPr>
              <a:t> </a:t>
            </a:r>
            <a:r>
              <a:rPr lang="en-US" sz="2400" spc="-15" dirty="0">
                <a:cs typeface="Verdana"/>
              </a:rPr>
              <a:t>i</a:t>
            </a:r>
            <a:r>
              <a:rPr lang="en-US" sz="2400" dirty="0">
                <a:cs typeface="Verdana"/>
              </a:rPr>
              <a:t>n</a:t>
            </a:r>
            <a:r>
              <a:rPr lang="en-US" sz="2400" spc="5" dirty="0">
                <a:cs typeface="Verdana"/>
              </a:rPr>
              <a:t>t</a:t>
            </a:r>
            <a:r>
              <a:rPr lang="en-US" sz="2400" dirty="0">
                <a:cs typeface="Verdana"/>
              </a:rPr>
              <a:t>e</a:t>
            </a:r>
            <a:r>
              <a:rPr lang="en-US" sz="2400" spc="-10" dirty="0">
                <a:cs typeface="Verdana"/>
              </a:rPr>
              <a:t>r</a:t>
            </a:r>
            <a:r>
              <a:rPr lang="en-US" sz="2400" dirty="0">
                <a:cs typeface="Verdana"/>
              </a:rPr>
              <a:t>act</a:t>
            </a:r>
            <a:r>
              <a:rPr lang="en-US" sz="2400" spc="-10" dirty="0">
                <a:cs typeface="Verdana"/>
              </a:rPr>
              <a:t>i</a:t>
            </a:r>
            <a:r>
              <a:rPr lang="en-US" sz="2400" dirty="0">
                <a:cs typeface="Verdana"/>
              </a:rPr>
              <a:t>ve</a:t>
            </a:r>
            <a:r>
              <a:rPr lang="en-US" sz="2400" spc="-10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products </a:t>
            </a:r>
          </a:p>
          <a:p>
            <a:pPr marL="469265" indent="-457200">
              <a:tabLst>
                <a:tab pos="355600" algn="l"/>
              </a:tabLst>
            </a:pPr>
            <a:r>
              <a:rPr lang="en-US" sz="2400" b="1" dirty="0">
                <a:cs typeface="Verdana"/>
              </a:rPr>
              <a:t>us</a:t>
            </a:r>
            <a:r>
              <a:rPr lang="en-US" sz="2400" b="1" spc="5" dirty="0">
                <a:cs typeface="Verdana"/>
              </a:rPr>
              <a:t>e</a:t>
            </a:r>
            <a:r>
              <a:rPr lang="en-US" sz="2400" b="1" dirty="0">
                <a:cs typeface="Verdana"/>
              </a:rPr>
              <a:t>r</a:t>
            </a:r>
            <a:r>
              <a:rPr lang="en-US" sz="2400" b="1" spc="-10" dirty="0">
                <a:cs typeface="Verdana"/>
              </a:rPr>
              <a:t> </a:t>
            </a:r>
            <a:r>
              <a:rPr lang="en-US" sz="2400" b="1" dirty="0">
                <a:cs typeface="Verdana"/>
              </a:rPr>
              <a:t>e</a:t>
            </a:r>
            <a:r>
              <a:rPr lang="en-US" sz="2400" b="1" spc="5" dirty="0">
                <a:cs typeface="Verdana"/>
              </a:rPr>
              <a:t>x</a:t>
            </a:r>
            <a:r>
              <a:rPr lang="en-US" sz="2400" b="1" dirty="0">
                <a:cs typeface="Verdana"/>
              </a:rPr>
              <a:t>p</a:t>
            </a:r>
            <a:r>
              <a:rPr lang="en-US" sz="2400" b="1" spc="5" dirty="0">
                <a:cs typeface="Verdana"/>
              </a:rPr>
              <a:t>e</a:t>
            </a:r>
            <a:r>
              <a:rPr lang="en-US" sz="2400" b="1" dirty="0">
                <a:cs typeface="Verdana"/>
              </a:rPr>
              <a:t>rie</a:t>
            </a:r>
            <a:r>
              <a:rPr lang="en-US" sz="2400" b="1" spc="5" dirty="0">
                <a:cs typeface="Verdana"/>
              </a:rPr>
              <a:t>n</a:t>
            </a:r>
            <a:r>
              <a:rPr lang="en-US" sz="2400" b="1" dirty="0">
                <a:cs typeface="Verdana"/>
              </a:rPr>
              <a:t>ce</a:t>
            </a:r>
            <a:r>
              <a:rPr lang="en-US" sz="2400" b="1" spc="-35" dirty="0">
                <a:cs typeface="Verdana"/>
              </a:rPr>
              <a:t> </a:t>
            </a:r>
            <a:r>
              <a:rPr lang="en-US" sz="2400" b="1" dirty="0">
                <a:cs typeface="Verdana"/>
              </a:rPr>
              <a:t>d</a:t>
            </a:r>
            <a:r>
              <a:rPr lang="en-US" sz="2400" b="1" spc="5" dirty="0">
                <a:cs typeface="Verdana"/>
              </a:rPr>
              <a:t>e</a:t>
            </a:r>
            <a:r>
              <a:rPr lang="en-US" sz="2400" b="1" dirty="0">
                <a:cs typeface="Verdana"/>
              </a:rPr>
              <a:t>sign</a:t>
            </a:r>
            <a:r>
              <a:rPr lang="en-US" sz="2400" b="1" spc="5" dirty="0">
                <a:cs typeface="Verdana"/>
              </a:rPr>
              <a:t>e</a:t>
            </a:r>
            <a:r>
              <a:rPr lang="en-US" sz="2400" b="1" dirty="0">
                <a:cs typeface="Verdana"/>
              </a:rPr>
              <a:t>rs</a:t>
            </a:r>
            <a:r>
              <a:rPr lang="en-US" sz="2400" b="1" spc="-35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-</a:t>
            </a:r>
            <a:r>
              <a:rPr lang="en-US" sz="2400" spc="-10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peop</a:t>
            </a:r>
            <a:r>
              <a:rPr lang="en-US" sz="2400" spc="-15" dirty="0">
                <a:cs typeface="Verdana"/>
              </a:rPr>
              <a:t>l</a:t>
            </a:r>
            <a:r>
              <a:rPr lang="en-US" sz="2400" dirty="0">
                <a:cs typeface="Verdana"/>
              </a:rPr>
              <a:t>e</a:t>
            </a:r>
            <a:r>
              <a:rPr lang="en-US" sz="2400" spc="10" dirty="0">
                <a:cs typeface="Verdana"/>
              </a:rPr>
              <a:t> </a:t>
            </a:r>
            <a:r>
              <a:rPr lang="en-US" sz="2400" spc="5" dirty="0">
                <a:cs typeface="Verdana"/>
              </a:rPr>
              <a:t>w</a:t>
            </a:r>
            <a:r>
              <a:rPr lang="en-US" sz="2400" dirty="0">
                <a:cs typeface="Verdana"/>
              </a:rPr>
              <a:t>ho</a:t>
            </a:r>
            <a:r>
              <a:rPr lang="en-US" sz="2400" spc="-20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do</a:t>
            </a:r>
            <a:r>
              <a:rPr lang="en-US" sz="2400" spc="-10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a</a:t>
            </a:r>
            <a:r>
              <a:rPr lang="en-US" sz="2400" spc="-15" dirty="0">
                <a:cs typeface="Verdana"/>
              </a:rPr>
              <a:t>l</a:t>
            </a:r>
            <a:r>
              <a:rPr lang="en-US" sz="2400" dirty="0">
                <a:cs typeface="Verdana"/>
              </a:rPr>
              <a:t>l t</a:t>
            </a:r>
            <a:r>
              <a:rPr lang="en-US" sz="2400" spc="5" dirty="0">
                <a:cs typeface="Verdana"/>
              </a:rPr>
              <a:t>h</a:t>
            </a:r>
            <a:r>
              <a:rPr lang="en-US" sz="2400" dirty="0">
                <a:cs typeface="Verdana"/>
              </a:rPr>
              <a:t>e ab</a:t>
            </a:r>
            <a:r>
              <a:rPr lang="en-US" sz="2400" spc="-10" dirty="0">
                <a:cs typeface="Verdana"/>
              </a:rPr>
              <a:t>o</a:t>
            </a:r>
            <a:r>
              <a:rPr lang="en-US" sz="2400" dirty="0">
                <a:cs typeface="Verdana"/>
              </a:rPr>
              <a:t>ve</a:t>
            </a:r>
            <a:r>
              <a:rPr lang="en-US" sz="2400" spc="-25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but</a:t>
            </a:r>
            <a:r>
              <a:rPr lang="en-US" sz="2400" spc="-5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w</a:t>
            </a:r>
            <a:r>
              <a:rPr lang="en-US" sz="2400" spc="5" dirty="0">
                <a:cs typeface="Verdana"/>
              </a:rPr>
              <a:t>h</a:t>
            </a:r>
            <a:r>
              <a:rPr lang="en-US" sz="2400" dirty="0">
                <a:cs typeface="Verdana"/>
              </a:rPr>
              <a:t>o</a:t>
            </a:r>
            <a:r>
              <a:rPr lang="en-US" sz="2400" spc="-25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m</a:t>
            </a:r>
            <a:r>
              <a:rPr lang="en-US" sz="2400" spc="-10" dirty="0">
                <a:cs typeface="Verdana"/>
              </a:rPr>
              <a:t>a</a:t>
            </a:r>
            <a:r>
              <a:rPr lang="en-US" sz="2400" dirty="0">
                <a:cs typeface="Verdana"/>
              </a:rPr>
              <a:t>y a</a:t>
            </a:r>
            <a:r>
              <a:rPr lang="en-US" sz="2400" spc="-10" dirty="0">
                <a:cs typeface="Verdana"/>
              </a:rPr>
              <a:t>l</a:t>
            </a:r>
            <a:r>
              <a:rPr lang="en-US" sz="2400" dirty="0">
                <a:cs typeface="Verdana"/>
              </a:rPr>
              <a:t>so</a:t>
            </a:r>
            <a:r>
              <a:rPr lang="en-US" sz="2400" spc="-45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ca</a:t>
            </a:r>
            <a:r>
              <a:rPr lang="en-US" sz="2400" spc="-10" dirty="0">
                <a:cs typeface="Verdana"/>
              </a:rPr>
              <a:t>r</a:t>
            </a:r>
            <a:r>
              <a:rPr lang="en-US" sz="2400" dirty="0">
                <a:cs typeface="Verdana"/>
              </a:rPr>
              <a:t>ry</a:t>
            </a:r>
            <a:r>
              <a:rPr lang="en-US" sz="2400" spc="-10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out</a:t>
            </a:r>
            <a:r>
              <a:rPr lang="en-US" sz="2400" spc="-20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f</a:t>
            </a:r>
            <a:r>
              <a:rPr lang="en-US" sz="2400" spc="-10" dirty="0">
                <a:cs typeface="Verdana"/>
              </a:rPr>
              <a:t>i</a:t>
            </a:r>
            <a:r>
              <a:rPr lang="en-US" sz="2400" dirty="0">
                <a:cs typeface="Verdana"/>
              </a:rPr>
              <a:t>e</a:t>
            </a:r>
            <a:r>
              <a:rPr lang="en-US" sz="2400" spc="-20" dirty="0">
                <a:cs typeface="Verdana"/>
              </a:rPr>
              <a:t>l</a:t>
            </a:r>
            <a:r>
              <a:rPr lang="en-US" sz="2400" dirty="0">
                <a:cs typeface="Verdana"/>
              </a:rPr>
              <a:t>d st</a:t>
            </a:r>
            <a:r>
              <a:rPr lang="en-US" sz="2400" spc="5" dirty="0">
                <a:cs typeface="Verdana"/>
              </a:rPr>
              <a:t>u</a:t>
            </a:r>
            <a:r>
              <a:rPr lang="en-US" sz="2400" dirty="0">
                <a:cs typeface="Verdana"/>
              </a:rPr>
              <a:t>d</a:t>
            </a:r>
            <a:r>
              <a:rPr lang="en-US" sz="2400" spc="-15" dirty="0">
                <a:cs typeface="Verdana"/>
              </a:rPr>
              <a:t>i</a:t>
            </a:r>
            <a:r>
              <a:rPr lang="en-US" sz="2400" dirty="0">
                <a:cs typeface="Verdana"/>
              </a:rPr>
              <a:t>es</a:t>
            </a:r>
            <a:r>
              <a:rPr lang="en-US" sz="2400" spc="-25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to</a:t>
            </a:r>
            <a:r>
              <a:rPr lang="en-US" sz="2400" spc="-10" dirty="0">
                <a:cs typeface="Verdana"/>
              </a:rPr>
              <a:t> </a:t>
            </a:r>
            <a:r>
              <a:rPr lang="en-US" sz="2400" spc="-15" dirty="0">
                <a:cs typeface="Verdana"/>
              </a:rPr>
              <a:t>i</a:t>
            </a:r>
            <a:r>
              <a:rPr lang="en-US" sz="2400" dirty="0">
                <a:cs typeface="Verdana"/>
              </a:rPr>
              <a:t>n</a:t>
            </a:r>
            <a:r>
              <a:rPr lang="en-US" sz="2400" spc="5" dirty="0">
                <a:cs typeface="Verdana"/>
              </a:rPr>
              <a:t>f</a:t>
            </a:r>
            <a:r>
              <a:rPr lang="en-US" sz="2400" dirty="0">
                <a:cs typeface="Verdana"/>
              </a:rPr>
              <a:t>o</a:t>
            </a:r>
            <a:r>
              <a:rPr lang="en-US" sz="2400" spc="-10" dirty="0">
                <a:cs typeface="Verdana"/>
              </a:rPr>
              <a:t>r</a:t>
            </a:r>
            <a:r>
              <a:rPr lang="en-US" sz="2400" dirty="0">
                <a:cs typeface="Verdana"/>
              </a:rPr>
              <a:t>m t</a:t>
            </a:r>
            <a:r>
              <a:rPr lang="en-US" sz="2400" spc="5" dirty="0">
                <a:cs typeface="Verdana"/>
              </a:rPr>
              <a:t>h</a:t>
            </a:r>
            <a:r>
              <a:rPr lang="en-US" sz="2400" dirty="0">
                <a:cs typeface="Verdana"/>
              </a:rPr>
              <a:t>e</a:t>
            </a:r>
            <a:r>
              <a:rPr lang="en-US" sz="2400" spc="-40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des</a:t>
            </a:r>
            <a:r>
              <a:rPr lang="en-US" sz="2400" spc="-10" dirty="0">
                <a:cs typeface="Verdana"/>
              </a:rPr>
              <a:t>i</a:t>
            </a:r>
            <a:r>
              <a:rPr lang="en-US" sz="2400" dirty="0">
                <a:cs typeface="Verdana"/>
              </a:rPr>
              <a:t>gn</a:t>
            </a:r>
            <a:r>
              <a:rPr lang="en-US" sz="2400" spc="-5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of</a:t>
            </a:r>
            <a:r>
              <a:rPr lang="en-US" sz="2400" spc="-10" dirty="0">
                <a:cs typeface="Verdana"/>
              </a:rPr>
              <a:t> </a:t>
            </a:r>
            <a:r>
              <a:rPr lang="en-US" sz="2400" dirty="0">
                <a:cs typeface="Verdana"/>
              </a:rPr>
              <a:t>products </a:t>
            </a:r>
          </a:p>
          <a:p>
            <a:pPr marL="469265" indent="-457200">
              <a:tabLst>
                <a:tab pos="355600" algn="l"/>
              </a:tabLst>
            </a:pPr>
            <a:r>
              <a:rPr lang="en-US" sz="2400" b="1" spc="5" dirty="0">
                <a:cs typeface="Verdana"/>
              </a:rPr>
              <a:t>computer engineers </a:t>
            </a:r>
            <a:r>
              <a:rPr lang="en-US" sz="2400" spc="5" dirty="0">
                <a:cs typeface="Verdana"/>
              </a:rPr>
              <a:t>– People who follow the blueprint in design and build systems that users need</a:t>
            </a:r>
            <a:endParaRPr lang="en-US" sz="2400" b="1" spc="5" dirty="0">
              <a:cs typeface="Verdana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7E3401-B7BB-4FA0-AFCE-82FBD7B1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2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153400" cy="747490"/>
          </a:xfrm>
        </p:spPr>
        <p:txBody>
          <a:bodyPr/>
          <a:lstStyle/>
          <a:p>
            <a:r>
              <a:rPr lang="en-US" b="1" dirty="0"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 (and future) of HCI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60169" y="1295400"/>
            <a:ext cx="3197531" cy="525780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Large displays  </a:t>
            </a:r>
          </a:p>
          <a:p>
            <a:r>
              <a:rPr lang="en-US" sz="2400" dirty="0"/>
              <a:t>Small displays  </a:t>
            </a:r>
          </a:p>
          <a:p>
            <a:r>
              <a:rPr lang="en-US" sz="2400" dirty="0"/>
              <a:t>Peripheral displays  </a:t>
            </a:r>
          </a:p>
          <a:p>
            <a:r>
              <a:rPr lang="en-US" sz="2400" dirty="0"/>
              <a:t>Alternative I/O</a:t>
            </a:r>
          </a:p>
          <a:p>
            <a:r>
              <a:rPr lang="en-US" sz="2400" dirty="0"/>
              <a:t>Ubiquitous computing</a:t>
            </a:r>
          </a:p>
          <a:p>
            <a:r>
              <a:rPr lang="en-US" sz="2400" dirty="0"/>
              <a:t>Virtual environments</a:t>
            </a:r>
          </a:p>
          <a:p>
            <a:r>
              <a:rPr lang="en-US" sz="2400" dirty="0"/>
              <a:t>Implants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181600" y="1295399"/>
            <a:ext cx="3197093" cy="4953001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Speech recognition  Multimedia</a:t>
            </a:r>
          </a:p>
          <a:p>
            <a:r>
              <a:rPr lang="en-US" sz="2400" dirty="0"/>
              <a:t>Video conferencing</a:t>
            </a:r>
          </a:p>
          <a:p>
            <a:r>
              <a:rPr lang="en-US" sz="2400" dirty="0"/>
              <a:t>Artificial intelligence  </a:t>
            </a:r>
          </a:p>
          <a:p>
            <a:pPr lvl="1"/>
            <a:r>
              <a:rPr lang="en-US" sz="2400" dirty="0"/>
              <a:t>Software agents  </a:t>
            </a:r>
          </a:p>
          <a:p>
            <a:pPr lvl="1"/>
            <a:r>
              <a:rPr lang="en-US" sz="2400" dirty="0"/>
              <a:t>Recommender systems</a:t>
            </a:r>
          </a:p>
          <a:p>
            <a:pPr lvl="1"/>
            <a:r>
              <a:rPr lang="en-US" sz="2400" dirty="0"/>
              <a:t>Semantic Web (3.0)</a:t>
            </a:r>
            <a:r>
              <a:rPr lang="en-US" sz="2400" dirty="0" err="1"/>
              <a:t>etc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2835BD-60C7-4E11-97F1-DD5CFBCA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92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6589199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User Interface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30580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The user interface (UI)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It is everything designed into an information device with which a person may interact. This can include display screens, keyboards, a mouse and the appearance of a desktop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It is also the way through which a </a:t>
            </a:r>
            <a:r>
              <a:rPr lang="en-US" sz="2800" i="1" dirty="0">
                <a:solidFill>
                  <a:srgbClr val="FF0000"/>
                </a:solidFill>
              </a:rPr>
              <a:t>user</a:t>
            </a:r>
            <a:r>
              <a:rPr lang="en-US" sz="2800" dirty="0">
                <a:solidFill>
                  <a:srgbClr val="FF0000"/>
                </a:solidFill>
              </a:rPr>
              <a:t> interacts with an application</a:t>
            </a:r>
          </a:p>
          <a:p>
            <a:r>
              <a:rPr lang="en-US" sz="2800" dirty="0"/>
              <a:t>The means by which the user and a computer system interact, in particular the use of input devices and software</a:t>
            </a:r>
          </a:p>
          <a:p>
            <a:r>
              <a:rPr lang="en-US" sz="2800" dirty="0"/>
              <a:t>The user interface, in the industrial design field of human–computer interaction, is the space where interactions between humans and machines occur</a:t>
            </a:r>
            <a:endParaRPr lang="en-US" altLang="en-US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27192-98E2-4717-A013-864ABE92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C2E5-1652-4A52-83C4-6EFAD1C4645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7681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1871</TotalTime>
  <Words>3342</Words>
  <Application>Microsoft Office PowerPoint</Application>
  <PresentationFormat>On-screen Show (4:3)</PresentationFormat>
  <Paragraphs>359</Paragraphs>
  <Slides>48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Century Gothic</vt:lpstr>
      <vt:lpstr>Chiller</vt:lpstr>
      <vt:lpstr>Verdana</vt:lpstr>
      <vt:lpstr>Wingdings</vt:lpstr>
      <vt:lpstr>Wingdings 3</vt:lpstr>
      <vt:lpstr>Wisp</vt:lpstr>
      <vt:lpstr>Human Computer Interaction And User Interface Design  Part 1 – Introduction To HCI And UID</vt:lpstr>
      <vt:lpstr>What is HCI?</vt:lpstr>
      <vt:lpstr>PowerPoint Presentation</vt:lpstr>
      <vt:lpstr>PowerPoint Presentation</vt:lpstr>
      <vt:lpstr>PowerPoint Presentation</vt:lpstr>
      <vt:lpstr>Why is HCI important?</vt:lpstr>
      <vt:lpstr>Professions in HCI</vt:lpstr>
      <vt:lpstr>History (and future) of HCI</vt:lpstr>
      <vt:lpstr>What is a User Interface?</vt:lpstr>
      <vt:lpstr>Importance of the User Interface</vt:lpstr>
      <vt:lpstr>Importance of the User Interface</vt:lpstr>
      <vt:lpstr>User Interface Design</vt:lpstr>
      <vt:lpstr>User Interface Design</vt:lpstr>
      <vt:lpstr>Classes of User Interface</vt:lpstr>
      <vt:lpstr>Classes of User Interface</vt:lpstr>
      <vt:lpstr>Classes of User Interface</vt:lpstr>
      <vt:lpstr>Classes of User Interface</vt:lpstr>
      <vt:lpstr>Classes of User Interface</vt:lpstr>
      <vt:lpstr>Design Guidelines</vt:lpstr>
      <vt:lpstr>Naturalness</vt:lpstr>
      <vt:lpstr>Consistency</vt:lpstr>
      <vt:lpstr>Non-Redundancy</vt:lpstr>
      <vt:lpstr>Supportiveness</vt:lpstr>
      <vt:lpstr>Flexible</vt:lpstr>
      <vt:lpstr>WIMP User Interfaces</vt:lpstr>
      <vt:lpstr>Advantages of Multiple Windows</vt:lpstr>
      <vt:lpstr>Disadvantages of Windows</vt:lpstr>
      <vt:lpstr>Icons</vt:lpstr>
      <vt:lpstr>Advantages and Disadvantages of Icons</vt:lpstr>
      <vt:lpstr>Design of Icons</vt:lpstr>
      <vt:lpstr>Classifications of Icons</vt:lpstr>
      <vt:lpstr>Icon types of according to Form</vt:lpstr>
      <vt:lpstr>Icon types according to Functions</vt:lpstr>
      <vt:lpstr>Underlying Analogies</vt:lpstr>
      <vt:lpstr>Underlying Analogies</vt:lpstr>
      <vt:lpstr>Underlying Analogies</vt:lpstr>
      <vt:lpstr>Underlying Analogies</vt:lpstr>
      <vt:lpstr>Underlying Analogies</vt:lpstr>
      <vt:lpstr>Design Guidelines for WIMPS</vt:lpstr>
      <vt:lpstr>Design Guidelines for WIMPS</vt:lpstr>
      <vt:lpstr>Purposes of using colour in the design of user interfaces </vt:lpstr>
      <vt:lpstr>Roles of error messages in the design of user interfaces </vt:lpstr>
      <vt:lpstr>PowerPoint Presentation</vt:lpstr>
      <vt:lpstr>Exercise</vt:lpstr>
      <vt:lpstr>Class Project (Semester Assignment)</vt:lpstr>
      <vt:lpstr>Class Project - Details</vt:lpstr>
      <vt:lpstr>Class Project - Details</vt:lpstr>
      <vt:lpstr>Class Project - Project 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CSC412 Knowledge-Based Systems</dc:title>
  <dc:creator>Sal</dc:creator>
  <cp:lastModifiedBy>Njeri Ngaruiya</cp:lastModifiedBy>
  <cp:revision>265</cp:revision>
  <dcterms:created xsi:type="dcterms:W3CDTF">2014-09-10T08:40:27Z</dcterms:created>
  <dcterms:modified xsi:type="dcterms:W3CDTF">2022-07-06T10:16:47Z</dcterms:modified>
</cp:coreProperties>
</file>