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8" d="100"/>
          <a:sy n="48" d="100"/>
        </p:scale>
        <p:origin x="6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FEE6D6-F1DA-411C-B698-370F54572589}"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194183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EE6D6-F1DA-411C-B698-370F54572589}"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3562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EE6D6-F1DA-411C-B698-370F54572589}"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148571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EE6D6-F1DA-411C-B698-370F54572589}"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63904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EE6D6-F1DA-411C-B698-370F54572589}" type="datetimeFigureOut">
              <a:rPr lang="en-US" smtClean="0"/>
              <a:t>20/07/2022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21680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FEE6D6-F1DA-411C-B698-370F54572589}"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15273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FEE6D6-F1DA-411C-B698-370F54572589}" type="datetimeFigureOut">
              <a:rPr lang="en-US" smtClean="0"/>
              <a:t>20/07/2022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245474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FEE6D6-F1DA-411C-B698-370F54572589}" type="datetimeFigureOut">
              <a:rPr lang="en-US" smtClean="0"/>
              <a:t>20/07/2022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283872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EE6D6-F1DA-411C-B698-370F54572589}" type="datetimeFigureOut">
              <a:rPr lang="en-US" smtClean="0"/>
              <a:t>20/07/2022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200232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EE6D6-F1DA-411C-B698-370F54572589}"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276334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EE6D6-F1DA-411C-B698-370F54572589}" type="datetimeFigureOut">
              <a:rPr lang="en-US" smtClean="0"/>
              <a:t>20/07/2022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C22C-87E0-4DB8-80B6-D71C2305DD7D}" type="slidenum">
              <a:rPr lang="en-US" smtClean="0"/>
              <a:t>‹#›</a:t>
            </a:fld>
            <a:endParaRPr lang="en-US"/>
          </a:p>
        </p:txBody>
      </p:sp>
    </p:spTree>
    <p:extLst>
      <p:ext uri="{BB962C8B-B14F-4D97-AF65-F5344CB8AC3E}">
        <p14:creationId xmlns:p14="http://schemas.microsoft.com/office/powerpoint/2010/main" val="107403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EE6D6-F1DA-411C-B698-370F54572589}" type="datetimeFigureOut">
              <a:rPr lang="en-US" smtClean="0"/>
              <a:t>20/07/2022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C22C-87E0-4DB8-80B6-D71C2305DD7D}" type="slidenum">
              <a:rPr lang="en-US" smtClean="0"/>
              <a:t>‹#›</a:t>
            </a:fld>
            <a:endParaRPr lang="en-US"/>
          </a:p>
        </p:txBody>
      </p:sp>
    </p:spTree>
    <p:extLst>
      <p:ext uri="{BB962C8B-B14F-4D97-AF65-F5344CB8AC3E}">
        <p14:creationId xmlns:p14="http://schemas.microsoft.com/office/powerpoint/2010/main" val="33103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smtClean="0"/>
              <a:t>INFORMATION </a:t>
            </a:r>
            <a:r>
              <a:rPr lang="en-US" sz="5400" b="1" dirty="0"/>
              <a:t>SYSTEMS MANAGEMENT</a:t>
            </a:r>
          </a:p>
        </p:txBody>
      </p:sp>
      <p:sp>
        <p:nvSpPr>
          <p:cNvPr id="3" name="Subtitle 2"/>
          <p:cNvSpPr>
            <a:spLocks noGrp="1"/>
          </p:cNvSpPr>
          <p:nvPr>
            <p:ph type="subTitle" idx="1"/>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INTRODUCTION TO INFORMATION SYSTEMS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55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33120"/>
          </a:xfrm>
        </p:spPr>
        <p:txBody>
          <a:bodyPr>
            <a:normAutofit/>
          </a:bodyPr>
          <a:lstStyle/>
          <a:p>
            <a:pPr algn="ctr"/>
            <a:r>
              <a:rPr lang="en-US" b="1" dirty="0" smtClean="0"/>
              <a:t>SYSTEM CONCEPTS</a:t>
            </a:r>
            <a:endParaRPr lang="en-US" dirty="0"/>
          </a:p>
        </p:txBody>
      </p:sp>
      <p:sp>
        <p:nvSpPr>
          <p:cNvPr id="3" name="Content Placeholder 2"/>
          <p:cNvSpPr>
            <a:spLocks noGrp="1"/>
          </p:cNvSpPr>
          <p:nvPr>
            <p:ph idx="1"/>
          </p:nvPr>
        </p:nvSpPr>
        <p:spPr>
          <a:xfrm>
            <a:off x="838200" y="1280160"/>
            <a:ext cx="10515600" cy="5181600"/>
          </a:xfrm>
        </p:spPr>
        <p:txBody>
          <a:bodyPr/>
          <a:lstStyle/>
          <a:p>
            <a:pPr marL="0" lvl="0" indent="0">
              <a:buNone/>
            </a:pPr>
            <a:r>
              <a:rPr lang="en-US" b="1" dirty="0"/>
              <a:t>Man-made Information System</a:t>
            </a:r>
            <a:endParaRPr lang="en-US" dirty="0"/>
          </a:p>
          <a:p>
            <a:pPr lvl="0"/>
            <a:r>
              <a:rPr lang="en-US" dirty="0"/>
              <a:t>Information system is the basis for interaction between the user and the analyst.</a:t>
            </a:r>
          </a:p>
          <a:p>
            <a:pPr lvl="0"/>
            <a:r>
              <a:rPr lang="en-US" dirty="0"/>
              <a:t>It determines the nature of relationships among decision makers and is viewed as a decision center at all levels</a:t>
            </a:r>
          </a:p>
          <a:p>
            <a:pPr lvl="0"/>
            <a:r>
              <a:rPr lang="en-US" dirty="0"/>
              <a:t>Main purpose-manage data for a particular organization</a:t>
            </a:r>
            <a:r>
              <a:rPr lang="en-US" dirty="0" smtClean="0"/>
              <a:t>.</a:t>
            </a:r>
          </a:p>
          <a:p>
            <a:pPr marL="0" indent="0">
              <a:buNone/>
            </a:pPr>
            <a:r>
              <a:rPr lang="en-US" b="1" dirty="0" smtClean="0"/>
              <a:t>Man-made Information Systems are further categorized into:</a:t>
            </a:r>
            <a:endParaRPr lang="en-US" dirty="0" smtClean="0"/>
          </a:p>
          <a:p>
            <a:r>
              <a:rPr lang="en-US" b="1" dirty="0"/>
              <a:t>Formal Information Systems</a:t>
            </a:r>
            <a:endParaRPr lang="en-US" dirty="0"/>
          </a:p>
          <a:p>
            <a:r>
              <a:rPr lang="en-US" b="1" dirty="0"/>
              <a:t>Informal Information </a:t>
            </a:r>
            <a:r>
              <a:rPr lang="en-US" b="1" dirty="0" smtClean="0"/>
              <a:t>Systems</a:t>
            </a:r>
          </a:p>
          <a:p>
            <a:r>
              <a:rPr lang="en-US" b="1" dirty="0"/>
              <a:t>Computer-Based Information Systems</a:t>
            </a:r>
            <a:endParaRPr lang="en-US" dirty="0"/>
          </a:p>
        </p:txBody>
      </p:sp>
    </p:spTree>
    <p:extLst>
      <p:ext uri="{BB962C8B-B14F-4D97-AF65-F5344CB8AC3E}">
        <p14:creationId xmlns:p14="http://schemas.microsoft.com/office/powerpoint/2010/main" val="386302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690879"/>
          </a:xfrm>
        </p:spPr>
        <p:txBody>
          <a:bodyPr>
            <a:normAutofit fontScale="90000"/>
          </a:bodyPr>
          <a:lstStyle/>
          <a:p>
            <a:pPr algn="ctr"/>
            <a:r>
              <a:rPr lang="en-US" b="1" dirty="0" smtClean="0"/>
              <a:t>SYSTEM CONCEPTS</a:t>
            </a:r>
            <a:endParaRPr lang="en-US" dirty="0"/>
          </a:p>
        </p:txBody>
      </p:sp>
      <p:sp>
        <p:nvSpPr>
          <p:cNvPr id="3" name="Content Placeholder 2"/>
          <p:cNvSpPr>
            <a:spLocks noGrp="1"/>
          </p:cNvSpPr>
          <p:nvPr>
            <p:ph idx="1"/>
          </p:nvPr>
        </p:nvSpPr>
        <p:spPr>
          <a:xfrm>
            <a:off x="838200" y="1280160"/>
            <a:ext cx="10515600" cy="5222240"/>
          </a:xfrm>
        </p:spPr>
        <p:txBody>
          <a:bodyPr/>
          <a:lstStyle/>
          <a:p>
            <a:pPr lvl="0"/>
            <a:r>
              <a:rPr lang="en-US" b="1" dirty="0"/>
              <a:t>Formal Information Systems</a:t>
            </a:r>
            <a:r>
              <a:rPr lang="en-US" dirty="0"/>
              <a:t>: It is based on the organization represented by the organization chart. Responsible for flow of information from top management to lower management. It is concerned with the pattern of authority, communication and workflow. Feedback can be given from lower authorities to top management</a:t>
            </a:r>
          </a:p>
          <a:p>
            <a:pPr lvl="0"/>
            <a:r>
              <a:rPr lang="en-US" b="1" dirty="0"/>
              <a:t>Informal Information Systems</a:t>
            </a:r>
            <a:r>
              <a:rPr lang="en-US" dirty="0"/>
              <a:t>: Informal systems are employee based. These are made to solve the day to day work related problems. It can funnel information upward through indirect channels. It is considered useful because it works within the framework of the business and its stated policies</a:t>
            </a:r>
          </a:p>
          <a:p>
            <a:endParaRPr lang="en-US" dirty="0"/>
          </a:p>
        </p:txBody>
      </p:sp>
    </p:spTree>
    <p:extLst>
      <p:ext uri="{BB962C8B-B14F-4D97-AF65-F5344CB8AC3E}">
        <p14:creationId xmlns:p14="http://schemas.microsoft.com/office/powerpoint/2010/main" val="98096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12799"/>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812800"/>
            <a:ext cx="10515600" cy="5709920"/>
          </a:xfrm>
        </p:spPr>
        <p:txBody>
          <a:bodyPr>
            <a:normAutofit lnSpcReduction="10000"/>
          </a:bodyPr>
          <a:lstStyle/>
          <a:p>
            <a:pPr lvl="0"/>
            <a:r>
              <a:rPr lang="en-US" b="1" dirty="0"/>
              <a:t>Computer-Based Information Systems</a:t>
            </a:r>
            <a:r>
              <a:rPr lang="en-US" dirty="0"/>
              <a:t>: This class of systems depends on the use of computer for managing business applications. Different information systems are developed to meet a variety of business needs.</a:t>
            </a:r>
          </a:p>
          <a:p>
            <a:r>
              <a:rPr lang="en-US" b="1" dirty="0"/>
              <a:t>Information systems (IS) </a:t>
            </a:r>
            <a:r>
              <a:rPr lang="en-US" dirty="0"/>
              <a:t>in organizations capture and manage data to produce useful information that supports an organization and its employees, customers, suppliers, and partners. </a:t>
            </a:r>
          </a:p>
          <a:p>
            <a:r>
              <a:rPr lang="en-US" dirty="0"/>
              <a:t>Many organizations consider Information systems to be essential to their ability to compete or gain competitive advantage. </a:t>
            </a:r>
          </a:p>
          <a:p>
            <a:r>
              <a:rPr lang="en-US" dirty="0"/>
              <a:t>Most organizations have come to realize that all workers need to participate in the development of information systems</a:t>
            </a:r>
            <a:r>
              <a:rPr lang="en-US" dirty="0" smtClean="0"/>
              <a:t>.</a:t>
            </a:r>
          </a:p>
          <a:p>
            <a:r>
              <a:rPr lang="en-GB" dirty="0"/>
              <a:t>Information systems in organizations encompass transaction processing systems, management information systems, decision support systems, and strategic information systems. </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22284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smtClean="0"/>
              <a:t>INFORMATION SYSTEMS</a:t>
            </a:r>
            <a:endParaRPr lang="en-US" b="1" dirty="0"/>
          </a:p>
        </p:txBody>
      </p:sp>
      <p:sp>
        <p:nvSpPr>
          <p:cNvPr id="3" name="Content Placeholder 2"/>
          <p:cNvSpPr>
            <a:spLocks noGrp="1"/>
          </p:cNvSpPr>
          <p:nvPr>
            <p:ph idx="1"/>
          </p:nvPr>
        </p:nvSpPr>
        <p:spPr>
          <a:xfrm>
            <a:off x="838200" y="1097280"/>
            <a:ext cx="10515600" cy="5405120"/>
          </a:xfrm>
        </p:spPr>
        <p:txBody>
          <a:bodyPr/>
          <a:lstStyle/>
          <a:p>
            <a:pPr marL="0" indent="0">
              <a:buNone/>
            </a:pPr>
            <a:r>
              <a:rPr lang="en-GB" i="1" dirty="0"/>
              <a:t>Information System is any organised combination of people, hardware, software, communication networks, and data resources that collect, transform and disseminates information in an organisation. </a:t>
            </a:r>
            <a:endParaRPr lang="en-GB" i="1" dirty="0" smtClean="0"/>
          </a:p>
          <a:p>
            <a:r>
              <a:rPr lang="en-GB" dirty="0"/>
              <a:t>Information systems is interrelated components working together to collect, process, store and disseminate information to support decision making, co-ordination, control, analysis and visualisation in an organisation.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616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pPr algn="ctr"/>
            <a:r>
              <a:rPr lang="en-US" b="1" dirty="0" smtClean="0"/>
              <a:t>INFORMATION SYSTEMS</a:t>
            </a:r>
            <a:endParaRPr lang="en-US" b="1" dirty="0"/>
          </a:p>
        </p:txBody>
      </p:sp>
      <p:sp>
        <p:nvSpPr>
          <p:cNvPr id="3" name="Content Placeholder 2"/>
          <p:cNvSpPr>
            <a:spLocks noGrp="1"/>
          </p:cNvSpPr>
          <p:nvPr>
            <p:ph idx="1"/>
          </p:nvPr>
        </p:nvSpPr>
        <p:spPr>
          <a:xfrm>
            <a:off x="838200" y="1016000"/>
            <a:ext cx="10515600" cy="5842000"/>
          </a:xfrm>
        </p:spPr>
        <p:txBody>
          <a:bodyPr/>
          <a:lstStyle/>
          <a:p>
            <a:pPr marL="0" indent="0">
              <a:buNone/>
            </a:pPr>
            <a:r>
              <a:rPr lang="en-GB" b="1" dirty="0"/>
              <a:t>A Business Perspective on Information System</a:t>
            </a:r>
            <a:endParaRPr lang="en-US" dirty="0"/>
          </a:p>
          <a:p>
            <a:r>
              <a:rPr lang="en-GB" dirty="0"/>
              <a:t>From a business perspective, an information system is an organizational and management solution, based on information technology, to a challenge posed by the environment</a:t>
            </a:r>
            <a:r>
              <a:rPr lang="en-US" dirty="0"/>
              <a:t>.  </a:t>
            </a:r>
          </a:p>
          <a:p>
            <a:endParaRPr lang="en-US" dirty="0"/>
          </a:p>
        </p:txBody>
      </p:sp>
      <p:pic>
        <p:nvPicPr>
          <p:cNvPr id="1026" name="Object 4"/>
          <p:cNvPicPr>
            <a:picLocks noChangeArrowheads="1"/>
          </p:cNvPicPr>
          <p:nvPr/>
        </p:nvPicPr>
        <p:blipFill>
          <a:blip r:embed="rId2">
            <a:extLst>
              <a:ext uri="{28A0092B-C50C-407E-A947-70E740481C1C}">
                <a14:useLocalDpi xmlns:a14="http://schemas.microsoft.com/office/drawing/2010/main" val="0"/>
              </a:ext>
            </a:extLst>
          </a:blip>
          <a:srcRect t="-117" b="-188"/>
          <a:stretch>
            <a:fillRect/>
          </a:stretch>
        </p:blipFill>
        <p:spPr bwMode="auto">
          <a:xfrm>
            <a:off x="3718560" y="2600960"/>
            <a:ext cx="5506719" cy="408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29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711199"/>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995680"/>
            <a:ext cx="10805160" cy="5506720"/>
          </a:xfrm>
        </p:spPr>
        <p:txBody>
          <a:bodyPr/>
          <a:lstStyle/>
          <a:p>
            <a:r>
              <a:rPr lang="en-US" dirty="0" smtClean="0"/>
              <a:t>ACTIVITIES OF AN INFORMATION SYSTEM TO PRODUCE INFORMATION</a:t>
            </a:r>
            <a:endParaRPr lang="en-US" dirty="0"/>
          </a:p>
        </p:txBody>
      </p:sp>
      <p:pic>
        <p:nvPicPr>
          <p:cNvPr id="2050" name="Picture 1" descr="Fig01-07"/>
          <p:cNvPicPr>
            <a:picLocks noChangeAspect="1" noChangeArrowheads="1"/>
          </p:cNvPicPr>
          <p:nvPr/>
        </p:nvPicPr>
        <p:blipFill>
          <a:blip r:embed="rId2">
            <a:extLst>
              <a:ext uri="{28A0092B-C50C-407E-A947-70E740481C1C}">
                <a14:useLocalDpi xmlns:a14="http://schemas.microsoft.com/office/drawing/2010/main" val="0"/>
              </a:ext>
            </a:extLst>
          </a:blip>
          <a:srcRect l="35898" b="18785"/>
          <a:stretch>
            <a:fillRect/>
          </a:stretch>
        </p:blipFill>
        <p:spPr bwMode="auto">
          <a:xfrm>
            <a:off x="1645920" y="1747520"/>
            <a:ext cx="9164320" cy="369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15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9408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036320"/>
            <a:ext cx="10515600" cy="5425439"/>
          </a:xfrm>
        </p:spPr>
        <p:txBody>
          <a:bodyPr>
            <a:normAutofit/>
          </a:bodyPr>
          <a:lstStyle/>
          <a:p>
            <a:pPr marL="0" indent="0">
              <a:buNone/>
            </a:pPr>
            <a:r>
              <a:rPr lang="en-US" sz="3200" b="1" dirty="0" smtClean="0">
                <a:cs typeface="Times New Roman" panose="02020603050405020304" pitchFamily="18" charset="0"/>
              </a:rPr>
              <a:t>The following activities </a:t>
            </a:r>
            <a:r>
              <a:rPr lang="en-US" sz="3200" b="1" dirty="0">
                <a:cs typeface="Times New Roman" panose="02020603050405020304" pitchFamily="18" charset="0"/>
              </a:rPr>
              <a:t>of information systems produce </a:t>
            </a:r>
            <a:r>
              <a:rPr lang="en-US" sz="3200" b="1" dirty="0" smtClean="0">
                <a:cs typeface="Times New Roman" panose="02020603050405020304" pitchFamily="18" charset="0"/>
              </a:rPr>
              <a:t>information that </a:t>
            </a:r>
            <a:r>
              <a:rPr lang="en-US" sz="3200" b="1" dirty="0">
                <a:cs typeface="Times New Roman" panose="02020603050405020304" pitchFamily="18" charset="0"/>
              </a:rPr>
              <a:t>organizations </a:t>
            </a:r>
            <a:r>
              <a:rPr lang="en-US" sz="3200" b="1" dirty="0" smtClean="0">
                <a:cs typeface="Times New Roman" panose="02020603050405020304" pitchFamily="18" charset="0"/>
              </a:rPr>
              <a:t>need;</a:t>
            </a:r>
            <a:endParaRPr lang="en-US" sz="3200" dirty="0">
              <a:cs typeface="Times New Roman" panose="02020603050405020304" pitchFamily="18" charset="0"/>
            </a:endParaRPr>
          </a:p>
          <a:p>
            <a:pPr lvl="1"/>
            <a:r>
              <a:rPr lang="en-US" sz="3200" dirty="0">
                <a:cs typeface="Times New Roman" panose="02020603050405020304" pitchFamily="18" charset="0"/>
              </a:rPr>
              <a:t>Input: Captures raw data from organization or external environment</a:t>
            </a:r>
          </a:p>
          <a:p>
            <a:pPr lvl="1"/>
            <a:r>
              <a:rPr lang="en-US" sz="3200" dirty="0">
                <a:cs typeface="Times New Roman" panose="02020603050405020304" pitchFamily="18" charset="0"/>
              </a:rPr>
              <a:t>Processing: Converts raw data into meaningful form</a:t>
            </a:r>
          </a:p>
          <a:p>
            <a:pPr lvl="1"/>
            <a:r>
              <a:rPr lang="en-US" sz="3200" dirty="0">
                <a:cs typeface="Times New Roman" panose="02020603050405020304" pitchFamily="18" charset="0"/>
              </a:rPr>
              <a:t>Output: Transfers processed information to people or activities that use </a:t>
            </a:r>
            <a:r>
              <a:rPr lang="en-US" sz="3200" dirty="0" smtClean="0">
                <a:cs typeface="Times New Roman" panose="02020603050405020304" pitchFamily="18" charset="0"/>
              </a:rPr>
              <a:t>it</a:t>
            </a:r>
          </a:p>
          <a:p>
            <a:pPr lvl="1"/>
            <a:r>
              <a:rPr lang="en-US" sz="3200" dirty="0" smtClean="0">
                <a:cs typeface="Times New Roman" panose="02020603050405020304" pitchFamily="18" charset="0"/>
              </a:rPr>
              <a:t>Feedback</a:t>
            </a:r>
            <a:r>
              <a:rPr lang="en-US" sz="3200" dirty="0">
                <a:cs typeface="Times New Roman" panose="02020603050405020304" pitchFamily="18" charset="0"/>
              </a:rPr>
              <a:t>: Output returned to appropriate members of organization to help evaluate or correct input stage</a:t>
            </a:r>
          </a:p>
          <a:p>
            <a:endParaRPr lang="en-US" sz="3200" dirty="0">
              <a:cs typeface="Times New Roman" panose="02020603050405020304" pitchFamily="18" charset="0"/>
            </a:endParaRPr>
          </a:p>
        </p:txBody>
      </p:sp>
    </p:spTree>
    <p:extLst>
      <p:ext uri="{BB962C8B-B14F-4D97-AF65-F5344CB8AC3E}">
        <p14:creationId xmlns:p14="http://schemas.microsoft.com/office/powerpoint/2010/main" val="51523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91440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056640"/>
            <a:ext cx="10515600" cy="5344159"/>
          </a:xfrm>
        </p:spPr>
        <p:txBody>
          <a:bodyPr/>
          <a:lstStyle/>
          <a:p>
            <a:pPr marL="0" indent="0">
              <a:buNone/>
            </a:pPr>
            <a:r>
              <a:rPr lang="en-US" dirty="0">
                <a:cs typeface="Times New Roman" panose="02020603050405020304" pitchFamily="18" charset="0"/>
              </a:rPr>
              <a:t>Computer-based information systems (CBIS) use computer technology to perform some or all of their tasks and are composed of:</a:t>
            </a:r>
          </a:p>
          <a:p>
            <a:pPr lvl="0"/>
            <a:r>
              <a:rPr lang="en-US" b="1" dirty="0">
                <a:cs typeface="Times New Roman" panose="02020603050405020304" pitchFamily="18" charset="0"/>
              </a:rPr>
              <a:t>Hardware </a:t>
            </a:r>
            <a:r>
              <a:rPr lang="en-US" dirty="0">
                <a:cs typeface="Times New Roman" panose="02020603050405020304" pitchFamily="18" charset="0"/>
              </a:rPr>
              <a:t>– </a:t>
            </a:r>
            <a:r>
              <a:rPr lang="en-US" i="1" dirty="0">
                <a:cs typeface="Times New Roman" panose="02020603050405020304" pitchFamily="18" charset="0"/>
              </a:rPr>
              <a:t>are the tangible parts of a computer based information system.</a:t>
            </a:r>
            <a:r>
              <a:rPr lang="en-US" dirty="0">
                <a:cs typeface="Times New Roman" panose="02020603050405020304" pitchFamily="18" charset="0"/>
              </a:rPr>
              <a:t> These are the physical </a:t>
            </a:r>
            <a:r>
              <a:rPr lang="en-US" i="1" dirty="0">
                <a:cs typeface="Times New Roman" panose="02020603050405020304" pitchFamily="18" charset="0"/>
              </a:rPr>
              <a:t>resources that perform the required computing tasks such as data gathering or input, data output, data processing and storage.</a:t>
            </a:r>
            <a:r>
              <a:rPr lang="en-US" dirty="0">
                <a:cs typeface="Times New Roman" panose="02020603050405020304" pitchFamily="18" charset="0"/>
              </a:rPr>
              <a:t>  </a:t>
            </a:r>
          </a:p>
          <a:p>
            <a:pPr lvl="0"/>
            <a:r>
              <a:rPr lang="en-US" b="1" dirty="0">
                <a:cs typeface="Times New Roman" panose="02020603050405020304" pitchFamily="18" charset="0"/>
              </a:rPr>
              <a:t>Software</a:t>
            </a:r>
            <a:r>
              <a:rPr lang="en-US" dirty="0">
                <a:cs typeface="Times New Roman" panose="02020603050405020304" pitchFamily="18" charset="0"/>
              </a:rPr>
              <a:t> - </a:t>
            </a:r>
            <a:r>
              <a:rPr lang="en-US" i="1" dirty="0">
                <a:cs typeface="Times New Roman" panose="02020603050405020304" pitchFamily="18" charset="0"/>
              </a:rPr>
              <a:t>programs and their documentations that govern the operation of the computer.</a:t>
            </a:r>
            <a:r>
              <a:rPr lang="en-US" dirty="0">
                <a:cs typeface="Times New Roman" panose="02020603050405020304" pitchFamily="18" charset="0"/>
              </a:rPr>
              <a:t> </a:t>
            </a:r>
            <a:r>
              <a:rPr lang="en-US" i="1" dirty="0">
                <a:cs typeface="Times New Roman" panose="02020603050405020304" pitchFamily="18" charset="0"/>
              </a:rPr>
              <a:t>There are Systems software, applications software, programming utilities and programming languages.</a:t>
            </a:r>
            <a:endParaRPr lang="en-US" dirty="0">
              <a:cs typeface="Times New Roman" panose="02020603050405020304" pitchFamily="18" charset="0"/>
            </a:endParaRPr>
          </a:p>
          <a:p>
            <a:pPr lvl="0"/>
            <a:r>
              <a:rPr lang="en-US" b="1" dirty="0">
                <a:cs typeface="Times New Roman" panose="02020603050405020304" pitchFamily="18" charset="0"/>
              </a:rPr>
              <a:t>Database</a:t>
            </a:r>
            <a:r>
              <a:rPr lang="en-US" dirty="0">
                <a:cs typeface="Times New Roman" panose="02020603050405020304" pitchFamily="18" charset="0"/>
              </a:rPr>
              <a:t> - </a:t>
            </a:r>
            <a:r>
              <a:rPr lang="en-US" i="1" dirty="0">
                <a:cs typeface="Times New Roman" panose="02020603050405020304" pitchFamily="18" charset="0"/>
              </a:rPr>
              <a:t>an organized collection of facts and information, typically consisting of two or more related data files.</a:t>
            </a:r>
            <a:r>
              <a:rPr lang="en-US" dirty="0">
                <a:cs typeface="Times New Roman" panose="02020603050405020304" pitchFamily="18" charset="0"/>
              </a:rPr>
              <a:t>    </a:t>
            </a:r>
          </a:p>
          <a:p>
            <a:endParaRPr lang="en-US" dirty="0"/>
          </a:p>
        </p:txBody>
      </p:sp>
    </p:spTree>
    <p:extLst>
      <p:ext uri="{BB962C8B-B14F-4D97-AF65-F5344CB8AC3E}">
        <p14:creationId xmlns:p14="http://schemas.microsoft.com/office/powerpoint/2010/main" val="81198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0" y="934720"/>
            <a:ext cx="11948160" cy="5923280"/>
          </a:xfrm>
        </p:spPr>
        <p:txBody>
          <a:bodyPr>
            <a:normAutofit fontScale="92500" lnSpcReduction="20000"/>
          </a:bodyPr>
          <a:lstStyle/>
          <a:p>
            <a:pPr lvl="0"/>
            <a:r>
              <a:rPr lang="en-US" b="1" dirty="0"/>
              <a:t>People (Users)</a:t>
            </a:r>
            <a:r>
              <a:rPr lang="en-US" dirty="0"/>
              <a:t> - important element, people element can be categorized as users and professionals. Users include the systems processes and people. </a:t>
            </a:r>
            <a:endParaRPr lang="en-US" dirty="0" smtClean="0"/>
          </a:p>
          <a:p>
            <a:pPr lvl="0"/>
            <a:r>
              <a:rPr lang="en-US" dirty="0" smtClean="0"/>
              <a:t>The </a:t>
            </a:r>
            <a:r>
              <a:rPr lang="en-US" dirty="0"/>
              <a:t>people provide the skills needed to develop, design, implement and manage the IT systems. People also serve as the customers for the IT services and products, suppliers to the IT business, owners of the IT systems, etc. </a:t>
            </a:r>
            <a:endParaRPr lang="en-US" dirty="0" smtClean="0"/>
          </a:p>
          <a:p>
            <a:pPr lvl="0"/>
            <a:r>
              <a:rPr lang="en-US" dirty="0" smtClean="0"/>
              <a:t>The </a:t>
            </a:r>
            <a:r>
              <a:rPr lang="en-US" dirty="0"/>
              <a:t>system processes also serve as users to other processes. Processes need to communicate and pass relevant data to one another during processing. Some most common roles played by people include:-</a:t>
            </a:r>
          </a:p>
          <a:p>
            <a:pPr lvl="0"/>
            <a:r>
              <a:rPr lang="en-US" dirty="0"/>
              <a:t>Systems Analyst </a:t>
            </a:r>
          </a:p>
          <a:p>
            <a:pPr lvl="0"/>
            <a:r>
              <a:rPr lang="en-US" dirty="0"/>
              <a:t>Programmer</a:t>
            </a:r>
          </a:p>
          <a:p>
            <a:pPr lvl="0"/>
            <a:r>
              <a:rPr lang="en-US" dirty="0"/>
              <a:t>Technician</a:t>
            </a:r>
          </a:p>
          <a:p>
            <a:pPr lvl="0"/>
            <a:r>
              <a:rPr lang="en-US" dirty="0"/>
              <a:t>Engineer</a:t>
            </a:r>
          </a:p>
          <a:p>
            <a:pPr lvl="0"/>
            <a:r>
              <a:rPr lang="en-US" dirty="0"/>
              <a:t>Network Manager</a:t>
            </a:r>
          </a:p>
          <a:p>
            <a:pPr lvl="0"/>
            <a:r>
              <a:rPr lang="en-US" dirty="0"/>
              <a:t>MIS (Manager of Information Systems)</a:t>
            </a:r>
          </a:p>
          <a:p>
            <a:pPr lvl="0"/>
            <a:r>
              <a:rPr lang="en-US" dirty="0"/>
              <a:t>Data entry operator</a:t>
            </a:r>
          </a:p>
          <a:p>
            <a:endParaRPr lang="en-US" dirty="0"/>
          </a:p>
        </p:txBody>
      </p:sp>
    </p:spTree>
    <p:extLst>
      <p:ext uri="{BB962C8B-B14F-4D97-AF65-F5344CB8AC3E}">
        <p14:creationId xmlns:p14="http://schemas.microsoft.com/office/powerpoint/2010/main" val="377248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1280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00480"/>
            <a:ext cx="10515600" cy="4876483"/>
          </a:xfrm>
        </p:spPr>
        <p:txBody>
          <a:bodyPr/>
          <a:lstStyle/>
          <a:p>
            <a:pPr lvl="0"/>
            <a:r>
              <a:rPr lang="en-US" b="1" dirty="0"/>
              <a:t>Procedures</a:t>
            </a:r>
            <a:r>
              <a:rPr lang="en-US" dirty="0"/>
              <a:t> </a:t>
            </a:r>
            <a:r>
              <a:rPr lang="en-US" dirty="0" smtClean="0"/>
              <a:t>–include </a:t>
            </a:r>
            <a:r>
              <a:rPr lang="en-US" dirty="0"/>
              <a:t>the strategies, policies, methods, and rules for using the CBIS.</a:t>
            </a:r>
          </a:p>
          <a:p>
            <a:pPr lvl="0"/>
            <a:r>
              <a:rPr lang="en-US" b="1" dirty="0"/>
              <a:t>Telecommunication System/Communication network</a:t>
            </a:r>
            <a:endParaRPr lang="en-US" dirty="0"/>
          </a:p>
          <a:p>
            <a:pPr marL="0" indent="0">
              <a:buNone/>
            </a:pPr>
            <a:r>
              <a:rPr lang="en-US" dirty="0" smtClean="0"/>
              <a:t>The </a:t>
            </a:r>
            <a:r>
              <a:rPr lang="en-US" dirty="0"/>
              <a:t>electronic transmission of signals for communications, through networks - used to connect computers and computer equipment to enable electronic communications. Internet - the world’s network consisting of thousands of interconnected networks</a:t>
            </a:r>
          </a:p>
          <a:p>
            <a:endParaRPr lang="en-US" dirty="0"/>
          </a:p>
        </p:txBody>
      </p:sp>
    </p:spTree>
    <p:extLst>
      <p:ext uri="{BB962C8B-B14F-4D97-AF65-F5344CB8AC3E}">
        <p14:creationId xmlns:p14="http://schemas.microsoft.com/office/powerpoint/2010/main" val="180943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395"/>
          </a:xfrm>
        </p:spPr>
        <p:txBody>
          <a:bodyPr/>
          <a:lstStyle/>
          <a:p>
            <a:pPr algn="ctr"/>
            <a:r>
              <a:rPr lang="en-US" b="1" dirty="0" smtClean="0"/>
              <a:t>SYSTEM CONCEPTS</a:t>
            </a:r>
            <a:endParaRPr lang="en-US" b="1" dirty="0"/>
          </a:p>
        </p:txBody>
      </p:sp>
      <p:sp>
        <p:nvSpPr>
          <p:cNvPr id="3" name="Content Placeholder 2"/>
          <p:cNvSpPr>
            <a:spLocks noGrp="1"/>
          </p:cNvSpPr>
          <p:nvPr>
            <p:ph idx="1"/>
          </p:nvPr>
        </p:nvSpPr>
        <p:spPr>
          <a:xfrm>
            <a:off x="838200" y="1483360"/>
            <a:ext cx="10515600" cy="4693603"/>
          </a:xfrm>
        </p:spPr>
        <p:txBody>
          <a:bodyPr>
            <a:normAutofit lnSpcReduction="10000"/>
          </a:bodyPr>
          <a:lstStyle/>
          <a:p>
            <a:pPr marL="0" indent="0">
              <a:buNone/>
            </a:pPr>
            <a:r>
              <a:rPr lang="en-US" sz="3200" b="1" dirty="0"/>
              <a:t>System definition</a:t>
            </a:r>
            <a:endParaRPr lang="en-US" sz="3200" dirty="0"/>
          </a:p>
          <a:p>
            <a:r>
              <a:rPr lang="en-US" sz="3200" dirty="0"/>
              <a:t>A system is an orderly grouping of independent components linked together according to plan to achieve a specific objective.</a:t>
            </a:r>
          </a:p>
          <a:p>
            <a:r>
              <a:rPr lang="en-US" sz="3200" dirty="0"/>
              <a:t>System is an interrelated set of business procedures (or components) used within one business unit, working together for some </a:t>
            </a:r>
            <a:r>
              <a:rPr lang="en-US" sz="3200" dirty="0" smtClean="0"/>
              <a:t>purpose.</a:t>
            </a:r>
          </a:p>
          <a:p>
            <a:r>
              <a:rPr lang="en-US" sz="3200" dirty="0" smtClean="0"/>
              <a:t>For </a:t>
            </a:r>
            <a:r>
              <a:rPr lang="en-US" sz="3200" dirty="0"/>
              <a:t>example, a system in the payroll department keeps track of checks, whereas an inventory system keeps track of supplies. The two systems are separate. </a:t>
            </a:r>
          </a:p>
          <a:p>
            <a:endParaRPr lang="en-US" dirty="0"/>
          </a:p>
        </p:txBody>
      </p:sp>
    </p:spTree>
    <p:extLst>
      <p:ext uri="{BB962C8B-B14F-4D97-AF65-F5344CB8AC3E}">
        <p14:creationId xmlns:p14="http://schemas.microsoft.com/office/powerpoint/2010/main" val="69835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1"/>
            <a:ext cx="10515600" cy="77216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00480"/>
            <a:ext cx="10515600" cy="4876483"/>
          </a:xfrm>
        </p:spPr>
        <p:txBody>
          <a:bodyPr/>
          <a:lstStyle/>
          <a:p>
            <a:pPr marL="0" indent="0">
              <a:buNone/>
            </a:pPr>
            <a:r>
              <a:rPr lang="en-US" b="1" u="sng" dirty="0"/>
              <a:t>Valuing Information Systems</a:t>
            </a:r>
            <a:endParaRPr lang="en-US" dirty="0"/>
          </a:p>
          <a:p>
            <a:pPr marL="0" indent="0">
              <a:buNone/>
            </a:pPr>
            <a:r>
              <a:rPr lang="en-US" b="1" dirty="0">
                <a:cs typeface="Times New Roman" panose="02020603050405020304" pitchFamily="18" charset="0"/>
              </a:rPr>
              <a:t>Information systems can be used in three ways to add value to an organization:</a:t>
            </a:r>
            <a:endParaRPr lang="en-US" dirty="0">
              <a:cs typeface="Times New Roman" panose="02020603050405020304" pitchFamily="18" charset="0"/>
            </a:endParaRPr>
          </a:p>
          <a:p>
            <a:pPr lvl="1"/>
            <a:r>
              <a:rPr lang="en-US" sz="2800" dirty="0">
                <a:cs typeface="Times New Roman" panose="02020603050405020304" pitchFamily="18" charset="0"/>
              </a:rPr>
              <a:t>Automating</a:t>
            </a:r>
          </a:p>
          <a:p>
            <a:pPr lvl="1"/>
            <a:r>
              <a:rPr lang="en-US" sz="2800" dirty="0" err="1">
                <a:cs typeface="Times New Roman" panose="02020603050405020304" pitchFamily="18" charset="0"/>
              </a:rPr>
              <a:t>Informating</a:t>
            </a:r>
            <a:r>
              <a:rPr lang="en-US" sz="2800" dirty="0">
                <a:cs typeface="Times New Roman" panose="02020603050405020304" pitchFamily="18" charset="0"/>
              </a:rPr>
              <a:t> </a:t>
            </a:r>
          </a:p>
          <a:p>
            <a:pPr lvl="1"/>
            <a:r>
              <a:rPr lang="en-US" sz="2800" dirty="0">
                <a:cs typeface="Times New Roman" panose="02020603050405020304" pitchFamily="18" charset="0"/>
              </a:rPr>
              <a:t>Strategizing</a:t>
            </a:r>
          </a:p>
          <a:p>
            <a:endParaRPr lang="en-US" dirty="0"/>
          </a:p>
        </p:txBody>
      </p:sp>
    </p:spTree>
    <p:extLst>
      <p:ext uri="{BB962C8B-B14F-4D97-AF65-F5344CB8AC3E}">
        <p14:creationId xmlns:p14="http://schemas.microsoft.com/office/powerpoint/2010/main" val="81155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94080"/>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3437" y="1334770"/>
            <a:ext cx="10515600" cy="4835843"/>
          </a:xfrm>
        </p:spPr>
        <p:txBody>
          <a:bodyPr/>
          <a:lstStyle/>
          <a:p>
            <a:pPr marL="0" indent="0">
              <a:buNone/>
            </a:pPr>
            <a:r>
              <a:rPr lang="en-US" b="1" u="sng" dirty="0"/>
              <a:t>Valuing Information Systems</a:t>
            </a:r>
            <a:endParaRPr lang="en-US" dirty="0"/>
          </a:p>
        </p:txBody>
      </p:sp>
      <p:pic>
        <p:nvPicPr>
          <p:cNvPr id="3074" name="Picture 5" descr="Fig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0" y="1910080"/>
            <a:ext cx="8981440" cy="449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923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504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259840"/>
            <a:ext cx="10515600" cy="5140960"/>
          </a:xfrm>
        </p:spPr>
        <p:txBody>
          <a:bodyPr>
            <a:normAutofit/>
          </a:bodyPr>
          <a:lstStyle/>
          <a:p>
            <a:pPr marL="0" indent="0">
              <a:buNone/>
            </a:pPr>
            <a:r>
              <a:rPr lang="en-US" b="1" u="sng" dirty="0" smtClean="0"/>
              <a:t>1. IS </a:t>
            </a:r>
            <a:r>
              <a:rPr lang="en-US" b="1" u="sng" dirty="0"/>
              <a:t>for Automating: Doing Things Faster</a:t>
            </a:r>
            <a:endParaRPr lang="en-US" dirty="0"/>
          </a:p>
          <a:p>
            <a:r>
              <a:rPr lang="en-US" dirty="0"/>
              <a:t>With automation, tasks can be completed:</a:t>
            </a:r>
          </a:p>
          <a:p>
            <a:pPr lvl="1"/>
            <a:r>
              <a:rPr lang="en-US" dirty="0"/>
              <a:t>Faster</a:t>
            </a:r>
          </a:p>
          <a:p>
            <a:pPr lvl="1"/>
            <a:r>
              <a:rPr lang="en-US" dirty="0"/>
              <a:t>Cheaper</a:t>
            </a:r>
          </a:p>
          <a:p>
            <a:pPr lvl="1"/>
            <a:r>
              <a:rPr lang="en-US" dirty="0"/>
              <a:t>More accurately</a:t>
            </a:r>
          </a:p>
          <a:p>
            <a:pPr lvl="1"/>
            <a:r>
              <a:rPr lang="en-US" dirty="0"/>
              <a:t>With greater </a:t>
            </a:r>
            <a:r>
              <a:rPr lang="en-US" dirty="0" smtClean="0"/>
              <a:t>consistency</a:t>
            </a:r>
            <a:endParaRPr lang="en-US" dirty="0"/>
          </a:p>
          <a:p>
            <a:r>
              <a:rPr lang="en-US" b="1" u="sng" dirty="0" smtClean="0"/>
              <a:t>Automating example</a:t>
            </a:r>
            <a:r>
              <a:rPr lang="en-US" b="1" u="sng" dirty="0"/>
              <a:t>: </a:t>
            </a:r>
            <a:r>
              <a:rPr lang="en-US" dirty="0"/>
              <a:t>Loan processing comparison for 3 methods (from the moment the customer takes the application until the applicant is notified of decision)</a:t>
            </a:r>
          </a:p>
          <a:p>
            <a:pPr lvl="1"/>
            <a:r>
              <a:rPr lang="en-US" dirty="0"/>
              <a:t>Manual loan process – 25 to 40 days</a:t>
            </a:r>
          </a:p>
          <a:p>
            <a:pPr lvl="1"/>
            <a:r>
              <a:rPr lang="en-US" dirty="0"/>
              <a:t>Technology-supported process – 5 to 20 days</a:t>
            </a:r>
          </a:p>
          <a:p>
            <a:pPr lvl="1"/>
            <a:r>
              <a:rPr lang="en-US" dirty="0"/>
              <a:t>Fully automated process – 1 hour to 15 days</a:t>
            </a:r>
          </a:p>
          <a:p>
            <a:endParaRPr lang="en-US" dirty="0"/>
          </a:p>
        </p:txBody>
      </p:sp>
    </p:spTree>
    <p:extLst>
      <p:ext uri="{BB962C8B-B14F-4D97-AF65-F5344CB8AC3E}">
        <p14:creationId xmlns:p14="http://schemas.microsoft.com/office/powerpoint/2010/main" val="53778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561"/>
            <a:ext cx="10515600" cy="751839"/>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137920"/>
            <a:ext cx="10515600" cy="5039043"/>
          </a:xfrm>
        </p:spPr>
        <p:txBody>
          <a:bodyPr>
            <a:normAutofit lnSpcReduction="10000"/>
          </a:bodyPr>
          <a:lstStyle/>
          <a:p>
            <a:pPr marL="0" indent="0">
              <a:buNone/>
            </a:pPr>
            <a:r>
              <a:rPr lang="en-US" b="1" u="sng" dirty="0" smtClean="0"/>
              <a:t>2. IS </a:t>
            </a:r>
            <a:r>
              <a:rPr lang="en-US" b="1" u="sng" dirty="0"/>
              <a:t>for Organizational </a:t>
            </a:r>
            <a:r>
              <a:rPr lang="en-US" b="1" u="sng" dirty="0" smtClean="0"/>
              <a:t>Learning (</a:t>
            </a:r>
            <a:r>
              <a:rPr lang="en-US" b="1" u="sng" dirty="0" err="1"/>
              <a:t>Informating</a:t>
            </a:r>
            <a:r>
              <a:rPr lang="en-US" b="1" u="sng" dirty="0"/>
              <a:t>): Doing Things Better</a:t>
            </a:r>
            <a:endParaRPr lang="en-US" dirty="0"/>
          </a:p>
          <a:p>
            <a:r>
              <a:rPr lang="en-US" dirty="0"/>
              <a:t>Information systems can also be used to:</a:t>
            </a:r>
          </a:p>
          <a:p>
            <a:pPr lvl="1"/>
            <a:r>
              <a:rPr lang="en-US" dirty="0"/>
              <a:t>Learn about processes</a:t>
            </a:r>
          </a:p>
          <a:p>
            <a:pPr lvl="1"/>
            <a:r>
              <a:rPr lang="en-US" dirty="0"/>
              <a:t>Improve processes</a:t>
            </a:r>
          </a:p>
          <a:p>
            <a:pPr lvl="1"/>
            <a:r>
              <a:rPr lang="en-US" dirty="0"/>
              <a:t>Support organizational </a:t>
            </a:r>
            <a:r>
              <a:rPr lang="en-US" dirty="0" smtClean="0"/>
              <a:t>learning</a:t>
            </a:r>
            <a:endParaRPr lang="en-US" dirty="0"/>
          </a:p>
          <a:p>
            <a:r>
              <a:rPr lang="en-US" b="1" dirty="0" err="1" smtClean="0"/>
              <a:t>Informating</a:t>
            </a:r>
            <a:r>
              <a:rPr lang="en-US" b="1" dirty="0" smtClean="0"/>
              <a:t> example</a:t>
            </a:r>
            <a:r>
              <a:rPr lang="en-US" b="1" dirty="0"/>
              <a:t>: </a:t>
            </a:r>
            <a:r>
              <a:rPr lang="en-US" dirty="0"/>
              <a:t>Computer-based loan system identifies peak times during the year when specific loans are processed.</a:t>
            </a:r>
          </a:p>
          <a:p>
            <a:pPr marL="0" indent="0">
              <a:buNone/>
            </a:pPr>
            <a:r>
              <a:rPr lang="en-US" b="1" u="sng" dirty="0" smtClean="0"/>
              <a:t>3. IS </a:t>
            </a:r>
            <a:r>
              <a:rPr lang="en-US" b="1" u="sng" dirty="0"/>
              <a:t>for Supporting Strategy: Doing Things Smarter</a:t>
            </a:r>
            <a:endParaRPr lang="en-US" dirty="0"/>
          </a:p>
          <a:p>
            <a:r>
              <a:rPr lang="en-US" dirty="0"/>
              <a:t>IS used to gain or sustain competitive advantage</a:t>
            </a:r>
          </a:p>
          <a:p>
            <a:pPr lvl="1"/>
            <a:r>
              <a:rPr lang="en-US" dirty="0"/>
              <a:t>Turning benefits of </a:t>
            </a:r>
            <a:r>
              <a:rPr lang="en-US" i="1" dirty="0"/>
              <a:t>automating</a:t>
            </a:r>
            <a:r>
              <a:rPr lang="en-US" dirty="0"/>
              <a:t> and </a:t>
            </a:r>
            <a:r>
              <a:rPr lang="en-US" i="1" dirty="0" err="1"/>
              <a:t>informating</a:t>
            </a:r>
            <a:r>
              <a:rPr lang="en-US" dirty="0"/>
              <a:t> into strategic advantage</a:t>
            </a:r>
          </a:p>
          <a:p>
            <a:pPr lvl="0"/>
            <a:r>
              <a:rPr lang="en-US" dirty="0"/>
              <a:t>How do you identify Opportunities/Problems? Use Porter’s Value Chain Model and Five Forces Model</a:t>
            </a:r>
          </a:p>
          <a:p>
            <a:endParaRPr lang="en-US" dirty="0"/>
          </a:p>
        </p:txBody>
      </p:sp>
    </p:spTree>
    <p:extLst>
      <p:ext uri="{BB962C8B-B14F-4D97-AF65-F5344CB8AC3E}">
        <p14:creationId xmlns:p14="http://schemas.microsoft.com/office/powerpoint/2010/main" val="131810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79248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259840"/>
            <a:ext cx="10515600" cy="4917123"/>
          </a:xfrm>
        </p:spPr>
        <p:txBody>
          <a:bodyPr>
            <a:normAutofit lnSpcReduction="10000"/>
          </a:bodyPr>
          <a:lstStyle/>
          <a:p>
            <a:pPr marL="0" indent="0">
              <a:buNone/>
            </a:pPr>
            <a:r>
              <a:rPr lang="en-US" b="1" dirty="0"/>
              <a:t>Why Organizations Build Information Systems</a:t>
            </a:r>
            <a:endParaRPr lang="en-US" dirty="0"/>
          </a:p>
          <a:p>
            <a:r>
              <a:rPr lang="en-US" dirty="0"/>
              <a:t>The following are some benefits for organizations building information systems:</a:t>
            </a:r>
          </a:p>
          <a:p>
            <a:pPr lvl="0"/>
            <a:r>
              <a:rPr lang="en-US" dirty="0"/>
              <a:t>More efficient.</a:t>
            </a:r>
          </a:p>
          <a:p>
            <a:pPr lvl="0"/>
            <a:r>
              <a:rPr lang="en-US" dirty="0"/>
              <a:t>Save money.</a:t>
            </a:r>
          </a:p>
          <a:p>
            <a:pPr lvl="0"/>
            <a:r>
              <a:rPr lang="en-US" dirty="0"/>
              <a:t>Reduce work force.</a:t>
            </a:r>
          </a:p>
          <a:p>
            <a:pPr lvl="0"/>
            <a:r>
              <a:rPr lang="en-US" dirty="0"/>
              <a:t>Become important and to stay in business.</a:t>
            </a:r>
          </a:p>
          <a:p>
            <a:pPr lvl="0"/>
            <a:r>
              <a:rPr lang="en-US" dirty="0"/>
              <a:t>A source of competitive advantage.</a:t>
            </a:r>
          </a:p>
          <a:p>
            <a:pPr lvl="0"/>
            <a:r>
              <a:rPr lang="en-US" dirty="0"/>
              <a:t>More innovative than others.</a:t>
            </a:r>
          </a:p>
          <a:p>
            <a:pPr lvl="0"/>
            <a:r>
              <a:rPr lang="en-US" dirty="0"/>
              <a:t>Satisfy the ambitions of various groups within an organization.</a:t>
            </a:r>
          </a:p>
          <a:p>
            <a:endParaRPr lang="en-US" dirty="0"/>
          </a:p>
        </p:txBody>
      </p:sp>
    </p:spTree>
    <p:extLst>
      <p:ext uri="{BB962C8B-B14F-4D97-AF65-F5344CB8AC3E}">
        <p14:creationId xmlns:p14="http://schemas.microsoft.com/office/powerpoint/2010/main" val="136608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00480"/>
            <a:ext cx="10515600" cy="5557520"/>
          </a:xfrm>
        </p:spPr>
        <p:txBody>
          <a:bodyPr/>
          <a:lstStyle/>
          <a:p>
            <a:pPr marL="0" indent="0">
              <a:buNone/>
            </a:pPr>
            <a:r>
              <a:rPr lang="en-US" b="1" dirty="0"/>
              <a:t>Functions of an information system</a:t>
            </a:r>
            <a:endParaRPr lang="en-US" dirty="0"/>
          </a:p>
          <a:p>
            <a:pPr marL="0" indent="0">
              <a:buNone/>
            </a:pPr>
            <a:r>
              <a:rPr lang="en-US" dirty="0"/>
              <a:t>The functions of an information system can be generally classified into those functions involved in</a:t>
            </a:r>
            <a:r>
              <a:rPr lang="en-US" dirty="0" smtClean="0"/>
              <a:t>:</a:t>
            </a:r>
            <a:endParaRPr lang="en-US" dirty="0"/>
          </a:p>
          <a:p>
            <a:pPr lvl="0"/>
            <a:r>
              <a:rPr lang="en-US" dirty="0"/>
              <a:t>Transaction processing</a:t>
            </a:r>
          </a:p>
          <a:p>
            <a:pPr lvl="0"/>
            <a:r>
              <a:rPr lang="en-US" dirty="0"/>
              <a:t>Management reporting</a:t>
            </a:r>
          </a:p>
          <a:p>
            <a:pPr lvl="0"/>
            <a:r>
              <a:rPr lang="en-US" dirty="0"/>
              <a:t>Decision support</a:t>
            </a:r>
          </a:p>
          <a:p>
            <a:endParaRPr lang="en-US" dirty="0"/>
          </a:p>
        </p:txBody>
      </p:sp>
    </p:spTree>
    <p:extLst>
      <p:ext uri="{BB962C8B-B14F-4D97-AF65-F5344CB8AC3E}">
        <p14:creationId xmlns:p14="http://schemas.microsoft.com/office/powerpoint/2010/main" val="397115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77216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61440"/>
            <a:ext cx="10515600" cy="5201920"/>
          </a:xfrm>
        </p:spPr>
        <p:txBody>
          <a:bodyPr>
            <a:normAutofit fontScale="92500" lnSpcReduction="20000"/>
          </a:bodyPr>
          <a:lstStyle/>
          <a:p>
            <a:pPr marL="0" indent="0">
              <a:buNone/>
            </a:pPr>
            <a:r>
              <a:rPr lang="en-US" b="1" dirty="0" smtClean="0"/>
              <a:t>1. Transaction </a:t>
            </a:r>
            <a:r>
              <a:rPr lang="en-US" b="1" dirty="0"/>
              <a:t>processing</a:t>
            </a:r>
            <a:endParaRPr lang="en-US" dirty="0"/>
          </a:p>
          <a:p>
            <a:pPr marL="0" indent="0">
              <a:buNone/>
            </a:pPr>
            <a:r>
              <a:rPr lang="en-US" sz="3000" dirty="0">
                <a:cs typeface="Times New Roman" panose="02020603050405020304" pitchFamily="18" charset="0"/>
              </a:rPr>
              <a:t>Major processing functions include:</a:t>
            </a:r>
          </a:p>
          <a:p>
            <a:pPr lvl="0"/>
            <a:r>
              <a:rPr lang="en-US" sz="3000" dirty="0">
                <a:cs typeface="Times New Roman" panose="02020603050405020304" pitchFamily="18" charset="0"/>
              </a:rPr>
              <a:t>Process transactions – Activities such as making a purchase or a sale or manufacturing a product. It may be internal to the organization or involve an external entity. </a:t>
            </a:r>
            <a:endParaRPr lang="en-US" sz="3000" dirty="0" smtClean="0">
              <a:cs typeface="Times New Roman" panose="02020603050405020304" pitchFamily="18" charset="0"/>
            </a:endParaRPr>
          </a:p>
          <a:p>
            <a:pPr lvl="0"/>
            <a:r>
              <a:rPr lang="en-US" sz="3000" dirty="0" smtClean="0">
                <a:cs typeface="Times New Roman" panose="02020603050405020304" pitchFamily="18" charset="0"/>
              </a:rPr>
              <a:t>Maintain </a:t>
            </a:r>
            <a:r>
              <a:rPr lang="en-US" sz="3000" dirty="0">
                <a:cs typeface="Times New Roman" panose="02020603050405020304" pitchFamily="18" charset="0"/>
              </a:rPr>
              <a:t>master files – Many processing activities require operation and maintenance of a master file, which stores relatively permanent or historical data about organizational entities. E.g. processing an employee paycheck needs data items such as rate of pay, deductions etc. transactions </a:t>
            </a:r>
            <a:r>
              <a:rPr lang="en-US" sz="3000" dirty="0" smtClean="0">
                <a:cs typeface="Times New Roman" panose="02020603050405020304" pitchFamily="18" charset="0"/>
              </a:rPr>
              <a:t>once </a:t>
            </a:r>
            <a:r>
              <a:rPr lang="en-US" sz="3000" dirty="0">
                <a:cs typeface="Times New Roman" panose="02020603050405020304" pitchFamily="18" charset="0"/>
              </a:rPr>
              <a:t>processed </a:t>
            </a:r>
            <a:r>
              <a:rPr lang="en-US" sz="3000" dirty="0" smtClean="0">
                <a:cs typeface="Times New Roman" panose="02020603050405020304" pitchFamily="18" charset="0"/>
              </a:rPr>
              <a:t>will update </a:t>
            </a:r>
            <a:r>
              <a:rPr lang="en-US" sz="3000" dirty="0">
                <a:cs typeface="Times New Roman" panose="02020603050405020304" pitchFamily="18" charset="0"/>
              </a:rPr>
              <a:t>data items in the master file to reflect the most current information.</a:t>
            </a:r>
          </a:p>
          <a:p>
            <a:pPr lvl="0"/>
            <a:r>
              <a:rPr lang="en-US" sz="3000" dirty="0">
                <a:cs typeface="Times New Roman" panose="02020603050405020304" pitchFamily="18" charset="0"/>
              </a:rPr>
              <a:t>Produce reports – reports are significant products of an information system. Scheduled reports are produced on a regular basis. An information system should also be able to produce special reports quickly based on ‘ad hoc’ or random requests.</a:t>
            </a:r>
          </a:p>
          <a:p>
            <a:endParaRPr lang="en-US" dirty="0"/>
          </a:p>
        </p:txBody>
      </p:sp>
    </p:spTree>
    <p:extLst>
      <p:ext uri="{BB962C8B-B14F-4D97-AF65-F5344CB8AC3E}">
        <p14:creationId xmlns:p14="http://schemas.microsoft.com/office/powerpoint/2010/main" val="4044492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442720"/>
            <a:ext cx="10515600" cy="5415280"/>
          </a:xfrm>
        </p:spPr>
        <p:txBody>
          <a:bodyPr/>
          <a:lstStyle/>
          <a:p>
            <a:pPr marL="0" lvl="0" indent="0">
              <a:buNone/>
            </a:pPr>
            <a:r>
              <a:rPr lang="en-US" b="1" dirty="0" smtClean="0"/>
              <a:t>Transaction processing cont’d</a:t>
            </a:r>
          </a:p>
          <a:p>
            <a:pPr lvl="0"/>
            <a:r>
              <a:rPr lang="en-US" dirty="0" smtClean="0"/>
              <a:t>Process </a:t>
            </a:r>
            <a:r>
              <a:rPr lang="en-US" dirty="0"/>
              <a:t>inquiries – Other outputs of the information system are responses to inquiries using the databases. These may be regular or ad hoc </a:t>
            </a:r>
            <a:r>
              <a:rPr lang="en-US" dirty="0" smtClean="0"/>
              <a:t>inquiries.</a:t>
            </a:r>
          </a:p>
          <a:p>
            <a:pPr lvl="0"/>
            <a:r>
              <a:rPr lang="en-US" dirty="0" smtClean="0"/>
              <a:t>Process </a:t>
            </a:r>
            <a:r>
              <a:rPr lang="en-US" dirty="0"/>
              <a:t>interactive support applications – The information system contains applications to support systems for planning, analysis and decision </a:t>
            </a:r>
            <a:r>
              <a:rPr lang="en-US" dirty="0" smtClean="0"/>
              <a:t>making.</a:t>
            </a:r>
          </a:p>
          <a:p>
            <a:pPr marL="0" lvl="0" indent="0">
              <a:buNone/>
            </a:pPr>
            <a:r>
              <a:rPr lang="en-US" dirty="0" smtClean="0"/>
              <a:t>- The </a:t>
            </a:r>
            <a:r>
              <a:rPr lang="en-US" dirty="0"/>
              <a:t>mode of operation is interactive, with the user responding to questions, requesting for data and receiving results immediately in order to alter inputs until a solution or satisfactory result is achieved.</a:t>
            </a:r>
          </a:p>
          <a:p>
            <a:endParaRPr lang="en-US" dirty="0"/>
          </a:p>
          <a:p>
            <a:endParaRPr lang="en-US" dirty="0"/>
          </a:p>
        </p:txBody>
      </p:sp>
    </p:spTree>
    <p:extLst>
      <p:ext uri="{BB962C8B-B14F-4D97-AF65-F5344CB8AC3E}">
        <p14:creationId xmlns:p14="http://schemas.microsoft.com/office/powerpoint/2010/main" val="382068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94080"/>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00480"/>
            <a:ext cx="10515600" cy="4876483"/>
          </a:xfrm>
        </p:spPr>
        <p:txBody>
          <a:bodyPr/>
          <a:lstStyle/>
          <a:p>
            <a:pPr marL="0" lvl="0" indent="0">
              <a:buNone/>
            </a:pPr>
            <a:r>
              <a:rPr lang="en-US" b="1" dirty="0" smtClean="0"/>
              <a:t>2. Management </a:t>
            </a:r>
            <a:r>
              <a:rPr lang="en-US" b="1" dirty="0"/>
              <a:t>reporting</a:t>
            </a:r>
            <a:endParaRPr lang="en-US" dirty="0"/>
          </a:p>
          <a:p>
            <a:pPr marL="0" indent="0">
              <a:buNone/>
            </a:pPr>
            <a:r>
              <a:rPr lang="en-GB" dirty="0"/>
              <a:t>This is the function involved in producing outputs for users. These outputs are mainly as reports to management for planning, control and monitoring purposes. Major outputs of an information system include:</a:t>
            </a:r>
            <a:endParaRPr lang="en-US" dirty="0"/>
          </a:p>
          <a:p>
            <a:pPr lvl="0"/>
            <a:r>
              <a:rPr lang="en-US" dirty="0"/>
              <a:t>Transaction documents or screens</a:t>
            </a:r>
          </a:p>
          <a:p>
            <a:pPr lvl="0"/>
            <a:r>
              <a:rPr lang="en-US" dirty="0"/>
              <a:t>Preplanned reports</a:t>
            </a:r>
          </a:p>
          <a:p>
            <a:pPr lvl="0"/>
            <a:r>
              <a:rPr lang="en-US" dirty="0"/>
              <a:t>Preplanned inquiry responses</a:t>
            </a:r>
          </a:p>
          <a:p>
            <a:pPr lvl="0"/>
            <a:r>
              <a:rPr lang="en-US" dirty="0"/>
              <a:t>Ad hoc reports and ad hoc inquiry responses</a:t>
            </a:r>
          </a:p>
          <a:p>
            <a:pPr lvl="0"/>
            <a:r>
              <a:rPr lang="en-US" dirty="0"/>
              <a:t>User-machine dialog results</a:t>
            </a:r>
          </a:p>
          <a:p>
            <a:endParaRPr lang="en-US" dirty="0"/>
          </a:p>
        </p:txBody>
      </p:sp>
    </p:spTree>
    <p:extLst>
      <p:ext uri="{BB962C8B-B14F-4D97-AF65-F5344CB8AC3E}">
        <p14:creationId xmlns:p14="http://schemas.microsoft.com/office/powerpoint/2010/main" val="1528242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61440"/>
            <a:ext cx="10515600" cy="5262880"/>
          </a:xfrm>
        </p:spPr>
        <p:txBody>
          <a:bodyPr/>
          <a:lstStyle/>
          <a:p>
            <a:pPr marL="0" lvl="0" indent="0">
              <a:buNone/>
            </a:pPr>
            <a:r>
              <a:rPr lang="en-GB" b="1" dirty="0" smtClean="0"/>
              <a:t>3. Decision </a:t>
            </a:r>
            <a:r>
              <a:rPr lang="en-GB" b="1" dirty="0"/>
              <a:t>support</a:t>
            </a:r>
            <a:endParaRPr lang="en-US" b="1" dirty="0"/>
          </a:p>
          <a:p>
            <a:pPr marL="0" indent="0">
              <a:buNone/>
            </a:pPr>
            <a:r>
              <a:rPr lang="en-GB" dirty="0"/>
              <a:t>Types of decisions</a:t>
            </a:r>
            <a:endParaRPr lang="en-US" dirty="0"/>
          </a:p>
          <a:p>
            <a:pPr lvl="0"/>
            <a:r>
              <a:rPr lang="en-GB" dirty="0"/>
              <a:t>Structured/programmable decisions</a:t>
            </a:r>
            <a:endParaRPr lang="en-US" dirty="0"/>
          </a:p>
          <a:p>
            <a:pPr lvl="0"/>
            <a:r>
              <a:rPr lang="en-GB" dirty="0"/>
              <a:t>Semi-structured/semi-programmable decisions</a:t>
            </a:r>
            <a:endParaRPr lang="en-US" dirty="0"/>
          </a:p>
          <a:p>
            <a:pPr lvl="0"/>
            <a:r>
              <a:rPr lang="en-GB" dirty="0"/>
              <a:t>Unstructured/non-programmable decisions</a:t>
            </a:r>
            <a:endParaRPr lang="en-US" dirty="0"/>
          </a:p>
          <a:p>
            <a:endParaRPr lang="en-US" dirty="0"/>
          </a:p>
        </p:txBody>
      </p:sp>
    </p:spTree>
    <p:extLst>
      <p:ext uri="{BB962C8B-B14F-4D97-AF65-F5344CB8AC3E}">
        <p14:creationId xmlns:p14="http://schemas.microsoft.com/office/powerpoint/2010/main" val="143931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53440"/>
          </a:xfrm>
        </p:spPr>
        <p:txBody>
          <a:bodyPr>
            <a:normAutofit/>
          </a:bodyPr>
          <a:lstStyle/>
          <a:p>
            <a:pPr algn="ctr"/>
            <a:r>
              <a:rPr lang="en-US" b="1" dirty="0" smtClean="0"/>
              <a:t>SYSTEM CONCEPTS</a:t>
            </a:r>
            <a:endParaRPr lang="en-US" dirty="0"/>
          </a:p>
        </p:txBody>
      </p:sp>
      <p:sp>
        <p:nvSpPr>
          <p:cNvPr id="3" name="Content Placeholder 2"/>
          <p:cNvSpPr>
            <a:spLocks noGrp="1"/>
          </p:cNvSpPr>
          <p:nvPr>
            <p:ph idx="1"/>
          </p:nvPr>
        </p:nvSpPr>
        <p:spPr>
          <a:xfrm>
            <a:off x="838200" y="1341120"/>
            <a:ext cx="10515600" cy="5201920"/>
          </a:xfrm>
        </p:spPr>
        <p:txBody>
          <a:bodyPr/>
          <a:lstStyle/>
          <a:p>
            <a:pPr marL="0" indent="0">
              <a:buNone/>
            </a:pPr>
            <a:r>
              <a:rPr lang="en-US" b="1" dirty="0"/>
              <a:t>Characteristics of a system  </a:t>
            </a:r>
          </a:p>
          <a:p>
            <a:pPr marL="0" indent="0">
              <a:buNone/>
            </a:pPr>
            <a:r>
              <a:rPr lang="en-US" b="1" dirty="0" smtClean="0"/>
              <a:t>1. Organization</a:t>
            </a:r>
            <a:endParaRPr lang="en-US" dirty="0"/>
          </a:p>
          <a:p>
            <a:pPr lvl="0"/>
            <a:r>
              <a:rPr lang="en-US" dirty="0"/>
              <a:t>Structure and order. It is the arrangement of components that helps to achieve objectives.</a:t>
            </a:r>
          </a:p>
          <a:p>
            <a:pPr lvl="0"/>
            <a:r>
              <a:rPr lang="en-US" dirty="0"/>
              <a:t>Example: in business organizations Hierarchical relationships starting with the director at the top and leading downward to the blue collar workers represents organization structure.</a:t>
            </a:r>
          </a:p>
          <a:p>
            <a:pPr lvl="0"/>
            <a:r>
              <a:rPr lang="en-US" dirty="0"/>
              <a:t>Computer system: organization of various components like input devices, output devices, CPU and storage devices to generate information. </a:t>
            </a:r>
          </a:p>
          <a:p>
            <a:endParaRPr lang="en-US" dirty="0"/>
          </a:p>
        </p:txBody>
      </p:sp>
    </p:spTree>
    <p:extLst>
      <p:ext uri="{BB962C8B-B14F-4D97-AF65-F5344CB8AC3E}">
        <p14:creationId xmlns:p14="http://schemas.microsoft.com/office/powerpoint/2010/main" val="1933623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7376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341120"/>
            <a:ext cx="10515600" cy="5242560"/>
          </a:xfrm>
        </p:spPr>
        <p:txBody>
          <a:bodyPr>
            <a:normAutofit lnSpcReduction="10000"/>
          </a:bodyPr>
          <a:lstStyle/>
          <a:p>
            <a:pPr marL="0" lvl="0" indent="0">
              <a:buNone/>
            </a:pPr>
            <a:r>
              <a:rPr lang="en-GB" b="1" dirty="0" smtClean="0"/>
              <a:t>1. Structured/programmable </a:t>
            </a:r>
            <a:r>
              <a:rPr lang="en-GB" b="1" dirty="0"/>
              <a:t>decisions</a:t>
            </a:r>
            <a:endParaRPr lang="en-US" dirty="0"/>
          </a:p>
          <a:p>
            <a:r>
              <a:rPr lang="en-GB" dirty="0"/>
              <a:t>These decisions tend to be repetitive and well defined e.g. inventory replenishment decisions. </a:t>
            </a:r>
            <a:endParaRPr lang="en-GB" dirty="0" smtClean="0"/>
          </a:p>
          <a:p>
            <a:r>
              <a:rPr lang="en-GB" dirty="0" smtClean="0"/>
              <a:t>A </a:t>
            </a:r>
            <a:r>
              <a:rPr lang="en-GB" dirty="0"/>
              <a:t>standardized pre-planned or pre-specified approach is used to make the decision and a specific methodology is applied routinely. </a:t>
            </a:r>
            <a:endParaRPr lang="en-GB" dirty="0" smtClean="0"/>
          </a:p>
          <a:p>
            <a:r>
              <a:rPr lang="en-GB" dirty="0" smtClean="0"/>
              <a:t>Also </a:t>
            </a:r>
            <a:r>
              <a:rPr lang="en-GB" dirty="0"/>
              <a:t>the type of information needed to make the decision is known precisely. </a:t>
            </a:r>
            <a:endParaRPr lang="en-GB" dirty="0" smtClean="0"/>
          </a:p>
          <a:p>
            <a:r>
              <a:rPr lang="en-GB" dirty="0" smtClean="0"/>
              <a:t>They </a:t>
            </a:r>
            <a:r>
              <a:rPr lang="en-GB" dirty="0"/>
              <a:t>are programmable in the sense that unambiguous rules or procedures can be specified in advance. These may be a set of steps, flowchart, decision table or formula on how to make the </a:t>
            </a:r>
            <a:r>
              <a:rPr lang="en-GB" dirty="0" smtClean="0"/>
              <a:t>decision.</a:t>
            </a:r>
          </a:p>
          <a:p>
            <a:r>
              <a:rPr lang="en-GB" dirty="0" smtClean="0"/>
              <a:t>The </a:t>
            </a:r>
            <a:r>
              <a:rPr lang="en-GB" dirty="0"/>
              <a:t>decision procedure specifies information to be obtained before the decision rules are applied. They can be handled by low-level personnel and may be completely automated.</a:t>
            </a:r>
            <a:endParaRPr lang="en-US" dirty="0"/>
          </a:p>
          <a:p>
            <a:endParaRPr lang="en-US" dirty="0"/>
          </a:p>
        </p:txBody>
      </p:sp>
    </p:spTree>
    <p:extLst>
      <p:ext uri="{BB962C8B-B14F-4D97-AF65-F5344CB8AC3E}">
        <p14:creationId xmlns:p14="http://schemas.microsoft.com/office/powerpoint/2010/main" val="567058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853440"/>
          </a:xfrm>
        </p:spPr>
        <p:txBody>
          <a:bodyPr>
            <a:normAutofit/>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995682"/>
            <a:ext cx="10515600" cy="5648958"/>
          </a:xfrm>
        </p:spPr>
        <p:txBody>
          <a:bodyPr>
            <a:normAutofit fontScale="92500" lnSpcReduction="20000"/>
          </a:bodyPr>
          <a:lstStyle/>
          <a:p>
            <a:pPr marL="0" indent="0">
              <a:buNone/>
            </a:pPr>
            <a:r>
              <a:rPr lang="en-GB" b="1" dirty="0" smtClean="0"/>
              <a:t>Structured decisions cont’d</a:t>
            </a:r>
          </a:p>
          <a:p>
            <a:r>
              <a:rPr lang="en-GB" dirty="0" smtClean="0"/>
              <a:t>It </a:t>
            </a:r>
            <a:r>
              <a:rPr lang="en-GB" dirty="0"/>
              <a:t>is easy to provide information systems support for these types of decisions. </a:t>
            </a:r>
            <a:endParaRPr lang="en-GB" dirty="0" smtClean="0"/>
          </a:p>
          <a:p>
            <a:r>
              <a:rPr lang="en-GB" dirty="0" smtClean="0"/>
              <a:t>Many </a:t>
            </a:r>
            <a:r>
              <a:rPr lang="en-GB" dirty="0"/>
              <a:t>structured decisions can be made by the system itself e.g. rejecting a customer order if the customer’s credit with the company is less than the total payment for the order. </a:t>
            </a:r>
            <a:endParaRPr lang="en-GB" dirty="0" smtClean="0"/>
          </a:p>
          <a:p>
            <a:r>
              <a:rPr lang="en-GB" dirty="0" smtClean="0"/>
              <a:t>Managers </a:t>
            </a:r>
            <a:r>
              <a:rPr lang="en-GB" dirty="0"/>
              <a:t>must be able to override these systems’ decisions because managers have information that the system doesn’t have e.g. the customer order is not rejected because alternative payment arrangements have been made with the </a:t>
            </a:r>
            <a:r>
              <a:rPr lang="en-GB" dirty="0" smtClean="0"/>
              <a:t>customer.</a:t>
            </a:r>
          </a:p>
          <a:p>
            <a:r>
              <a:rPr lang="en-US" dirty="0"/>
              <a:t>T</a:t>
            </a:r>
            <a:r>
              <a:rPr lang="en-US" dirty="0" smtClean="0"/>
              <a:t>he system might also make only part of the decision e.g. quantities of each inventory item to be re-ordered. The manager </a:t>
            </a:r>
            <a:r>
              <a:rPr lang="en-US" dirty="0"/>
              <a:t>may </a:t>
            </a:r>
            <a:r>
              <a:rPr lang="en-US" dirty="0" smtClean="0"/>
              <a:t>then select </a:t>
            </a:r>
            <a:r>
              <a:rPr lang="en-US" dirty="0"/>
              <a:t>the most appropriate vendor for the item on the basis of delivery lead time, quality and price</a:t>
            </a:r>
            <a:r>
              <a:rPr lang="en-US" dirty="0" smtClean="0"/>
              <a:t>.</a:t>
            </a:r>
          </a:p>
          <a:p>
            <a:r>
              <a:rPr lang="en-GB" dirty="0"/>
              <a:t>Examples of such decisions include: inventory reorder formulas and rules for granting credit. </a:t>
            </a:r>
            <a:endParaRPr lang="en-US" dirty="0"/>
          </a:p>
          <a:p>
            <a:endParaRPr lang="en-US" dirty="0"/>
          </a:p>
        </p:txBody>
      </p:sp>
    </p:spTree>
    <p:extLst>
      <p:ext uri="{BB962C8B-B14F-4D97-AF65-F5344CB8AC3E}">
        <p14:creationId xmlns:p14="http://schemas.microsoft.com/office/powerpoint/2010/main" val="14564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1"/>
            <a:ext cx="10515600" cy="853440"/>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463040"/>
            <a:ext cx="10515600" cy="4713923"/>
          </a:xfrm>
        </p:spPr>
        <p:txBody>
          <a:bodyPr/>
          <a:lstStyle/>
          <a:p>
            <a:pPr marL="0" lvl="0" indent="0">
              <a:buNone/>
            </a:pPr>
            <a:r>
              <a:rPr lang="en-GB" b="1" dirty="0"/>
              <a:t>Semi-structured/semi-programmable decisions</a:t>
            </a:r>
            <a:endParaRPr lang="en-US" dirty="0"/>
          </a:p>
          <a:p>
            <a:r>
              <a:rPr lang="en-GB" dirty="0"/>
              <a:t>The information requirements and the methodology to be applied are often known, but some aspects of the decision still rely on the </a:t>
            </a:r>
            <a:r>
              <a:rPr lang="en-GB" dirty="0" smtClean="0"/>
              <a:t>manager:</a:t>
            </a:r>
          </a:p>
          <a:p>
            <a:r>
              <a:rPr lang="en-GB" dirty="0" smtClean="0"/>
              <a:t>An example is </a:t>
            </a:r>
            <a:r>
              <a:rPr lang="en-GB" dirty="0"/>
              <a:t>selecting the location to build a new warehouse. Here the information requirements for the decision such as land cost, shipping costs are known, but aspects such as local labour attitudes or natural hazards still have to be judged and evaluated by the manager.</a:t>
            </a:r>
            <a:endParaRPr lang="en-US" dirty="0"/>
          </a:p>
          <a:p>
            <a:endParaRPr lang="en-US" dirty="0"/>
          </a:p>
        </p:txBody>
      </p:sp>
    </p:spTree>
    <p:extLst>
      <p:ext uri="{BB962C8B-B14F-4D97-AF65-F5344CB8AC3E}">
        <p14:creationId xmlns:p14="http://schemas.microsoft.com/office/powerpoint/2010/main" val="3563837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33120"/>
          </a:xfrm>
        </p:spPr>
        <p:txBody>
          <a:bodyPr/>
          <a:lstStyle/>
          <a:p>
            <a:pPr algn="ctr"/>
            <a:r>
              <a:rPr lang="en-US" b="1" dirty="0" smtClean="0"/>
              <a:t>INFORMATION SYSTEMS</a:t>
            </a:r>
            <a:endParaRPr lang="en-US" dirty="0"/>
          </a:p>
        </p:txBody>
      </p:sp>
      <p:sp>
        <p:nvSpPr>
          <p:cNvPr id="3" name="Content Placeholder 2"/>
          <p:cNvSpPr>
            <a:spLocks noGrp="1"/>
          </p:cNvSpPr>
          <p:nvPr>
            <p:ph idx="1"/>
          </p:nvPr>
        </p:nvSpPr>
        <p:spPr>
          <a:xfrm>
            <a:off x="838200" y="1219200"/>
            <a:ext cx="10515600" cy="5638800"/>
          </a:xfrm>
        </p:spPr>
        <p:txBody>
          <a:bodyPr>
            <a:normAutofit fontScale="92500" lnSpcReduction="20000"/>
          </a:bodyPr>
          <a:lstStyle/>
          <a:p>
            <a:pPr lvl="0"/>
            <a:r>
              <a:rPr lang="en-GB" b="1" dirty="0"/>
              <a:t>Unstructured/non-programmable decisions</a:t>
            </a:r>
            <a:endParaRPr lang="en-US" sz="3200" dirty="0"/>
          </a:p>
          <a:p>
            <a:r>
              <a:rPr lang="en-GB" dirty="0"/>
              <a:t>These decisions tend to be unique e.g. policy formulation for the allocation of resources. </a:t>
            </a:r>
            <a:endParaRPr lang="en-GB" dirty="0" smtClean="0"/>
          </a:p>
          <a:p>
            <a:r>
              <a:rPr lang="en-GB" dirty="0" smtClean="0"/>
              <a:t>The </a:t>
            </a:r>
            <a:r>
              <a:rPr lang="en-GB" dirty="0"/>
              <a:t>information needed for decision-making is unpredictable and no fixed methodology exists. </a:t>
            </a:r>
            <a:endParaRPr lang="en-GB" dirty="0" smtClean="0"/>
          </a:p>
          <a:p>
            <a:r>
              <a:rPr lang="en-GB" dirty="0" smtClean="0"/>
              <a:t>Multiple </a:t>
            </a:r>
            <a:r>
              <a:rPr lang="en-GB" dirty="0"/>
              <a:t>alternatives are involved and the decision variables as well as their relationships are too many and/or too complex to fully specify. Therefore, the manager’s experience and intuition play a large part in making the decision.</a:t>
            </a:r>
            <a:endParaRPr lang="en-US" sz="3200" dirty="0"/>
          </a:p>
          <a:p>
            <a:r>
              <a:rPr lang="en-GB" dirty="0"/>
              <a:t>In addition there are no pre-established decision procedures either because:</a:t>
            </a:r>
            <a:endParaRPr lang="en-US" sz="3200" dirty="0"/>
          </a:p>
          <a:p>
            <a:pPr lvl="1"/>
            <a:r>
              <a:rPr lang="en-GB" dirty="0"/>
              <a:t>The decision is too infrequent to justify organizational preparation cost of procedure </a:t>
            </a:r>
            <a:endParaRPr lang="en-US" sz="2800" dirty="0"/>
          </a:p>
          <a:p>
            <a:pPr lvl="1"/>
            <a:r>
              <a:rPr lang="en-GB" dirty="0"/>
              <a:t>The decision process is not understood well enough, or</a:t>
            </a:r>
            <a:endParaRPr lang="en-US" sz="2800" dirty="0"/>
          </a:p>
          <a:p>
            <a:pPr lvl="1"/>
            <a:r>
              <a:rPr lang="en-GB" dirty="0"/>
              <a:t>The decision process is too dynamic to allow a stable pre-established decision procedure.</a:t>
            </a:r>
            <a:endParaRPr lang="en-US" sz="2800" dirty="0"/>
          </a:p>
          <a:p>
            <a:r>
              <a:rPr lang="en-GB" dirty="0"/>
              <a:t>Example: Selecting a CEO of a company.</a:t>
            </a:r>
            <a:endParaRPr lang="en-US" dirty="0"/>
          </a:p>
          <a:p>
            <a:endParaRPr lang="en-US" dirty="0"/>
          </a:p>
        </p:txBody>
      </p:sp>
    </p:spTree>
    <p:extLst>
      <p:ext uri="{BB962C8B-B14F-4D97-AF65-F5344CB8AC3E}">
        <p14:creationId xmlns:p14="http://schemas.microsoft.com/office/powerpoint/2010/main" val="348361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81"/>
            <a:ext cx="10515600" cy="812799"/>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1097280"/>
            <a:ext cx="10515600" cy="5466080"/>
          </a:xfrm>
        </p:spPr>
        <p:txBody>
          <a:bodyPr/>
          <a:lstStyle/>
          <a:p>
            <a:pPr marL="0" indent="0">
              <a:buNone/>
            </a:pPr>
            <a:r>
              <a:rPr lang="en-US" b="1" dirty="0" smtClean="0"/>
              <a:t>2. Interaction</a:t>
            </a:r>
            <a:endParaRPr lang="en-US" dirty="0"/>
          </a:p>
          <a:p>
            <a:pPr lvl="0"/>
            <a:r>
              <a:rPr lang="en-US" dirty="0"/>
              <a:t>Procedure in which sub systems or the components function with each other.</a:t>
            </a:r>
          </a:p>
          <a:p>
            <a:pPr lvl="0"/>
            <a:r>
              <a:rPr lang="en-US" dirty="0"/>
              <a:t>In an organization, purchasing must interact with production, advertising with sales and payroll with personnel.</a:t>
            </a:r>
          </a:p>
          <a:p>
            <a:pPr lvl="0"/>
            <a:r>
              <a:rPr lang="en-US" dirty="0"/>
              <a:t>In a computer system the CPU must interact with other units to solve a problem. On the other hand the main memory holds the data that has to be operated by the ALU. The interrelationships of all units enables the computer to function</a:t>
            </a:r>
          </a:p>
          <a:p>
            <a:endParaRPr lang="en-US" dirty="0"/>
          </a:p>
        </p:txBody>
      </p:sp>
    </p:spTree>
    <p:extLst>
      <p:ext uri="{BB962C8B-B14F-4D97-AF65-F5344CB8AC3E}">
        <p14:creationId xmlns:p14="http://schemas.microsoft.com/office/powerpoint/2010/main" val="193923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41"/>
            <a:ext cx="10515600" cy="792479"/>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934720"/>
            <a:ext cx="10515600" cy="5628640"/>
          </a:xfrm>
        </p:spPr>
        <p:txBody>
          <a:bodyPr/>
          <a:lstStyle/>
          <a:p>
            <a:pPr marL="0" indent="0">
              <a:buNone/>
            </a:pPr>
            <a:r>
              <a:rPr lang="en-US" b="1" dirty="0" smtClean="0"/>
              <a:t>3. Interdependence</a:t>
            </a:r>
            <a:endParaRPr lang="en-US" dirty="0"/>
          </a:p>
          <a:p>
            <a:pPr lvl="0"/>
            <a:r>
              <a:rPr lang="en-US" dirty="0"/>
              <a:t>Independence means that components of a computer system or organization depend on one another. They are coordinated and linked together in a planned way to achieve an objective.</a:t>
            </a:r>
          </a:p>
          <a:p>
            <a:pPr marL="0" indent="0">
              <a:buNone/>
            </a:pPr>
            <a:r>
              <a:rPr lang="en-US" b="1" dirty="0" smtClean="0"/>
              <a:t>4. Integration</a:t>
            </a:r>
            <a:endParaRPr lang="en-US" dirty="0"/>
          </a:p>
          <a:p>
            <a:pPr lvl="0"/>
            <a:r>
              <a:rPr lang="en-US" dirty="0"/>
              <a:t>How subsystems are tied together to achieve the system objective. It means that parts of a system work together within the system even though each part performs a unique function. Successful integration produces a better result as a whole rather than each component working independently.</a:t>
            </a:r>
          </a:p>
          <a:p>
            <a:endParaRPr lang="en-US" dirty="0"/>
          </a:p>
        </p:txBody>
      </p:sp>
    </p:spTree>
    <p:extLst>
      <p:ext uri="{BB962C8B-B14F-4D97-AF65-F5344CB8AC3E}">
        <p14:creationId xmlns:p14="http://schemas.microsoft.com/office/powerpoint/2010/main" val="34586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73760"/>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934720"/>
            <a:ext cx="10515600" cy="5547359"/>
          </a:xfrm>
        </p:spPr>
        <p:txBody>
          <a:bodyPr/>
          <a:lstStyle/>
          <a:p>
            <a:pPr marL="0" lvl="0" indent="0">
              <a:buNone/>
            </a:pPr>
            <a:r>
              <a:rPr lang="en-US" b="1" dirty="0" smtClean="0"/>
              <a:t>5. Central </a:t>
            </a:r>
            <a:r>
              <a:rPr lang="en-US" b="1" dirty="0"/>
              <a:t>Objective</a:t>
            </a:r>
            <a:endParaRPr lang="en-US" dirty="0"/>
          </a:p>
          <a:p>
            <a:r>
              <a:rPr lang="en-US" dirty="0"/>
              <a:t>Central objective means the common goal. Objectives may be real or stated. </a:t>
            </a:r>
            <a:endParaRPr lang="en-US" dirty="0" smtClean="0"/>
          </a:p>
          <a:p>
            <a:r>
              <a:rPr lang="en-US" dirty="0" smtClean="0"/>
              <a:t>Although </a:t>
            </a:r>
            <a:r>
              <a:rPr lang="en-US" dirty="0"/>
              <a:t>a stated objective may be real, it is quite common that an organization may state one objective and operate to achieve </a:t>
            </a:r>
            <a:r>
              <a:rPr lang="en-US" dirty="0" smtClean="0"/>
              <a:t>another.</a:t>
            </a:r>
          </a:p>
          <a:p>
            <a:r>
              <a:rPr lang="en-US" dirty="0" smtClean="0"/>
              <a:t>The </a:t>
            </a:r>
            <a:r>
              <a:rPr lang="en-US" dirty="0"/>
              <a:t>most important objective is that users must be aware about the central objective well in advance.</a:t>
            </a:r>
          </a:p>
          <a:p>
            <a:endParaRPr lang="en-US" dirty="0"/>
          </a:p>
        </p:txBody>
      </p:sp>
    </p:spTree>
    <p:extLst>
      <p:ext uri="{BB962C8B-B14F-4D97-AF65-F5344CB8AC3E}">
        <p14:creationId xmlns:p14="http://schemas.microsoft.com/office/powerpoint/2010/main" val="368064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1097280"/>
            <a:ext cx="10515600" cy="5425440"/>
          </a:xfrm>
        </p:spPr>
        <p:txBody>
          <a:bodyPr/>
          <a:lstStyle/>
          <a:p>
            <a:pPr marL="0" indent="0">
              <a:buNone/>
            </a:pPr>
            <a:r>
              <a:rPr lang="en-US" b="1" dirty="0"/>
              <a:t>Types of Systems </a:t>
            </a:r>
            <a:endParaRPr lang="en-US" dirty="0"/>
          </a:p>
          <a:p>
            <a:pPr marL="0" indent="0">
              <a:buNone/>
            </a:pPr>
            <a:r>
              <a:rPr lang="en-US" b="1" dirty="0"/>
              <a:t>Physical or Abstract System</a:t>
            </a:r>
            <a:endParaRPr lang="en-US" dirty="0"/>
          </a:p>
          <a:p>
            <a:pPr lvl="0"/>
            <a:r>
              <a:rPr lang="en-US" dirty="0"/>
              <a:t>Physical system are tangible entities which are static or dynamic in nature</a:t>
            </a:r>
          </a:p>
          <a:p>
            <a:pPr lvl="0"/>
            <a:r>
              <a:rPr lang="en-US" dirty="0"/>
              <a:t>Abstract systems are conceptual or non-physical entities. They may be formulas, representation or model of a real system.</a:t>
            </a:r>
          </a:p>
          <a:p>
            <a:pPr lvl="0"/>
            <a:r>
              <a:rPr lang="en-US" dirty="0"/>
              <a:t>A computer system has hardware components which are static and software components which are </a:t>
            </a:r>
            <a:r>
              <a:rPr lang="en-US" dirty="0" smtClean="0"/>
              <a:t>dynamic.</a:t>
            </a:r>
          </a:p>
          <a:p>
            <a:pPr lvl="0"/>
            <a:r>
              <a:rPr lang="en-US" dirty="0" smtClean="0"/>
              <a:t>Programs</a:t>
            </a:r>
            <a:r>
              <a:rPr lang="en-US" dirty="0"/>
              <a:t>, data, and applications can change according to the user's needs.</a:t>
            </a:r>
          </a:p>
          <a:p>
            <a:endParaRPr lang="en-US" dirty="0"/>
          </a:p>
          <a:p>
            <a:endParaRPr lang="en-US" dirty="0"/>
          </a:p>
        </p:txBody>
      </p:sp>
    </p:spTree>
    <p:extLst>
      <p:ext uri="{BB962C8B-B14F-4D97-AF65-F5344CB8AC3E}">
        <p14:creationId xmlns:p14="http://schemas.microsoft.com/office/powerpoint/2010/main" val="106612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873760"/>
          </a:xfrm>
        </p:spPr>
        <p:txBody>
          <a:bodyPr/>
          <a:lstStyle/>
          <a:p>
            <a:pPr algn="ctr"/>
            <a:r>
              <a:rPr lang="en-US" b="1" dirty="0" smtClean="0"/>
              <a:t>SYSTEM CONCEPTS</a:t>
            </a:r>
            <a:endParaRPr lang="en-US" dirty="0"/>
          </a:p>
        </p:txBody>
      </p:sp>
      <p:sp>
        <p:nvSpPr>
          <p:cNvPr id="3" name="Content Placeholder 2"/>
          <p:cNvSpPr>
            <a:spLocks noGrp="1"/>
          </p:cNvSpPr>
          <p:nvPr>
            <p:ph idx="1"/>
          </p:nvPr>
        </p:nvSpPr>
        <p:spPr>
          <a:xfrm>
            <a:off x="838200" y="1300480"/>
            <a:ext cx="10515600" cy="4876483"/>
          </a:xfrm>
        </p:spPr>
        <p:txBody>
          <a:bodyPr/>
          <a:lstStyle/>
          <a:p>
            <a:pPr marL="0" indent="0">
              <a:buNone/>
            </a:pPr>
            <a:r>
              <a:rPr lang="en-US" b="1" dirty="0"/>
              <a:t>Open and Closed Systems</a:t>
            </a:r>
            <a:endParaRPr lang="en-US" dirty="0"/>
          </a:p>
          <a:p>
            <a:pPr lvl="0"/>
            <a:r>
              <a:rPr lang="en-US" dirty="0"/>
              <a:t>Majority of systems are open systems. An </a:t>
            </a:r>
            <a:r>
              <a:rPr lang="en-US" b="1" dirty="0"/>
              <a:t>open system </a:t>
            </a:r>
            <a:r>
              <a:rPr lang="en-US" dirty="0"/>
              <a:t>has many interfaces with its environment and permits interactions across its boundaries.</a:t>
            </a:r>
          </a:p>
          <a:p>
            <a:pPr lvl="0"/>
            <a:r>
              <a:rPr lang="en-US" dirty="0"/>
              <a:t>It can also adapt to changing environmental conditions</a:t>
            </a:r>
          </a:p>
          <a:p>
            <a:pPr lvl="0"/>
            <a:r>
              <a:rPr lang="en-US" dirty="0"/>
              <a:t>It can receive inputs from, and delivers output to the outside of system</a:t>
            </a:r>
          </a:p>
          <a:p>
            <a:pPr lvl="0"/>
            <a:r>
              <a:rPr lang="en-US" b="1" dirty="0"/>
              <a:t>Closed systems</a:t>
            </a:r>
            <a:r>
              <a:rPr lang="en-US" dirty="0"/>
              <a:t>: Systems that don't interact with their environment. Closed systems exist in concept only. Completely closed systems are very rare.</a:t>
            </a:r>
          </a:p>
          <a:p>
            <a:endParaRPr lang="en-US" dirty="0"/>
          </a:p>
        </p:txBody>
      </p:sp>
    </p:spTree>
    <p:extLst>
      <p:ext uri="{BB962C8B-B14F-4D97-AF65-F5344CB8AC3E}">
        <p14:creationId xmlns:p14="http://schemas.microsoft.com/office/powerpoint/2010/main" val="357515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670559"/>
          </a:xfrm>
        </p:spPr>
        <p:txBody>
          <a:bodyPr>
            <a:normAutofit fontScale="90000"/>
          </a:bodyPr>
          <a:lstStyle/>
          <a:p>
            <a:pPr algn="ctr"/>
            <a:r>
              <a:rPr lang="en-US" b="1" dirty="0" smtClean="0"/>
              <a:t>SYSTEM CONCEPTS</a:t>
            </a:r>
            <a:endParaRPr lang="en-US" dirty="0"/>
          </a:p>
        </p:txBody>
      </p:sp>
      <p:sp>
        <p:nvSpPr>
          <p:cNvPr id="3" name="Content Placeholder 2"/>
          <p:cNvSpPr>
            <a:spLocks noGrp="1"/>
          </p:cNvSpPr>
          <p:nvPr>
            <p:ph idx="1"/>
          </p:nvPr>
        </p:nvSpPr>
        <p:spPr>
          <a:xfrm>
            <a:off x="838200" y="914400"/>
            <a:ext cx="10515600" cy="5486400"/>
          </a:xfrm>
        </p:spPr>
        <p:txBody>
          <a:bodyPr/>
          <a:lstStyle/>
          <a:p>
            <a:pPr marL="0" indent="0">
              <a:buNone/>
            </a:pPr>
            <a:r>
              <a:rPr lang="en-US" b="1" dirty="0"/>
              <a:t>Deterministic &amp; probabilistic </a:t>
            </a:r>
            <a:r>
              <a:rPr lang="en-US" b="1" dirty="0" smtClean="0"/>
              <a:t>systems:</a:t>
            </a:r>
            <a:endParaRPr lang="en-US" dirty="0"/>
          </a:p>
          <a:p>
            <a:pPr lvl="0"/>
            <a:r>
              <a:rPr lang="en-US" b="1" dirty="0"/>
              <a:t>Deterministic system: </a:t>
            </a:r>
            <a:r>
              <a:rPr lang="en-US" dirty="0"/>
              <a:t>It is a system which operates in predictable manner. </a:t>
            </a:r>
            <a:endParaRPr lang="en-US" dirty="0" smtClean="0"/>
          </a:p>
          <a:p>
            <a:pPr lvl="0"/>
            <a:r>
              <a:rPr lang="en-US" dirty="0" smtClean="0"/>
              <a:t>Stepwise </a:t>
            </a:r>
            <a:r>
              <a:rPr lang="en-US" dirty="0"/>
              <a:t>execution is always possible &amp; output is sure. For example: computer system.</a:t>
            </a:r>
          </a:p>
          <a:p>
            <a:pPr lvl="0"/>
            <a:r>
              <a:rPr lang="en-US" b="1" dirty="0"/>
              <a:t>Probabilistic system: </a:t>
            </a:r>
            <a:r>
              <a:rPr lang="en-US" dirty="0"/>
              <a:t>It is a system which operates in unpredictable manner &amp; degree of error is always possible. </a:t>
            </a:r>
            <a:endParaRPr lang="en-US" dirty="0" smtClean="0"/>
          </a:p>
          <a:p>
            <a:pPr lvl="0"/>
            <a:r>
              <a:rPr lang="en-US" dirty="0" smtClean="0"/>
              <a:t>Here </a:t>
            </a:r>
            <a:r>
              <a:rPr lang="en-US" dirty="0"/>
              <a:t>occurrence of an event cannot be perfectly predicted. Also output is not sure. An example is s warehouse and its contents.</a:t>
            </a:r>
          </a:p>
          <a:p>
            <a:endParaRPr lang="en-US" dirty="0"/>
          </a:p>
        </p:txBody>
      </p:sp>
    </p:spTree>
    <p:extLst>
      <p:ext uri="{BB962C8B-B14F-4D97-AF65-F5344CB8AC3E}">
        <p14:creationId xmlns:p14="http://schemas.microsoft.com/office/powerpoint/2010/main" val="286731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2086</Words>
  <Application>Microsoft Office PowerPoint</Application>
  <PresentationFormat>Widescreen</PresentationFormat>
  <Paragraphs>198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INFORMATION SYSTEMS MANAGEMENT</vt:lpstr>
      <vt:lpstr>SYSTEM CONCEPTS</vt:lpstr>
      <vt:lpstr>SYSTEM CONCEPTS</vt:lpstr>
      <vt:lpstr>SYSTEM CONCEPTS</vt:lpstr>
      <vt:lpstr>SYSTEM CONCEPTS</vt:lpstr>
      <vt:lpstr>SYSTEM CONCEPTS</vt:lpstr>
      <vt:lpstr>SYSTEM CONCEPTS</vt:lpstr>
      <vt:lpstr>SYSTEM CONCEPTS</vt:lpstr>
      <vt:lpstr>SYSTEM CONCEPTS</vt:lpstr>
      <vt:lpstr>SYSTEM CONCEPTS</vt:lpstr>
      <vt:lpstr>SYSTEM CONCEPTS</vt:lpstr>
      <vt:lpstr>SYSTEM CONCEPTS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lpstr>INFORMATION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dc:title>
  <dc:creator>Muasyia</dc:creator>
  <cp:lastModifiedBy>Mgeni</cp:lastModifiedBy>
  <cp:revision>12</cp:revision>
  <dcterms:created xsi:type="dcterms:W3CDTF">2021-04-19T18:14:26Z</dcterms:created>
  <dcterms:modified xsi:type="dcterms:W3CDTF">2022-07-20T10:01:26Z</dcterms:modified>
</cp:coreProperties>
</file>