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03" r:id="rId3"/>
    <p:sldId id="304" r:id="rId4"/>
    <p:sldId id="305" r:id="rId5"/>
    <p:sldId id="306" r:id="rId6"/>
    <p:sldId id="307" r:id="rId7"/>
    <p:sldId id="308" r:id="rId8"/>
    <p:sldId id="309" r:id="rId9"/>
    <p:sldId id="310" r:id="rId10"/>
    <p:sldId id="312" r:id="rId11"/>
    <p:sldId id="311"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257" r:id="rId27"/>
    <p:sldId id="258" r:id="rId28"/>
    <p:sldId id="259" r:id="rId29"/>
    <p:sldId id="260" r:id="rId30"/>
    <p:sldId id="261" r:id="rId31"/>
    <p:sldId id="262" r:id="rId32"/>
    <p:sldId id="263" r:id="rId33"/>
    <p:sldId id="264" r:id="rId34"/>
    <p:sldId id="265" r:id="rId35"/>
    <p:sldId id="266" r:id="rId36"/>
    <p:sldId id="267" r:id="rId37"/>
    <p:sldId id="296" r:id="rId38"/>
    <p:sldId id="297" r:id="rId39"/>
    <p:sldId id="298" r:id="rId40"/>
    <p:sldId id="268" r:id="rId41"/>
    <p:sldId id="269" r:id="rId42"/>
    <p:sldId id="270" r:id="rId43"/>
    <p:sldId id="271" r:id="rId44"/>
    <p:sldId id="272" r:id="rId45"/>
    <p:sldId id="273" r:id="rId46"/>
    <p:sldId id="274" r:id="rId47"/>
    <p:sldId id="275" r:id="rId48"/>
    <p:sldId id="276" r:id="rId49"/>
    <p:sldId id="277" r:id="rId50"/>
    <p:sldId id="279" r:id="rId51"/>
    <p:sldId id="282" r:id="rId52"/>
    <p:sldId id="283" r:id="rId53"/>
    <p:sldId id="278" r:id="rId54"/>
    <p:sldId id="281" r:id="rId55"/>
    <p:sldId id="284" r:id="rId56"/>
    <p:sldId id="285" r:id="rId57"/>
    <p:sldId id="280" r:id="rId58"/>
    <p:sldId id="287" r:id="rId59"/>
    <p:sldId id="288" r:id="rId60"/>
    <p:sldId id="289" r:id="rId61"/>
    <p:sldId id="290" r:id="rId62"/>
    <p:sldId id="291" r:id="rId63"/>
    <p:sldId id="293" r:id="rId64"/>
    <p:sldId id="294" r:id="rId65"/>
    <p:sldId id="295" r:id="rId66"/>
    <p:sldId id="292"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7" d="100"/>
          <a:sy n="97" d="100"/>
        </p:scale>
        <p:origin x="2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14B3DA-484E-41CA-AD6C-BA003F030F48}" type="datetimeFigureOut">
              <a:rPr lang="en-US" smtClean="0"/>
              <a:t>02/06/2022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F4FA0-6B59-4CB4-BD03-418294157F76}" type="slidenum">
              <a:rPr lang="en-US" smtClean="0"/>
              <a:t>‹#›</a:t>
            </a:fld>
            <a:endParaRPr lang="en-US"/>
          </a:p>
        </p:txBody>
      </p:sp>
    </p:spTree>
    <p:extLst>
      <p:ext uri="{BB962C8B-B14F-4D97-AF65-F5344CB8AC3E}">
        <p14:creationId xmlns:p14="http://schemas.microsoft.com/office/powerpoint/2010/main" val="335534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14B3DA-484E-41CA-AD6C-BA003F030F48}" type="datetimeFigureOut">
              <a:rPr lang="en-US" smtClean="0"/>
              <a:t>02/06/2022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F4FA0-6B59-4CB4-BD03-418294157F76}" type="slidenum">
              <a:rPr lang="en-US" smtClean="0"/>
              <a:t>‹#›</a:t>
            </a:fld>
            <a:endParaRPr lang="en-US"/>
          </a:p>
        </p:txBody>
      </p:sp>
    </p:spTree>
    <p:extLst>
      <p:ext uri="{BB962C8B-B14F-4D97-AF65-F5344CB8AC3E}">
        <p14:creationId xmlns:p14="http://schemas.microsoft.com/office/powerpoint/2010/main" val="40769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14B3DA-484E-41CA-AD6C-BA003F030F48}" type="datetimeFigureOut">
              <a:rPr lang="en-US" smtClean="0"/>
              <a:t>02/06/2022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F4FA0-6B59-4CB4-BD03-418294157F76}" type="slidenum">
              <a:rPr lang="en-US" smtClean="0"/>
              <a:t>‹#›</a:t>
            </a:fld>
            <a:endParaRPr lang="en-US"/>
          </a:p>
        </p:txBody>
      </p:sp>
    </p:spTree>
    <p:extLst>
      <p:ext uri="{BB962C8B-B14F-4D97-AF65-F5344CB8AC3E}">
        <p14:creationId xmlns:p14="http://schemas.microsoft.com/office/powerpoint/2010/main" val="422137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14B3DA-484E-41CA-AD6C-BA003F030F48}" type="datetimeFigureOut">
              <a:rPr lang="en-US" smtClean="0"/>
              <a:t>02/06/2022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F4FA0-6B59-4CB4-BD03-418294157F76}" type="slidenum">
              <a:rPr lang="en-US" smtClean="0"/>
              <a:t>‹#›</a:t>
            </a:fld>
            <a:endParaRPr lang="en-US"/>
          </a:p>
        </p:txBody>
      </p:sp>
    </p:spTree>
    <p:extLst>
      <p:ext uri="{BB962C8B-B14F-4D97-AF65-F5344CB8AC3E}">
        <p14:creationId xmlns:p14="http://schemas.microsoft.com/office/powerpoint/2010/main" val="17254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14B3DA-484E-41CA-AD6C-BA003F030F48}" type="datetimeFigureOut">
              <a:rPr lang="en-US" smtClean="0"/>
              <a:t>02/06/2022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F4FA0-6B59-4CB4-BD03-418294157F76}" type="slidenum">
              <a:rPr lang="en-US" smtClean="0"/>
              <a:t>‹#›</a:t>
            </a:fld>
            <a:endParaRPr lang="en-US"/>
          </a:p>
        </p:txBody>
      </p:sp>
    </p:spTree>
    <p:extLst>
      <p:ext uri="{BB962C8B-B14F-4D97-AF65-F5344CB8AC3E}">
        <p14:creationId xmlns:p14="http://schemas.microsoft.com/office/powerpoint/2010/main" val="2446888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14B3DA-484E-41CA-AD6C-BA003F030F48}" type="datetimeFigureOut">
              <a:rPr lang="en-US" smtClean="0"/>
              <a:t>02/06/2022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F4FA0-6B59-4CB4-BD03-418294157F76}" type="slidenum">
              <a:rPr lang="en-US" smtClean="0"/>
              <a:t>‹#›</a:t>
            </a:fld>
            <a:endParaRPr lang="en-US"/>
          </a:p>
        </p:txBody>
      </p:sp>
    </p:spTree>
    <p:extLst>
      <p:ext uri="{BB962C8B-B14F-4D97-AF65-F5344CB8AC3E}">
        <p14:creationId xmlns:p14="http://schemas.microsoft.com/office/powerpoint/2010/main" val="2798653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14B3DA-484E-41CA-AD6C-BA003F030F48}" type="datetimeFigureOut">
              <a:rPr lang="en-US" smtClean="0"/>
              <a:t>02/06/2022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6F4FA0-6B59-4CB4-BD03-418294157F76}" type="slidenum">
              <a:rPr lang="en-US" smtClean="0"/>
              <a:t>‹#›</a:t>
            </a:fld>
            <a:endParaRPr lang="en-US"/>
          </a:p>
        </p:txBody>
      </p:sp>
    </p:spTree>
    <p:extLst>
      <p:ext uri="{BB962C8B-B14F-4D97-AF65-F5344CB8AC3E}">
        <p14:creationId xmlns:p14="http://schemas.microsoft.com/office/powerpoint/2010/main" val="266583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14B3DA-484E-41CA-AD6C-BA003F030F48}" type="datetimeFigureOut">
              <a:rPr lang="en-US" smtClean="0"/>
              <a:t>02/06/2022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6F4FA0-6B59-4CB4-BD03-418294157F76}" type="slidenum">
              <a:rPr lang="en-US" smtClean="0"/>
              <a:t>‹#›</a:t>
            </a:fld>
            <a:endParaRPr lang="en-US"/>
          </a:p>
        </p:txBody>
      </p:sp>
    </p:spTree>
    <p:extLst>
      <p:ext uri="{BB962C8B-B14F-4D97-AF65-F5344CB8AC3E}">
        <p14:creationId xmlns:p14="http://schemas.microsoft.com/office/powerpoint/2010/main" val="203436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14B3DA-484E-41CA-AD6C-BA003F030F48}" type="datetimeFigureOut">
              <a:rPr lang="en-US" smtClean="0"/>
              <a:t>02/06/2022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6F4FA0-6B59-4CB4-BD03-418294157F76}" type="slidenum">
              <a:rPr lang="en-US" smtClean="0"/>
              <a:t>‹#›</a:t>
            </a:fld>
            <a:endParaRPr lang="en-US"/>
          </a:p>
        </p:txBody>
      </p:sp>
    </p:spTree>
    <p:extLst>
      <p:ext uri="{BB962C8B-B14F-4D97-AF65-F5344CB8AC3E}">
        <p14:creationId xmlns:p14="http://schemas.microsoft.com/office/powerpoint/2010/main" val="2580344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14B3DA-484E-41CA-AD6C-BA003F030F48}" type="datetimeFigureOut">
              <a:rPr lang="en-US" smtClean="0"/>
              <a:t>02/06/2022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F4FA0-6B59-4CB4-BD03-418294157F76}" type="slidenum">
              <a:rPr lang="en-US" smtClean="0"/>
              <a:t>‹#›</a:t>
            </a:fld>
            <a:endParaRPr lang="en-US"/>
          </a:p>
        </p:txBody>
      </p:sp>
    </p:spTree>
    <p:extLst>
      <p:ext uri="{BB962C8B-B14F-4D97-AF65-F5344CB8AC3E}">
        <p14:creationId xmlns:p14="http://schemas.microsoft.com/office/powerpoint/2010/main" val="2681777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14B3DA-484E-41CA-AD6C-BA003F030F48}" type="datetimeFigureOut">
              <a:rPr lang="en-US" smtClean="0"/>
              <a:t>02/06/2022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F4FA0-6B59-4CB4-BD03-418294157F76}" type="slidenum">
              <a:rPr lang="en-US" smtClean="0"/>
              <a:t>‹#›</a:t>
            </a:fld>
            <a:endParaRPr lang="en-US"/>
          </a:p>
        </p:txBody>
      </p:sp>
    </p:spTree>
    <p:extLst>
      <p:ext uri="{BB962C8B-B14F-4D97-AF65-F5344CB8AC3E}">
        <p14:creationId xmlns:p14="http://schemas.microsoft.com/office/powerpoint/2010/main" val="33991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4B3DA-484E-41CA-AD6C-BA003F030F48}" type="datetimeFigureOut">
              <a:rPr lang="en-US" smtClean="0"/>
              <a:t>02/06/2022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6F4FA0-6B59-4CB4-BD03-418294157F76}" type="slidenum">
              <a:rPr lang="en-US" smtClean="0"/>
              <a:t>‹#›</a:t>
            </a:fld>
            <a:endParaRPr lang="en-US"/>
          </a:p>
        </p:txBody>
      </p:sp>
    </p:spTree>
    <p:extLst>
      <p:ext uri="{BB962C8B-B14F-4D97-AF65-F5344CB8AC3E}">
        <p14:creationId xmlns:p14="http://schemas.microsoft.com/office/powerpoint/2010/main" val="2820172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9440" y="980123"/>
            <a:ext cx="9144000" cy="2387600"/>
          </a:xfrm>
        </p:spPr>
        <p:txBody>
          <a:bodyPr>
            <a:normAutofit/>
          </a:bodyPr>
          <a:lstStyle/>
          <a:p>
            <a:r>
              <a:rPr lang="en-US" b="1" dirty="0" smtClean="0"/>
              <a:t>PLANNING INFORMATION SYSTEMS</a:t>
            </a:r>
            <a:endParaRPr lang="en-US" dirty="0"/>
          </a:p>
        </p:txBody>
      </p:sp>
      <p:sp>
        <p:nvSpPr>
          <p:cNvPr id="3" name="Subtitle 2"/>
          <p:cNvSpPr>
            <a:spLocks noGrp="1"/>
          </p:cNvSpPr>
          <p:nvPr>
            <p:ph type="subTitle" idx="1"/>
          </p:nvPr>
        </p:nvSpPr>
        <p:spPr/>
        <p:txBody>
          <a:bodyPr/>
          <a:lstStyle/>
          <a:p>
            <a:endParaRPr lang="en-US" b="1" dirty="0"/>
          </a:p>
        </p:txBody>
      </p:sp>
    </p:spTree>
    <p:extLst>
      <p:ext uri="{BB962C8B-B14F-4D97-AF65-F5344CB8AC3E}">
        <p14:creationId xmlns:p14="http://schemas.microsoft.com/office/powerpoint/2010/main" val="4187763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01"/>
            <a:ext cx="10515600" cy="1016000"/>
          </a:xfrm>
        </p:spPr>
        <p:txBody>
          <a:bodyPr>
            <a:normAutofit fontScale="90000"/>
          </a:bodyPr>
          <a:lstStyle/>
          <a:p>
            <a:pPr algn="ctr"/>
            <a:r>
              <a:rPr lang="en-GB" b="1" dirty="0"/>
              <a:t>COMPONENTS OF THE IS PLAN</a:t>
            </a:r>
            <a:r>
              <a:rPr lang="en-US" dirty="0"/>
              <a:t/>
            </a:r>
            <a:br>
              <a:rPr lang="en-US" dirty="0"/>
            </a:br>
            <a:endParaRPr lang="en-US" dirty="0"/>
          </a:p>
        </p:txBody>
      </p:sp>
      <p:sp>
        <p:nvSpPr>
          <p:cNvPr id="3" name="Content Placeholder 2"/>
          <p:cNvSpPr>
            <a:spLocks noGrp="1"/>
          </p:cNvSpPr>
          <p:nvPr>
            <p:ph idx="1"/>
          </p:nvPr>
        </p:nvSpPr>
        <p:spPr>
          <a:xfrm>
            <a:off x="838200" y="1076960"/>
            <a:ext cx="10515600" cy="5100003"/>
          </a:xfrm>
        </p:spPr>
        <p:txBody>
          <a:bodyPr/>
          <a:lstStyle/>
          <a:p>
            <a:pPr marL="0" lvl="0" indent="0">
              <a:buNone/>
            </a:pPr>
            <a:r>
              <a:rPr lang="en-US" b="1" dirty="0" smtClean="0"/>
              <a:t>5. Develop </a:t>
            </a:r>
            <a:r>
              <a:rPr lang="en-US" b="1" dirty="0"/>
              <a:t>long-, medium-, and short-range plans</a:t>
            </a:r>
            <a:endParaRPr lang="en-US" dirty="0"/>
          </a:p>
          <a:p>
            <a:pPr lvl="1"/>
            <a:r>
              <a:rPr lang="en-US" dirty="0"/>
              <a:t>Short-range – the next year, the next budget period; developing and operating current systems</a:t>
            </a:r>
          </a:p>
          <a:p>
            <a:pPr lvl="1"/>
            <a:r>
              <a:rPr lang="en-US" dirty="0"/>
              <a:t>Medium-range – committing to development efforts for applications that will take more than one year to complete; </a:t>
            </a:r>
          </a:p>
          <a:p>
            <a:pPr lvl="1"/>
            <a:r>
              <a:rPr lang="en-US" dirty="0"/>
              <a:t>Long-range planning – preparing for management’s future information needs.  </a:t>
            </a:r>
          </a:p>
          <a:p>
            <a:pPr marL="0" lvl="0" indent="0">
              <a:buNone/>
            </a:pPr>
            <a:r>
              <a:rPr lang="en-US" b="1" dirty="0" smtClean="0"/>
              <a:t>6. Implement </a:t>
            </a:r>
            <a:r>
              <a:rPr lang="en-US" b="1" dirty="0"/>
              <a:t>plans and monitor results</a:t>
            </a:r>
            <a:endParaRPr lang="en-US" dirty="0"/>
          </a:p>
          <a:p>
            <a:r>
              <a:rPr lang="en-US" dirty="0"/>
              <a:t>Different strategies can be applied for the implementation process. Monitoring of results is a continuous process until the users gain some trust on the system. </a:t>
            </a:r>
            <a:endParaRPr lang="en-US" dirty="0" smtClean="0"/>
          </a:p>
          <a:p>
            <a:r>
              <a:rPr lang="en-US" dirty="0" smtClean="0"/>
              <a:t>Use </a:t>
            </a:r>
            <a:r>
              <a:rPr lang="en-US" dirty="0"/>
              <a:t>Balanced score card to evaluate financial and non financial </a:t>
            </a:r>
          </a:p>
          <a:p>
            <a:endParaRPr lang="en-US" dirty="0"/>
          </a:p>
        </p:txBody>
      </p:sp>
    </p:spTree>
    <p:extLst>
      <p:ext uri="{BB962C8B-B14F-4D97-AF65-F5344CB8AC3E}">
        <p14:creationId xmlns:p14="http://schemas.microsoft.com/office/powerpoint/2010/main" val="181828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4481"/>
            <a:ext cx="10515600" cy="792479"/>
          </a:xfrm>
        </p:spPr>
        <p:txBody>
          <a:bodyPr/>
          <a:lstStyle/>
          <a:p>
            <a:pPr algn="ctr"/>
            <a:r>
              <a:rPr lang="en-US" b="1" dirty="0" smtClean="0"/>
              <a:t>BALANCED SCORE CARD</a:t>
            </a:r>
            <a:endParaRPr lang="en-US" b="1" dirty="0"/>
          </a:p>
        </p:txBody>
      </p:sp>
      <p:sp>
        <p:nvSpPr>
          <p:cNvPr id="3" name="Content Placeholder 2"/>
          <p:cNvSpPr>
            <a:spLocks noGrp="1"/>
          </p:cNvSpPr>
          <p:nvPr>
            <p:ph idx="1"/>
          </p:nvPr>
        </p:nvSpPr>
        <p:spPr>
          <a:xfrm>
            <a:off x="838200" y="1341120"/>
            <a:ext cx="10515600" cy="4835843"/>
          </a:xfrm>
        </p:spPr>
        <p:txBody>
          <a:bodyPr>
            <a:normAutofit fontScale="92500" lnSpcReduction="10000"/>
          </a:bodyPr>
          <a:lstStyle/>
          <a:p>
            <a:r>
              <a:rPr lang="en-US" dirty="0"/>
              <a:t>A balanced scorecard is a performance metric used to identify, improve, and control a business's various functions and resulting outcomes.</a:t>
            </a:r>
          </a:p>
          <a:p>
            <a:r>
              <a:rPr lang="en-US" dirty="0" smtClean="0"/>
              <a:t>BSCs </a:t>
            </a:r>
            <a:r>
              <a:rPr lang="en-US" dirty="0"/>
              <a:t>were originally developed for for-profit companies but were later adapted for use by nonprofits and government agencies</a:t>
            </a:r>
            <a:r>
              <a:rPr lang="en-US" dirty="0" smtClean="0"/>
              <a:t>.</a:t>
            </a:r>
          </a:p>
          <a:p>
            <a:r>
              <a:rPr lang="en-US" dirty="0"/>
              <a:t>It is meant to measure the intellectual capital of a company, such as training, skills, knowledge, and any other proprietary information that gives it a competitive advantage in the market. </a:t>
            </a:r>
          </a:p>
          <a:p>
            <a:r>
              <a:rPr lang="en-US" dirty="0"/>
              <a:t>The balanced scorecard involves measuring four main aspects of a business: Learning and growth, business processes, customers, and finance.</a:t>
            </a:r>
          </a:p>
          <a:p>
            <a:r>
              <a:rPr lang="en-US" dirty="0"/>
              <a:t>BSCs allow companies to pool information in a single report, to provide information into service and quality in addition to financial performance, and to help improve efficiencies.</a:t>
            </a:r>
          </a:p>
          <a:p>
            <a:endParaRPr lang="en-US" dirty="0"/>
          </a:p>
        </p:txBody>
      </p:sp>
    </p:spTree>
    <p:extLst>
      <p:ext uri="{BB962C8B-B14F-4D97-AF65-F5344CB8AC3E}">
        <p14:creationId xmlns:p14="http://schemas.microsoft.com/office/powerpoint/2010/main" val="143464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161"/>
            <a:ext cx="10515600" cy="873760"/>
          </a:xfrm>
        </p:spPr>
        <p:txBody>
          <a:bodyPr/>
          <a:lstStyle/>
          <a:p>
            <a:pPr algn="ctr"/>
            <a:r>
              <a:rPr lang="en-US" b="1" dirty="0"/>
              <a:t>BALANCED SCORE CARD</a:t>
            </a:r>
            <a:endParaRPr lang="en-US" dirty="0"/>
          </a:p>
        </p:txBody>
      </p:sp>
      <p:sp>
        <p:nvSpPr>
          <p:cNvPr id="3" name="Content Placeholder 2"/>
          <p:cNvSpPr>
            <a:spLocks noGrp="1"/>
          </p:cNvSpPr>
          <p:nvPr>
            <p:ph idx="1"/>
          </p:nvPr>
        </p:nvSpPr>
        <p:spPr>
          <a:xfrm>
            <a:off x="838200" y="1402080"/>
            <a:ext cx="10515600" cy="5140960"/>
          </a:xfrm>
        </p:spPr>
        <p:txBody>
          <a:bodyPr>
            <a:normAutofit lnSpcReduction="10000"/>
          </a:bodyPr>
          <a:lstStyle/>
          <a:p>
            <a:pPr marL="0" indent="0">
              <a:buNone/>
            </a:pPr>
            <a:r>
              <a:rPr lang="en-US" dirty="0"/>
              <a:t>Characteristics of the Balanced Scorecard Model (BSC</a:t>
            </a:r>
            <a:r>
              <a:rPr lang="en-US" dirty="0" smtClean="0"/>
              <a:t>)</a:t>
            </a:r>
          </a:p>
          <a:p>
            <a:pPr marL="0" indent="0">
              <a:buNone/>
            </a:pPr>
            <a:r>
              <a:rPr lang="en-US" b="1" dirty="0" smtClean="0"/>
              <a:t>Learning </a:t>
            </a:r>
            <a:r>
              <a:rPr lang="en-US" b="1" dirty="0"/>
              <a:t>and growth</a:t>
            </a:r>
            <a:r>
              <a:rPr lang="en-US" dirty="0"/>
              <a:t> </a:t>
            </a:r>
            <a:endParaRPr lang="en-US" dirty="0" smtClean="0"/>
          </a:p>
          <a:p>
            <a:r>
              <a:rPr lang="en-US" dirty="0" smtClean="0"/>
              <a:t>These are </a:t>
            </a:r>
            <a:r>
              <a:rPr lang="en-US" dirty="0"/>
              <a:t>analyzed through the investigation of training and knowledge resources. </a:t>
            </a:r>
            <a:endParaRPr lang="en-US" dirty="0" smtClean="0"/>
          </a:p>
          <a:p>
            <a:r>
              <a:rPr lang="en-US" dirty="0" smtClean="0"/>
              <a:t>This </a:t>
            </a:r>
            <a:r>
              <a:rPr lang="en-US" dirty="0"/>
              <a:t>first leg handles how well information is captured and how effectively employees use that information to convert it to a competitive advantage within the industry.</a:t>
            </a:r>
          </a:p>
          <a:p>
            <a:pPr marL="0" indent="0">
              <a:buNone/>
            </a:pPr>
            <a:r>
              <a:rPr lang="en-US" b="1" dirty="0"/>
              <a:t>Business processes</a:t>
            </a:r>
            <a:r>
              <a:rPr lang="en-US" dirty="0"/>
              <a:t> </a:t>
            </a:r>
            <a:endParaRPr lang="en-US" dirty="0" smtClean="0"/>
          </a:p>
          <a:p>
            <a:r>
              <a:rPr lang="en-US" dirty="0" smtClean="0"/>
              <a:t>These are </a:t>
            </a:r>
            <a:r>
              <a:rPr lang="en-US" dirty="0"/>
              <a:t>evaluated by investigating how well products are manufactured. </a:t>
            </a:r>
            <a:endParaRPr lang="en-US" dirty="0" smtClean="0"/>
          </a:p>
          <a:p>
            <a:r>
              <a:rPr lang="en-US" dirty="0" smtClean="0"/>
              <a:t>Operational </a:t>
            </a:r>
            <a:r>
              <a:rPr lang="en-US" dirty="0"/>
              <a:t>management is analyzed to track any gaps, delays, bottlenecks, shortages, or waste.</a:t>
            </a:r>
          </a:p>
          <a:p>
            <a:pPr marL="0" indent="0">
              <a:buNone/>
            </a:pPr>
            <a:endParaRPr lang="en-US" dirty="0"/>
          </a:p>
          <a:p>
            <a:endParaRPr lang="en-US" dirty="0"/>
          </a:p>
        </p:txBody>
      </p:sp>
    </p:spTree>
    <p:extLst>
      <p:ext uri="{BB962C8B-B14F-4D97-AF65-F5344CB8AC3E}">
        <p14:creationId xmlns:p14="http://schemas.microsoft.com/office/powerpoint/2010/main" val="3528210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955040"/>
          </a:xfrm>
        </p:spPr>
        <p:txBody>
          <a:bodyPr/>
          <a:lstStyle/>
          <a:p>
            <a:pPr algn="ctr"/>
            <a:r>
              <a:rPr lang="en-US" b="1" dirty="0"/>
              <a:t>BALANCED SCORE CARD</a:t>
            </a:r>
            <a:endParaRPr lang="en-US" dirty="0"/>
          </a:p>
        </p:txBody>
      </p:sp>
      <p:sp>
        <p:nvSpPr>
          <p:cNvPr id="3" name="Content Placeholder 2"/>
          <p:cNvSpPr>
            <a:spLocks noGrp="1"/>
          </p:cNvSpPr>
          <p:nvPr>
            <p:ph idx="1"/>
          </p:nvPr>
        </p:nvSpPr>
        <p:spPr>
          <a:xfrm>
            <a:off x="838200" y="1422400"/>
            <a:ext cx="10515600" cy="4754563"/>
          </a:xfrm>
        </p:spPr>
        <p:txBody>
          <a:bodyPr/>
          <a:lstStyle/>
          <a:p>
            <a:pPr marL="0" indent="0">
              <a:buNone/>
            </a:pPr>
            <a:r>
              <a:rPr lang="en-US" b="1" dirty="0"/>
              <a:t>Customer </a:t>
            </a:r>
            <a:r>
              <a:rPr lang="en-US" b="1" dirty="0" smtClean="0"/>
              <a:t>perspectives</a:t>
            </a:r>
          </a:p>
          <a:p>
            <a:r>
              <a:rPr lang="en-US" dirty="0" smtClean="0"/>
              <a:t>These</a:t>
            </a:r>
            <a:r>
              <a:rPr lang="en-US" dirty="0"/>
              <a:t> are collected to gauge customer satisfaction with the quality, price, and availability of products or services. Customers provide feedback about their satisfaction with current products.</a:t>
            </a:r>
          </a:p>
          <a:p>
            <a:pPr marL="0" indent="0">
              <a:buNone/>
            </a:pPr>
            <a:r>
              <a:rPr lang="en-US" b="1" dirty="0"/>
              <a:t>Financial </a:t>
            </a:r>
            <a:r>
              <a:rPr lang="en-US" b="1" dirty="0" smtClean="0"/>
              <a:t>data</a:t>
            </a:r>
          </a:p>
          <a:p>
            <a:r>
              <a:rPr lang="en-US" dirty="0" smtClean="0"/>
              <a:t>Financial data</a:t>
            </a:r>
            <a:r>
              <a:rPr lang="en-US" dirty="0"/>
              <a:t> such as sales, expenditures, and income are used to understand financial performance. </a:t>
            </a:r>
            <a:endParaRPr lang="en-US" dirty="0" smtClean="0"/>
          </a:p>
          <a:p>
            <a:r>
              <a:rPr lang="en-US" dirty="0" smtClean="0"/>
              <a:t>These </a:t>
            </a:r>
            <a:r>
              <a:rPr lang="en-US" dirty="0"/>
              <a:t>financial metrics may include dollar amounts, financial ratios, budget variances, or income targets.</a:t>
            </a:r>
          </a:p>
          <a:p>
            <a:endParaRPr lang="en-US" dirty="0"/>
          </a:p>
        </p:txBody>
      </p:sp>
    </p:spTree>
    <p:extLst>
      <p:ext uri="{BB962C8B-B14F-4D97-AF65-F5344CB8AC3E}">
        <p14:creationId xmlns:p14="http://schemas.microsoft.com/office/powerpoint/2010/main" val="2477111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121"/>
            <a:ext cx="10515600" cy="731520"/>
          </a:xfrm>
        </p:spPr>
        <p:txBody>
          <a:bodyPr>
            <a:normAutofit/>
          </a:bodyPr>
          <a:lstStyle/>
          <a:p>
            <a:endParaRPr lang="en-US" dirty="0"/>
          </a:p>
        </p:txBody>
      </p:sp>
      <p:pic>
        <p:nvPicPr>
          <p:cNvPr id="3076" name="Picture 4" descr="The Balanced Scorecard and Performance Management… | So Opinionated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0"/>
            <a:ext cx="1491488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686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4395"/>
          </a:xfrm>
        </p:spPr>
        <p:txBody>
          <a:bodyPr>
            <a:normAutofit/>
          </a:bodyPr>
          <a:lstStyle/>
          <a:p>
            <a:pPr algn="ctr"/>
            <a:r>
              <a:rPr lang="en-US" b="1" dirty="0" smtClean="0"/>
              <a:t>BSC ADVANTAGES</a:t>
            </a:r>
            <a:endParaRPr lang="en-US" b="1" dirty="0"/>
          </a:p>
        </p:txBody>
      </p:sp>
      <p:sp>
        <p:nvSpPr>
          <p:cNvPr id="3" name="Content Placeholder 2"/>
          <p:cNvSpPr>
            <a:spLocks noGrp="1"/>
          </p:cNvSpPr>
          <p:nvPr>
            <p:ph idx="1"/>
          </p:nvPr>
        </p:nvSpPr>
        <p:spPr>
          <a:xfrm>
            <a:off x="838200" y="1239520"/>
            <a:ext cx="10515600" cy="5425440"/>
          </a:xfrm>
        </p:spPr>
        <p:txBody>
          <a:bodyPr>
            <a:normAutofit fontScale="92500" lnSpcReduction="10000"/>
          </a:bodyPr>
          <a:lstStyle/>
          <a:p>
            <a:pPr marL="0" indent="0">
              <a:buNone/>
            </a:pPr>
            <a:r>
              <a:rPr lang="en-US" b="1" dirty="0" smtClean="0"/>
              <a:t>1. Better </a:t>
            </a:r>
            <a:r>
              <a:rPr lang="en-US" b="1" dirty="0"/>
              <a:t>Strategic Planning</a:t>
            </a:r>
            <a:endParaRPr lang="en-US" dirty="0"/>
          </a:p>
          <a:p>
            <a:r>
              <a:rPr lang="en-US" dirty="0" smtClean="0"/>
              <a:t>The </a:t>
            </a:r>
            <a:r>
              <a:rPr lang="en-US" dirty="0"/>
              <a:t>business model is </a:t>
            </a:r>
            <a:r>
              <a:rPr lang="en-US" dirty="0" smtClean="0"/>
              <a:t>visualized </a:t>
            </a:r>
            <a:r>
              <a:rPr lang="en-US" dirty="0"/>
              <a:t>in a Strategy Map which helps managers to think about cause-and-effect relationships between the different strategic objectives</a:t>
            </a:r>
            <a:r>
              <a:rPr lang="en-US" dirty="0" smtClean="0"/>
              <a:t>.</a:t>
            </a:r>
          </a:p>
          <a:p>
            <a:pPr marL="0" indent="0">
              <a:buNone/>
            </a:pPr>
            <a:r>
              <a:rPr lang="en-US" b="1" dirty="0" smtClean="0"/>
              <a:t>2. Improved </a:t>
            </a:r>
            <a:r>
              <a:rPr lang="en-US" b="1" dirty="0"/>
              <a:t>Strategy Communication &amp; Execution</a:t>
            </a:r>
            <a:endParaRPr lang="en-US" dirty="0"/>
          </a:p>
          <a:p>
            <a:r>
              <a:rPr lang="en-US" dirty="0" smtClean="0"/>
              <a:t>BSC </a:t>
            </a:r>
            <a:r>
              <a:rPr lang="en-US" dirty="0"/>
              <a:t>allows companies to easily communicate strategy internally and </a:t>
            </a:r>
            <a:r>
              <a:rPr lang="en-US" dirty="0" smtClean="0"/>
              <a:t>externally.</a:t>
            </a:r>
            <a:r>
              <a:rPr lang="en-US" dirty="0"/>
              <a:t> </a:t>
            </a:r>
            <a:r>
              <a:rPr lang="en-US" dirty="0" smtClean="0"/>
              <a:t>It facilitates </a:t>
            </a:r>
            <a:r>
              <a:rPr lang="en-US" dirty="0"/>
              <a:t>the understanding of the strategy and helps to engage staff and external stakeholders in the delivery and review of the strategy.</a:t>
            </a:r>
            <a:r>
              <a:rPr lang="en-US" dirty="0" smtClean="0"/>
              <a:t> </a:t>
            </a:r>
          </a:p>
          <a:p>
            <a:pPr marL="0" indent="0">
              <a:buNone/>
            </a:pPr>
            <a:r>
              <a:rPr lang="en-US" b="1" dirty="0" smtClean="0"/>
              <a:t>3. Better </a:t>
            </a:r>
            <a:r>
              <a:rPr lang="en-US" b="1" dirty="0"/>
              <a:t>Alignment of Projects and Initiatives</a:t>
            </a:r>
            <a:endParaRPr lang="en-US" dirty="0"/>
          </a:p>
          <a:p>
            <a:r>
              <a:rPr lang="en-US" dirty="0"/>
              <a:t>The Balanced Scorecard help </a:t>
            </a:r>
            <a:r>
              <a:rPr lang="en-US" dirty="0" err="1"/>
              <a:t>organisations</a:t>
            </a:r>
            <a:r>
              <a:rPr lang="en-US" dirty="0"/>
              <a:t> map their projects and initiatives to the different strategic objectives, which in turn ensures that the projects and initiatives are tightly focused on delivering the most strategic objectives</a:t>
            </a: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1294484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241"/>
            <a:ext cx="10515600" cy="995680"/>
          </a:xfrm>
        </p:spPr>
        <p:txBody>
          <a:bodyPr/>
          <a:lstStyle/>
          <a:p>
            <a:pPr algn="ctr"/>
            <a:r>
              <a:rPr lang="en-US" b="1" dirty="0"/>
              <a:t>BSC ADVANTAGES</a:t>
            </a:r>
            <a:endParaRPr lang="en-US" dirty="0"/>
          </a:p>
        </p:txBody>
      </p:sp>
      <p:sp>
        <p:nvSpPr>
          <p:cNvPr id="3" name="Content Placeholder 2"/>
          <p:cNvSpPr>
            <a:spLocks noGrp="1"/>
          </p:cNvSpPr>
          <p:nvPr>
            <p:ph idx="1"/>
          </p:nvPr>
        </p:nvSpPr>
        <p:spPr>
          <a:xfrm>
            <a:off x="838200" y="1422400"/>
            <a:ext cx="10515600" cy="4754563"/>
          </a:xfrm>
        </p:spPr>
        <p:txBody>
          <a:bodyPr>
            <a:normAutofit lnSpcReduction="10000"/>
          </a:bodyPr>
          <a:lstStyle/>
          <a:p>
            <a:pPr marL="0" indent="0">
              <a:buNone/>
            </a:pPr>
            <a:r>
              <a:rPr lang="en-US" b="1" dirty="0" smtClean="0"/>
              <a:t>4. </a:t>
            </a:r>
            <a:r>
              <a:rPr lang="en-US" b="1" dirty="0"/>
              <a:t>Better Management Information</a:t>
            </a:r>
            <a:endParaRPr lang="en-US" dirty="0"/>
          </a:p>
          <a:p>
            <a:r>
              <a:rPr lang="en-US" dirty="0"/>
              <a:t>The Balanced Scorecard approach helps organizations design key performance indicators for their various strategic objectives. i.e.  higher quality management information and better decision-making</a:t>
            </a:r>
            <a:r>
              <a:rPr lang="en-US" dirty="0" smtClean="0"/>
              <a:t>.</a:t>
            </a:r>
            <a:endParaRPr lang="en-US" b="1" dirty="0" smtClean="0"/>
          </a:p>
          <a:p>
            <a:pPr marL="0" indent="0">
              <a:buNone/>
            </a:pPr>
            <a:r>
              <a:rPr lang="en-US" b="1" dirty="0" smtClean="0"/>
              <a:t>5. Improved </a:t>
            </a:r>
            <a:r>
              <a:rPr lang="en-US" b="1" dirty="0"/>
              <a:t>Performance Reporting</a:t>
            </a:r>
            <a:endParaRPr lang="en-US" dirty="0"/>
          </a:p>
          <a:p>
            <a:r>
              <a:rPr lang="en-US" dirty="0"/>
              <a:t>The Balanced Scorecard can be used to guide the design of performance reports and dashboards. </a:t>
            </a:r>
            <a:endParaRPr lang="en-US" dirty="0" smtClean="0"/>
          </a:p>
          <a:p>
            <a:r>
              <a:rPr lang="en-US" dirty="0" smtClean="0"/>
              <a:t>This </a:t>
            </a:r>
            <a:r>
              <a:rPr lang="en-US" dirty="0"/>
              <a:t>ensures that the management reporting focuses on the most important strategic issues and helps companies monitor the execution of their plan</a:t>
            </a:r>
            <a:r>
              <a:rPr lang="en-US" dirty="0" smtClean="0"/>
              <a:t>.</a:t>
            </a:r>
          </a:p>
          <a:p>
            <a:pPr marL="0" indent="0">
              <a:buNone/>
            </a:pPr>
            <a:endParaRPr lang="en-US" dirty="0"/>
          </a:p>
          <a:p>
            <a:endParaRPr lang="en-US" dirty="0"/>
          </a:p>
        </p:txBody>
      </p:sp>
    </p:spTree>
    <p:extLst>
      <p:ext uri="{BB962C8B-B14F-4D97-AF65-F5344CB8AC3E}">
        <p14:creationId xmlns:p14="http://schemas.microsoft.com/office/powerpoint/2010/main" val="441308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561"/>
            <a:ext cx="10515600" cy="873760"/>
          </a:xfrm>
        </p:spPr>
        <p:txBody>
          <a:bodyPr>
            <a:normAutofit/>
          </a:bodyPr>
          <a:lstStyle/>
          <a:p>
            <a:endParaRPr lang="en-US" dirty="0"/>
          </a:p>
        </p:txBody>
      </p:sp>
      <p:sp>
        <p:nvSpPr>
          <p:cNvPr id="3" name="Content Placeholder 2"/>
          <p:cNvSpPr>
            <a:spLocks noGrp="1"/>
          </p:cNvSpPr>
          <p:nvPr>
            <p:ph idx="1"/>
          </p:nvPr>
        </p:nvSpPr>
        <p:spPr>
          <a:xfrm>
            <a:off x="838200" y="1300480"/>
            <a:ext cx="10515600" cy="4876483"/>
          </a:xfrm>
        </p:spPr>
        <p:txBody>
          <a:bodyPr/>
          <a:lstStyle/>
          <a:p>
            <a:pPr marL="0" indent="0">
              <a:buNone/>
            </a:pPr>
            <a:r>
              <a:rPr lang="en-US" b="1" dirty="0" smtClean="0"/>
              <a:t>.6. Better </a:t>
            </a:r>
            <a:r>
              <a:rPr lang="en-US" b="1" dirty="0"/>
              <a:t>Organizational Alignment</a:t>
            </a:r>
            <a:endParaRPr lang="en-US" dirty="0"/>
          </a:p>
          <a:p>
            <a:r>
              <a:rPr lang="en-US" dirty="0"/>
              <a:t>The Balanced Scorecard enables companies to better align their organizational structure with the strategic objectives. </a:t>
            </a:r>
          </a:p>
          <a:p>
            <a:r>
              <a:rPr lang="en-US" dirty="0"/>
              <a:t>In order to execute a plan well, organizations need to ensure that all business units and support functions are working towards the same goals.</a:t>
            </a:r>
          </a:p>
          <a:p>
            <a:pPr marL="0" indent="0">
              <a:buNone/>
            </a:pPr>
            <a:r>
              <a:rPr lang="en-US" b="1" dirty="0" smtClean="0"/>
              <a:t>7. Better </a:t>
            </a:r>
            <a:r>
              <a:rPr lang="en-US" b="1" dirty="0"/>
              <a:t>Process Alignment</a:t>
            </a:r>
            <a:endParaRPr lang="en-US" dirty="0"/>
          </a:p>
          <a:p>
            <a:r>
              <a:rPr lang="en-US" dirty="0"/>
              <a:t>Well implemented Balanced Scorecards also help to align </a:t>
            </a:r>
            <a:r>
              <a:rPr lang="en-US" dirty="0" smtClean="0"/>
              <a:t>organizational </a:t>
            </a:r>
            <a:r>
              <a:rPr lang="en-US" dirty="0"/>
              <a:t>processes such as budgeting, risk management and analytics with the strategic priorities. This will help to create a truly strategy focused </a:t>
            </a:r>
            <a:r>
              <a:rPr lang="en-US" dirty="0" smtClean="0"/>
              <a:t>organization</a:t>
            </a:r>
            <a:r>
              <a:rPr lang="en-US" dirty="0"/>
              <a:t>.</a:t>
            </a:r>
          </a:p>
          <a:p>
            <a:endParaRPr lang="en-US" dirty="0"/>
          </a:p>
        </p:txBody>
      </p:sp>
    </p:spTree>
    <p:extLst>
      <p:ext uri="{BB962C8B-B14F-4D97-AF65-F5344CB8AC3E}">
        <p14:creationId xmlns:p14="http://schemas.microsoft.com/office/powerpoint/2010/main" val="3504422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41"/>
            <a:ext cx="10515600" cy="914400"/>
          </a:xfrm>
        </p:spPr>
        <p:txBody>
          <a:bodyPr>
            <a:normAutofit fontScale="90000"/>
          </a:bodyPr>
          <a:lstStyle/>
          <a:p>
            <a:pPr algn="ctr"/>
            <a:r>
              <a:rPr lang="en-US" b="1" dirty="0"/>
              <a:t>IS Planning Difficulties</a:t>
            </a:r>
            <a:r>
              <a:rPr lang="en-US" dirty="0"/>
              <a:t/>
            </a:r>
            <a:br>
              <a:rPr lang="en-US" dirty="0"/>
            </a:br>
            <a:endParaRPr lang="en-US" dirty="0"/>
          </a:p>
        </p:txBody>
      </p:sp>
      <p:sp>
        <p:nvSpPr>
          <p:cNvPr id="3" name="Content Placeholder 2"/>
          <p:cNvSpPr>
            <a:spLocks noGrp="1"/>
          </p:cNvSpPr>
          <p:nvPr>
            <p:ph idx="1"/>
          </p:nvPr>
        </p:nvSpPr>
        <p:spPr>
          <a:xfrm>
            <a:off x="838200" y="894080"/>
            <a:ext cx="10515600" cy="5608320"/>
          </a:xfrm>
        </p:spPr>
        <p:txBody>
          <a:bodyPr/>
          <a:lstStyle/>
          <a:p>
            <a:pPr lvl="0"/>
            <a:r>
              <a:rPr lang="en-US" dirty="0" smtClean="0"/>
              <a:t>Business </a:t>
            </a:r>
            <a:r>
              <a:rPr lang="en-US" dirty="0"/>
              <a:t>goals and systems plans need to align</a:t>
            </a:r>
          </a:p>
          <a:p>
            <a:pPr lvl="0"/>
            <a:r>
              <a:rPr lang="en-US" dirty="0"/>
              <a:t>Rapidly changing technology-Technological advances, obsolete technology</a:t>
            </a:r>
          </a:p>
          <a:p>
            <a:pPr lvl="0"/>
            <a:r>
              <a:rPr lang="en-US" dirty="0"/>
              <a:t>Companies need portfolios rather than projects</a:t>
            </a:r>
          </a:p>
          <a:p>
            <a:pPr lvl="0"/>
            <a:r>
              <a:rPr lang="en-US" dirty="0"/>
              <a:t>Infrastructure development is difficult to fund</a:t>
            </a:r>
          </a:p>
          <a:p>
            <a:pPr lvl="0"/>
            <a:r>
              <a:rPr lang="en-US" dirty="0"/>
              <a:t>Responsibility needs to be joint, CIO, CEO, CFO, COO input is needed</a:t>
            </a:r>
          </a:p>
          <a:p>
            <a:endParaRPr lang="en-US" dirty="0"/>
          </a:p>
        </p:txBody>
      </p:sp>
    </p:spTree>
    <p:extLst>
      <p:ext uri="{BB962C8B-B14F-4D97-AF65-F5344CB8AC3E}">
        <p14:creationId xmlns:p14="http://schemas.microsoft.com/office/powerpoint/2010/main" val="4005191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VISION AND MISSION</a:t>
            </a:r>
            <a:endParaRPr lang="en-US" b="1" dirty="0"/>
          </a:p>
        </p:txBody>
      </p:sp>
      <p:sp>
        <p:nvSpPr>
          <p:cNvPr id="3" name="Content Placeholder 2"/>
          <p:cNvSpPr>
            <a:spLocks noGrp="1"/>
          </p:cNvSpPr>
          <p:nvPr>
            <p:ph idx="1"/>
          </p:nvPr>
        </p:nvSpPr>
        <p:spPr/>
        <p:txBody>
          <a:bodyPr/>
          <a:lstStyle/>
          <a:p>
            <a:pPr marL="0" marR="0" indent="0">
              <a:lnSpc>
                <a:spcPct val="115000"/>
              </a:lnSpc>
              <a:spcBef>
                <a:spcPts val="0"/>
              </a:spcBef>
              <a:spcAft>
                <a:spcPts val="0"/>
              </a:spcAft>
              <a:buNone/>
            </a:pPr>
            <a:r>
              <a:rPr lang="en-US" b="1" dirty="0">
                <a:latin typeface="Times New Roman" panose="02020603050405020304" pitchFamily="18" charset="0"/>
                <a:ea typeface="Times New Roman" panose="02020603050405020304" pitchFamily="18" charset="0"/>
                <a:cs typeface="Times New Roman" panose="02020603050405020304" pitchFamily="18" charset="0"/>
              </a:rPr>
              <a:t>Vision statement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The word vision means the conception of an image. In a vision statement you say where it is you want to go.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smtClean="0">
                <a:latin typeface="Times New Roman" panose="02020603050405020304" pitchFamily="18" charset="0"/>
                <a:ea typeface="Times New Roman" panose="02020603050405020304" pitchFamily="18" charset="0"/>
              </a:rPr>
              <a:t>Quantifiable</a:t>
            </a:r>
            <a:r>
              <a:rPr lang="en-US" dirty="0">
                <a:latin typeface="Times New Roman" panose="02020603050405020304" pitchFamily="18" charset="0"/>
                <a:ea typeface="Times New Roman" panose="02020603050405020304" pitchFamily="18" charset="0"/>
              </a:rPr>
              <a:t>, Mental </a:t>
            </a:r>
            <a:r>
              <a:rPr lang="en-US" dirty="0" smtClean="0">
                <a:latin typeface="Times New Roman" panose="02020603050405020304" pitchFamily="18" charset="0"/>
                <a:ea typeface="Times New Roman" panose="02020603050405020304" pitchFamily="18" charset="0"/>
              </a:rPr>
              <a:t>image</a:t>
            </a:r>
          </a:p>
          <a:p>
            <a:endParaRPr lang="en-US" dirty="0">
              <a:latin typeface="Times New Roman" panose="02020603050405020304" pitchFamily="18" charset="0"/>
            </a:endParaRPr>
          </a:p>
          <a:p>
            <a:endParaRPr lang="en-US" dirty="0"/>
          </a:p>
        </p:txBody>
      </p:sp>
    </p:spTree>
    <p:extLst>
      <p:ext uri="{BB962C8B-B14F-4D97-AF65-F5344CB8AC3E}">
        <p14:creationId xmlns:p14="http://schemas.microsoft.com/office/powerpoint/2010/main" val="3163733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4481"/>
            <a:ext cx="10515600" cy="914400"/>
          </a:xfrm>
        </p:spPr>
        <p:txBody>
          <a:bodyPr>
            <a:normAutofit fontScale="90000"/>
          </a:bodyPr>
          <a:lstStyle/>
          <a:p>
            <a:pPr algn="ctr"/>
            <a:r>
              <a:rPr lang="en-US" b="1" dirty="0" smtClean="0"/>
              <a:t>PLANNING INFORMATION SYSTEMS</a:t>
            </a:r>
            <a:r>
              <a:rPr lang="en-US" dirty="0"/>
              <a:t/>
            </a:r>
            <a:br>
              <a:rPr lang="en-US" dirty="0"/>
            </a:br>
            <a:endParaRPr lang="en-US" dirty="0"/>
          </a:p>
        </p:txBody>
      </p:sp>
      <p:sp>
        <p:nvSpPr>
          <p:cNvPr id="3" name="Content Placeholder 2"/>
          <p:cNvSpPr>
            <a:spLocks noGrp="1"/>
          </p:cNvSpPr>
          <p:nvPr>
            <p:ph idx="1"/>
          </p:nvPr>
        </p:nvSpPr>
        <p:spPr>
          <a:xfrm>
            <a:off x="406400" y="772160"/>
            <a:ext cx="11643360" cy="6085840"/>
          </a:xfrm>
        </p:spPr>
        <p:txBody>
          <a:bodyPr>
            <a:normAutofit fontScale="92500" lnSpcReduction="10000"/>
          </a:bodyPr>
          <a:lstStyle/>
          <a:p>
            <a:pPr marL="0" indent="0">
              <a:buNone/>
            </a:pPr>
            <a:r>
              <a:rPr lang="en-US" dirty="0"/>
              <a:t>An </a:t>
            </a:r>
            <a:r>
              <a:rPr lang="en-US" dirty="0" smtClean="0"/>
              <a:t>Information System </a:t>
            </a:r>
            <a:r>
              <a:rPr lang="en-US" dirty="0"/>
              <a:t>plan is a statement of how management foresees its ISs in the future.</a:t>
            </a:r>
            <a:endParaRPr lang="en-US" sz="2400" dirty="0"/>
          </a:p>
          <a:p>
            <a:pPr marL="0" indent="0">
              <a:buNone/>
            </a:pPr>
            <a:r>
              <a:rPr lang="en-US" dirty="0" smtClean="0"/>
              <a:t>An Information System </a:t>
            </a:r>
            <a:r>
              <a:rPr lang="en-US" dirty="0"/>
              <a:t>plan includes:</a:t>
            </a:r>
            <a:endParaRPr lang="en-US" sz="2400" dirty="0"/>
          </a:p>
          <a:p>
            <a:pPr lvl="2"/>
            <a:r>
              <a:rPr lang="en-US" sz="2800" dirty="0"/>
              <a:t>Activities planner believes will help achieve goals.</a:t>
            </a:r>
          </a:p>
          <a:p>
            <a:pPr lvl="2"/>
            <a:r>
              <a:rPr lang="en-US" sz="2800" dirty="0"/>
              <a:t>Program for monitoring real-world progress.</a:t>
            </a:r>
          </a:p>
          <a:p>
            <a:pPr lvl="2"/>
            <a:r>
              <a:rPr lang="en-US" sz="2800" dirty="0"/>
              <a:t>Means for implementing changes in the plan.</a:t>
            </a:r>
          </a:p>
          <a:p>
            <a:pPr marL="0" indent="0">
              <a:buNone/>
            </a:pPr>
            <a:r>
              <a:rPr lang="en-US" dirty="0"/>
              <a:t>Approaches to Planning</a:t>
            </a:r>
          </a:p>
          <a:p>
            <a:pPr lvl="0"/>
            <a:r>
              <a:rPr lang="en-US" dirty="0" smtClean="0"/>
              <a:t>Nolan Stages </a:t>
            </a:r>
            <a:r>
              <a:rPr lang="en-US" dirty="0"/>
              <a:t>of </a:t>
            </a:r>
            <a:r>
              <a:rPr lang="en-US" dirty="0" smtClean="0"/>
              <a:t>IT Growth</a:t>
            </a:r>
            <a:endParaRPr lang="en-US" dirty="0"/>
          </a:p>
          <a:p>
            <a:pPr lvl="0"/>
            <a:r>
              <a:rPr lang="en-US" dirty="0"/>
              <a:t>Critical Success Factors- Executives define critical success factors first so planning can address resources to support those factors. Critical success factor: issues identified as critically important to business success</a:t>
            </a:r>
          </a:p>
          <a:p>
            <a:pPr lvl="0"/>
            <a:r>
              <a:rPr lang="en-US" dirty="0"/>
              <a:t>Competitive Forces Model</a:t>
            </a:r>
          </a:p>
          <a:p>
            <a:pPr lvl="0"/>
            <a:r>
              <a:rPr lang="en-US" dirty="0"/>
              <a:t>Value Chain Analysis</a:t>
            </a:r>
          </a:p>
          <a:p>
            <a:pPr lvl="0"/>
            <a:r>
              <a:rPr lang="en-US" dirty="0"/>
              <a:t>Internet Value Matrix</a:t>
            </a:r>
          </a:p>
          <a:p>
            <a:pPr lvl="0"/>
            <a:r>
              <a:rPr lang="en-US" dirty="0"/>
              <a:t>Linkage Analysis Planning</a:t>
            </a:r>
          </a:p>
          <a:p>
            <a:endParaRPr lang="en-US" dirty="0"/>
          </a:p>
          <a:p>
            <a:endParaRPr lang="en-US" dirty="0"/>
          </a:p>
        </p:txBody>
      </p:sp>
    </p:spTree>
    <p:extLst>
      <p:ext uri="{BB962C8B-B14F-4D97-AF65-F5344CB8AC3E}">
        <p14:creationId xmlns:p14="http://schemas.microsoft.com/office/powerpoint/2010/main" val="485324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4395"/>
          </a:xfrm>
        </p:spPr>
        <p:txBody>
          <a:bodyPr/>
          <a:lstStyle/>
          <a:p>
            <a:pPr algn="ctr"/>
            <a:r>
              <a:rPr lang="en-US" b="1" dirty="0"/>
              <a:t>VISION AND MISSION</a:t>
            </a:r>
            <a:endParaRPr lang="en-US" dirty="0"/>
          </a:p>
        </p:txBody>
      </p:sp>
      <p:sp>
        <p:nvSpPr>
          <p:cNvPr id="3" name="Content Placeholder 2"/>
          <p:cNvSpPr>
            <a:spLocks noGrp="1"/>
          </p:cNvSpPr>
          <p:nvPr>
            <p:ph idx="1"/>
          </p:nvPr>
        </p:nvSpPr>
        <p:spPr>
          <a:xfrm>
            <a:off x="838200" y="1442720"/>
            <a:ext cx="10515600" cy="4734243"/>
          </a:xfrm>
        </p:spPr>
        <p:txBody>
          <a:bodyPr/>
          <a:lstStyle/>
          <a:p>
            <a:pPr marL="0" indent="0">
              <a:buNone/>
            </a:pPr>
            <a:r>
              <a:rPr lang="en-US" b="1" dirty="0"/>
              <a:t>Mission statement</a:t>
            </a:r>
          </a:p>
          <a:p>
            <a:r>
              <a:rPr lang="en-US" dirty="0" smtClean="0"/>
              <a:t>The </a:t>
            </a:r>
            <a:r>
              <a:rPr lang="en-US" dirty="0"/>
              <a:t>Mission Statement flows directly from the vision statement. It is the implementation of the vision and it outlines what must happen to realize the vision. </a:t>
            </a:r>
            <a:endParaRPr lang="en-US" dirty="0" smtClean="0"/>
          </a:p>
          <a:p>
            <a:r>
              <a:rPr lang="en-US" dirty="0" smtClean="0"/>
              <a:t>It’s </a:t>
            </a:r>
            <a:r>
              <a:rPr lang="en-US" dirty="0"/>
              <a:t>a “how-we-will-get-there” guide that contains action words and adjectives that modify </a:t>
            </a:r>
            <a:r>
              <a:rPr lang="en-US" dirty="0" smtClean="0"/>
              <a:t>them.</a:t>
            </a:r>
          </a:p>
          <a:p>
            <a:endParaRPr lang="en-US" dirty="0"/>
          </a:p>
          <a:p>
            <a:endParaRPr lang="en-US" dirty="0"/>
          </a:p>
        </p:txBody>
      </p:sp>
    </p:spTree>
    <p:extLst>
      <p:ext uri="{BB962C8B-B14F-4D97-AF65-F5344CB8AC3E}">
        <p14:creationId xmlns:p14="http://schemas.microsoft.com/office/powerpoint/2010/main" val="3753016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39520"/>
          </a:xfrm>
        </p:spPr>
        <p:txBody>
          <a:bodyPr>
            <a:normAutofit fontScale="90000"/>
          </a:bodyPr>
          <a:lstStyle/>
          <a:p>
            <a:pPr algn="ctr"/>
            <a:r>
              <a:rPr lang="en-US" b="1" dirty="0"/>
              <a:t>Organizational </a:t>
            </a:r>
            <a:r>
              <a:rPr lang="en-US" b="1" dirty="0" smtClean="0"/>
              <a:t>goals and objectives</a:t>
            </a:r>
            <a:r>
              <a:rPr lang="en-US" b="1" i="1" dirty="0"/>
              <a:t/>
            </a:r>
            <a:br>
              <a:rPr lang="en-US" b="1" i="1" dirty="0"/>
            </a:br>
            <a:endParaRPr lang="en-US" dirty="0"/>
          </a:p>
        </p:txBody>
      </p:sp>
      <p:sp>
        <p:nvSpPr>
          <p:cNvPr id="3" name="Content Placeholder 2"/>
          <p:cNvSpPr>
            <a:spLocks noGrp="1"/>
          </p:cNvSpPr>
          <p:nvPr>
            <p:ph idx="1"/>
          </p:nvPr>
        </p:nvSpPr>
        <p:spPr>
          <a:xfrm>
            <a:off x="838200" y="1239520"/>
            <a:ext cx="10515600" cy="5222239"/>
          </a:xfrm>
        </p:spPr>
        <p:txBody>
          <a:bodyPr/>
          <a:lstStyle/>
          <a:p>
            <a:pPr marL="0" marR="0">
              <a:lnSpc>
                <a:spcPct val="115000"/>
              </a:lnSpc>
              <a:spcBef>
                <a:spcPts val="0"/>
              </a:spcBef>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Goals can shape everything an organization does from day to day. E.g. aiming for “good customer service” means people need to do specific things to head for the overall goal.</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Objectives are specific, measurable, and achievable.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0"/>
              </a:spcBef>
              <a:tabLst>
                <a:tab pos="3429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You can objectively say, “Yes – we definitely achieved that objective” (or not)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Bef>
                <a:spcPts val="0"/>
              </a:spcBef>
              <a:buFont typeface="Arial" panose="020B0604020202020204" pitchFamily="34" charset="0"/>
              <a:buChar char="–"/>
              <a:tabLst>
                <a:tab pos="8001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Objective (adjective) = fact-based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Bef>
                <a:spcPts val="0"/>
              </a:spcBef>
              <a:buFont typeface="Arial" panose="020B0604020202020204" pitchFamily="34" charset="0"/>
              <a:buChar char="–"/>
              <a:tabLst>
                <a:tab pos="8001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Subjective (adjective) = opinion-based)</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24030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955039"/>
          </a:xfrm>
        </p:spPr>
        <p:txBody>
          <a:bodyPr/>
          <a:lstStyle/>
          <a:p>
            <a:pPr algn="ctr"/>
            <a:r>
              <a:rPr lang="en-US" b="1" dirty="0"/>
              <a:t>Organizational goals and objectives</a:t>
            </a:r>
            <a:endParaRPr lang="en-US" dirty="0"/>
          </a:p>
        </p:txBody>
      </p:sp>
      <p:sp>
        <p:nvSpPr>
          <p:cNvPr id="3" name="Content Placeholder 2"/>
          <p:cNvSpPr>
            <a:spLocks noGrp="1"/>
          </p:cNvSpPr>
          <p:nvPr>
            <p:ph idx="1"/>
          </p:nvPr>
        </p:nvSpPr>
        <p:spPr>
          <a:xfrm>
            <a:off x="838200" y="934720"/>
            <a:ext cx="10515600" cy="5923280"/>
          </a:xfrm>
        </p:spPr>
        <p:txBody>
          <a:bodyPr>
            <a:normAutofit lnSpcReduction="10000"/>
          </a:bodyPr>
          <a:lstStyle/>
          <a:p>
            <a:r>
              <a:rPr lang="en-AU" dirty="0"/>
              <a:t>To achieve a goal, several specific objectives are created.</a:t>
            </a:r>
            <a:endParaRPr lang="en-US" dirty="0"/>
          </a:p>
          <a:p>
            <a:r>
              <a:rPr lang="en-AU" dirty="0"/>
              <a:t>GENERAL GOAL: </a:t>
            </a:r>
            <a:r>
              <a:rPr lang="en-AU" b="1" dirty="0"/>
              <a:t>To provide good customer service</a:t>
            </a:r>
            <a:r>
              <a:rPr lang="en-AU" dirty="0"/>
              <a:t>.</a:t>
            </a:r>
            <a:endParaRPr lang="en-US" dirty="0"/>
          </a:p>
          <a:p>
            <a:r>
              <a:rPr lang="en-AU" dirty="0"/>
              <a:t>SPECIFIC OBJECTIVES: </a:t>
            </a:r>
            <a:endParaRPr lang="en-US" dirty="0"/>
          </a:p>
          <a:p>
            <a:pPr lvl="1"/>
            <a:r>
              <a:rPr lang="en-AU" dirty="0"/>
              <a:t>To answer all customer emails within 24 hours.</a:t>
            </a:r>
            <a:endParaRPr lang="en-US" dirty="0"/>
          </a:p>
          <a:p>
            <a:pPr lvl="1"/>
            <a:r>
              <a:rPr lang="en-AU" dirty="0"/>
              <a:t>To reduce customer complaints by 10% this year.</a:t>
            </a:r>
            <a:endParaRPr lang="en-US" dirty="0"/>
          </a:p>
          <a:p>
            <a:pPr lvl="1"/>
            <a:r>
              <a:rPr lang="en-AU" dirty="0"/>
              <a:t>To get at least 90% satisfaction on the next customer survey.</a:t>
            </a:r>
            <a:endParaRPr lang="en-US" dirty="0"/>
          </a:p>
          <a:p>
            <a:pPr marL="0" indent="0">
              <a:buNone/>
            </a:pPr>
            <a:r>
              <a:rPr lang="en-US" dirty="0"/>
              <a:t>Organizations have </a:t>
            </a:r>
            <a:r>
              <a:rPr lang="en-US" b="1" dirty="0"/>
              <a:t>goals</a:t>
            </a:r>
            <a:r>
              <a:rPr lang="en-US" dirty="0"/>
              <a:t> that the entire organization aims to achieve. Typical examples are:</a:t>
            </a:r>
          </a:p>
          <a:p>
            <a:pPr lvl="0"/>
            <a:r>
              <a:rPr lang="en-US" dirty="0"/>
              <a:t>Profit (for commercial organizations)</a:t>
            </a:r>
          </a:p>
          <a:p>
            <a:pPr lvl="0"/>
            <a:r>
              <a:rPr lang="en-US" dirty="0"/>
              <a:t>Good customer service</a:t>
            </a:r>
          </a:p>
          <a:p>
            <a:pPr lvl="0"/>
            <a:r>
              <a:rPr lang="en-US" dirty="0"/>
              <a:t>Good communications with staff and customers</a:t>
            </a:r>
          </a:p>
          <a:p>
            <a:pPr lvl="0"/>
            <a:r>
              <a:rPr lang="en-US" dirty="0"/>
              <a:t>Efficient work practices</a:t>
            </a:r>
          </a:p>
          <a:p>
            <a:pPr lvl="0"/>
            <a:r>
              <a:rPr lang="en-US" dirty="0"/>
              <a:t>Good reputation</a:t>
            </a:r>
          </a:p>
          <a:p>
            <a:endParaRPr lang="en-US" dirty="0"/>
          </a:p>
        </p:txBody>
      </p:sp>
    </p:spTree>
    <p:extLst>
      <p:ext uri="{BB962C8B-B14F-4D97-AF65-F5344CB8AC3E}">
        <p14:creationId xmlns:p14="http://schemas.microsoft.com/office/powerpoint/2010/main" val="2775274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17600"/>
          </a:xfrm>
        </p:spPr>
        <p:txBody>
          <a:bodyPr/>
          <a:lstStyle/>
          <a:p>
            <a:r>
              <a:rPr lang="en-US" b="1" dirty="0"/>
              <a:t>Organizational goals and objectives</a:t>
            </a:r>
            <a:endParaRPr lang="en-US" dirty="0"/>
          </a:p>
        </p:txBody>
      </p:sp>
      <p:sp>
        <p:nvSpPr>
          <p:cNvPr id="3" name="Content Placeholder 2"/>
          <p:cNvSpPr>
            <a:spLocks noGrp="1"/>
          </p:cNvSpPr>
          <p:nvPr>
            <p:ph idx="1"/>
          </p:nvPr>
        </p:nvSpPr>
        <p:spPr>
          <a:xfrm>
            <a:off x="838200" y="1117601"/>
            <a:ext cx="10515600" cy="5059362"/>
          </a:xfrm>
        </p:spPr>
        <p:txBody>
          <a:bodyPr/>
          <a:lstStyle/>
          <a:p>
            <a:pPr marL="0" indent="0">
              <a:buNone/>
            </a:pPr>
            <a:r>
              <a:rPr lang="en-US" b="1" dirty="0" smtClean="0"/>
              <a:t>Goals cont’d</a:t>
            </a:r>
          </a:p>
          <a:p>
            <a:pPr lvl="0"/>
            <a:r>
              <a:rPr lang="en-US" dirty="0"/>
              <a:t>Good decision-making practices</a:t>
            </a:r>
          </a:p>
          <a:p>
            <a:pPr lvl="0"/>
            <a:r>
              <a:rPr lang="en-US" dirty="0"/>
              <a:t>Protection of data</a:t>
            </a:r>
          </a:p>
          <a:p>
            <a:pPr lvl="0"/>
            <a:r>
              <a:rPr lang="en-US" dirty="0"/>
              <a:t>Good staff morale</a:t>
            </a:r>
          </a:p>
          <a:p>
            <a:pPr lvl="0"/>
            <a:r>
              <a:rPr lang="en-US" dirty="0"/>
              <a:t>Quality products</a:t>
            </a:r>
          </a:p>
          <a:p>
            <a:pPr lvl="0"/>
            <a:r>
              <a:rPr lang="en-US" dirty="0"/>
              <a:t>Cheap but reliable products </a:t>
            </a:r>
          </a:p>
          <a:p>
            <a:r>
              <a:rPr lang="en-US" dirty="0"/>
              <a:t>Such goals often serve to define the </a:t>
            </a:r>
            <a:r>
              <a:rPr lang="en-US" i="1" dirty="0"/>
              <a:t>nature</a:t>
            </a:r>
            <a:r>
              <a:rPr lang="en-US" dirty="0"/>
              <a:t> of each organization.</a:t>
            </a:r>
          </a:p>
          <a:p>
            <a:pPr marL="0" indent="0">
              <a:buNone/>
            </a:pPr>
            <a:endParaRPr lang="en-US" dirty="0"/>
          </a:p>
        </p:txBody>
      </p:sp>
    </p:spTree>
    <p:extLst>
      <p:ext uri="{BB962C8B-B14F-4D97-AF65-F5344CB8AC3E}">
        <p14:creationId xmlns:p14="http://schemas.microsoft.com/office/powerpoint/2010/main" val="3001840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561"/>
            <a:ext cx="10515600" cy="1016000"/>
          </a:xfrm>
        </p:spPr>
        <p:txBody>
          <a:bodyPr/>
          <a:lstStyle/>
          <a:p>
            <a:pPr algn="ctr"/>
            <a:r>
              <a:rPr lang="en-US" b="1" dirty="0"/>
              <a:t>Organizational goals and objectives</a:t>
            </a:r>
            <a:endParaRPr lang="en-US" dirty="0"/>
          </a:p>
        </p:txBody>
      </p:sp>
      <p:sp>
        <p:nvSpPr>
          <p:cNvPr id="3" name="Content Placeholder 2"/>
          <p:cNvSpPr>
            <a:spLocks noGrp="1"/>
          </p:cNvSpPr>
          <p:nvPr>
            <p:ph idx="1"/>
          </p:nvPr>
        </p:nvSpPr>
        <p:spPr>
          <a:xfrm>
            <a:off x="838200" y="1178560"/>
            <a:ext cx="10515600" cy="5486399"/>
          </a:xfrm>
        </p:spPr>
        <p:txBody>
          <a:bodyPr>
            <a:normAutofit lnSpcReduction="10000"/>
          </a:bodyPr>
          <a:lstStyle/>
          <a:p>
            <a:pPr marL="0" indent="0">
              <a:buNone/>
            </a:pPr>
            <a:r>
              <a:rPr lang="en-US" i="1" dirty="0"/>
              <a:t>FOR ANY ORGANISATION:</a:t>
            </a:r>
            <a:endParaRPr lang="en-US" dirty="0"/>
          </a:p>
          <a:p>
            <a:pPr lvl="0"/>
            <a:r>
              <a:rPr lang="en-US" b="1" dirty="0"/>
              <a:t>Efficiency: </a:t>
            </a:r>
            <a:r>
              <a:rPr lang="en-US" dirty="0"/>
              <a:t>Every organization wants to be efficient: they don't want to waste time, money or effort.</a:t>
            </a:r>
          </a:p>
          <a:p>
            <a:pPr lvl="0"/>
            <a:r>
              <a:rPr lang="en-US" b="1" dirty="0"/>
              <a:t>Good decision making: </a:t>
            </a:r>
            <a:r>
              <a:rPr lang="en-US" dirty="0"/>
              <a:t>Every organization wants to make informed and wise decisions to help them achieve their organization goals.</a:t>
            </a:r>
          </a:p>
          <a:p>
            <a:pPr lvl="0"/>
            <a:r>
              <a:rPr lang="en-US" b="1" dirty="0"/>
              <a:t>Effectiveness</a:t>
            </a:r>
            <a:r>
              <a:rPr lang="en-US" dirty="0"/>
              <a:t>. Every organization wants to do their work </a:t>
            </a:r>
            <a:r>
              <a:rPr lang="en-US" i="1" dirty="0"/>
              <a:t>well</a:t>
            </a:r>
            <a:r>
              <a:rPr lang="en-US" dirty="0"/>
              <a:t>. How well they are prepared to do it, of course, will be affected by organizational goals. </a:t>
            </a:r>
          </a:p>
          <a:p>
            <a:r>
              <a:rPr lang="en-US" b="1" dirty="0"/>
              <a:t>Good reputation:</a:t>
            </a:r>
            <a:r>
              <a:rPr lang="en-US" dirty="0"/>
              <a:t> Every organization wants to be regarded as competent in whatever they do, whether it is quality, price, speed or any other factor. Reputation is a very important asset. </a:t>
            </a:r>
            <a:endParaRPr lang="en-US" dirty="0" smtClean="0"/>
          </a:p>
          <a:p>
            <a:pPr lvl="0"/>
            <a:r>
              <a:rPr lang="en-US" b="1" dirty="0"/>
              <a:t>Good customer service:</a:t>
            </a:r>
            <a:r>
              <a:rPr lang="en-US" dirty="0"/>
              <a:t> Delivering products and services promptly, educating customer and after sale support</a:t>
            </a:r>
          </a:p>
          <a:p>
            <a:endParaRPr lang="en-US" dirty="0" smtClean="0"/>
          </a:p>
          <a:p>
            <a:endParaRPr lang="en-US" dirty="0"/>
          </a:p>
        </p:txBody>
      </p:sp>
    </p:spTree>
    <p:extLst>
      <p:ext uri="{BB962C8B-B14F-4D97-AF65-F5344CB8AC3E}">
        <p14:creationId xmlns:p14="http://schemas.microsoft.com/office/powerpoint/2010/main" val="974669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4395"/>
          </a:xfrm>
        </p:spPr>
        <p:txBody>
          <a:bodyPr/>
          <a:lstStyle/>
          <a:p>
            <a:pPr algn="ctr"/>
            <a:r>
              <a:rPr lang="en-US" b="1" dirty="0"/>
              <a:t>Organizational goals and objectives</a:t>
            </a:r>
            <a:endParaRPr lang="en-US" dirty="0"/>
          </a:p>
        </p:txBody>
      </p:sp>
      <p:sp>
        <p:nvSpPr>
          <p:cNvPr id="3" name="Content Placeholder 2"/>
          <p:cNvSpPr>
            <a:spLocks noGrp="1"/>
          </p:cNvSpPr>
          <p:nvPr>
            <p:ph idx="1"/>
          </p:nvPr>
        </p:nvSpPr>
        <p:spPr>
          <a:xfrm>
            <a:off x="838200" y="1239520"/>
            <a:ext cx="10515600" cy="4937443"/>
          </a:xfrm>
        </p:spPr>
        <p:txBody>
          <a:bodyPr>
            <a:normAutofit lnSpcReduction="10000"/>
          </a:bodyPr>
          <a:lstStyle/>
          <a:p>
            <a:pPr marL="0" indent="0">
              <a:buNone/>
            </a:pPr>
            <a:r>
              <a:rPr lang="en-US" dirty="0"/>
              <a:t>How information systems can help achieve organizational goals</a:t>
            </a:r>
          </a:p>
          <a:p>
            <a:pPr lvl="0"/>
            <a:r>
              <a:rPr lang="en-US" dirty="0"/>
              <a:t>Simplify complex tasks (no experts, consultants needed)</a:t>
            </a:r>
          </a:p>
          <a:p>
            <a:pPr lvl="0"/>
            <a:r>
              <a:rPr lang="en-US" dirty="0"/>
              <a:t>Make tasks quicker to perform (efficiency gain)</a:t>
            </a:r>
          </a:p>
          <a:p>
            <a:pPr lvl="0"/>
            <a:r>
              <a:rPr lang="en-US" dirty="0"/>
              <a:t>Fewer errors so quality improves (effectiveness)</a:t>
            </a:r>
          </a:p>
          <a:p>
            <a:pPr lvl="0"/>
            <a:r>
              <a:rPr lang="en-US" dirty="0"/>
              <a:t>Time needed to fix errors is reduced (efficiency).</a:t>
            </a:r>
          </a:p>
          <a:p>
            <a:pPr lvl="0"/>
            <a:r>
              <a:rPr lang="en-US" dirty="0"/>
              <a:t>Output is better quality</a:t>
            </a:r>
          </a:p>
          <a:p>
            <a:pPr lvl="0"/>
            <a:r>
              <a:rPr lang="en-US" dirty="0"/>
              <a:t>Improve communication and collaboration with email, chat </a:t>
            </a:r>
            <a:r>
              <a:rPr lang="en-US" dirty="0" err="1"/>
              <a:t>etc</a:t>
            </a:r>
            <a:endParaRPr lang="en-US" dirty="0"/>
          </a:p>
          <a:p>
            <a:pPr lvl="0"/>
            <a:r>
              <a:rPr lang="en-US" dirty="0"/>
              <a:t>Better decision making with management support tools</a:t>
            </a:r>
          </a:p>
          <a:p>
            <a:pPr lvl="0"/>
            <a:r>
              <a:rPr lang="en-US" dirty="0"/>
              <a:t>Frees people from tedious jobs - do better things</a:t>
            </a:r>
          </a:p>
          <a:p>
            <a:r>
              <a:rPr lang="en-US" dirty="0"/>
              <a:t>Allow the use of virtual teams</a:t>
            </a:r>
          </a:p>
        </p:txBody>
      </p:sp>
    </p:spTree>
    <p:extLst>
      <p:ext uri="{BB962C8B-B14F-4D97-AF65-F5344CB8AC3E}">
        <p14:creationId xmlns:p14="http://schemas.microsoft.com/office/powerpoint/2010/main" val="2419060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Information systems planning methodologies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a:t>Nolan identifies six stages of evolution of information tech­nology in a business enterprise. The stages are:</a:t>
            </a:r>
            <a:endParaRPr lang="en-US" dirty="0"/>
          </a:p>
          <a:p>
            <a:pPr fontAlgn="base"/>
            <a:r>
              <a:rPr lang="en-US" dirty="0"/>
              <a:t>(a) Initiation</a:t>
            </a:r>
          </a:p>
          <a:p>
            <a:pPr fontAlgn="base"/>
            <a:r>
              <a:rPr lang="en-US" dirty="0"/>
              <a:t>(b) Expansion</a:t>
            </a:r>
          </a:p>
          <a:p>
            <a:pPr fontAlgn="base"/>
            <a:r>
              <a:rPr lang="en-US" dirty="0"/>
              <a:t>(c) Control</a:t>
            </a:r>
          </a:p>
          <a:p>
            <a:pPr fontAlgn="base"/>
            <a:r>
              <a:rPr lang="en-US" dirty="0"/>
              <a:t>(d) Integration</a:t>
            </a:r>
          </a:p>
          <a:p>
            <a:pPr fontAlgn="base"/>
            <a:r>
              <a:rPr lang="en-US" dirty="0"/>
              <a:t>(e) Data administration</a:t>
            </a:r>
          </a:p>
          <a:p>
            <a:pPr fontAlgn="base"/>
            <a:r>
              <a:rPr lang="en-US" dirty="0"/>
              <a:t>(f) Maturity</a:t>
            </a:r>
          </a:p>
          <a:p>
            <a:pPr marL="0" indent="0">
              <a:buNone/>
            </a:pPr>
            <a:endParaRPr lang="en-US" dirty="0"/>
          </a:p>
        </p:txBody>
      </p:sp>
    </p:spTree>
    <p:extLst>
      <p:ext uri="{BB962C8B-B14F-4D97-AF65-F5344CB8AC3E}">
        <p14:creationId xmlns:p14="http://schemas.microsoft.com/office/powerpoint/2010/main" val="2595629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5693"/>
          </a:xfrm>
        </p:spPr>
        <p:txBody>
          <a:bodyPr/>
          <a:lstStyle/>
          <a:p>
            <a:r>
              <a:rPr lang="en-US" b="1" dirty="0" smtClean="0"/>
              <a:t>Nolan Six Stage </a:t>
            </a:r>
            <a:r>
              <a:rPr lang="en-CA" b="1" dirty="0"/>
              <a:t>IT Growth Model</a:t>
            </a:r>
            <a:endParaRPr lang="en-US" dirty="0"/>
          </a:p>
        </p:txBody>
      </p:sp>
      <p:pic>
        <p:nvPicPr>
          <p:cNvPr id="4" name="Content Placeholder 3"/>
          <p:cNvPicPr>
            <a:picLocks noGrp="1" noChangeAspect="1"/>
          </p:cNvPicPr>
          <p:nvPr>
            <p:ph idx="1"/>
          </p:nvPr>
        </p:nvPicPr>
        <p:blipFill>
          <a:blip r:embed="rId2"/>
          <a:stretch>
            <a:fillRect/>
          </a:stretch>
        </p:blipFill>
        <p:spPr>
          <a:xfrm>
            <a:off x="1984664" y="1506683"/>
            <a:ext cx="8936181" cy="4842162"/>
          </a:xfrm>
          <a:prstGeom prst="rect">
            <a:avLst/>
          </a:prstGeom>
        </p:spPr>
      </p:pic>
    </p:spTree>
    <p:extLst>
      <p:ext uri="{BB962C8B-B14F-4D97-AF65-F5344CB8AC3E}">
        <p14:creationId xmlns:p14="http://schemas.microsoft.com/office/powerpoint/2010/main" val="3082158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863"/>
            <a:ext cx="10515600" cy="1246909"/>
          </a:xfrm>
        </p:spPr>
        <p:txBody>
          <a:bodyPr>
            <a:normAutofit/>
          </a:bodyPr>
          <a:lstStyle/>
          <a:p>
            <a:r>
              <a:rPr lang="en-US" b="1" dirty="0" smtClean="0"/>
              <a:t>Nolan Six Stage </a:t>
            </a:r>
            <a:r>
              <a:rPr lang="en-CA" b="1" dirty="0" smtClean="0"/>
              <a:t>IT Growth Model</a:t>
            </a:r>
            <a:endParaRPr lang="en-US" dirty="0"/>
          </a:p>
        </p:txBody>
      </p:sp>
      <p:sp>
        <p:nvSpPr>
          <p:cNvPr id="3" name="Content Placeholder 2"/>
          <p:cNvSpPr>
            <a:spLocks noGrp="1"/>
          </p:cNvSpPr>
          <p:nvPr>
            <p:ph idx="1"/>
          </p:nvPr>
        </p:nvSpPr>
        <p:spPr>
          <a:xfrm>
            <a:off x="838200" y="1309255"/>
            <a:ext cx="10515600" cy="4867708"/>
          </a:xfrm>
        </p:spPr>
        <p:txBody>
          <a:bodyPr>
            <a:normAutofit lnSpcReduction="10000"/>
          </a:bodyPr>
          <a:lstStyle/>
          <a:p>
            <a:pPr marL="0" indent="0" fontAlgn="base">
              <a:buNone/>
            </a:pPr>
            <a:r>
              <a:rPr lang="en-US" b="1" dirty="0" smtClean="0"/>
              <a:t>1. Initiation:</a:t>
            </a:r>
            <a:r>
              <a:rPr lang="en-US" dirty="0" smtClean="0"/>
              <a:t/>
            </a:r>
            <a:br>
              <a:rPr lang="en-US" dirty="0" smtClean="0"/>
            </a:br>
            <a:endParaRPr lang="en-US" dirty="0" smtClean="0"/>
          </a:p>
          <a:p>
            <a:pPr fontAlgn="base"/>
            <a:r>
              <a:rPr lang="en-US" dirty="0" smtClean="0"/>
              <a:t>This </a:t>
            </a:r>
            <a:r>
              <a:rPr lang="en-US" dirty="0"/>
              <a:t>is the first stage of evolution of information technology in an enterprise. During this stage, an enterprise acquires a few computer systems and application software packages. A select </a:t>
            </a:r>
            <a:r>
              <a:rPr lang="en-US" dirty="0" smtClean="0"/>
              <a:t>enthusiasts </a:t>
            </a:r>
            <a:r>
              <a:rPr lang="en-US" dirty="0"/>
              <a:t>in the enterprise familiarize themselves with the com­puter systems and whatever software is available.</a:t>
            </a:r>
          </a:p>
          <a:p>
            <a:pPr fontAlgn="base"/>
            <a:r>
              <a:rPr lang="en-US" dirty="0"/>
              <a:t>There is a high degree of </a:t>
            </a:r>
            <a:r>
              <a:rPr lang="en-US" dirty="0" smtClean="0"/>
              <a:t>de-centralization </a:t>
            </a:r>
            <a:r>
              <a:rPr lang="en-US" dirty="0"/>
              <a:t>as IT professionals are busy developing new and basic applications. Since most of the modern enterprises of medium to large size are already using computer systems, this stage is a history for them as they have already passed through that stage.</a:t>
            </a:r>
          </a:p>
          <a:p>
            <a:endParaRPr lang="en-US" dirty="0"/>
          </a:p>
        </p:txBody>
      </p:sp>
    </p:spTree>
    <p:extLst>
      <p:ext uri="{BB962C8B-B14F-4D97-AF65-F5344CB8AC3E}">
        <p14:creationId xmlns:p14="http://schemas.microsoft.com/office/powerpoint/2010/main" val="2036969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36" y="0"/>
            <a:ext cx="10709564" cy="862445"/>
          </a:xfrm>
        </p:spPr>
        <p:txBody>
          <a:bodyPr>
            <a:normAutofit/>
          </a:bodyPr>
          <a:lstStyle/>
          <a:p>
            <a:r>
              <a:rPr lang="en-US" b="1" dirty="0" smtClean="0"/>
              <a:t>Nolan Six Stage </a:t>
            </a:r>
            <a:r>
              <a:rPr lang="en-CA" b="1" dirty="0" smtClean="0"/>
              <a:t>IT Growth Model</a:t>
            </a:r>
            <a:endParaRPr lang="en-US" dirty="0"/>
          </a:p>
        </p:txBody>
      </p:sp>
      <p:sp>
        <p:nvSpPr>
          <p:cNvPr id="3" name="Content Placeholder 2"/>
          <p:cNvSpPr>
            <a:spLocks noGrp="1"/>
          </p:cNvSpPr>
          <p:nvPr>
            <p:ph idx="1"/>
          </p:nvPr>
        </p:nvSpPr>
        <p:spPr>
          <a:xfrm>
            <a:off x="467591" y="665018"/>
            <a:ext cx="10886209" cy="5735782"/>
          </a:xfrm>
        </p:spPr>
        <p:txBody>
          <a:bodyPr>
            <a:normAutofit lnSpcReduction="10000"/>
          </a:bodyPr>
          <a:lstStyle/>
          <a:p>
            <a:pPr marL="0" indent="0" fontAlgn="base">
              <a:buNone/>
            </a:pPr>
            <a:r>
              <a:rPr lang="en-US" b="1" dirty="0" smtClean="0"/>
              <a:t>2. Expansion:</a:t>
            </a:r>
            <a:endParaRPr lang="en-US" dirty="0" smtClean="0"/>
          </a:p>
          <a:p>
            <a:pPr fontAlgn="base"/>
            <a:r>
              <a:rPr lang="en-US" dirty="0" smtClean="0"/>
              <a:t>The </a:t>
            </a:r>
            <a:r>
              <a:rPr lang="en-US" dirty="0"/>
              <a:t>second stage is that of expansion. During this stage, the information systems have found acceptability and every depart­ment is in the process of acquiring more information technology (IT) resources, as they are quite satisfied with the benefits from the already installed IT applications. </a:t>
            </a:r>
            <a:endParaRPr lang="en-US" dirty="0" smtClean="0"/>
          </a:p>
          <a:p>
            <a:pPr fontAlgn="base"/>
            <a:r>
              <a:rPr lang="en-US" dirty="0" smtClean="0"/>
              <a:t>There </a:t>
            </a:r>
            <a:r>
              <a:rPr lang="en-US" dirty="0"/>
              <a:t>is a rapid and unplanned expansion of IT applications without any serious long-term plan­ning for this purpose. Only a few of the applications are in areas that can offer substantial, tangible and intangible, benefits.</a:t>
            </a:r>
          </a:p>
          <a:p>
            <a:pPr fontAlgn="base"/>
            <a:r>
              <a:rPr lang="en-US" dirty="0"/>
              <a:t>As the demand from the IT infrastructure increases, it is not equipped to cope up </a:t>
            </a:r>
            <a:r>
              <a:rPr lang="en-US" dirty="0" smtClean="0"/>
              <a:t>with it. </a:t>
            </a:r>
            <a:r>
              <a:rPr lang="en-US" dirty="0"/>
              <a:t>As a result, by the end of this stage, there is a growing dissatisfaction among the users and senior managers as they have now started feeling that information systems have not been able to deliver what was expected of them.</a:t>
            </a:r>
          </a:p>
          <a:p>
            <a:endParaRPr lang="en-US" dirty="0"/>
          </a:p>
        </p:txBody>
      </p:sp>
    </p:spTree>
    <p:extLst>
      <p:ext uri="{BB962C8B-B14F-4D97-AF65-F5344CB8AC3E}">
        <p14:creationId xmlns:p14="http://schemas.microsoft.com/office/powerpoint/2010/main" val="1739045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97280"/>
          </a:xfrm>
        </p:spPr>
        <p:txBody>
          <a:bodyPr>
            <a:normAutofit fontScale="90000"/>
          </a:bodyPr>
          <a:lstStyle/>
          <a:p>
            <a:pPr algn="ctr"/>
            <a:r>
              <a:rPr lang="en-US" b="1" dirty="0" smtClean="0"/>
              <a:t>IS PLANNING</a:t>
            </a:r>
            <a:br>
              <a:rPr lang="en-US" b="1" dirty="0" smtClean="0"/>
            </a:br>
            <a:endParaRPr lang="en-US" b="1" dirty="0"/>
          </a:p>
        </p:txBody>
      </p:sp>
      <p:sp>
        <p:nvSpPr>
          <p:cNvPr id="3" name="Content Placeholder 2"/>
          <p:cNvSpPr>
            <a:spLocks noGrp="1"/>
          </p:cNvSpPr>
          <p:nvPr>
            <p:ph idx="1"/>
          </p:nvPr>
        </p:nvSpPr>
        <p:spPr>
          <a:xfrm>
            <a:off x="838200" y="955040"/>
            <a:ext cx="10515600" cy="5506720"/>
          </a:xfrm>
        </p:spPr>
        <p:txBody>
          <a:bodyPr>
            <a:normAutofit/>
          </a:bodyPr>
          <a:lstStyle/>
          <a:p>
            <a:pPr marL="0" lvl="0" indent="0">
              <a:buNone/>
            </a:pPr>
            <a:r>
              <a:rPr lang="en-GB" b="1" dirty="0"/>
              <a:t>IS planning process:</a:t>
            </a:r>
            <a:endParaRPr lang="en-US" b="1" dirty="0"/>
          </a:p>
          <a:p>
            <a:pPr lvl="1"/>
            <a:r>
              <a:rPr lang="en-GB" sz="2800" dirty="0"/>
              <a:t>a</a:t>
            </a:r>
            <a:r>
              <a:rPr lang="en-GB" sz="2800" dirty="0" smtClean="0"/>
              <a:t> </a:t>
            </a:r>
            <a:r>
              <a:rPr lang="en-GB" sz="2800" dirty="0"/>
              <a:t>process of developing and maintaining consistency between the organisation's objective and resources and its changing opportunities </a:t>
            </a:r>
            <a:endParaRPr lang="en-US" sz="2800" dirty="0"/>
          </a:p>
          <a:p>
            <a:pPr lvl="1"/>
            <a:r>
              <a:rPr lang="en-GB" sz="2800" dirty="0"/>
              <a:t>Aims to define and document an approach top doing business that leads to satisfactory profits and growth</a:t>
            </a:r>
            <a:endParaRPr lang="en-US" sz="2800" dirty="0"/>
          </a:p>
          <a:p>
            <a:pPr lvl="1"/>
            <a:r>
              <a:rPr lang="en-GB" sz="2800" dirty="0"/>
              <a:t>General direction for use and management of resources</a:t>
            </a:r>
            <a:endParaRPr lang="en-US" sz="2800" dirty="0"/>
          </a:p>
          <a:p>
            <a:pPr lvl="1"/>
            <a:r>
              <a:rPr lang="en-GB" sz="2800" dirty="0"/>
              <a:t>Converts vision and mission into concrete </a:t>
            </a:r>
            <a:r>
              <a:rPr lang="en-GB" sz="2800" dirty="0" err="1"/>
              <a:t>achievables</a:t>
            </a:r>
            <a:r>
              <a:rPr lang="en-GB" sz="2800" dirty="0"/>
              <a:t> </a:t>
            </a:r>
            <a:endParaRPr lang="en-US" sz="2800" dirty="0"/>
          </a:p>
          <a:p>
            <a:r>
              <a:rPr lang="en-GB" dirty="0"/>
              <a:t>Mission – about stating the purpose while vision is about stating the imagined future </a:t>
            </a:r>
            <a:endParaRPr lang="en-US" dirty="0"/>
          </a:p>
        </p:txBody>
      </p:sp>
    </p:spTree>
    <p:extLst>
      <p:ext uri="{BB962C8B-B14F-4D97-AF65-F5344CB8AC3E}">
        <p14:creationId xmlns:p14="http://schemas.microsoft.com/office/powerpoint/2010/main" val="2474511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0384"/>
          </a:xfrm>
        </p:spPr>
        <p:txBody>
          <a:bodyPr>
            <a:normAutofit fontScale="90000"/>
          </a:bodyPr>
          <a:lstStyle/>
          <a:p>
            <a:r>
              <a:rPr lang="en-US" b="1" dirty="0" smtClean="0"/>
              <a:t>Nolan Six Stage </a:t>
            </a:r>
            <a:r>
              <a:rPr lang="en-CA" b="1" dirty="0" smtClean="0"/>
              <a:t>IT Growth Model</a:t>
            </a:r>
            <a:r>
              <a:rPr lang="en-US" dirty="0"/>
              <a:t/>
            </a:r>
            <a:br>
              <a:rPr lang="en-US" dirty="0"/>
            </a:br>
            <a:endParaRPr lang="en-US" dirty="0"/>
          </a:p>
        </p:txBody>
      </p:sp>
      <p:sp>
        <p:nvSpPr>
          <p:cNvPr id="3" name="Content Placeholder 2"/>
          <p:cNvSpPr>
            <a:spLocks noGrp="1"/>
          </p:cNvSpPr>
          <p:nvPr>
            <p:ph idx="1"/>
          </p:nvPr>
        </p:nvSpPr>
        <p:spPr>
          <a:xfrm>
            <a:off x="838200" y="955040"/>
            <a:ext cx="10515600" cy="5221923"/>
          </a:xfrm>
        </p:spPr>
        <p:txBody>
          <a:bodyPr/>
          <a:lstStyle/>
          <a:p>
            <a:pPr marL="0" indent="0">
              <a:buNone/>
            </a:pPr>
            <a:r>
              <a:rPr lang="en-US" b="1" dirty="0" smtClean="0"/>
              <a:t>2. Expansion cont’d</a:t>
            </a:r>
            <a:endParaRPr lang="en-US" dirty="0" smtClean="0"/>
          </a:p>
          <a:p>
            <a:r>
              <a:rPr lang="en-US" dirty="0" smtClean="0"/>
              <a:t>There </a:t>
            </a:r>
            <a:r>
              <a:rPr lang="en-US" dirty="0"/>
              <a:t>are delays in the develop­ment projects and there are bottlenecks to be removed in the al­ready completed projects. </a:t>
            </a:r>
            <a:endParaRPr lang="en-US" dirty="0" smtClean="0"/>
          </a:p>
          <a:p>
            <a:r>
              <a:rPr lang="en-US" dirty="0" smtClean="0"/>
              <a:t>The </a:t>
            </a:r>
            <a:r>
              <a:rPr lang="en-US" dirty="0"/>
              <a:t>senior managers who thought they were doing great job by sanctioning large investments in IT find that the investment on IT is not giving a reasonable rate of return. </a:t>
            </a:r>
            <a:endParaRPr lang="en-US" dirty="0" smtClean="0"/>
          </a:p>
          <a:p>
            <a:r>
              <a:rPr lang="en-US" dirty="0" smtClean="0"/>
              <a:t>Information </a:t>
            </a:r>
            <a:r>
              <a:rPr lang="en-US" dirty="0"/>
              <a:t>System planning is still at a primitive stage and lack integration of various business functions. </a:t>
            </a:r>
            <a:endParaRPr lang="en-US" dirty="0" smtClean="0"/>
          </a:p>
          <a:p>
            <a:endParaRPr lang="en-US" dirty="0"/>
          </a:p>
        </p:txBody>
      </p:sp>
    </p:spTree>
    <p:extLst>
      <p:ext uri="{BB962C8B-B14F-4D97-AF65-F5344CB8AC3E}">
        <p14:creationId xmlns:p14="http://schemas.microsoft.com/office/powerpoint/2010/main" val="3371706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07918"/>
          </a:xfrm>
        </p:spPr>
        <p:txBody>
          <a:bodyPr>
            <a:normAutofit/>
          </a:bodyPr>
          <a:lstStyle/>
          <a:p>
            <a:r>
              <a:rPr lang="en-US" b="1" dirty="0" smtClean="0"/>
              <a:t>Nolan Six Stage </a:t>
            </a:r>
            <a:r>
              <a:rPr lang="en-CA" b="1" dirty="0" smtClean="0"/>
              <a:t>IT Growth Model</a:t>
            </a:r>
            <a:endParaRPr lang="en-US" dirty="0"/>
          </a:p>
        </p:txBody>
      </p:sp>
      <p:sp>
        <p:nvSpPr>
          <p:cNvPr id="3" name="Content Placeholder 2"/>
          <p:cNvSpPr>
            <a:spLocks noGrp="1"/>
          </p:cNvSpPr>
          <p:nvPr>
            <p:ph idx="1"/>
          </p:nvPr>
        </p:nvSpPr>
        <p:spPr>
          <a:xfrm>
            <a:off x="446809" y="716973"/>
            <a:ext cx="10906991" cy="5459990"/>
          </a:xfrm>
        </p:spPr>
        <p:txBody>
          <a:bodyPr>
            <a:normAutofit fontScale="92500" lnSpcReduction="20000"/>
          </a:bodyPr>
          <a:lstStyle/>
          <a:p>
            <a:pPr marL="0" indent="0" fontAlgn="base">
              <a:buNone/>
            </a:pPr>
            <a:r>
              <a:rPr lang="en-US" b="1" dirty="0" smtClean="0"/>
              <a:t>3. Control:</a:t>
            </a:r>
            <a:r>
              <a:rPr lang="en-US" dirty="0" smtClean="0"/>
              <a:t/>
            </a:r>
            <a:br>
              <a:rPr lang="en-US" dirty="0" smtClean="0"/>
            </a:br>
            <a:endParaRPr lang="en-US" dirty="0" smtClean="0"/>
          </a:p>
          <a:p>
            <a:pPr fontAlgn="base"/>
            <a:r>
              <a:rPr lang="en-US" dirty="0" smtClean="0"/>
              <a:t>It </a:t>
            </a:r>
            <a:r>
              <a:rPr lang="en-US" dirty="0"/>
              <a:t>is realized that the things are going out of control and per­formance of IT infrastructure is not up-to the mark, </a:t>
            </a:r>
            <a:r>
              <a:rPr lang="en-US" dirty="0" smtClean="0"/>
              <a:t>and therefore a </a:t>
            </a:r>
            <a:r>
              <a:rPr lang="en-US" dirty="0"/>
              <a:t>system of control is established. </a:t>
            </a:r>
            <a:endParaRPr lang="en-US" dirty="0" smtClean="0"/>
          </a:p>
          <a:p>
            <a:pPr fontAlgn="base"/>
            <a:r>
              <a:rPr lang="en-US" dirty="0" smtClean="0"/>
              <a:t>Earlier </a:t>
            </a:r>
            <a:r>
              <a:rPr lang="en-US" dirty="0"/>
              <a:t>plans are reviewed and top manage­ment shows greater interest in the information system plans.</a:t>
            </a:r>
          </a:p>
          <a:p>
            <a:pPr fontAlgn="base"/>
            <a:r>
              <a:rPr lang="en-US" dirty="0"/>
              <a:t>The orientation of development project is now focused on managerial activities than the operational activities. </a:t>
            </a:r>
            <a:endParaRPr lang="en-US" dirty="0" smtClean="0"/>
          </a:p>
          <a:p>
            <a:pPr fontAlgn="base"/>
            <a:r>
              <a:rPr lang="en-US" dirty="0" smtClean="0"/>
              <a:t>The </a:t>
            </a:r>
            <a:r>
              <a:rPr lang="en-US" dirty="0"/>
              <a:t>top management’s involvement also results in accountability of the user for benefits of IT infrastructure. </a:t>
            </a:r>
            <a:endParaRPr lang="en-US" dirty="0" smtClean="0"/>
          </a:p>
          <a:p>
            <a:pPr fontAlgn="base"/>
            <a:r>
              <a:rPr lang="en-US" dirty="0" smtClean="0"/>
              <a:t>Each </a:t>
            </a:r>
            <a:r>
              <a:rPr lang="en-US" dirty="0"/>
              <a:t>user has to ensure that the use of IT infra­structure is justified in terms of contributions to the achievement of goals of the enterprise. </a:t>
            </a:r>
            <a:endParaRPr lang="en-US" dirty="0" smtClean="0"/>
          </a:p>
          <a:p>
            <a:pPr fontAlgn="base"/>
            <a:r>
              <a:rPr lang="en-US" dirty="0" smtClean="0"/>
              <a:t>At </a:t>
            </a:r>
            <a:r>
              <a:rPr lang="en-US" dirty="0"/>
              <a:t>the end of the third stage, users be­come more mature and they start expecting from information systems flexibility and responsiveness to the changing needs.</a:t>
            </a:r>
          </a:p>
          <a:p>
            <a:endParaRPr lang="en-US" dirty="0"/>
          </a:p>
        </p:txBody>
      </p:sp>
    </p:spTree>
    <p:extLst>
      <p:ext uri="{BB962C8B-B14F-4D97-AF65-F5344CB8AC3E}">
        <p14:creationId xmlns:p14="http://schemas.microsoft.com/office/powerpoint/2010/main" val="3719507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519"/>
            <a:ext cx="10515600" cy="1028700"/>
          </a:xfrm>
        </p:spPr>
        <p:txBody>
          <a:bodyPr>
            <a:normAutofit/>
          </a:bodyPr>
          <a:lstStyle/>
          <a:p>
            <a:r>
              <a:rPr lang="en-US" b="1" dirty="0" smtClean="0"/>
              <a:t>Nolan Six Stage </a:t>
            </a:r>
            <a:r>
              <a:rPr lang="en-CA" b="1" dirty="0" smtClean="0"/>
              <a:t>IT Growth Model</a:t>
            </a:r>
            <a:endParaRPr lang="en-US" dirty="0"/>
          </a:p>
        </p:txBody>
      </p:sp>
      <p:sp>
        <p:nvSpPr>
          <p:cNvPr id="3" name="Content Placeholder 2"/>
          <p:cNvSpPr>
            <a:spLocks noGrp="1"/>
          </p:cNvSpPr>
          <p:nvPr>
            <p:ph idx="1"/>
          </p:nvPr>
        </p:nvSpPr>
        <p:spPr>
          <a:xfrm>
            <a:off x="838200" y="924791"/>
            <a:ext cx="10515600" cy="5538354"/>
          </a:xfrm>
        </p:spPr>
        <p:txBody>
          <a:bodyPr>
            <a:normAutofit/>
          </a:bodyPr>
          <a:lstStyle/>
          <a:p>
            <a:pPr marL="0" indent="0">
              <a:buNone/>
            </a:pPr>
            <a:r>
              <a:rPr lang="en-US" sz="3600" b="1" dirty="0" smtClean="0"/>
              <a:t>4. Integration</a:t>
            </a:r>
            <a:endParaRPr lang="en-US" sz="3600" dirty="0" smtClean="0"/>
          </a:p>
          <a:p>
            <a:r>
              <a:rPr lang="en-US" dirty="0" smtClean="0"/>
              <a:t>The </a:t>
            </a:r>
            <a:r>
              <a:rPr lang="en-US" dirty="0"/>
              <a:t>fourth stage of IT evolution begins with redesign­ing of application to integrate the information systems. Databases are designed and developed and these databases offer online re­sponse to the users need. By the end of this stage users start real­izing the benefits of IT infrastructure in improving communication within the enterprise.</a:t>
            </a:r>
          </a:p>
          <a:p>
            <a:endParaRPr lang="en-US" sz="3600" dirty="0"/>
          </a:p>
        </p:txBody>
      </p:sp>
    </p:spTree>
    <p:extLst>
      <p:ext uri="{BB962C8B-B14F-4D97-AF65-F5344CB8AC3E}">
        <p14:creationId xmlns:p14="http://schemas.microsoft.com/office/powerpoint/2010/main" val="4150371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2566"/>
          </a:xfrm>
        </p:spPr>
        <p:txBody>
          <a:bodyPr>
            <a:normAutofit/>
          </a:bodyPr>
          <a:lstStyle/>
          <a:p>
            <a:pPr algn="ctr"/>
            <a:r>
              <a:rPr lang="en-US" b="1" dirty="0"/>
              <a:t>Nolan Six Stage </a:t>
            </a:r>
            <a:r>
              <a:rPr lang="en-CA" b="1" dirty="0"/>
              <a:t>IT Growth Model</a:t>
            </a:r>
            <a:endParaRPr lang="en-US" dirty="0"/>
          </a:p>
        </p:txBody>
      </p:sp>
      <p:sp>
        <p:nvSpPr>
          <p:cNvPr id="3" name="Content Placeholder 2"/>
          <p:cNvSpPr>
            <a:spLocks noGrp="1"/>
          </p:cNvSpPr>
          <p:nvPr>
            <p:ph idx="1"/>
          </p:nvPr>
        </p:nvSpPr>
        <p:spPr>
          <a:xfrm>
            <a:off x="838200" y="1101436"/>
            <a:ext cx="10515600" cy="5075527"/>
          </a:xfrm>
        </p:spPr>
        <p:txBody>
          <a:bodyPr>
            <a:normAutofit fontScale="92500" lnSpcReduction="10000"/>
          </a:bodyPr>
          <a:lstStyle/>
          <a:p>
            <a:endParaRPr lang="en-US" sz="3200" dirty="0" smtClean="0"/>
          </a:p>
          <a:p>
            <a:pPr marL="0" indent="0">
              <a:buNone/>
            </a:pPr>
            <a:r>
              <a:rPr lang="en-US" sz="3200" b="1" dirty="0"/>
              <a:t>5. Data administration:</a:t>
            </a:r>
            <a:r>
              <a:rPr lang="en-US" sz="3200" dirty="0"/>
              <a:t/>
            </a:r>
            <a:br>
              <a:rPr lang="en-US" sz="3200" dirty="0"/>
            </a:br>
            <a:endParaRPr lang="en-US" sz="3200" dirty="0"/>
          </a:p>
          <a:p>
            <a:r>
              <a:rPr lang="en-US" sz="3200" dirty="0" smtClean="0"/>
              <a:t>Development </a:t>
            </a:r>
            <a:r>
              <a:rPr lang="en-US" sz="3200" dirty="0"/>
              <a:t>of databases for common use gives rise to the need for proper administration of information sys­tem. </a:t>
            </a:r>
            <a:endParaRPr lang="en-US" sz="3200" dirty="0" smtClean="0"/>
          </a:p>
          <a:p>
            <a:r>
              <a:rPr lang="en-US" sz="3200" dirty="0" smtClean="0"/>
              <a:t>The </a:t>
            </a:r>
            <a:r>
              <a:rPr lang="en-US" sz="3200" dirty="0"/>
              <a:t>information system architectures that were planned dur­ing the fourth stage are implemented. </a:t>
            </a:r>
            <a:endParaRPr lang="en-US" sz="3200" dirty="0" smtClean="0"/>
          </a:p>
          <a:p>
            <a:r>
              <a:rPr lang="en-US" sz="3200" dirty="0" smtClean="0"/>
              <a:t>At </a:t>
            </a:r>
            <a:r>
              <a:rPr lang="en-US" sz="3200" dirty="0"/>
              <a:t>the end of this stage, in­formation systems are fully integrated at the organizational level. </a:t>
            </a:r>
            <a:endParaRPr lang="en-US" sz="3200" dirty="0" smtClean="0"/>
          </a:p>
          <a:p>
            <a:r>
              <a:rPr lang="en-US" sz="3200" dirty="0"/>
              <a:t>F</a:t>
            </a:r>
            <a:r>
              <a:rPr lang="en-US" sz="3200" dirty="0" smtClean="0"/>
              <a:t>ormal </a:t>
            </a:r>
            <a:r>
              <a:rPr lang="en-US" sz="3200" dirty="0"/>
              <a:t>organizational structures with clearly defined du­ties and responsibilities for the information function are drawn up.</a:t>
            </a:r>
          </a:p>
          <a:p>
            <a:endParaRPr lang="en-US" dirty="0"/>
          </a:p>
        </p:txBody>
      </p:sp>
    </p:spTree>
    <p:extLst>
      <p:ext uri="{BB962C8B-B14F-4D97-AF65-F5344CB8AC3E}">
        <p14:creationId xmlns:p14="http://schemas.microsoft.com/office/powerpoint/2010/main" val="3634512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Nolan Six Stage </a:t>
            </a:r>
            <a:r>
              <a:rPr lang="en-CA" b="1" dirty="0" smtClean="0"/>
              <a:t>IT Growth Model</a:t>
            </a:r>
            <a:endParaRPr lang="en-US" dirty="0"/>
          </a:p>
        </p:txBody>
      </p:sp>
      <p:sp>
        <p:nvSpPr>
          <p:cNvPr id="3" name="Content Placeholder 2"/>
          <p:cNvSpPr>
            <a:spLocks noGrp="1"/>
          </p:cNvSpPr>
          <p:nvPr>
            <p:ph idx="1"/>
          </p:nvPr>
        </p:nvSpPr>
        <p:spPr/>
        <p:txBody>
          <a:bodyPr/>
          <a:lstStyle/>
          <a:p>
            <a:pPr marL="0" indent="0">
              <a:buNone/>
            </a:pPr>
            <a:r>
              <a:rPr lang="en-US" sz="3200" b="1" dirty="0" smtClean="0"/>
              <a:t>6. Maturity:</a:t>
            </a:r>
            <a:endParaRPr lang="en-US" sz="3200" dirty="0" smtClean="0"/>
          </a:p>
          <a:p>
            <a:r>
              <a:rPr lang="en-US" dirty="0" smtClean="0"/>
              <a:t>The </a:t>
            </a:r>
            <a:r>
              <a:rPr lang="en-US" dirty="0"/>
              <a:t>last stage of evolution of information system is </a:t>
            </a:r>
            <a:r>
              <a:rPr lang="en-US" dirty="0" smtClean="0"/>
              <a:t>ma­turity.</a:t>
            </a:r>
          </a:p>
          <a:p>
            <a:r>
              <a:rPr lang="en-US" dirty="0" smtClean="0"/>
              <a:t>Information </a:t>
            </a:r>
            <a:r>
              <a:rPr lang="en-US" dirty="0"/>
              <a:t>is treated as a corporate resource and the con­trol of the systems gets permeated into the hands of line managers who </a:t>
            </a:r>
            <a:r>
              <a:rPr lang="en-US" dirty="0" smtClean="0"/>
              <a:t>seamlessly </a:t>
            </a:r>
            <a:r>
              <a:rPr lang="en-US" dirty="0"/>
              <a:t>flow </a:t>
            </a:r>
            <a:r>
              <a:rPr lang="en-US" dirty="0" smtClean="0"/>
              <a:t>the </a:t>
            </a:r>
            <a:r>
              <a:rPr lang="en-US" dirty="0"/>
              <a:t>information to strengthen the </a:t>
            </a:r>
            <a:r>
              <a:rPr lang="en-US" dirty="0" smtClean="0"/>
              <a:t>decision </a:t>
            </a:r>
            <a:r>
              <a:rPr lang="en-US" dirty="0"/>
              <a:t>making process. </a:t>
            </a:r>
            <a:endParaRPr lang="en-US" dirty="0" smtClean="0"/>
          </a:p>
          <a:p>
            <a:r>
              <a:rPr lang="en-US" dirty="0" smtClean="0"/>
              <a:t>Information </a:t>
            </a:r>
            <a:r>
              <a:rPr lang="en-US" dirty="0"/>
              <a:t>systems take up the role of an enabler and not just a facilitator.</a:t>
            </a:r>
          </a:p>
          <a:p>
            <a:endParaRPr lang="en-US" dirty="0"/>
          </a:p>
        </p:txBody>
      </p:sp>
    </p:spTree>
    <p:extLst>
      <p:ext uri="{BB962C8B-B14F-4D97-AF65-F5344CB8AC3E}">
        <p14:creationId xmlns:p14="http://schemas.microsoft.com/office/powerpoint/2010/main" val="1946378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r>
              <a:rPr lang="en-US" b="1" dirty="0" smtClean="0"/>
              <a:t>Nolan Six Stage </a:t>
            </a:r>
            <a:r>
              <a:rPr lang="en-CA" b="1" dirty="0" smtClean="0"/>
              <a:t>IT Growth Model</a:t>
            </a:r>
            <a:endParaRPr lang="en-US" dirty="0"/>
          </a:p>
        </p:txBody>
      </p:sp>
      <p:sp>
        <p:nvSpPr>
          <p:cNvPr id="3" name="Content Placeholder 2"/>
          <p:cNvSpPr>
            <a:spLocks noGrp="1"/>
          </p:cNvSpPr>
          <p:nvPr>
            <p:ph idx="1"/>
          </p:nvPr>
        </p:nvSpPr>
        <p:spPr>
          <a:xfrm>
            <a:off x="415636" y="1028700"/>
            <a:ext cx="11222182" cy="5829300"/>
          </a:xfrm>
        </p:spPr>
        <p:txBody>
          <a:bodyPr>
            <a:normAutofit fontScale="92500" lnSpcReduction="20000"/>
          </a:bodyPr>
          <a:lstStyle/>
          <a:p>
            <a:pPr fontAlgn="base"/>
            <a:r>
              <a:rPr lang="en-US" dirty="0"/>
              <a:t>Information technology has undergone tremendous changes since the Nolan’s Model of evolution of information systems was thought of How­ever; it finds its validity even today. Each organization implementing information systems has to pass through these stages.</a:t>
            </a:r>
          </a:p>
          <a:p>
            <a:pPr fontAlgn="base"/>
            <a:r>
              <a:rPr lang="en-US" dirty="0"/>
              <a:t>How long each stage would last, will depend upon the learning speed of the enterprise. </a:t>
            </a:r>
            <a:endParaRPr lang="en-US" dirty="0" smtClean="0"/>
          </a:p>
          <a:p>
            <a:pPr fontAlgn="base"/>
            <a:r>
              <a:rPr lang="en-US" dirty="0" smtClean="0"/>
              <a:t>There </a:t>
            </a:r>
            <a:r>
              <a:rPr lang="en-US" dirty="0"/>
              <a:t>are slow learners and fast learners among the business enter­prises, too. It is necessary for a manager to understand at what stage of evolution of information system is the enterprise passing through, to understand what he should expect in future. </a:t>
            </a:r>
            <a:endParaRPr lang="en-US" dirty="0" smtClean="0"/>
          </a:p>
          <a:p>
            <a:pPr fontAlgn="base"/>
            <a:r>
              <a:rPr lang="en-US" dirty="0" smtClean="0"/>
              <a:t>The </a:t>
            </a:r>
            <a:r>
              <a:rPr lang="en-US" dirty="0"/>
              <a:t>understanding of these stages of evolution, thus, helps managers to be proactive.</a:t>
            </a:r>
          </a:p>
          <a:p>
            <a:pPr fontAlgn="base"/>
            <a:r>
              <a:rPr lang="en-US" dirty="0"/>
              <a:t>Nolan points out that the investment curve during these six stages will take the shape of double’s’, i.e. the investment will rise sharply in the first two stage to stabilize by the end of third stage. </a:t>
            </a:r>
            <a:endParaRPr lang="en-US" dirty="0" smtClean="0"/>
          </a:p>
          <a:p>
            <a:pPr fontAlgn="base"/>
            <a:r>
              <a:rPr lang="en-US" dirty="0" smtClean="0"/>
              <a:t>New </a:t>
            </a:r>
            <a:r>
              <a:rPr lang="en-US" dirty="0"/>
              <a:t>investments would be postponed. Again a new phase of rise in an­nual investment in IT infrastructure will begin in the fourth stage only to take a steady shape at the maturity stage.</a:t>
            </a:r>
          </a:p>
          <a:p>
            <a:endParaRPr lang="en-US" dirty="0"/>
          </a:p>
        </p:txBody>
      </p:sp>
    </p:spTree>
    <p:extLst>
      <p:ext uri="{BB962C8B-B14F-4D97-AF65-F5344CB8AC3E}">
        <p14:creationId xmlns:p14="http://schemas.microsoft.com/office/powerpoint/2010/main" val="4031739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8266"/>
          </a:xfrm>
        </p:spPr>
        <p:txBody>
          <a:bodyPr/>
          <a:lstStyle/>
          <a:p>
            <a:pPr algn="ctr"/>
            <a:r>
              <a:rPr lang="en-CA" b="1" dirty="0"/>
              <a:t>Critical success factors (CSFs)</a:t>
            </a:r>
            <a:r>
              <a:rPr lang="en-CA" dirty="0"/>
              <a:t> </a:t>
            </a:r>
            <a:endParaRPr lang="en-US" dirty="0"/>
          </a:p>
        </p:txBody>
      </p:sp>
      <p:sp>
        <p:nvSpPr>
          <p:cNvPr id="3" name="Content Placeholder 2"/>
          <p:cNvSpPr>
            <a:spLocks noGrp="1"/>
          </p:cNvSpPr>
          <p:nvPr>
            <p:ph idx="1"/>
          </p:nvPr>
        </p:nvSpPr>
        <p:spPr>
          <a:xfrm>
            <a:off x="374073" y="1153392"/>
            <a:ext cx="11346872" cy="5486399"/>
          </a:xfrm>
        </p:spPr>
        <p:txBody>
          <a:bodyPr/>
          <a:lstStyle/>
          <a:p>
            <a:pPr marL="0" indent="0">
              <a:buNone/>
            </a:pPr>
            <a:r>
              <a:rPr lang="en-CA" b="1" dirty="0" smtClean="0"/>
              <a:t>Critical </a:t>
            </a:r>
            <a:r>
              <a:rPr lang="en-CA" b="1" dirty="0"/>
              <a:t>success factors (CSFs)</a:t>
            </a:r>
            <a:r>
              <a:rPr lang="en-CA" dirty="0"/>
              <a:t> are those few things that must go right in order to ensure the organization's survival and success. </a:t>
            </a:r>
            <a:endParaRPr lang="en-CA" dirty="0" smtClean="0"/>
          </a:p>
          <a:p>
            <a:pPr marL="0" indent="0">
              <a:buNone/>
            </a:pPr>
            <a:r>
              <a:rPr lang="en-CA" dirty="0" smtClean="0"/>
              <a:t>Critical </a:t>
            </a:r>
            <a:r>
              <a:rPr lang="en-CA" dirty="0"/>
              <a:t>success factors vary by industry categories—manufacturing, service, or government—and by specific industries within these categories. Sample questions asked in the CSF approach are:</a:t>
            </a:r>
            <a:endParaRPr lang="en-US" dirty="0"/>
          </a:p>
          <a:p>
            <a:pPr lvl="1"/>
            <a:r>
              <a:rPr lang="en-CA" dirty="0"/>
              <a:t>What objectives are central to your organization?</a:t>
            </a:r>
            <a:endParaRPr lang="en-US" dirty="0"/>
          </a:p>
          <a:p>
            <a:pPr lvl="1"/>
            <a:r>
              <a:rPr lang="en-CA" dirty="0"/>
              <a:t>What are the critical factors that are essential to meeting these objectives?</a:t>
            </a:r>
            <a:endParaRPr lang="en-US" dirty="0"/>
          </a:p>
          <a:p>
            <a:pPr lvl="1"/>
            <a:r>
              <a:rPr lang="en-CA" dirty="0"/>
              <a:t>What decisions or actions are key to these critical factors?</a:t>
            </a:r>
            <a:endParaRPr lang="en-US" dirty="0"/>
          </a:p>
          <a:p>
            <a:pPr lvl="1"/>
            <a:r>
              <a:rPr lang="en-CA" dirty="0"/>
              <a:t>What variables underlie these decisions, and how are they measured?</a:t>
            </a:r>
            <a:endParaRPr lang="en-US" dirty="0"/>
          </a:p>
          <a:p>
            <a:pPr lvl="1"/>
            <a:r>
              <a:rPr lang="en-CA" dirty="0"/>
              <a:t>What information systems can supply these measures? </a:t>
            </a:r>
            <a:endParaRPr lang="en-US" dirty="0"/>
          </a:p>
          <a:p>
            <a:endParaRPr lang="en-US" dirty="0"/>
          </a:p>
        </p:txBody>
      </p:sp>
    </p:spTree>
    <p:extLst>
      <p:ext uri="{BB962C8B-B14F-4D97-AF65-F5344CB8AC3E}">
        <p14:creationId xmlns:p14="http://schemas.microsoft.com/office/powerpoint/2010/main" val="2614778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pPr algn="ctr"/>
            <a:r>
              <a:rPr lang="en-CA" b="1" dirty="0"/>
              <a:t>Critical success factors (CSFs)</a:t>
            </a:r>
            <a:r>
              <a:rPr lang="en-CA" dirty="0"/>
              <a:t> </a:t>
            </a:r>
            <a:endParaRPr lang="en-US" dirty="0"/>
          </a:p>
        </p:txBody>
      </p:sp>
      <p:sp>
        <p:nvSpPr>
          <p:cNvPr id="3" name="Content Placeholder 2"/>
          <p:cNvSpPr>
            <a:spLocks noGrp="1"/>
          </p:cNvSpPr>
          <p:nvPr>
            <p:ph idx="1"/>
          </p:nvPr>
        </p:nvSpPr>
        <p:spPr>
          <a:xfrm>
            <a:off x="838200" y="1483360"/>
            <a:ext cx="10515600" cy="4693603"/>
          </a:xfrm>
        </p:spPr>
        <p:txBody>
          <a:bodyPr/>
          <a:lstStyle/>
          <a:p>
            <a:r>
              <a:rPr lang="en-US" altLang="en-US" dirty="0" smtClean="0"/>
              <a:t>Small number, easily identifiable operational goals</a:t>
            </a:r>
          </a:p>
          <a:p>
            <a:r>
              <a:rPr lang="en-US" altLang="en-US" dirty="0" smtClean="0"/>
              <a:t>Shaped by industry, manager, environment</a:t>
            </a:r>
          </a:p>
          <a:p>
            <a:r>
              <a:rPr lang="en-US" altLang="en-US" dirty="0" smtClean="0"/>
              <a:t>Believed to assure firm’s success</a:t>
            </a:r>
          </a:p>
          <a:p>
            <a:r>
              <a:rPr lang="en-US" altLang="en-US" dirty="0" smtClean="0"/>
              <a:t>Used to determine organization’s information requirements</a:t>
            </a:r>
          </a:p>
          <a:p>
            <a:pPr marL="0" indent="0">
              <a:buNone/>
            </a:pPr>
            <a:r>
              <a:rPr lang="en-US" altLang="en-US" sz="2400" b="1" dirty="0" smtClean="0">
                <a:effectLst>
                  <a:outerShdw blurRad="38100" dist="38100" dir="2700000" algn="tl">
                    <a:srgbClr val="C0C0C0"/>
                  </a:outerShdw>
                </a:effectLst>
                <a:latin typeface="Arial" panose="020B0604020202020204" pitchFamily="34" charset="0"/>
              </a:rPr>
              <a:t>Example</a:t>
            </a:r>
            <a:r>
              <a:rPr lang="en-US" altLang="en-US" sz="2400" b="1" dirty="0">
                <a:effectLst>
                  <a:outerShdw blurRad="38100" dist="38100" dir="2700000" algn="tl">
                    <a:srgbClr val="C0C0C0"/>
                  </a:outerShdw>
                </a:effectLst>
                <a:latin typeface="Arial" panose="020B0604020202020204" pitchFamily="34" charset="0"/>
              </a:rPr>
              <a:t>: PROFIT CONCERN</a:t>
            </a:r>
            <a:endParaRPr lang="en-US" altLang="en-US" sz="2400" dirty="0"/>
          </a:p>
          <a:p>
            <a:r>
              <a:rPr lang="en-US" altLang="en-US" dirty="0" smtClean="0"/>
              <a:t>Goals (automobile industry): Earnings </a:t>
            </a:r>
            <a:r>
              <a:rPr lang="en-US" altLang="en-US" dirty="0"/>
              <a:t>per share, return on investment, market share, new product</a:t>
            </a:r>
          </a:p>
          <a:p>
            <a:r>
              <a:rPr lang="en-US" altLang="en-US" dirty="0"/>
              <a:t>CSF: Quality dealer system, cost control, energy standards</a:t>
            </a:r>
          </a:p>
          <a:p>
            <a:endParaRPr lang="en-US" dirty="0"/>
          </a:p>
        </p:txBody>
      </p:sp>
    </p:spTree>
    <p:extLst>
      <p:ext uri="{BB962C8B-B14F-4D97-AF65-F5344CB8AC3E}">
        <p14:creationId xmlns:p14="http://schemas.microsoft.com/office/powerpoint/2010/main" val="3103952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3755"/>
          </a:xfrm>
        </p:spPr>
        <p:txBody>
          <a:bodyPr/>
          <a:lstStyle/>
          <a:p>
            <a:pPr algn="ctr"/>
            <a:r>
              <a:rPr lang="en-CA" b="1" dirty="0"/>
              <a:t>Critical success factors (CSFs)</a:t>
            </a:r>
            <a:r>
              <a:rPr lang="en-CA" dirty="0"/>
              <a:t> </a:t>
            </a:r>
            <a:endParaRPr lang="en-US" dirty="0"/>
          </a:p>
        </p:txBody>
      </p:sp>
      <p:sp>
        <p:nvSpPr>
          <p:cNvPr id="3" name="Content Placeholder 2"/>
          <p:cNvSpPr>
            <a:spLocks noGrp="1"/>
          </p:cNvSpPr>
          <p:nvPr>
            <p:ph idx="1"/>
          </p:nvPr>
        </p:nvSpPr>
        <p:spPr>
          <a:xfrm>
            <a:off x="838200" y="1483360"/>
            <a:ext cx="10515600" cy="4693603"/>
          </a:xfrm>
        </p:spPr>
        <p:txBody>
          <a:bodyPr/>
          <a:lstStyle/>
          <a:p>
            <a:pPr marL="0" indent="0">
              <a:buNone/>
            </a:pPr>
            <a:r>
              <a:rPr lang="en-US" dirty="0" smtClean="0"/>
              <a:t>CSF cont’d</a:t>
            </a:r>
          </a:p>
          <a:p>
            <a:pPr marL="0" indent="0">
              <a:buNone/>
            </a:pPr>
            <a:r>
              <a:rPr lang="en-US" altLang="en-US" sz="2400" b="1" dirty="0">
                <a:effectLst>
                  <a:outerShdw blurRad="38100" dist="38100" dir="2700000" algn="tl">
                    <a:srgbClr val="C0C0C0"/>
                  </a:outerShdw>
                </a:effectLst>
                <a:latin typeface="Arial" panose="020B0604020202020204" pitchFamily="34" charset="0"/>
              </a:rPr>
              <a:t>NONPROFIT CONCERN</a:t>
            </a:r>
          </a:p>
          <a:p>
            <a:r>
              <a:rPr lang="en-US" altLang="en-US" sz="2400" dirty="0"/>
              <a:t>GOALS (Charities): Excellent client care, meeting government regulations, future care needs</a:t>
            </a:r>
          </a:p>
          <a:p>
            <a:r>
              <a:rPr lang="en-US" altLang="en-US" sz="2400" dirty="0"/>
              <a:t>CSF: Regional integration with other organizations, efficient use of resources, improved monitoring of regulations and funding </a:t>
            </a:r>
          </a:p>
          <a:p>
            <a:pPr marL="0" indent="0">
              <a:buNone/>
            </a:pPr>
            <a:endParaRPr lang="en-US" dirty="0"/>
          </a:p>
        </p:txBody>
      </p:sp>
    </p:spTree>
    <p:extLst>
      <p:ext uri="{BB962C8B-B14F-4D97-AF65-F5344CB8AC3E}">
        <p14:creationId xmlns:p14="http://schemas.microsoft.com/office/powerpoint/2010/main" val="3349862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3435"/>
          </a:xfrm>
        </p:spPr>
        <p:txBody>
          <a:bodyPr/>
          <a:lstStyle/>
          <a:p>
            <a:pPr algn="ctr"/>
            <a:r>
              <a:rPr lang="en-CA" b="1" dirty="0"/>
              <a:t>Critical success factors (CSFs)</a:t>
            </a:r>
            <a:r>
              <a:rPr lang="en-CA" dirty="0"/>
              <a:t> </a:t>
            </a:r>
            <a:endParaRPr lang="en-US" b="1" dirty="0"/>
          </a:p>
        </p:txBody>
      </p:sp>
      <p:sp>
        <p:nvSpPr>
          <p:cNvPr id="3" name="Content Placeholder 2"/>
          <p:cNvSpPr>
            <a:spLocks noGrp="1"/>
          </p:cNvSpPr>
          <p:nvPr>
            <p:ph idx="1"/>
          </p:nvPr>
        </p:nvSpPr>
        <p:spPr>
          <a:xfrm>
            <a:off x="838200" y="1178560"/>
            <a:ext cx="10515600" cy="5262880"/>
          </a:xfrm>
        </p:spPr>
        <p:txBody>
          <a:bodyPr/>
          <a:lstStyle/>
          <a:p>
            <a:pPr marL="0" indent="0">
              <a:buNone/>
            </a:pPr>
            <a:r>
              <a:rPr lang="en-US" altLang="en-US" b="1" dirty="0" smtClean="0"/>
              <a:t>Using CSFs to develop systems</a:t>
            </a:r>
            <a:endParaRPr lang="en-US" altLang="en-US" dirty="0" smtClean="0"/>
          </a:p>
          <a:p>
            <a:r>
              <a:rPr lang="en-US" altLang="en-US" dirty="0" smtClean="0"/>
              <a:t>Collect managers’ CSFs</a:t>
            </a:r>
          </a:p>
          <a:p>
            <a:r>
              <a:rPr lang="en-US" altLang="en-US" dirty="0" smtClean="0"/>
              <a:t>Aggregate, analyze individuals’ CSFs</a:t>
            </a:r>
          </a:p>
          <a:p>
            <a:r>
              <a:rPr lang="en-US" altLang="en-US" dirty="0" smtClean="0"/>
              <a:t>Develop agreement on company CSFs</a:t>
            </a:r>
          </a:p>
          <a:p>
            <a:r>
              <a:rPr lang="en-US" altLang="en-US" dirty="0" smtClean="0"/>
              <a:t>Define company CSFs</a:t>
            </a:r>
          </a:p>
          <a:p>
            <a:r>
              <a:rPr lang="en-US" altLang="en-US" dirty="0" smtClean="0"/>
              <a:t>Use CSFs to develop information system priorities</a:t>
            </a:r>
          </a:p>
          <a:p>
            <a:r>
              <a:rPr lang="en-US" altLang="en-US" dirty="0"/>
              <a:t>D</a:t>
            </a:r>
            <a:r>
              <a:rPr lang="en-US" altLang="en-US" dirty="0" smtClean="0"/>
              <a:t>efine DSS &amp; databases</a:t>
            </a:r>
          </a:p>
          <a:p>
            <a:endParaRPr lang="en-US" dirty="0"/>
          </a:p>
        </p:txBody>
      </p:sp>
    </p:spTree>
    <p:extLst>
      <p:ext uri="{BB962C8B-B14F-4D97-AF65-F5344CB8AC3E}">
        <p14:creationId xmlns:p14="http://schemas.microsoft.com/office/powerpoint/2010/main" val="420668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95680"/>
          </a:xfrm>
        </p:spPr>
        <p:txBody>
          <a:bodyPr>
            <a:normAutofit fontScale="90000"/>
          </a:bodyPr>
          <a:lstStyle/>
          <a:p>
            <a:pPr algn="ctr"/>
            <a:r>
              <a:rPr lang="en-US" b="1" dirty="0"/>
              <a:t>IS PLANNING</a:t>
            </a:r>
            <a:br>
              <a:rPr lang="en-US" b="1" dirty="0"/>
            </a:br>
            <a:endParaRPr lang="en-US" dirty="0"/>
          </a:p>
        </p:txBody>
      </p:sp>
      <p:sp>
        <p:nvSpPr>
          <p:cNvPr id="3" name="Content Placeholder 2"/>
          <p:cNvSpPr>
            <a:spLocks noGrp="1"/>
          </p:cNvSpPr>
          <p:nvPr>
            <p:ph idx="1"/>
          </p:nvPr>
        </p:nvSpPr>
        <p:spPr>
          <a:xfrm>
            <a:off x="838200" y="792480"/>
            <a:ext cx="10515600" cy="5811520"/>
          </a:xfrm>
        </p:spPr>
        <p:txBody>
          <a:bodyPr/>
          <a:lstStyle/>
          <a:p>
            <a:pPr marL="0" lvl="0" indent="0">
              <a:buNone/>
            </a:pPr>
            <a:r>
              <a:rPr lang="en-US" dirty="0"/>
              <a:t>Key elements of an IS Plan </a:t>
            </a:r>
          </a:p>
          <a:p>
            <a:pPr lvl="1"/>
            <a:r>
              <a:rPr lang="en-US" sz="2800" dirty="0"/>
              <a:t>Corporate mission statement </a:t>
            </a:r>
          </a:p>
          <a:p>
            <a:pPr lvl="1"/>
            <a:r>
              <a:rPr lang="en-US" sz="2800" dirty="0"/>
              <a:t>IS mission</a:t>
            </a:r>
          </a:p>
          <a:p>
            <a:pPr lvl="1"/>
            <a:r>
              <a:rPr lang="en-US" sz="2800" dirty="0"/>
              <a:t>Vision for IT within organization </a:t>
            </a:r>
          </a:p>
          <a:p>
            <a:pPr lvl="1"/>
            <a:r>
              <a:rPr lang="en-US" sz="2800" dirty="0"/>
              <a:t>IS strategic and tactical plans </a:t>
            </a:r>
          </a:p>
          <a:p>
            <a:pPr lvl="1"/>
            <a:r>
              <a:rPr lang="en-US" sz="2800" dirty="0"/>
              <a:t>Operations plan to achieve mission and vision </a:t>
            </a:r>
          </a:p>
          <a:p>
            <a:pPr lvl="1"/>
            <a:r>
              <a:rPr lang="en-US" sz="2800" dirty="0"/>
              <a:t>Budget to ensure resources are available </a:t>
            </a:r>
          </a:p>
          <a:p>
            <a:endParaRPr lang="en-US" sz="2400" dirty="0"/>
          </a:p>
          <a:p>
            <a:endParaRPr lang="en-US" dirty="0"/>
          </a:p>
        </p:txBody>
      </p:sp>
    </p:spTree>
    <p:extLst>
      <p:ext uri="{BB962C8B-B14F-4D97-AF65-F5344CB8AC3E}">
        <p14:creationId xmlns:p14="http://schemas.microsoft.com/office/powerpoint/2010/main" val="3416326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Critical success factors (CSFs)</a:t>
            </a:r>
            <a:r>
              <a:rPr lang="en-CA"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059873" y="2036618"/>
            <a:ext cx="9351818" cy="4270663"/>
          </a:xfrm>
          <a:prstGeom prst="rect">
            <a:avLst/>
          </a:prstGeom>
        </p:spPr>
      </p:pic>
    </p:spTree>
    <p:extLst>
      <p:ext uri="{BB962C8B-B14F-4D97-AF65-F5344CB8AC3E}">
        <p14:creationId xmlns:p14="http://schemas.microsoft.com/office/powerpoint/2010/main" val="1806680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2793"/>
          </a:xfrm>
        </p:spPr>
        <p:txBody>
          <a:bodyPr>
            <a:normAutofit fontScale="90000"/>
          </a:bodyPr>
          <a:lstStyle/>
          <a:p>
            <a:pPr fontAlgn="base"/>
            <a:r>
              <a:rPr lang="en-CA" b="1" dirty="0" smtClean="0"/>
              <a:t>Critical success factors (CSFs)</a:t>
            </a:r>
            <a:endParaRPr lang="en-US" dirty="0"/>
          </a:p>
        </p:txBody>
      </p:sp>
      <p:sp>
        <p:nvSpPr>
          <p:cNvPr id="3" name="Content Placeholder 2"/>
          <p:cNvSpPr>
            <a:spLocks noGrp="1"/>
          </p:cNvSpPr>
          <p:nvPr>
            <p:ph idx="1"/>
          </p:nvPr>
        </p:nvSpPr>
        <p:spPr>
          <a:xfrm>
            <a:off x="838200" y="1163782"/>
            <a:ext cx="10515600" cy="5075527"/>
          </a:xfrm>
        </p:spPr>
        <p:txBody>
          <a:bodyPr>
            <a:normAutofit lnSpcReduction="10000"/>
          </a:bodyPr>
          <a:lstStyle/>
          <a:p>
            <a:pPr marL="0" indent="0">
              <a:buNone/>
            </a:pPr>
            <a:r>
              <a:rPr lang="en-US" b="1" i="1" dirty="0" smtClean="0"/>
              <a:t>Examples of Critical Success Factors</a:t>
            </a:r>
          </a:p>
          <a:p>
            <a:pPr marL="0" indent="0" fontAlgn="base">
              <a:buNone/>
            </a:pPr>
            <a:r>
              <a:rPr lang="en-US" b="1" i="1" dirty="0" smtClean="0"/>
              <a:t>1. Skills</a:t>
            </a:r>
            <a:endParaRPr lang="en-US" dirty="0"/>
          </a:p>
          <a:p>
            <a:pPr lvl="0" fontAlgn="base"/>
            <a:r>
              <a:rPr lang="en-US" dirty="0"/>
              <a:t>The success of an organization depends on many factors and one of it is the human factors. In order to make sure that the organization can increased </a:t>
            </a:r>
            <a:r>
              <a:rPr lang="en-US" dirty="0" smtClean="0"/>
              <a:t>its </a:t>
            </a:r>
            <a:r>
              <a:rPr lang="en-US" dirty="0"/>
              <a:t>competitiveness in regards to competitive environment, skills worker or employee is needed. </a:t>
            </a:r>
            <a:endParaRPr lang="en-US" dirty="0" smtClean="0">
              <a:effectLst/>
            </a:endParaRPr>
          </a:p>
          <a:p>
            <a:pPr lvl="0" fontAlgn="base"/>
            <a:r>
              <a:rPr lang="en-US" dirty="0" err="1"/>
              <a:t>Papalexandris</a:t>
            </a:r>
            <a:r>
              <a:rPr lang="en-US" dirty="0"/>
              <a:t> &amp; </a:t>
            </a:r>
            <a:r>
              <a:rPr lang="en-US" dirty="0" err="1"/>
              <a:t>Nikandrou</a:t>
            </a:r>
            <a:r>
              <a:rPr lang="en-US" dirty="0"/>
              <a:t> (2000) in their study found out that there are four main categories of skills that </a:t>
            </a:r>
            <a:r>
              <a:rPr lang="en-US" dirty="0" smtClean="0"/>
              <a:t>are demanded </a:t>
            </a:r>
            <a:r>
              <a:rPr lang="en-US" dirty="0"/>
              <a:t>by the organizations which </a:t>
            </a:r>
            <a:r>
              <a:rPr lang="en-US" dirty="0" smtClean="0"/>
              <a:t>are, </a:t>
            </a:r>
            <a:r>
              <a:rPr lang="en-US" dirty="0"/>
              <a:t>technical skills, human skills and conceptual skills and one of the skills included in the technical area is project </a:t>
            </a:r>
            <a:r>
              <a:rPr lang="en-US" dirty="0" smtClean="0"/>
              <a:t>planning.</a:t>
            </a:r>
            <a:endParaRPr lang="en-US" dirty="0"/>
          </a:p>
          <a:p>
            <a:pPr lvl="0" fontAlgn="base"/>
            <a:r>
              <a:rPr lang="en-US" dirty="0" err="1" smtClean="0"/>
              <a:t>Titthasiri</a:t>
            </a:r>
            <a:r>
              <a:rPr lang="en-US" dirty="0" smtClean="0"/>
              <a:t> </a:t>
            </a:r>
            <a:r>
              <a:rPr lang="en-US" dirty="0"/>
              <a:t>(2000), in her study shows that representatives from all constituencies are important to prioritize the IT/IS objectives</a:t>
            </a:r>
          </a:p>
          <a:p>
            <a:pPr marL="0" indent="0">
              <a:buNone/>
            </a:pPr>
            <a:endParaRPr lang="en-US" dirty="0"/>
          </a:p>
        </p:txBody>
      </p:sp>
    </p:spTree>
    <p:extLst>
      <p:ext uri="{BB962C8B-B14F-4D97-AF65-F5344CB8AC3E}">
        <p14:creationId xmlns:p14="http://schemas.microsoft.com/office/powerpoint/2010/main" val="2893789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Critical success factors (CSFs)</a:t>
            </a:r>
            <a:endParaRPr lang="en-US" dirty="0"/>
          </a:p>
        </p:txBody>
      </p:sp>
      <p:sp>
        <p:nvSpPr>
          <p:cNvPr id="3" name="Content Placeholder 2"/>
          <p:cNvSpPr>
            <a:spLocks noGrp="1"/>
          </p:cNvSpPr>
          <p:nvPr>
            <p:ph idx="1"/>
          </p:nvPr>
        </p:nvSpPr>
        <p:spPr/>
        <p:txBody>
          <a:bodyPr/>
          <a:lstStyle/>
          <a:p>
            <a:pPr marL="0" indent="0">
              <a:buNone/>
            </a:pPr>
            <a:r>
              <a:rPr lang="en-US" b="1" i="1" dirty="0" smtClean="0"/>
              <a:t>2. Cooperation </a:t>
            </a:r>
            <a:r>
              <a:rPr lang="en-US" b="1" i="1" dirty="0"/>
              <a:t>from other departments</a:t>
            </a:r>
            <a:endParaRPr lang="en-US" dirty="0"/>
          </a:p>
          <a:p>
            <a:pPr lvl="0"/>
            <a:r>
              <a:rPr lang="en-US" dirty="0"/>
              <a:t>For some organization, the information system planning is prepared for the department which the information system would like to be implemented. </a:t>
            </a:r>
          </a:p>
          <a:p>
            <a:pPr lvl="0"/>
            <a:r>
              <a:rPr lang="en-US" dirty="0"/>
              <a:t>I</a:t>
            </a:r>
            <a:r>
              <a:rPr lang="en-US" dirty="0" smtClean="0"/>
              <a:t>n </a:t>
            </a:r>
            <a:r>
              <a:rPr lang="en-US" dirty="0"/>
              <a:t>order to make sure that the information system could benefit to the other users in that organization, it should get a full cooperation from other departments in that organization so that the particular </a:t>
            </a:r>
            <a:r>
              <a:rPr lang="en-US" dirty="0" smtClean="0"/>
              <a:t>departments knows </a:t>
            </a:r>
            <a:r>
              <a:rPr lang="en-US" dirty="0"/>
              <a:t>the process of other departments. </a:t>
            </a:r>
          </a:p>
          <a:p>
            <a:endParaRPr lang="en-US" dirty="0"/>
          </a:p>
        </p:txBody>
      </p:sp>
    </p:spTree>
    <p:extLst>
      <p:ext uri="{BB962C8B-B14F-4D97-AF65-F5344CB8AC3E}">
        <p14:creationId xmlns:p14="http://schemas.microsoft.com/office/powerpoint/2010/main" val="1101833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Critical success factors (CSFs)</a:t>
            </a:r>
            <a:endParaRPr lang="en-US" dirty="0"/>
          </a:p>
        </p:txBody>
      </p:sp>
      <p:sp>
        <p:nvSpPr>
          <p:cNvPr id="3" name="Content Placeholder 2"/>
          <p:cNvSpPr>
            <a:spLocks noGrp="1"/>
          </p:cNvSpPr>
          <p:nvPr>
            <p:ph idx="1"/>
          </p:nvPr>
        </p:nvSpPr>
        <p:spPr/>
        <p:txBody>
          <a:bodyPr/>
          <a:lstStyle/>
          <a:p>
            <a:pPr marL="0" indent="0">
              <a:buNone/>
            </a:pPr>
            <a:r>
              <a:rPr lang="en-US" dirty="0" smtClean="0"/>
              <a:t>3.</a:t>
            </a:r>
            <a:r>
              <a:rPr lang="en-US" b="1" i="1" dirty="0"/>
              <a:t> Financial Investment evaluation</a:t>
            </a:r>
            <a:endParaRPr lang="en-US" dirty="0"/>
          </a:p>
          <a:p>
            <a:pPr lvl="0"/>
            <a:r>
              <a:rPr lang="en-US" dirty="0" smtClean="0"/>
              <a:t>In </a:t>
            </a:r>
            <a:r>
              <a:rPr lang="en-US" dirty="0"/>
              <a:t>order to </a:t>
            </a:r>
            <a:r>
              <a:rPr lang="en-US" dirty="0" smtClean="0"/>
              <a:t>succeed </a:t>
            </a:r>
            <a:r>
              <a:rPr lang="en-US" dirty="0"/>
              <a:t>in information system planning, an investment towards the information system technology should be made same as the investment towards other assets such as building, machinery, equipment and </a:t>
            </a:r>
            <a:r>
              <a:rPr lang="en-US" dirty="0" smtClean="0"/>
              <a:t>others, </a:t>
            </a:r>
            <a:r>
              <a:rPr lang="en-US" dirty="0"/>
              <a:t>where it should be evaluated based on the priorities. </a:t>
            </a:r>
          </a:p>
          <a:p>
            <a:pPr lvl="0"/>
            <a:r>
              <a:rPr lang="en-US" dirty="0"/>
              <a:t>Lincoln and </a:t>
            </a:r>
            <a:r>
              <a:rPr lang="en-US" dirty="0" err="1"/>
              <a:t>Shorrock</a:t>
            </a:r>
            <a:r>
              <a:rPr lang="en-US" dirty="0"/>
              <a:t> (1990) found that many successful strategic IS projects had bypassed the normal justification process used in the organization.</a:t>
            </a:r>
          </a:p>
          <a:p>
            <a:pPr marL="0" indent="0">
              <a:buNone/>
            </a:pPr>
            <a:endParaRPr lang="en-US" dirty="0"/>
          </a:p>
        </p:txBody>
      </p:sp>
    </p:spTree>
    <p:extLst>
      <p:ext uri="{BB962C8B-B14F-4D97-AF65-F5344CB8AC3E}">
        <p14:creationId xmlns:p14="http://schemas.microsoft.com/office/powerpoint/2010/main" val="126377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Critical success factors (CSFs)</a:t>
            </a:r>
            <a:endParaRPr lang="en-US" dirty="0"/>
          </a:p>
        </p:txBody>
      </p:sp>
      <p:sp>
        <p:nvSpPr>
          <p:cNvPr id="3" name="Content Placeholder 2"/>
          <p:cNvSpPr>
            <a:spLocks noGrp="1"/>
          </p:cNvSpPr>
          <p:nvPr>
            <p:ph idx="1"/>
          </p:nvPr>
        </p:nvSpPr>
        <p:spPr/>
        <p:txBody>
          <a:bodyPr/>
          <a:lstStyle/>
          <a:p>
            <a:pPr marL="0" indent="0">
              <a:buNone/>
            </a:pPr>
            <a:r>
              <a:rPr lang="en-US" dirty="0" smtClean="0"/>
              <a:t>4. </a:t>
            </a:r>
            <a:r>
              <a:rPr lang="en-US" b="1" i="1" dirty="0"/>
              <a:t>Human Resource</a:t>
            </a:r>
            <a:endParaRPr lang="en-US" dirty="0"/>
          </a:p>
          <a:p>
            <a:pPr lvl="0"/>
            <a:r>
              <a:rPr lang="en-US" dirty="0"/>
              <a:t>Allocation of human </a:t>
            </a:r>
            <a:r>
              <a:rPr lang="en-US" dirty="0" smtClean="0"/>
              <a:t>resources </a:t>
            </a:r>
            <a:r>
              <a:rPr lang="en-US" dirty="0"/>
              <a:t>in information system planning process should be made to make sure that it is not underestimated. </a:t>
            </a:r>
          </a:p>
          <a:p>
            <a:pPr lvl="0"/>
            <a:r>
              <a:rPr lang="en-US" dirty="0" smtClean="0"/>
              <a:t>Underestimation </a:t>
            </a:r>
            <a:r>
              <a:rPr lang="en-US" dirty="0"/>
              <a:t>of this resource could lead the organization to miss their target dates and budgets (</a:t>
            </a:r>
            <a:r>
              <a:rPr lang="en-US" dirty="0" err="1"/>
              <a:t>Lederer</a:t>
            </a:r>
            <a:r>
              <a:rPr lang="en-US" dirty="0"/>
              <a:t> &amp; Gardiner, 1992). </a:t>
            </a:r>
          </a:p>
          <a:p>
            <a:pPr lvl="0"/>
            <a:r>
              <a:rPr lang="en-US" dirty="0" smtClean="0"/>
              <a:t>The </a:t>
            </a:r>
            <a:r>
              <a:rPr lang="en-US" dirty="0"/>
              <a:t>assertion </a:t>
            </a:r>
            <a:r>
              <a:rPr lang="en-US" dirty="0" smtClean="0"/>
              <a:t>is that </a:t>
            </a:r>
            <a:r>
              <a:rPr lang="en-US" dirty="0"/>
              <a:t>the better human resource allocation in preparing IS planning, the more likely to </a:t>
            </a:r>
            <a:r>
              <a:rPr lang="en-US" dirty="0" smtClean="0"/>
              <a:t>succeed </a:t>
            </a:r>
            <a:r>
              <a:rPr lang="en-US" dirty="0"/>
              <a:t>in information system planning.</a:t>
            </a:r>
          </a:p>
          <a:p>
            <a:pPr marL="0" indent="0">
              <a:buNone/>
            </a:pPr>
            <a:endParaRPr lang="en-US" dirty="0"/>
          </a:p>
        </p:txBody>
      </p:sp>
    </p:spTree>
    <p:extLst>
      <p:ext uri="{BB962C8B-B14F-4D97-AF65-F5344CB8AC3E}">
        <p14:creationId xmlns:p14="http://schemas.microsoft.com/office/powerpoint/2010/main" val="3965395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Critical success factors (CSFs)</a:t>
            </a:r>
            <a:endParaRPr lang="en-US" dirty="0"/>
          </a:p>
        </p:txBody>
      </p:sp>
      <p:sp>
        <p:nvSpPr>
          <p:cNvPr id="3" name="Content Placeholder 2"/>
          <p:cNvSpPr>
            <a:spLocks noGrp="1"/>
          </p:cNvSpPr>
          <p:nvPr>
            <p:ph idx="1"/>
          </p:nvPr>
        </p:nvSpPr>
        <p:spPr/>
        <p:txBody>
          <a:bodyPr/>
          <a:lstStyle/>
          <a:p>
            <a:pPr marL="0" indent="0">
              <a:buNone/>
            </a:pPr>
            <a:r>
              <a:rPr lang="en-US" b="1" i="1" dirty="0" smtClean="0"/>
              <a:t>5. IT </a:t>
            </a:r>
            <a:r>
              <a:rPr lang="en-US" b="1" i="1" dirty="0"/>
              <a:t>Infrastructure</a:t>
            </a:r>
            <a:endParaRPr lang="en-US" dirty="0"/>
          </a:p>
          <a:p>
            <a:pPr lvl="0"/>
            <a:r>
              <a:rPr lang="en-US" dirty="0"/>
              <a:t>In order to make sure that the implementation of the information system planning is a success, it is </a:t>
            </a:r>
            <a:r>
              <a:rPr lang="en-US" dirty="0" smtClean="0"/>
              <a:t>very crucial </a:t>
            </a:r>
            <a:r>
              <a:rPr lang="en-US" dirty="0"/>
              <a:t>to prepare all the infrastructures needed in implementing the plan. </a:t>
            </a:r>
          </a:p>
          <a:p>
            <a:pPr lvl="0"/>
            <a:r>
              <a:rPr lang="en-US" dirty="0"/>
              <a:t>Without the infrastructure, the plan will remain a plan. </a:t>
            </a:r>
            <a:r>
              <a:rPr lang="en-US" dirty="0" smtClean="0"/>
              <a:t> The assumption is </a:t>
            </a:r>
            <a:r>
              <a:rPr lang="en-US" dirty="0"/>
              <a:t>that the better the IT organizational infrastructure of the organization, the </a:t>
            </a:r>
            <a:r>
              <a:rPr lang="en-US" dirty="0" smtClean="0"/>
              <a:t>more likely it is </a:t>
            </a:r>
            <a:r>
              <a:rPr lang="en-US" dirty="0"/>
              <a:t>to </a:t>
            </a:r>
            <a:r>
              <a:rPr lang="en-US" dirty="0" smtClean="0"/>
              <a:t>succeed </a:t>
            </a:r>
            <a:r>
              <a:rPr lang="en-US" dirty="0"/>
              <a:t>in information system planning.</a:t>
            </a:r>
          </a:p>
          <a:p>
            <a:endParaRPr lang="en-US" dirty="0"/>
          </a:p>
        </p:txBody>
      </p:sp>
    </p:spTree>
    <p:extLst>
      <p:ext uri="{BB962C8B-B14F-4D97-AF65-F5344CB8AC3E}">
        <p14:creationId xmlns:p14="http://schemas.microsoft.com/office/powerpoint/2010/main" val="3022137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Critical success factors (CSFs)</a:t>
            </a:r>
            <a:endParaRPr lang="en-US" dirty="0"/>
          </a:p>
        </p:txBody>
      </p:sp>
      <p:sp>
        <p:nvSpPr>
          <p:cNvPr id="3" name="Content Placeholder 2"/>
          <p:cNvSpPr>
            <a:spLocks noGrp="1"/>
          </p:cNvSpPr>
          <p:nvPr>
            <p:ph idx="1"/>
          </p:nvPr>
        </p:nvSpPr>
        <p:spPr/>
        <p:txBody>
          <a:bodyPr/>
          <a:lstStyle/>
          <a:p>
            <a:pPr marL="0" indent="0">
              <a:buNone/>
            </a:pPr>
            <a:r>
              <a:rPr lang="en-US" b="1" i="1" dirty="0" smtClean="0"/>
              <a:t>6. Facilities</a:t>
            </a:r>
            <a:endParaRPr lang="en-US" dirty="0"/>
          </a:p>
          <a:p>
            <a:pPr lvl="0"/>
            <a:r>
              <a:rPr lang="en-US" dirty="0"/>
              <a:t>The facilities are also one of the important contents that should be considered in the SISP process. </a:t>
            </a:r>
          </a:p>
          <a:p>
            <a:pPr lvl="0"/>
            <a:r>
              <a:rPr lang="en-US" dirty="0"/>
              <a:t>According to </a:t>
            </a:r>
            <a:r>
              <a:rPr lang="en-US" dirty="0" err="1"/>
              <a:t>Titthasiri</a:t>
            </a:r>
            <a:r>
              <a:rPr lang="en-US" dirty="0"/>
              <a:t> (2000), in </a:t>
            </a:r>
            <a:r>
              <a:rPr lang="en-US" dirty="0" smtClean="0"/>
              <a:t>the </a:t>
            </a:r>
            <a:r>
              <a:rPr lang="en-US" dirty="0"/>
              <a:t>process of IS planning, facilities strategy should be made available such as allocations of the locations, buildings, rooms, security and furniture. </a:t>
            </a:r>
          </a:p>
          <a:p>
            <a:pPr lvl="0"/>
            <a:r>
              <a:rPr lang="en-US" dirty="0" smtClean="0"/>
              <a:t>The </a:t>
            </a:r>
            <a:r>
              <a:rPr lang="en-US" dirty="0"/>
              <a:t>other hypothesis is </a:t>
            </a:r>
            <a:r>
              <a:rPr lang="en-US" dirty="0" smtClean="0"/>
              <a:t>that the </a:t>
            </a:r>
            <a:r>
              <a:rPr lang="en-US" dirty="0"/>
              <a:t>better facilities of the organization to support the ISP, the more likely </a:t>
            </a:r>
            <a:r>
              <a:rPr lang="en-US" dirty="0" smtClean="0"/>
              <a:t>it will succeed </a:t>
            </a:r>
            <a:r>
              <a:rPr lang="en-US" dirty="0"/>
              <a:t>in information system planning.</a:t>
            </a:r>
          </a:p>
          <a:p>
            <a:endParaRPr lang="en-US" dirty="0"/>
          </a:p>
        </p:txBody>
      </p:sp>
    </p:spTree>
    <p:extLst>
      <p:ext uri="{BB962C8B-B14F-4D97-AF65-F5344CB8AC3E}">
        <p14:creationId xmlns:p14="http://schemas.microsoft.com/office/powerpoint/2010/main" val="3627235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Critical success factors (CSFs)</a:t>
            </a:r>
            <a:endParaRPr lang="en-US" dirty="0"/>
          </a:p>
        </p:txBody>
      </p:sp>
      <p:sp>
        <p:nvSpPr>
          <p:cNvPr id="3" name="Content Placeholder 2"/>
          <p:cNvSpPr>
            <a:spLocks noGrp="1"/>
          </p:cNvSpPr>
          <p:nvPr>
            <p:ph idx="1"/>
          </p:nvPr>
        </p:nvSpPr>
        <p:spPr/>
        <p:txBody>
          <a:bodyPr/>
          <a:lstStyle/>
          <a:p>
            <a:pPr marL="0" indent="0">
              <a:buNone/>
            </a:pPr>
            <a:r>
              <a:rPr lang="en-US" b="1" i="1" dirty="0" smtClean="0"/>
              <a:t>7. IT </a:t>
            </a:r>
            <a:r>
              <a:rPr lang="en-US" b="1" i="1" dirty="0"/>
              <a:t>Organizational Structure</a:t>
            </a:r>
            <a:endParaRPr lang="en-US" dirty="0"/>
          </a:p>
          <a:p>
            <a:pPr lvl="0"/>
            <a:r>
              <a:rPr lang="en-US" dirty="0"/>
              <a:t>IT organizational structure is also an important content in SISP process. </a:t>
            </a:r>
            <a:endParaRPr lang="en-US" dirty="0" smtClean="0"/>
          </a:p>
          <a:p>
            <a:pPr lvl="0"/>
            <a:r>
              <a:rPr lang="en-US" dirty="0" smtClean="0"/>
              <a:t>According </a:t>
            </a:r>
            <a:r>
              <a:rPr lang="en-US" dirty="0"/>
              <a:t>to </a:t>
            </a:r>
            <a:r>
              <a:rPr lang="en-US" dirty="0" err="1"/>
              <a:t>Titthasiri</a:t>
            </a:r>
            <a:r>
              <a:rPr lang="en-US" dirty="0"/>
              <a:t> (2000), organizational structure is important to answer a question on what IT structure to be organized, how to </a:t>
            </a:r>
            <a:r>
              <a:rPr lang="en-US" dirty="0" smtClean="0"/>
              <a:t>develop </a:t>
            </a:r>
            <a:r>
              <a:rPr lang="en-US" dirty="0"/>
              <a:t>policies and procedures, how to </a:t>
            </a:r>
            <a:r>
              <a:rPr lang="en-US" dirty="0" smtClean="0"/>
              <a:t>organize </a:t>
            </a:r>
            <a:r>
              <a:rPr lang="en-US" dirty="0"/>
              <a:t>the IT planning team, and how many should be included in a </a:t>
            </a:r>
            <a:r>
              <a:rPr lang="en-US" dirty="0" smtClean="0"/>
              <a:t>team. </a:t>
            </a:r>
            <a:endParaRPr lang="en-US" dirty="0"/>
          </a:p>
          <a:p>
            <a:pPr lvl="0"/>
            <a:r>
              <a:rPr lang="en-US" dirty="0" smtClean="0"/>
              <a:t>The </a:t>
            </a:r>
            <a:r>
              <a:rPr lang="en-US" dirty="0"/>
              <a:t>above </a:t>
            </a:r>
            <a:r>
              <a:rPr lang="en-US" dirty="0" smtClean="0"/>
              <a:t>statement asserts </a:t>
            </a:r>
            <a:r>
              <a:rPr lang="en-US" dirty="0"/>
              <a:t>that the better the IT organizational structure of the organization, the more likely </a:t>
            </a:r>
            <a:r>
              <a:rPr lang="en-US" dirty="0" smtClean="0"/>
              <a:t>it will succeed </a:t>
            </a:r>
            <a:r>
              <a:rPr lang="en-US" dirty="0"/>
              <a:t>in information system planning.</a:t>
            </a:r>
          </a:p>
          <a:p>
            <a:endParaRPr lang="en-US" dirty="0"/>
          </a:p>
        </p:txBody>
      </p:sp>
    </p:spTree>
    <p:extLst>
      <p:ext uri="{BB962C8B-B14F-4D97-AF65-F5344CB8AC3E}">
        <p14:creationId xmlns:p14="http://schemas.microsoft.com/office/powerpoint/2010/main" val="40913510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Critical success factors (CSFs)</a:t>
            </a:r>
            <a:endParaRPr lang="en-US" dirty="0"/>
          </a:p>
        </p:txBody>
      </p:sp>
      <p:sp>
        <p:nvSpPr>
          <p:cNvPr id="3" name="Content Placeholder 2"/>
          <p:cNvSpPr>
            <a:spLocks noGrp="1"/>
          </p:cNvSpPr>
          <p:nvPr>
            <p:ph idx="1"/>
          </p:nvPr>
        </p:nvSpPr>
        <p:spPr/>
        <p:txBody>
          <a:bodyPr/>
          <a:lstStyle/>
          <a:p>
            <a:pPr marL="0" indent="0">
              <a:buNone/>
            </a:pPr>
            <a:r>
              <a:rPr lang="en-US" b="1" i="1" dirty="0" smtClean="0"/>
              <a:t>8. External </a:t>
            </a:r>
            <a:r>
              <a:rPr lang="en-US" b="1" i="1" dirty="0"/>
              <a:t>Environment</a:t>
            </a:r>
            <a:endParaRPr lang="en-US" dirty="0"/>
          </a:p>
          <a:p>
            <a:pPr lvl="0"/>
            <a:r>
              <a:rPr lang="en-US" dirty="0"/>
              <a:t>The external environment such as changes in supplier trends, customer preferences, emerging technology, government legislation and competitors’ actions may influence strategic information system planning by making it more difficult ( </a:t>
            </a:r>
            <a:r>
              <a:rPr lang="en-US" dirty="0" err="1"/>
              <a:t>Lederer</a:t>
            </a:r>
            <a:r>
              <a:rPr lang="en-US" dirty="0"/>
              <a:t> and </a:t>
            </a:r>
            <a:r>
              <a:rPr lang="en-US" dirty="0" err="1"/>
              <a:t>Mendelow</a:t>
            </a:r>
            <a:r>
              <a:rPr lang="en-US" dirty="0"/>
              <a:t>, 1990; </a:t>
            </a:r>
            <a:r>
              <a:rPr lang="en-US" dirty="0" err="1"/>
              <a:t>Ragunathan</a:t>
            </a:r>
            <a:r>
              <a:rPr lang="en-US" dirty="0"/>
              <a:t> and </a:t>
            </a:r>
            <a:r>
              <a:rPr lang="en-US" dirty="0" err="1"/>
              <a:t>Ragunathan</a:t>
            </a:r>
            <a:r>
              <a:rPr lang="en-US" dirty="0"/>
              <a:t>, 1991). </a:t>
            </a:r>
          </a:p>
          <a:p>
            <a:pPr lvl="0"/>
            <a:r>
              <a:rPr lang="en-US" dirty="0"/>
              <a:t>The hypotheses that can be derived from the above statement is the better analysis on the external environment the more likely </a:t>
            </a:r>
            <a:r>
              <a:rPr lang="en-US" dirty="0" smtClean="0"/>
              <a:t>the organization will succeed </a:t>
            </a:r>
            <a:r>
              <a:rPr lang="en-US" dirty="0"/>
              <a:t>in information system planning.</a:t>
            </a:r>
          </a:p>
          <a:p>
            <a:endParaRPr lang="en-US" dirty="0"/>
          </a:p>
        </p:txBody>
      </p:sp>
    </p:spTree>
    <p:extLst>
      <p:ext uri="{BB962C8B-B14F-4D97-AF65-F5344CB8AC3E}">
        <p14:creationId xmlns:p14="http://schemas.microsoft.com/office/powerpoint/2010/main" val="234655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Critical success factors (CSFs)</a:t>
            </a:r>
            <a:endParaRPr lang="en-US" dirty="0"/>
          </a:p>
        </p:txBody>
      </p:sp>
      <p:sp>
        <p:nvSpPr>
          <p:cNvPr id="3" name="Content Placeholder 2"/>
          <p:cNvSpPr>
            <a:spLocks noGrp="1"/>
          </p:cNvSpPr>
          <p:nvPr>
            <p:ph idx="1"/>
          </p:nvPr>
        </p:nvSpPr>
        <p:spPr/>
        <p:txBody>
          <a:bodyPr/>
          <a:lstStyle/>
          <a:p>
            <a:pPr marL="0" indent="0">
              <a:buNone/>
            </a:pPr>
            <a:r>
              <a:rPr lang="en-US" b="1" i="1" dirty="0" smtClean="0"/>
              <a:t>9. Top </a:t>
            </a:r>
            <a:r>
              <a:rPr lang="en-US" b="1" i="1" dirty="0"/>
              <a:t>management support</a:t>
            </a:r>
            <a:endParaRPr lang="en-US" dirty="0"/>
          </a:p>
          <a:p>
            <a:pPr lvl="0"/>
            <a:r>
              <a:rPr lang="en-US" dirty="0"/>
              <a:t>Basis for SISP are the business goals, which fall within the scope of top management. </a:t>
            </a:r>
            <a:r>
              <a:rPr lang="en-US" dirty="0" smtClean="0"/>
              <a:t>SISP </a:t>
            </a:r>
            <a:r>
              <a:rPr lang="en-US" dirty="0"/>
              <a:t>is very expensive and has far-stretching consequences for the organization (strategic impact, all kinds of business functions are involved). </a:t>
            </a:r>
          </a:p>
          <a:p>
            <a:pPr lvl="0"/>
            <a:r>
              <a:rPr lang="en-US" dirty="0"/>
              <a:t>For successful SISP, it is necessary to have the support of the top management (</a:t>
            </a:r>
            <a:r>
              <a:rPr lang="en-US" dirty="0" err="1"/>
              <a:t>Galliers</a:t>
            </a:r>
            <a:r>
              <a:rPr lang="en-US" dirty="0"/>
              <a:t>, 1992). </a:t>
            </a:r>
            <a:r>
              <a:rPr lang="en-US" dirty="0" smtClean="0"/>
              <a:t>Failure </a:t>
            </a:r>
            <a:r>
              <a:rPr lang="en-US" dirty="0"/>
              <a:t>to get support from top management will </a:t>
            </a:r>
            <a:r>
              <a:rPr lang="en-US" dirty="0" smtClean="0"/>
              <a:t>lead </a:t>
            </a:r>
            <a:r>
              <a:rPr lang="en-US" dirty="0"/>
              <a:t>to </a:t>
            </a:r>
            <a:r>
              <a:rPr lang="en-US" dirty="0" smtClean="0"/>
              <a:t>failure </a:t>
            </a:r>
            <a:r>
              <a:rPr lang="en-US" dirty="0"/>
              <a:t>of SISP. </a:t>
            </a:r>
            <a:endParaRPr lang="en-US" dirty="0" smtClean="0"/>
          </a:p>
          <a:p>
            <a:pPr lvl="0"/>
            <a:r>
              <a:rPr lang="en-US" dirty="0" smtClean="0"/>
              <a:t>Our </a:t>
            </a:r>
            <a:r>
              <a:rPr lang="en-US" dirty="0"/>
              <a:t>last hypothesis is the better the top management support, the more </a:t>
            </a:r>
            <a:r>
              <a:rPr lang="en-US" dirty="0" smtClean="0"/>
              <a:t>likely it is </a:t>
            </a:r>
            <a:r>
              <a:rPr lang="en-US" dirty="0"/>
              <a:t>to </a:t>
            </a:r>
            <a:r>
              <a:rPr lang="en-US" dirty="0" smtClean="0"/>
              <a:t>succeed </a:t>
            </a:r>
            <a:r>
              <a:rPr lang="en-US" dirty="0"/>
              <a:t>in information system planning.</a:t>
            </a:r>
          </a:p>
          <a:p>
            <a:endParaRPr lang="en-US" dirty="0"/>
          </a:p>
        </p:txBody>
      </p:sp>
    </p:spTree>
    <p:extLst>
      <p:ext uri="{BB962C8B-B14F-4D97-AF65-F5344CB8AC3E}">
        <p14:creationId xmlns:p14="http://schemas.microsoft.com/office/powerpoint/2010/main" val="1358306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58239"/>
          </a:xfrm>
        </p:spPr>
        <p:txBody>
          <a:bodyPr>
            <a:normAutofit fontScale="90000"/>
          </a:bodyPr>
          <a:lstStyle/>
          <a:p>
            <a:pPr algn="ctr"/>
            <a:r>
              <a:rPr lang="en-GB" b="1" dirty="0" smtClean="0"/>
              <a:t>MODEL OF IS PLANNING</a:t>
            </a:r>
            <a:r>
              <a:rPr lang="en-US" b="1" dirty="0" smtClean="0"/>
              <a:t/>
            </a:r>
            <a:br>
              <a:rPr lang="en-US" b="1" dirty="0" smtClean="0"/>
            </a:br>
            <a:endParaRPr lang="en-US" b="1" dirty="0"/>
          </a:p>
        </p:txBody>
      </p:sp>
      <p:sp>
        <p:nvSpPr>
          <p:cNvPr id="3" name="Content Placeholder 2"/>
          <p:cNvSpPr>
            <a:spLocks noGrp="1"/>
          </p:cNvSpPr>
          <p:nvPr>
            <p:ph idx="1"/>
          </p:nvPr>
        </p:nvSpPr>
        <p:spPr>
          <a:xfrm>
            <a:off x="838200" y="955040"/>
            <a:ext cx="10515600" cy="5902960"/>
          </a:xfrm>
        </p:spPr>
        <p:txBody>
          <a:bodyPr/>
          <a:lstStyle/>
          <a:p>
            <a:endParaRPr lang="en-US" dirty="0"/>
          </a:p>
        </p:txBody>
      </p:sp>
      <p:pic>
        <p:nvPicPr>
          <p:cNvPr id="1026" name="Object 1"/>
          <p:cNvPicPr>
            <a:picLocks noChangeArrowheads="1"/>
          </p:cNvPicPr>
          <p:nvPr/>
        </p:nvPicPr>
        <p:blipFill>
          <a:blip r:embed="rId2">
            <a:extLst>
              <a:ext uri="{28A0092B-C50C-407E-A947-70E740481C1C}">
                <a14:useLocalDpi xmlns:a14="http://schemas.microsoft.com/office/drawing/2010/main" val="0"/>
              </a:ext>
            </a:extLst>
          </a:blip>
          <a:srcRect t="-146" r="-4272" b="-204"/>
          <a:stretch>
            <a:fillRect/>
          </a:stretch>
        </p:blipFill>
        <p:spPr bwMode="auto">
          <a:xfrm>
            <a:off x="838200" y="447040"/>
            <a:ext cx="11191240" cy="6410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74268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MODELS FOR COMPETITIVE ADVANTAGE</a:t>
            </a:r>
            <a:r>
              <a:rPr lang="en-US" dirty="0" smtClean="0"/>
              <a:t/>
            </a:r>
            <a:br>
              <a:rPr lang="en-US" dirty="0" smtClean="0"/>
            </a:br>
            <a:endParaRPr lang="en-US" dirty="0"/>
          </a:p>
        </p:txBody>
      </p:sp>
      <p:sp>
        <p:nvSpPr>
          <p:cNvPr id="3" name="Subtitle 2"/>
          <p:cNvSpPr>
            <a:spLocks noGrp="1"/>
          </p:cNvSpPr>
          <p:nvPr>
            <p:ph type="subTitle" idx="1"/>
          </p:nvPr>
        </p:nvSpPr>
        <p:spPr/>
        <p:txBody>
          <a:bodyPr>
            <a:normAutofit/>
          </a:bodyPr>
          <a:lstStyle/>
          <a:p>
            <a:r>
              <a:rPr lang="en-US" sz="3200" dirty="0" smtClean="0"/>
              <a:t>PORTER’S FIVE FORCES MODEL, VALUE CHAIN ANALYSIS</a:t>
            </a:r>
            <a:endParaRPr lang="en-US" sz="3200" dirty="0"/>
          </a:p>
        </p:txBody>
      </p:sp>
    </p:spTree>
    <p:extLst>
      <p:ext uri="{BB962C8B-B14F-4D97-AF65-F5344CB8AC3E}">
        <p14:creationId xmlns:p14="http://schemas.microsoft.com/office/powerpoint/2010/main" val="14584160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66355"/>
          </a:xfrm>
        </p:spPr>
        <p:txBody>
          <a:bodyPr>
            <a:normAutofit fontScale="90000"/>
          </a:bodyPr>
          <a:lstStyle/>
          <a:p>
            <a:pPr algn="ctr"/>
            <a:r>
              <a:rPr lang="en-US" b="1" dirty="0" smtClean="0"/>
              <a:t>PORTER’S FIVE FORCES MODEL</a:t>
            </a:r>
            <a:br>
              <a:rPr lang="en-US" b="1" dirty="0" smtClean="0"/>
            </a:br>
            <a:endParaRPr lang="en-US" b="1" dirty="0"/>
          </a:p>
        </p:txBody>
      </p:sp>
      <p:sp>
        <p:nvSpPr>
          <p:cNvPr id="3" name="Content Placeholder 2"/>
          <p:cNvSpPr>
            <a:spLocks noGrp="1"/>
          </p:cNvSpPr>
          <p:nvPr>
            <p:ph idx="1"/>
          </p:nvPr>
        </p:nvSpPr>
        <p:spPr>
          <a:xfrm>
            <a:off x="405245" y="706581"/>
            <a:ext cx="11097491" cy="5891645"/>
          </a:xfrm>
        </p:spPr>
        <p:txBody>
          <a:bodyPr/>
          <a:lstStyle/>
          <a:p>
            <a:r>
              <a:rPr lang="en-US" dirty="0" smtClean="0"/>
              <a:t>It is </a:t>
            </a:r>
            <a:r>
              <a:rPr lang="en-US" dirty="0"/>
              <a:t>an analysis tool that uses five industry forces to determine the intensity of competition in an industry and its profitability level</a:t>
            </a:r>
            <a:r>
              <a:rPr lang="en-US" dirty="0" smtClean="0"/>
              <a:t>.</a:t>
            </a:r>
            <a:endParaRPr lang="en-US" dirty="0"/>
          </a:p>
          <a:p>
            <a:r>
              <a:rPr lang="en-US" dirty="0"/>
              <a:t>Five forces model was created by M. Porter in 1979 to understand how five key competitive forces are affecting an industry. The five forces identified are</a:t>
            </a:r>
            <a:r>
              <a:rPr lang="en-US" dirty="0" smtClean="0"/>
              <a:t>:</a:t>
            </a:r>
          </a:p>
          <a:p>
            <a:pPr lvl="1"/>
            <a:r>
              <a:rPr lang="en-US" sz="2800" dirty="0"/>
              <a:t>The threat of entry of new competitors</a:t>
            </a:r>
          </a:p>
          <a:p>
            <a:pPr lvl="1"/>
            <a:r>
              <a:rPr lang="en-US" sz="2800" dirty="0"/>
              <a:t>The bargaining power of suppliers</a:t>
            </a:r>
          </a:p>
          <a:p>
            <a:pPr lvl="1"/>
            <a:r>
              <a:rPr lang="en-US" sz="2800" dirty="0"/>
              <a:t>The bargaining power of customers (buyers)</a:t>
            </a:r>
          </a:p>
          <a:p>
            <a:pPr lvl="1"/>
            <a:r>
              <a:rPr lang="en-US" sz="2800" dirty="0"/>
              <a:t>The threat of substitute products or services</a:t>
            </a:r>
          </a:p>
          <a:p>
            <a:pPr lvl="1"/>
            <a:r>
              <a:rPr lang="en-US" sz="2800" dirty="0"/>
              <a:t>The rivalry among existing firms in the industry.</a:t>
            </a:r>
          </a:p>
          <a:p>
            <a:endParaRPr lang="en-US" dirty="0"/>
          </a:p>
          <a:p>
            <a:endParaRPr lang="en-US" dirty="0"/>
          </a:p>
        </p:txBody>
      </p:sp>
    </p:spTree>
    <p:extLst>
      <p:ext uri="{BB962C8B-B14F-4D97-AF65-F5344CB8AC3E}">
        <p14:creationId xmlns:p14="http://schemas.microsoft.com/office/powerpoint/2010/main" val="30695220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545" y="365125"/>
            <a:ext cx="10834255" cy="1325563"/>
          </a:xfrm>
        </p:spPr>
        <p:txBody>
          <a:bodyPr/>
          <a:lstStyle/>
          <a:p>
            <a:pPr algn="ctr"/>
            <a:r>
              <a:rPr lang="en-US" b="1" dirty="0" smtClean="0"/>
              <a:t>PORTER’S FIVE FORCES MODEL</a:t>
            </a:r>
            <a:br>
              <a:rPr lang="en-US" b="1" dirty="0" smtClean="0"/>
            </a:br>
            <a:endParaRPr lang="en-US" b="1" dirty="0"/>
          </a:p>
        </p:txBody>
      </p:sp>
      <p:pic>
        <p:nvPicPr>
          <p:cNvPr id="4" name="Content Placeholder 3"/>
          <p:cNvPicPr>
            <a:picLocks noGrp="1" noChangeAspect="1"/>
          </p:cNvPicPr>
          <p:nvPr>
            <p:ph idx="1"/>
          </p:nvPr>
        </p:nvPicPr>
        <p:blipFill>
          <a:blip r:embed="rId2"/>
          <a:stretch>
            <a:fillRect/>
          </a:stretch>
        </p:blipFill>
        <p:spPr>
          <a:xfrm>
            <a:off x="519545" y="1690689"/>
            <a:ext cx="10650682" cy="4543856"/>
          </a:xfrm>
          <a:prstGeom prst="rect">
            <a:avLst/>
          </a:prstGeom>
        </p:spPr>
      </p:pic>
    </p:spTree>
    <p:extLst>
      <p:ext uri="{BB962C8B-B14F-4D97-AF65-F5344CB8AC3E}">
        <p14:creationId xmlns:p14="http://schemas.microsoft.com/office/powerpoint/2010/main" val="8464439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07919"/>
          </a:xfrm>
        </p:spPr>
        <p:txBody>
          <a:bodyPr>
            <a:normAutofit fontScale="90000"/>
          </a:bodyPr>
          <a:lstStyle/>
          <a:p>
            <a:pPr algn="ctr"/>
            <a:r>
              <a:rPr lang="en-US" b="1" dirty="0" smtClean="0"/>
              <a:t>PORTER’S FIVE FORCES MODEL</a:t>
            </a:r>
            <a:br>
              <a:rPr lang="en-US" b="1" dirty="0" smtClean="0"/>
            </a:br>
            <a:endParaRPr lang="en-US" b="1" dirty="0"/>
          </a:p>
        </p:txBody>
      </p:sp>
      <p:pic>
        <p:nvPicPr>
          <p:cNvPr id="1026" name="Picture 2" descr="Image result for porter's 5 forces mode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2509" y="1194956"/>
            <a:ext cx="10764981" cy="555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564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
            <a:ext cx="10515600" cy="997528"/>
          </a:xfrm>
        </p:spPr>
        <p:txBody>
          <a:bodyPr>
            <a:normAutofit fontScale="90000"/>
          </a:bodyPr>
          <a:lstStyle/>
          <a:p>
            <a:pPr algn="ctr"/>
            <a:r>
              <a:rPr lang="en-US" b="1" dirty="0" smtClean="0"/>
              <a:t>PORTER’S FIVE FORCES MODEL</a:t>
            </a:r>
            <a:br>
              <a:rPr lang="en-US" b="1" dirty="0" smtClean="0"/>
            </a:br>
            <a:endParaRPr lang="en-US" b="1" dirty="0"/>
          </a:p>
        </p:txBody>
      </p:sp>
      <p:sp>
        <p:nvSpPr>
          <p:cNvPr id="3" name="Content Placeholder 2"/>
          <p:cNvSpPr>
            <a:spLocks noGrp="1"/>
          </p:cNvSpPr>
          <p:nvPr>
            <p:ph idx="1"/>
          </p:nvPr>
        </p:nvSpPr>
        <p:spPr>
          <a:xfrm>
            <a:off x="838200" y="1111828"/>
            <a:ext cx="10515600" cy="5065135"/>
          </a:xfrm>
        </p:spPr>
        <p:txBody>
          <a:bodyPr/>
          <a:lstStyle/>
          <a:p>
            <a:r>
              <a:rPr lang="en-US" dirty="0"/>
              <a:t>The strength of each force is determined by several factors.</a:t>
            </a:r>
          </a:p>
          <a:p>
            <a:r>
              <a:rPr lang="en-US" dirty="0"/>
              <a:t>These forces determine an industry structure and the level of competition in that industry. The stronger competitive forces in the industry are the less profitable it is. An industry with low barriers to enter, having few buyers and suppliers but many substitute products and competitors will be seen as very competitive and thus, not so attractive due to its low profitability.</a:t>
            </a:r>
          </a:p>
          <a:p>
            <a:r>
              <a:rPr lang="en-US" dirty="0"/>
              <a:t>It is every strategist’s job to evaluate company’s competitive position in the industry and to identify what strengths or weakness can be exploited to strengthen that position. The tool is very useful in formulating firm’s strategy as it reveals how powerful each of the five key forces is in a particular industry.</a:t>
            </a:r>
          </a:p>
          <a:p>
            <a:endParaRPr lang="en-US" dirty="0"/>
          </a:p>
        </p:txBody>
      </p:sp>
    </p:spTree>
    <p:extLst>
      <p:ext uri="{BB962C8B-B14F-4D97-AF65-F5344CB8AC3E}">
        <p14:creationId xmlns:p14="http://schemas.microsoft.com/office/powerpoint/2010/main" val="18806411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393"/>
          </a:xfrm>
        </p:spPr>
        <p:txBody>
          <a:bodyPr>
            <a:normAutofit fontScale="90000"/>
          </a:bodyPr>
          <a:lstStyle/>
          <a:p>
            <a:pPr algn="ctr"/>
            <a:r>
              <a:rPr lang="en-US" b="1" dirty="0" smtClean="0"/>
              <a:t>PORTER’S FIVE FORCES MODEL</a:t>
            </a:r>
            <a:br>
              <a:rPr lang="en-US" b="1" dirty="0" smtClean="0"/>
            </a:br>
            <a:endParaRPr lang="en-US" b="1" dirty="0"/>
          </a:p>
        </p:txBody>
      </p:sp>
      <p:sp>
        <p:nvSpPr>
          <p:cNvPr id="3" name="Content Placeholder 2"/>
          <p:cNvSpPr>
            <a:spLocks noGrp="1"/>
          </p:cNvSpPr>
          <p:nvPr>
            <p:ph idx="1"/>
          </p:nvPr>
        </p:nvSpPr>
        <p:spPr>
          <a:xfrm>
            <a:off x="838199" y="812800"/>
            <a:ext cx="11100955" cy="6045200"/>
          </a:xfrm>
        </p:spPr>
        <p:txBody>
          <a:bodyPr>
            <a:normAutofit fontScale="92500" lnSpcReduction="20000"/>
          </a:bodyPr>
          <a:lstStyle/>
          <a:p>
            <a:pPr marL="0" indent="0">
              <a:buNone/>
            </a:pPr>
            <a:r>
              <a:rPr lang="en-US" b="1" dirty="0"/>
              <a:t>Threat of new entrants</a:t>
            </a:r>
            <a:endParaRPr lang="en-US" dirty="0"/>
          </a:p>
          <a:p>
            <a:r>
              <a:rPr lang="en-US" dirty="0"/>
              <a:t>This force determines how easy (or not) it is to enter a particular industry. If an industry is profitable and there are few barriers to enter, rivalry soon intensifies. When more organizations compete for the same market share, profits start to fall. It is essential for existing organizations to create high barriers to enter to deter new entrants. Threat of new entrants is high when:</a:t>
            </a:r>
          </a:p>
          <a:p>
            <a:pPr lvl="0"/>
            <a:r>
              <a:rPr lang="en-US" dirty="0"/>
              <a:t>Low amount of capital is required to enter a market;</a:t>
            </a:r>
          </a:p>
          <a:p>
            <a:pPr lvl="0"/>
            <a:r>
              <a:rPr lang="en-US" dirty="0"/>
              <a:t>Existing companies can do little to retaliate;</a:t>
            </a:r>
          </a:p>
          <a:p>
            <a:pPr lvl="0"/>
            <a:r>
              <a:rPr lang="en-US" dirty="0"/>
              <a:t>Existing firms do not possess patents, trademarks or do not have established brand reputation;</a:t>
            </a:r>
          </a:p>
          <a:p>
            <a:pPr lvl="0"/>
            <a:r>
              <a:rPr lang="en-US" dirty="0"/>
              <a:t>There is no government regulation;</a:t>
            </a:r>
          </a:p>
          <a:p>
            <a:pPr lvl="0"/>
            <a:r>
              <a:rPr lang="en-US" dirty="0"/>
              <a:t>Customer switching costs are low (it doesn’t cost a lot of money for a firm to switch to other industries);</a:t>
            </a:r>
          </a:p>
          <a:p>
            <a:pPr lvl="0"/>
            <a:r>
              <a:rPr lang="en-US" dirty="0"/>
              <a:t>There is low customer loyalty;</a:t>
            </a:r>
          </a:p>
          <a:p>
            <a:pPr lvl="0"/>
            <a:r>
              <a:rPr lang="en-US" dirty="0"/>
              <a:t>Products are nearly identical;</a:t>
            </a:r>
          </a:p>
          <a:p>
            <a:pPr lvl="0"/>
            <a:r>
              <a:rPr lang="en-US" dirty="0"/>
              <a:t>Economies of scale can be easily achieved</a:t>
            </a:r>
          </a:p>
          <a:p>
            <a:endParaRPr lang="en-US" dirty="0"/>
          </a:p>
        </p:txBody>
      </p:sp>
    </p:spTree>
    <p:extLst>
      <p:ext uri="{BB962C8B-B14F-4D97-AF65-F5344CB8AC3E}">
        <p14:creationId xmlns:p14="http://schemas.microsoft.com/office/powerpoint/2010/main" val="2653371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pPr algn="ctr"/>
            <a:r>
              <a:rPr lang="en-US" b="1" dirty="0" smtClean="0"/>
              <a:t>PORTER’S FIVE FORCES MODEL</a:t>
            </a:r>
            <a:endParaRPr lang="en-US" b="1" dirty="0"/>
          </a:p>
        </p:txBody>
      </p:sp>
      <p:sp>
        <p:nvSpPr>
          <p:cNvPr id="3" name="Content Placeholder 2"/>
          <p:cNvSpPr>
            <a:spLocks noGrp="1"/>
          </p:cNvSpPr>
          <p:nvPr>
            <p:ph idx="1"/>
          </p:nvPr>
        </p:nvSpPr>
        <p:spPr>
          <a:xfrm>
            <a:off x="838200" y="1028700"/>
            <a:ext cx="10515600" cy="5148263"/>
          </a:xfrm>
        </p:spPr>
        <p:txBody>
          <a:bodyPr/>
          <a:lstStyle/>
          <a:p>
            <a:pPr marL="0" indent="0">
              <a:buNone/>
            </a:pPr>
            <a:r>
              <a:rPr lang="en-US" b="1" dirty="0"/>
              <a:t>Bargaining power of suppliers</a:t>
            </a:r>
            <a:endParaRPr lang="en-US" dirty="0"/>
          </a:p>
          <a:p>
            <a:r>
              <a:rPr lang="en-US" dirty="0"/>
              <a:t>Strong bargaining power allows suppliers to sell higher priced or low quality raw materials to their buyers. This directly affects the buying firms’ profits because it has to pay more for materials. Suppliers have strong bargaining power when:</a:t>
            </a:r>
          </a:p>
          <a:p>
            <a:pPr lvl="0"/>
            <a:r>
              <a:rPr lang="en-US" dirty="0"/>
              <a:t>There are few suppliers but many buyers;</a:t>
            </a:r>
          </a:p>
          <a:p>
            <a:pPr lvl="0"/>
            <a:r>
              <a:rPr lang="en-US" dirty="0"/>
              <a:t>Suppliers are large and threaten to forward integrate;</a:t>
            </a:r>
          </a:p>
          <a:p>
            <a:pPr lvl="0"/>
            <a:r>
              <a:rPr lang="en-US" dirty="0"/>
              <a:t>Few substitute raw materials exist;</a:t>
            </a:r>
          </a:p>
          <a:p>
            <a:pPr lvl="0"/>
            <a:r>
              <a:rPr lang="en-US" dirty="0"/>
              <a:t>Suppliers hold scarce resources;</a:t>
            </a:r>
          </a:p>
          <a:p>
            <a:pPr lvl="0"/>
            <a:r>
              <a:rPr lang="en-US" dirty="0"/>
              <a:t>Cost of switching raw materials is especially high.</a:t>
            </a:r>
          </a:p>
          <a:p>
            <a:endParaRPr lang="en-US" dirty="0"/>
          </a:p>
        </p:txBody>
      </p:sp>
    </p:spTree>
    <p:extLst>
      <p:ext uri="{BB962C8B-B14F-4D97-AF65-F5344CB8AC3E}">
        <p14:creationId xmlns:p14="http://schemas.microsoft.com/office/powerpoint/2010/main" val="3939645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646"/>
            <a:ext cx="10515600" cy="768928"/>
          </a:xfrm>
        </p:spPr>
        <p:txBody>
          <a:bodyPr>
            <a:normAutofit/>
          </a:bodyPr>
          <a:lstStyle/>
          <a:p>
            <a:pPr algn="ctr"/>
            <a:r>
              <a:rPr lang="en-US" b="1" dirty="0" smtClean="0"/>
              <a:t>PORTER’S FIVE FORCES MODEL</a:t>
            </a:r>
            <a:endParaRPr lang="en-US" b="1" dirty="0"/>
          </a:p>
        </p:txBody>
      </p:sp>
      <p:sp>
        <p:nvSpPr>
          <p:cNvPr id="3" name="Content Placeholder 2"/>
          <p:cNvSpPr>
            <a:spLocks noGrp="1"/>
          </p:cNvSpPr>
          <p:nvPr>
            <p:ph idx="1"/>
          </p:nvPr>
        </p:nvSpPr>
        <p:spPr>
          <a:xfrm>
            <a:off x="838200" y="841664"/>
            <a:ext cx="10515600" cy="5335299"/>
          </a:xfrm>
        </p:spPr>
        <p:txBody>
          <a:bodyPr>
            <a:normAutofit fontScale="92500" lnSpcReduction="10000"/>
          </a:bodyPr>
          <a:lstStyle/>
          <a:p>
            <a:pPr marL="0" indent="0">
              <a:buNone/>
            </a:pPr>
            <a:r>
              <a:rPr lang="en-US" b="1" dirty="0"/>
              <a:t>Bargaining power of buyers</a:t>
            </a:r>
            <a:endParaRPr lang="en-US" dirty="0"/>
          </a:p>
          <a:p>
            <a:r>
              <a:rPr lang="en-US" dirty="0"/>
              <a:t> Buyers have the power to demand lower price or higher product quality from industry producers when their bargaining power is strong. Lower price means lower revenues for the producer, while higher quality products usually raise production costs. Both scenarios result in lower profits for producers. Buyers exert strong bargaining power when:</a:t>
            </a:r>
          </a:p>
          <a:p>
            <a:pPr lvl="0"/>
            <a:r>
              <a:rPr lang="en-US" dirty="0"/>
              <a:t>Buying in large quantities or control many access points to the final customer;</a:t>
            </a:r>
          </a:p>
          <a:p>
            <a:pPr lvl="0"/>
            <a:r>
              <a:rPr lang="en-US" dirty="0"/>
              <a:t>Only few buyers exist;</a:t>
            </a:r>
          </a:p>
          <a:p>
            <a:pPr lvl="0"/>
            <a:r>
              <a:rPr lang="en-US" dirty="0"/>
              <a:t>Switching costs to other supplier are low;</a:t>
            </a:r>
          </a:p>
          <a:p>
            <a:pPr lvl="0"/>
            <a:r>
              <a:rPr lang="en-US" dirty="0"/>
              <a:t>They threaten to backward integrate;</a:t>
            </a:r>
          </a:p>
          <a:p>
            <a:pPr lvl="0"/>
            <a:r>
              <a:rPr lang="en-US" dirty="0"/>
              <a:t>There are many substitutes;</a:t>
            </a:r>
          </a:p>
          <a:p>
            <a:pPr lvl="0"/>
            <a:r>
              <a:rPr lang="en-US" dirty="0"/>
              <a:t>Buyers are price sensitive.</a:t>
            </a:r>
          </a:p>
          <a:p>
            <a:endParaRPr lang="en-US" dirty="0"/>
          </a:p>
        </p:txBody>
      </p:sp>
    </p:spTree>
    <p:extLst>
      <p:ext uri="{BB962C8B-B14F-4D97-AF65-F5344CB8AC3E}">
        <p14:creationId xmlns:p14="http://schemas.microsoft.com/office/powerpoint/2010/main" val="21051997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184"/>
          </a:xfrm>
        </p:spPr>
        <p:txBody>
          <a:bodyPr>
            <a:normAutofit fontScale="90000"/>
          </a:bodyPr>
          <a:lstStyle/>
          <a:p>
            <a:pPr algn="ctr"/>
            <a:r>
              <a:rPr lang="en-US" b="1" dirty="0" smtClean="0"/>
              <a:t>PORTER’S FIVE FORCES MODEL</a:t>
            </a:r>
            <a:endParaRPr lang="en-US" b="1" dirty="0"/>
          </a:p>
        </p:txBody>
      </p:sp>
      <p:sp>
        <p:nvSpPr>
          <p:cNvPr id="3" name="Content Placeholder 2"/>
          <p:cNvSpPr>
            <a:spLocks noGrp="1"/>
          </p:cNvSpPr>
          <p:nvPr>
            <p:ph idx="1"/>
          </p:nvPr>
        </p:nvSpPr>
        <p:spPr>
          <a:xfrm>
            <a:off x="838200" y="1101436"/>
            <a:ext cx="10515600" cy="5075527"/>
          </a:xfrm>
        </p:spPr>
        <p:txBody>
          <a:bodyPr/>
          <a:lstStyle/>
          <a:p>
            <a:pPr marL="0" indent="0">
              <a:buNone/>
            </a:pPr>
            <a:r>
              <a:rPr lang="en-US" b="1" dirty="0"/>
              <a:t>Threat of substitutes</a:t>
            </a:r>
            <a:endParaRPr lang="en-US" dirty="0"/>
          </a:p>
          <a:p>
            <a:r>
              <a:rPr lang="en-US" dirty="0"/>
              <a:t>This force is especially threatening when buyers can easily find substitute products with attractive prices or better quality and when buyers can switch from one product or service to another with little cost. For example, to switch from coffee to tea doesn’t cost anything, unlike switching from car to bicycle.</a:t>
            </a:r>
          </a:p>
          <a:p>
            <a:endParaRPr lang="en-US" dirty="0"/>
          </a:p>
        </p:txBody>
      </p:sp>
    </p:spTree>
    <p:extLst>
      <p:ext uri="{BB962C8B-B14F-4D97-AF65-F5344CB8AC3E}">
        <p14:creationId xmlns:p14="http://schemas.microsoft.com/office/powerpoint/2010/main" val="3141496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5139"/>
          </a:xfrm>
        </p:spPr>
        <p:txBody>
          <a:bodyPr/>
          <a:lstStyle/>
          <a:p>
            <a:pPr algn="ctr"/>
            <a:r>
              <a:rPr lang="en-US" b="1" dirty="0" smtClean="0"/>
              <a:t>PORTER’S FIVE FORCES MODEL</a:t>
            </a:r>
            <a:endParaRPr lang="en-US" b="1" dirty="0"/>
          </a:p>
        </p:txBody>
      </p:sp>
      <p:sp>
        <p:nvSpPr>
          <p:cNvPr id="3" name="Content Placeholder 2"/>
          <p:cNvSpPr>
            <a:spLocks noGrp="1"/>
          </p:cNvSpPr>
          <p:nvPr>
            <p:ph idx="1"/>
          </p:nvPr>
        </p:nvSpPr>
        <p:spPr>
          <a:xfrm>
            <a:off x="838200" y="1070264"/>
            <a:ext cx="10515600" cy="5106699"/>
          </a:xfrm>
        </p:spPr>
        <p:txBody>
          <a:bodyPr>
            <a:normAutofit lnSpcReduction="10000"/>
          </a:bodyPr>
          <a:lstStyle/>
          <a:p>
            <a:pPr marL="0" indent="0">
              <a:buNone/>
            </a:pPr>
            <a:r>
              <a:rPr lang="en-US" b="1" dirty="0"/>
              <a:t>Rivalry among existing competitors</a:t>
            </a:r>
            <a:endParaRPr lang="en-US" dirty="0"/>
          </a:p>
          <a:p>
            <a:r>
              <a:rPr lang="en-US" dirty="0"/>
              <a:t> This force is the major determinant on how competitive and profitable an industry is. In competitive industry, firms have to compete aggressively for a market share, which results in low profits. Rivalry among competitors is intense when:</a:t>
            </a:r>
          </a:p>
          <a:p>
            <a:pPr lvl="0"/>
            <a:r>
              <a:rPr lang="en-US" dirty="0"/>
              <a:t>There are many competitors;</a:t>
            </a:r>
          </a:p>
          <a:p>
            <a:pPr lvl="0"/>
            <a:r>
              <a:rPr lang="en-US" dirty="0"/>
              <a:t>Exit barriers are high;</a:t>
            </a:r>
          </a:p>
          <a:p>
            <a:pPr lvl="0"/>
            <a:r>
              <a:rPr lang="en-US" dirty="0"/>
              <a:t>Industry of growth is slow or negative;</a:t>
            </a:r>
          </a:p>
          <a:p>
            <a:pPr lvl="0"/>
            <a:r>
              <a:rPr lang="en-US" dirty="0"/>
              <a:t>Products are not differentiated and can be easily substituted;</a:t>
            </a:r>
          </a:p>
          <a:p>
            <a:pPr lvl="0"/>
            <a:r>
              <a:rPr lang="en-US" dirty="0"/>
              <a:t>Competitors are of equal size;</a:t>
            </a:r>
          </a:p>
          <a:p>
            <a:pPr lvl="0"/>
            <a:r>
              <a:rPr lang="en-US" dirty="0"/>
              <a:t>Low customer loyalty.</a:t>
            </a:r>
          </a:p>
          <a:p>
            <a:endParaRPr lang="en-US" dirty="0"/>
          </a:p>
        </p:txBody>
      </p:sp>
    </p:spTree>
    <p:extLst>
      <p:ext uri="{BB962C8B-B14F-4D97-AF65-F5344CB8AC3E}">
        <p14:creationId xmlns:p14="http://schemas.microsoft.com/office/powerpoint/2010/main" val="334584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16000"/>
          </a:xfrm>
        </p:spPr>
        <p:txBody>
          <a:bodyPr>
            <a:normAutofit fontScale="90000"/>
          </a:bodyPr>
          <a:lstStyle/>
          <a:p>
            <a:r>
              <a:rPr lang="en-GB" b="1" dirty="0" smtClean="0"/>
              <a:t>COMPONENTS OF THE IS PLAN</a:t>
            </a:r>
            <a:r>
              <a:rPr lang="en-US" dirty="0" smtClean="0"/>
              <a:t/>
            </a:r>
            <a:br>
              <a:rPr lang="en-US" dirty="0" smtClean="0"/>
            </a:br>
            <a:endParaRPr lang="en-US" dirty="0"/>
          </a:p>
        </p:txBody>
      </p:sp>
      <p:sp>
        <p:nvSpPr>
          <p:cNvPr id="3" name="Content Placeholder 2"/>
          <p:cNvSpPr>
            <a:spLocks noGrp="1"/>
          </p:cNvSpPr>
          <p:nvPr>
            <p:ph idx="1"/>
          </p:nvPr>
        </p:nvSpPr>
        <p:spPr>
          <a:xfrm>
            <a:off x="838200" y="568960"/>
            <a:ext cx="10515600" cy="6289040"/>
          </a:xfrm>
        </p:spPr>
        <p:txBody>
          <a:bodyPr/>
          <a:lstStyle/>
          <a:p>
            <a:pPr marL="0" lvl="0" indent="0">
              <a:buNone/>
            </a:pPr>
            <a:r>
              <a:rPr lang="en-US" b="1" dirty="0" smtClean="0"/>
              <a:t>1. Establish </a:t>
            </a:r>
            <a:r>
              <a:rPr lang="en-US" b="1" dirty="0"/>
              <a:t>a mission statement</a:t>
            </a:r>
            <a:endParaRPr lang="en-US" dirty="0"/>
          </a:p>
          <a:p>
            <a:pPr lvl="1"/>
            <a:r>
              <a:rPr lang="en-US" dirty="0"/>
              <a:t>These are the services that you are responsible for; it is your place in the organization</a:t>
            </a:r>
          </a:p>
          <a:p>
            <a:pPr lvl="1"/>
            <a:r>
              <a:rPr lang="en-US" dirty="0"/>
              <a:t>It is not what you are supposed to achieve, it is who you are and what you do in the company</a:t>
            </a:r>
          </a:p>
          <a:p>
            <a:pPr lvl="1"/>
            <a:r>
              <a:rPr lang="en-US" dirty="0"/>
              <a:t>The corporate mission statement details the purpose of the organization and its overall goals.</a:t>
            </a:r>
          </a:p>
          <a:p>
            <a:pPr lvl="1"/>
            <a:r>
              <a:rPr lang="en-US" dirty="0"/>
              <a:t>IS mission statement outlines the purpose of ISs in the organization.</a:t>
            </a:r>
          </a:p>
          <a:p>
            <a:pPr marL="0" lvl="0" indent="0">
              <a:buNone/>
            </a:pPr>
            <a:r>
              <a:rPr lang="en-US" dirty="0"/>
              <a:t>A good mission statement will contain the following: </a:t>
            </a:r>
            <a:endParaRPr lang="en-US" sz="2400" dirty="0"/>
          </a:p>
          <a:p>
            <a:pPr lvl="1"/>
            <a:r>
              <a:rPr lang="en-US" dirty="0"/>
              <a:t>Elicits an emotional, motivational response </a:t>
            </a:r>
            <a:endParaRPr lang="en-US" sz="2000" dirty="0"/>
          </a:p>
          <a:p>
            <a:pPr lvl="1"/>
            <a:r>
              <a:rPr lang="en-US" dirty="0"/>
              <a:t>Is easily understood and can be transferred into individual action </a:t>
            </a:r>
            <a:endParaRPr lang="en-US" sz="2000" dirty="0"/>
          </a:p>
          <a:p>
            <a:pPr lvl="1"/>
            <a:r>
              <a:rPr lang="en-US" dirty="0"/>
              <a:t>Has a measurable, attainable goal </a:t>
            </a:r>
            <a:endParaRPr lang="en-US" sz="2000" dirty="0"/>
          </a:p>
          <a:p>
            <a:pPr lvl="1"/>
            <a:r>
              <a:rPr lang="en-US" dirty="0"/>
              <a:t>Is three to four sentences long </a:t>
            </a:r>
            <a:endParaRPr lang="en-US" sz="2000" dirty="0"/>
          </a:p>
          <a:p>
            <a:pPr lvl="1"/>
            <a:r>
              <a:rPr lang="en-US" dirty="0"/>
              <a:t>Is simple, honest and frank </a:t>
            </a:r>
            <a:endParaRPr lang="en-US" sz="2000" dirty="0"/>
          </a:p>
          <a:p>
            <a:pPr lvl="1"/>
            <a:r>
              <a:rPr lang="en-US" dirty="0"/>
              <a:t>Is fully believed</a:t>
            </a:r>
            <a:endParaRPr lang="en-US" sz="2000" dirty="0"/>
          </a:p>
          <a:p>
            <a:endParaRPr lang="en-US" dirty="0"/>
          </a:p>
        </p:txBody>
      </p:sp>
    </p:spTree>
    <p:extLst>
      <p:ext uri="{BB962C8B-B14F-4D97-AF65-F5344CB8AC3E}">
        <p14:creationId xmlns:p14="http://schemas.microsoft.com/office/powerpoint/2010/main" val="40020453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1620"/>
          </a:xfrm>
        </p:spPr>
        <p:txBody>
          <a:bodyPr>
            <a:normAutofit fontScale="90000"/>
          </a:bodyPr>
          <a:lstStyle/>
          <a:p>
            <a:pPr algn="ctr"/>
            <a:r>
              <a:rPr lang="en-US" b="1" dirty="0" smtClean="0"/>
              <a:t>PORTER’S FIVE FORCES MODEL</a:t>
            </a:r>
            <a:endParaRPr lang="en-US" b="1" dirty="0"/>
          </a:p>
        </p:txBody>
      </p:sp>
      <p:sp>
        <p:nvSpPr>
          <p:cNvPr id="3" name="Content Placeholder 2"/>
          <p:cNvSpPr>
            <a:spLocks noGrp="1"/>
          </p:cNvSpPr>
          <p:nvPr>
            <p:ph idx="1"/>
          </p:nvPr>
        </p:nvSpPr>
        <p:spPr>
          <a:xfrm>
            <a:off x="838200" y="976746"/>
            <a:ext cx="10515600" cy="5200217"/>
          </a:xfrm>
        </p:spPr>
        <p:txBody>
          <a:bodyPr/>
          <a:lstStyle/>
          <a:p>
            <a:r>
              <a:rPr lang="en-US" dirty="0"/>
              <a:t>Although, Porter originally introduced five forces affecting an industry, scholars have suggested including the sixth force: </a:t>
            </a:r>
            <a:r>
              <a:rPr lang="en-US" b="1" dirty="0"/>
              <a:t>complements</a:t>
            </a:r>
            <a:r>
              <a:rPr lang="en-US" dirty="0"/>
              <a:t>. Complements increase the demand of the primary product with which they are used, thus, increasing firm’s and industry’s profit potential. For example, iTunes was created to complement iPod and added value for both products. As a result, both iTunes and iPod sales increased, increasing Apple’s profits.</a:t>
            </a:r>
          </a:p>
          <a:p>
            <a:endParaRPr lang="en-US" dirty="0"/>
          </a:p>
        </p:txBody>
      </p:sp>
    </p:spTree>
    <p:extLst>
      <p:ext uri="{BB962C8B-B14F-4D97-AF65-F5344CB8AC3E}">
        <p14:creationId xmlns:p14="http://schemas.microsoft.com/office/powerpoint/2010/main" val="370979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18310"/>
          </a:xfrm>
        </p:spPr>
        <p:txBody>
          <a:bodyPr>
            <a:normAutofit fontScale="90000"/>
          </a:bodyPr>
          <a:lstStyle/>
          <a:p>
            <a:pPr algn="ctr"/>
            <a:r>
              <a:rPr lang="en-US" b="1" dirty="0" smtClean="0"/>
              <a:t>RESPONSE STRATEGIES</a:t>
            </a:r>
            <a:r>
              <a:rPr lang="en-US" sz="6000" b="1" dirty="0" smtClean="0"/>
              <a:t/>
            </a:r>
            <a:br>
              <a:rPr lang="en-US" sz="6000" b="1" dirty="0" smtClean="0"/>
            </a:br>
            <a:endParaRPr lang="en-US" dirty="0"/>
          </a:p>
        </p:txBody>
      </p:sp>
      <p:sp>
        <p:nvSpPr>
          <p:cNvPr id="3" name="Content Placeholder 2"/>
          <p:cNvSpPr>
            <a:spLocks noGrp="1"/>
          </p:cNvSpPr>
          <p:nvPr>
            <p:ph idx="1"/>
          </p:nvPr>
        </p:nvSpPr>
        <p:spPr>
          <a:xfrm>
            <a:off x="838200" y="737755"/>
            <a:ext cx="10515600" cy="5439208"/>
          </a:xfrm>
        </p:spPr>
        <p:txBody>
          <a:bodyPr/>
          <a:lstStyle/>
          <a:p>
            <a:pPr lvl="0"/>
            <a:r>
              <a:rPr lang="en-US" dirty="0" smtClean="0"/>
              <a:t>Cost </a:t>
            </a:r>
            <a:r>
              <a:rPr lang="en-US" dirty="0"/>
              <a:t>leadership – producing products/services at the lowest cost in the industry</a:t>
            </a:r>
            <a:endParaRPr lang="en-US" sz="4000" b="1" dirty="0"/>
          </a:p>
          <a:p>
            <a:pPr lvl="0"/>
            <a:r>
              <a:rPr lang="en-US" dirty="0"/>
              <a:t>Differentiation – being unique in the industry</a:t>
            </a:r>
            <a:endParaRPr lang="en-US" sz="4000" b="1" dirty="0"/>
          </a:p>
          <a:p>
            <a:pPr lvl="0"/>
            <a:r>
              <a:rPr lang="en-US" dirty="0"/>
              <a:t>Focus – selecting a narrow-scope segment (niche market) and achieving either a cost leadership or differentiation</a:t>
            </a:r>
            <a:endParaRPr lang="en-US" sz="4000" b="1" dirty="0"/>
          </a:p>
          <a:p>
            <a:pPr lvl="1"/>
            <a:r>
              <a:rPr lang="en-US" dirty="0"/>
              <a:t>Additional strategies – emphasizing sustainability of strategic advantage, including strategic positioning, improved operational effectiveness (internal efficiency), and customer service. </a:t>
            </a:r>
            <a:endParaRPr lang="en-US" sz="3600" b="1" dirty="0"/>
          </a:p>
          <a:p>
            <a:endParaRPr lang="en-US" dirty="0"/>
          </a:p>
        </p:txBody>
      </p:sp>
    </p:spTree>
    <p:extLst>
      <p:ext uri="{BB962C8B-B14F-4D97-AF65-F5344CB8AC3E}">
        <p14:creationId xmlns:p14="http://schemas.microsoft.com/office/powerpoint/2010/main" val="26353064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70264"/>
          </a:xfrm>
        </p:spPr>
        <p:txBody>
          <a:bodyPr>
            <a:normAutofit fontScale="90000"/>
          </a:bodyPr>
          <a:lstStyle/>
          <a:p>
            <a:pPr algn="ctr"/>
            <a:r>
              <a:rPr lang="en-US" b="1" dirty="0" smtClean="0"/>
              <a:t>PORTER’S VALUE CHAIN ANALYSIS MODEL</a:t>
            </a:r>
            <a:br>
              <a:rPr lang="en-US" b="1" dirty="0" smtClean="0"/>
            </a:br>
            <a:endParaRPr lang="en-US" b="1" dirty="0"/>
          </a:p>
        </p:txBody>
      </p:sp>
      <p:pic>
        <p:nvPicPr>
          <p:cNvPr id="4" name="Content Placeholder 3"/>
          <p:cNvPicPr>
            <a:picLocks noGrp="1" noChangeAspect="1"/>
          </p:cNvPicPr>
          <p:nvPr>
            <p:ph idx="1"/>
          </p:nvPr>
        </p:nvPicPr>
        <p:blipFill>
          <a:blip r:embed="rId2"/>
          <a:stretch>
            <a:fillRect/>
          </a:stretch>
        </p:blipFill>
        <p:spPr>
          <a:xfrm>
            <a:off x="2047875" y="1196975"/>
            <a:ext cx="8096250" cy="4448175"/>
          </a:xfrm>
          <a:prstGeom prst="rect">
            <a:avLst/>
          </a:prstGeom>
        </p:spPr>
      </p:pic>
    </p:spTree>
    <p:extLst>
      <p:ext uri="{BB962C8B-B14F-4D97-AF65-F5344CB8AC3E}">
        <p14:creationId xmlns:p14="http://schemas.microsoft.com/office/powerpoint/2010/main" val="19716334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5920"/>
          </a:xfrm>
        </p:spPr>
        <p:txBody>
          <a:bodyPr/>
          <a:lstStyle/>
          <a:p>
            <a:pPr algn="ctr"/>
            <a:r>
              <a:rPr lang="en-US" b="1" dirty="0" smtClean="0"/>
              <a:t>PORTER’S VALUE CHAIN ANALYSIS MODEL</a:t>
            </a:r>
            <a:endParaRPr lang="en-US" dirty="0"/>
          </a:p>
        </p:txBody>
      </p:sp>
      <p:sp>
        <p:nvSpPr>
          <p:cNvPr id="3" name="Content Placeholder 2"/>
          <p:cNvSpPr>
            <a:spLocks noGrp="1"/>
          </p:cNvSpPr>
          <p:nvPr>
            <p:ph idx="1"/>
          </p:nvPr>
        </p:nvSpPr>
        <p:spPr>
          <a:xfrm>
            <a:off x="259773" y="1091046"/>
            <a:ext cx="11094027" cy="5455227"/>
          </a:xfrm>
        </p:spPr>
        <p:txBody>
          <a:bodyPr/>
          <a:lstStyle/>
          <a:p>
            <a:pPr marL="0" indent="0">
              <a:buNone/>
            </a:pPr>
            <a:r>
              <a:rPr lang="en-US" dirty="0"/>
              <a:t>According to Porter, the activities conducted in any manufacturing organization can be divided into two parts:</a:t>
            </a:r>
          </a:p>
          <a:p>
            <a:pPr marL="0" indent="0">
              <a:buNone/>
            </a:pPr>
            <a:r>
              <a:rPr lang="en-US" b="1" dirty="0"/>
              <a:t>Primary activities</a:t>
            </a:r>
          </a:p>
          <a:p>
            <a:pPr lvl="1"/>
            <a:r>
              <a:rPr lang="en-US" sz="2800" dirty="0"/>
              <a:t>Inbound logistics (inputs)</a:t>
            </a:r>
          </a:p>
          <a:p>
            <a:pPr lvl="1"/>
            <a:r>
              <a:rPr lang="en-US" sz="2800" dirty="0"/>
              <a:t>Operations (manufacturing and testing)</a:t>
            </a:r>
          </a:p>
          <a:p>
            <a:pPr lvl="1"/>
            <a:r>
              <a:rPr lang="en-US" sz="2800" dirty="0"/>
              <a:t>Outbound logistics (storage and distribution)</a:t>
            </a:r>
          </a:p>
          <a:p>
            <a:pPr lvl="1"/>
            <a:r>
              <a:rPr lang="en-US" sz="2800" dirty="0"/>
              <a:t>Marketing and sales</a:t>
            </a:r>
          </a:p>
          <a:p>
            <a:pPr lvl="1"/>
            <a:r>
              <a:rPr lang="en-US" sz="2800" dirty="0"/>
              <a:t>Service </a:t>
            </a:r>
          </a:p>
          <a:p>
            <a:endParaRPr lang="en-US" dirty="0"/>
          </a:p>
        </p:txBody>
      </p:sp>
    </p:spTree>
    <p:extLst>
      <p:ext uri="{BB962C8B-B14F-4D97-AF65-F5344CB8AC3E}">
        <p14:creationId xmlns:p14="http://schemas.microsoft.com/office/powerpoint/2010/main" val="34836884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5920"/>
          </a:xfrm>
        </p:spPr>
        <p:txBody>
          <a:bodyPr/>
          <a:lstStyle/>
          <a:p>
            <a:pPr algn="ctr"/>
            <a:r>
              <a:rPr lang="en-US" b="1" dirty="0" smtClean="0"/>
              <a:t>PORTER’S VALUE CHAIN ANALYSIS MODEL</a:t>
            </a:r>
            <a:endParaRPr lang="en-US" dirty="0"/>
          </a:p>
        </p:txBody>
      </p:sp>
      <p:sp>
        <p:nvSpPr>
          <p:cNvPr id="3" name="Content Placeholder 2"/>
          <p:cNvSpPr>
            <a:spLocks noGrp="1"/>
          </p:cNvSpPr>
          <p:nvPr>
            <p:ph idx="1"/>
          </p:nvPr>
        </p:nvSpPr>
        <p:spPr>
          <a:xfrm>
            <a:off x="838200" y="1288473"/>
            <a:ext cx="10515600" cy="4888490"/>
          </a:xfrm>
        </p:spPr>
        <p:txBody>
          <a:bodyPr/>
          <a:lstStyle/>
          <a:p>
            <a:pPr marL="0" indent="0">
              <a:buNone/>
            </a:pPr>
            <a:r>
              <a:rPr lang="en-US" dirty="0"/>
              <a:t>The primary activities are sequenced and work progresses in the order given while value is added at each stage</a:t>
            </a:r>
          </a:p>
          <a:p>
            <a:pPr lvl="0"/>
            <a:r>
              <a:rPr lang="en-US" dirty="0"/>
              <a:t>Incoming raw materials are processed (in receiving storage)</a:t>
            </a:r>
          </a:p>
          <a:p>
            <a:pPr lvl="0"/>
            <a:r>
              <a:rPr lang="en-US" dirty="0"/>
              <a:t>Materials are used in operations (more value is added) to make products.</a:t>
            </a:r>
          </a:p>
          <a:p>
            <a:pPr lvl="0"/>
            <a:r>
              <a:rPr lang="en-US" dirty="0"/>
              <a:t>Products are packaged for delivery (packaging, storing, and shipping)</a:t>
            </a:r>
          </a:p>
          <a:p>
            <a:pPr lvl="0"/>
            <a:r>
              <a:rPr lang="en-US" dirty="0"/>
              <a:t>Marketing and sales – delivering product to customers</a:t>
            </a:r>
          </a:p>
          <a:p>
            <a:pPr lvl="0"/>
            <a:r>
              <a:rPr lang="en-US" dirty="0"/>
              <a:t>After sales service is done for the customer.</a:t>
            </a:r>
          </a:p>
          <a:p>
            <a:r>
              <a:rPr lang="en-US" dirty="0"/>
              <a:t>NOTE: All the value-adding activities ultimately result in a profit.</a:t>
            </a:r>
          </a:p>
          <a:p>
            <a:endParaRPr lang="en-US" dirty="0"/>
          </a:p>
        </p:txBody>
      </p:sp>
    </p:spTree>
    <p:extLst>
      <p:ext uri="{BB962C8B-B14F-4D97-AF65-F5344CB8AC3E}">
        <p14:creationId xmlns:p14="http://schemas.microsoft.com/office/powerpoint/2010/main" val="12790664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735"/>
            <a:ext cx="10515600" cy="694748"/>
          </a:xfrm>
        </p:spPr>
        <p:txBody>
          <a:bodyPr>
            <a:normAutofit fontScale="90000"/>
          </a:bodyPr>
          <a:lstStyle/>
          <a:p>
            <a:pPr algn="ctr"/>
            <a:r>
              <a:rPr lang="en-US" b="1" dirty="0" smtClean="0"/>
              <a:t>PORTER’S VALUE CHAIN ANALYSIS MODEL</a:t>
            </a:r>
            <a:endParaRPr lang="en-US" dirty="0"/>
          </a:p>
        </p:txBody>
      </p:sp>
      <p:sp>
        <p:nvSpPr>
          <p:cNvPr id="3" name="Content Placeholder 2"/>
          <p:cNvSpPr>
            <a:spLocks noGrp="1"/>
          </p:cNvSpPr>
          <p:nvPr>
            <p:ph idx="1"/>
          </p:nvPr>
        </p:nvSpPr>
        <p:spPr>
          <a:xfrm>
            <a:off x="838200" y="1226127"/>
            <a:ext cx="10515600" cy="4940445"/>
          </a:xfrm>
        </p:spPr>
        <p:txBody>
          <a:bodyPr/>
          <a:lstStyle/>
          <a:p>
            <a:pPr marL="0" indent="0">
              <a:buNone/>
            </a:pPr>
            <a:r>
              <a:rPr lang="en-US" b="1" dirty="0"/>
              <a:t>Support (secondary) activities</a:t>
            </a:r>
          </a:p>
          <a:p>
            <a:r>
              <a:rPr lang="en-US" dirty="0"/>
              <a:t>The primary activities are supported by the following support/secondary activities:</a:t>
            </a:r>
          </a:p>
          <a:p>
            <a:pPr lvl="1"/>
            <a:r>
              <a:rPr lang="en-US" dirty="0"/>
              <a:t>The company’s infrastructure (accounting, finance, </a:t>
            </a:r>
            <a:r>
              <a:rPr lang="en-US" dirty="0" err="1"/>
              <a:t>mgt</a:t>
            </a:r>
            <a:r>
              <a:rPr lang="en-US" dirty="0"/>
              <a:t>)</a:t>
            </a:r>
          </a:p>
          <a:p>
            <a:pPr lvl="1"/>
            <a:r>
              <a:rPr lang="en-US" dirty="0"/>
              <a:t>HRM</a:t>
            </a:r>
          </a:p>
          <a:p>
            <a:pPr lvl="1"/>
            <a:r>
              <a:rPr lang="en-US" dirty="0"/>
              <a:t>R&amp;D (technology development)</a:t>
            </a:r>
          </a:p>
          <a:p>
            <a:pPr lvl="1"/>
            <a:r>
              <a:rPr lang="en-US" dirty="0"/>
              <a:t>Procurement.</a:t>
            </a:r>
          </a:p>
          <a:p>
            <a:r>
              <a:rPr lang="en-US" dirty="0"/>
              <a:t>Each support activity can support any or all of the primary activities. </a:t>
            </a:r>
          </a:p>
          <a:p>
            <a:pPr marL="0" indent="0">
              <a:buNone/>
            </a:pPr>
            <a:r>
              <a:rPr lang="en-US" b="1" dirty="0"/>
              <a:t> </a:t>
            </a:r>
            <a:endParaRPr lang="en-US" dirty="0"/>
          </a:p>
          <a:p>
            <a:endParaRPr lang="en-US" dirty="0"/>
          </a:p>
        </p:txBody>
      </p:sp>
    </p:spTree>
    <p:extLst>
      <p:ext uri="{BB962C8B-B14F-4D97-AF65-F5344CB8AC3E}">
        <p14:creationId xmlns:p14="http://schemas.microsoft.com/office/powerpoint/2010/main" val="25879904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736" y="365125"/>
            <a:ext cx="10138064" cy="798657"/>
          </a:xfrm>
        </p:spPr>
        <p:txBody>
          <a:bodyPr/>
          <a:lstStyle/>
          <a:p>
            <a:pPr algn="ctr"/>
            <a:r>
              <a:rPr lang="en-US" b="1" dirty="0" smtClean="0"/>
              <a:t>PORTER’S VALUE CHAIN ANALYSIS MODEL</a:t>
            </a:r>
            <a:endParaRPr lang="en-US" dirty="0"/>
          </a:p>
        </p:txBody>
      </p:sp>
      <p:sp>
        <p:nvSpPr>
          <p:cNvPr id="3" name="Content Placeholder 2"/>
          <p:cNvSpPr>
            <a:spLocks noGrp="1"/>
          </p:cNvSpPr>
          <p:nvPr>
            <p:ph idx="1"/>
          </p:nvPr>
        </p:nvSpPr>
        <p:spPr>
          <a:xfrm>
            <a:off x="384464" y="1016000"/>
            <a:ext cx="11502736" cy="5842000"/>
          </a:xfrm>
        </p:spPr>
        <p:txBody>
          <a:bodyPr>
            <a:normAutofit fontScale="92500"/>
          </a:bodyPr>
          <a:lstStyle/>
          <a:p>
            <a:r>
              <a:rPr lang="en-US" b="1" dirty="0"/>
              <a:t>Porter’s Value System</a:t>
            </a:r>
            <a:endParaRPr lang="en-US" dirty="0"/>
          </a:p>
          <a:p>
            <a:pPr lvl="1"/>
            <a:r>
              <a:rPr lang="en-US" sz="2800" dirty="0"/>
              <a:t>A company’s value chain is a part of a larger stream of activities called a value system. </a:t>
            </a:r>
          </a:p>
          <a:p>
            <a:pPr lvl="1"/>
            <a:r>
              <a:rPr lang="en-US" sz="2800" dirty="0"/>
              <a:t>A value system includes both the suppliers that provide the inputs that form the raw materials, and their value chains.</a:t>
            </a:r>
          </a:p>
          <a:p>
            <a:pPr lvl="1"/>
            <a:r>
              <a:rPr lang="en-US" sz="2800" dirty="0"/>
              <a:t>Once the company creates products, they pass through the value chain of distributors with their own value chains; and finally to the consumers (buyers), who also have value chains of their own.</a:t>
            </a:r>
          </a:p>
          <a:p>
            <a:pPr lvl="1"/>
            <a:r>
              <a:rPr lang="en-US" sz="2800" dirty="0"/>
              <a:t>Thus gaining and sustaining a competitive advantage and supporting that advantage by using IT requires an understanding of this value system.</a:t>
            </a:r>
          </a:p>
          <a:p>
            <a:pPr lvl="1"/>
            <a:r>
              <a:rPr lang="en-US" sz="2800" dirty="0"/>
              <a:t>The value chain and the value system concepts can be applied to any organization, large and small, private and public.</a:t>
            </a:r>
          </a:p>
          <a:p>
            <a:pPr lvl="1"/>
            <a:r>
              <a:rPr lang="en-US" sz="2800" dirty="0"/>
              <a:t>The model was initially used to analyze an organization’s internal operations to increase its efficiency, effectiveness, and competitiveness; however,  it was later used to as basis for explaining the support IT can provide.</a:t>
            </a:r>
          </a:p>
          <a:p>
            <a:endParaRPr lang="en-US" dirty="0"/>
          </a:p>
        </p:txBody>
      </p:sp>
    </p:spTree>
    <p:extLst>
      <p:ext uri="{BB962C8B-B14F-4D97-AF65-F5344CB8AC3E}">
        <p14:creationId xmlns:p14="http://schemas.microsoft.com/office/powerpoint/2010/main" val="4162492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521"/>
            <a:ext cx="10515600" cy="914399"/>
          </a:xfrm>
        </p:spPr>
        <p:txBody>
          <a:bodyPr>
            <a:normAutofit fontScale="90000"/>
          </a:bodyPr>
          <a:lstStyle/>
          <a:p>
            <a:r>
              <a:rPr lang="en-GB" b="1" dirty="0"/>
              <a:t>COMPONENTS OF </a:t>
            </a:r>
            <a:r>
              <a:rPr lang="en-GB" b="1" dirty="0" smtClean="0"/>
              <a:t>THE </a:t>
            </a:r>
            <a:r>
              <a:rPr lang="en-GB" b="1" dirty="0"/>
              <a:t>IS PLAN</a:t>
            </a:r>
            <a:r>
              <a:rPr lang="en-US" dirty="0"/>
              <a:t/>
            </a:r>
            <a:br>
              <a:rPr lang="en-US" dirty="0"/>
            </a:br>
            <a:endParaRPr lang="en-US" dirty="0"/>
          </a:p>
        </p:txBody>
      </p:sp>
      <p:sp>
        <p:nvSpPr>
          <p:cNvPr id="3" name="Content Placeholder 2"/>
          <p:cNvSpPr>
            <a:spLocks noGrp="1"/>
          </p:cNvSpPr>
          <p:nvPr>
            <p:ph idx="1"/>
          </p:nvPr>
        </p:nvSpPr>
        <p:spPr>
          <a:xfrm>
            <a:off x="838200" y="1280160"/>
            <a:ext cx="10515600" cy="5303520"/>
          </a:xfrm>
        </p:spPr>
        <p:txBody>
          <a:bodyPr/>
          <a:lstStyle/>
          <a:p>
            <a:pPr marL="0" lvl="0" indent="0">
              <a:buNone/>
            </a:pPr>
            <a:r>
              <a:rPr lang="en-US" b="1" dirty="0" smtClean="0"/>
              <a:t>2. The </a:t>
            </a:r>
            <a:r>
              <a:rPr lang="en-US" b="1" dirty="0"/>
              <a:t>IT Vision</a:t>
            </a:r>
            <a:endParaRPr lang="en-US" dirty="0"/>
          </a:p>
          <a:p>
            <a:r>
              <a:rPr lang="en-US" dirty="0"/>
              <a:t>Wish list of what IS managers would like to see in terms of hardware, software, and communications, to contribute to goals of the organization</a:t>
            </a:r>
          </a:p>
          <a:p>
            <a:r>
              <a:rPr lang="en-US" b="1" dirty="0"/>
              <a:t>Assess the environment</a:t>
            </a:r>
            <a:endParaRPr lang="en-US" dirty="0"/>
          </a:p>
          <a:p>
            <a:pPr lvl="0"/>
            <a:r>
              <a:rPr lang="en-US" i="1" dirty="0"/>
              <a:t>The capabilities of the IT department</a:t>
            </a:r>
            <a:endParaRPr lang="en-US" dirty="0"/>
          </a:p>
          <a:p>
            <a:pPr lvl="0"/>
            <a:r>
              <a:rPr lang="en-US" i="1" dirty="0"/>
              <a:t>The readiness of the company to use IT</a:t>
            </a:r>
            <a:endParaRPr lang="en-US" dirty="0"/>
          </a:p>
          <a:p>
            <a:pPr lvl="0"/>
            <a:r>
              <a:rPr lang="en-US" i="1" dirty="0"/>
              <a:t>The status of our customers, our industry</a:t>
            </a:r>
            <a:endParaRPr lang="en-US" dirty="0"/>
          </a:p>
          <a:p>
            <a:pPr lvl="0"/>
            <a:r>
              <a:rPr lang="en-US" i="1" dirty="0"/>
              <a:t>The status of the economy, government regulations, environment, society, etc.</a:t>
            </a:r>
            <a:endParaRPr lang="en-US" dirty="0"/>
          </a:p>
          <a:p>
            <a:pPr lvl="0"/>
            <a:r>
              <a:rPr lang="en-US" i="1" dirty="0"/>
              <a:t>Technology</a:t>
            </a:r>
            <a:endParaRPr lang="en-US" dirty="0"/>
          </a:p>
          <a:p>
            <a:endParaRPr lang="en-US" dirty="0"/>
          </a:p>
        </p:txBody>
      </p:sp>
    </p:spTree>
    <p:extLst>
      <p:ext uri="{BB962C8B-B14F-4D97-AF65-F5344CB8AC3E}">
        <p14:creationId xmlns:p14="http://schemas.microsoft.com/office/powerpoint/2010/main" val="1874093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17600"/>
          </a:xfrm>
        </p:spPr>
        <p:txBody>
          <a:bodyPr>
            <a:normAutofit fontScale="90000"/>
          </a:bodyPr>
          <a:lstStyle/>
          <a:p>
            <a:pPr algn="ctr"/>
            <a:r>
              <a:rPr lang="en-GB" b="1" dirty="0"/>
              <a:t>COMPONENTS OF THE IS PLAN</a:t>
            </a:r>
            <a:r>
              <a:rPr lang="en-US" dirty="0"/>
              <a:t/>
            </a:r>
            <a:br>
              <a:rPr lang="en-US" dirty="0"/>
            </a:br>
            <a:endParaRPr lang="en-US" dirty="0"/>
          </a:p>
        </p:txBody>
      </p:sp>
      <p:sp>
        <p:nvSpPr>
          <p:cNvPr id="3" name="Content Placeholder 2"/>
          <p:cNvSpPr>
            <a:spLocks noGrp="1"/>
          </p:cNvSpPr>
          <p:nvPr>
            <p:ph idx="1"/>
          </p:nvPr>
        </p:nvSpPr>
        <p:spPr>
          <a:xfrm>
            <a:off x="838200" y="1117601"/>
            <a:ext cx="10515600" cy="5527039"/>
          </a:xfrm>
        </p:spPr>
        <p:txBody>
          <a:bodyPr/>
          <a:lstStyle/>
          <a:p>
            <a:pPr marL="0" lvl="0" indent="0">
              <a:buNone/>
            </a:pPr>
            <a:r>
              <a:rPr lang="en-US" b="1" dirty="0" smtClean="0"/>
              <a:t>3. Strategic </a:t>
            </a:r>
            <a:r>
              <a:rPr lang="en-US" b="1" dirty="0"/>
              <a:t>and Tactical IS Planning- Set goals and objectives</a:t>
            </a:r>
            <a:endParaRPr lang="en-US" dirty="0"/>
          </a:p>
          <a:p>
            <a:pPr marL="0" indent="0">
              <a:buNone/>
            </a:pPr>
            <a:r>
              <a:rPr lang="en-US" dirty="0" smtClean="0"/>
              <a:t>IS </a:t>
            </a:r>
            <a:r>
              <a:rPr lang="en-US" dirty="0"/>
              <a:t>strategic plan details what is to be achieved(Goals)</a:t>
            </a:r>
          </a:p>
          <a:p>
            <a:pPr lvl="1"/>
            <a:r>
              <a:rPr lang="en-US" dirty="0"/>
              <a:t>Set goals – what do you want to achieve?</a:t>
            </a:r>
          </a:p>
          <a:p>
            <a:r>
              <a:rPr lang="en-US" dirty="0"/>
              <a:t>IS tactical plan describes how goals will be met and by when (objectives)</a:t>
            </a:r>
          </a:p>
          <a:p>
            <a:pPr lvl="1"/>
            <a:r>
              <a:rPr lang="en-US" i="1" dirty="0"/>
              <a:t>Set objectives – what are your specific, measurable targets?</a:t>
            </a:r>
            <a:endParaRPr lang="en-US" dirty="0"/>
          </a:p>
          <a:p>
            <a:endParaRPr lang="en-US" dirty="0"/>
          </a:p>
        </p:txBody>
      </p:sp>
    </p:spTree>
    <p:extLst>
      <p:ext uri="{BB962C8B-B14F-4D97-AF65-F5344CB8AC3E}">
        <p14:creationId xmlns:p14="http://schemas.microsoft.com/office/powerpoint/2010/main" val="345872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521"/>
            <a:ext cx="10515600" cy="955040"/>
          </a:xfrm>
        </p:spPr>
        <p:txBody>
          <a:bodyPr>
            <a:normAutofit fontScale="90000"/>
          </a:bodyPr>
          <a:lstStyle/>
          <a:p>
            <a:pPr algn="ctr"/>
            <a:r>
              <a:rPr lang="en-GB" b="1" dirty="0"/>
              <a:t>COMPONENTS OF THE IS PLAN</a:t>
            </a:r>
            <a:r>
              <a:rPr lang="en-US" dirty="0"/>
              <a:t/>
            </a:r>
            <a:br>
              <a:rPr lang="en-US" dirty="0"/>
            </a:br>
            <a:endParaRPr lang="en-US" dirty="0"/>
          </a:p>
        </p:txBody>
      </p:sp>
      <p:sp>
        <p:nvSpPr>
          <p:cNvPr id="3" name="Content Placeholder 2"/>
          <p:cNvSpPr>
            <a:spLocks noGrp="1"/>
          </p:cNvSpPr>
          <p:nvPr>
            <p:ph idx="1"/>
          </p:nvPr>
        </p:nvSpPr>
        <p:spPr>
          <a:xfrm>
            <a:off x="838200" y="1341120"/>
            <a:ext cx="10515600" cy="5161280"/>
          </a:xfrm>
        </p:spPr>
        <p:txBody>
          <a:bodyPr/>
          <a:lstStyle/>
          <a:p>
            <a:pPr marL="0" lvl="0" indent="0">
              <a:buNone/>
            </a:pPr>
            <a:r>
              <a:rPr lang="en-US" b="1" dirty="0" smtClean="0"/>
              <a:t>4. Derive </a:t>
            </a:r>
            <a:r>
              <a:rPr lang="en-US" b="1" dirty="0"/>
              <a:t>strategies and </a:t>
            </a:r>
            <a:r>
              <a:rPr lang="en-US" b="1" dirty="0" smtClean="0"/>
              <a:t>policies</a:t>
            </a:r>
          </a:p>
          <a:p>
            <a:pPr marL="0" lvl="0" indent="0">
              <a:buNone/>
            </a:pPr>
            <a:r>
              <a:rPr lang="en-US" b="1" dirty="0" smtClean="0"/>
              <a:t>Strategies</a:t>
            </a:r>
            <a:endParaRPr lang="en-US" dirty="0"/>
          </a:p>
          <a:p>
            <a:pPr lvl="1"/>
            <a:r>
              <a:rPr lang="en-US" dirty="0"/>
              <a:t>Technology focus</a:t>
            </a:r>
          </a:p>
          <a:p>
            <a:pPr lvl="1"/>
            <a:r>
              <a:rPr lang="en-US" dirty="0"/>
              <a:t> Personnel and career development</a:t>
            </a:r>
          </a:p>
          <a:p>
            <a:pPr lvl="1"/>
            <a:r>
              <a:rPr lang="en-US" dirty="0"/>
              <a:t> Aligning with the company.</a:t>
            </a:r>
          </a:p>
          <a:p>
            <a:pPr marL="0" indent="0">
              <a:buNone/>
            </a:pPr>
            <a:r>
              <a:rPr lang="en-US" b="1" dirty="0" smtClean="0"/>
              <a:t>Policies </a:t>
            </a:r>
            <a:r>
              <a:rPr lang="en-US" b="1" dirty="0"/>
              <a:t>for</a:t>
            </a:r>
            <a:endParaRPr lang="en-US" dirty="0"/>
          </a:p>
          <a:p>
            <a:pPr lvl="1"/>
            <a:r>
              <a:rPr lang="en-US" i="1" dirty="0"/>
              <a:t> </a:t>
            </a:r>
            <a:r>
              <a:rPr lang="en-US" dirty="0"/>
              <a:t>Funding criteria, Allocation criteria; priority setting, Use of outside IT services, outsourcing</a:t>
            </a:r>
          </a:p>
          <a:p>
            <a:endParaRPr lang="en-US" dirty="0"/>
          </a:p>
        </p:txBody>
      </p:sp>
    </p:spTree>
    <p:extLst>
      <p:ext uri="{BB962C8B-B14F-4D97-AF65-F5344CB8AC3E}">
        <p14:creationId xmlns:p14="http://schemas.microsoft.com/office/powerpoint/2010/main" val="2302015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4365</Words>
  <Application>Microsoft Office PowerPoint</Application>
  <PresentationFormat>Widescreen</PresentationFormat>
  <Paragraphs>393</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Calibri Light</vt:lpstr>
      <vt:lpstr>Times New Roman</vt:lpstr>
      <vt:lpstr>Office Theme</vt:lpstr>
      <vt:lpstr>PLANNING INFORMATION SYSTEMS</vt:lpstr>
      <vt:lpstr>PLANNING INFORMATION SYSTEMS </vt:lpstr>
      <vt:lpstr>IS PLANNING </vt:lpstr>
      <vt:lpstr>IS PLANNING </vt:lpstr>
      <vt:lpstr>MODEL OF IS PLANNING </vt:lpstr>
      <vt:lpstr>COMPONENTS OF THE IS PLAN </vt:lpstr>
      <vt:lpstr>COMPONENTS OF THE IS PLAN </vt:lpstr>
      <vt:lpstr>COMPONENTS OF THE IS PLAN </vt:lpstr>
      <vt:lpstr>COMPONENTS OF THE IS PLAN </vt:lpstr>
      <vt:lpstr>COMPONENTS OF THE IS PLAN </vt:lpstr>
      <vt:lpstr>BALANCED SCORE CARD</vt:lpstr>
      <vt:lpstr>BALANCED SCORE CARD</vt:lpstr>
      <vt:lpstr>BALANCED SCORE CARD</vt:lpstr>
      <vt:lpstr>PowerPoint Presentation</vt:lpstr>
      <vt:lpstr>BSC ADVANTAGES</vt:lpstr>
      <vt:lpstr>BSC ADVANTAGES</vt:lpstr>
      <vt:lpstr>PowerPoint Presentation</vt:lpstr>
      <vt:lpstr>IS Planning Difficulties </vt:lpstr>
      <vt:lpstr>VISION AND MISSION</vt:lpstr>
      <vt:lpstr>VISION AND MISSION</vt:lpstr>
      <vt:lpstr>Organizational goals and objectives </vt:lpstr>
      <vt:lpstr>Organizational goals and objectives</vt:lpstr>
      <vt:lpstr>Organizational goals and objectives</vt:lpstr>
      <vt:lpstr>Organizational goals and objectives</vt:lpstr>
      <vt:lpstr>Organizational goals and objectives</vt:lpstr>
      <vt:lpstr>Information systems planning methodologies </vt:lpstr>
      <vt:lpstr>Nolan Six Stage IT Growth Model</vt:lpstr>
      <vt:lpstr>Nolan Six Stage IT Growth Model</vt:lpstr>
      <vt:lpstr>Nolan Six Stage IT Growth Model</vt:lpstr>
      <vt:lpstr>Nolan Six Stage IT Growth Model </vt:lpstr>
      <vt:lpstr>Nolan Six Stage IT Growth Model</vt:lpstr>
      <vt:lpstr>Nolan Six Stage IT Growth Model</vt:lpstr>
      <vt:lpstr>Nolan Six Stage IT Growth Model</vt:lpstr>
      <vt:lpstr>Nolan Six Stage IT Growth Model</vt:lpstr>
      <vt:lpstr>Nolan Six Stage IT Growth Model</vt:lpstr>
      <vt:lpstr>Critical success factors (CSFs) </vt:lpstr>
      <vt:lpstr>Critical success factors (CSFs) </vt:lpstr>
      <vt:lpstr>Critical success factors (CSFs) </vt:lpstr>
      <vt:lpstr>Critical success factors (CSFs) </vt:lpstr>
      <vt:lpstr>Critical success factors (CSFs) </vt:lpstr>
      <vt:lpstr>Critical success factors (CSFs)</vt:lpstr>
      <vt:lpstr>Critical success factors (CSFs)</vt:lpstr>
      <vt:lpstr>Critical success factors (CSFs)</vt:lpstr>
      <vt:lpstr>Critical success factors (CSFs)</vt:lpstr>
      <vt:lpstr>Critical success factors (CSFs)</vt:lpstr>
      <vt:lpstr>Critical success factors (CSFs)</vt:lpstr>
      <vt:lpstr>Critical success factors (CSFs)</vt:lpstr>
      <vt:lpstr>Critical success factors (CSFs)</vt:lpstr>
      <vt:lpstr>Critical success factors (CSFs)</vt:lpstr>
      <vt:lpstr>MODELS FOR COMPETITIVE ADVANTAGE </vt:lpstr>
      <vt:lpstr>PORTER’S FIVE FORCES MODEL </vt:lpstr>
      <vt:lpstr>PORTER’S FIVE FORCES MODEL </vt:lpstr>
      <vt:lpstr>PORTER’S FIVE FORCES MODEL </vt:lpstr>
      <vt:lpstr>PORTER’S FIVE FORCES MODEL </vt:lpstr>
      <vt:lpstr>PORTER’S FIVE FORCES MODEL </vt:lpstr>
      <vt:lpstr>PORTER’S FIVE FORCES MODEL</vt:lpstr>
      <vt:lpstr>PORTER’S FIVE FORCES MODEL</vt:lpstr>
      <vt:lpstr>PORTER’S FIVE FORCES MODEL</vt:lpstr>
      <vt:lpstr>PORTER’S FIVE FORCES MODEL</vt:lpstr>
      <vt:lpstr>PORTER’S FIVE FORCES MODEL</vt:lpstr>
      <vt:lpstr>RESPONSE STRATEGIES </vt:lpstr>
      <vt:lpstr>PORTER’S VALUE CHAIN ANALYSIS MODEL </vt:lpstr>
      <vt:lpstr>PORTER’S VALUE CHAIN ANALYSIS MODEL</vt:lpstr>
      <vt:lpstr>PORTER’S VALUE CHAIN ANALYSIS MODEL</vt:lpstr>
      <vt:lpstr>PORTER’S VALUE CHAIN ANALYSIS MODEL</vt:lpstr>
      <vt:lpstr>PORTER’S VALUE CHAIN ANALYSIS 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systems planning methodologies </dc:title>
  <dc:creator>Mgeni</dc:creator>
  <cp:lastModifiedBy>Mgeni</cp:lastModifiedBy>
  <cp:revision>27</cp:revision>
  <dcterms:created xsi:type="dcterms:W3CDTF">2020-02-17T15:58:23Z</dcterms:created>
  <dcterms:modified xsi:type="dcterms:W3CDTF">2022-06-02T10:25:04Z</dcterms:modified>
</cp:coreProperties>
</file>