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91"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9" d="100"/>
          <a:sy n="59"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0CEB9-33A7-439B-8520-F4481AE4D7C1}" type="datetimeFigureOut">
              <a:rPr lang="en-US" smtClean="0"/>
              <a:t>02/09/2022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196803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0CEB9-33A7-439B-8520-F4481AE4D7C1}" type="datetimeFigureOut">
              <a:rPr lang="en-US" smtClean="0"/>
              <a:t>02/09/2022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202215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0CEB9-33A7-439B-8520-F4481AE4D7C1}" type="datetimeFigureOut">
              <a:rPr lang="en-US" smtClean="0"/>
              <a:t>02/09/2022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319314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0CEB9-33A7-439B-8520-F4481AE4D7C1}" type="datetimeFigureOut">
              <a:rPr lang="en-US" smtClean="0"/>
              <a:t>02/09/2022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92120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0CEB9-33A7-439B-8520-F4481AE4D7C1}" type="datetimeFigureOut">
              <a:rPr lang="en-US" smtClean="0"/>
              <a:t>02/09/2022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291048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40CEB9-33A7-439B-8520-F4481AE4D7C1}" type="datetimeFigureOut">
              <a:rPr lang="en-US" smtClean="0"/>
              <a:t>02/09/2022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178307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40CEB9-33A7-439B-8520-F4481AE4D7C1}" type="datetimeFigureOut">
              <a:rPr lang="en-US" smtClean="0"/>
              <a:t>02/09/2022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330196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40CEB9-33A7-439B-8520-F4481AE4D7C1}" type="datetimeFigureOut">
              <a:rPr lang="en-US" smtClean="0"/>
              <a:t>02/09/2022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5287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0CEB9-33A7-439B-8520-F4481AE4D7C1}" type="datetimeFigureOut">
              <a:rPr lang="en-US" smtClean="0"/>
              <a:t>02/09/2022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58203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0CEB9-33A7-439B-8520-F4481AE4D7C1}" type="datetimeFigureOut">
              <a:rPr lang="en-US" smtClean="0"/>
              <a:t>02/09/2022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101104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0CEB9-33A7-439B-8520-F4481AE4D7C1}" type="datetimeFigureOut">
              <a:rPr lang="en-US" smtClean="0"/>
              <a:t>02/09/2022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66F8-9AC3-4BE8-9E83-ED3A8C303C4F}" type="slidenum">
              <a:rPr lang="en-US" smtClean="0"/>
              <a:t>‹#›</a:t>
            </a:fld>
            <a:endParaRPr lang="en-US"/>
          </a:p>
        </p:txBody>
      </p:sp>
    </p:spTree>
    <p:extLst>
      <p:ext uri="{BB962C8B-B14F-4D97-AF65-F5344CB8AC3E}">
        <p14:creationId xmlns:p14="http://schemas.microsoft.com/office/powerpoint/2010/main" val="313560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0CEB9-33A7-439B-8520-F4481AE4D7C1}" type="datetimeFigureOut">
              <a:rPr lang="en-US" smtClean="0"/>
              <a:t>02/09/2022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666F8-9AC3-4BE8-9E83-ED3A8C303C4F}" type="slidenum">
              <a:rPr lang="en-US" smtClean="0"/>
              <a:t>‹#›</a:t>
            </a:fld>
            <a:endParaRPr lang="en-US"/>
          </a:p>
        </p:txBody>
      </p:sp>
    </p:spTree>
    <p:extLst>
      <p:ext uri="{BB962C8B-B14F-4D97-AF65-F5344CB8AC3E}">
        <p14:creationId xmlns:p14="http://schemas.microsoft.com/office/powerpoint/2010/main" val="373198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28837"/>
          </a:xfrm>
        </p:spPr>
        <p:txBody>
          <a:bodyPr/>
          <a:lstStyle/>
          <a:p>
            <a:r>
              <a:rPr lang="en-US" b="1" dirty="0"/>
              <a:t>SDLC AND RISK MANAGEMENT</a:t>
            </a:r>
          </a:p>
        </p:txBody>
      </p:sp>
      <p:sp>
        <p:nvSpPr>
          <p:cNvPr id="3" name="Subtitle 2"/>
          <p:cNvSpPr>
            <a:spLocks noGrp="1"/>
          </p:cNvSpPr>
          <p:nvPr>
            <p:ph type="subTitle" idx="1"/>
          </p:nvPr>
        </p:nvSpPr>
        <p:spPr/>
        <p:txBody>
          <a:bodyPr/>
          <a:lstStyle/>
          <a:p>
            <a:r>
              <a:rPr lang="en-US" dirty="0"/>
              <a:t>A. MUASYA</a:t>
            </a:r>
          </a:p>
        </p:txBody>
      </p:sp>
    </p:spTree>
    <p:extLst>
      <p:ext uri="{BB962C8B-B14F-4D97-AF65-F5344CB8AC3E}">
        <p14:creationId xmlns:p14="http://schemas.microsoft.com/office/powerpoint/2010/main" val="178125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01600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016000"/>
            <a:ext cx="10515600" cy="5628640"/>
          </a:xfrm>
        </p:spPr>
        <p:txBody>
          <a:bodyPr/>
          <a:lstStyle/>
          <a:p>
            <a:pPr marL="0" indent="0">
              <a:buNone/>
            </a:pPr>
            <a:r>
              <a:rPr lang="en-US" dirty="0"/>
              <a:t>The advantages of the Waterfall SDLC system are as follows:</a:t>
            </a:r>
          </a:p>
          <a:p>
            <a:pPr lvl="0"/>
            <a:r>
              <a:rPr lang="en-US" dirty="0"/>
              <a:t>Better planning and control by project managers.</a:t>
            </a:r>
          </a:p>
          <a:p>
            <a:pPr lvl="0"/>
            <a:r>
              <a:rPr lang="en-US" dirty="0"/>
              <a:t>Compliance to prescribed standards ensuring better quality.</a:t>
            </a:r>
          </a:p>
          <a:p>
            <a:pPr lvl="0"/>
            <a:r>
              <a:rPr lang="en-US" dirty="0"/>
              <a:t>Documentation that SDLC stresses on is an important measure of communication and control.</a:t>
            </a:r>
          </a:p>
          <a:p>
            <a:pPr lvl="0"/>
            <a:r>
              <a:rPr lang="en-US" dirty="0"/>
              <a:t>The phases are important milestones and help the project manager and the user for review and signoff.</a:t>
            </a:r>
          </a:p>
          <a:p>
            <a:pPr marL="0" indent="0">
              <a:buNone/>
            </a:pPr>
            <a:r>
              <a:rPr lang="en-US" dirty="0"/>
              <a:t>The process of system development starts when management or sometimes system development personnel realize that a particular business system needs improvement. </a:t>
            </a:r>
          </a:p>
          <a:p>
            <a:pPr lvl="0"/>
            <a:endParaRPr lang="en-US" dirty="0"/>
          </a:p>
          <a:p>
            <a:endParaRPr lang="en-US" dirty="0"/>
          </a:p>
          <a:p>
            <a:endParaRPr lang="en-US" dirty="0"/>
          </a:p>
        </p:txBody>
      </p:sp>
    </p:spTree>
    <p:extLst>
      <p:ext uri="{BB962C8B-B14F-4D97-AF65-F5344CB8AC3E}">
        <p14:creationId xmlns:p14="http://schemas.microsoft.com/office/powerpoint/2010/main" val="5271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0"/>
            <a:ext cx="10515600" cy="975361"/>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17601"/>
            <a:ext cx="10515600" cy="5445759"/>
          </a:xfrm>
        </p:spPr>
        <p:txBody>
          <a:bodyPr/>
          <a:lstStyle/>
          <a:p>
            <a:pPr marL="0" indent="0">
              <a:buNone/>
            </a:pPr>
            <a:r>
              <a:rPr lang="en-US" b="1" dirty="0"/>
              <a:t>SDLC cont’d</a:t>
            </a:r>
          </a:p>
          <a:p>
            <a:r>
              <a:rPr lang="en-US" dirty="0"/>
              <a:t>The System Development Life Cycle method can be thought of as a set of activities that analysts, designers and users carry out to develop and implement an information system. </a:t>
            </a:r>
          </a:p>
          <a:p>
            <a:r>
              <a:rPr lang="en-US" dirty="0"/>
              <a:t>In most business situations, these activities are all closely related, usually inseparable and even the order of the steps in these activities may be difficult to determine. </a:t>
            </a:r>
          </a:p>
          <a:p>
            <a:r>
              <a:rPr lang="en-US" dirty="0"/>
              <a:t>Different parts of a project can be in various phases at the same time, with some components undergoing analysis while others are at advanced design stages</a:t>
            </a:r>
          </a:p>
        </p:txBody>
      </p:sp>
    </p:spTree>
    <p:extLst>
      <p:ext uri="{BB962C8B-B14F-4D97-AF65-F5344CB8AC3E}">
        <p14:creationId xmlns:p14="http://schemas.microsoft.com/office/powerpoint/2010/main" val="324667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7856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718457" y="832757"/>
            <a:ext cx="10635343" cy="6025242"/>
          </a:xfrm>
        </p:spPr>
        <p:txBody>
          <a:bodyPr>
            <a:normAutofit lnSpcReduction="10000"/>
          </a:bodyPr>
          <a:lstStyle/>
          <a:p>
            <a:pPr marL="0" lvl="0" indent="0">
              <a:buNone/>
            </a:pPr>
            <a:r>
              <a:rPr lang="en-US" b="1" dirty="0">
                <a:solidFill>
                  <a:prstClr val="black"/>
                </a:solidFill>
              </a:rPr>
              <a:t>Stages of Waterfall SDLC</a:t>
            </a:r>
          </a:p>
          <a:p>
            <a:pPr marL="0" indent="0">
              <a:buNone/>
            </a:pPr>
            <a:r>
              <a:rPr lang="en-US" b="1" dirty="0" smtClean="0"/>
              <a:t>Preliminary </a:t>
            </a:r>
            <a:r>
              <a:rPr lang="en-US" b="1" dirty="0"/>
              <a:t>Investigation</a:t>
            </a:r>
            <a:endParaRPr lang="en-US" dirty="0"/>
          </a:p>
          <a:p>
            <a:r>
              <a:rPr lang="en-US" dirty="0"/>
              <a:t>Determining and evaluating the strategic benefits of the system and ensure that the solution fits the business strategy. This includes cost-benefit analysis of the proposed system.</a:t>
            </a:r>
          </a:p>
          <a:p>
            <a:r>
              <a:rPr lang="en-US" dirty="0"/>
              <a:t>Situations that may necessitate the need for a new information system during SDLC 	</a:t>
            </a:r>
            <a:r>
              <a:rPr lang="en-US" b="1" dirty="0"/>
              <a:t>			</a:t>
            </a:r>
            <a:endParaRPr lang="en-US" dirty="0"/>
          </a:p>
          <a:p>
            <a:pPr lvl="1"/>
            <a:r>
              <a:rPr lang="en-US" sz="2600" dirty="0"/>
              <a:t>High failure rates in the existing system</a:t>
            </a:r>
          </a:p>
          <a:p>
            <a:pPr lvl="1"/>
            <a:r>
              <a:rPr lang="en-US" sz="2600" dirty="0"/>
              <a:t>Complaints from the customers</a:t>
            </a:r>
          </a:p>
          <a:p>
            <a:pPr lvl="1"/>
            <a:r>
              <a:rPr lang="en-US" sz="2600" dirty="0"/>
              <a:t>Decline in the profit levels</a:t>
            </a:r>
          </a:p>
          <a:p>
            <a:pPr lvl="1"/>
            <a:r>
              <a:rPr lang="en-US" sz="2600" dirty="0"/>
              <a:t>Government policies e.g. the introduction of electronic tax registers(ETR)</a:t>
            </a:r>
          </a:p>
          <a:p>
            <a:pPr lvl="1"/>
            <a:r>
              <a:rPr lang="en-US" sz="2600" dirty="0"/>
              <a:t>Slow processing and being unable to beat deadlines</a:t>
            </a:r>
          </a:p>
          <a:p>
            <a:pPr lvl="1"/>
            <a:r>
              <a:rPr lang="en-US" sz="2600" dirty="0"/>
              <a:t>Constant system errors and breakdowns</a:t>
            </a:r>
          </a:p>
          <a:p>
            <a:pPr lvl="1"/>
            <a:r>
              <a:rPr lang="en-US" sz="2600" dirty="0"/>
              <a:t>High cost of maintenance</a:t>
            </a:r>
          </a:p>
        </p:txBody>
      </p:sp>
    </p:spTree>
    <p:extLst>
      <p:ext uri="{BB962C8B-B14F-4D97-AF65-F5344CB8AC3E}">
        <p14:creationId xmlns:p14="http://schemas.microsoft.com/office/powerpoint/2010/main" val="369688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5984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17600"/>
            <a:ext cx="10515600" cy="5547360"/>
          </a:xfrm>
        </p:spPr>
        <p:txBody>
          <a:bodyPr/>
          <a:lstStyle/>
          <a:p>
            <a:pPr marL="0" indent="0">
              <a:buNone/>
            </a:pPr>
            <a:r>
              <a:rPr lang="en-US" b="1" dirty="0" smtClean="0"/>
              <a:t>Feasibility </a:t>
            </a:r>
            <a:r>
              <a:rPr lang="en-US" b="1" dirty="0"/>
              <a:t>study</a:t>
            </a:r>
            <a:r>
              <a:rPr lang="en-US" dirty="0"/>
              <a:t>- </a:t>
            </a:r>
          </a:p>
          <a:p>
            <a:pPr marL="0" indent="0">
              <a:buNone/>
            </a:pPr>
            <a:r>
              <a:rPr lang="en-US" dirty="0"/>
              <a:t>This stage assesses the current system by identifying its inadequacies and deciding if the system can be improved and the problems resolved. If they can, an assessment is then made to determine:</a:t>
            </a:r>
          </a:p>
          <a:p>
            <a:pPr lvl="0"/>
            <a:r>
              <a:rPr lang="en-US" dirty="0"/>
              <a:t>If it is affordable and economically viable,</a:t>
            </a:r>
          </a:p>
          <a:p>
            <a:pPr lvl="0"/>
            <a:r>
              <a:rPr lang="en-US" dirty="0"/>
              <a:t>The benefits, effect and impact on the users and organization of introducing the system,</a:t>
            </a:r>
          </a:p>
          <a:p>
            <a:pPr lvl="0"/>
            <a:r>
              <a:rPr lang="en-US" dirty="0"/>
              <a:t>If the technical expertise to build and support it is available </a:t>
            </a:r>
          </a:p>
          <a:p>
            <a:pPr lvl="0"/>
            <a:r>
              <a:rPr lang="en-US" dirty="0"/>
              <a:t>If any changes need to be made to the current infrastructure</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82372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101600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98881"/>
            <a:ext cx="10515600" cy="5323839"/>
          </a:xfrm>
        </p:spPr>
        <p:txBody>
          <a:bodyPr>
            <a:normAutofit fontScale="92500" lnSpcReduction="10000"/>
          </a:bodyPr>
          <a:lstStyle/>
          <a:p>
            <a:pPr marL="0" indent="0">
              <a:buNone/>
            </a:pPr>
            <a:r>
              <a:rPr lang="en-US" b="1" dirty="0"/>
              <a:t>Systems Requirements Analysis</a:t>
            </a:r>
            <a:endParaRPr lang="en-US" dirty="0"/>
          </a:p>
          <a:p>
            <a:r>
              <a:rPr lang="en-US" dirty="0"/>
              <a:t>This deals with analyzing the type of the system on the basis of the users’ requirements.</a:t>
            </a:r>
          </a:p>
          <a:p>
            <a:r>
              <a:rPr lang="en-US" dirty="0"/>
              <a:t>In this stage the system analyst uses the facts obtained from the investigation stage to determine why the problems exist, why where the current methods of operation adopted and what the alternatives are. </a:t>
            </a:r>
          </a:p>
          <a:p>
            <a:pPr marL="0" indent="0">
              <a:buNone/>
            </a:pPr>
            <a:r>
              <a:rPr lang="en-US" b="1" dirty="0"/>
              <a:t>Systems Design</a:t>
            </a:r>
            <a:endParaRPr lang="en-US" dirty="0"/>
          </a:p>
          <a:p>
            <a:r>
              <a:rPr lang="en-US" dirty="0"/>
              <a:t>Designing the system in terms of user interface data storage and data processing functions on the basis of the requirement phase by developing the system flowcharts, system and data flow diagrams, screens and reports.</a:t>
            </a:r>
          </a:p>
          <a:p>
            <a:pPr marL="0" indent="0">
              <a:buNone/>
            </a:pPr>
            <a:r>
              <a:rPr lang="en-US" b="1" dirty="0"/>
              <a:t>Systems Development/Programming</a:t>
            </a:r>
            <a:endParaRPr lang="en-US" dirty="0"/>
          </a:p>
          <a:p>
            <a:r>
              <a:rPr lang="en-US" dirty="0"/>
              <a:t>Programming the system as designed and conducting the continuous testing and debugging.</a:t>
            </a:r>
          </a:p>
          <a:p>
            <a:endParaRPr lang="en-US" dirty="0"/>
          </a:p>
        </p:txBody>
      </p:sp>
    </p:spTree>
    <p:extLst>
      <p:ext uri="{BB962C8B-B14F-4D97-AF65-F5344CB8AC3E}">
        <p14:creationId xmlns:p14="http://schemas.microsoft.com/office/powerpoint/2010/main" val="405629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955041"/>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37921"/>
            <a:ext cx="10515600" cy="5720080"/>
          </a:xfrm>
        </p:spPr>
        <p:txBody>
          <a:bodyPr>
            <a:normAutofit fontScale="92500" lnSpcReduction="10000"/>
          </a:bodyPr>
          <a:lstStyle/>
          <a:p>
            <a:pPr marL="0" indent="0">
              <a:buNone/>
            </a:pPr>
            <a:r>
              <a:rPr lang="en-US" b="1" dirty="0"/>
              <a:t>Systems Testing</a:t>
            </a:r>
            <a:endParaRPr lang="en-US" dirty="0"/>
          </a:p>
          <a:p>
            <a:r>
              <a:rPr lang="en-US" dirty="0"/>
              <a:t>Various kinds of testing is conducted before the developed system is implemented. This includes Unit</a:t>
            </a:r>
          </a:p>
          <a:p>
            <a:r>
              <a:rPr lang="en-US" dirty="0"/>
              <a:t>Testing, Integration Testing and System Testing etc.</a:t>
            </a:r>
          </a:p>
          <a:p>
            <a:pPr marL="0" indent="0">
              <a:buNone/>
            </a:pPr>
            <a:r>
              <a:rPr lang="en-US" b="1" dirty="0"/>
              <a:t>Systems Implementation</a:t>
            </a:r>
          </a:p>
          <a:p>
            <a:pPr marL="0" indent="0">
              <a:buNone/>
            </a:pPr>
            <a:r>
              <a:rPr lang="en-US" dirty="0"/>
              <a:t>Final Testing and quality of controls audit, acceptance by management and user before migration of the system to the live environment and data conversion from legacy system to the new system.</a:t>
            </a:r>
            <a:r>
              <a:rPr lang="en-US" b="1" dirty="0"/>
              <a:t> </a:t>
            </a:r>
            <a:r>
              <a:rPr lang="en-US" dirty="0"/>
              <a:t>The activities involved in System Implementation are as follows:</a:t>
            </a:r>
          </a:p>
          <a:p>
            <a:pPr lvl="0"/>
            <a:r>
              <a:rPr lang="en-US" dirty="0"/>
              <a:t>Conversion of data to the new system files.</a:t>
            </a:r>
          </a:p>
          <a:p>
            <a:pPr lvl="0"/>
            <a:r>
              <a:rPr lang="en-US" dirty="0"/>
              <a:t>Training of end users.</a:t>
            </a:r>
          </a:p>
          <a:p>
            <a:pPr lvl="0"/>
            <a:r>
              <a:rPr lang="en-US" dirty="0"/>
              <a:t>Completion of user documentation.</a:t>
            </a:r>
          </a:p>
          <a:p>
            <a:pPr lvl="0"/>
            <a:r>
              <a:rPr lang="en-US" dirty="0"/>
              <a:t>System changeover.</a:t>
            </a:r>
          </a:p>
          <a:p>
            <a:pPr lvl="0"/>
            <a:r>
              <a:rPr lang="en-US" dirty="0"/>
              <a:t>Evaluation of the system a regular intervals.</a:t>
            </a:r>
          </a:p>
        </p:txBody>
      </p:sp>
    </p:spTree>
    <p:extLst>
      <p:ext uri="{BB962C8B-B14F-4D97-AF65-F5344CB8AC3E}">
        <p14:creationId xmlns:p14="http://schemas.microsoft.com/office/powerpoint/2010/main" val="113017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5359"/>
          </a:xfrm>
        </p:spPr>
        <p:txBody>
          <a:bodyPr>
            <a:normAutofit fontScale="90000"/>
          </a:bodyPr>
          <a:lstStyle/>
          <a:p>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975360"/>
            <a:ext cx="10515600" cy="5882640"/>
          </a:xfrm>
        </p:spPr>
        <p:txBody>
          <a:bodyPr>
            <a:normAutofit/>
          </a:bodyPr>
          <a:lstStyle/>
          <a:p>
            <a:pPr marL="0" indent="0">
              <a:buNone/>
            </a:pPr>
            <a:r>
              <a:rPr lang="en-US" b="1" dirty="0"/>
              <a:t>Post Implementation Review and Maintenance</a:t>
            </a:r>
            <a:endParaRPr lang="en-US" dirty="0"/>
          </a:p>
          <a:p>
            <a:r>
              <a:rPr lang="en-US" dirty="0"/>
              <a:t>Continuous evaluation of the system as it functions in the live environment and its update</a:t>
            </a:r>
          </a:p>
          <a:p>
            <a:pPr marL="0" indent="0">
              <a:buNone/>
            </a:pPr>
            <a:r>
              <a:rPr lang="en-US" dirty="0"/>
              <a:t>Some of the Systems maintenance activities are as follows:</a:t>
            </a:r>
          </a:p>
          <a:p>
            <a:r>
              <a:rPr lang="en-US" dirty="0"/>
              <a:t>Adding new data elements; Modifying reports; Adding new reports; </a:t>
            </a:r>
          </a:p>
          <a:p>
            <a:r>
              <a:rPr lang="en-US" dirty="0"/>
              <a:t>Maintenance includes continuous evaluation of the system as it functions in the live environment and its update.</a:t>
            </a:r>
          </a:p>
          <a:p>
            <a:pPr marL="0" indent="0">
              <a:buNone/>
            </a:pPr>
            <a:r>
              <a:rPr lang="en-US" dirty="0"/>
              <a:t>A </a:t>
            </a:r>
            <a:r>
              <a:rPr lang="en-US" b="1" dirty="0"/>
              <a:t>Post Implementation Review </a:t>
            </a:r>
            <a:r>
              <a:rPr lang="en-US" dirty="0"/>
              <a:t>answers the question “Did we achieve what we set out to do in business terms?” </a:t>
            </a:r>
          </a:p>
          <a:p>
            <a:r>
              <a:rPr lang="en-US" dirty="0"/>
              <a:t>Some of the purposes served a Post Implementation Review ascertains the degree of success from the project, the extent to which it met its objectives, delivered planned levels of benefit, and if the specific requirements were addressed as originally defined.</a:t>
            </a:r>
          </a:p>
          <a:p>
            <a:endParaRPr lang="en-US" dirty="0"/>
          </a:p>
          <a:p>
            <a:endParaRPr lang="en-US" dirty="0"/>
          </a:p>
          <a:p>
            <a:endParaRPr lang="en-US" dirty="0"/>
          </a:p>
        </p:txBody>
      </p:sp>
    </p:spTree>
    <p:extLst>
      <p:ext uri="{BB962C8B-B14F-4D97-AF65-F5344CB8AC3E}">
        <p14:creationId xmlns:p14="http://schemas.microsoft.com/office/powerpoint/2010/main" val="80296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01600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58242"/>
            <a:ext cx="10515600" cy="5384798"/>
          </a:xfrm>
        </p:spPr>
        <p:txBody>
          <a:bodyPr>
            <a:normAutofit/>
          </a:bodyPr>
          <a:lstStyle/>
          <a:p>
            <a:r>
              <a:rPr lang="en-US" b="1" dirty="0"/>
              <a:t>Post Implementation Review</a:t>
            </a:r>
            <a:r>
              <a:rPr lang="en-US" dirty="0"/>
              <a:t> examines the efficacy of all elements of the working business solution to see if further improvements can be made to optimize the benefit delivered.</a:t>
            </a:r>
          </a:p>
          <a:p>
            <a:pPr marL="0" indent="0">
              <a:buNone/>
            </a:pPr>
            <a:r>
              <a:rPr lang="en-US" b="1" dirty="0"/>
              <a:t>System Maintenance</a:t>
            </a:r>
            <a:endParaRPr lang="en-US" dirty="0"/>
          </a:p>
          <a:p>
            <a:r>
              <a:rPr lang="en-US" dirty="0"/>
              <a:t>Maintaining the system is an important aspect of SDLC. </a:t>
            </a:r>
          </a:p>
          <a:p>
            <a:r>
              <a:rPr lang="en-US" dirty="0"/>
              <a:t>As key personnel change positions in the organization, new changes will be implemented, which will require system updates.</a:t>
            </a:r>
          </a:p>
          <a:p>
            <a:r>
              <a:rPr lang="en-US" dirty="0"/>
              <a:t>Most information systems require at least some modification after development. </a:t>
            </a:r>
          </a:p>
          <a:p>
            <a:r>
              <a:rPr lang="en-US" dirty="0"/>
              <a:t>The need for modification arises from a failure to anticipate all requirements during system design and/or from changing organizational requirements. </a:t>
            </a:r>
          </a:p>
          <a:p>
            <a:endParaRPr lang="en-US" dirty="0"/>
          </a:p>
        </p:txBody>
      </p:sp>
    </p:spTree>
    <p:extLst>
      <p:ext uri="{BB962C8B-B14F-4D97-AF65-F5344CB8AC3E}">
        <p14:creationId xmlns:p14="http://schemas.microsoft.com/office/powerpoint/2010/main" val="184554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934719"/>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78560"/>
            <a:ext cx="10515600" cy="5679440"/>
          </a:xfrm>
        </p:spPr>
        <p:txBody>
          <a:bodyPr>
            <a:normAutofit fontScale="92500" lnSpcReduction="10000"/>
          </a:bodyPr>
          <a:lstStyle/>
          <a:p>
            <a:pPr marL="0" indent="0">
              <a:buNone/>
            </a:pPr>
            <a:r>
              <a:rPr lang="en-US" dirty="0"/>
              <a:t>Maintenance cont’d</a:t>
            </a:r>
          </a:p>
          <a:p>
            <a:pPr marL="0" indent="0">
              <a:buNone/>
            </a:pPr>
            <a:r>
              <a:rPr lang="en-US" dirty="0"/>
              <a:t>Maintenance can be categorized in the following ways:</a:t>
            </a:r>
          </a:p>
          <a:p>
            <a:pPr marL="0" lvl="0" indent="0">
              <a:buNone/>
            </a:pPr>
            <a:r>
              <a:rPr lang="en-US" b="1" dirty="0"/>
              <a:t>Corrective Maintenance</a:t>
            </a:r>
            <a:endParaRPr lang="en-US" dirty="0"/>
          </a:p>
          <a:p>
            <a:r>
              <a:rPr lang="en-US" dirty="0"/>
              <a:t>Regardless of how well designed, developed, and tested a system or application may be, errors will inevitably occur.</a:t>
            </a:r>
          </a:p>
          <a:p>
            <a:r>
              <a:rPr lang="en-US" dirty="0"/>
              <a:t>This type of maintenance deals with fixing or correcting problems with the system. </a:t>
            </a:r>
          </a:p>
          <a:p>
            <a:r>
              <a:rPr lang="en-US" dirty="0"/>
              <a:t>This usually refers to problems that were not identified during the implementation phase. An example of remedial maintenance is the lack of a user-required feature or the improper functionality of it.</a:t>
            </a:r>
          </a:p>
          <a:p>
            <a:pPr marL="0" lvl="0" indent="0">
              <a:buNone/>
            </a:pPr>
            <a:r>
              <a:rPr lang="en-US" b="1" dirty="0"/>
              <a:t>Adaptive (Customized)  Maintenance</a:t>
            </a:r>
            <a:endParaRPr lang="en-US" dirty="0"/>
          </a:p>
          <a:p>
            <a:r>
              <a:rPr lang="en-US" dirty="0"/>
              <a:t>This type of maintenance refers to the creation of new features or adapting existing ones as required by changes in the organization or by the users, e.g., changes on the organization's tax code or internal regulations.</a:t>
            </a:r>
          </a:p>
          <a:p>
            <a:pPr marL="0" indent="0">
              <a:buNone/>
            </a:pPr>
            <a:endParaRPr lang="en-US" dirty="0"/>
          </a:p>
        </p:txBody>
      </p:sp>
    </p:spTree>
    <p:extLst>
      <p:ext uri="{BB962C8B-B14F-4D97-AF65-F5344CB8AC3E}">
        <p14:creationId xmlns:p14="http://schemas.microsoft.com/office/powerpoint/2010/main" val="15245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016000"/>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838200" y="1361440"/>
            <a:ext cx="10515600" cy="5262880"/>
          </a:xfrm>
        </p:spPr>
        <p:txBody>
          <a:bodyPr/>
          <a:lstStyle/>
          <a:p>
            <a:pPr marL="0" lvl="0" indent="0">
              <a:buNone/>
            </a:pPr>
            <a:r>
              <a:rPr lang="en-US" b="1" dirty="0"/>
              <a:t>Perfective (Enhancement) Maintenance</a:t>
            </a:r>
            <a:endParaRPr lang="en-US" dirty="0"/>
          </a:p>
          <a:p>
            <a:r>
              <a:rPr lang="en-US" dirty="0"/>
              <a:t>It deals with enhancing or improving the performance of the system either by adding new features or by changing existing ones. </a:t>
            </a:r>
          </a:p>
          <a:p>
            <a:r>
              <a:rPr lang="en-US" dirty="0"/>
              <a:t>An example of this type of maintenance is the conversion of text-based systems to GUI (Graphical User Interface).</a:t>
            </a:r>
          </a:p>
          <a:p>
            <a:pPr marL="0" lvl="0" indent="0">
              <a:buNone/>
            </a:pPr>
            <a:r>
              <a:rPr lang="en-US" b="1" dirty="0"/>
              <a:t>Preventive (Routine) Maintenance</a:t>
            </a:r>
            <a:endParaRPr lang="en-US" dirty="0"/>
          </a:p>
          <a:p>
            <a:r>
              <a:rPr lang="en-US" dirty="0"/>
              <a:t>This type of maintenance may be one of the most cost effective, since if performed timely and properly, it can avoid major problems with the system. </a:t>
            </a:r>
          </a:p>
          <a:p>
            <a:r>
              <a:rPr lang="en-US" dirty="0"/>
              <a:t>An example of this maintenance is the Replacing hard disk motor rubber belts after routine tests and finding them worn out.</a:t>
            </a:r>
          </a:p>
          <a:p>
            <a:endParaRPr lang="en-US" dirty="0"/>
          </a:p>
        </p:txBody>
      </p:sp>
    </p:spTree>
    <p:extLst>
      <p:ext uri="{BB962C8B-B14F-4D97-AF65-F5344CB8AC3E}">
        <p14:creationId xmlns:p14="http://schemas.microsoft.com/office/powerpoint/2010/main" val="286526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321"/>
            <a:ext cx="10515600" cy="1097279"/>
          </a:xfrm>
        </p:spPr>
        <p:txBody>
          <a:bodyPr>
            <a:normAutofit fontScale="90000"/>
          </a:bodyPr>
          <a:lstStyle/>
          <a:p>
            <a:pPr algn="ctr"/>
            <a:r>
              <a:rPr lang="en-US" b="1" dirty="0"/>
              <a:t>SYSTEMS DEVELOPMENT PROCESS</a:t>
            </a:r>
            <a:r>
              <a:rPr lang="en-US" dirty="0"/>
              <a:t/>
            </a:r>
            <a:br>
              <a:rPr lang="en-US" dirty="0"/>
            </a:br>
            <a:endParaRPr lang="en-US" dirty="0"/>
          </a:p>
        </p:txBody>
      </p:sp>
      <p:sp>
        <p:nvSpPr>
          <p:cNvPr id="3" name="Content Placeholder 2"/>
          <p:cNvSpPr>
            <a:spLocks noGrp="1"/>
          </p:cNvSpPr>
          <p:nvPr>
            <p:ph idx="1"/>
          </p:nvPr>
        </p:nvSpPr>
        <p:spPr>
          <a:xfrm>
            <a:off x="838200" y="1341120"/>
            <a:ext cx="10515600" cy="5262880"/>
          </a:xfrm>
        </p:spPr>
        <p:txBody>
          <a:bodyPr>
            <a:normAutofit lnSpcReduction="10000"/>
          </a:bodyPr>
          <a:lstStyle/>
          <a:p>
            <a:r>
              <a:rPr lang="en-US" dirty="0"/>
              <a:t>In business, systems development refers to the process of examining a business situation with the intent of improving it through better procedures and methods. </a:t>
            </a:r>
          </a:p>
          <a:p>
            <a:r>
              <a:rPr lang="en-US" dirty="0"/>
              <a:t>System development can generally be thought of as having two major components: </a:t>
            </a:r>
            <a:r>
              <a:rPr lang="en-US" b="1" dirty="0"/>
              <a:t>System Analysis </a:t>
            </a:r>
            <a:r>
              <a:rPr lang="en-US" dirty="0"/>
              <a:t>and </a:t>
            </a:r>
            <a:r>
              <a:rPr lang="en-US" b="1" dirty="0"/>
              <a:t>System</a:t>
            </a:r>
            <a:r>
              <a:rPr lang="en-US" dirty="0"/>
              <a:t> </a:t>
            </a:r>
            <a:r>
              <a:rPr lang="en-US" b="1" dirty="0"/>
              <a:t>Design</a:t>
            </a:r>
            <a:r>
              <a:rPr lang="en-US" dirty="0"/>
              <a:t>.</a:t>
            </a:r>
          </a:p>
          <a:p>
            <a:r>
              <a:rPr lang="en-US" b="1" dirty="0"/>
              <a:t>System Analysis </a:t>
            </a:r>
            <a:r>
              <a:rPr lang="en-US" dirty="0"/>
              <a:t>is the process of gathering and interpreting facts, diagnosing problems, and using the information to recommend improvements to the system.</a:t>
            </a:r>
          </a:p>
          <a:p>
            <a:r>
              <a:rPr lang="en-US" b="1" dirty="0"/>
              <a:t>System Design </a:t>
            </a:r>
            <a:r>
              <a:rPr lang="en-US" dirty="0"/>
              <a:t>is the process of planning a new business system or one to replace or complement an existing system.</a:t>
            </a:r>
          </a:p>
          <a:p>
            <a:r>
              <a:rPr lang="en-US" dirty="0"/>
              <a:t>Before planning can be done, one must thoroughly understand the old system and determine how CBIS can be used (if at all) to make its operation more effective.</a:t>
            </a:r>
          </a:p>
          <a:p>
            <a:endParaRPr lang="en-US" dirty="0"/>
          </a:p>
          <a:p>
            <a:endParaRPr lang="en-US" dirty="0"/>
          </a:p>
        </p:txBody>
      </p:sp>
    </p:spTree>
    <p:extLst>
      <p:ext uri="{BB962C8B-B14F-4D97-AF65-F5344CB8AC3E}">
        <p14:creationId xmlns:p14="http://schemas.microsoft.com/office/powerpoint/2010/main" val="308296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016000"/>
          </a:xfrm>
        </p:spPr>
        <p:txBody>
          <a:bodyPr/>
          <a:lstStyle/>
          <a:p>
            <a:r>
              <a:rPr lang="en-US" b="1" dirty="0"/>
              <a:t>SYSTEM DEVELOPMENT LIFE CYCLE (SDLC)</a:t>
            </a:r>
            <a:endParaRPr lang="en-US" dirty="0"/>
          </a:p>
        </p:txBody>
      </p:sp>
      <p:sp>
        <p:nvSpPr>
          <p:cNvPr id="3" name="Content Placeholder 2"/>
          <p:cNvSpPr>
            <a:spLocks noGrp="1"/>
          </p:cNvSpPr>
          <p:nvPr>
            <p:ph idx="1"/>
          </p:nvPr>
        </p:nvSpPr>
        <p:spPr>
          <a:xfrm>
            <a:off x="838200" y="1158241"/>
            <a:ext cx="10515600" cy="5466079"/>
          </a:xfrm>
        </p:spPr>
        <p:txBody>
          <a:bodyPr>
            <a:normAutofit fontScale="92500" lnSpcReduction="10000"/>
          </a:bodyPr>
          <a:lstStyle/>
          <a:p>
            <a:pPr marL="0" indent="0">
              <a:buNone/>
            </a:pPr>
            <a:r>
              <a:rPr lang="en-US" b="1" dirty="0"/>
              <a:t>Information system implementation strategies</a:t>
            </a:r>
          </a:p>
          <a:p>
            <a:pPr marL="0" indent="0">
              <a:buNone/>
            </a:pPr>
            <a:r>
              <a:rPr lang="en-US" b="1" i="1" dirty="0"/>
              <a:t>Direct changeover-</a:t>
            </a:r>
            <a:r>
              <a:rPr lang="en-US" dirty="0"/>
              <a:t>The old system ceases its operation and the new system commences operation the next day.</a:t>
            </a:r>
          </a:p>
          <a:p>
            <a:pPr marL="0" indent="0">
              <a:buNone/>
            </a:pPr>
            <a:r>
              <a:rPr lang="en-US" i="1" dirty="0"/>
              <a:t>The advantages of a direct changeover are:</a:t>
            </a:r>
            <a:endParaRPr lang="en-US" dirty="0"/>
          </a:p>
          <a:p>
            <a:pPr lvl="0"/>
            <a:r>
              <a:rPr lang="en-US" dirty="0"/>
              <a:t>Relatively cheap</a:t>
            </a:r>
          </a:p>
          <a:p>
            <a:pPr lvl="0"/>
            <a:r>
              <a:rPr lang="en-US" dirty="0"/>
              <a:t>Prevents the weaknesses of the old system from being passed over to the new system</a:t>
            </a:r>
          </a:p>
          <a:p>
            <a:pPr lvl="0"/>
            <a:r>
              <a:rPr lang="en-US" dirty="0"/>
              <a:t>Reduces system implementation duration</a:t>
            </a:r>
          </a:p>
          <a:p>
            <a:pPr marL="0" indent="0">
              <a:buNone/>
            </a:pPr>
            <a:r>
              <a:rPr lang="en-US" i="1" dirty="0"/>
              <a:t>Its disadvantages are:</a:t>
            </a:r>
            <a:endParaRPr lang="en-US" dirty="0"/>
          </a:p>
          <a:p>
            <a:pPr lvl="0"/>
            <a:r>
              <a:rPr lang="en-US" dirty="0"/>
              <a:t>It is very risky especially if the new system fails. The cost of switching back to the old system will be high</a:t>
            </a:r>
          </a:p>
          <a:p>
            <a:pPr lvl="0"/>
            <a:r>
              <a:rPr lang="en-US" dirty="0"/>
              <a:t>If not properly planned, it may interrupt user organization operations and bring confusion amongst staff members</a:t>
            </a:r>
          </a:p>
          <a:p>
            <a:pPr marL="0" indent="0">
              <a:buNone/>
            </a:pPr>
            <a:endParaRPr lang="en-US" dirty="0"/>
          </a:p>
          <a:p>
            <a:endParaRPr lang="en-US" dirty="0"/>
          </a:p>
        </p:txBody>
      </p:sp>
    </p:spTree>
    <p:extLst>
      <p:ext uri="{BB962C8B-B14F-4D97-AF65-F5344CB8AC3E}">
        <p14:creationId xmlns:p14="http://schemas.microsoft.com/office/powerpoint/2010/main" val="895361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975360"/>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838200" y="1219200"/>
            <a:ext cx="10515600" cy="5364479"/>
          </a:xfrm>
        </p:spPr>
        <p:txBody>
          <a:bodyPr>
            <a:normAutofit fontScale="92500" lnSpcReduction="10000"/>
          </a:bodyPr>
          <a:lstStyle/>
          <a:p>
            <a:pPr marL="0" indent="0">
              <a:buNone/>
            </a:pPr>
            <a:r>
              <a:rPr lang="en-US" b="1" i="1" dirty="0"/>
              <a:t>Parallel changeover</a:t>
            </a:r>
            <a:endParaRPr lang="en-US" dirty="0"/>
          </a:p>
          <a:p>
            <a:pPr marL="0" indent="0">
              <a:buNone/>
            </a:pPr>
            <a:r>
              <a:rPr lang="en-US" dirty="0"/>
              <a:t>This is a method where new and old systems are allowed to run side by side or simultaneously until it is proved beyond reasonable doubt that the new system is working and all the benefits are realized.</a:t>
            </a:r>
          </a:p>
          <a:p>
            <a:pPr marL="0" indent="0">
              <a:buNone/>
            </a:pPr>
            <a:r>
              <a:rPr lang="en-US" i="1" dirty="0"/>
              <a:t>Its advantages are:</a:t>
            </a:r>
          </a:p>
          <a:p>
            <a:pPr lvl="0"/>
            <a:r>
              <a:rPr lang="en-US" dirty="0"/>
              <a:t>Users become familiar with the new system prior to the actual changeover which may enhance their efficiency</a:t>
            </a:r>
          </a:p>
          <a:p>
            <a:pPr lvl="0"/>
            <a:r>
              <a:rPr lang="en-US" dirty="0"/>
              <a:t>The organization is exposed to less risks in case the new system fails</a:t>
            </a:r>
          </a:p>
          <a:p>
            <a:pPr lvl="0"/>
            <a:r>
              <a:rPr lang="en-US" dirty="0"/>
              <a:t>There would be less interruption and inconveniences in the organization operations during the changeover period.</a:t>
            </a:r>
          </a:p>
          <a:p>
            <a:pPr marL="0" indent="0">
              <a:buNone/>
            </a:pPr>
            <a:r>
              <a:rPr lang="en-US" i="1" dirty="0"/>
              <a:t>The disadvantages of this method are:</a:t>
            </a:r>
          </a:p>
          <a:p>
            <a:pPr lvl="0"/>
            <a:r>
              <a:rPr lang="en-US" dirty="0"/>
              <a:t>It is an expensive method</a:t>
            </a:r>
          </a:p>
          <a:p>
            <a:pPr lvl="0"/>
            <a:r>
              <a:rPr lang="en-US" dirty="0"/>
              <a:t>It might delay system implementation schedule or period</a:t>
            </a:r>
          </a:p>
          <a:p>
            <a:endParaRPr lang="en-US" dirty="0"/>
          </a:p>
        </p:txBody>
      </p:sp>
    </p:spTree>
    <p:extLst>
      <p:ext uri="{BB962C8B-B14F-4D97-AF65-F5344CB8AC3E}">
        <p14:creationId xmlns:p14="http://schemas.microsoft.com/office/powerpoint/2010/main" val="228342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1016000"/>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838200" y="1158241"/>
            <a:ext cx="10515600" cy="5872479"/>
          </a:xfrm>
        </p:spPr>
        <p:txBody>
          <a:bodyPr>
            <a:normAutofit fontScale="92500" lnSpcReduction="20000"/>
          </a:bodyPr>
          <a:lstStyle/>
          <a:p>
            <a:pPr marL="0" indent="0">
              <a:buNone/>
            </a:pPr>
            <a:r>
              <a:rPr lang="en-US" dirty="0"/>
              <a:t>Implementation strategies cont’d</a:t>
            </a:r>
          </a:p>
          <a:p>
            <a:pPr marL="0" indent="0">
              <a:buNone/>
            </a:pPr>
            <a:r>
              <a:rPr lang="en-US" b="1" dirty="0"/>
              <a:t>Phased changeover</a:t>
            </a:r>
            <a:endParaRPr lang="en-US" dirty="0"/>
          </a:p>
          <a:p>
            <a:r>
              <a:rPr lang="en-US" dirty="0"/>
              <a:t>The method involves implementation of a system on step-by-step approach. This implies that only a portion of the system is implemented initially. Other portions are implemented in phases.</a:t>
            </a:r>
          </a:p>
          <a:p>
            <a:pPr marL="0" indent="0">
              <a:buNone/>
            </a:pPr>
            <a:r>
              <a:rPr lang="en-US" i="1" dirty="0"/>
              <a:t>Advantages: </a:t>
            </a:r>
          </a:p>
          <a:p>
            <a:r>
              <a:rPr lang="en-US" sz="2600" dirty="0"/>
              <a:t>Very structured, each phase can be fully evaluated before moving onto the next one. </a:t>
            </a:r>
          </a:p>
          <a:p>
            <a:r>
              <a:rPr lang="en-US" dirty="0"/>
              <a:t>Lower risk, a well planned and controlled introduction of the new system.</a:t>
            </a:r>
          </a:p>
          <a:p>
            <a:r>
              <a:rPr lang="en-US" dirty="0"/>
              <a:t>Easy to train staff by letting them learn new skills on each phase as it is introduced.</a:t>
            </a:r>
          </a:p>
          <a:p>
            <a:pPr marL="0" indent="0">
              <a:buNone/>
            </a:pPr>
            <a:r>
              <a:rPr lang="en-US" i="1" dirty="0"/>
              <a:t>Disadvantages: </a:t>
            </a:r>
          </a:p>
          <a:p>
            <a:r>
              <a:rPr lang="en-US" sz="2800" dirty="0"/>
              <a:t>Slower than direct implementation. </a:t>
            </a:r>
          </a:p>
          <a:p>
            <a:r>
              <a:rPr lang="en-US" sz="2800" dirty="0"/>
              <a:t>Although each phase is easy to evaluate, you have to wait until all the phases are complete before you can evaluate the whole change over. </a:t>
            </a:r>
          </a:p>
          <a:p>
            <a:pPr lvl="1"/>
            <a:endParaRPr lang="en-US" sz="2800" dirty="0"/>
          </a:p>
          <a:p>
            <a:pPr lvl="1"/>
            <a:endParaRPr lang="en-US" dirty="0"/>
          </a:p>
          <a:p>
            <a:pPr marL="0" indent="0">
              <a:buNone/>
            </a:pPr>
            <a:endParaRPr lang="en-US" dirty="0"/>
          </a:p>
        </p:txBody>
      </p:sp>
    </p:spTree>
    <p:extLst>
      <p:ext uri="{BB962C8B-B14F-4D97-AF65-F5344CB8AC3E}">
        <p14:creationId xmlns:p14="http://schemas.microsoft.com/office/powerpoint/2010/main" val="393657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73759"/>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838200" y="1016000"/>
            <a:ext cx="10515600" cy="5486400"/>
          </a:xfrm>
        </p:spPr>
        <p:txBody>
          <a:bodyPr>
            <a:normAutofit fontScale="92500" lnSpcReduction="20000"/>
          </a:bodyPr>
          <a:lstStyle/>
          <a:p>
            <a:pPr marL="0" indent="0">
              <a:buNone/>
            </a:pPr>
            <a:r>
              <a:rPr lang="en-US" b="1" dirty="0"/>
              <a:t>Pilot changeover</a:t>
            </a:r>
            <a:endParaRPr lang="en-US" dirty="0"/>
          </a:p>
          <a:p>
            <a:r>
              <a:rPr lang="en-US" dirty="0"/>
              <a:t>It involves installation of new system but using it only in one part of the organization on an experimental basis. E.g. a bank wishing to computerize its operations may install a computerized system on one branch on experimental basis.</a:t>
            </a:r>
          </a:p>
          <a:p>
            <a:pPr marL="0" indent="0">
              <a:buNone/>
            </a:pPr>
            <a:r>
              <a:rPr lang="en-US" i="1" dirty="0"/>
              <a:t>Advantages are:</a:t>
            </a:r>
          </a:p>
          <a:p>
            <a:pPr lvl="0"/>
            <a:r>
              <a:rPr lang="en-US" dirty="0"/>
              <a:t>Allows a new system to be implemented quickly with minimum costs</a:t>
            </a:r>
          </a:p>
          <a:p>
            <a:pPr lvl="0"/>
            <a:r>
              <a:rPr lang="en-US" dirty="0"/>
              <a:t>Allows training of personnel on the new system during implementation</a:t>
            </a:r>
          </a:p>
          <a:p>
            <a:pPr lvl="0"/>
            <a:r>
              <a:rPr lang="en-US" dirty="0"/>
              <a:t>They cause minimum interruption to company operations during system’s implementation.</a:t>
            </a:r>
          </a:p>
          <a:p>
            <a:pPr marL="0" indent="0">
              <a:buNone/>
            </a:pPr>
            <a:r>
              <a:rPr lang="en-US" i="1" dirty="0"/>
              <a:t>The disadvantages include:</a:t>
            </a:r>
          </a:p>
          <a:p>
            <a:pPr lvl="0"/>
            <a:r>
              <a:rPr lang="en-US" dirty="0"/>
              <a:t>Interfacing both the old and new system may usually bring problems</a:t>
            </a:r>
          </a:p>
          <a:p>
            <a:r>
              <a:rPr lang="en-US" dirty="0"/>
              <a:t>There may be additional costs associated with running both systems at the same time</a:t>
            </a:r>
          </a:p>
          <a:p>
            <a:endParaRPr lang="en-US" dirty="0"/>
          </a:p>
        </p:txBody>
      </p:sp>
    </p:spTree>
    <p:extLst>
      <p:ext uri="{BB962C8B-B14F-4D97-AF65-F5344CB8AC3E}">
        <p14:creationId xmlns:p14="http://schemas.microsoft.com/office/powerpoint/2010/main" val="203653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975360"/>
          </a:xfrm>
        </p:spPr>
        <p:txBody>
          <a:bodyPr/>
          <a:lstStyle/>
          <a:p>
            <a:r>
              <a:rPr lang="en-US" b="1" dirty="0"/>
              <a:t>SYSTEM DEVELOPMENT LIFE CYCLE (SDLC)</a:t>
            </a:r>
            <a:endParaRPr lang="en-US" dirty="0"/>
          </a:p>
        </p:txBody>
      </p:sp>
      <p:sp>
        <p:nvSpPr>
          <p:cNvPr id="3" name="Content Placeholder 2"/>
          <p:cNvSpPr>
            <a:spLocks noGrp="1"/>
          </p:cNvSpPr>
          <p:nvPr>
            <p:ph idx="1"/>
          </p:nvPr>
        </p:nvSpPr>
        <p:spPr>
          <a:xfrm>
            <a:off x="838200" y="1422400"/>
            <a:ext cx="10515600" cy="5140960"/>
          </a:xfrm>
        </p:spPr>
        <p:txBody>
          <a:bodyPr/>
          <a:lstStyle/>
          <a:p>
            <a:pPr marL="0" indent="0">
              <a:buNone/>
            </a:pPr>
            <a:r>
              <a:rPr lang="en-US" dirty="0"/>
              <a:t>How can you measure success of a system after implementation?</a:t>
            </a:r>
          </a:p>
          <a:p>
            <a:pPr lvl="0"/>
            <a:r>
              <a:rPr lang="en-US" dirty="0"/>
              <a:t>High levels of system usage: question users, monitor system. </a:t>
            </a:r>
          </a:p>
          <a:p>
            <a:pPr lvl="0"/>
            <a:r>
              <a:rPr lang="en-US" dirty="0"/>
              <a:t>User satisfaction: ask users, needs attended, enhanced job performance, quality of service, etc. </a:t>
            </a:r>
          </a:p>
          <a:p>
            <a:pPr lvl="0"/>
            <a:r>
              <a:rPr lang="en-US" dirty="0"/>
              <a:t>Favorable attitude: system accepted by users. </a:t>
            </a:r>
          </a:p>
          <a:p>
            <a:pPr lvl="0"/>
            <a:r>
              <a:rPr lang="en-US" dirty="0"/>
              <a:t>Achieved objectives: meet performance goals. </a:t>
            </a:r>
          </a:p>
          <a:p>
            <a:pPr lvl="0"/>
            <a:r>
              <a:rPr lang="en-US" dirty="0"/>
              <a:t>Financial payoff: reduce costs, increase profit margin. But benefits are not always quantifiable. </a:t>
            </a:r>
          </a:p>
          <a:p>
            <a:endParaRPr lang="en-US" dirty="0"/>
          </a:p>
        </p:txBody>
      </p:sp>
    </p:spTree>
    <p:extLst>
      <p:ext uri="{BB962C8B-B14F-4D97-AF65-F5344CB8AC3E}">
        <p14:creationId xmlns:p14="http://schemas.microsoft.com/office/powerpoint/2010/main" val="81695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703560" cy="934720"/>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614680" y="1381760"/>
            <a:ext cx="11191240" cy="5201920"/>
          </a:xfrm>
        </p:spPr>
        <p:txBody>
          <a:bodyPr>
            <a:normAutofit fontScale="77500" lnSpcReduction="20000"/>
          </a:bodyPr>
          <a:lstStyle/>
          <a:p>
            <a:pPr marL="0" indent="0">
              <a:buNone/>
            </a:pPr>
            <a:r>
              <a:rPr lang="en-GB" b="1" dirty="0"/>
              <a:t>Problems encountered with project goals</a:t>
            </a:r>
            <a:r>
              <a:rPr lang="en-GB" dirty="0"/>
              <a:t>						</a:t>
            </a:r>
            <a:endParaRPr lang="en-US" dirty="0"/>
          </a:p>
          <a:p>
            <a:pPr lvl="0"/>
            <a:r>
              <a:rPr lang="en-GB" dirty="0"/>
              <a:t>Project sponsor/ client has an inadequate idea of what the project is about at the start</a:t>
            </a:r>
            <a:endParaRPr lang="en-US" dirty="0"/>
          </a:p>
          <a:p>
            <a:pPr lvl="0"/>
            <a:r>
              <a:rPr lang="en-GB" dirty="0"/>
              <a:t>Failure of communication between the client and the project manager due to;</a:t>
            </a:r>
            <a:endParaRPr lang="en-US" dirty="0"/>
          </a:p>
          <a:p>
            <a:pPr lvl="0"/>
            <a:r>
              <a:rPr lang="en-GB" dirty="0"/>
              <a:t>Lack of technical knowledge on the part of the client</a:t>
            </a:r>
            <a:endParaRPr lang="en-US" dirty="0"/>
          </a:p>
          <a:p>
            <a:pPr lvl="0"/>
            <a:r>
              <a:rPr lang="en-GB" dirty="0"/>
              <a:t>Over-use of jargon by the project manager</a:t>
            </a:r>
            <a:endParaRPr lang="en-US" dirty="0"/>
          </a:p>
          <a:p>
            <a:pPr lvl="0"/>
            <a:r>
              <a:rPr lang="en-GB" dirty="0"/>
              <a:t>Specifications may be subject to change due to;</a:t>
            </a:r>
            <a:endParaRPr lang="en-US" dirty="0"/>
          </a:p>
          <a:p>
            <a:pPr marL="0" lvl="0" indent="0">
              <a:buNone/>
            </a:pPr>
            <a:r>
              <a:rPr lang="en-GB" dirty="0"/>
              <a:t>- Problems with individual clients</a:t>
            </a:r>
            <a:endParaRPr lang="en-US" dirty="0"/>
          </a:p>
          <a:p>
            <a:pPr marL="0" lvl="0" indent="0">
              <a:buNone/>
            </a:pPr>
            <a:r>
              <a:rPr lang="en-GB" dirty="0"/>
              <a:t>- Decision making processes at the client end</a:t>
            </a:r>
            <a:endParaRPr lang="en-US" dirty="0"/>
          </a:p>
          <a:p>
            <a:pPr marL="0" lvl="0" indent="0">
              <a:buNone/>
            </a:pPr>
            <a:r>
              <a:rPr lang="en-GB" dirty="0"/>
              <a:t>- Environmental changes</a:t>
            </a:r>
            <a:endParaRPr lang="en-US" dirty="0"/>
          </a:p>
          <a:p>
            <a:pPr lvl="0"/>
            <a:r>
              <a:rPr lang="en-GB" dirty="0"/>
              <a:t>The project goals are unrealistic and unachievable, (may be this is only realized when the project is under way)</a:t>
            </a:r>
            <a:endParaRPr lang="en-US" dirty="0"/>
          </a:p>
          <a:p>
            <a:pPr lvl="0"/>
            <a:r>
              <a:rPr lang="en-GB" dirty="0"/>
              <a:t>The client may become carried away with the idea of the project and may be unable to see clearly what can be achieved</a:t>
            </a:r>
            <a:endParaRPr lang="en-US" dirty="0"/>
          </a:p>
          <a:p>
            <a:pPr lvl="0"/>
            <a:r>
              <a:rPr lang="en-GB" dirty="0"/>
              <a:t>Projects may be highly complex and may have a number of objectives that actually contradict each other</a:t>
            </a:r>
            <a:endParaRPr lang="en-US" dirty="0"/>
          </a:p>
          <a:p>
            <a:endParaRPr lang="en-US" dirty="0"/>
          </a:p>
        </p:txBody>
      </p:sp>
    </p:spTree>
    <p:extLst>
      <p:ext uri="{BB962C8B-B14F-4D97-AF65-F5344CB8AC3E}">
        <p14:creationId xmlns:p14="http://schemas.microsoft.com/office/powerpoint/2010/main" val="386104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995680"/>
          </a:xfrm>
        </p:spPr>
        <p:txBody>
          <a:bodyPr/>
          <a:lstStyle/>
          <a:p>
            <a:pPr algn="ctr"/>
            <a:r>
              <a:rPr lang="en-US" b="1" dirty="0"/>
              <a:t>SYSTEM DEVELOPMENT LIFE CYCLE (SDLC)</a:t>
            </a:r>
            <a:endParaRPr lang="en-US" dirty="0"/>
          </a:p>
        </p:txBody>
      </p:sp>
      <p:sp>
        <p:nvSpPr>
          <p:cNvPr id="3" name="Content Placeholder 2"/>
          <p:cNvSpPr>
            <a:spLocks noGrp="1"/>
          </p:cNvSpPr>
          <p:nvPr>
            <p:ph idx="1"/>
          </p:nvPr>
        </p:nvSpPr>
        <p:spPr>
          <a:xfrm>
            <a:off x="838200" y="1178561"/>
            <a:ext cx="10515600" cy="5486399"/>
          </a:xfrm>
        </p:spPr>
        <p:txBody>
          <a:bodyPr>
            <a:normAutofit fontScale="85000" lnSpcReduction="20000"/>
          </a:bodyPr>
          <a:lstStyle/>
          <a:p>
            <a:pPr marL="0" indent="0">
              <a:buNone/>
            </a:pPr>
            <a:r>
              <a:rPr lang="en-GB" b="1" dirty="0"/>
              <a:t>WHY PROJECTS FAIL</a:t>
            </a:r>
            <a:endParaRPr lang="en-US" dirty="0"/>
          </a:p>
          <a:p>
            <a:pPr lvl="0"/>
            <a:r>
              <a:rPr lang="en-GB" dirty="0"/>
              <a:t>An unrealistic Deadline is established</a:t>
            </a:r>
            <a:endParaRPr lang="en-US" dirty="0"/>
          </a:p>
          <a:p>
            <a:pPr lvl="0"/>
            <a:r>
              <a:rPr lang="en-GB" dirty="0"/>
              <a:t>Changing Customer Requirements</a:t>
            </a:r>
            <a:endParaRPr lang="en-US" dirty="0"/>
          </a:p>
          <a:p>
            <a:pPr lvl="0"/>
            <a:r>
              <a:rPr lang="en-GB" dirty="0"/>
              <a:t>An honest underestimation of effort</a:t>
            </a:r>
            <a:endParaRPr lang="en-US" dirty="0"/>
          </a:p>
          <a:p>
            <a:pPr lvl="0"/>
            <a:r>
              <a:rPr lang="en-GB" dirty="0"/>
              <a:t>Predictable and/ or unpredictable risks</a:t>
            </a:r>
            <a:endParaRPr lang="en-US" dirty="0"/>
          </a:p>
          <a:p>
            <a:pPr lvl="0"/>
            <a:r>
              <a:rPr lang="en-GB" dirty="0"/>
              <a:t>Miscommunication among project staff</a:t>
            </a:r>
            <a:endParaRPr lang="en-US" dirty="0"/>
          </a:p>
          <a:p>
            <a:pPr lvl="0"/>
            <a:r>
              <a:rPr lang="en-GB" dirty="0"/>
              <a:t>Failure in Project Management practice</a:t>
            </a:r>
          </a:p>
          <a:p>
            <a:pPr marL="0" indent="0">
              <a:buNone/>
            </a:pPr>
            <a:r>
              <a:rPr lang="en-GB" b="1" dirty="0"/>
              <a:t>AVOIDING PROJECT FAILURE</a:t>
            </a:r>
            <a:endParaRPr lang="en-US" dirty="0"/>
          </a:p>
          <a:p>
            <a:pPr marL="0" indent="0">
              <a:buNone/>
            </a:pPr>
            <a:r>
              <a:rPr lang="en-GB" dirty="0"/>
              <a:t>Project Managers and Software Engineers must:-</a:t>
            </a:r>
            <a:endParaRPr lang="en-US" dirty="0"/>
          </a:p>
          <a:p>
            <a:r>
              <a:rPr lang="en-GB" dirty="0"/>
              <a:t>Heed a set of common warning signs</a:t>
            </a:r>
            <a:endParaRPr lang="en-US" dirty="0"/>
          </a:p>
          <a:p>
            <a:r>
              <a:rPr lang="en-GB" dirty="0"/>
              <a:t>Understand the Critical Success Factor (CFS) that lead to good Project Management</a:t>
            </a:r>
            <a:endParaRPr lang="en-US" dirty="0"/>
          </a:p>
          <a:p>
            <a:r>
              <a:rPr lang="en-GB" dirty="0"/>
              <a:t>Develop a common sense approach for Planning, Monitoring and controlling a Project</a:t>
            </a:r>
            <a:endParaRPr lang="en-US" dirty="0"/>
          </a:p>
          <a:p>
            <a:pPr lvl="0"/>
            <a:endParaRPr lang="en-US" dirty="0"/>
          </a:p>
          <a:p>
            <a:endParaRPr lang="en-US" dirty="0"/>
          </a:p>
        </p:txBody>
      </p:sp>
    </p:spTree>
    <p:extLst>
      <p:ext uri="{BB962C8B-B14F-4D97-AF65-F5344CB8AC3E}">
        <p14:creationId xmlns:p14="http://schemas.microsoft.com/office/powerpoint/2010/main" val="243078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81759"/>
          </a:xfrm>
        </p:spPr>
        <p:txBody>
          <a:bodyPr>
            <a:normAutofit/>
          </a:bodyPr>
          <a:lstStyle/>
          <a:p>
            <a:pPr algn="ctr"/>
            <a:r>
              <a:rPr lang="en-GB" b="1" dirty="0"/>
              <a:t>RISK MANAGEMENT</a:t>
            </a:r>
            <a:r>
              <a:rPr lang="en-US" dirty="0"/>
              <a:t/>
            </a:r>
            <a:br>
              <a:rPr lang="en-US" dirty="0"/>
            </a:br>
            <a:endParaRPr lang="en-US" dirty="0"/>
          </a:p>
        </p:txBody>
      </p:sp>
      <p:sp>
        <p:nvSpPr>
          <p:cNvPr id="3" name="Content Placeholder 2"/>
          <p:cNvSpPr>
            <a:spLocks noGrp="1"/>
          </p:cNvSpPr>
          <p:nvPr>
            <p:ph idx="1"/>
          </p:nvPr>
        </p:nvSpPr>
        <p:spPr>
          <a:xfrm>
            <a:off x="838200" y="1381760"/>
            <a:ext cx="10515600" cy="4693920"/>
          </a:xfrm>
        </p:spPr>
        <p:txBody>
          <a:bodyPr/>
          <a:lstStyle/>
          <a:p>
            <a:r>
              <a:rPr lang="en-GB" dirty="0"/>
              <a:t>Risk management is concerned with identifying risks and drawing up plans to minimise their effect on a project. </a:t>
            </a:r>
          </a:p>
          <a:p>
            <a:r>
              <a:rPr lang="en-GB" dirty="0"/>
              <a:t>A risk is a probability that some adverse circumstance will occur</a:t>
            </a:r>
          </a:p>
          <a:p>
            <a:r>
              <a:rPr lang="en-GB" sz="2800" dirty="0"/>
              <a:t>Project risks affect schedule or resources</a:t>
            </a:r>
          </a:p>
          <a:p>
            <a:r>
              <a:rPr lang="en-GB" sz="2800" dirty="0"/>
              <a:t>Product risks affect the quality or performance of the software being developed</a:t>
            </a:r>
            <a:endParaRPr lang="en-US" dirty="0"/>
          </a:p>
          <a:p>
            <a:r>
              <a:rPr lang="en-GB" sz="2800" dirty="0"/>
              <a:t>Business risks affect the organisation developing or procuring the software.</a:t>
            </a:r>
            <a:endParaRPr lang="en-US" sz="2800" dirty="0"/>
          </a:p>
          <a:p>
            <a:endParaRPr lang="en-US" dirty="0"/>
          </a:p>
        </p:txBody>
      </p:sp>
    </p:spTree>
    <p:extLst>
      <p:ext uri="{BB962C8B-B14F-4D97-AF65-F5344CB8AC3E}">
        <p14:creationId xmlns:p14="http://schemas.microsoft.com/office/powerpoint/2010/main" val="647056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955040"/>
          </a:xfrm>
        </p:spPr>
        <p:txBody>
          <a:bodyPr/>
          <a:lstStyle/>
          <a:p>
            <a:pPr algn="ctr"/>
            <a:r>
              <a:rPr lang="en-GB" b="1" dirty="0"/>
              <a:t>RISK MANAGEMENT</a:t>
            </a:r>
            <a:endParaRPr lang="en-US" dirty="0"/>
          </a:p>
        </p:txBody>
      </p:sp>
      <p:sp>
        <p:nvSpPr>
          <p:cNvPr id="3" name="Content Placeholder 2"/>
          <p:cNvSpPr>
            <a:spLocks noGrp="1"/>
          </p:cNvSpPr>
          <p:nvPr>
            <p:ph idx="1"/>
          </p:nvPr>
        </p:nvSpPr>
        <p:spPr>
          <a:xfrm>
            <a:off x="838200" y="1361440"/>
            <a:ext cx="10515600" cy="4815523"/>
          </a:xfrm>
        </p:spPr>
        <p:txBody>
          <a:bodyPr>
            <a:normAutofit lnSpcReduction="10000"/>
          </a:bodyPr>
          <a:lstStyle/>
          <a:p>
            <a:pPr marL="0" indent="0">
              <a:buNone/>
            </a:pPr>
            <a:r>
              <a:rPr lang="en-GB" b="1" dirty="0"/>
              <a:t>The risk management process</a:t>
            </a:r>
            <a:endParaRPr lang="en-US" dirty="0"/>
          </a:p>
          <a:p>
            <a:pPr lvl="0"/>
            <a:r>
              <a:rPr lang="en-GB" dirty="0"/>
              <a:t>Risk identification</a:t>
            </a:r>
            <a:r>
              <a:rPr lang="en-US" dirty="0"/>
              <a:t>- </a:t>
            </a:r>
            <a:r>
              <a:rPr lang="en-GB" dirty="0"/>
              <a:t>Identify project, product and business risks;</a:t>
            </a:r>
            <a:endParaRPr lang="en-US" dirty="0"/>
          </a:p>
          <a:p>
            <a:pPr lvl="0"/>
            <a:r>
              <a:rPr lang="en-GB" dirty="0"/>
              <a:t>Risk analysis</a:t>
            </a:r>
            <a:r>
              <a:rPr lang="en-US" dirty="0"/>
              <a:t>- </a:t>
            </a:r>
            <a:r>
              <a:rPr lang="en-GB" dirty="0"/>
              <a:t>Assess the likelihood and consequences of these risks; </a:t>
            </a:r>
            <a:r>
              <a:rPr lang="en-US" dirty="0"/>
              <a:t>Probability maybe very low, low, moderate, high or very high. Risk effects maybe catastrophic, serious, tolerable or insignificant.</a:t>
            </a:r>
          </a:p>
          <a:p>
            <a:pPr lvl="0"/>
            <a:r>
              <a:rPr lang="en-GB" dirty="0"/>
              <a:t>Risk planning</a:t>
            </a:r>
            <a:r>
              <a:rPr lang="en-US" dirty="0"/>
              <a:t>- </a:t>
            </a:r>
            <a:r>
              <a:rPr lang="en-GB" dirty="0"/>
              <a:t>Draw up plans to avoid or minimise the effects of the risk;</a:t>
            </a:r>
            <a:endParaRPr lang="en-US" dirty="0"/>
          </a:p>
          <a:p>
            <a:pPr lvl="0"/>
            <a:r>
              <a:rPr lang="en-GB" dirty="0"/>
              <a:t>Risk monitoring</a:t>
            </a:r>
            <a:r>
              <a:rPr lang="en-US" dirty="0"/>
              <a:t>- </a:t>
            </a:r>
            <a:r>
              <a:rPr lang="en-GB" dirty="0"/>
              <a:t>Monitor the risks throughout the project; </a:t>
            </a:r>
            <a:r>
              <a:rPr lang="en-US" dirty="0"/>
              <a:t>Assess each identified risk regularly to decide whether or not it is becoming less or more probable. Assess whether effects of risks have changed and mitigate the risks</a:t>
            </a:r>
          </a:p>
          <a:p>
            <a:endParaRPr lang="en-US" dirty="0"/>
          </a:p>
        </p:txBody>
      </p:sp>
    </p:spTree>
    <p:extLst>
      <p:ext uri="{BB962C8B-B14F-4D97-AF65-F5344CB8AC3E}">
        <p14:creationId xmlns:p14="http://schemas.microsoft.com/office/powerpoint/2010/main" val="323315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1056640"/>
          </a:xfrm>
        </p:spPr>
        <p:txBody>
          <a:bodyPr/>
          <a:lstStyle/>
          <a:p>
            <a:pPr algn="ctr"/>
            <a:r>
              <a:rPr lang="en-GB" b="1" dirty="0"/>
              <a:t>RISK MANAGEMENT</a:t>
            </a:r>
            <a:endParaRPr lang="en-US" dirty="0"/>
          </a:p>
        </p:txBody>
      </p:sp>
      <p:sp>
        <p:nvSpPr>
          <p:cNvPr id="3" name="Content Placeholder 2"/>
          <p:cNvSpPr>
            <a:spLocks noGrp="1"/>
          </p:cNvSpPr>
          <p:nvPr>
            <p:ph idx="1"/>
          </p:nvPr>
        </p:nvSpPr>
        <p:spPr>
          <a:xfrm>
            <a:off x="838200" y="1463040"/>
            <a:ext cx="10515600" cy="5394960"/>
          </a:xfrm>
        </p:spPr>
        <p:txBody>
          <a:bodyPr>
            <a:normAutofit fontScale="92500" lnSpcReduction="10000"/>
          </a:bodyPr>
          <a:lstStyle/>
          <a:p>
            <a:pPr marL="0" indent="0">
              <a:buNone/>
            </a:pPr>
            <a:r>
              <a:rPr lang="en-US" b="1" dirty="0"/>
              <a:t>The risk mitigation </a:t>
            </a:r>
            <a:r>
              <a:rPr lang="en-US" dirty="0"/>
              <a:t>step involves development of mitigation plans designed to manage, eliminate, or reduce risk to an acceptable level.</a:t>
            </a:r>
          </a:p>
          <a:p>
            <a:pPr marL="0" indent="0">
              <a:buNone/>
            </a:pPr>
            <a:r>
              <a:rPr lang="en-US" b="1" dirty="0"/>
              <a:t>RISK MITIGATION STRATEGIES</a:t>
            </a:r>
          </a:p>
          <a:p>
            <a:pPr lvl="0"/>
            <a:r>
              <a:rPr lang="en-US" dirty="0"/>
              <a:t>Assume/Accept: Acknowledge the existence of a particular risk, and make a deliberate decision to accept it without engaging in special efforts to control it. Approval of project or program leaders is required.</a:t>
            </a:r>
          </a:p>
          <a:p>
            <a:pPr lvl="0"/>
            <a:r>
              <a:rPr lang="en-US" dirty="0"/>
              <a:t>Avoid: Adjust program requirements or constraints to eliminate or reduce the risk. This adjustment could be accommodated by a change in funding, schedule, or technical requirements.</a:t>
            </a:r>
          </a:p>
          <a:p>
            <a:pPr lvl="0"/>
            <a:r>
              <a:rPr lang="en-US" dirty="0"/>
              <a:t>Control: Implement actions to minimize the impact or likelihood of the risk.</a:t>
            </a:r>
          </a:p>
          <a:p>
            <a:pPr lvl="0"/>
            <a:r>
              <a:rPr lang="en-US" dirty="0"/>
              <a:t>Transfer: Reassign organizational accountability, responsibility, and authority to another stakeholder willing to accept the risk.</a:t>
            </a:r>
          </a:p>
          <a:p>
            <a:pPr lvl="0"/>
            <a:r>
              <a:rPr lang="en-US" dirty="0"/>
              <a:t>Watch/Monitor: Monitor the environment for changes that affect the nature and/or the impact of the risk.</a:t>
            </a:r>
          </a:p>
          <a:p>
            <a:pPr marL="0" indent="0">
              <a:buNone/>
            </a:pPr>
            <a:endParaRPr lang="en-US" b="1" dirty="0"/>
          </a:p>
        </p:txBody>
      </p:sp>
    </p:spTree>
    <p:extLst>
      <p:ext uri="{BB962C8B-B14F-4D97-AF65-F5344CB8AC3E}">
        <p14:creationId xmlns:p14="http://schemas.microsoft.com/office/powerpoint/2010/main" val="403866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755"/>
          </a:xfrm>
        </p:spPr>
        <p:txBody>
          <a:bodyPr/>
          <a:lstStyle/>
          <a:p>
            <a:pPr algn="ctr"/>
            <a:r>
              <a:rPr lang="en-US" b="1" dirty="0"/>
              <a:t>SYSTEMS DEVELOPMENT PROCESS</a:t>
            </a:r>
            <a:endParaRPr lang="en-US" dirty="0"/>
          </a:p>
        </p:txBody>
      </p:sp>
      <p:sp>
        <p:nvSpPr>
          <p:cNvPr id="3" name="Content Placeholder 2"/>
          <p:cNvSpPr>
            <a:spLocks noGrp="1"/>
          </p:cNvSpPr>
          <p:nvPr>
            <p:ph idx="1"/>
          </p:nvPr>
        </p:nvSpPr>
        <p:spPr>
          <a:xfrm>
            <a:off x="838200" y="1198880"/>
            <a:ext cx="10515600" cy="5486400"/>
          </a:xfrm>
        </p:spPr>
        <p:txBody>
          <a:bodyPr>
            <a:normAutofit fontScale="92500" lnSpcReduction="10000"/>
          </a:bodyPr>
          <a:lstStyle/>
          <a:p>
            <a:pPr marL="0" indent="0">
              <a:buNone/>
            </a:pPr>
            <a:r>
              <a:rPr lang="en-US" b="1" dirty="0"/>
              <a:t>Achieving System Development Objectives</a:t>
            </a:r>
            <a:endParaRPr lang="en-US" dirty="0"/>
          </a:p>
          <a:p>
            <a:pPr marL="0" indent="0">
              <a:buNone/>
            </a:pPr>
            <a:r>
              <a:rPr lang="en-US" dirty="0"/>
              <a:t>There are many reasons why organizations fail to achieve their systems development objectives. Some of them are as follows:</a:t>
            </a:r>
          </a:p>
          <a:p>
            <a:r>
              <a:rPr lang="en-US" i="1" dirty="0"/>
              <a:t>Lack of senior management support and involvement in information systems development.</a:t>
            </a:r>
            <a:endParaRPr lang="en-US" dirty="0"/>
          </a:p>
          <a:p>
            <a:r>
              <a:rPr lang="en-US" i="1" dirty="0"/>
              <a:t>Shifting user needs- </a:t>
            </a:r>
            <a:r>
              <a:rPr lang="en-US" dirty="0"/>
              <a:t>User requirements for information technology are constantly changing and as these changes accelerate, there will be more requests for systems development and more development projects.</a:t>
            </a:r>
          </a:p>
          <a:p>
            <a:r>
              <a:rPr lang="en-US" i="1" dirty="0"/>
              <a:t>Development of strategic systems- </a:t>
            </a:r>
            <a:r>
              <a:rPr lang="en-US" dirty="0"/>
              <a:t>Because strategic decision making is unstructured, the requirements, specifications, and objectives for such development projects are difficult to define.</a:t>
            </a:r>
          </a:p>
          <a:p>
            <a:r>
              <a:rPr lang="en-US" i="1" dirty="0"/>
              <a:t>New technologies- </a:t>
            </a:r>
            <a:r>
              <a:rPr lang="en-US" dirty="0"/>
              <a:t>When an organization tries to create a competitive advantage by applying advance Information technology, it generally finds that attaining system development objectives is more difficult because personnel are not as familiar with the technology.</a:t>
            </a:r>
          </a:p>
          <a:p>
            <a:endParaRPr lang="en-US" dirty="0"/>
          </a:p>
        </p:txBody>
      </p:sp>
    </p:spTree>
    <p:extLst>
      <p:ext uri="{BB962C8B-B14F-4D97-AF65-F5344CB8AC3E}">
        <p14:creationId xmlns:p14="http://schemas.microsoft.com/office/powerpoint/2010/main" val="167041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2800"/>
          </a:xfrm>
        </p:spPr>
        <p:txBody>
          <a:bodyPr>
            <a:normAutofit/>
          </a:bodyPr>
          <a:lstStyle/>
          <a:p>
            <a:pPr algn="ctr"/>
            <a:r>
              <a:rPr lang="en-GB" b="1" dirty="0"/>
              <a:t>RISK MANAGEMENT</a:t>
            </a:r>
            <a:endParaRPr lang="en-US" dirty="0"/>
          </a:p>
        </p:txBody>
      </p:sp>
      <p:sp>
        <p:nvSpPr>
          <p:cNvPr id="3" name="Content Placeholder 2"/>
          <p:cNvSpPr>
            <a:spLocks noGrp="1"/>
          </p:cNvSpPr>
          <p:nvPr>
            <p:ph idx="1"/>
          </p:nvPr>
        </p:nvSpPr>
        <p:spPr>
          <a:xfrm>
            <a:off x="838200" y="812801"/>
            <a:ext cx="10723880" cy="6045199"/>
          </a:xfrm>
        </p:spPr>
        <p:txBody>
          <a:bodyPr>
            <a:normAutofit fontScale="85000" lnSpcReduction="10000"/>
          </a:bodyPr>
          <a:lstStyle/>
          <a:p>
            <a:pPr marL="0" indent="0">
              <a:buNone/>
            </a:pPr>
            <a:r>
              <a:rPr lang="en-US" dirty="0"/>
              <a:t>Possible risks that can be identified in the risk management process of project management.</a:t>
            </a:r>
          </a:p>
          <a:p>
            <a:pPr lvl="0"/>
            <a:r>
              <a:rPr lang="en-GB" dirty="0"/>
              <a:t>Technology risk- The database used in the system cannot process as many transactions as expected. Software components that should be re used contain defects that limit their functionality</a:t>
            </a:r>
            <a:endParaRPr lang="en-US" dirty="0"/>
          </a:p>
          <a:p>
            <a:pPr lvl="0"/>
            <a:r>
              <a:rPr lang="en-GB" dirty="0"/>
              <a:t>People risk- It is impossible to recruit staff with skills required. Key staffs are all ill and unavailable at critical times. Required training for staff is not available.</a:t>
            </a:r>
            <a:endParaRPr lang="en-US" dirty="0"/>
          </a:p>
          <a:p>
            <a:pPr lvl="0"/>
            <a:r>
              <a:rPr lang="en-GB" dirty="0"/>
              <a:t>Organizational risks- The organization is restructured so that different management are responsible for the project. Organizational financial problems force reductions in the project budget.</a:t>
            </a:r>
            <a:endParaRPr lang="en-US" dirty="0"/>
          </a:p>
          <a:p>
            <a:pPr lvl="0"/>
            <a:r>
              <a:rPr lang="en-GB" dirty="0"/>
              <a:t>Tools risks- The code generated by the CASE tools is inefficient. CASE tools cannot be integrated.</a:t>
            </a:r>
            <a:endParaRPr lang="en-US" dirty="0"/>
          </a:p>
          <a:p>
            <a:pPr lvl="0"/>
            <a:r>
              <a:rPr lang="en-GB" dirty="0"/>
              <a:t>Requirements risks- Changes to requirements that need major design rework are not proposed. Customers fail to understand the impact of requirements changes.</a:t>
            </a:r>
            <a:endParaRPr lang="en-US" dirty="0"/>
          </a:p>
          <a:p>
            <a:pPr lvl="0"/>
            <a:r>
              <a:rPr lang="en-GB" dirty="0"/>
              <a:t>Estimation- The time required to develop the software is under estimated. The rate of defect repair is under estimated. The size of the software is under estimated.</a:t>
            </a:r>
            <a:endParaRPr lang="en-US" dirty="0"/>
          </a:p>
          <a:p>
            <a:pPr marL="0" indent="0">
              <a:buNone/>
            </a:pPr>
            <a:endParaRPr lang="en-US" dirty="0"/>
          </a:p>
        </p:txBody>
      </p:sp>
    </p:spTree>
    <p:extLst>
      <p:ext uri="{BB962C8B-B14F-4D97-AF65-F5344CB8AC3E}">
        <p14:creationId xmlns:p14="http://schemas.microsoft.com/office/powerpoint/2010/main" val="409845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914400"/>
          </a:xfrm>
        </p:spPr>
        <p:txBody>
          <a:bodyPr>
            <a:normAutofit fontScale="90000"/>
          </a:bodyPr>
          <a:lstStyle/>
          <a:p>
            <a:pPr algn="ctr"/>
            <a:r>
              <a:rPr lang="en-US" b="1" dirty="0"/>
              <a:t>SYSTEMS DEVELOPMENT PROCESS</a:t>
            </a:r>
            <a:r>
              <a:rPr lang="en-US" dirty="0"/>
              <a:t/>
            </a:r>
            <a:br>
              <a:rPr lang="en-US" dirty="0"/>
            </a:br>
            <a:endParaRPr lang="en-US" dirty="0"/>
          </a:p>
        </p:txBody>
      </p:sp>
      <p:sp>
        <p:nvSpPr>
          <p:cNvPr id="3" name="Content Placeholder 2"/>
          <p:cNvSpPr>
            <a:spLocks noGrp="1"/>
          </p:cNvSpPr>
          <p:nvPr>
            <p:ph idx="1"/>
          </p:nvPr>
        </p:nvSpPr>
        <p:spPr>
          <a:xfrm>
            <a:off x="838200" y="1320800"/>
            <a:ext cx="10515600" cy="5537200"/>
          </a:xfrm>
        </p:spPr>
        <p:txBody>
          <a:bodyPr>
            <a:normAutofit fontScale="92500" lnSpcReduction="10000"/>
          </a:bodyPr>
          <a:lstStyle/>
          <a:p>
            <a:pPr marL="0" indent="0">
              <a:buNone/>
            </a:pPr>
            <a:r>
              <a:rPr lang="en-US" dirty="0"/>
              <a:t>Cont’d</a:t>
            </a:r>
          </a:p>
          <a:p>
            <a:r>
              <a:rPr lang="en-US" i="1" dirty="0"/>
              <a:t>Lack of standard project management and systems development methodologies-  </a:t>
            </a:r>
            <a:r>
              <a:rPr lang="en-US" dirty="0"/>
              <a:t>Some organizations do not formalize their project management and system development methodologies, thereby making it very difficult to consistently complete projects on time or within budget.</a:t>
            </a:r>
          </a:p>
          <a:p>
            <a:r>
              <a:rPr lang="en-US" i="1" dirty="0"/>
              <a:t>Overworked or under-trained development staff. </a:t>
            </a:r>
            <a:r>
              <a:rPr lang="en-US" dirty="0"/>
              <a:t>In many cases, systems developers often lack sufficient education background. Furthermore, many companies do little to help their development personnel stay technically sound. Currently in these organizations, a training plan and training budget do not exist.</a:t>
            </a:r>
          </a:p>
          <a:p>
            <a:r>
              <a:rPr lang="en-US" i="1" dirty="0"/>
              <a:t>Resistance to change- </a:t>
            </a:r>
            <a:r>
              <a:rPr lang="en-US" dirty="0"/>
              <a:t>People have a natural tendency to resist change, and information systems development projects signal changes - often radical - in the workplace. When personnel perceive that the project will result in personnel cutbacks, threatened personnel will resist, and the development project is doomed to failure.</a:t>
            </a:r>
          </a:p>
          <a:p>
            <a:pPr marL="0" indent="0">
              <a:buNone/>
            </a:pPr>
            <a:endParaRPr lang="en-US" dirty="0"/>
          </a:p>
        </p:txBody>
      </p:sp>
    </p:spTree>
    <p:extLst>
      <p:ext uri="{BB962C8B-B14F-4D97-AF65-F5344CB8AC3E}">
        <p14:creationId xmlns:p14="http://schemas.microsoft.com/office/powerpoint/2010/main" val="253368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5999"/>
          </a:xfrm>
        </p:spPr>
        <p:txBody>
          <a:bodyPr>
            <a:normAutofit fontScale="90000"/>
          </a:bodyPr>
          <a:lstStyle/>
          <a:p>
            <a:pPr algn="ctr"/>
            <a:r>
              <a:rPr lang="en-US" b="1" dirty="0"/>
              <a:t>SYSTEMS DEVELOPMENT PROCESS</a:t>
            </a:r>
            <a:r>
              <a:rPr lang="en-US" dirty="0"/>
              <a:t/>
            </a:r>
            <a:br>
              <a:rPr lang="en-US" dirty="0"/>
            </a:br>
            <a:endParaRPr lang="en-US" dirty="0"/>
          </a:p>
        </p:txBody>
      </p:sp>
      <p:sp>
        <p:nvSpPr>
          <p:cNvPr id="3" name="Content Placeholder 2"/>
          <p:cNvSpPr>
            <a:spLocks noGrp="1"/>
          </p:cNvSpPr>
          <p:nvPr>
            <p:ph idx="1"/>
          </p:nvPr>
        </p:nvSpPr>
        <p:spPr>
          <a:xfrm>
            <a:off x="838200" y="1219200"/>
            <a:ext cx="10515600" cy="5303520"/>
          </a:xfrm>
        </p:spPr>
        <p:txBody>
          <a:bodyPr/>
          <a:lstStyle/>
          <a:p>
            <a:r>
              <a:rPr lang="en-US" i="1" dirty="0"/>
              <a:t>Lack of user participation- </a:t>
            </a:r>
            <a:r>
              <a:rPr lang="en-US" dirty="0"/>
              <a:t>Users must participate in the development effort to define their requirements, feel ownership for project success, and work to resolve development problems. User participation also helps reduce user resistance to change.</a:t>
            </a:r>
          </a:p>
          <a:p>
            <a:r>
              <a:rPr lang="en-US" i="1" dirty="0"/>
              <a:t>Inadequate testing and user training- </a:t>
            </a:r>
            <a:r>
              <a:rPr lang="en-US" dirty="0"/>
              <a:t>New systems must be tested before installation to determine that they operate correctly. Users must be trained to effectively utilize the new system.</a:t>
            </a:r>
          </a:p>
          <a:p>
            <a:endParaRPr lang="en-US" dirty="0"/>
          </a:p>
          <a:p>
            <a:pPr marL="0" indent="0">
              <a:buNone/>
            </a:pPr>
            <a:r>
              <a:rPr lang="en-US" dirty="0"/>
              <a:t>To overcome these and other problems, organizations must execute the systems development process efficiently and effectively.</a:t>
            </a:r>
          </a:p>
          <a:p>
            <a:pPr marL="0" indent="0">
              <a:buNone/>
            </a:pPr>
            <a:endParaRPr lang="en-US" dirty="0"/>
          </a:p>
          <a:p>
            <a:endParaRPr lang="en-US" dirty="0"/>
          </a:p>
        </p:txBody>
      </p:sp>
    </p:spTree>
    <p:extLst>
      <p:ext uri="{BB962C8B-B14F-4D97-AF65-F5344CB8AC3E}">
        <p14:creationId xmlns:p14="http://schemas.microsoft.com/office/powerpoint/2010/main" val="326103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34719"/>
          </a:xfrm>
        </p:spPr>
        <p:txBody>
          <a:bodyPr/>
          <a:lstStyle/>
          <a:p>
            <a:pPr algn="ctr"/>
            <a:r>
              <a:rPr lang="en-US" b="1" dirty="0"/>
              <a:t>SYSTEMS DEVELOPMENT PROCESS</a:t>
            </a:r>
            <a:endParaRPr lang="en-US" dirty="0"/>
          </a:p>
        </p:txBody>
      </p:sp>
      <p:sp>
        <p:nvSpPr>
          <p:cNvPr id="3" name="Content Placeholder 2"/>
          <p:cNvSpPr>
            <a:spLocks noGrp="1"/>
          </p:cNvSpPr>
          <p:nvPr>
            <p:ph idx="1"/>
          </p:nvPr>
        </p:nvSpPr>
        <p:spPr>
          <a:xfrm>
            <a:off x="838200" y="934720"/>
            <a:ext cx="10515600" cy="5923280"/>
          </a:xfrm>
        </p:spPr>
        <p:txBody>
          <a:bodyPr>
            <a:normAutofit fontScale="85000" lnSpcReduction="20000"/>
          </a:bodyPr>
          <a:lstStyle/>
          <a:p>
            <a:pPr marL="0" indent="0">
              <a:buNone/>
            </a:pPr>
            <a:r>
              <a:rPr lang="en-US" b="1" dirty="0"/>
              <a:t>SYSTEMS DEVELOPMENT METHODOLOGY</a:t>
            </a:r>
          </a:p>
          <a:p>
            <a:r>
              <a:rPr lang="en-US" dirty="0"/>
              <a:t>A system development methodology is a formalized, standardized, documented set of activities used to manage a system development project.</a:t>
            </a:r>
          </a:p>
          <a:p>
            <a:r>
              <a:rPr lang="en-US" dirty="0"/>
              <a:t>It refers to the framework that is used to structure, plan and control the process of developing an information system.</a:t>
            </a:r>
          </a:p>
          <a:p>
            <a:pPr marL="0" indent="0">
              <a:buNone/>
            </a:pPr>
            <a:r>
              <a:rPr lang="en-US" dirty="0"/>
              <a:t>The methodology is characterized by the following:</a:t>
            </a:r>
          </a:p>
          <a:p>
            <a:r>
              <a:rPr lang="en-US" dirty="0"/>
              <a:t>The project is divided into a number of identifiable processes, and each process has a starting point and an ending point. </a:t>
            </a:r>
          </a:p>
          <a:p>
            <a:r>
              <a:rPr lang="en-US" dirty="0"/>
              <a:t>Each process comprises several activities, one or more deliverables, and several management control points. The division of the project into these small, manageable steps facilitates both project planning and project control.</a:t>
            </a:r>
          </a:p>
          <a:p>
            <a:r>
              <a:rPr lang="en-US" dirty="0"/>
              <a:t>Specific reports and other documentation, called </a:t>
            </a:r>
            <a:r>
              <a:rPr lang="en-US" b="1" dirty="0"/>
              <a:t>Deliverables </a:t>
            </a:r>
            <a:r>
              <a:rPr lang="en-US" dirty="0"/>
              <a:t>must be produced periodically during system development to make development personnel accountable for effective execution of system development tasks.</a:t>
            </a:r>
          </a:p>
          <a:p>
            <a:r>
              <a:rPr lang="en-US" dirty="0"/>
              <a:t>Users, managers, and auditors are required to participate in the project, which generally provide approvals, often called signoffs, at pre-established management control points. Signoffs signify approval of the development process and the system being developed.</a:t>
            </a:r>
          </a:p>
          <a:p>
            <a:endParaRPr lang="en-US" dirty="0"/>
          </a:p>
          <a:p>
            <a:pPr marL="0" indent="0">
              <a:buNone/>
            </a:pPr>
            <a:endParaRPr lang="en-US" dirty="0"/>
          </a:p>
        </p:txBody>
      </p:sp>
    </p:spTree>
    <p:extLst>
      <p:ext uri="{BB962C8B-B14F-4D97-AF65-F5344CB8AC3E}">
        <p14:creationId xmlns:p14="http://schemas.microsoft.com/office/powerpoint/2010/main" val="12483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5360"/>
          </a:xfrm>
        </p:spPr>
        <p:txBody>
          <a:bodyPr>
            <a:normAutofit/>
          </a:bodyPr>
          <a:lstStyle/>
          <a:p>
            <a:pPr algn="ctr"/>
            <a:r>
              <a:rPr lang="en-US" b="1" dirty="0"/>
              <a:t>SYSTEMS DEVELOPMENT PROCESS</a:t>
            </a:r>
            <a:endParaRPr lang="en-US" dirty="0"/>
          </a:p>
        </p:txBody>
      </p:sp>
      <p:sp>
        <p:nvSpPr>
          <p:cNvPr id="3" name="Content Placeholder 2"/>
          <p:cNvSpPr>
            <a:spLocks noGrp="1"/>
          </p:cNvSpPr>
          <p:nvPr>
            <p:ph idx="1"/>
          </p:nvPr>
        </p:nvSpPr>
        <p:spPr>
          <a:xfrm>
            <a:off x="838200" y="1239520"/>
            <a:ext cx="10515600" cy="5344160"/>
          </a:xfrm>
        </p:spPr>
        <p:txBody>
          <a:bodyPr>
            <a:normAutofit/>
          </a:bodyPr>
          <a:lstStyle/>
          <a:p>
            <a:r>
              <a:rPr lang="en-US" dirty="0"/>
              <a:t>Cont’d</a:t>
            </a:r>
          </a:p>
          <a:p>
            <a:r>
              <a:rPr lang="en-US" dirty="0"/>
              <a:t>The system must be tested thoroughly prior to implementation to ensure that it meets users’ needs.</a:t>
            </a:r>
          </a:p>
          <a:p>
            <a:r>
              <a:rPr lang="en-US" dirty="0"/>
              <a:t>A training plan is developed for those who will operate and use the new system.</a:t>
            </a:r>
          </a:p>
          <a:p>
            <a:r>
              <a:rPr lang="en-US" dirty="0"/>
              <a:t>Formal program change controls are established to preclude unauthorized changes to computer programs.</a:t>
            </a:r>
          </a:p>
          <a:p>
            <a:r>
              <a:rPr lang="en-US" dirty="0"/>
              <a:t>A post-implementation review of all developed systems must be performed to assess the effectiveness and efficiency of the new system and of the development process.</a:t>
            </a:r>
          </a:p>
          <a:p>
            <a:endParaRPr lang="en-US" dirty="0"/>
          </a:p>
        </p:txBody>
      </p:sp>
    </p:spTree>
    <p:extLst>
      <p:ext uri="{BB962C8B-B14F-4D97-AF65-F5344CB8AC3E}">
        <p14:creationId xmlns:p14="http://schemas.microsoft.com/office/powerpoint/2010/main" val="120723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0"/>
            <a:ext cx="10515600" cy="975359"/>
          </a:xfrm>
        </p:spPr>
        <p:txBody>
          <a:bodyPr>
            <a:normAutofit/>
          </a:bodyPr>
          <a:lstStyle/>
          <a:p>
            <a:pPr algn="ctr"/>
            <a:r>
              <a:rPr lang="en-US" b="1" dirty="0"/>
              <a:t>SYSTEMS DEVELOPMENT PROCESS</a:t>
            </a:r>
            <a:endParaRPr lang="en-US" dirty="0"/>
          </a:p>
        </p:txBody>
      </p:sp>
      <p:sp>
        <p:nvSpPr>
          <p:cNvPr id="3" name="Content Placeholder 2"/>
          <p:cNvSpPr>
            <a:spLocks noGrp="1"/>
          </p:cNvSpPr>
          <p:nvPr>
            <p:ph idx="1"/>
          </p:nvPr>
        </p:nvSpPr>
        <p:spPr>
          <a:xfrm>
            <a:off x="838200" y="1137918"/>
            <a:ext cx="10515600" cy="5720082"/>
          </a:xfrm>
        </p:spPr>
        <p:txBody>
          <a:bodyPr>
            <a:normAutofit lnSpcReduction="10000"/>
          </a:bodyPr>
          <a:lstStyle/>
          <a:p>
            <a:pPr marL="0" indent="0">
              <a:buNone/>
            </a:pPr>
            <a:r>
              <a:rPr lang="en-US" b="1" dirty="0"/>
              <a:t>Approaches to System Development: </a:t>
            </a:r>
            <a:endParaRPr lang="en-US" dirty="0"/>
          </a:p>
          <a:p>
            <a:r>
              <a:rPr lang="en-US" dirty="0"/>
              <a:t>Since organizations vary significantly in the way they automate their business procedures, and since each new type of system usually differs from any other, several different system development approaches are often used within an organization.</a:t>
            </a:r>
          </a:p>
          <a:p>
            <a:r>
              <a:rPr lang="en-US" dirty="0"/>
              <a:t>All these approaches are not mutually exclusive, which means that it is possible to perform some prototyping while applying the traditional approach. </a:t>
            </a:r>
          </a:p>
          <a:p>
            <a:pPr marL="0" indent="0">
              <a:buNone/>
            </a:pPr>
            <a:r>
              <a:rPr lang="en-US" dirty="0"/>
              <a:t>These approaches are as follows: </a:t>
            </a:r>
          </a:p>
          <a:p>
            <a:r>
              <a:rPr lang="en-US" b="1" dirty="0"/>
              <a:t>Waterfall, Prototyping, Incremental</a:t>
            </a:r>
            <a:r>
              <a:rPr lang="en-US" dirty="0"/>
              <a:t>, </a:t>
            </a:r>
            <a:r>
              <a:rPr lang="en-US" b="1" dirty="0"/>
              <a:t>Spiral, Rapid Application Development (RAD, Agile Methodologies.</a:t>
            </a:r>
          </a:p>
          <a:p>
            <a:pPr marL="0" indent="0">
              <a:buNone/>
            </a:pPr>
            <a:endParaRPr lang="en-US" b="1" dirty="0"/>
          </a:p>
          <a:p>
            <a:r>
              <a:rPr lang="en-US" b="1" dirty="0"/>
              <a:t>The Traditional / Waterfall Approach / Sequential Approach is very popular</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4904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94080"/>
          </a:xfrm>
        </p:spPr>
        <p:txBody>
          <a:bodyPr>
            <a:normAutofit fontScale="90000"/>
          </a:bodyPr>
          <a:lstStyle/>
          <a:p>
            <a:pPr algn="ctr"/>
            <a:r>
              <a:rPr lang="en-US" b="1" dirty="0"/>
              <a:t>SYSTEM DEVELOPMENT LIFE CYCLE (SDLC)</a:t>
            </a:r>
            <a:r>
              <a:rPr lang="en-US" dirty="0"/>
              <a:t/>
            </a:r>
            <a:br>
              <a:rPr lang="en-US" dirty="0"/>
            </a:br>
            <a:endParaRPr lang="en-US" dirty="0"/>
          </a:p>
        </p:txBody>
      </p:sp>
      <p:sp>
        <p:nvSpPr>
          <p:cNvPr id="3" name="Content Placeholder 2"/>
          <p:cNvSpPr>
            <a:spLocks noGrp="1"/>
          </p:cNvSpPr>
          <p:nvPr>
            <p:ph idx="1"/>
          </p:nvPr>
        </p:nvSpPr>
        <p:spPr>
          <a:xfrm>
            <a:off x="838200" y="1137921"/>
            <a:ext cx="10515600" cy="5425439"/>
          </a:xfrm>
        </p:spPr>
        <p:txBody>
          <a:bodyPr>
            <a:normAutofit/>
          </a:bodyPr>
          <a:lstStyle/>
          <a:p>
            <a:r>
              <a:rPr lang="en-US" dirty="0"/>
              <a:t>The </a:t>
            </a:r>
            <a:r>
              <a:rPr lang="en-US" b="1" dirty="0"/>
              <a:t>System Development Life Cycle (SDLC) </a:t>
            </a:r>
            <a:r>
              <a:rPr lang="en-US" dirty="0"/>
              <a:t>framework provides system designers and developers to follow a sequence of activities. </a:t>
            </a:r>
          </a:p>
          <a:p>
            <a:r>
              <a:rPr lang="en-US" dirty="0"/>
              <a:t>It consists of a set of steps or phases in which each phase of the SDLC uses the results of the previous one.</a:t>
            </a:r>
          </a:p>
          <a:p>
            <a:r>
              <a:rPr lang="en-US" dirty="0"/>
              <a:t>The SDLC is document driven which means that at crucial stages during the process, documentation is produced. </a:t>
            </a:r>
          </a:p>
          <a:p>
            <a:r>
              <a:rPr lang="en-US" dirty="0"/>
              <a:t>A phase of the SDLC is not complete until the appropriate documentation or artifact is produced. These are sometimes referred to as deliverables.</a:t>
            </a:r>
          </a:p>
          <a:p>
            <a:r>
              <a:rPr lang="en-US" dirty="0"/>
              <a:t>The SDLC can also be viewed from a more process oriented perspective</a:t>
            </a:r>
          </a:p>
        </p:txBody>
      </p:sp>
    </p:spTree>
    <p:extLst>
      <p:ext uri="{BB962C8B-B14F-4D97-AF65-F5344CB8AC3E}">
        <p14:creationId xmlns:p14="http://schemas.microsoft.com/office/powerpoint/2010/main" val="622853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2935</Words>
  <Application>Microsoft Office PowerPoint</Application>
  <PresentationFormat>Widescreen</PresentationFormat>
  <Paragraphs>241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SDLC AND RISK MANAGEMENT</vt:lpstr>
      <vt:lpstr>SYSTEMS DEVELOPMENT PROCESS </vt:lpstr>
      <vt:lpstr>SYSTEMS DEVELOPMENT PROCESS</vt:lpstr>
      <vt:lpstr>SYSTEMS DEVELOPMENT PROCESS </vt:lpstr>
      <vt:lpstr>SYSTEMS DEVELOPMENT PROCESS </vt:lpstr>
      <vt:lpstr>SYSTEMS DEVELOPMENT PROCESS</vt:lpstr>
      <vt:lpstr>SYSTEMS DEVELOPMENT PROCESS</vt:lpstr>
      <vt:lpstr>SYSTEMS DEVELOPMENT PROCESS</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 </vt:lpstr>
      <vt:lpstr>SYSTEM DEVELOPMENT LIFE CYCLE (SDLC)</vt:lpstr>
      <vt:lpstr>SYSTEM DEVELOPMENT LIFE CYCLE (SDLC)</vt:lpstr>
      <vt:lpstr>SYSTEM DEVELOPMENT LIFE CYCLE (SDLC)</vt:lpstr>
      <vt:lpstr>SYSTEM DEVELOPMENT LIFE CYCLE (SDLC)</vt:lpstr>
      <vt:lpstr>SYSTEM DEVELOPMENT LIFE CYCLE (SDLC)</vt:lpstr>
      <vt:lpstr>SYSTEM DEVELOPMENT LIFE CYCLE (SDLC)</vt:lpstr>
      <vt:lpstr>SYSTEM DEVELOPMENT LIFE CYCLE (SDLC)</vt:lpstr>
      <vt:lpstr>SYSTEM DEVELOPMENT LIFE CYCLE (SDLC)</vt:lpstr>
      <vt:lpstr>RISK MANAGEMENT </vt:lpstr>
      <vt:lpstr>RISK MANAGEMENT</vt:lpstr>
      <vt:lpstr>RISK MANAGEMENT</vt:lpstr>
      <vt:lpstr>RISK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RISK MANAGEMENT</dc:title>
  <dc:creator>Muasyia</dc:creator>
  <cp:lastModifiedBy>Administrator</cp:lastModifiedBy>
  <cp:revision>16</cp:revision>
  <dcterms:created xsi:type="dcterms:W3CDTF">2021-07-02T07:58:41Z</dcterms:created>
  <dcterms:modified xsi:type="dcterms:W3CDTF">2022-09-02T13:02:13Z</dcterms:modified>
</cp:coreProperties>
</file>