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9"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81" r:id="rId23"/>
    <p:sldId id="282" r:id="rId24"/>
    <p:sldId id="283" r:id="rId25"/>
    <p:sldId id="284" r:id="rId26"/>
    <p:sldId id="285" r:id="rId27"/>
    <p:sldId id="289" r:id="rId28"/>
    <p:sldId id="291" r:id="rId29"/>
    <p:sldId id="290" r:id="rId30"/>
    <p:sldId id="292" r:id="rId31"/>
    <p:sldId id="319" r:id="rId32"/>
    <p:sldId id="300" r:id="rId33"/>
    <p:sldId id="301" r:id="rId34"/>
    <p:sldId id="302" r:id="rId35"/>
    <p:sldId id="303" r:id="rId36"/>
    <p:sldId id="306" r:id="rId37"/>
    <p:sldId id="313" r:id="rId38"/>
    <p:sldId id="315" r:id="rId39"/>
    <p:sldId id="307" r:id="rId40"/>
    <p:sldId id="308" r:id="rId41"/>
    <p:sldId id="316" r:id="rId42"/>
    <p:sldId id="317" r:id="rId43"/>
    <p:sldId id="31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8" d="100"/>
          <a:sy n="48" d="100"/>
        </p:scale>
        <p:origin x="6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0CF10-4EA1-49B5-9B2E-4F9BC9418046}"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397066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0CF10-4EA1-49B5-9B2E-4F9BC9418046}"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398719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0CF10-4EA1-49B5-9B2E-4F9BC9418046}"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170272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0CF10-4EA1-49B5-9B2E-4F9BC9418046}"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288249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0CF10-4EA1-49B5-9B2E-4F9BC9418046}"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258241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0CF10-4EA1-49B5-9B2E-4F9BC9418046}" type="datetimeFigureOut">
              <a:rPr lang="en-US" smtClean="0"/>
              <a:t>20/07/2022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216427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0CF10-4EA1-49B5-9B2E-4F9BC9418046}" type="datetimeFigureOut">
              <a:rPr lang="en-US" smtClean="0"/>
              <a:t>20/07/2022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153839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0CF10-4EA1-49B5-9B2E-4F9BC9418046}" type="datetimeFigureOut">
              <a:rPr lang="en-US" smtClean="0"/>
              <a:t>20/07/2022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338290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0CF10-4EA1-49B5-9B2E-4F9BC9418046}" type="datetimeFigureOut">
              <a:rPr lang="en-US" smtClean="0"/>
              <a:t>20/07/2022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302130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0CF10-4EA1-49B5-9B2E-4F9BC9418046}" type="datetimeFigureOut">
              <a:rPr lang="en-US" smtClean="0"/>
              <a:t>20/07/2022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89550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0CF10-4EA1-49B5-9B2E-4F9BC9418046}" type="datetimeFigureOut">
              <a:rPr lang="en-US" smtClean="0"/>
              <a:t>20/07/2022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CA486-13DB-4243-B12F-680DA4A1534B}" type="slidenum">
              <a:rPr lang="en-US" smtClean="0"/>
              <a:t>‹#›</a:t>
            </a:fld>
            <a:endParaRPr lang="en-US"/>
          </a:p>
        </p:txBody>
      </p:sp>
    </p:spTree>
    <p:extLst>
      <p:ext uri="{BB962C8B-B14F-4D97-AF65-F5344CB8AC3E}">
        <p14:creationId xmlns:p14="http://schemas.microsoft.com/office/powerpoint/2010/main" val="371012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0CF10-4EA1-49B5-9B2E-4F9BC9418046}" type="datetimeFigureOut">
              <a:rPr lang="en-US" smtClean="0"/>
              <a:t>20/07/2022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CA486-13DB-4243-B12F-680DA4A1534B}" type="slidenum">
              <a:rPr lang="en-US" smtClean="0"/>
              <a:t>‹#›</a:t>
            </a:fld>
            <a:endParaRPr lang="en-US"/>
          </a:p>
        </p:txBody>
      </p:sp>
    </p:spTree>
    <p:extLst>
      <p:ext uri="{BB962C8B-B14F-4D97-AF65-F5344CB8AC3E}">
        <p14:creationId xmlns:p14="http://schemas.microsoft.com/office/powerpoint/2010/main" val="40472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SYSTEMS</a:t>
            </a:r>
            <a:endParaRPr lang="en-US" dirty="0"/>
          </a:p>
        </p:txBody>
      </p:sp>
      <p:sp>
        <p:nvSpPr>
          <p:cNvPr id="3" name="Subtitle 2"/>
          <p:cNvSpPr>
            <a:spLocks noGrp="1"/>
          </p:cNvSpPr>
          <p:nvPr>
            <p:ph type="subTitle" idx="1"/>
          </p:nvPr>
        </p:nvSpPr>
        <p:spPr/>
        <p:txBody>
          <a:bodyPr>
            <a:normAutofit/>
          </a:bodyPr>
          <a:lstStyle/>
          <a:p>
            <a:r>
              <a:rPr lang="en-US" sz="3600" dirty="0" smtClean="0"/>
              <a:t>TYPES OF INFORMATION SYSTEMS</a:t>
            </a:r>
            <a:endParaRPr lang="en-US" sz="3600" dirty="0"/>
          </a:p>
        </p:txBody>
      </p:sp>
    </p:spTree>
    <p:extLst>
      <p:ext uri="{BB962C8B-B14F-4D97-AF65-F5344CB8AC3E}">
        <p14:creationId xmlns:p14="http://schemas.microsoft.com/office/powerpoint/2010/main" val="239007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772159"/>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219200"/>
            <a:ext cx="10515600" cy="5262880"/>
          </a:xfrm>
        </p:spPr>
        <p:txBody>
          <a:bodyPr/>
          <a:lstStyle/>
          <a:p>
            <a:pPr marL="0" indent="0">
              <a:buNone/>
            </a:pPr>
            <a:r>
              <a:rPr lang="en-US" dirty="0" smtClean="0"/>
              <a:t>Outputs cont’d</a:t>
            </a:r>
          </a:p>
          <a:p>
            <a:pPr marL="0" lvl="0" indent="0">
              <a:buNone/>
            </a:pPr>
            <a:r>
              <a:rPr lang="en-US" dirty="0" smtClean="0"/>
              <a:t>3. Exception </a:t>
            </a:r>
            <a:r>
              <a:rPr lang="en-US" dirty="0"/>
              <a:t>Reports </a:t>
            </a:r>
            <a:r>
              <a:rPr lang="en-US" dirty="0" smtClean="0"/>
              <a:t> </a:t>
            </a:r>
          </a:p>
          <a:p>
            <a:r>
              <a:rPr lang="en-US" dirty="0" smtClean="0"/>
              <a:t>These </a:t>
            </a:r>
            <a:r>
              <a:rPr lang="en-US" dirty="0"/>
              <a:t>are produced to describe unusual circumstances. For example, the store manager might receive a report for the week if any department’s sales were more than 10% below planned sales.</a:t>
            </a:r>
          </a:p>
          <a:p>
            <a:pPr marL="0" indent="0">
              <a:buNone/>
            </a:pPr>
            <a:endParaRPr lang="en-US" dirty="0"/>
          </a:p>
        </p:txBody>
      </p:sp>
    </p:spTree>
    <p:extLst>
      <p:ext uri="{BB962C8B-B14F-4D97-AF65-F5344CB8AC3E}">
        <p14:creationId xmlns:p14="http://schemas.microsoft.com/office/powerpoint/2010/main" val="348396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833120"/>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300480"/>
            <a:ext cx="10515600" cy="5181600"/>
          </a:xfrm>
        </p:spPr>
        <p:txBody>
          <a:bodyPr/>
          <a:lstStyle/>
          <a:p>
            <a:pPr marL="0" indent="0">
              <a:buNone/>
            </a:pPr>
            <a:r>
              <a:rPr lang="en-US" b="1" dirty="0"/>
              <a:t>Decision Support System (DSS)</a:t>
            </a:r>
            <a:endParaRPr lang="en-US" dirty="0"/>
          </a:p>
          <a:p>
            <a:r>
              <a:rPr lang="en-US" dirty="0"/>
              <a:t>Decision support systems provide problem-specific support for non-routine, dynamic and often complex decisions or problems. </a:t>
            </a:r>
            <a:endParaRPr lang="en-US" dirty="0" smtClean="0"/>
          </a:p>
          <a:p>
            <a:r>
              <a:rPr lang="en-US" dirty="0" smtClean="0"/>
              <a:t>DSS </a:t>
            </a:r>
            <a:r>
              <a:rPr lang="en-US" dirty="0"/>
              <a:t>users interact directly with the information systems, helping to model the problem interactively. </a:t>
            </a:r>
            <a:endParaRPr lang="en-US" dirty="0" smtClean="0"/>
          </a:p>
          <a:p>
            <a:r>
              <a:rPr lang="en-US" dirty="0" smtClean="0"/>
              <a:t>DSS </a:t>
            </a:r>
            <a:r>
              <a:rPr lang="en-US" dirty="0"/>
              <a:t>basically provide support for non-routine decisions or problems and an interactive environment in which decision makers can quickly manipulate data and models of business operations</a:t>
            </a:r>
            <a:r>
              <a:rPr lang="en-US" dirty="0" smtClean="0"/>
              <a:t>.</a:t>
            </a:r>
          </a:p>
          <a:p>
            <a:r>
              <a:rPr lang="en-US" dirty="0"/>
              <a:t>A DSS might be used </a:t>
            </a:r>
            <a:r>
              <a:rPr lang="en-US" dirty="0" smtClean="0"/>
              <a:t>to </a:t>
            </a:r>
            <a:r>
              <a:rPr lang="en-US" dirty="0"/>
              <a:t>help a management team decide where to locate a new distribution facility. This is a non-routine, dynamic problem.</a:t>
            </a:r>
          </a:p>
        </p:txBody>
      </p:sp>
    </p:spTree>
    <p:extLst>
      <p:ext uri="{BB962C8B-B14F-4D97-AF65-F5344CB8AC3E}">
        <p14:creationId xmlns:p14="http://schemas.microsoft.com/office/powerpoint/2010/main" val="306154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812800"/>
          </a:xfrm>
        </p:spPr>
        <p:txBody>
          <a:bodyPr>
            <a:normAutofit/>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178560"/>
            <a:ext cx="10515600" cy="5303520"/>
          </a:xfrm>
        </p:spPr>
        <p:txBody>
          <a:bodyPr>
            <a:normAutofit/>
          </a:bodyPr>
          <a:lstStyle/>
          <a:p>
            <a:pPr marL="0" indent="0">
              <a:buNone/>
            </a:pPr>
            <a:r>
              <a:rPr lang="en-US" b="1" dirty="0" smtClean="0"/>
              <a:t>DSS cont’d</a:t>
            </a:r>
          </a:p>
          <a:p>
            <a:r>
              <a:rPr lang="en-US" dirty="0"/>
              <a:t>Each time a new facility </a:t>
            </a:r>
            <a:r>
              <a:rPr lang="en-US" dirty="0" smtClean="0"/>
              <a:t>has to </a:t>
            </a:r>
            <a:r>
              <a:rPr lang="en-US" dirty="0"/>
              <a:t>be built, the competitive, environmental, or internal contexts are most likely different. </a:t>
            </a:r>
            <a:endParaRPr lang="en-US" dirty="0" smtClean="0"/>
          </a:p>
          <a:p>
            <a:r>
              <a:rPr lang="en-US" dirty="0" smtClean="0"/>
              <a:t>New </a:t>
            </a:r>
            <a:r>
              <a:rPr lang="en-US" dirty="0"/>
              <a:t>competitors or government regulations may need to be considered, or the facility may be needed due to a new product line or business venture</a:t>
            </a:r>
            <a:r>
              <a:rPr lang="en-US" dirty="0" smtClean="0"/>
              <a:t>.</a:t>
            </a:r>
          </a:p>
          <a:p>
            <a:r>
              <a:rPr lang="en-US" dirty="0"/>
              <a:t>When the structure of a problem or decision changes, or the information required to address it is different each time the decision is made, then the needed information cannot be supplied by an MIS, but must be interactively modelled using a DSS</a:t>
            </a:r>
            <a:r>
              <a:rPr lang="en-US" dirty="0" smtClean="0"/>
              <a:t>.</a:t>
            </a:r>
          </a:p>
          <a:p>
            <a:r>
              <a:rPr lang="en-US" dirty="0"/>
              <a:t>DSS provide support for analytical work in semi-structured or unstructured situations.</a:t>
            </a:r>
          </a:p>
          <a:p>
            <a:pPr marL="0" indent="0">
              <a:buNone/>
            </a:pPr>
            <a:endParaRPr lang="en-US" b="1" dirty="0"/>
          </a:p>
        </p:txBody>
      </p:sp>
    </p:spTree>
    <p:extLst>
      <p:ext uri="{BB962C8B-B14F-4D97-AF65-F5344CB8AC3E}">
        <p14:creationId xmlns:p14="http://schemas.microsoft.com/office/powerpoint/2010/main" val="35748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833119"/>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056640"/>
            <a:ext cx="10515600" cy="5588000"/>
          </a:xfrm>
        </p:spPr>
        <p:txBody>
          <a:bodyPr/>
          <a:lstStyle/>
          <a:p>
            <a:r>
              <a:rPr lang="en-US" sz="3200" dirty="0" smtClean="0"/>
              <a:t>DSS </a:t>
            </a:r>
            <a:r>
              <a:rPr lang="en-US" sz="3200" dirty="0"/>
              <a:t>enable mangers to answer ‘What if’ questions by providing powerful modelling tools (with simulation and optimization capabilities) and to evaluate alternatives e.g. evaluating alternative marketing plans.</a:t>
            </a:r>
          </a:p>
          <a:p>
            <a:r>
              <a:rPr lang="en-US" sz="3200" dirty="0"/>
              <a:t>DSS have less structure and predictable use. </a:t>
            </a:r>
            <a:endParaRPr lang="en-US" sz="3200" dirty="0" smtClean="0"/>
          </a:p>
          <a:p>
            <a:r>
              <a:rPr lang="en-US" sz="3200" dirty="0" smtClean="0"/>
              <a:t>They </a:t>
            </a:r>
            <a:r>
              <a:rPr lang="en-US" sz="3200" dirty="0"/>
              <a:t>are user-friendly and highly interactive. </a:t>
            </a:r>
            <a:endParaRPr lang="en-US" sz="3200" dirty="0" smtClean="0"/>
          </a:p>
          <a:p>
            <a:r>
              <a:rPr lang="en-US" sz="3200" dirty="0" smtClean="0"/>
              <a:t>Although DSS use data </a:t>
            </a:r>
            <a:r>
              <a:rPr lang="en-US" sz="3200" dirty="0"/>
              <a:t>from the TPS and MIS, they also allow the inclusion of new data, often from external sources such as current share prices or prices of competitors.</a:t>
            </a:r>
          </a:p>
          <a:p>
            <a:endParaRPr lang="en-US" dirty="0"/>
          </a:p>
        </p:txBody>
      </p:sp>
    </p:spTree>
    <p:extLst>
      <p:ext uri="{BB962C8B-B14F-4D97-AF65-F5344CB8AC3E}">
        <p14:creationId xmlns:p14="http://schemas.microsoft.com/office/powerpoint/2010/main" val="252627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161"/>
            <a:ext cx="10515600" cy="853440"/>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117600"/>
            <a:ext cx="10515600" cy="5405119"/>
          </a:xfrm>
        </p:spPr>
        <p:txBody>
          <a:bodyPr/>
          <a:lstStyle/>
          <a:p>
            <a:pPr marL="0" indent="0">
              <a:buNone/>
            </a:pPr>
            <a:r>
              <a:rPr lang="en-US" b="1" dirty="0"/>
              <a:t>Executive information system (EIS) / Executive Support Systems (ESS)</a:t>
            </a:r>
            <a:endParaRPr lang="en-US" dirty="0"/>
          </a:p>
          <a:p>
            <a:r>
              <a:rPr lang="en-US" sz="3200" dirty="0"/>
              <a:t>EIS provide a generalized computing and communication environment to senior managers to support strategic decisions. </a:t>
            </a:r>
            <a:endParaRPr lang="en-US" sz="3200" dirty="0" smtClean="0"/>
          </a:p>
          <a:p>
            <a:r>
              <a:rPr lang="en-US" sz="3200" dirty="0" smtClean="0"/>
              <a:t>They </a:t>
            </a:r>
            <a:r>
              <a:rPr lang="en-US" sz="3200" dirty="0"/>
              <a:t>draw data from the MIS and allow communication with external sources of information. </a:t>
            </a:r>
            <a:endParaRPr lang="en-US" sz="3200" dirty="0" smtClean="0"/>
          </a:p>
          <a:p>
            <a:r>
              <a:rPr lang="en-US" sz="3200" dirty="0" smtClean="0"/>
              <a:t>Unlike </a:t>
            </a:r>
            <a:r>
              <a:rPr lang="en-US" sz="3200" dirty="0"/>
              <a:t>DSS, </a:t>
            </a:r>
            <a:r>
              <a:rPr lang="en-US" sz="3200" dirty="0" smtClean="0"/>
              <a:t>the EIS </a:t>
            </a:r>
            <a:r>
              <a:rPr lang="en-US" sz="3200" dirty="0"/>
              <a:t>are not designed to use analytical models for specific problem solving. </a:t>
            </a:r>
            <a:endParaRPr lang="en-US" sz="3200" dirty="0" smtClean="0"/>
          </a:p>
          <a:p>
            <a:r>
              <a:rPr lang="en-US" sz="3200" dirty="0" smtClean="0"/>
              <a:t>EIS </a:t>
            </a:r>
            <a:r>
              <a:rPr lang="en-US" sz="3200" dirty="0"/>
              <a:t>are designed to facilitate senior managers’ access to information quickly and effectively.</a:t>
            </a:r>
          </a:p>
          <a:p>
            <a:endParaRPr lang="en-US" sz="3200" dirty="0"/>
          </a:p>
        </p:txBody>
      </p:sp>
    </p:spTree>
    <p:extLst>
      <p:ext uri="{BB962C8B-B14F-4D97-AF65-F5344CB8AC3E}">
        <p14:creationId xmlns:p14="http://schemas.microsoft.com/office/powerpoint/2010/main" val="136000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792480"/>
          </a:xfrm>
        </p:spPr>
        <p:txBody>
          <a:bodyPr>
            <a:normAutofit/>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239520"/>
            <a:ext cx="10515600" cy="4937443"/>
          </a:xfrm>
        </p:spPr>
        <p:txBody>
          <a:bodyPr/>
          <a:lstStyle/>
          <a:p>
            <a:r>
              <a:rPr lang="en-US" dirty="0"/>
              <a:t>ESS has menu-driven user-friendly interfaces, interactive graphics to help visualization of the </a:t>
            </a:r>
            <a:r>
              <a:rPr lang="en-US" dirty="0" smtClean="0"/>
              <a:t>situation. </a:t>
            </a:r>
          </a:p>
          <a:p>
            <a:r>
              <a:rPr lang="en-US" dirty="0" smtClean="0"/>
              <a:t>It also has communication </a:t>
            </a:r>
            <a:r>
              <a:rPr lang="en-US" dirty="0"/>
              <a:t>capabilities that link the senior executives to the external databases </a:t>
            </a:r>
            <a:r>
              <a:rPr lang="en-US" dirty="0" smtClean="0"/>
              <a:t>they require.</a:t>
            </a:r>
            <a:endParaRPr lang="en-US" dirty="0"/>
          </a:p>
          <a:p>
            <a:r>
              <a:rPr lang="en-US" dirty="0"/>
              <a:t>Top executives need ESS because they are busy and </a:t>
            </a:r>
            <a:r>
              <a:rPr lang="en-US" dirty="0" smtClean="0"/>
              <a:t>need </a:t>
            </a:r>
            <a:r>
              <a:rPr lang="en-US" dirty="0"/>
              <a:t>information quickly and in an easy to read form. </a:t>
            </a:r>
            <a:endParaRPr lang="en-US" dirty="0" smtClean="0"/>
          </a:p>
          <a:p>
            <a:r>
              <a:rPr lang="en-US" dirty="0" smtClean="0"/>
              <a:t>Senior executives </a:t>
            </a:r>
            <a:r>
              <a:rPr lang="en-US" dirty="0"/>
              <a:t>want to have direct access to information and want their computer set-up to directly communicate with others. </a:t>
            </a:r>
            <a:endParaRPr lang="en-US" dirty="0" smtClean="0"/>
          </a:p>
          <a:p>
            <a:r>
              <a:rPr lang="en-US" dirty="0" smtClean="0"/>
              <a:t>They </a:t>
            </a:r>
            <a:r>
              <a:rPr lang="en-US" dirty="0"/>
              <a:t>want structured forms for viewing and want summaries rather than details.</a:t>
            </a:r>
          </a:p>
          <a:p>
            <a:endParaRPr lang="en-US" dirty="0"/>
          </a:p>
        </p:txBody>
      </p:sp>
    </p:spTree>
    <p:extLst>
      <p:ext uri="{BB962C8B-B14F-4D97-AF65-F5344CB8AC3E}">
        <p14:creationId xmlns:p14="http://schemas.microsoft.com/office/powerpoint/2010/main" val="80342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772159"/>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137920"/>
            <a:ext cx="10515600" cy="5547360"/>
          </a:xfrm>
        </p:spPr>
        <p:txBody>
          <a:bodyPr>
            <a:normAutofit lnSpcReduction="10000"/>
          </a:bodyPr>
          <a:lstStyle/>
          <a:p>
            <a:pPr marL="0" indent="0">
              <a:buNone/>
            </a:pPr>
            <a:r>
              <a:rPr lang="en-US" b="1" dirty="0"/>
              <a:t>Expert System (ES)</a:t>
            </a:r>
            <a:endParaRPr lang="en-US" dirty="0"/>
          </a:p>
          <a:p>
            <a:pPr lvl="0"/>
            <a:r>
              <a:rPr lang="en-US" dirty="0"/>
              <a:t>It is an advanced DSS that provides expert advice by asking users a sequence of questions dependent on prior answers that lead to a conclusion or recommendation. </a:t>
            </a:r>
            <a:endParaRPr lang="en-US" dirty="0" smtClean="0"/>
          </a:p>
          <a:p>
            <a:pPr lvl="0"/>
            <a:r>
              <a:rPr lang="en-US" dirty="0" smtClean="0"/>
              <a:t>It </a:t>
            </a:r>
            <a:r>
              <a:rPr lang="en-US" dirty="0"/>
              <a:t>is made of a knowledge base (database of decision rules and outcomes), inference engine (search algorithm), and a user interface</a:t>
            </a:r>
            <a:r>
              <a:rPr lang="en-US" dirty="0" smtClean="0"/>
              <a:t>.</a:t>
            </a:r>
          </a:p>
          <a:p>
            <a:pPr lvl="0"/>
            <a:r>
              <a:rPr lang="en-US" dirty="0"/>
              <a:t>ES use artificial intelligence technology.</a:t>
            </a:r>
          </a:p>
          <a:p>
            <a:pPr lvl="0"/>
            <a:r>
              <a:rPr lang="en-US" dirty="0"/>
              <a:t>It attempts to codify and manipulate knowledge rather than information</a:t>
            </a:r>
          </a:p>
          <a:p>
            <a:pPr lvl="0"/>
            <a:r>
              <a:rPr lang="en-US" dirty="0"/>
              <a:t>ES may expand the capabilities of a DSS in support of the initial phase of the decision making process. </a:t>
            </a:r>
            <a:endParaRPr lang="en-US" dirty="0" smtClean="0"/>
          </a:p>
          <a:p>
            <a:pPr lvl="0"/>
            <a:r>
              <a:rPr lang="en-US" dirty="0" smtClean="0"/>
              <a:t>It </a:t>
            </a:r>
            <a:r>
              <a:rPr lang="en-US" dirty="0"/>
              <a:t>can assist the </a:t>
            </a:r>
            <a:r>
              <a:rPr lang="en-US" dirty="0" smtClean="0"/>
              <a:t>design phase </a:t>
            </a:r>
            <a:r>
              <a:rPr lang="en-US" dirty="0"/>
              <a:t>of the decision making process by suggesting alternative scenarios for "what if" evaluation. </a:t>
            </a:r>
          </a:p>
          <a:p>
            <a:pPr lvl="0"/>
            <a:endParaRPr lang="en-US" dirty="0"/>
          </a:p>
          <a:p>
            <a:endParaRPr lang="en-US" dirty="0"/>
          </a:p>
        </p:txBody>
      </p:sp>
    </p:spTree>
    <p:extLst>
      <p:ext uri="{BB962C8B-B14F-4D97-AF65-F5344CB8AC3E}">
        <p14:creationId xmlns:p14="http://schemas.microsoft.com/office/powerpoint/2010/main" val="71831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833119"/>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178560"/>
            <a:ext cx="10515600" cy="5384800"/>
          </a:xfrm>
        </p:spPr>
        <p:txBody>
          <a:bodyPr/>
          <a:lstStyle/>
          <a:p>
            <a:pPr lvl="0"/>
            <a:r>
              <a:rPr lang="en-US" dirty="0" smtClean="0"/>
              <a:t>An ES </a:t>
            </a:r>
            <a:r>
              <a:rPr lang="en-US" dirty="0"/>
              <a:t>assists a human in the selection of an appropriate model for the decision problem. </a:t>
            </a:r>
            <a:endParaRPr lang="en-US" dirty="0" smtClean="0"/>
          </a:p>
          <a:p>
            <a:pPr lvl="0"/>
            <a:r>
              <a:rPr lang="en-US" dirty="0" smtClean="0"/>
              <a:t>ES </a:t>
            </a:r>
            <a:r>
              <a:rPr lang="en-US" dirty="0"/>
              <a:t>can simplify </a:t>
            </a:r>
            <a:r>
              <a:rPr lang="en-US" dirty="0" smtClean="0"/>
              <a:t>model-building. Simulation modeling </a:t>
            </a:r>
            <a:r>
              <a:rPr lang="en-US" dirty="0"/>
              <a:t>lends itself to this approach.</a:t>
            </a:r>
          </a:p>
          <a:p>
            <a:pPr lvl="0"/>
            <a:r>
              <a:rPr lang="en-US" dirty="0"/>
              <a:t>ES can provide an explanation of the result obtained with a DSS. This would be a new and important DSS capability.</a:t>
            </a:r>
          </a:p>
          <a:p>
            <a:pPr lvl="0"/>
            <a:r>
              <a:rPr lang="en-US" dirty="0" smtClean="0"/>
              <a:t>ES </a:t>
            </a:r>
            <a:r>
              <a:rPr lang="en-US" dirty="0"/>
              <a:t>capabilities may be employed during DSS development; </a:t>
            </a:r>
            <a:endParaRPr lang="en-US" dirty="0" smtClean="0"/>
          </a:p>
          <a:p>
            <a:pPr lvl="0"/>
            <a:r>
              <a:rPr lang="en-US" dirty="0" smtClean="0"/>
              <a:t>ES </a:t>
            </a:r>
            <a:r>
              <a:rPr lang="en-US" dirty="0"/>
              <a:t>general potential in software engineering has been </a:t>
            </a:r>
            <a:r>
              <a:rPr lang="en-US" dirty="0" smtClean="0"/>
              <a:t>recognized</a:t>
            </a:r>
            <a:r>
              <a:rPr lang="en-US" dirty="0"/>
              <a:t>. </a:t>
            </a:r>
          </a:p>
          <a:p>
            <a:pPr marL="0" indent="0">
              <a:buNone/>
            </a:pPr>
            <a:endParaRPr lang="en-US" dirty="0"/>
          </a:p>
        </p:txBody>
      </p:sp>
    </p:spTree>
    <p:extLst>
      <p:ext uri="{BB962C8B-B14F-4D97-AF65-F5344CB8AC3E}">
        <p14:creationId xmlns:p14="http://schemas.microsoft.com/office/powerpoint/2010/main" val="5759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835"/>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076960"/>
            <a:ext cx="10515600" cy="5628640"/>
          </a:xfrm>
        </p:spPr>
        <p:txBody>
          <a:bodyPr>
            <a:normAutofit fontScale="92500" lnSpcReduction="10000"/>
          </a:bodyPr>
          <a:lstStyle/>
          <a:p>
            <a:pPr marL="0" indent="0">
              <a:buNone/>
            </a:pPr>
            <a:r>
              <a:rPr lang="en-US" b="1" dirty="0"/>
              <a:t>Other Information Systems </a:t>
            </a:r>
            <a:endParaRPr lang="en-US" dirty="0"/>
          </a:p>
          <a:p>
            <a:pPr marL="0" indent="0">
              <a:buNone/>
            </a:pPr>
            <a:r>
              <a:rPr lang="en-US" dirty="0"/>
              <a:t>These are special purpose information systems. They are more recent types of information systems that cannot be characterized as one of the types discussed above.</a:t>
            </a:r>
          </a:p>
          <a:p>
            <a:pPr marL="0" lvl="0" indent="0">
              <a:buNone/>
            </a:pPr>
            <a:r>
              <a:rPr lang="en-GB" b="1" dirty="0"/>
              <a:t>Office Automation Systems (OAS)</a:t>
            </a:r>
            <a:endParaRPr lang="en-US" dirty="0"/>
          </a:p>
          <a:p>
            <a:r>
              <a:rPr lang="en-GB" dirty="0"/>
              <a:t>Office automation systems support general office work for handling and managing documents and facilitating communication. </a:t>
            </a:r>
            <a:endParaRPr lang="en-GB" dirty="0" smtClean="0"/>
          </a:p>
          <a:p>
            <a:r>
              <a:rPr lang="en-GB" dirty="0" smtClean="0"/>
              <a:t>Text </a:t>
            </a:r>
            <a:r>
              <a:rPr lang="en-GB" dirty="0"/>
              <a:t>and image processing systems evolved as from word processors to desktop publishing, enabling the creation of professional documents with graphics and special layout features. </a:t>
            </a:r>
            <a:endParaRPr lang="en-GB" dirty="0" smtClean="0"/>
          </a:p>
          <a:p>
            <a:r>
              <a:rPr lang="en-GB" dirty="0" smtClean="0"/>
              <a:t>Spreadsheets</a:t>
            </a:r>
            <a:r>
              <a:rPr lang="en-GB" dirty="0"/>
              <a:t>, presentation packages like PowerPoint, personal database systems and note-taking systems (appointment book, notepad, card file) are part of OAS</a:t>
            </a:r>
            <a:r>
              <a:rPr lang="en-GB" dirty="0" smtClean="0"/>
              <a:t>.</a:t>
            </a:r>
          </a:p>
          <a:p>
            <a:r>
              <a:rPr lang="en-GB" dirty="0"/>
              <a:t>In addition OAS include communication systems for transmitting messages and documents (e-mail) and teleconferencing capabilities.</a:t>
            </a:r>
            <a:endParaRPr lang="en-US" dirty="0"/>
          </a:p>
          <a:p>
            <a:endParaRPr lang="en-US" dirty="0"/>
          </a:p>
          <a:p>
            <a:endParaRPr lang="en-US" dirty="0"/>
          </a:p>
        </p:txBody>
      </p:sp>
    </p:spTree>
    <p:extLst>
      <p:ext uri="{BB962C8B-B14F-4D97-AF65-F5344CB8AC3E}">
        <p14:creationId xmlns:p14="http://schemas.microsoft.com/office/powerpoint/2010/main" val="319974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812800"/>
          </a:xfrm>
        </p:spPr>
        <p:txBody>
          <a:bodyPr>
            <a:normAutofit/>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239520"/>
            <a:ext cx="10515600" cy="5303520"/>
          </a:xfrm>
        </p:spPr>
        <p:txBody>
          <a:bodyPr/>
          <a:lstStyle/>
          <a:p>
            <a:pPr marL="0" lvl="0" indent="0">
              <a:buNone/>
            </a:pPr>
            <a:r>
              <a:rPr lang="en-GB" b="1" dirty="0"/>
              <a:t>Artificial Intelligence Systems</a:t>
            </a:r>
            <a:endParaRPr lang="en-US" dirty="0"/>
          </a:p>
          <a:p>
            <a:r>
              <a:rPr lang="en-GB" dirty="0"/>
              <a:t>Artificial intelligence is a broad field of research that focuses on developing computer systems that simulate human behaviour, that is, systems with human characteristics. </a:t>
            </a:r>
            <a:endParaRPr lang="en-GB" dirty="0" smtClean="0"/>
          </a:p>
          <a:p>
            <a:r>
              <a:rPr lang="en-GB" dirty="0" smtClean="0"/>
              <a:t>These </a:t>
            </a:r>
            <a:r>
              <a:rPr lang="en-GB" dirty="0"/>
              <a:t>characteristics include, vision, reasoning, learning and natural language processing.</a:t>
            </a:r>
            <a:endParaRPr lang="en-US" dirty="0"/>
          </a:p>
          <a:p>
            <a:r>
              <a:rPr lang="en-GB" dirty="0"/>
              <a:t>Examples: Expert systems, Neural Networks, Robotics.</a:t>
            </a:r>
            <a:endParaRPr lang="en-US" dirty="0"/>
          </a:p>
          <a:p>
            <a:endParaRPr lang="en-US" dirty="0"/>
          </a:p>
        </p:txBody>
      </p:sp>
    </p:spTree>
    <p:extLst>
      <p:ext uri="{BB962C8B-B14F-4D97-AF65-F5344CB8AC3E}">
        <p14:creationId xmlns:p14="http://schemas.microsoft.com/office/powerpoint/2010/main" val="402108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795"/>
          </a:xfrm>
        </p:spPr>
        <p:txBody>
          <a:bodyPr/>
          <a:lstStyle/>
          <a:p>
            <a:pPr algn="ctr"/>
            <a:r>
              <a:rPr lang="en-US" b="1" dirty="0" smtClean="0"/>
              <a:t>TYPES OF INFORMATION SYSTEMS</a:t>
            </a:r>
            <a:endParaRPr lang="en-US" b="1" dirty="0"/>
          </a:p>
        </p:txBody>
      </p:sp>
      <p:sp>
        <p:nvSpPr>
          <p:cNvPr id="3" name="Content Placeholder 2"/>
          <p:cNvSpPr>
            <a:spLocks noGrp="1"/>
          </p:cNvSpPr>
          <p:nvPr>
            <p:ph idx="1"/>
          </p:nvPr>
        </p:nvSpPr>
        <p:spPr>
          <a:xfrm>
            <a:off x="838200" y="1463040"/>
            <a:ext cx="10515600" cy="4978400"/>
          </a:xfrm>
        </p:spPr>
        <p:txBody>
          <a:bodyPr/>
          <a:lstStyle/>
          <a:p>
            <a:pPr marL="0" indent="0">
              <a:buNone/>
            </a:pPr>
            <a:r>
              <a:rPr lang="en-US" dirty="0" smtClean="0"/>
              <a:t>Types </a:t>
            </a:r>
            <a:r>
              <a:rPr lang="en-US" dirty="0"/>
              <a:t>of information systems</a:t>
            </a:r>
            <a:r>
              <a:rPr lang="en-US" dirty="0" smtClean="0"/>
              <a:t>:</a:t>
            </a:r>
          </a:p>
          <a:p>
            <a:pPr marL="0" indent="0">
              <a:buNone/>
            </a:pPr>
            <a:endParaRPr lang="en-US" dirty="0"/>
          </a:p>
          <a:p>
            <a:r>
              <a:rPr lang="en-US" dirty="0"/>
              <a:t>Major types of systems include:</a:t>
            </a:r>
          </a:p>
          <a:p>
            <a:pPr lvl="0"/>
            <a:r>
              <a:rPr lang="en-US" dirty="0"/>
              <a:t>Transaction Processing Systems (TPS)</a:t>
            </a:r>
          </a:p>
          <a:p>
            <a:pPr lvl="0"/>
            <a:r>
              <a:rPr lang="en-US" dirty="0"/>
              <a:t>Management Information Systems (MIS)</a:t>
            </a:r>
          </a:p>
          <a:p>
            <a:pPr lvl="0"/>
            <a:r>
              <a:rPr lang="en-US" dirty="0"/>
              <a:t>Decision Support Systems (DSS)</a:t>
            </a:r>
          </a:p>
          <a:p>
            <a:pPr lvl="0"/>
            <a:r>
              <a:rPr lang="en-US" dirty="0"/>
              <a:t>Executive Support Systems (ESS)</a:t>
            </a:r>
          </a:p>
          <a:p>
            <a:pPr lvl="0"/>
            <a:r>
              <a:rPr lang="en-US" dirty="0"/>
              <a:t>Expert Systems</a:t>
            </a:r>
          </a:p>
          <a:p>
            <a:pPr marL="0" indent="0">
              <a:buNone/>
            </a:pPr>
            <a:endParaRPr lang="en-US" dirty="0"/>
          </a:p>
        </p:txBody>
      </p:sp>
    </p:spTree>
    <p:extLst>
      <p:ext uri="{BB962C8B-B14F-4D97-AF65-F5344CB8AC3E}">
        <p14:creationId xmlns:p14="http://schemas.microsoft.com/office/powerpoint/2010/main" val="403741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94079"/>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134744"/>
            <a:ext cx="10515600" cy="5266055"/>
          </a:xfrm>
        </p:spPr>
        <p:txBody>
          <a:bodyPr/>
          <a:lstStyle/>
          <a:p>
            <a:pPr marL="0" lvl="0" indent="0">
              <a:buNone/>
            </a:pPr>
            <a:r>
              <a:rPr lang="en-GB" b="1" dirty="0" smtClean="0"/>
              <a:t>Knowledge </a:t>
            </a:r>
            <a:r>
              <a:rPr lang="en-GB" b="1" dirty="0"/>
              <a:t>Work Systems (KWS)</a:t>
            </a:r>
            <a:endParaRPr lang="en-US" dirty="0"/>
          </a:p>
          <a:p>
            <a:r>
              <a:rPr lang="en-GB" dirty="0"/>
              <a:t>Knowledge Work Systems support highly skilled knowledge workers in the creation and integration of new knowledge in the </a:t>
            </a:r>
            <a:r>
              <a:rPr lang="en-GB" dirty="0" smtClean="0"/>
              <a:t>company.</a:t>
            </a:r>
          </a:p>
          <a:p>
            <a:r>
              <a:rPr lang="en-GB" dirty="0" smtClean="0"/>
              <a:t>An example of KWS is Computer </a:t>
            </a:r>
            <a:r>
              <a:rPr lang="en-GB" dirty="0"/>
              <a:t>Aided Design (CAD) </a:t>
            </a:r>
            <a:r>
              <a:rPr lang="en-GB" dirty="0" smtClean="0"/>
              <a:t>systems. </a:t>
            </a:r>
          </a:p>
          <a:p>
            <a:r>
              <a:rPr lang="en-GB" dirty="0" smtClean="0"/>
              <a:t>These can be </a:t>
            </a:r>
            <a:r>
              <a:rPr lang="en-GB" dirty="0"/>
              <a:t>used by product designers not only allow them to easily make modifications without having to redraw the entire </a:t>
            </a:r>
            <a:r>
              <a:rPr lang="en-GB" dirty="0" smtClean="0"/>
              <a:t>object, but </a:t>
            </a:r>
            <a:r>
              <a:rPr lang="en-GB" dirty="0"/>
              <a:t>also enable them to test the product without having to build physical prototypes. </a:t>
            </a:r>
            <a:endParaRPr lang="en-GB" dirty="0" smtClean="0"/>
          </a:p>
          <a:p>
            <a:r>
              <a:rPr lang="en-US" dirty="0"/>
              <a:t>Architects use CAD software to create, modify, evaluate and test their designs; such systems can generate photo-realistic pictures, simulating the lighting in rooms at different times of the day, perform calculations, for instance on the amount of paint required. </a:t>
            </a:r>
            <a:endParaRPr lang="en-GB" dirty="0" smtClean="0"/>
          </a:p>
          <a:p>
            <a:endParaRPr lang="en-US" dirty="0"/>
          </a:p>
          <a:p>
            <a:endParaRPr lang="en-US" dirty="0"/>
          </a:p>
        </p:txBody>
      </p:sp>
    </p:spTree>
    <p:extLst>
      <p:ext uri="{BB962C8B-B14F-4D97-AF65-F5344CB8AC3E}">
        <p14:creationId xmlns:p14="http://schemas.microsoft.com/office/powerpoint/2010/main" val="1668644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751839"/>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995680"/>
            <a:ext cx="10515600" cy="5181283"/>
          </a:xfrm>
        </p:spPr>
        <p:txBody>
          <a:bodyPr/>
          <a:lstStyle/>
          <a:p>
            <a:pPr marL="0" indent="0">
              <a:buNone/>
            </a:pPr>
            <a:r>
              <a:rPr lang="en-GB" b="1" dirty="0" smtClean="0"/>
              <a:t>KWS cont’d</a:t>
            </a:r>
            <a:endParaRPr lang="en-GB" dirty="0" smtClean="0"/>
          </a:p>
          <a:p>
            <a:r>
              <a:rPr lang="en-GB" dirty="0" smtClean="0"/>
              <a:t>Surgeons </a:t>
            </a:r>
            <a:r>
              <a:rPr lang="en-GB" dirty="0"/>
              <a:t>use sophisticated CAD systems to design operations. </a:t>
            </a:r>
            <a:endParaRPr lang="en-GB" dirty="0" smtClean="0"/>
          </a:p>
          <a:p>
            <a:r>
              <a:rPr lang="en-GB" dirty="0" smtClean="0"/>
              <a:t>Financial </a:t>
            </a:r>
            <a:r>
              <a:rPr lang="en-GB" dirty="0"/>
              <a:t>institutions use knowledge work systems to support trading and portfolio management with powerful high-end PCs. </a:t>
            </a:r>
            <a:endParaRPr lang="en-GB" dirty="0" smtClean="0"/>
          </a:p>
          <a:p>
            <a:r>
              <a:rPr lang="en-GB" dirty="0" smtClean="0"/>
              <a:t>These </a:t>
            </a:r>
            <a:r>
              <a:rPr lang="en-GB" dirty="0"/>
              <a:t>allow managers to get instantaneous analysed results on huge amounts of financial data and provide access to external databases.</a:t>
            </a:r>
            <a:endParaRPr lang="en-US" dirty="0"/>
          </a:p>
          <a:p>
            <a:endParaRPr lang="en-US" dirty="0"/>
          </a:p>
        </p:txBody>
      </p:sp>
    </p:spTree>
    <p:extLst>
      <p:ext uri="{BB962C8B-B14F-4D97-AF65-F5344CB8AC3E}">
        <p14:creationId xmlns:p14="http://schemas.microsoft.com/office/powerpoint/2010/main" val="1142086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914399"/>
          </a:xfrm>
        </p:spPr>
        <p:txBody>
          <a:bodyPr/>
          <a:lstStyle/>
          <a:p>
            <a:pPr algn="ctr"/>
            <a:r>
              <a:rPr lang="en-US" b="1" dirty="0" smtClean="0"/>
              <a:t>INFORMATION CONCEPTS</a:t>
            </a:r>
            <a:endParaRPr lang="en-US" dirty="0"/>
          </a:p>
        </p:txBody>
      </p:sp>
      <p:sp>
        <p:nvSpPr>
          <p:cNvPr id="3" name="Content Placeholder 2"/>
          <p:cNvSpPr>
            <a:spLocks noGrp="1"/>
          </p:cNvSpPr>
          <p:nvPr>
            <p:ph idx="1"/>
          </p:nvPr>
        </p:nvSpPr>
        <p:spPr>
          <a:xfrm>
            <a:off x="838200" y="1320800"/>
            <a:ext cx="10515600" cy="5384800"/>
          </a:xfrm>
        </p:spPr>
        <p:txBody>
          <a:bodyPr>
            <a:normAutofit/>
          </a:bodyPr>
          <a:lstStyle/>
          <a:p>
            <a:pPr marL="0" indent="0">
              <a:buNone/>
            </a:pPr>
            <a:r>
              <a:rPr lang="en-US" b="1" dirty="0"/>
              <a:t>INFORMATION</a:t>
            </a:r>
            <a:endParaRPr lang="en-US" dirty="0"/>
          </a:p>
          <a:p>
            <a:r>
              <a:rPr lang="en-US" i="1" dirty="0"/>
              <a:t>Information is data that has been organized. Information is data given context, and endowed with meaning and significance. </a:t>
            </a:r>
            <a:endParaRPr lang="en-US" i="1" dirty="0" smtClean="0"/>
          </a:p>
          <a:p>
            <a:r>
              <a:rPr lang="en-US" i="1" dirty="0" smtClean="0"/>
              <a:t>Information </a:t>
            </a:r>
            <a:r>
              <a:rPr lang="en-US" i="1" dirty="0"/>
              <a:t>is a value-added data. “A set of classified and interpreted data used in the decision making process</a:t>
            </a:r>
            <a:r>
              <a:rPr lang="en-US" i="1" dirty="0" smtClean="0"/>
              <a:t>".</a:t>
            </a:r>
          </a:p>
          <a:p>
            <a:r>
              <a:rPr lang="en-US" dirty="0"/>
              <a:t>Information is important at every level in the organization for </a:t>
            </a:r>
            <a:r>
              <a:rPr lang="en-US" b="1" i="1" dirty="0"/>
              <a:t>decision making, planning, organizing, implementing, and monitoring and controlling</a:t>
            </a:r>
            <a:r>
              <a:rPr lang="en-US" dirty="0"/>
              <a:t>. </a:t>
            </a:r>
            <a:r>
              <a:rPr lang="en-US" dirty="0" smtClean="0"/>
              <a:t>Information </a:t>
            </a:r>
            <a:r>
              <a:rPr lang="en-US" dirty="0"/>
              <a:t>is valuable because of its content, form and timing of presentation. </a:t>
            </a:r>
          </a:p>
          <a:p>
            <a:r>
              <a:rPr lang="en-US" dirty="0"/>
              <a:t>Information is the basis for every decision taken in an organization. The efficiency of management depends upon the availability of regular and relevant information. </a:t>
            </a:r>
            <a:endParaRPr lang="en-US" i="1" dirty="0" smtClean="0"/>
          </a:p>
          <a:p>
            <a:endParaRPr lang="en-US" dirty="0"/>
          </a:p>
          <a:p>
            <a:endParaRPr lang="en-US" dirty="0"/>
          </a:p>
        </p:txBody>
      </p:sp>
    </p:spTree>
    <p:extLst>
      <p:ext uri="{BB962C8B-B14F-4D97-AF65-F5344CB8AC3E}">
        <p14:creationId xmlns:p14="http://schemas.microsoft.com/office/powerpoint/2010/main" val="180301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161"/>
            <a:ext cx="10515600" cy="894079"/>
          </a:xfrm>
        </p:spPr>
        <p:txBody>
          <a:bodyPr/>
          <a:lstStyle/>
          <a:p>
            <a:pPr algn="ctr"/>
            <a:r>
              <a:rPr lang="en-US" b="1" dirty="0"/>
              <a:t>INFORMATION CONCEPTS</a:t>
            </a:r>
            <a:endParaRPr lang="en-US" dirty="0"/>
          </a:p>
        </p:txBody>
      </p:sp>
      <p:sp>
        <p:nvSpPr>
          <p:cNvPr id="3" name="Content Placeholder 2"/>
          <p:cNvSpPr>
            <a:spLocks noGrp="1"/>
          </p:cNvSpPr>
          <p:nvPr>
            <p:ph idx="1"/>
          </p:nvPr>
        </p:nvSpPr>
        <p:spPr>
          <a:xfrm>
            <a:off x="838200" y="1398904"/>
            <a:ext cx="10515600" cy="4900295"/>
          </a:xfrm>
        </p:spPr>
        <p:txBody>
          <a:bodyPr/>
          <a:lstStyle/>
          <a:p>
            <a:pPr marL="0" indent="0">
              <a:buNone/>
            </a:pPr>
            <a:r>
              <a:rPr lang="en-US" dirty="0"/>
              <a:t>A good system must be able to produce information that carries the following characteristics:</a:t>
            </a:r>
          </a:p>
          <a:p>
            <a:pPr lvl="0"/>
            <a:r>
              <a:rPr lang="en-US" dirty="0"/>
              <a:t>Relevant – </a:t>
            </a:r>
            <a:r>
              <a:rPr lang="en-US" i="1" dirty="0"/>
              <a:t>information must pertain to the problem at hand.</a:t>
            </a:r>
            <a:endParaRPr lang="en-US" dirty="0"/>
          </a:p>
          <a:p>
            <a:pPr lvl="0"/>
            <a:r>
              <a:rPr lang="en-US" dirty="0"/>
              <a:t>Complete – </a:t>
            </a:r>
            <a:r>
              <a:rPr lang="en-US" i="1" dirty="0"/>
              <a:t>partial information is often worst than no information.</a:t>
            </a:r>
            <a:endParaRPr lang="en-US" dirty="0"/>
          </a:p>
          <a:p>
            <a:pPr lvl="0"/>
            <a:r>
              <a:rPr lang="en-US" dirty="0"/>
              <a:t>Accurate – </a:t>
            </a:r>
            <a:r>
              <a:rPr lang="en-US" i="1" dirty="0"/>
              <a:t>erroneous information may lead to disastrous decisions.</a:t>
            </a:r>
            <a:endParaRPr lang="en-US" dirty="0"/>
          </a:p>
          <a:p>
            <a:pPr lvl="0"/>
            <a:r>
              <a:rPr lang="en-US" dirty="0"/>
              <a:t>Current – </a:t>
            </a:r>
            <a:r>
              <a:rPr lang="en-US" i="1" dirty="0"/>
              <a:t>decisions are often based upon the latest information available.</a:t>
            </a:r>
            <a:endParaRPr lang="en-US" dirty="0"/>
          </a:p>
          <a:p>
            <a:pPr lvl="0"/>
            <a:r>
              <a:rPr lang="en-US" dirty="0"/>
              <a:t>Economical – </a:t>
            </a:r>
            <a:r>
              <a:rPr lang="en-US" i="1" dirty="0"/>
              <a:t>in a business setting, the cost of obtaining information must be considered as one cost element involved in any decision.</a:t>
            </a:r>
            <a:endParaRPr lang="en-US" dirty="0"/>
          </a:p>
          <a:p>
            <a:endParaRPr lang="en-US" dirty="0"/>
          </a:p>
        </p:txBody>
      </p:sp>
    </p:spTree>
    <p:extLst>
      <p:ext uri="{BB962C8B-B14F-4D97-AF65-F5344CB8AC3E}">
        <p14:creationId xmlns:p14="http://schemas.microsoft.com/office/powerpoint/2010/main" val="404128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894079"/>
          </a:xfrm>
        </p:spPr>
        <p:txBody>
          <a:bodyPr/>
          <a:lstStyle/>
          <a:p>
            <a:pPr algn="ctr"/>
            <a:r>
              <a:rPr lang="en-US" b="1" dirty="0"/>
              <a:t>INFORMATION CONCEPTS</a:t>
            </a:r>
            <a:endParaRPr lang="en-US" dirty="0"/>
          </a:p>
        </p:txBody>
      </p:sp>
      <p:sp>
        <p:nvSpPr>
          <p:cNvPr id="3" name="Content Placeholder 2"/>
          <p:cNvSpPr>
            <a:spLocks noGrp="1"/>
          </p:cNvSpPr>
          <p:nvPr>
            <p:ph idx="1"/>
          </p:nvPr>
        </p:nvSpPr>
        <p:spPr>
          <a:xfrm>
            <a:off x="838200" y="1280160"/>
            <a:ext cx="10515600" cy="5262880"/>
          </a:xfrm>
        </p:spPr>
        <p:txBody>
          <a:bodyPr/>
          <a:lstStyle/>
          <a:p>
            <a:pPr lvl="0"/>
            <a:r>
              <a:rPr lang="en-US" dirty="0"/>
              <a:t>Timeliness</a:t>
            </a:r>
            <a:r>
              <a:rPr lang="en-US" i="1" dirty="0"/>
              <a:t>: Information must reach the user in a timely manner, just when it is needed; not too early, because by the time it is used it would be out-of-date; not too late because the user will not be able to incorporate it into his/her decision-making.</a:t>
            </a:r>
            <a:endParaRPr lang="en-US" dirty="0"/>
          </a:p>
          <a:p>
            <a:pPr lvl="0"/>
            <a:r>
              <a:rPr lang="en-US" dirty="0"/>
              <a:t>Appropriateness: </a:t>
            </a:r>
            <a:r>
              <a:rPr lang="en-US" i="1" dirty="0"/>
              <a:t>Information must be relevant to the person who is using it. It must be within the sphere of his/her activities so that it can be used to reduce uncertainty in his/her decision-making.</a:t>
            </a:r>
            <a:endParaRPr lang="en-US" dirty="0"/>
          </a:p>
          <a:p>
            <a:pPr lvl="0"/>
            <a:r>
              <a:rPr lang="en-US" dirty="0"/>
              <a:t>Conciseness: </a:t>
            </a:r>
            <a:r>
              <a:rPr lang="en-US" i="1" dirty="0"/>
              <a:t>Information should always contain the minimum amount of detail that’s appropriate for the user. Too much detail causes Information overload.</a:t>
            </a:r>
            <a:endParaRPr lang="en-US" dirty="0"/>
          </a:p>
          <a:p>
            <a:endParaRPr lang="en-US" dirty="0"/>
          </a:p>
        </p:txBody>
      </p:sp>
    </p:spTree>
    <p:extLst>
      <p:ext uri="{BB962C8B-B14F-4D97-AF65-F5344CB8AC3E}">
        <p14:creationId xmlns:p14="http://schemas.microsoft.com/office/powerpoint/2010/main" val="257099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402"/>
            <a:ext cx="10515600" cy="772159"/>
          </a:xfrm>
        </p:spPr>
        <p:txBody>
          <a:bodyPr/>
          <a:lstStyle/>
          <a:p>
            <a:pPr algn="ctr"/>
            <a:r>
              <a:rPr lang="en-US" b="1" dirty="0"/>
              <a:t>INFORMATION CONCEPTS</a:t>
            </a:r>
            <a:endParaRPr lang="en-US" dirty="0"/>
          </a:p>
        </p:txBody>
      </p:sp>
      <p:sp>
        <p:nvSpPr>
          <p:cNvPr id="3" name="Content Placeholder 2"/>
          <p:cNvSpPr>
            <a:spLocks noGrp="1"/>
          </p:cNvSpPr>
          <p:nvPr>
            <p:ph idx="1"/>
          </p:nvPr>
        </p:nvSpPr>
        <p:spPr>
          <a:xfrm>
            <a:off x="838200" y="1239520"/>
            <a:ext cx="10515600" cy="5303520"/>
          </a:xfrm>
        </p:spPr>
        <p:txBody>
          <a:bodyPr>
            <a:normAutofit lnSpcReduction="10000"/>
          </a:bodyPr>
          <a:lstStyle/>
          <a:p>
            <a:r>
              <a:rPr lang="en-US" b="1" dirty="0"/>
              <a:t>Information concepts</a:t>
            </a:r>
            <a:endParaRPr lang="en-US" dirty="0"/>
          </a:p>
          <a:p>
            <a:r>
              <a:rPr lang="en-US" dirty="0"/>
              <a:t>Data, Information, Knowledge, Wisdom</a:t>
            </a:r>
          </a:p>
          <a:p>
            <a:r>
              <a:rPr lang="en-US" dirty="0"/>
              <a:t>Data are raw facts such as employee number, hours worked in a week, inventory part numbers, or sales orders.</a:t>
            </a:r>
          </a:p>
          <a:p>
            <a:r>
              <a:rPr lang="en-US" dirty="0"/>
              <a:t>Information is a collection of facts organized and processed so that they have additional value beyond the value of individual facts.</a:t>
            </a:r>
          </a:p>
          <a:p>
            <a:r>
              <a:rPr lang="en-US" dirty="0"/>
              <a:t>Knowledge is the awareness and understanding of a set of information and ways that information can be made useful to support a specific task or reach a decision.</a:t>
            </a:r>
          </a:p>
          <a:p>
            <a:r>
              <a:rPr lang="en-US" dirty="0"/>
              <a:t>Wisdom is the ability to make a good judgment based on what you have learned, from experience, or the knowledge and understanding that gives you this ability</a:t>
            </a:r>
          </a:p>
          <a:p>
            <a:endParaRPr lang="en-US" dirty="0"/>
          </a:p>
        </p:txBody>
      </p:sp>
    </p:spTree>
    <p:extLst>
      <p:ext uri="{BB962C8B-B14F-4D97-AF65-F5344CB8AC3E}">
        <p14:creationId xmlns:p14="http://schemas.microsoft.com/office/powerpoint/2010/main" val="85334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161"/>
            <a:ext cx="10515600" cy="812800"/>
          </a:xfrm>
        </p:spPr>
        <p:txBody>
          <a:bodyPr/>
          <a:lstStyle/>
          <a:p>
            <a:pPr algn="ctr"/>
            <a:r>
              <a:rPr lang="en-US" b="1" dirty="0"/>
              <a:t>INFORMATION CONCEPTS</a:t>
            </a:r>
            <a:endParaRPr lang="en-US" dirty="0"/>
          </a:p>
        </p:txBody>
      </p:sp>
      <p:sp>
        <p:nvSpPr>
          <p:cNvPr id="3" name="Content Placeholder 2"/>
          <p:cNvSpPr>
            <a:spLocks noGrp="1"/>
          </p:cNvSpPr>
          <p:nvPr>
            <p:ph idx="1"/>
          </p:nvPr>
        </p:nvSpPr>
        <p:spPr>
          <a:xfrm>
            <a:off x="589279" y="1076960"/>
            <a:ext cx="9788207" cy="5323839"/>
          </a:xfrm>
        </p:spPr>
        <p:txBody>
          <a:bodyPr/>
          <a:lstStyle/>
          <a:p>
            <a:r>
              <a:rPr lang="en-US" i="1" dirty="0"/>
              <a:t>Where is information needed?</a:t>
            </a:r>
            <a:endParaRPr lang="en-US" dirty="0"/>
          </a:p>
          <a:p>
            <a:endParaRPr lang="en-US" dirty="0"/>
          </a:p>
        </p:txBody>
      </p:sp>
      <p:pic>
        <p:nvPicPr>
          <p:cNvPr id="2050" name="Object 7"/>
          <p:cNvPicPr>
            <a:picLocks noChangeAspect="1" noChangeArrowheads="1"/>
          </p:cNvPicPr>
          <p:nvPr/>
        </p:nvPicPr>
        <p:blipFill>
          <a:blip r:embed="rId2">
            <a:extLst>
              <a:ext uri="{28A0092B-C50C-407E-A947-70E740481C1C}">
                <a14:useLocalDpi xmlns:a14="http://schemas.microsoft.com/office/drawing/2010/main" val="0"/>
              </a:ext>
            </a:extLst>
          </a:blip>
          <a:srcRect l="-708" t="1038" r="1085" b="-1424"/>
          <a:stretch>
            <a:fillRect/>
          </a:stretch>
        </p:blipFill>
        <p:spPr bwMode="auto">
          <a:xfrm>
            <a:off x="1117600" y="1524000"/>
            <a:ext cx="9895840" cy="487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792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894080"/>
          </a:xfrm>
        </p:spPr>
        <p:txBody>
          <a:bodyPr>
            <a:normAutofit/>
          </a:bodyPr>
          <a:lstStyle/>
          <a:p>
            <a:pPr algn="ctr"/>
            <a:r>
              <a:rPr lang="en-US" b="1" dirty="0" smtClean="0"/>
              <a:t>RELATION BETWEEN TPS AND MIS</a:t>
            </a:r>
            <a:endParaRPr lang="en-US" b="1" dirty="0"/>
          </a:p>
        </p:txBody>
      </p:sp>
      <p:sp>
        <p:nvSpPr>
          <p:cNvPr id="3" name="Content Placeholder 2"/>
          <p:cNvSpPr>
            <a:spLocks noGrp="1"/>
          </p:cNvSpPr>
          <p:nvPr>
            <p:ph idx="1"/>
          </p:nvPr>
        </p:nvSpPr>
        <p:spPr>
          <a:xfrm>
            <a:off x="831850" y="1198880"/>
            <a:ext cx="10515600" cy="5120640"/>
          </a:xfrm>
        </p:spPr>
        <p:txBody>
          <a:bodyPr/>
          <a:lstStyle/>
          <a:p>
            <a:pPr marL="0" indent="0">
              <a:buNone/>
            </a:pPr>
            <a:r>
              <a:rPr lang="en-US" dirty="0" smtClean="0"/>
              <a:t>Relation between TPS and MIS</a:t>
            </a:r>
          </a:p>
          <a:p>
            <a:pPr marL="0" indent="0">
              <a:buNone/>
            </a:pPr>
            <a:endParaRPr lang="en-US" dirty="0"/>
          </a:p>
        </p:txBody>
      </p:sp>
      <p:pic>
        <p:nvPicPr>
          <p:cNvPr id="3074" name="Object 2"/>
          <p:cNvPicPr>
            <a:picLocks noChangeAspect="1" noChangeArrowheads="1"/>
          </p:cNvPicPr>
          <p:nvPr/>
        </p:nvPicPr>
        <p:blipFill>
          <a:blip r:embed="rId2">
            <a:extLst>
              <a:ext uri="{28A0092B-C50C-407E-A947-70E740481C1C}">
                <a14:useLocalDpi xmlns:a14="http://schemas.microsoft.com/office/drawing/2010/main" val="0"/>
              </a:ext>
            </a:extLst>
          </a:blip>
          <a:srcRect b="14583"/>
          <a:stretch>
            <a:fillRect/>
          </a:stretch>
        </p:blipFill>
        <p:spPr bwMode="auto">
          <a:xfrm>
            <a:off x="1036320" y="1584960"/>
            <a:ext cx="10017760" cy="473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06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3435"/>
          </a:xfrm>
        </p:spPr>
        <p:txBody>
          <a:bodyPr>
            <a:normAutofit/>
          </a:bodyPr>
          <a:lstStyle/>
          <a:p>
            <a:pPr algn="ctr"/>
            <a:r>
              <a:rPr lang="en-US" b="1" dirty="0"/>
              <a:t>RELATION BETWEEN TPS AND MIS</a:t>
            </a:r>
            <a:endParaRPr lang="en-US" dirty="0"/>
          </a:p>
        </p:txBody>
      </p:sp>
      <p:sp>
        <p:nvSpPr>
          <p:cNvPr id="3" name="Content Placeholder 2"/>
          <p:cNvSpPr>
            <a:spLocks noGrp="1"/>
          </p:cNvSpPr>
          <p:nvPr>
            <p:ph idx="1"/>
          </p:nvPr>
        </p:nvSpPr>
        <p:spPr>
          <a:xfrm>
            <a:off x="838200" y="1178560"/>
            <a:ext cx="10515600" cy="5445760"/>
          </a:xfrm>
        </p:spPr>
        <p:txBody>
          <a:bodyPr/>
          <a:lstStyle/>
          <a:p>
            <a:r>
              <a:rPr lang="en-US" dirty="0" smtClean="0"/>
              <a:t>TPS and MIS</a:t>
            </a:r>
            <a:endParaRPr lang="en-US" dirty="0"/>
          </a:p>
        </p:txBody>
      </p:sp>
      <p:pic>
        <p:nvPicPr>
          <p:cNvPr id="5122" name="Picture 13" descr="H:\temp\i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64641"/>
            <a:ext cx="96520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964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873760"/>
          </a:xfrm>
        </p:spPr>
        <p:txBody>
          <a:bodyPr/>
          <a:lstStyle/>
          <a:p>
            <a:pPr algn="ctr"/>
            <a:r>
              <a:rPr lang="en-US" b="1" dirty="0"/>
              <a:t>RELATION BETWEEN TPS AND MIS</a:t>
            </a:r>
            <a:endParaRPr lang="en-US" dirty="0"/>
          </a:p>
        </p:txBody>
      </p:sp>
      <p:sp>
        <p:nvSpPr>
          <p:cNvPr id="3" name="Content Placeholder 2"/>
          <p:cNvSpPr>
            <a:spLocks noGrp="1"/>
          </p:cNvSpPr>
          <p:nvPr>
            <p:ph idx="1"/>
          </p:nvPr>
        </p:nvSpPr>
        <p:spPr>
          <a:xfrm>
            <a:off x="835025" y="1276985"/>
            <a:ext cx="10515600" cy="4896803"/>
          </a:xfrm>
        </p:spPr>
        <p:txBody>
          <a:bodyPr/>
          <a:lstStyle/>
          <a:p>
            <a:pPr marL="0" indent="0">
              <a:buNone/>
            </a:pPr>
            <a:r>
              <a:rPr lang="en-US" b="1" dirty="0"/>
              <a:t>MIS System Architecture:</a:t>
            </a:r>
            <a:endParaRPr lang="en-US" dirty="0"/>
          </a:p>
          <a:p>
            <a:endParaRPr lang="en-US" dirty="0"/>
          </a:p>
        </p:txBody>
      </p:sp>
      <p:pic>
        <p:nvPicPr>
          <p:cNvPr id="40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1727200"/>
            <a:ext cx="10708640" cy="489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09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0555"/>
          </a:xfrm>
        </p:spPr>
        <p:txBody>
          <a:bodyPr>
            <a:normAutofit fontScale="90000"/>
          </a:bodyPr>
          <a:lstStyle/>
          <a:p>
            <a:r>
              <a:rPr lang="en-US" b="1" dirty="0" smtClean="0"/>
              <a:t>TYPES OF INFORMATION SYSTEMS</a:t>
            </a:r>
            <a:endParaRPr lang="en-US" dirty="0"/>
          </a:p>
        </p:txBody>
      </p:sp>
      <p:sp>
        <p:nvSpPr>
          <p:cNvPr id="3" name="Content Placeholder 2"/>
          <p:cNvSpPr>
            <a:spLocks noGrp="1"/>
          </p:cNvSpPr>
          <p:nvPr>
            <p:ph idx="1"/>
          </p:nvPr>
        </p:nvSpPr>
        <p:spPr>
          <a:xfrm>
            <a:off x="838200" y="1219200"/>
            <a:ext cx="10515600" cy="5405120"/>
          </a:xfrm>
        </p:spPr>
        <p:txBody>
          <a:bodyPr>
            <a:normAutofit/>
          </a:bodyPr>
          <a:lstStyle/>
          <a:p>
            <a:pPr marL="0" indent="0">
              <a:buNone/>
            </a:pPr>
            <a:r>
              <a:rPr lang="en-US" b="1" dirty="0"/>
              <a:t>Transaction Processing System (TPS)</a:t>
            </a:r>
            <a:endParaRPr lang="en-US" dirty="0"/>
          </a:p>
          <a:p>
            <a:r>
              <a:rPr lang="en-US" dirty="0"/>
              <a:t>A transaction is any business related exchange, such as a sale to a client or a payment to a vendor. </a:t>
            </a:r>
            <a:endParaRPr lang="en-US" dirty="0" smtClean="0"/>
          </a:p>
          <a:p>
            <a:r>
              <a:rPr lang="en-US" dirty="0" smtClean="0"/>
              <a:t>Transaction </a:t>
            </a:r>
            <a:r>
              <a:rPr lang="en-US" dirty="0"/>
              <a:t>processing systems process and record transactions as well as update records. </a:t>
            </a:r>
            <a:endParaRPr lang="en-US" dirty="0" smtClean="0"/>
          </a:p>
          <a:p>
            <a:r>
              <a:rPr lang="en-US" dirty="0" smtClean="0"/>
              <a:t>They </a:t>
            </a:r>
            <a:r>
              <a:rPr lang="en-US" dirty="0"/>
              <a:t>automate the handling of data about business activities and transactions. </a:t>
            </a:r>
            <a:endParaRPr lang="en-US" dirty="0" smtClean="0"/>
          </a:p>
          <a:p>
            <a:r>
              <a:rPr lang="en-US" dirty="0" smtClean="0"/>
              <a:t>They </a:t>
            </a:r>
            <a:r>
              <a:rPr lang="en-US" dirty="0"/>
              <a:t>record daily routine transactions such as sales orders from customers, or bank deposits and withdrawals</a:t>
            </a:r>
            <a:r>
              <a:rPr lang="en-US" dirty="0" smtClean="0"/>
              <a:t>.</a:t>
            </a:r>
          </a:p>
          <a:p>
            <a:r>
              <a:rPr lang="en-US" dirty="0" smtClean="0"/>
              <a:t> </a:t>
            </a:r>
            <a:r>
              <a:rPr lang="en-US" dirty="0"/>
              <a:t>Although they are the oldest type of business information system around and handle routine tasks, they are critical to business organization. </a:t>
            </a:r>
          </a:p>
        </p:txBody>
      </p:sp>
    </p:spTree>
    <p:extLst>
      <p:ext uri="{BB962C8B-B14F-4D97-AF65-F5344CB8AC3E}">
        <p14:creationId xmlns:p14="http://schemas.microsoft.com/office/powerpoint/2010/main" val="2350641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1049000" cy="833120"/>
          </a:xfrm>
        </p:spPr>
        <p:txBody>
          <a:bodyPr>
            <a:normAutofit/>
          </a:bodyPr>
          <a:lstStyle/>
          <a:p>
            <a:pPr algn="ctr"/>
            <a:r>
              <a:rPr lang="en-US" sz="3200" b="1" dirty="0" smtClean="0"/>
              <a:t>RELATIONSHIP </a:t>
            </a:r>
            <a:r>
              <a:rPr lang="en-US" sz="3200" b="1" dirty="0"/>
              <a:t>BETWEEN </a:t>
            </a:r>
            <a:r>
              <a:rPr lang="en-US" sz="3200" b="1" dirty="0" smtClean="0"/>
              <a:t>DIFFERENT INFORMATION SYSTEMS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4801"/>
            <a:ext cx="11049000" cy="5516879"/>
          </a:xfrm>
        </p:spPr>
      </p:pic>
    </p:spTree>
    <p:extLst>
      <p:ext uri="{BB962C8B-B14F-4D97-AF65-F5344CB8AC3E}">
        <p14:creationId xmlns:p14="http://schemas.microsoft.com/office/powerpoint/2010/main" val="2044456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365125"/>
            <a:ext cx="10683240" cy="650875"/>
          </a:xfrm>
        </p:spPr>
        <p:txBody>
          <a:bodyPr>
            <a:noAutofit/>
          </a:bodyPr>
          <a:lstStyle/>
          <a:p>
            <a:r>
              <a:rPr lang="en-US" sz="3200" b="1" dirty="0"/>
              <a:t>RELATIONSHIP BETWEEN DIFFERENT INFORMATION SYSTEMS</a:t>
            </a:r>
            <a:endParaRPr lang="en-US" sz="3200" dirty="0"/>
          </a:p>
        </p:txBody>
      </p:sp>
      <p:sp>
        <p:nvSpPr>
          <p:cNvPr id="3" name="Content Placeholder 2"/>
          <p:cNvSpPr>
            <a:spLocks noGrp="1"/>
          </p:cNvSpPr>
          <p:nvPr>
            <p:ph idx="1"/>
          </p:nvPr>
        </p:nvSpPr>
        <p:spPr>
          <a:xfrm>
            <a:off x="833437" y="1239520"/>
            <a:ext cx="10515600" cy="5445760"/>
          </a:xfrm>
        </p:spPr>
        <p:txBody>
          <a:bodyPr/>
          <a:lstStyle/>
          <a:p>
            <a:endParaRPr lang="en-US" dirty="0"/>
          </a:p>
        </p:txBody>
      </p:sp>
      <p:pic>
        <p:nvPicPr>
          <p:cNvPr id="1026" name="Picture 10" descr="H:\temp\i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7" y="1239520"/>
            <a:ext cx="10515599" cy="544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9810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pPr algn="ctr"/>
            <a:r>
              <a:rPr lang="en-GB" b="1" dirty="0"/>
              <a:t>Information resource management</a:t>
            </a:r>
            <a:endParaRPr lang="en-US" b="1" dirty="0"/>
          </a:p>
        </p:txBody>
      </p:sp>
      <p:sp>
        <p:nvSpPr>
          <p:cNvPr id="3" name="Content Placeholder 2"/>
          <p:cNvSpPr>
            <a:spLocks noGrp="1"/>
          </p:cNvSpPr>
          <p:nvPr>
            <p:ph idx="1"/>
          </p:nvPr>
        </p:nvSpPr>
        <p:spPr>
          <a:xfrm>
            <a:off x="838200" y="1280160"/>
            <a:ext cx="10515600" cy="4896803"/>
          </a:xfrm>
        </p:spPr>
        <p:txBody>
          <a:bodyPr/>
          <a:lstStyle/>
          <a:p>
            <a:r>
              <a:rPr lang="en-GB" b="1" i="1" dirty="0"/>
              <a:t>Information resource management</a:t>
            </a:r>
            <a:r>
              <a:rPr lang="en-GB" dirty="0"/>
              <a:t> has become a popular way to emphasize a major change in the management and mission of the information systems function in many organizations.  </a:t>
            </a:r>
          </a:p>
          <a:p>
            <a:r>
              <a:rPr lang="en-GB" dirty="0" smtClean="0"/>
              <a:t>In </a:t>
            </a:r>
            <a:r>
              <a:rPr lang="en-GB" dirty="0"/>
              <a:t>many organizations, IRM may be viewed as having five major </a:t>
            </a:r>
            <a:r>
              <a:rPr lang="en-GB" dirty="0" smtClean="0"/>
              <a:t>dimensions</a:t>
            </a:r>
          </a:p>
          <a:p>
            <a:pPr marL="514350" indent="-514350">
              <a:buAutoNum type="arabicPeriod"/>
            </a:pPr>
            <a:r>
              <a:rPr lang="en-GB" b="1" i="1" dirty="0" smtClean="0"/>
              <a:t>Strategic Management</a:t>
            </a:r>
          </a:p>
          <a:p>
            <a:pPr marL="514350" lvl="0" indent="-514350">
              <a:buFont typeface="Arial" panose="020B0604020202020204" pitchFamily="34" charset="0"/>
              <a:buAutoNum type="arabicPeriod"/>
            </a:pPr>
            <a:r>
              <a:rPr lang="en-GB" b="1" i="1" dirty="0"/>
              <a:t>Operational Management</a:t>
            </a:r>
            <a:endParaRPr lang="en-US" dirty="0"/>
          </a:p>
          <a:p>
            <a:pPr marL="514350" lvl="0" indent="-514350">
              <a:buFont typeface="Arial" panose="020B0604020202020204" pitchFamily="34" charset="0"/>
              <a:buAutoNum type="arabicPeriod"/>
            </a:pPr>
            <a:r>
              <a:rPr lang="en-GB" b="1" i="1" dirty="0"/>
              <a:t>Resource Management</a:t>
            </a:r>
            <a:endParaRPr lang="en-US" dirty="0"/>
          </a:p>
          <a:p>
            <a:pPr marL="514350" lvl="0" indent="-514350">
              <a:buFont typeface="Arial" panose="020B0604020202020204" pitchFamily="34" charset="0"/>
              <a:buAutoNum type="arabicPeriod"/>
            </a:pPr>
            <a:r>
              <a:rPr lang="en-GB" b="1" i="1" dirty="0"/>
              <a:t>Technology Management</a:t>
            </a:r>
            <a:endParaRPr lang="en-US" dirty="0"/>
          </a:p>
          <a:p>
            <a:pPr marL="514350" lvl="0" indent="-514350">
              <a:buFont typeface="Arial" panose="020B0604020202020204" pitchFamily="34" charset="0"/>
              <a:buAutoNum type="arabicPeriod"/>
            </a:pPr>
            <a:r>
              <a:rPr lang="en-GB" b="1" i="1" dirty="0"/>
              <a:t>Distributed </a:t>
            </a:r>
            <a:r>
              <a:rPr lang="en-GB" b="1" i="1" dirty="0" smtClean="0"/>
              <a:t>Management</a:t>
            </a:r>
            <a:endParaRPr lang="en-US" dirty="0"/>
          </a:p>
        </p:txBody>
      </p:sp>
    </p:spTree>
    <p:extLst>
      <p:ext uri="{BB962C8B-B14F-4D97-AF65-F5344CB8AC3E}">
        <p14:creationId xmlns:p14="http://schemas.microsoft.com/office/powerpoint/2010/main" val="1022179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715"/>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442720"/>
            <a:ext cx="10515600" cy="5100320"/>
          </a:xfrm>
        </p:spPr>
        <p:txBody>
          <a:bodyPr>
            <a:normAutofit lnSpcReduction="10000"/>
          </a:bodyPr>
          <a:lstStyle/>
          <a:p>
            <a:pPr marL="514350" indent="-514350">
              <a:buAutoNum type="arabicPeriod"/>
            </a:pPr>
            <a:r>
              <a:rPr lang="en-GB" b="1" dirty="0" smtClean="0"/>
              <a:t>Strategic Management</a:t>
            </a:r>
          </a:p>
          <a:p>
            <a:r>
              <a:rPr lang="en-GB" dirty="0"/>
              <a:t>The IS function must manage information technology so that it makes major contributions to the profitability and strategic objectives of the </a:t>
            </a:r>
            <a:r>
              <a:rPr lang="en-GB" dirty="0" smtClean="0"/>
              <a:t>firm.</a:t>
            </a:r>
          </a:p>
          <a:p>
            <a:r>
              <a:rPr lang="en-GB" dirty="0" smtClean="0"/>
              <a:t>The </a:t>
            </a:r>
            <a:r>
              <a:rPr lang="en-GB" dirty="0"/>
              <a:t>information systems’ function must change from an information services utility focussed only on serving a firm’s transaction processing or decision support needs.  </a:t>
            </a:r>
            <a:endParaRPr lang="en-GB" dirty="0" smtClean="0"/>
          </a:p>
          <a:p>
            <a:r>
              <a:rPr lang="en-GB" dirty="0" smtClean="0"/>
              <a:t>Instead </a:t>
            </a:r>
            <a:r>
              <a:rPr lang="en-GB" dirty="0"/>
              <a:t>it must become a producer or packager of </a:t>
            </a:r>
            <a:r>
              <a:rPr lang="en-GB" dirty="0" smtClean="0"/>
              <a:t>information </a:t>
            </a:r>
            <a:r>
              <a:rPr lang="en-GB" dirty="0"/>
              <a:t>products or an </a:t>
            </a:r>
            <a:r>
              <a:rPr lang="en-GB" i="1" dirty="0"/>
              <a:t>enabler</a:t>
            </a:r>
            <a:r>
              <a:rPr lang="en-GB" dirty="0"/>
              <a:t> of organizational structures and business </a:t>
            </a:r>
            <a:r>
              <a:rPr lang="en-GB" dirty="0" smtClean="0"/>
              <a:t>processes. </a:t>
            </a:r>
          </a:p>
          <a:p>
            <a:r>
              <a:rPr lang="en-GB" dirty="0" smtClean="0"/>
              <a:t>The functionality above can </a:t>
            </a:r>
            <a:r>
              <a:rPr lang="en-GB" dirty="0"/>
              <a:t>give a firm a comparative advantage over its competitors.</a:t>
            </a:r>
            <a:endParaRPr lang="en-US" dirty="0"/>
          </a:p>
          <a:p>
            <a:endParaRPr lang="en-US" dirty="0"/>
          </a:p>
          <a:p>
            <a:pPr marL="514350" indent="-514350">
              <a:buAutoNum type="arabicPeriod"/>
            </a:pPr>
            <a:endParaRPr lang="en-US" dirty="0"/>
          </a:p>
        </p:txBody>
      </p:sp>
    </p:spTree>
    <p:extLst>
      <p:ext uri="{BB962C8B-B14F-4D97-AF65-F5344CB8AC3E}">
        <p14:creationId xmlns:p14="http://schemas.microsoft.com/office/powerpoint/2010/main" val="856290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873759"/>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097280"/>
            <a:ext cx="10515600" cy="5222240"/>
          </a:xfrm>
        </p:spPr>
        <p:txBody>
          <a:bodyPr>
            <a:normAutofit lnSpcReduction="10000"/>
          </a:bodyPr>
          <a:lstStyle/>
          <a:p>
            <a:pPr marL="0" indent="0">
              <a:buNone/>
            </a:pPr>
            <a:r>
              <a:rPr lang="en-GB" b="1" dirty="0"/>
              <a:t>Strategic </a:t>
            </a:r>
            <a:r>
              <a:rPr lang="en-GB" b="1" dirty="0" smtClean="0"/>
              <a:t>Management cont’d</a:t>
            </a:r>
          </a:p>
          <a:p>
            <a:pPr marL="0" indent="0">
              <a:buNone/>
            </a:pPr>
            <a:r>
              <a:rPr lang="en-GB" b="1" i="1" dirty="0"/>
              <a:t>The Chief Information Officer</a:t>
            </a:r>
            <a:r>
              <a:rPr lang="en-GB" b="1" i="1" dirty="0" smtClean="0"/>
              <a:t>:</a:t>
            </a:r>
            <a:endParaRPr lang="en-US" dirty="0"/>
          </a:p>
          <a:p>
            <a:r>
              <a:rPr lang="en-GB" dirty="0"/>
              <a:t>Many companies have created a senior management position, the </a:t>
            </a:r>
            <a:r>
              <a:rPr lang="en-GB" b="1" i="1" dirty="0"/>
              <a:t>chief information officer</a:t>
            </a:r>
            <a:r>
              <a:rPr lang="en-GB" u="sng" dirty="0"/>
              <a:t> </a:t>
            </a:r>
            <a:r>
              <a:rPr lang="en-GB" dirty="0"/>
              <a:t>(CIO), to oversee the use of IT.  The CIO has three main responsibilities:</a:t>
            </a:r>
            <a:endParaRPr lang="en-US" dirty="0"/>
          </a:p>
          <a:p>
            <a:pPr marL="0" indent="0">
              <a:buNone/>
            </a:pPr>
            <a:r>
              <a:rPr lang="en-GB" dirty="0" smtClean="0"/>
              <a:t>1.Oversee </a:t>
            </a:r>
            <a:r>
              <a:rPr lang="en-GB" dirty="0"/>
              <a:t>the support services of traditional computer services, telecommunications, office automation systems, and other IS technology support services.</a:t>
            </a:r>
            <a:endParaRPr lang="en-US" dirty="0"/>
          </a:p>
          <a:p>
            <a:pPr marL="0" indent="0">
              <a:buNone/>
            </a:pPr>
            <a:r>
              <a:rPr lang="en-GB" dirty="0" smtClean="0"/>
              <a:t>2.Concentrates </a:t>
            </a:r>
            <a:r>
              <a:rPr lang="en-GB" dirty="0"/>
              <a:t>on long-term planning and strategy.   CIO does not direct day-to-day information service activities.</a:t>
            </a:r>
            <a:endParaRPr lang="en-US" dirty="0"/>
          </a:p>
          <a:p>
            <a:pPr marL="0" indent="0">
              <a:buNone/>
            </a:pPr>
            <a:r>
              <a:rPr lang="en-GB" dirty="0" smtClean="0"/>
              <a:t>3.Works </a:t>
            </a:r>
            <a:r>
              <a:rPr lang="en-GB" dirty="0"/>
              <a:t>with other top executives to develop strategic information systems that help make the firm more competitive in the marketplace.</a:t>
            </a:r>
            <a:endParaRPr lang="en-US" dirty="0"/>
          </a:p>
          <a:p>
            <a:pPr marL="0" indent="0">
              <a:buNone/>
            </a:pPr>
            <a:endParaRPr lang="en-GB" b="1" dirty="0"/>
          </a:p>
          <a:p>
            <a:endParaRPr lang="en-US" dirty="0"/>
          </a:p>
        </p:txBody>
      </p:sp>
    </p:spTree>
    <p:extLst>
      <p:ext uri="{BB962C8B-B14F-4D97-AF65-F5344CB8AC3E}">
        <p14:creationId xmlns:p14="http://schemas.microsoft.com/office/powerpoint/2010/main" val="1471835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812799"/>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158240"/>
            <a:ext cx="10515600" cy="5018723"/>
          </a:xfrm>
        </p:spPr>
        <p:txBody>
          <a:bodyPr>
            <a:normAutofit lnSpcReduction="10000"/>
          </a:bodyPr>
          <a:lstStyle/>
          <a:p>
            <a:pPr marL="0" indent="0">
              <a:buNone/>
            </a:pPr>
            <a:r>
              <a:rPr lang="en-GB" b="1" dirty="0" smtClean="0"/>
              <a:t>2. Operational Management</a:t>
            </a:r>
          </a:p>
          <a:p>
            <a:r>
              <a:rPr lang="en-GB" dirty="0"/>
              <a:t>The IRM concept stresses </a:t>
            </a:r>
            <a:r>
              <a:rPr lang="en-GB" dirty="0" smtClean="0"/>
              <a:t>that information </a:t>
            </a:r>
            <a:r>
              <a:rPr lang="en-GB" dirty="0"/>
              <a:t>technology and information systems can be managed by functional organizational structures and managerial techniques commonly used throughout other business units</a:t>
            </a:r>
            <a:r>
              <a:rPr lang="en-GB" dirty="0" smtClean="0"/>
              <a:t>.</a:t>
            </a:r>
          </a:p>
          <a:p>
            <a:pPr marL="0" indent="0">
              <a:buNone/>
            </a:pPr>
            <a:r>
              <a:rPr lang="en-GB" dirty="0"/>
              <a:t>Information services departments perform several basic functions and activities. </a:t>
            </a:r>
            <a:r>
              <a:rPr lang="en-GB" dirty="0" smtClean="0"/>
              <a:t>These </a:t>
            </a:r>
            <a:r>
              <a:rPr lang="en-GB" dirty="0"/>
              <a:t>can be grouped into three basic </a:t>
            </a:r>
            <a:r>
              <a:rPr lang="en-GB" b="1" i="1" dirty="0"/>
              <a:t>IS functions</a:t>
            </a:r>
            <a:r>
              <a:rPr lang="en-GB" dirty="0" smtClean="0"/>
              <a:t>: i.e.</a:t>
            </a:r>
            <a:endParaRPr lang="en-US" dirty="0"/>
          </a:p>
          <a:p>
            <a:pPr marL="0" indent="0">
              <a:buNone/>
            </a:pPr>
            <a:r>
              <a:rPr lang="en-GB" b="1" dirty="0" smtClean="0"/>
              <a:t>Systems development, operations and Technical services</a:t>
            </a:r>
          </a:p>
          <a:p>
            <a:pPr marL="0" indent="0">
              <a:buNone/>
            </a:pPr>
            <a:r>
              <a:rPr lang="en-GB" b="1" i="1" dirty="0"/>
              <a:t>Systems development management</a:t>
            </a:r>
            <a:r>
              <a:rPr lang="en-GB" dirty="0"/>
              <a:t> means managing activities such as systems analysis and design, prototyping, applications programming, project management, quality assurance, and system maintenance for all major business/IT development </a:t>
            </a:r>
            <a:r>
              <a:rPr lang="en-GB" dirty="0" smtClean="0"/>
              <a:t>projects.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27870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934719"/>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873760"/>
            <a:ext cx="10515600" cy="5984240"/>
          </a:xfrm>
        </p:spPr>
        <p:txBody>
          <a:bodyPr>
            <a:normAutofit lnSpcReduction="10000"/>
          </a:bodyPr>
          <a:lstStyle/>
          <a:p>
            <a:pPr marL="0" indent="0">
              <a:buNone/>
            </a:pPr>
            <a:r>
              <a:rPr lang="en-GB" dirty="0" smtClean="0"/>
              <a:t>Operational management cont’d</a:t>
            </a:r>
          </a:p>
          <a:p>
            <a:pPr marL="0" indent="0">
              <a:buNone/>
            </a:pPr>
            <a:r>
              <a:rPr lang="en-GB" b="1" dirty="0" smtClean="0"/>
              <a:t>Operations</a:t>
            </a:r>
          </a:p>
          <a:p>
            <a:r>
              <a:rPr lang="en-GB" b="1" i="1" dirty="0"/>
              <a:t>IS operations management</a:t>
            </a:r>
            <a:r>
              <a:rPr lang="en-GB" dirty="0"/>
              <a:t> is concerned with the use of hardware, software, network, and personnel resources in the corporate or business unit </a:t>
            </a:r>
            <a:r>
              <a:rPr lang="en-GB" b="1" i="1" dirty="0"/>
              <a:t>data centres</a:t>
            </a:r>
            <a:r>
              <a:rPr lang="en-GB" dirty="0"/>
              <a:t> (computer centres) of an organization</a:t>
            </a:r>
            <a:r>
              <a:rPr lang="en-GB" dirty="0" smtClean="0"/>
              <a:t>.</a:t>
            </a:r>
          </a:p>
          <a:p>
            <a:r>
              <a:rPr lang="en-GB" dirty="0"/>
              <a:t>Operational activities that must be managed include data entry, equipment operations, production control, and production </a:t>
            </a:r>
            <a:r>
              <a:rPr lang="en-GB" dirty="0" smtClean="0"/>
              <a:t>support.</a:t>
            </a:r>
          </a:p>
          <a:p>
            <a:pPr marL="0" indent="0">
              <a:buNone/>
            </a:pPr>
            <a:r>
              <a:rPr lang="en-GB" b="1" dirty="0" smtClean="0"/>
              <a:t>Technical services</a:t>
            </a:r>
          </a:p>
          <a:p>
            <a:r>
              <a:rPr lang="en-US" dirty="0" smtClean="0"/>
              <a:t>Computing and telecommunication services for interconnection of stake-holders</a:t>
            </a:r>
          </a:p>
          <a:p>
            <a:r>
              <a:rPr lang="en-US" dirty="0" smtClean="0"/>
              <a:t>Data management services</a:t>
            </a:r>
          </a:p>
          <a:p>
            <a:r>
              <a:rPr lang="en-US" dirty="0" smtClean="0"/>
              <a:t>Application software services e.g. Enterprise systems</a:t>
            </a:r>
          </a:p>
          <a:p>
            <a:r>
              <a:rPr lang="en-US" dirty="0" smtClean="0"/>
              <a:t>Education, research and development services</a:t>
            </a:r>
          </a:p>
          <a:p>
            <a:endParaRPr lang="en-US" dirty="0" smtClean="0"/>
          </a:p>
          <a:p>
            <a:endParaRPr lang="en-US" dirty="0"/>
          </a:p>
          <a:p>
            <a:endParaRPr lang="en-US" dirty="0"/>
          </a:p>
        </p:txBody>
      </p:sp>
    </p:spTree>
    <p:extLst>
      <p:ext uri="{BB962C8B-B14F-4D97-AF65-F5344CB8AC3E}">
        <p14:creationId xmlns:p14="http://schemas.microsoft.com/office/powerpoint/2010/main" val="1474705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934720"/>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320800"/>
            <a:ext cx="10515600" cy="5283200"/>
          </a:xfrm>
        </p:spPr>
        <p:txBody>
          <a:bodyPr>
            <a:normAutofit lnSpcReduction="10000"/>
          </a:bodyPr>
          <a:lstStyle/>
          <a:p>
            <a:pPr marL="0" indent="0">
              <a:buNone/>
            </a:pPr>
            <a:r>
              <a:rPr lang="en-GB" b="1" dirty="0"/>
              <a:t>Operational </a:t>
            </a:r>
            <a:r>
              <a:rPr lang="en-GB" b="1" dirty="0" smtClean="0"/>
              <a:t>Management cont’d</a:t>
            </a:r>
            <a:endParaRPr lang="en-GB" b="1" i="1" dirty="0" smtClean="0"/>
          </a:p>
          <a:p>
            <a:pPr marL="0" indent="0">
              <a:buNone/>
            </a:pPr>
            <a:r>
              <a:rPr lang="en-GB" b="1" i="1" dirty="0" smtClean="0"/>
              <a:t>Centralization </a:t>
            </a:r>
            <a:r>
              <a:rPr lang="en-GB" b="1" i="1" dirty="0"/>
              <a:t>versus Decentralization</a:t>
            </a:r>
            <a:r>
              <a:rPr lang="en-GB" dirty="0" smtClean="0"/>
              <a:t>:</a:t>
            </a:r>
            <a:endParaRPr lang="en-US" dirty="0"/>
          </a:p>
          <a:p>
            <a:r>
              <a:rPr lang="en-GB" dirty="0"/>
              <a:t>Modern computer-based information systems can support either the </a:t>
            </a:r>
            <a:r>
              <a:rPr lang="en-GB" b="1" i="1" dirty="0"/>
              <a:t>centralization</a:t>
            </a:r>
            <a:r>
              <a:rPr lang="en-GB" dirty="0"/>
              <a:t> or </a:t>
            </a:r>
            <a:r>
              <a:rPr lang="en-GB" b="1" i="1" dirty="0"/>
              <a:t>decentralization</a:t>
            </a:r>
            <a:r>
              <a:rPr lang="en-GB" dirty="0"/>
              <a:t> of information systems operations and decision-making within computer-using organizations</a:t>
            </a:r>
            <a:r>
              <a:rPr lang="en-GB" dirty="0" smtClean="0"/>
              <a:t>.</a:t>
            </a:r>
          </a:p>
          <a:p>
            <a:pPr marL="0" indent="0">
              <a:buNone/>
            </a:pPr>
            <a:r>
              <a:rPr lang="en-GB" b="1" dirty="0"/>
              <a:t>Centralized computer facilities:</a:t>
            </a:r>
            <a:endParaRPr lang="en-US" dirty="0"/>
          </a:p>
          <a:p>
            <a:r>
              <a:rPr lang="en-GB" dirty="0" smtClean="0"/>
              <a:t>Can </a:t>
            </a:r>
            <a:r>
              <a:rPr lang="en-GB" dirty="0"/>
              <a:t>connect all parts of an organization by telecommunications networks to allow top management to centralize decision making formerly done by lower levels of management.</a:t>
            </a:r>
            <a:endParaRPr lang="en-US" dirty="0"/>
          </a:p>
          <a:p>
            <a:r>
              <a:rPr lang="en-GB" dirty="0" smtClean="0"/>
              <a:t>Can </a:t>
            </a:r>
            <a:r>
              <a:rPr lang="en-GB" dirty="0"/>
              <a:t>promote centralization of operations, which reduces the number of branch offices, manufacturing plants, warehouses, and other work sites needed by the firm.</a:t>
            </a:r>
            <a:endParaRPr lang="en-US" dirty="0"/>
          </a:p>
          <a:p>
            <a:endParaRPr lang="en-US" dirty="0"/>
          </a:p>
          <a:p>
            <a:endParaRPr lang="en-US" dirty="0"/>
          </a:p>
        </p:txBody>
      </p:sp>
    </p:spTree>
    <p:extLst>
      <p:ext uri="{BB962C8B-B14F-4D97-AF65-F5344CB8AC3E}">
        <p14:creationId xmlns:p14="http://schemas.microsoft.com/office/powerpoint/2010/main" val="108905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3435"/>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422400"/>
            <a:ext cx="10515600" cy="5019040"/>
          </a:xfrm>
        </p:spPr>
        <p:txBody>
          <a:bodyPr/>
          <a:lstStyle/>
          <a:p>
            <a:pPr marL="0" indent="0">
              <a:buNone/>
            </a:pPr>
            <a:r>
              <a:rPr lang="en-GB" b="1" dirty="0"/>
              <a:t>Decentralized computer facilities:</a:t>
            </a:r>
            <a:endParaRPr lang="en-US" dirty="0"/>
          </a:p>
          <a:p>
            <a:r>
              <a:rPr lang="en-GB" dirty="0" smtClean="0"/>
              <a:t>Distributed </a:t>
            </a:r>
            <a:r>
              <a:rPr lang="en-GB" dirty="0"/>
              <a:t>networks of computers at multiple work sites can allow top management to delegate more decision making to middle managers.</a:t>
            </a:r>
            <a:endParaRPr lang="en-US" dirty="0"/>
          </a:p>
          <a:p>
            <a:r>
              <a:rPr lang="en-GB" dirty="0" smtClean="0"/>
              <a:t>Management </a:t>
            </a:r>
            <a:r>
              <a:rPr lang="en-GB" dirty="0"/>
              <a:t>can decentralize operations by increasing the number of branch offices while still having access to the information and communications capabilities they need to control the overall direction of the organization.</a:t>
            </a:r>
            <a:endParaRPr lang="en-US" dirty="0"/>
          </a:p>
          <a:p>
            <a:r>
              <a:rPr lang="en-GB" dirty="0"/>
              <a:t>Information technology can encourage either the centralization or decentralization of information systems, business operations, and management.  </a:t>
            </a:r>
            <a:endParaRPr lang="en-US" dirty="0"/>
          </a:p>
          <a:p>
            <a:endParaRPr lang="en-US" dirty="0"/>
          </a:p>
        </p:txBody>
      </p:sp>
    </p:spTree>
    <p:extLst>
      <p:ext uri="{BB962C8B-B14F-4D97-AF65-F5344CB8AC3E}">
        <p14:creationId xmlns:p14="http://schemas.microsoft.com/office/powerpoint/2010/main" val="3331317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894080"/>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117602"/>
            <a:ext cx="10515600" cy="5384798"/>
          </a:xfrm>
        </p:spPr>
        <p:txBody>
          <a:bodyPr/>
          <a:lstStyle/>
          <a:p>
            <a:pPr marL="0" indent="0">
              <a:buNone/>
            </a:pPr>
            <a:r>
              <a:rPr lang="en-GB" b="1" dirty="0" smtClean="0"/>
              <a:t>3. Resource Management</a:t>
            </a:r>
          </a:p>
          <a:p>
            <a:pPr marL="0" indent="0">
              <a:buNone/>
            </a:pPr>
            <a:r>
              <a:rPr lang="en-GB" dirty="0"/>
              <a:t>Data and information, hardware and software, telecommunications networks, and IS personnel are valuable resources that should be managed for the benefit of the entire organization.  </a:t>
            </a:r>
            <a:endParaRPr lang="en-US" dirty="0"/>
          </a:p>
          <a:p>
            <a:pPr marL="0" indent="0">
              <a:buNone/>
            </a:pPr>
            <a:r>
              <a:rPr lang="en-GB" b="1" dirty="0"/>
              <a:t>Human Resource Management </a:t>
            </a:r>
            <a:endParaRPr lang="en-GB" b="1" dirty="0" smtClean="0"/>
          </a:p>
          <a:p>
            <a:r>
              <a:rPr lang="en-GB" dirty="0"/>
              <a:t>The success or failure of an information services organization rests heavily on the quality of its people.  </a:t>
            </a:r>
            <a:endParaRPr lang="en-GB" dirty="0" smtClean="0"/>
          </a:p>
          <a:p>
            <a:r>
              <a:rPr lang="en-GB" dirty="0" smtClean="0"/>
              <a:t>Managing </a:t>
            </a:r>
            <a:r>
              <a:rPr lang="en-GB" dirty="0"/>
              <a:t>information services functions involves the management of managerial, technical, and clerical personnel.  </a:t>
            </a:r>
            <a:endParaRPr lang="en-GB" dirty="0" smtClean="0"/>
          </a:p>
          <a:p>
            <a:r>
              <a:rPr lang="en-GB" dirty="0" smtClean="0"/>
              <a:t>One </a:t>
            </a:r>
            <a:r>
              <a:rPr lang="en-GB" dirty="0"/>
              <a:t>of the most important jobs of information service managers is to recruit qualified personnel and to develop, organize, and direct the capabilities of existing personnel. </a:t>
            </a:r>
            <a:endParaRPr lang="en-GB" b="1" dirty="0" smtClean="0"/>
          </a:p>
          <a:p>
            <a:pPr marL="0" indent="0">
              <a:buNone/>
            </a:pPr>
            <a:endParaRPr lang="en-US" dirty="0"/>
          </a:p>
          <a:p>
            <a:endParaRPr lang="en-US" dirty="0"/>
          </a:p>
        </p:txBody>
      </p:sp>
    </p:spTree>
    <p:extLst>
      <p:ext uri="{BB962C8B-B14F-4D97-AF65-F5344CB8AC3E}">
        <p14:creationId xmlns:p14="http://schemas.microsoft.com/office/powerpoint/2010/main" val="266555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751839"/>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259840"/>
            <a:ext cx="10515600" cy="5242560"/>
          </a:xfrm>
        </p:spPr>
        <p:txBody>
          <a:bodyPr>
            <a:normAutofit fontScale="92500" lnSpcReduction="10000"/>
          </a:bodyPr>
          <a:lstStyle/>
          <a:p>
            <a:pPr marL="0" indent="0">
              <a:buNone/>
            </a:pPr>
            <a:r>
              <a:rPr lang="en-US" b="1" dirty="0" smtClean="0"/>
              <a:t>TPS cont’d</a:t>
            </a:r>
            <a:endParaRPr lang="en-US" dirty="0" smtClean="0"/>
          </a:p>
          <a:p>
            <a:r>
              <a:rPr lang="en-US" dirty="0" smtClean="0"/>
              <a:t>TPS </a:t>
            </a:r>
            <a:r>
              <a:rPr lang="en-US" dirty="0"/>
              <a:t>are vital for the organization, as they gather all the input necessary for other types of systems. </a:t>
            </a:r>
            <a:endParaRPr lang="en-US" dirty="0" smtClean="0"/>
          </a:p>
          <a:p>
            <a:r>
              <a:rPr lang="en-US" dirty="0" smtClean="0"/>
              <a:t>It could be difficult to generate </a:t>
            </a:r>
            <a:r>
              <a:rPr lang="en-US" dirty="0"/>
              <a:t>a monthly sales report for middle management or critical marketing information to senior managers without TPS. </a:t>
            </a:r>
            <a:endParaRPr lang="en-US" dirty="0" smtClean="0"/>
          </a:p>
          <a:p>
            <a:r>
              <a:rPr lang="en-US" dirty="0" smtClean="0"/>
              <a:t>TPS </a:t>
            </a:r>
            <a:r>
              <a:rPr lang="en-US" dirty="0"/>
              <a:t>provide the basic input to the company’s database. A failure in TPS often means disaster for the organization. </a:t>
            </a:r>
            <a:endParaRPr lang="en-US" dirty="0" smtClean="0"/>
          </a:p>
          <a:p>
            <a:r>
              <a:rPr lang="en-US" dirty="0" smtClean="0"/>
              <a:t>Imagine </a:t>
            </a:r>
            <a:r>
              <a:rPr lang="en-US" dirty="0"/>
              <a:t>what happens when an airline reservation system fails: all operations stops and no transaction can be carried out until the system is up and running again. </a:t>
            </a:r>
            <a:endParaRPr lang="en-US" dirty="0" smtClean="0"/>
          </a:p>
          <a:p>
            <a:r>
              <a:rPr lang="en-US" dirty="0" smtClean="0"/>
              <a:t>There would be long </a:t>
            </a:r>
            <a:r>
              <a:rPr lang="en-US" dirty="0"/>
              <a:t>queues form in front of ATMs and tellers when a bank’s TPS crashes.</a:t>
            </a:r>
          </a:p>
          <a:p>
            <a:endParaRPr lang="en-US" dirty="0"/>
          </a:p>
        </p:txBody>
      </p:sp>
    </p:spTree>
    <p:extLst>
      <p:ext uri="{BB962C8B-B14F-4D97-AF65-F5344CB8AC3E}">
        <p14:creationId xmlns:p14="http://schemas.microsoft.com/office/powerpoint/2010/main" val="3627531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975360"/>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320800"/>
            <a:ext cx="10515600" cy="4856163"/>
          </a:xfrm>
        </p:spPr>
        <p:txBody>
          <a:bodyPr/>
          <a:lstStyle/>
          <a:p>
            <a:pPr marL="0" indent="0">
              <a:buNone/>
            </a:pPr>
            <a:r>
              <a:rPr lang="en-GB" b="1" dirty="0" smtClean="0"/>
              <a:t>Roles of HRM</a:t>
            </a:r>
          </a:p>
          <a:p>
            <a:r>
              <a:rPr lang="en-GB" dirty="0" smtClean="0"/>
              <a:t>Employees </a:t>
            </a:r>
            <a:r>
              <a:rPr lang="en-GB" dirty="0"/>
              <a:t>must be continually trained to keep up with the latest developments in a fast-moving and highly technical field.</a:t>
            </a:r>
            <a:endParaRPr lang="en-US" dirty="0"/>
          </a:p>
          <a:p>
            <a:r>
              <a:rPr lang="en-GB" dirty="0" smtClean="0"/>
              <a:t>Employee </a:t>
            </a:r>
            <a:r>
              <a:rPr lang="en-GB" dirty="0"/>
              <a:t>job performance must be continually evaluated and outstanding performances rewarded with salary increases or promotions.</a:t>
            </a:r>
            <a:endParaRPr lang="en-US" dirty="0"/>
          </a:p>
          <a:p>
            <a:r>
              <a:rPr lang="en-GB" dirty="0" smtClean="0"/>
              <a:t>Salary </a:t>
            </a:r>
            <a:r>
              <a:rPr lang="en-GB" dirty="0"/>
              <a:t>and wage levels must be set, and career paths must be designed so individuals can move to new jobs through promotion and transfer as they gain in seniority and expertise.</a:t>
            </a:r>
            <a:endParaRPr lang="en-US" dirty="0"/>
          </a:p>
          <a:p>
            <a:endParaRPr lang="en-US" dirty="0"/>
          </a:p>
          <a:p>
            <a:endParaRPr lang="en-US" dirty="0"/>
          </a:p>
        </p:txBody>
      </p:sp>
    </p:spTree>
    <p:extLst>
      <p:ext uri="{BB962C8B-B14F-4D97-AF65-F5344CB8AC3E}">
        <p14:creationId xmlns:p14="http://schemas.microsoft.com/office/powerpoint/2010/main" val="2049921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934720"/>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097281"/>
            <a:ext cx="10515600" cy="5587999"/>
          </a:xfrm>
        </p:spPr>
        <p:txBody>
          <a:bodyPr>
            <a:normAutofit fontScale="92500" lnSpcReduction="10000"/>
          </a:bodyPr>
          <a:lstStyle/>
          <a:p>
            <a:pPr marL="0" indent="0">
              <a:buNone/>
            </a:pPr>
            <a:r>
              <a:rPr lang="en-GB" b="1" dirty="0" smtClean="0"/>
              <a:t>4. Technology Management</a:t>
            </a:r>
          </a:p>
          <a:p>
            <a:r>
              <a:rPr lang="en-GB" dirty="0"/>
              <a:t>All technologies that process, store, and deliver data and information throughout the enterprise must be managed as integrated systems of organizational resources.  </a:t>
            </a:r>
            <a:endParaRPr lang="en-GB" dirty="0" smtClean="0"/>
          </a:p>
          <a:p>
            <a:r>
              <a:rPr lang="en-GB" dirty="0" smtClean="0"/>
              <a:t>Such </a:t>
            </a:r>
            <a:r>
              <a:rPr lang="en-GB" dirty="0"/>
              <a:t>technologies include the Internet, intranets, and electronic commerce and collaboration systems, as well as traditional computer-based information processing</a:t>
            </a:r>
            <a:r>
              <a:rPr lang="en-GB" dirty="0" smtClean="0"/>
              <a:t>.</a:t>
            </a:r>
          </a:p>
          <a:p>
            <a:pPr marL="0" indent="0">
              <a:buNone/>
            </a:pPr>
            <a:r>
              <a:rPr lang="en-GB" b="1" dirty="0"/>
              <a:t>Network Management</a:t>
            </a:r>
            <a:endParaRPr lang="en-GB" dirty="0" smtClean="0"/>
          </a:p>
          <a:p>
            <a:r>
              <a:rPr lang="en-GB" b="1" i="1" dirty="0"/>
              <a:t>N</a:t>
            </a:r>
            <a:r>
              <a:rPr lang="en-GB" b="1" i="1" dirty="0" smtClean="0"/>
              <a:t>etwork </a:t>
            </a:r>
            <a:r>
              <a:rPr lang="en-GB" b="1" i="1" dirty="0"/>
              <a:t>management</a:t>
            </a:r>
            <a:r>
              <a:rPr lang="en-GB" dirty="0"/>
              <a:t> a major technology management function.  This function is responsible for managing a company’s Internet access, intranets and extranets, and the wide area networks and interconnected local area networks of client/server computing.  These networks require</a:t>
            </a:r>
            <a:r>
              <a:rPr lang="en-GB" dirty="0" smtClean="0"/>
              <a:t>:</a:t>
            </a:r>
            <a:endParaRPr lang="en-US" dirty="0" smtClean="0"/>
          </a:p>
          <a:p>
            <a:r>
              <a:rPr lang="en-US" dirty="0" smtClean="0"/>
              <a:t>The </a:t>
            </a:r>
            <a:r>
              <a:rPr lang="en-US" dirty="0"/>
              <a:t>major commitment of hardware and software resources.</a:t>
            </a:r>
          </a:p>
          <a:p>
            <a:r>
              <a:rPr lang="en-US" dirty="0" smtClean="0"/>
              <a:t>The </a:t>
            </a:r>
            <a:r>
              <a:rPr lang="en-US" dirty="0"/>
              <a:t>creation of managerial and staff positions to manager their use.</a:t>
            </a:r>
          </a:p>
          <a:p>
            <a:endParaRPr lang="en-US" dirty="0"/>
          </a:p>
        </p:txBody>
      </p:sp>
    </p:spTree>
    <p:extLst>
      <p:ext uri="{BB962C8B-B14F-4D97-AF65-F5344CB8AC3E}">
        <p14:creationId xmlns:p14="http://schemas.microsoft.com/office/powerpoint/2010/main" val="3081763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873759"/>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259840"/>
            <a:ext cx="10515600" cy="4917123"/>
          </a:xfrm>
        </p:spPr>
        <p:txBody>
          <a:bodyPr>
            <a:normAutofit fontScale="92500" lnSpcReduction="20000"/>
          </a:bodyPr>
          <a:lstStyle/>
          <a:p>
            <a:endParaRPr lang="en-US" dirty="0" smtClean="0"/>
          </a:p>
          <a:p>
            <a:r>
              <a:rPr lang="en-US" dirty="0" smtClean="0"/>
              <a:t>Network </a:t>
            </a:r>
            <a:r>
              <a:rPr lang="en-US" dirty="0"/>
              <a:t>management is responsible for overseeing the quality of all the telecommunications services that most businesses rely on today</a:t>
            </a:r>
            <a:r>
              <a:rPr lang="en-US" dirty="0" smtClean="0"/>
              <a:t>.</a:t>
            </a:r>
            <a:endParaRPr lang="en-US" dirty="0"/>
          </a:p>
          <a:p>
            <a:pPr marL="0" indent="0">
              <a:buNone/>
            </a:pPr>
            <a:r>
              <a:rPr lang="en-US" dirty="0" smtClean="0"/>
              <a:t>Roles of Network </a:t>
            </a:r>
            <a:r>
              <a:rPr lang="en-US" dirty="0"/>
              <a:t>managers:</a:t>
            </a:r>
          </a:p>
          <a:p>
            <a:r>
              <a:rPr lang="en-US" dirty="0"/>
              <a:t>E</a:t>
            </a:r>
            <a:r>
              <a:rPr lang="en-US" dirty="0" smtClean="0"/>
              <a:t>valuating </a:t>
            </a:r>
            <a:r>
              <a:rPr lang="en-US" dirty="0"/>
              <a:t>and recommending the acquisition of Internet service providers, Internet and intranet servers and web browser suites, and communications hardware and software for workgroup and corporate client/server networks.</a:t>
            </a:r>
          </a:p>
          <a:p>
            <a:r>
              <a:rPr lang="en-US" dirty="0" smtClean="0"/>
              <a:t>Coordinating </a:t>
            </a:r>
            <a:r>
              <a:rPr lang="en-US" dirty="0"/>
              <a:t>with business unit manager to improve the design, operational quality, and security of </a:t>
            </a:r>
            <a:r>
              <a:rPr lang="en-US" dirty="0" smtClean="0"/>
              <a:t>the </a:t>
            </a:r>
            <a:r>
              <a:rPr lang="en-US" dirty="0"/>
              <a:t>organization’s telecommunications networks and servers.</a:t>
            </a:r>
          </a:p>
          <a:p>
            <a:r>
              <a:rPr lang="en-US" dirty="0" smtClean="0"/>
              <a:t>Monitoring </a:t>
            </a:r>
            <a:r>
              <a:rPr lang="en-US" dirty="0"/>
              <a:t>and </a:t>
            </a:r>
            <a:r>
              <a:rPr lang="en-US" dirty="0" smtClean="0"/>
              <a:t>evaluating </a:t>
            </a:r>
            <a:r>
              <a:rPr lang="en-US" dirty="0"/>
              <a:t>Internet, intranet, and other network usage, telecommunications processors, network control software, and other network hardware and software resources to ensure a proper level of service to the users of a network.</a:t>
            </a:r>
          </a:p>
          <a:p>
            <a:endParaRPr lang="en-US" dirty="0"/>
          </a:p>
        </p:txBody>
      </p:sp>
    </p:spTree>
    <p:extLst>
      <p:ext uri="{BB962C8B-B14F-4D97-AF65-F5344CB8AC3E}">
        <p14:creationId xmlns:p14="http://schemas.microsoft.com/office/powerpoint/2010/main" val="2018573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3435"/>
          </a:xfrm>
        </p:spPr>
        <p:txBody>
          <a:bodyPr/>
          <a:lstStyle/>
          <a:p>
            <a:pPr algn="ctr"/>
            <a:r>
              <a:rPr lang="en-GB" b="1" dirty="0"/>
              <a:t>Information resource management</a:t>
            </a:r>
            <a:endParaRPr lang="en-US" dirty="0"/>
          </a:p>
        </p:txBody>
      </p:sp>
      <p:sp>
        <p:nvSpPr>
          <p:cNvPr id="3" name="Content Placeholder 2"/>
          <p:cNvSpPr>
            <a:spLocks noGrp="1"/>
          </p:cNvSpPr>
          <p:nvPr>
            <p:ph idx="1"/>
          </p:nvPr>
        </p:nvSpPr>
        <p:spPr>
          <a:xfrm>
            <a:off x="838200" y="1178560"/>
            <a:ext cx="10515600" cy="5344160"/>
          </a:xfrm>
        </p:spPr>
        <p:txBody>
          <a:bodyPr/>
          <a:lstStyle/>
          <a:p>
            <a:pPr marL="0" indent="0">
              <a:buNone/>
            </a:pPr>
            <a:r>
              <a:rPr lang="en-GB" b="1" dirty="0" smtClean="0"/>
              <a:t>5. Distributed Management</a:t>
            </a:r>
          </a:p>
          <a:p>
            <a:r>
              <a:rPr lang="en-GB" dirty="0"/>
              <a:t>Responsibility for managing information technology is increasingly being distributed to the managers of an organization at all levels and in all functions.  </a:t>
            </a:r>
            <a:endParaRPr lang="en-GB" dirty="0" smtClean="0"/>
          </a:p>
          <a:p>
            <a:r>
              <a:rPr lang="en-GB" dirty="0" smtClean="0"/>
              <a:t>Information </a:t>
            </a:r>
            <a:r>
              <a:rPr lang="en-GB" dirty="0"/>
              <a:t>resource management is not just the responsibility of an organization's CIO.  </a:t>
            </a:r>
            <a:endParaRPr lang="en-GB" dirty="0" smtClean="0"/>
          </a:p>
          <a:p>
            <a:r>
              <a:rPr lang="en-GB" dirty="0" smtClean="0"/>
              <a:t>IRM </a:t>
            </a:r>
            <a:r>
              <a:rPr lang="en-GB" dirty="0"/>
              <a:t>is </a:t>
            </a:r>
            <a:r>
              <a:rPr lang="en-GB" dirty="0" smtClean="0"/>
              <a:t>a responsibility for all managers, </a:t>
            </a:r>
            <a:r>
              <a:rPr lang="en-GB" dirty="0"/>
              <a:t>whether </a:t>
            </a:r>
            <a:r>
              <a:rPr lang="en-GB" dirty="0" smtClean="0"/>
              <a:t>its </a:t>
            </a:r>
            <a:r>
              <a:rPr lang="en-GB" dirty="0"/>
              <a:t>a manager of a company, a department, a workgroup, or a functional area.</a:t>
            </a:r>
            <a:endParaRPr lang="en-US" dirty="0"/>
          </a:p>
        </p:txBody>
      </p:sp>
    </p:spTree>
    <p:extLst>
      <p:ext uri="{BB962C8B-B14F-4D97-AF65-F5344CB8AC3E}">
        <p14:creationId xmlns:p14="http://schemas.microsoft.com/office/powerpoint/2010/main" val="194122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795"/>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361440"/>
            <a:ext cx="10515600" cy="4958080"/>
          </a:xfrm>
        </p:spPr>
        <p:txBody>
          <a:bodyPr/>
          <a:lstStyle/>
          <a:p>
            <a:r>
              <a:rPr lang="en-US" dirty="0"/>
              <a:t>Transaction processing systems were created to maintain records and do simple calculations faster, more accurately and more cheaply than people could do the tasks.</a:t>
            </a:r>
          </a:p>
          <a:p>
            <a:r>
              <a:rPr lang="en-US" dirty="0"/>
              <a:t>Examples—Airline reservation systems, Automated Teller Machines (ATMs,) order processing systems, registration systems, Payroll systems and point of sale systems.</a:t>
            </a:r>
          </a:p>
          <a:p>
            <a:endParaRPr lang="en-US" dirty="0"/>
          </a:p>
        </p:txBody>
      </p:sp>
    </p:spTree>
    <p:extLst>
      <p:ext uri="{BB962C8B-B14F-4D97-AF65-F5344CB8AC3E}">
        <p14:creationId xmlns:p14="http://schemas.microsoft.com/office/powerpoint/2010/main" val="281534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853439"/>
          </a:xfrm>
        </p:spPr>
        <p:txBody>
          <a:bodyPr/>
          <a:lstStyle/>
          <a:p>
            <a:pPr algn="ctr"/>
            <a:r>
              <a:rPr lang="en-US" b="1" dirty="0" smtClean="0"/>
              <a:t>TYPES OF INFORMATION SYSTEMS </a:t>
            </a:r>
            <a:endParaRPr lang="en-US" dirty="0"/>
          </a:p>
        </p:txBody>
      </p:sp>
      <p:sp>
        <p:nvSpPr>
          <p:cNvPr id="3" name="Content Placeholder 2"/>
          <p:cNvSpPr>
            <a:spLocks noGrp="1"/>
          </p:cNvSpPr>
          <p:nvPr>
            <p:ph idx="1"/>
          </p:nvPr>
        </p:nvSpPr>
        <p:spPr>
          <a:xfrm>
            <a:off x="838200" y="1300480"/>
            <a:ext cx="10515600" cy="5140960"/>
          </a:xfrm>
        </p:spPr>
        <p:txBody>
          <a:bodyPr>
            <a:normAutofit lnSpcReduction="10000"/>
          </a:bodyPr>
          <a:lstStyle/>
          <a:p>
            <a:pPr marL="0" indent="0">
              <a:buNone/>
            </a:pPr>
            <a:r>
              <a:rPr lang="en-US" b="1" dirty="0"/>
              <a:t>MANAGEMENT INFORMATION SYSTEM (MIS)</a:t>
            </a:r>
            <a:endParaRPr lang="en-US" i="1" dirty="0" smtClean="0"/>
          </a:p>
          <a:p>
            <a:r>
              <a:rPr lang="en-US" i="1" dirty="0" smtClean="0"/>
              <a:t>Management </a:t>
            </a:r>
            <a:r>
              <a:rPr lang="en-US" i="1" dirty="0"/>
              <a:t>Information System is a system for processing data in order to give proper information to the management for </a:t>
            </a:r>
            <a:r>
              <a:rPr lang="en-US" i="1" dirty="0" smtClean="0"/>
              <a:t>decision making.</a:t>
            </a:r>
            <a:r>
              <a:rPr lang="en-US" dirty="0" smtClean="0"/>
              <a:t> </a:t>
            </a:r>
          </a:p>
          <a:p>
            <a:r>
              <a:rPr lang="en-US" dirty="0" smtClean="0"/>
              <a:t>Management information system is a system that collects raw data and analyzes it for useful decision making by management.</a:t>
            </a:r>
          </a:p>
          <a:p>
            <a:r>
              <a:rPr lang="en-US" dirty="0" smtClean="0"/>
              <a:t>MIS </a:t>
            </a:r>
            <a:r>
              <a:rPr lang="en-US" dirty="0"/>
              <a:t>provides managers with information and support for effective decision making and feedback</a:t>
            </a:r>
            <a:r>
              <a:rPr lang="en-US" dirty="0" smtClean="0"/>
              <a:t>.</a:t>
            </a:r>
            <a:endParaRPr lang="en-US" dirty="0"/>
          </a:p>
          <a:p>
            <a:r>
              <a:rPr lang="en-US" dirty="0"/>
              <a:t>MIS is organized along functional lines within an organization. MIS provides information to the users in the form of reports, which are usually generated through accumulation of transaction processing data</a:t>
            </a:r>
            <a:r>
              <a:rPr lang="en-US" dirty="0" smtClean="0"/>
              <a:t>.</a:t>
            </a:r>
            <a:endParaRPr lang="en-US" dirty="0"/>
          </a:p>
          <a:p>
            <a:endParaRPr lang="en-US" dirty="0"/>
          </a:p>
        </p:txBody>
      </p:sp>
    </p:spTree>
    <p:extLst>
      <p:ext uri="{BB962C8B-B14F-4D97-AF65-F5344CB8AC3E}">
        <p14:creationId xmlns:p14="http://schemas.microsoft.com/office/powerpoint/2010/main" val="343376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795"/>
          </a:xfrm>
        </p:spPr>
        <p:txBody>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280160"/>
            <a:ext cx="10515600" cy="4896803"/>
          </a:xfrm>
        </p:spPr>
        <p:txBody>
          <a:bodyPr/>
          <a:lstStyle/>
          <a:p>
            <a:r>
              <a:rPr lang="en-US" dirty="0" smtClean="0"/>
              <a:t>Management </a:t>
            </a:r>
            <a:r>
              <a:rPr lang="en-US" dirty="0"/>
              <a:t>Reporting Systems (MRS) formerly called Management information systems (MIS) provide routine information to decision </a:t>
            </a:r>
            <a:r>
              <a:rPr lang="en-US" dirty="0" smtClean="0"/>
              <a:t>makers. </a:t>
            </a:r>
          </a:p>
          <a:p>
            <a:r>
              <a:rPr lang="en-US" dirty="0" smtClean="0"/>
              <a:t>They are used </a:t>
            </a:r>
            <a:r>
              <a:rPr lang="en-US" dirty="0"/>
              <a:t>to make structured, recurring and routine decisions, such as restocking decisions or bonus awards. </a:t>
            </a:r>
            <a:endParaRPr lang="en-US" dirty="0" smtClean="0"/>
          </a:p>
          <a:p>
            <a:r>
              <a:rPr lang="en-US" dirty="0" smtClean="0"/>
              <a:t>They </a:t>
            </a:r>
            <a:r>
              <a:rPr lang="en-US" dirty="0"/>
              <a:t>focus on operational efficiency and provide summaries of </a:t>
            </a:r>
            <a:r>
              <a:rPr lang="en-US" dirty="0" smtClean="0"/>
              <a:t>data.</a:t>
            </a:r>
          </a:p>
          <a:p>
            <a:r>
              <a:rPr lang="en-US" dirty="0" smtClean="0"/>
              <a:t>A </a:t>
            </a:r>
            <a:r>
              <a:rPr lang="en-US" dirty="0"/>
              <a:t>MRS takes the relatively raw data available through a TPS and converts it into meaningful aggregated form that managers </a:t>
            </a:r>
            <a:r>
              <a:rPr lang="en-US" dirty="0" smtClean="0"/>
              <a:t>need in order </a:t>
            </a:r>
            <a:r>
              <a:rPr lang="en-US" dirty="0"/>
              <a:t>to conduct their responsibilities. </a:t>
            </a:r>
          </a:p>
        </p:txBody>
      </p:sp>
    </p:spTree>
    <p:extLst>
      <p:ext uri="{BB962C8B-B14F-4D97-AF65-F5344CB8AC3E}">
        <p14:creationId xmlns:p14="http://schemas.microsoft.com/office/powerpoint/2010/main" val="289043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0555"/>
          </a:xfrm>
        </p:spPr>
        <p:txBody>
          <a:bodyPr>
            <a:normAutofit fontScale="90000"/>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1178560"/>
            <a:ext cx="10515600" cy="5344160"/>
          </a:xfrm>
        </p:spPr>
        <p:txBody>
          <a:bodyPr/>
          <a:lstStyle/>
          <a:p>
            <a:pPr marL="0" indent="0">
              <a:buNone/>
            </a:pPr>
            <a:r>
              <a:rPr lang="en-US" b="1" dirty="0" smtClean="0"/>
              <a:t>MRS cont’d</a:t>
            </a:r>
          </a:p>
          <a:p>
            <a:r>
              <a:rPr lang="en-US" dirty="0" smtClean="0"/>
              <a:t>MRS </a:t>
            </a:r>
            <a:r>
              <a:rPr lang="en-US" dirty="0"/>
              <a:t>generate information for monitoring performance (e.g. productivity information) and maintaining coordination (e.g. between purchasing and accounts payable</a:t>
            </a:r>
            <a:r>
              <a:rPr lang="en-US" dirty="0" smtClean="0"/>
              <a:t>).</a:t>
            </a:r>
            <a:endParaRPr lang="en-US" dirty="0"/>
          </a:p>
          <a:p>
            <a:r>
              <a:rPr lang="en-US" dirty="0"/>
              <a:t>The main input to an MRS is data collected and stored by transaction processing systems. </a:t>
            </a:r>
            <a:endParaRPr lang="en-US" dirty="0" smtClean="0"/>
          </a:p>
          <a:p>
            <a:r>
              <a:rPr lang="en-US" dirty="0" smtClean="0"/>
              <a:t>A </a:t>
            </a:r>
            <a:r>
              <a:rPr lang="en-US" dirty="0"/>
              <a:t>MRS further processes transaction data to produce information useful for specific purposes. </a:t>
            </a:r>
            <a:endParaRPr lang="en-US" dirty="0" smtClean="0"/>
          </a:p>
          <a:p>
            <a:r>
              <a:rPr lang="en-US" dirty="0" smtClean="0"/>
              <a:t>Generally</a:t>
            </a:r>
            <a:r>
              <a:rPr lang="en-US" dirty="0"/>
              <a:t>, all MIS output have been pre-programmed by information systems personnel. </a:t>
            </a:r>
          </a:p>
        </p:txBody>
      </p:sp>
    </p:spTree>
    <p:extLst>
      <p:ext uri="{BB962C8B-B14F-4D97-AF65-F5344CB8AC3E}">
        <p14:creationId xmlns:p14="http://schemas.microsoft.com/office/powerpoint/2010/main" val="413501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690879"/>
          </a:xfrm>
        </p:spPr>
        <p:txBody>
          <a:bodyPr>
            <a:normAutofit fontScale="90000"/>
          </a:bodyPr>
          <a:lstStyle/>
          <a:p>
            <a:pPr algn="ctr"/>
            <a:r>
              <a:rPr lang="en-US" b="1" dirty="0" smtClean="0"/>
              <a:t>TYPES OF INFORMATION SYSTEMS</a:t>
            </a:r>
            <a:endParaRPr lang="en-US" dirty="0"/>
          </a:p>
        </p:txBody>
      </p:sp>
      <p:sp>
        <p:nvSpPr>
          <p:cNvPr id="3" name="Content Placeholder 2"/>
          <p:cNvSpPr>
            <a:spLocks noGrp="1"/>
          </p:cNvSpPr>
          <p:nvPr>
            <p:ph idx="1"/>
          </p:nvPr>
        </p:nvSpPr>
        <p:spPr>
          <a:xfrm>
            <a:off x="838200" y="934720"/>
            <a:ext cx="10515600" cy="5750560"/>
          </a:xfrm>
        </p:spPr>
        <p:txBody>
          <a:bodyPr>
            <a:normAutofit fontScale="85000" lnSpcReduction="20000"/>
          </a:bodyPr>
          <a:lstStyle/>
          <a:p>
            <a:pPr marL="0" indent="0">
              <a:buNone/>
            </a:pPr>
            <a:r>
              <a:rPr lang="en-US" b="1" dirty="0" smtClean="0"/>
              <a:t>MRS cont’d</a:t>
            </a:r>
          </a:p>
          <a:p>
            <a:pPr marL="0" indent="0">
              <a:buNone/>
            </a:pPr>
            <a:r>
              <a:rPr lang="en-US" dirty="0"/>
              <a:t>Outputs </a:t>
            </a:r>
            <a:r>
              <a:rPr lang="en-US" dirty="0" smtClean="0"/>
              <a:t>from MRS include :</a:t>
            </a:r>
            <a:endParaRPr lang="en-US" dirty="0"/>
          </a:p>
          <a:p>
            <a:pPr marL="514350" lvl="0" indent="-514350">
              <a:buAutoNum type="arabicPeriod"/>
            </a:pPr>
            <a:r>
              <a:rPr lang="en-US" sz="3100" b="1" dirty="0" smtClean="0"/>
              <a:t>Scheduled </a:t>
            </a:r>
            <a:r>
              <a:rPr lang="en-US" sz="3100" b="1" dirty="0"/>
              <a:t>Reports </a:t>
            </a:r>
            <a:r>
              <a:rPr lang="en-US" sz="3100" b="1" dirty="0" smtClean="0"/>
              <a:t> </a:t>
            </a:r>
          </a:p>
          <a:p>
            <a:r>
              <a:rPr lang="en-US" sz="3100" dirty="0" smtClean="0"/>
              <a:t>These </a:t>
            </a:r>
            <a:r>
              <a:rPr lang="en-US" sz="3100" dirty="0"/>
              <a:t>were originally the only reports provided by early management information systems. </a:t>
            </a:r>
          </a:p>
          <a:p>
            <a:r>
              <a:rPr lang="en-US" sz="3100" dirty="0" smtClean="0"/>
              <a:t>Scheduled </a:t>
            </a:r>
            <a:r>
              <a:rPr lang="en-US" sz="3100" dirty="0"/>
              <a:t>reports are produced periodically, such as hourly, daily, weekly or monthly. </a:t>
            </a:r>
            <a:endParaRPr lang="en-US" sz="3100" dirty="0" smtClean="0"/>
          </a:p>
          <a:p>
            <a:r>
              <a:rPr lang="en-US" sz="3100" dirty="0" smtClean="0"/>
              <a:t>An </a:t>
            </a:r>
            <a:r>
              <a:rPr lang="en-US" sz="3100" dirty="0"/>
              <a:t>example might be a weekly sales report that a store manager gets each Monday showing total weekly sales for each department compared to sales this week last year or planned sales.</a:t>
            </a:r>
          </a:p>
          <a:p>
            <a:pPr marL="0" lvl="0" indent="0">
              <a:buNone/>
            </a:pPr>
            <a:r>
              <a:rPr lang="en-US" sz="3100" b="1" dirty="0" smtClean="0"/>
              <a:t>2. Demand </a:t>
            </a:r>
            <a:r>
              <a:rPr lang="en-US" sz="3100" b="1" dirty="0"/>
              <a:t>Reports </a:t>
            </a:r>
          </a:p>
          <a:p>
            <a:r>
              <a:rPr lang="en-US" sz="3100" dirty="0" smtClean="0"/>
              <a:t>These </a:t>
            </a:r>
            <a:r>
              <a:rPr lang="en-US" sz="3100" dirty="0"/>
              <a:t>provide specific information upon request. </a:t>
            </a:r>
            <a:endParaRPr lang="en-US" sz="3100" dirty="0" smtClean="0"/>
          </a:p>
          <a:p>
            <a:r>
              <a:rPr lang="en-US" sz="3100" dirty="0" smtClean="0"/>
              <a:t>For </a:t>
            </a:r>
            <a:r>
              <a:rPr lang="en-US" sz="3100" dirty="0"/>
              <a:t>instance, if the store manager wanted to know how weekly sales were </a:t>
            </a:r>
            <a:r>
              <a:rPr lang="en-US" sz="3100" dirty="0" smtClean="0"/>
              <a:t>progressing </a:t>
            </a:r>
            <a:r>
              <a:rPr lang="en-US" sz="3100" dirty="0"/>
              <a:t>on Friday, and not wait until the scheduled report on Monday, she could request the same report using figures for the part of the week already elapsed.</a:t>
            </a:r>
          </a:p>
          <a:p>
            <a:endParaRPr lang="en-US" dirty="0"/>
          </a:p>
        </p:txBody>
      </p:sp>
    </p:spTree>
    <p:extLst>
      <p:ext uri="{BB962C8B-B14F-4D97-AF65-F5344CB8AC3E}">
        <p14:creationId xmlns:p14="http://schemas.microsoft.com/office/powerpoint/2010/main" val="1351411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3257</Words>
  <Application>Microsoft Office PowerPoint</Application>
  <PresentationFormat>Widescreen</PresentationFormat>
  <Paragraphs>242</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INFORMATION SYSTEMS</vt:lpstr>
      <vt:lpstr>TYPES OF INFORMATION SYSTEMS</vt:lpstr>
      <vt:lpstr>TYPES OF INFORMATION SYSTEMS</vt:lpstr>
      <vt:lpstr>TYPES OF INFORMATION SYSTEMS</vt:lpstr>
      <vt:lpstr>TYPES OF INFORMATION SYSTEMS</vt:lpstr>
      <vt:lpstr>TYPES OF INFORMATION SYSTEMS </vt:lpstr>
      <vt:lpstr>TYPES OF INFORMATION SYSTEMS</vt:lpstr>
      <vt:lpstr>TYPES OF INFORMATION SYSTEMS</vt:lpstr>
      <vt:lpstr>TYPES OF INFORMATION SYSTEMS</vt:lpstr>
      <vt:lpstr>TYPES OF INFORMATION SYSTEMS</vt:lpstr>
      <vt:lpstr>TYPES OF INFORMATION SYSTEMS</vt:lpstr>
      <vt:lpstr>TYPES OF INFORMATION SYSTEMS</vt:lpstr>
      <vt:lpstr>TYPES OF INFORMATION SYSTEMS</vt:lpstr>
      <vt:lpstr>TYPES OF INFORMATION SYSTEMS</vt:lpstr>
      <vt:lpstr>TYPES OF INFORMATION SYSTEMS</vt:lpstr>
      <vt:lpstr>TYPES OF INFORMATION SYSTEMS</vt:lpstr>
      <vt:lpstr>TYPES OF INFORMATION SYSTEMS</vt:lpstr>
      <vt:lpstr>TYPES OF INFORMATION SYSTEMS</vt:lpstr>
      <vt:lpstr>TYPES OF INFORMATION SYSTEMS</vt:lpstr>
      <vt:lpstr>TYPES OF INFORMATION SYSTEMS</vt:lpstr>
      <vt:lpstr>TYPES OF INFORMATION SYSTEMS</vt:lpstr>
      <vt:lpstr>INFORMATION CONCEPTS</vt:lpstr>
      <vt:lpstr>INFORMATION CONCEPTS</vt:lpstr>
      <vt:lpstr>INFORMATION CONCEPTS</vt:lpstr>
      <vt:lpstr>INFORMATION CONCEPTS</vt:lpstr>
      <vt:lpstr>INFORMATION CONCEPTS</vt:lpstr>
      <vt:lpstr>RELATION BETWEEN TPS AND MIS</vt:lpstr>
      <vt:lpstr>RELATION BETWEEN TPS AND MIS</vt:lpstr>
      <vt:lpstr>RELATION BETWEEN TPS AND MIS</vt:lpstr>
      <vt:lpstr>RELATIONSHIP BETWEEN DIFFERENT INFORMATION SYSTEMS</vt:lpstr>
      <vt:lpstr>RELATIONSHIP BETWEEN DIFFERENT INFORMATION SYSTEMS</vt:lpstr>
      <vt:lpstr>Information resource management</vt:lpstr>
      <vt:lpstr>Information resource management</vt:lpstr>
      <vt:lpstr>Information resource management</vt:lpstr>
      <vt:lpstr>Information resource management</vt:lpstr>
      <vt:lpstr>Information resource management</vt:lpstr>
      <vt:lpstr>Information resource management</vt:lpstr>
      <vt:lpstr>Information resource management</vt:lpstr>
      <vt:lpstr>Information resource management</vt:lpstr>
      <vt:lpstr>Information resource management</vt:lpstr>
      <vt:lpstr>Information resource management</vt:lpstr>
      <vt:lpstr>Information resource management</vt:lpstr>
      <vt:lpstr>Information resource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dc:title>
  <dc:creator>Muasyia</dc:creator>
  <cp:lastModifiedBy>Mgeni</cp:lastModifiedBy>
  <cp:revision>31</cp:revision>
  <dcterms:created xsi:type="dcterms:W3CDTF">2021-04-26T19:22:13Z</dcterms:created>
  <dcterms:modified xsi:type="dcterms:W3CDTF">2022-07-20T10:02:41Z</dcterms:modified>
</cp:coreProperties>
</file>