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93" r:id="rId2"/>
    <p:sldId id="256" r:id="rId3"/>
    <p:sldId id="257" r:id="rId4"/>
    <p:sldId id="279" r:id="rId5"/>
    <p:sldId id="284" r:id="rId6"/>
    <p:sldId id="258" r:id="rId7"/>
    <p:sldId id="259" r:id="rId8"/>
    <p:sldId id="263" r:id="rId9"/>
    <p:sldId id="265" r:id="rId10"/>
    <p:sldId id="266" r:id="rId11"/>
    <p:sldId id="272" r:id="rId12"/>
    <p:sldId id="288" r:id="rId13"/>
    <p:sldId id="289" r:id="rId14"/>
    <p:sldId id="273" r:id="rId15"/>
    <p:sldId id="287" r:id="rId16"/>
    <p:sldId id="274" r:id="rId17"/>
    <p:sldId id="285" r:id="rId18"/>
    <p:sldId id="275" r:id="rId19"/>
    <p:sldId id="276" r:id="rId20"/>
    <p:sldId id="290" r:id="rId21"/>
    <p:sldId id="278" r:id="rId22"/>
    <p:sldId id="291" r:id="rId23"/>
    <p:sldId id="282" r:id="rId24"/>
    <p:sldId id="292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CCFF"/>
    <a:srgbClr val="FF3399"/>
    <a:srgbClr val="CC3300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585" autoAdjust="0"/>
    <p:restoredTop sz="94660" autoAdjust="0"/>
  </p:normalViewPr>
  <p:slideViewPr>
    <p:cSldViewPr>
      <p:cViewPr varScale="1">
        <p:scale>
          <a:sx n="47" d="100"/>
          <a:sy n="47" d="100"/>
        </p:scale>
        <p:origin x="-51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4A86B7-93FA-417B-91B1-58973191684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BC5AE1-783E-4BB8-9C3D-4845306392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F38BF-9867-4BF1-9E37-0CE3CFF79CD4}" type="slidenum">
              <a:rPr lang="en-US"/>
              <a:pPr/>
              <a:t>2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532154-3275-44AD-98D9-2ED8D93D09D6}" type="slidenum">
              <a:rPr lang="en-US"/>
              <a:pPr/>
              <a:t>11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01C5A-FCAC-4008-A623-B2D30D8352C3}" type="slidenum">
              <a:rPr lang="en-US"/>
              <a:pPr/>
              <a:t>14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E908C-AEC0-4417-AE15-45A7A5858064}" type="slidenum">
              <a:rPr lang="en-US"/>
              <a:pPr/>
              <a:t>15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6975FF-2F53-4D91-AD53-6E8D134C0822}" type="slidenum">
              <a:rPr lang="en-US"/>
              <a:pPr/>
              <a:t>16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6DC2E-1A90-43F3-9C9B-7B3DF8458E28}" type="slidenum">
              <a:rPr lang="en-US"/>
              <a:pPr/>
              <a:t>17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6C3840-B63B-4D91-B722-AFA1EF05FACB}" type="slidenum">
              <a:rPr lang="en-US"/>
              <a:pPr/>
              <a:t>18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746D3D-501D-4A0E-B8E7-CE6F15471008}" type="slidenum">
              <a:rPr lang="en-US"/>
              <a:pPr/>
              <a:t>19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141F2C-3A1C-4B44-B70C-378E59355275}" type="slidenum">
              <a:rPr lang="en-US"/>
              <a:pPr/>
              <a:t>21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BCABC-F43E-4219-8B98-AD648D0384E8}" type="slidenum">
              <a:rPr lang="en-US"/>
              <a:pPr/>
              <a:t>23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407F1-6DDF-4C78-890B-47C11EC625C3}" type="slidenum">
              <a:rPr lang="en-US"/>
              <a:pPr/>
              <a:t>3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E1A5C-96A8-49E1-B8F0-BB33109AA6EA}" type="slidenum">
              <a:rPr lang="en-US"/>
              <a:pPr/>
              <a:t>4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5100A6-6A9B-42D8-96F6-3AC17DB4285F}" type="slidenum">
              <a:rPr lang="en-US"/>
              <a:pPr/>
              <a:t>5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D64FFA-CC28-4581-9F95-CA2F406930CA}" type="slidenum">
              <a:rPr lang="en-US"/>
              <a:pPr/>
              <a:t>6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6AB3CF-A65E-4FBE-B947-964857144514}" type="slidenum">
              <a:rPr lang="en-US"/>
              <a:pPr/>
              <a:t>7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D648B-CFD4-4701-915E-372B13581C5F}" type="slidenum">
              <a:rPr lang="en-US"/>
              <a:pPr/>
              <a:t>8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E2EF4-6FCE-4AD2-A8C7-7445AC96318B}" type="slidenum">
              <a:rPr lang="en-US"/>
              <a:pPr/>
              <a:t>9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CAE8F-6D14-49AB-ADAB-AF90F1576B29}" type="slidenum">
              <a:rPr lang="en-US"/>
              <a:pPr/>
              <a:t>10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707798-B498-4425-A289-7878AA2732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2F2D5-22D5-444E-88E1-CA686308EA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CE5BA0-00C2-4C53-BA54-106A48D446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43C84-E2A2-4E57-8743-A1603D01DD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ACC52-2EDA-4438-92A2-1E842D0C0C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C56501-2090-49B9-BCC0-CFA3FC717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362D9-4D9A-4CEC-A416-EABEB54206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B3E14-BCD2-4B74-B2FB-0833C0971B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4E230F-0A27-4297-AF41-FCC4888461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D7A80-1DA3-4B5B-8277-AAFF48BE2E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570F3-3E6C-44E2-83D5-C94DEDE061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5E7CF18-FACD-4CEF-9AE9-DB5B4CA694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lgorithmic_efficienc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Algorith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 AND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SLIDE </a:t>
            </a:r>
            <a:r>
              <a:rPr lang="en-US" smtClean="0"/>
              <a:t>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ln/>
        </p:spPr>
        <p:txBody>
          <a:bodyPr/>
          <a:lstStyle/>
          <a:p>
            <a:pPr algn="l"/>
            <a:r>
              <a:rPr lang="en-US" sz="2800" b="1" i="1">
                <a:solidFill>
                  <a:srgbClr val="0066FF"/>
                </a:solidFill>
                <a:latin typeface="Georgia" pitchFamily="18" charset="0"/>
              </a:rPr>
              <a:t>Structured Data Types</a:t>
            </a:r>
            <a:r>
              <a:rPr lang="en-US" sz="2800" b="1">
                <a:solidFill>
                  <a:srgbClr val="0066FF"/>
                </a:solidFill>
                <a:latin typeface="Georgia" pitchFamily="18" charset="0"/>
              </a:rPr>
              <a:t/>
            </a:r>
            <a:br>
              <a:rPr lang="en-US" sz="2800" b="1">
                <a:solidFill>
                  <a:srgbClr val="0066FF"/>
                </a:solidFill>
                <a:latin typeface="Georgia" pitchFamily="18" charset="0"/>
              </a:rPr>
            </a:br>
            <a:endParaRPr lang="en-US" sz="2800" b="1">
              <a:solidFill>
                <a:srgbClr val="0066FF"/>
              </a:solidFill>
              <a:latin typeface="Georgia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58674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sz="2400"/>
              <a:t>A structured data type has a definition that imposes structure upon its values. 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sz="2400"/>
              <a:t>In many structured data types, there is an </a:t>
            </a:r>
            <a:r>
              <a:rPr lang="en-US" sz="2400" i="1"/>
              <a:t>internal structural relationship</a:t>
            </a:r>
            <a:r>
              <a:rPr lang="en-US" sz="2400"/>
              <a:t>, or organization, that holds between the components. 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sz="2400"/>
              <a:t>For example, if we think of an array as a structured type, with each position in the array being a component, then there is a structural relationship of `</a:t>
            </a:r>
            <a:r>
              <a:rPr lang="en-US" sz="2400" i="1"/>
              <a:t>followed by'</a:t>
            </a:r>
            <a:r>
              <a:rPr lang="en-US" sz="2400"/>
              <a:t>: we say that component </a:t>
            </a:r>
            <a:r>
              <a:rPr lang="en-US" sz="2400" i="1">
                <a:latin typeface="Bookman Old Style" pitchFamily="18" charset="0"/>
              </a:rPr>
              <a:t>i</a:t>
            </a:r>
            <a:r>
              <a:rPr lang="en-US" sz="2400"/>
              <a:t> is followed by component </a:t>
            </a:r>
            <a:r>
              <a:rPr lang="en-US" sz="2400" i="1">
                <a:latin typeface="Bookman Old Style" pitchFamily="18" charset="0"/>
              </a:rPr>
              <a:t>i+1</a:t>
            </a:r>
            <a:r>
              <a:rPr lang="en-US" sz="2400"/>
              <a:t>.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sz="2400"/>
              <a:t>Many structured data types do have an </a:t>
            </a:r>
            <a:r>
              <a:rPr lang="en-US" sz="2400" i="1"/>
              <a:t>internal structural relationship</a:t>
            </a:r>
            <a:r>
              <a:rPr lang="en-US" sz="2400"/>
              <a:t>, and these can be classified according to the properties of this relationship.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457200"/>
          </a:xfrm>
          <a:ln/>
        </p:spPr>
        <p:txBody>
          <a:bodyPr/>
          <a:lstStyle/>
          <a:p>
            <a:pPr marL="762000" indent="-762000" algn="l"/>
            <a:r>
              <a:rPr lang="en-US" sz="2400" b="1" i="1">
                <a:solidFill>
                  <a:srgbClr val="0066FF"/>
                </a:solidFill>
                <a:latin typeface="Georgia" pitchFamily="18" charset="0"/>
              </a:rPr>
              <a:t>Structured Data Types : Arrays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305800" cy="5943600"/>
          </a:xfrm>
        </p:spPr>
        <p:txBody>
          <a:bodyPr/>
          <a:lstStyle/>
          <a:p>
            <a:pPr marL="660400" indent="-660400">
              <a:buFont typeface="Wingdings" pitchFamily="2" charset="2"/>
              <a:buChar char="q"/>
            </a:pPr>
            <a:r>
              <a:rPr lang="en-US" sz="2400" dirty="0"/>
              <a:t>An Arrays is a </a:t>
            </a:r>
            <a:r>
              <a:rPr lang="en-US" sz="2400" b="1" dirty="0"/>
              <a:t>physically sequential</a:t>
            </a:r>
            <a:r>
              <a:rPr lang="en-US" sz="2400" dirty="0"/>
              <a:t>, fixed size collection of homogeneous objects.  In addition, objects with the structure have the random access property.  </a:t>
            </a:r>
          </a:p>
          <a:p>
            <a:pPr marL="660400" indent="-660400">
              <a:buFontTx/>
              <a:buAutoNum type="romanUcPeriod"/>
            </a:pPr>
            <a:r>
              <a:rPr lang="en-US" sz="2400" dirty="0" smtClean="0"/>
              <a:t>An array consists of a set of cells, which are contiguous</a:t>
            </a:r>
          </a:p>
          <a:p>
            <a:pPr marL="660400" indent="-660400">
              <a:buFontTx/>
              <a:buAutoNum type="romanUcPeriod"/>
            </a:pPr>
            <a:r>
              <a:rPr lang="en-US" sz="2400" dirty="0" smtClean="0"/>
              <a:t>The </a:t>
            </a:r>
            <a:r>
              <a:rPr lang="en-US" sz="2400" dirty="0"/>
              <a:t>array is physically sequential in that the data objects are stored in consecutive memory locations.</a:t>
            </a:r>
          </a:p>
          <a:p>
            <a:pPr marL="660400" indent="-660400">
              <a:buFontTx/>
              <a:buAutoNum type="romanUcPeriod"/>
            </a:pPr>
            <a:r>
              <a:rPr lang="en-US" sz="2400" dirty="0"/>
              <a:t>The array has a fixed size in that its size can neither be increased nor reduced though the number of items it contains can vary</a:t>
            </a:r>
          </a:p>
          <a:p>
            <a:pPr marL="660400" indent="-660400">
              <a:buFontTx/>
              <a:buAutoNum type="romanUcPeriod"/>
            </a:pPr>
            <a:r>
              <a:rPr lang="en-US" sz="2400" dirty="0"/>
              <a:t>The array is homogeneous in that they are made up of objects that are all the same type.</a:t>
            </a:r>
          </a:p>
          <a:p>
            <a:pPr marL="660400" indent="-660400">
              <a:buNone/>
            </a:pP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166843"/>
            <a:ext cx="8686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60400" indent="-660400"/>
            <a:r>
              <a:rPr lang="en-US" sz="3200" dirty="0" smtClean="0"/>
              <a:t>V   Each cell in an array has an index which uniquely identifies the cell in an array.</a:t>
            </a:r>
          </a:p>
          <a:p>
            <a:pPr marL="660400" indent="-660400"/>
            <a:r>
              <a:rPr lang="en-US" sz="3200" dirty="0" smtClean="0"/>
              <a:t>VI  An array has a name which identifies the entire file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Declaring an Array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Data_type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Array_name</a:t>
            </a:r>
            <a:r>
              <a:rPr lang="en-US" dirty="0" smtClean="0">
                <a:latin typeface="Comic Sans MS" pitchFamily="66" charset="0"/>
              </a:rPr>
              <a:t>[Size]</a:t>
            </a:r>
          </a:p>
          <a:p>
            <a:r>
              <a:rPr lang="en-US" dirty="0" err="1" smtClean="0">
                <a:latin typeface="Comic Sans MS" pitchFamily="66" charset="0"/>
              </a:rPr>
              <a:t>Data_type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ARray_name</a:t>
            </a:r>
            <a:r>
              <a:rPr lang="en-US" dirty="0" smtClean="0">
                <a:latin typeface="Comic Sans MS" pitchFamily="66" charset="0"/>
              </a:rPr>
              <a:t>[ROW][COL]</a:t>
            </a:r>
          </a:p>
          <a:p>
            <a:r>
              <a:rPr lang="en-US" dirty="0" err="1" smtClean="0">
                <a:latin typeface="Comic Sans MS" pitchFamily="66" charset="0"/>
              </a:rPr>
              <a:t>Data_type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Array_name</a:t>
            </a:r>
            <a:r>
              <a:rPr lang="en-US" dirty="0" smtClean="0">
                <a:latin typeface="Comic Sans MS" pitchFamily="66" charset="0"/>
              </a:rPr>
              <a:t>[X][Y][Z]</a:t>
            </a:r>
          </a:p>
          <a:p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</a:t>
            </a:r>
            <a:r>
              <a:rPr lang="en-US" dirty="0" err="1" smtClean="0">
                <a:latin typeface="Comic Sans MS" pitchFamily="66" charset="0"/>
              </a:rPr>
              <a:t>Eg</a:t>
            </a:r>
            <a:r>
              <a:rPr lang="en-US" dirty="0" smtClean="0">
                <a:latin typeface="Comic Sans MS" pitchFamily="66" charset="0"/>
              </a:rPr>
              <a:t> float NUM[10]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algn="l"/>
            <a:r>
              <a:rPr lang="en-US" sz="2400" b="1" i="1">
                <a:solidFill>
                  <a:srgbClr val="0066FF"/>
                </a:solidFill>
                <a:latin typeface="Georgia" pitchFamily="18" charset="0"/>
              </a:rPr>
              <a:t>Arrays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90800"/>
            <a:ext cx="8229600" cy="2895600"/>
          </a:xfrm>
        </p:spPr>
        <p:txBody>
          <a:bodyPr/>
          <a:lstStyle/>
          <a:p>
            <a:pPr marL="609600" indent="-609600">
              <a:buFont typeface="Wingdings" pitchFamily="2" charset="2"/>
              <a:buChar char="q"/>
            </a:pPr>
            <a:r>
              <a:rPr lang="en-US" sz="2400"/>
              <a:t>An array type is appropriate for representing an abstract data type when the following conditions are satisfied:</a:t>
            </a:r>
          </a:p>
          <a:p>
            <a:pPr marL="990600" lvl="1" indent="-533400">
              <a:buFont typeface="Wingdings" pitchFamily="2" charset="2"/>
              <a:buAutoNum type="arabicParenR"/>
            </a:pPr>
            <a:r>
              <a:rPr lang="en-US" sz="2400" i="1"/>
              <a:t>The data objects in the abstract data type are composed of homogeneous objects</a:t>
            </a:r>
          </a:p>
          <a:p>
            <a:pPr marL="990600" lvl="1" indent="-533400">
              <a:buFont typeface="Wingdings" pitchFamily="2" charset="2"/>
              <a:buAutoNum type="arabicParenR"/>
            </a:pPr>
            <a:r>
              <a:rPr lang="en-US" sz="2400" i="1"/>
              <a:t>The solution requires the representation of a fixed, predetermined number of objects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762000"/>
            <a:ext cx="8153400" cy="16764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/>
          <a:lstStyle/>
          <a:p>
            <a:pPr algn="l"/>
            <a:r>
              <a:rPr lang="en-US" sz="2400" b="1" i="1">
                <a:solidFill>
                  <a:srgbClr val="0066FF"/>
                </a:solidFill>
                <a:latin typeface="Georgia" pitchFamily="18" charset="0"/>
              </a:rPr>
              <a:t>Arrays</a:t>
            </a:r>
          </a:p>
        </p:txBody>
      </p:sp>
      <p:sp>
        <p:nvSpPr>
          <p:cNvPr id="49155" name="Text Box 1027"/>
          <p:cNvSpPr txBox="1">
            <a:spLocks noChangeArrowheads="1"/>
          </p:cNvSpPr>
          <p:nvPr/>
        </p:nvSpPr>
        <p:spPr bwMode="auto">
          <a:xfrm>
            <a:off x="381000" y="1439863"/>
            <a:ext cx="2057400" cy="4064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int Numbers[5];</a:t>
            </a:r>
          </a:p>
        </p:txBody>
      </p:sp>
      <p:sp>
        <p:nvSpPr>
          <p:cNvPr id="49156" name="Text Box 1028"/>
          <p:cNvSpPr txBox="1">
            <a:spLocks noChangeArrowheads="1"/>
          </p:cNvSpPr>
          <p:nvPr/>
        </p:nvSpPr>
        <p:spPr bwMode="auto">
          <a:xfrm>
            <a:off x="304800" y="2166938"/>
            <a:ext cx="4800600" cy="1631216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latin typeface="Palatino Linotype" pitchFamily="18" charset="0"/>
              </a:rPr>
              <a:t>for (</a:t>
            </a:r>
            <a:r>
              <a:rPr lang="en-US" sz="2000" dirty="0" err="1">
                <a:latin typeface="Palatino Linotype" pitchFamily="18" charset="0"/>
              </a:rPr>
              <a:t>int</a:t>
            </a:r>
            <a:r>
              <a:rPr lang="en-US" sz="2000" dirty="0">
                <a:latin typeface="Palatino Linotype" pitchFamily="18" charset="0"/>
              </a:rPr>
              <a:t> </a:t>
            </a:r>
            <a:r>
              <a:rPr lang="en-US" sz="2000" dirty="0" err="1">
                <a:latin typeface="Palatino Linotype" pitchFamily="18" charset="0"/>
              </a:rPr>
              <a:t>i</a:t>
            </a:r>
            <a:r>
              <a:rPr lang="en-US" sz="2000" dirty="0">
                <a:latin typeface="Palatino Linotype" pitchFamily="18" charset="0"/>
              </a:rPr>
              <a:t>=0;i&lt;5;i++)</a:t>
            </a:r>
          </a:p>
          <a:p>
            <a:r>
              <a:rPr lang="en-US" sz="2000" dirty="0">
                <a:latin typeface="Palatino Linotype" pitchFamily="18" charset="0"/>
              </a:rPr>
              <a:t>{</a:t>
            </a:r>
          </a:p>
          <a:p>
            <a:r>
              <a:rPr lang="en-US" sz="2000" dirty="0">
                <a:latin typeface="Palatino Linotype" pitchFamily="18" charset="0"/>
              </a:rPr>
              <a:t>	</a:t>
            </a:r>
            <a:r>
              <a:rPr lang="en-US" sz="2000" dirty="0" err="1" smtClean="0">
                <a:latin typeface="Palatino Linotype" pitchFamily="18" charset="0"/>
              </a:rPr>
              <a:t>cout</a:t>
            </a:r>
            <a:r>
              <a:rPr lang="en-US" sz="2000" dirty="0" smtClean="0">
                <a:latin typeface="Palatino Linotype" pitchFamily="18" charset="0"/>
              </a:rPr>
              <a:t>&lt;&lt;("</a:t>
            </a:r>
            <a:r>
              <a:rPr lang="en-US" sz="2000" dirty="0">
                <a:latin typeface="Palatino Linotype" pitchFamily="18" charset="0"/>
              </a:rPr>
              <a:t>Enter Next Number:- ");</a:t>
            </a:r>
          </a:p>
          <a:p>
            <a:r>
              <a:rPr lang="en-US" sz="2000" dirty="0">
                <a:latin typeface="Palatino Linotype" pitchFamily="18" charset="0"/>
              </a:rPr>
              <a:t>	</a:t>
            </a:r>
            <a:r>
              <a:rPr lang="en-US" sz="2000" dirty="0" err="1" smtClean="0">
                <a:latin typeface="Palatino Linotype" pitchFamily="18" charset="0"/>
              </a:rPr>
              <a:t>cin</a:t>
            </a:r>
            <a:r>
              <a:rPr lang="en-US" sz="2000" dirty="0" smtClean="0">
                <a:latin typeface="Palatino Linotype" pitchFamily="18" charset="0"/>
              </a:rPr>
              <a:t>&gt;&gt;num[</a:t>
            </a:r>
            <a:r>
              <a:rPr lang="en-US" sz="2000" dirty="0" err="1" smtClean="0">
                <a:latin typeface="Palatino Linotype" pitchFamily="18" charset="0"/>
              </a:rPr>
              <a:t>i</a:t>
            </a:r>
            <a:r>
              <a:rPr lang="en-US" sz="2000" dirty="0" smtClean="0">
                <a:latin typeface="Palatino Linotype" pitchFamily="18" charset="0"/>
              </a:rPr>
              <a:t>];</a:t>
            </a:r>
            <a:endParaRPr lang="en-US" sz="2000" dirty="0">
              <a:latin typeface="Palatino Linotype" pitchFamily="18" charset="0"/>
            </a:endParaRPr>
          </a:p>
          <a:p>
            <a:r>
              <a:rPr lang="en-US" sz="2000" dirty="0" smtClean="0">
                <a:latin typeface="Palatino Linotype" pitchFamily="18" charset="0"/>
              </a:rPr>
              <a:t>}</a:t>
            </a: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49157" name="Rectangle 1029"/>
          <p:cNvSpPr>
            <a:spLocks noChangeArrowheads="1"/>
          </p:cNvSpPr>
          <p:nvPr/>
        </p:nvSpPr>
        <p:spPr bwMode="auto">
          <a:xfrm>
            <a:off x="5562600" y="28194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49158" name="Rectangle 1030"/>
          <p:cNvSpPr>
            <a:spLocks noChangeArrowheads="1"/>
          </p:cNvSpPr>
          <p:nvPr/>
        </p:nvSpPr>
        <p:spPr bwMode="auto">
          <a:xfrm>
            <a:off x="6172200" y="28194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9159" name="Rectangle 1031"/>
          <p:cNvSpPr>
            <a:spLocks noChangeArrowheads="1"/>
          </p:cNvSpPr>
          <p:nvPr/>
        </p:nvSpPr>
        <p:spPr bwMode="auto">
          <a:xfrm>
            <a:off x="6781800" y="28194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9160" name="Rectangle 1032"/>
          <p:cNvSpPr>
            <a:spLocks noChangeArrowheads="1"/>
          </p:cNvSpPr>
          <p:nvPr/>
        </p:nvSpPr>
        <p:spPr bwMode="auto">
          <a:xfrm>
            <a:off x="7391400" y="28194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56</a:t>
            </a:r>
          </a:p>
        </p:txBody>
      </p:sp>
      <p:sp>
        <p:nvSpPr>
          <p:cNvPr id="49161" name="Rectangle 1033"/>
          <p:cNvSpPr>
            <a:spLocks noChangeArrowheads="1"/>
          </p:cNvSpPr>
          <p:nvPr/>
        </p:nvSpPr>
        <p:spPr bwMode="auto">
          <a:xfrm>
            <a:off x="8001000" y="28194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49162" name="Rectangle 1034"/>
          <p:cNvSpPr>
            <a:spLocks noChangeArrowheads="1"/>
          </p:cNvSpPr>
          <p:nvPr/>
        </p:nvSpPr>
        <p:spPr bwMode="auto">
          <a:xfrm>
            <a:off x="2971800" y="1447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9163" name="Rectangle 1035"/>
          <p:cNvSpPr>
            <a:spLocks noChangeArrowheads="1"/>
          </p:cNvSpPr>
          <p:nvPr/>
        </p:nvSpPr>
        <p:spPr bwMode="auto">
          <a:xfrm>
            <a:off x="3581400" y="1447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9164" name="Rectangle 1036"/>
          <p:cNvSpPr>
            <a:spLocks noChangeArrowheads="1"/>
          </p:cNvSpPr>
          <p:nvPr/>
        </p:nvSpPr>
        <p:spPr bwMode="auto">
          <a:xfrm>
            <a:off x="4191000" y="1447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9165" name="Rectangle 1037"/>
          <p:cNvSpPr>
            <a:spLocks noChangeArrowheads="1"/>
          </p:cNvSpPr>
          <p:nvPr/>
        </p:nvSpPr>
        <p:spPr bwMode="auto">
          <a:xfrm>
            <a:off x="4800600" y="1447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9166" name="Rectangle 1038"/>
          <p:cNvSpPr>
            <a:spLocks noChangeArrowheads="1"/>
          </p:cNvSpPr>
          <p:nvPr/>
        </p:nvSpPr>
        <p:spPr bwMode="auto">
          <a:xfrm>
            <a:off x="5410200" y="1447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9167" name="Text Box 1039"/>
          <p:cNvSpPr txBox="1">
            <a:spLocks noChangeArrowheads="1"/>
          </p:cNvSpPr>
          <p:nvPr/>
        </p:nvSpPr>
        <p:spPr bwMode="auto">
          <a:xfrm>
            <a:off x="2743200" y="1143000"/>
            <a:ext cx="335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   0	1        2       3       4</a:t>
            </a:r>
          </a:p>
        </p:txBody>
      </p:sp>
      <p:sp>
        <p:nvSpPr>
          <p:cNvPr id="49168" name="Text Box 1040"/>
          <p:cNvSpPr txBox="1">
            <a:spLocks noChangeArrowheads="1"/>
          </p:cNvSpPr>
          <p:nvPr/>
        </p:nvSpPr>
        <p:spPr bwMode="auto">
          <a:xfrm>
            <a:off x="228600" y="4876800"/>
            <a:ext cx="2895600" cy="1930400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latin typeface="Palatino Linotype" pitchFamily="18" charset="0"/>
              </a:rPr>
              <a:t>int big=Numbers[0];</a:t>
            </a:r>
          </a:p>
          <a:p>
            <a:r>
              <a:rPr lang="en-US" sz="2000">
                <a:latin typeface="Palatino Linotype" pitchFamily="18" charset="0"/>
              </a:rPr>
              <a:t>for (i=0;i&lt;5;i++)</a:t>
            </a:r>
          </a:p>
          <a:p>
            <a:r>
              <a:rPr lang="en-US" sz="2000">
                <a:latin typeface="Palatino Linotype" pitchFamily="18" charset="0"/>
              </a:rPr>
              <a:t>{</a:t>
            </a:r>
          </a:p>
          <a:p>
            <a:r>
              <a:rPr lang="en-US" sz="2000">
                <a:latin typeface="Palatino Linotype" pitchFamily="18" charset="0"/>
              </a:rPr>
              <a:t>     if(Numbers[i]&gt;big)</a:t>
            </a:r>
          </a:p>
          <a:p>
            <a:r>
              <a:rPr lang="en-US" sz="2000">
                <a:latin typeface="Palatino Linotype" pitchFamily="18" charset="0"/>
              </a:rPr>
              <a:t>     big=Numbers[i];</a:t>
            </a:r>
          </a:p>
          <a:p>
            <a:r>
              <a:rPr lang="en-US" sz="2000">
                <a:latin typeface="Palatino Linotype" pitchFamily="18" charset="0"/>
              </a:rPr>
              <a:t> }</a:t>
            </a:r>
          </a:p>
        </p:txBody>
      </p:sp>
      <p:sp>
        <p:nvSpPr>
          <p:cNvPr id="49169" name="Text Box 1041"/>
          <p:cNvSpPr txBox="1">
            <a:spLocks noChangeArrowheads="1"/>
          </p:cNvSpPr>
          <p:nvPr/>
        </p:nvSpPr>
        <p:spPr bwMode="auto">
          <a:xfrm>
            <a:off x="3200400" y="5181600"/>
            <a:ext cx="1295400" cy="376238"/>
          </a:xfrm>
          <a:prstGeom prst="rect">
            <a:avLst/>
          </a:prstGeom>
          <a:solidFill>
            <a:srgbClr val="99CCFF"/>
          </a:solidFill>
          <a:ln w="952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Big=8</a:t>
            </a:r>
          </a:p>
        </p:txBody>
      </p:sp>
      <p:sp>
        <p:nvSpPr>
          <p:cNvPr id="49170" name="Text Box 1042"/>
          <p:cNvSpPr txBox="1">
            <a:spLocks noChangeArrowheads="1"/>
          </p:cNvSpPr>
          <p:nvPr/>
        </p:nvSpPr>
        <p:spPr bwMode="auto">
          <a:xfrm>
            <a:off x="4495800" y="5181600"/>
            <a:ext cx="1295400" cy="376238"/>
          </a:xfrm>
          <a:prstGeom prst="rect">
            <a:avLst/>
          </a:prstGeom>
          <a:solidFill>
            <a:srgbClr val="99CCFF"/>
          </a:solidFill>
          <a:ln w="952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Big=8</a:t>
            </a:r>
          </a:p>
        </p:txBody>
      </p:sp>
      <p:sp>
        <p:nvSpPr>
          <p:cNvPr id="49171" name="Text Box 1043"/>
          <p:cNvSpPr txBox="1">
            <a:spLocks noChangeArrowheads="1"/>
          </p:cNvSpPr>
          <p:nvPr/>
        </p:nvSpPr>
        <p:spPr bwMode="auto">
          <a:xfrm>
            <a:off x="7772400" y="5181600"/>
            <a:ext cx="1295400" cy="376238"/>
          </a:xfrm>
          <a:prstGeom prst="rect">
            <a:avLst/>
          </a:prstGeom>
          <a:solidFill>
            <a:srgbClr val="99CCFF"/>
          </a:solidFill>
          <a:ln w="952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Big=56</a:t>
            </a:r>
          </a:p>
        </p:txBody>
      </p:sp>
      <p:sp>
        <p:nvSpPr>
          <p:cNvPr id="49172" name="Text Box 1044"/>
          <p:cNvSpPr txBox="1">
            <a:spLocks noChangeArrowheads="1"/>
          </p:cNvSpPr>
          <p:nvPr/>
        </p:nvSpPr>
        <p:spPr bwMode="auto">
          <a:xfrm>
            <a:off x="6553200" y="5181600"/>
            <a:ext cx="1295400" cy="376238"/>
          </a:xfrm>
          <a:prstGeom prst="rect">
            <a:avLst/>
          </a:prstGeom>
          <a:solidFill>
            <a:srgbClr val="99CCFF"/>
          </a:solidFill>
          <a:ln w="952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Big=56</a:t>
            </a:r>
          </a:p>
        </p:txBody>
      </p:sp>
      <p:sp>
        <p:nvSpPr>
          <p:cNvPr id="49173" name="Text Box 1045"/>
          <p:cNvSpPr txBox="1">
            <a:spLocks noChangeArrowheads="1"/>
          </p:cNvSpPr>
          <p:nvPr/>
        </p:nvSpPr>
        <p:spPr bwMode="auto">
          <a:xfrm>
            <a:off x="5334000" y="5181600"/>
            <a:ext cx="1295400" cy="376238"/>
          </a:xfrm>
          <a:prstGeom prst="rect">
            <a:avLst/>
          </a:prstGeom>
          <a:solidFill>
            <a:srgbClr val="99CCFF"/>
          </a:solidFill>
          <a:ln w="952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Big=22</a:t>
            </a:r>
          </a:p>
        </p:txBody>
      </p:sp>
      <p:sp>
        <p:nvSpPr>
          <p:cNvPr id="49174" name="Text Box 1046"/>
          <p:cNvSpPr txBox="1">
            <a:spLocks noChangeArrowheads="1"/>
          </p:cNvSpPr>
          <p:nvPr/>
        </p:nvSpPr>
        <p:spPr bwMode="auto">
          <a:xfrm>
            <a:off x="228600" y="533400"/>
            <a:ext cx="891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u="sng">
                <a:latin typeface="Georgia" pitchFamily="18" charset="0"/>
              </a:rPr>
              <a:t>Examples: Storing values into an array and getting the greatest value using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9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9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 autoUpdateAnimBg="0"/>
      <p:bldP spid="49157" grpId="0" animBg="1" autoUpdateAnimBg="0"/>
      <p:bldP spid="49158" grpId="0" animBg="1" autoUpdateAnimBg="0"/>
      <p:bldP spid="49159" grpId="0" animBg="1" autoUpdateAnimBg="0"/>
      <p:bldP spid="49160" grpId="0" animBg="1" autoUpdateAnimBg="0"/>
      <p:bldP spid="49161" grpId="0" animBg="1" autoUpdateAnimBg="0"/>
      <p:bldP spid="49168" grpId="0" animBg="1" autoUpdateAnimBg="0"/>
      <p:bldP spid="49169" grpId="0" animBg="1" autoUpdateAnimBg="0"/>
      <p:bldP spid="49170" grpId="0" animBg="1" autoUpdateAnimBg="0"/>
      <p:bldP spid="49171" grpId="0" animBg="1" autoUpdateAnimBg="0"/>
      <p:bldP spid="49172" grpId="0" animBg="1" autoUpdateAnimBg="0"/>
      <p:bldP spid="4917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i="1">
                <a:solidFill>
                  <a:srgbClr val="0066FF"/>
                </a:solidFill>
                <a:latin typeface="Georgia" pitchFamily="18" charset="0"/>
              </a:rPr>
              <a:t>Arrays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i="1" u="sng" dirty="0">
                <a:latin typeface="Palatino Linotype" pitchFamily="18" charset="0"/>
              </a:rPr>
              <a:t>// Example: Outputting the elements of an array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Palatino Linotype" pitchFamily="18" charset="0"/>
              </a:rPr>
              <a:t>#include </a:t>
            </a:r>
            <a:r>
              <a:rPr lang="en-US" sz="2400" dirty="0" smtClean="0">
                <a:latin typeface="Palatino Linotype" pitchFamily="18" charset="0"/>
              </a:rPr>
              <a:t>&lt;</a:t>
            </a:r>
            <a:r>
              <a:rPr lang="en-US" sz="2400" dirty="0" err="1" smtClean="0">
                <a:latin typeface="Palatino Linotype" pitchFamily="18" charset="0"/>
              </a:rPr>
              <a:t>iostream</a:t>
            </a:r>
            <a:r>
              <a:rPr lang="en-US" sz="2400" dirty="0" smtClean="0">
                <a:latin typeface="Palatino Linotype" pitchFamily="18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Palatino Linotype" pitchFamily="18" charset="0"/>
              </a:rPr>
              <a:t>u</a:t>
            </a:r>
            <a:r>
              <a:rPr lang="en-US" sz="2400" dirty="0" smtClean="0">
                <a:latin typeface="Palatino Linotype" pitchFamily="18" charset="0"/>
              </a:rPr>
              <a:t>sing namespace std;</a:t>
            </a:r>
            <a:endParaRPr lang="en-US" sz="2400" dirty="0">
              <a:latin typeface="Palatino Linotype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err="1" smtClean="0">
                <a:latin typeface="Palatino Linotype" pitchFamily="18" charset="0"/>
              </a:rPr>
              <a:t>int</a:t>
            </a:r>
            <a:r>
              <a:rPr lang="en-US" sz="2400" dirty="0" smtClean="0">
                <a:latin typeface="Palatino Linotype" pitchFamily="18" charset="0"/>
              </a:rPr>
              <a:t> </a:t>
            </a:r>
            <a:r>
              <a:rPr lang="en-US" sz="2400" dirty="0">
                <a:latin typeface="Palatino Linotype" pitchFamily="18" charset="0"/>
              </a:rPr>
              <a:t>main 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Palatino Linotype" pitchFamily="18" charset="0"/>
              </a:rPr>
              <a:t>{ </a:t>
            </a:r>
            <a:endParaRPr lang="en-US" sz="2400" dirty="0" smtClean="0">
              <a:latin typeface="Palatino Linotype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err="1" smtClean="0">
                <a:latin typeface="Palatino Linotype" pitchFamily="18" charset="0"/>
              </a:rPr>
              <a:t>int</a:t>
            </a:r>
            <a:r>
              <a:rPr lang="en-US" sz="2400" dirty="0" smtClean="0">
                <a:latin typeface="Palatino Linotype" pitchFamily="18" charset="0"/>
              </a:rPr>
              <a:t> </a:t>
            </a:r>
            <a:r>
              <a:rPr lang="en-US" sz="2400" dirty="0" err="1" smtClean="0">
                <a:latin typeface="Palatino Linotype" pitchFamily="18" charset="0"/>
              </a:rPr>
              <a:t>billy</a:t>
            </a:r>
            <a:r>
              <a:rPr lang="en-US" sz="2400" dirty="0" smtClean="0">
                <a:latin typeface="Palatino Linotype" pitchFamily="18" charset="0"/>
              </a:rPr>
              <a:t> [] = {16, 2, 77, 40, 12071};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err="1" smtClean="0">
                <a:latin typeface="Palatino Linotype" pitchFamily="18" charset="0"/>
              </a:rPr>
              <a:t>int</a:t>
            </a:r>
            <a:r>
              <a:rPr lang="en-US" sz="2400" dirty="0" smtClean="0">
                <a:latin typeface="Palatino Linotype" pitchFamily="18" charset="0"/>
              </a:rPr>
              <a:t> n;</a:t>
            </a:r>
            <a:endParaRPr lang="en-US" sz="2400" dirty="0">
              <a:latin typeface="Palatino Linotype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Palatino Linotype" pitchFamily="18" charset="0"/>
              </a:rPr>
              <a:t> 	for ( n=0 ; n&lt;5 ; n++ 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Palatino Linotype" pitchFamily="18" charset="0"/>
              </a:rPr>
              <a:t> 	{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Palatino Linotype" pitchFamily="18" charset="0"/>
              </a:rPr>
              <a:t>		 </a:t>
            </a:r>
            <a:r>
              <a:rPr lang="en-US" sz="2400" dirty="0" err="1" smtClean="0">
                <a:latin typeface="Palatino Linotype" pitchFamily="18" charset="0"/>
              </a:rPr>
              <a:t>cout</a:t>
            </a:r>
            <a:r>
              <a:rPr lang="en-US" sz="2400" dirty="0" smtClean="0">
                <a:latin typeface="Palatino Linotype" pitchFamily="18" charset="0"/>
              </a:rPr>
              <a:t>&lt;&lt;</a:t>
            </a:r>
            <a:r>
              <a:rPr lang="en-US" sz="2400" dirty="0" err="1" smtClean="0">
                <a:latin typeface="Palatino Linotype" pitchFamily="18" charset="0"/>
              </a:rPr>
              <a:t>billy</a:t>
            </a:r>
            <a:r>
              <a:rPr lang="en-US" sz="2400" dirty="0" smtClean="0">
                <a:latin typeface="Palatino Linotype" pitchFamily="18" charset="0"/>
              </a:rPr>
              <a:t>[</a:t>
            </a:r>
            <a:r>
              <a:rPr lang="en-US" sz="2400" dirty="0" err="1" smtClean="0">
                <a:latin typeface="Palatino Linotype" pitchFamily="18" charset="0"/>
              </a:rPr>
              <a:t>i</a:t>
            </a:r>
            <a:r>
              <a:rPr lang="en-US" sz="2400" dirty="0" smtClean="0">
                <a:latin typeface="Palatino Linotype" pitchFamily="18" charset="0"/>
              </a:rPr>
              <a:t>]; </a:t>
            </a:r>
            <a:endParaRPr lang="en-US" sz="2400" dirty="0">
              <a:latin typeface="Palatino Linotype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Palatino Linotype" pitchFamily="18" charset="0"/>
              </a:rPr>
              <a:t> 	}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Palatino Linotype" pitchFamily="18" charset="0"/>
              </a:rPr>
              <a:t>	</a:t>
            </a:r>
            <a:r>
              <a:rPr lang="en-US" sz="2400" dirty="0" smtClean="0">
                <a:latin typeface="Palatino Linotype" pitchFamily="18" charset="0"/>
              </a:rPr>
              <a:t> </a:t>
            </a:r>
            <a:r>
              <a:rPr lang="en-US" sz="2400" dirty="0">
                <a:latin typeface="Palatino Linotype" pitchFamily="18" charset="0"/>
              </a:rPr>
              <a:t>	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Palatino Linotype" pitchFamily="18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sz="2400" b="1" i="1">
                <a:solidFill>
                  <a:srgbClr val="0066FF"/>
                </a:solidFill>
                <a:latin typeface="Georgia" pitchFamily="18" charset="0"/>
              </a:rPr>
              <a:t>Arrays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4572000" cy="5943600"/>
          </a:xfrm>
          <a:ln>
            <a:solidFill>
              <a:srgbClr val="FF3399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Palatino Linotype" pitchFamily="18" charset="0"/>
              </a:rPr>
              <a:t>#include&lt;</a:t>
            </a:r>
            <a:r>
              <a:rPr lang="en-US" sz="1800" b="1" dirty="0" err="1" smtClean="0">
                <a:latin typeface="Palatino Linotype" pitchFamily="18" charset="0"/>
              </a:rPr>
              <a:t>iostream</a:t>
            </a:r>
            <a:r>
              <a:rPr lang="en-US" sz="1800" b="1" dirty="0" smtClean="0">
                <a:latin typeface="Palatino Linotype" pitchFamily="18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Palatino Linotype" pitchFamily="18" charset="0"/>
              </a:rPr>
              <a:t>using namespace std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err="1" smtClean="0">
                <a:latin typeface="Palatino Linotype" pitchFamily="18" charset="0"/>
              </a:rPr>
              <a:t>int</a:t>
            </a:r>
            <a:r>
              <a:rPr lang="en-US" sz="1800" b="1" dirty="0" smtClean="0">
                <a:latin typeface="Palatino Linotype" pitchFamily="18" charset="0"/>
              </a:rPr>
              <a:t>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Palatino Linotype" pitchFamily="18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err="1" smtClean="0">
                <a:latin typeface="Palatino Linotype" pitchFamily="18" charset="0"/>
              </a:rPr>
              <a:t>int</a:t>
            </a:r>
            <a:r>
              <a:rPr lang="en-US" sz="1800" b="1" dirty="0" smtClean="0">
                <a:latin typeface="Palatino Linotype" pitchFamily="18" charset="0"/>
              </a:rPr>
              <a:t> Numbers[10], </a:t>
            </a:r>
            <a:r>
              <a:rPr lang="en-US" sz="1800" b="1" dirty="0" err="1" smtClean="0">
                <a:latin typeface="Palatino Linotype" pitchFamily="18" charset="0"/>
              </a:rPr>
              <a:t>i</a:t>
            </a:r>
            <a:r>
              <a:rPr lang="en-US" sz="1800" b="1" dirty="0" smtClean="0">
                <a:latin typeface="Palatino Linotype" pitchFamily="18" charset="0"/>
              </a:rPr>
              <a:t>, big;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err="1" smtClean="0">
                <a:latin typeface="Palatino Linotype" pitchFamily="18" charset="0"/>
              </a:rPr>
              <a:t>cout</a:t>
            </a:r>
            <a:r>
              <a:rPr lang="en-US" sz="1800" b="1" dirty="0" smtClean="0">
                <a:latin typeface="Palatino Linotype" pitchFamily="18" charset="0"/>
              </a:rPr>
              <a:t>&lt;&lt;"We are dealing with arrays"&lt;&lt;"\n";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err="1" smtClean="0">
                <a:latin typeface="Palatino Linotype" pitchFamily="18" charset="0"/>
              </a:rPr>
              <a:t>cout</a:t>
            </a:r>
            <a:r>
              <a:rPr lang="en-US" sz="1800" b="1" dirty="0" smtClean="0">
                <a:latin typeface="Palatino Linotype" pitchFamily="18" charset="0"/>
              </a:rPr>
              <a:t>&lt;&lt;"*** Assign values ***";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 smtClean="0">
              <a:latin typeface="Palatino Linotype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Palatino Linotype" pitchFamily="18" charset="0"/>
              </a:rPr>
              <a:t>	for (</a:t>
            </a:r>
            <a:r>
              <a:rPr lang="en-US" sz="1800" b="1" dirty="0" err="1" smtClean="0">
                <a:latin typeface="Palatino Linotype" pitchFamily="18" charset="0"/>
              </a:rPr>
              <a:t>int</a:t>
            </a:r>
            <a:r>
              <a:rPr lang="en-US" sz="1800" b="1" dirty="0" smtClean="0">
                <a:latin typeface="Palatino Linotype" pitchFamily="18" charset="0"/>
              </a:rPr>
              <a:t> </a:t>
            </a:r>
            <a:r>
              <a:rPr lang="en-US" sz="1800" b="1" dirty="0" err="1" smtClean="0">
                <a:latin typeface="Palatino Linotype" pitchFamily="18" charset="0"/>
              </a:rPr>
              <a:t>i</a:t>
            </a:r>
            <a:r>
              <a:rPr lang="en-US" sz="1800" b="1" dirty="0" smtClean="0">
                <a:latin typeface="Palatino Linotype" pitchFamily="18" charset="0"/>
              </a:rPr>
              <a:t>=0;i&lt;10;i++)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Palatino Linotype" pitchFamily="18" charset="0"/>
              </a:rPr>
              <a:t>	{     </a:t>
            </a:r>
            <a:r>
              <a:rPr lang="en-US" sz="1800" b="1" dirty="0" err="1" smtClean="0">
                <a:latin typeface="Palatino Linotype" pitchFamily="18" charset="0"/>
              </a:rPr>
              <a:t>cout</a:t>
            </a:r>
            <a:r>
              <a:rPr lang="en-US" sz="1800" b="1" dirty="0" smtClean="0">
                <a:latin typeface="Palatino Linotype" pitchFamily="18" charset="0"/>
              </a:rPr>
              <a:t>&lt;&lt; "Enter Number in Cell:- "&lt;&lt;</a:t>
            </a:r>
            <a:r>
              <a:rPr lang="en-US" sz="1800" b="1" dirty="0" err="1" smtClean="0">
                <a:latin typeface="Palatino Linotype" pitchFamily="18" charset="0"/>
              </a:rPr>
              <a:t>i</a:t>
            </a:r>
            <a:r>
              <a:rPr lang="en-US" sz="1800" b="1" dirty="0" smtClean="0">
                <a:latin typeface="Palatino Linotype" pitchFamily="18" charset="0"/>
              </a:rPr>
              <a:t>&lt;&lt;"\n";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Palatino Linotype" pitchFamily="18" charset="0"/>
              </a:rPr>
              <a:t>		</a:t>
            </a:r>
            <a:r>
              <a:rPr lang="en-US" sz="1800" b="1" dirty="0" err="1" smtClean="0">
                <a:latin typeface="Palatino Linotype" pitchFamily="18" charset="0"/>
              </a:rPr>
              <a:t>cin</a:t>
            </a:r>
            <a:r>
              <a:rPr lang="en-US" sz="1800" b="1" dirty="0" smtClean="0">
                <a:latin typeface="Palatino Linotype" pitchFamily="18" charset="0"/>
              </a:rPr>
              <a:t>&gt;&gt;Numbers[</a:t>
            </a:r>
            <a:r>
              <a:rPr lang="en-US" sz="1800" b="1" dirty="0" err="1" smtClean="0">
                <a:latin typeface="Palatino Linotype" pitchFamily="18" charset="0"/>
              </a:rPr>
              <a:t>i</a:t>
            </a:r>
            <a:r>
              <a:rPr lang="en-US" sz="1800" b="1" dirty="0" smtClean="0">
                <a:latin typeface="Palatino Linotype" pitchFamily="18" charset="0"/>
              </a:rPr>
              <a:t>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Palatino Linotype" pitchFamily="18" charset="0"/>
              </a:rPr>
              <a:t>    }</a:t>
            </a:r>
          </a:p>
        </p:txBody>
      </p:sp>
      <p:sp>
        <p:nvSpPr>
          <p:cNvPr id="47108" name="Rectangle 1028"/>
          <p:cNvSpPr>
            <a:spLocks noChangeArrowheads="1"/>
          </p:cNvSpPr>
          <p:nvPr/>
        </p:nvSpPr>
        <p:spPr bwMode="auto">
          <a:xfrm>
            <a:off x="4724400" y="914400"/>
            <a:ext cx="4419600" cy="5715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endParaRPr lang="en-US" sz="2000" b="1" dirty="0">
              <a:latin typeface="Palatino Linotype" pitchFamily="18" charset="0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b="1" dirty="0" err="1" smtClean="0">
                <a:latin typeface="Palatino Linotype" pitchFamily="18" charset="0"/>
              </a:rPr>
              <a:t>cout</a:t>
            </a:r>
            <a:r>
              <a:rPr lang="en-US" b="1" dirty="0" smtClean="0">
                <a:latin typeface="Palatino Linotype" pitchFamily="18" charset="0"/>
              </a:rPr>
              <a:t>&lt;&lt;"Elements Entered\n";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endParaRPr lang="en-US" b="1" dirty="0" smtClean="0">
              <a:latin typeface="Palatino Linotype" pitchFamily="18" charset="0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b="1" dirty="0" smtClean="0">
                <a:latin typeface="Palatino Linotype" pitchFamily="18" charset="0"/>
              </a:rPr>
              <a:t>	for ( </a:t>
            </a:r>
            <a:r>
              <a:rPr lang="en-US" b="1" dirty="0" err="1" smtClean="0">
                <a:latin typeface="Palatino Linotype" pitchFamily="18" charset="0"/>
              </a:rPr>
              <a:t>i</a:t>
            </a:r>
            <a:r>
              <a:rPr lang="en-US" b="1" dirty="0" smtClean="0">
                <a:latin typeface="Palatino Linotype" pitchFamily="18" charset="0"/>
              </a:rPr>
              <a:t>=0;i&lt;10;i++)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b="1" dirty="0" smtClean="0">
                <a:latin typeface="Palatino Linotype" pitchFamily="18" charset="0"/>
              </a:rPr>
              <a:t>	{  </a:t>
            </a:r>
            <a:r>
              <a:rPr lang="en-US" b="1" dirty="0" err="1" smtClean="0">
                <a:latin typeface="Palatino Linotype" pitchFamily="18" charset="0"/>
              </a:rPr>
              <a:t>cout</a:t>
            </a:r>
            <a:r>
              <a:rPr lang="en-US" b="1" dirty="0" smtClean="0">
                <a:latin typeface="Palatino Linotype" pitchFamily="18" charset="0"/>
              </a:rPr>
              <a:t>&lt;&lt;Numbers[</a:t>
            </a:r>
            <a:r>
              <a:rPr lang="en-US" b="1" dirty="0" err="1" smtClean="0">
                <a:latin typeface="Palatino Linotype" pitchFamily="18" charset="0"/>
              </a:rPr>
              <a:t>i</a:t>
            </a:r>
            <a:r>
              <a:rPr lang="en-US" b="1" dirty="0" smtClean="0">
                <a:latin typeface="Palatino Linotype" pitchFamily="18" charset="0"/>
              </a:rPr>
              <a:t>]&lt;&lt;",";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b="1" dirty="0" smtClean="0">
                <a:latin typeface="Palatino Linotype" pitchFamily="18" charset="0"/>
              </a:rPr>
              <a:t>	}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b="1" dirty="0" smtClean="0">
                <a:latin typeface="Palatino Linotype" pitchFamily="18" charset="0"/>
              </a:rPr>
              <a:t>//Get the biggest element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endParaRPr lang="en-US" b="1" dirty="0" smtClean="0">
              <a:latin typeface="Palatino Linotype" pitchFamily="18" charset="0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b="1" dirty="0" smtClean="0">
                <a:latin typeface="Palatino Linotype" pitchFamily="18" charset="0"/>
              </a:rPr>
              <a:t>big=Numbers[0];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endParaRPr lang="en-US" b="1" dirty="0" smtClean="0">
              <a:latin typeface="Palatino Linotype" pitchFamily="18" charset="0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b="1" dirty="0" smtClean="0">
                <a:latin typeface="Palatino Linotype" pitchFamily="18" charset="0"/>
              </a:rPr>
              <a:t>for (</a:t>
            </a:r>
            <a:r>
              <a:rPr lang="en-US" b="1" dirty="0" err="1" smtClean="0">
                <a:latin typeface="Palatino Linotype" pitchFamily="18" charset="0"/>
              </a:rPr>
              <a:t>i</a:t>
            </a:r>
            <a:r>
              <a:rPr lang="en-US" b="1" dirty="0" smtClean="0">
                <a:latin typeface="Palatino Linotype" pitchFamily="18" charset="0"/>
              </a:rPr>
              <a:t>=0;i&lt;10;i++)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b="1" dirty="0" smtClean="0">
                <a:latin typeface="Palatino Linotype" pitchFamily="18" charset="0"/>
              </a:rPr>
              <a:t>{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b="1" dirty="0" smtClean="0">
                <a:latin typeface="Palatino Linotype" pitchFamily="18" charset="0"/>
              </a:rPr>
              <a:t>	if(Numbers[</a:t>
            </a:r>
            <a:r>
              <a:rPr lang="en-US" b="1" dirty="0" err="1" smtClean="0">
                <a:latin typeface="Palatino Linotype" pitchFamily="18" charset="0"/>
              </a:rPr>
              <a:t>i</a:t>
            </a:r>
            <a:r>
              <a:rPr lang="en-US" b="1" dirty="0" smtClean="0">
                <a:latin typeface="Palatino Linotype" pitchFamily="18" charset="0"/>
              </a:rPr>
              <a:t>]&gt;big)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b="1" dirty="0" smtClean="0">
                <a:latin typeface="Palatino Linotype" pitchFamily="18" charset="0"/>
              </a:rPr>
              <a:t>	big=Numbers[</a:t>
            </a:r>
            <a:r>
              <a:rPr lang="en-US" b="1" dirty="0" err="1" smtClean="0">
                <a:latin typeface="Palatino Linotype" pitchFamily="18" charset="0"/>
              </a:rPr>
              <a:t>i</a:t>
            </a:r>
            <a:r>
              <a:rPr lang="en-US" b="1" dirty="0" smtClean="0">
                <a:latin typeface="Palatino Linotype" pitchFamily="18" charset="0"/>
              </a:rPr>
              <a:t>];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b="1" dirty="0" smtClean="0">
                <a:latin typeface="Palatino Linotype" pitchFamily="18" charset="0"/>
              </a:rPr>
              <a:t>}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endParaRPr lang="en-US" b="1" dirty="0" smtClean="0">
              <a:latin typeface="Palatino Linotype" pitchFamily="18" charset="0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b="1" dirty="0" err="1" smtClean="0">
                <a:latin typeface="Palatino Linotype" pitchFamily="18" charset="0"/>
              </a:rPr>
              <a:t>cout</a:t>
            </a:r>
            <a:r>
              <a:rPr lang="en-US" b="1" dirty="0" smtClean="0">
                <a:latin typeface="Palatino Linotype" pitchFamily="18" charset="0"/>
              </a:rPr>
              <a:t>&lt;&lt; "The </a:t>
            </a:r>
            <a:r>
              <a:rPr lang="en-US" b="1" dirty="0" err="1" smtClean="0">
                <a:latin typeface="Palatino Linotype" pitchFamily="18" charset="0"/>
              </a:rPr>
              <a:t>Bigest</a:t>
            </a:r>
            <a:r>
              <a:rPr lang="en-US" b="1" dirty="0" smtClean="0">
                <a:latin typeface="Palatino Linotype" pitchFamily="18" charset="0"/>
              </a:rPr>
              <a:t> number is  :"&lt;&lt; big;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b="1" dirty="0" smtClean="0">
                <a:latin typeface="Palatino Linotype" pitchFamily="18" charset="0"/>
              </a:rPr>
              <a:t>}</a:t>
            </a:r>
            <a:endParaRPr lang="en-US" b="1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pPr marL="838200" indent="-838200" algn="l"/>
            <a:r>
              <a:rPr lang="en-US" sz="2400" b="1" i="1">
                <a:solidFill>
                  <a:srgbClr val="0066FF"/>
                </a:solidFill>
                <a:latin typeface="Georgia" pitchFamily="18" charset="0"/>
              </a:rPr>
              <a:t>Multidimensional arrays</a:t>
            </a:r>
            <a:r>
              <a:rPr lang="en-US">
                <a:solidFill>
                  <a:srgbClr val="0066FF"/>
                </a:solidFill>
              </a:rPr>
              <a:t>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267200"/>
            <a:ext cx="8458200" cy="2286000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Char char="q"/>
            </a:pPr>
            <a:r>
              <a:rPr lang="en-US" sz="2000"/>
              <a:t>Multidimensional arrays can be described as arrays of arrays. For example, a two-dimensional array consists of a certain number of rows and columns:</a:t>
            </a:r>
          </a:p>
          <a:p>
            <a:pPr>
              <a:lnSpc>
                <a:spcPct val="140000"/>
              </a:lnSpc>
              <a:buFont typeface="Wingdings" pitchFamily="2" charset="2"/>
              <a:buChar char="q"/>
            </a:pPr>
            <a:r>
              <a:rPr lang="en-US" sz="2000"/>
              <a:t>A one-dimensional array is usually processed via a ‘for’ loop. Similarly, a two-dimensional array may be processed with a nested for loop: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295400"/>
            <a:ext cx="8229600" cy="29495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i="1">
                <a:solidFill>
                  <a:srgbClr val="0066FF"/>
                </a:solidFill>
                <a:latin typeface="Georgia" pitchFamily="18" charset="0"/>
              </a:rPr>
              <a:t>What does the piece of code below do?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CC330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400">
              <a:solidFill>
                <a:srgbClr val="0066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for (int Row = 0; Row &lt; NUMROWS; Row++)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for (int Col = 0; Col &lt; NUMCOLS; Col++)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Array[Row][Col]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04800"/>
            <a:ext cx="7772400" cy="609600"/>
          </a:xfrm>
          <a:ln/>
        </p:spPr>
        <p:txBody>
          <a:bodyPr/>
          <a:lstStyle/>
          <a:p>
            <a:pPr algn="l"/>
            <a:r>
              <a:rPr lang="en-US" sz="2800" b="1" i="1">
                <a:solidFill>
                  <a:srgbClr val="0066FF"/>
                </a:solidFill>
                <a:latin typeface="Georgia" pitchFamily="18" charset="0"/>
              </a:rPr>
              <a:t>Data Structures; an Introduction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295400"/>
            <a:ext cx="8382000" cy="3962400"/>
          </a:xfrm>
        </p:spPr>
        <p:txBody>
          <a:bodyPr/>
          <a:lstStyle/>
          <a:p>
            <a:pPr algn="l"/>
            <a:r>
              <a:rPr lang="en-US" sz="2400"/>
              <a:t>The computer can be used for among many  things:</a:t>
            </a:r>
          </a:p>
          <a:p>
            <a:pPr algn="l"/>
            <a:endParaRPr lang="en-US" sz="2400"/>
          </a:p>
          <a:p>
            <a:pPr algn="l">
              <a:buFont typeface="Wingdings" pitchFamily="2" charset="2"/>
              <a:buChar char="v"/>
            </a:pPr>
            <a:r>
              <a:rPr lang="en-US" sz="2400"/>
              <a:t> Scientific Calculations</a:t>
            </a:r>
          </a:p>
          <a:p>
            <a:pPr algn="l">
              <a:buFont typeface="Wingdings" pitchFamily="2" charset="2"/>
              <a:buChar char="v"/>
            </a:pPr>
            <a:endParaRPr lang="en-US" sz="2400"/>
          </a:p>
          <a:p>
            <a:pPr algn="l">
              <a:buFont typeface="Wingdings" pitchFamily="2" charset="2"/>
              <a:buChar char="v"/>
            </a:pPr>
            <a:r>
              <a:rPr lang="en-US" sz="2400"/>
              <a:t> Information Management System for an enterprise</a:t>
            </a:r>
          </a:p>
          <a:p>
            <a:pPr algn="l">
              <a:buFont typeface="Wingdings" pitchFamily="2" charset="2"/>
              <a:buChar char="v"/>
            </a:pPr>
            <a:endParaRPr lang="en-US" sz="2400"/>
          </a:p>
          <a:p>
            <a:pPr algn="l">
              <a:buFont typeface="Wingdings" pitchFamily="2" charset="2"/>
              <a:buChar char="v"/>
            </a:pPr>
            <a:r>
              <a:rPr lang="en-US" sz="2400"/>
              <a:t> Real-time control system for an assembly line</a:t>
            </a:r>
          </a:p>
          <a:p>
            <a:pPr algn="l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ARRAY ADVANTAGES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Fast execution speed</a:t>
            </a:r>
          </a:p>
          <a:p>
            <a:r>
              <a:rPr lang="en-US" dirty="0" smtClean="0">
                <a:latin typeface="Comic Sans MS" pitchFamily="66" charset="0"/>
              </a:rPr>
              <a:t>Simple to occupy</a:t>
            </a:r>
          </a:p>
          <a:p>
            <a:r>
              <a:rPr lang="en-US" dirty="0" smtClean="0">
                <a:latin typeface="Comic Sans MS" pitchFamily="66" charset="0"/>
              </a:rPr>
              <a:t>Occupy less space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r>
              <a:rPr lang="en-US" sz="2400" b="1" i="1">
                <a:solidFill>
                  <a:srgbClr val="0066FF"/>
                </a:solidFill>
                <a:latin typeface="Georgia" pitchFamily="18" charset="0"/>
              </a:rPr>
              <a:t>Arrays:Disadvantages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8763000" cy="5638800"/>
          </a:xfrm>
        </p:spPr>
        <p:txBody>
          <a:bodyPr/>
          <a:lstStyle/>
          <a:p>
            <a:pPr marL="609600" indent="-609600">
              <a:lnSpc>
                <a:spcPct val="110000"/>
              </a:lnSpc>
              <a:buFontTx/>
              <a:buAutoNum type="arabicParenR"/>
            </a:pPr>
            <a:r>
              <a:rPr lang="en-US" sz="2200" dirty="0"/>
              <a:t>The size of the array is fixed —</a:t>
            </a:r>
          </a:p>
          <a:p>
            <a:pPr marL="609600" indent="-609600">
              <a:lnSpc>
                <a:spcPct val="110000"/>
              </a:lnSpc>
              <a:buFontTx/>
              <a:buNone/>
            </a:pPr>
            <a:r>
              <a:rPr lang="en-US" sz="2200" dirty="0"/>
              <a:t>	Most often this size is specified at compile time with a simple declaration such as in the example above. With a little extra effort, the size of the array can be deferred until the array is created at runtime, but after that it remains fixed.</a:t>
            </a:r>
          </a:p>
          <a:p>
            <a:pPr marL="609600" indent="-609600">
              <a:lnSpc>
                <a:spcPct val="110000"/>
              </a:lnSpc>
              <a:buFontTx/>
              <a:buNone/>
            </a:pPr>
            <a:r>
              <a:rPr lang="en-US" sz="2200" dirty="0"/>
              <a:t>2) 	Because of (1), the most convenient thing for programmers to do is to allocate arrays which seem "large enough" (e.g. the 100 items). Although convenient, this strategy has two disadvantages: </a:t>
            </a:r>
          </a:p>
          <a:p>
            <a:pPr marL="609600" indent="-609600">
              <a:lnSpc>
                <a:spcPct val="110000"/>
              </a:lnSpc>
              <a:buFontTx/>
              <a:buNone/>
            </a:pPr>
            <a:r>
              <a:rPr lang="en-US" sz="2200" dirty="0"/>
              <a:t>	- most of the time there are just 20 or 30 elements in the array and 70% the space in the array really is wasted. </a:t>
            </a:r>
          </a:p>
          <a:p>
            <a:pPr marL="609600" indent="-609600">
              <a:lnSpc>
                <a:spcPct val="110000"/>
              </a:lnSpc>
              <a:buFontTx/>
              <a:buNone/>
            </a:pPr>
            <a:r>
              <a:rPr lang="en-US" sz="2200" dirty="0"/>
              <a:t>	-  If the program ever needs process more than 100 scores, the code breaks.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8686800" cy="2505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110000"/>
              </a:lnSpc>
              <a:buFontTx/>
              <a:buAutoNum type="arabicParenR" startAt="3"/>
            </a:pPr>
            <a:r>
              <a:rPr lang="en-US" sz="2400" dirty="0" smtClean="0">
                <a:latin typeface="Comic Sans MS" pitchFamily="66" charset="0"/>
              </a:rPr>
              <a:t>Inserting new elements at the front or somewhere at the middle is potentially expensive because existing elements need to be shifted over to make room.</a:t>
            </a:r>
          </a:p>
          <a:p>
            <a:pPr marL="609600" indent="-609600">
              <a:lnSpc>
                <a:spcPct val="110000"/>
              </a:lnSpc>
            </a:pPr>
            <a:r>
              <a:rPr lang="en-US" sz="2400" dirty="0" smtClean="0">
                <a:latin typeface="Comic Sans MS" pitchFamily="66" charset="0"/>
              </a:rPr>
              <a:t>4)   Inefficient in terms of memory utilization. This is because it requires contiguous memory space and available memory  is normally fragmented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38200"/>
          </a:xfrm>
        </p:spPr>
        <p:txBody>
          <a:bodyPr/>
          <a:lstStyle/>
          <a:p>
            <a:r>
              <a:rPr lang="en-US" sz="3200" b="1" i="1" u="sng">
                <a:solidFill>
                  <a:srgbClr val="FF3300"/>
                </a:solidFill>
                <a:latin typeface="Georgia" pitchFamily="18" charset="0"/>
              </a:rPr>
              <a:t>Exercise 1</a:t>
            </a:r>
            <a:endParaRPr lang="en-US" sz="2400" b="1" i="1" u="sng">
              <a:solidFill>
                <a:srgbClr val="FF3300"/>
              </a:solidFill>
              <a:latin typeface="Georgia" pitchFamily="18" charset="0"/>
            </a:endParaRPr>
          </a:p>
        </p:txBody>
      </p:sp>
      <p:sp>
        <p:nvSpPr>
          <p:cNvPr id="409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1524000"/>
          </a:xfrm>
        </p:spPr>
        <p:txBody>
          <a:bodyPr/>
          <a:lstStyle/>
          <a:p>
            <a:pPr marL="660400" indent="-660400">
              <a:lnSpc>
                <a:spcPct val="80000"/>
              </a:lnSpc>
              <a:buFontTx/>
              <a:buAutoNum type="arabicParenR"/>
            </a:pPr>
            <a:endParaRPr lang="en-US" sz="2400" dirty="0"/>
          </a:p>
          <a:p>
            <a:pPr marL="660400" indent="-660400">
              <a:lnSpc>
                <a:spcPct val="80000"/>
              </a:lnSpc>
              <a:buNone/>
            </a:pPr>
            <a:r>
              <a:rPr lang="en-US" sz="2400" dirty="0"/>
              <a:t>A matrix can be represented using a two dimensional array. Create a </a:t>
            </a:r>
            <a:r>
              <a:rPr lang="en-US" sz="2400" dirty="0" smtClean="0"/>
              <a:t>C++  </a:t>
            </a:r>
            <a:r>
              <a:rPr lang="en-US" sz="2400" dirty="0"/>
              <a:t>program that does the following</a:t>
            </a:r>
          </a:p>
        </p:txBody>
      </p:sp>
      <p:sp>
        <p:nvSpPr>
          <p:cNvPr id="40964" name="Text Box 1028"/>
          <p:cNvSpPr txBox="1">
            <a:spLocks noChangeArrowheads="1"/>
          </p:cNvSpPr>
          <p:nvPr/>
        </p:nvSpPr>
        <p:spPr bwMode="auto">
          <a:xfrm>
            <a:off x="304800" y="2438400"/>
            <a:ext cx="82296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52500" indent="-381000">
              <a:lnSpc>
                <a:spcPct val="120000"/>
              </a:lnSpc>
              <a:spcBef>
                <a:spcPct val="20000"/>
              </a:spcBef>
              <a:buFontTx/>
              <a:buAutoNum type="romanLcPeriod"/>
            </a:pPr>
            <a:r>
              <a:rPr lang="en-US" sz="2400" dirty="0">
                <a:latin typeface="Comic Sans MS" pitchFamily="66" charset="0"/>
              </a:rPr>
              <a:t>creates a three by three matrix.</a:t>
            </a:r>
          </a:p>
          <a:p>
            <a:pPr marL="952500" indent="-381000">
              <a:lnSpc>
                <a:spcPct val="120000"/>
              </a:lnSpc>
              <a:spcBef>
                <a:spcPct val="20000"/>
              </a:spcBef>
              <a:buFontTx/>
              <a:buAutoNum type="romanLcPeriod"/>
            </a:pPr>
            <a:r>
              <a:rPr lang="en-US" sz="2400" dirty="0">
                <a:latin typeface="Comic Sans MS" pitchFamily="66" charset="0"/>
              </a:rPr>
              <a:t>Allows a user to enter values into the elements of the matrix</a:t>
            </a:r>
          </a:p>
          <a:p>
            <a:pPr marL="952500" indent="-381000">
              <a:lnSpc>
                <a:spcPct val="120000"/>
              </a:lnSpc>
              <a:spcBef>
                <a:spcPct val="20000"/>
              </a:spcBef>
              <a:buFontTx/>
              <a:buAutoNum type="romanLcPeriod"/>
            </a:pPr>
            <a:r>
              <a:rPr lang="en-US" sz="2400" dirty="0">
                <a:latin typeface="Comic Sans MS" pitchFamily="66" charset="0"/>
              </a:rPr>
              <a:t>Outputs the elements of the matrix</a:t>
            </a:r>
          </a:p>
          <a:p>
            <a:pPr marL="952500" indent="-381000">
              <a:lnSpc>
                <a:spcPct val="120000"/>
              </a:lnSpc>
              <a:spcBef>
                <a:spcPct val="20000"/>
              </a:spcBef>
              <a:buFontTx/>
              <a:buAutoNum type="romanLcPeriod"/>
            </a:pPr>
            <a:r>
              <a:rPr lang="en-US" sz="2400" dirty="0">
                <a:latin typeface="Comic Sans MS" pitchFamily="66" charset="0"/>
              </a:rPr>
              <a:t>Sums all the elements of the matrix and outputs the result</a:t>
            </a:r>
          </a:p>
          <a:p>
            <a:pPr marL="952500" indent="-381000">
              <a:lnSpc>
                <a:spcPct val="120000"/>
              </a:lnSpc>
              <a:spcBef>
                <a:spcPct val="50000"/>
              </a:spcBef>
            </a:pP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2590800"/>
            <a:ext cx="467628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latin typeface="Comic Sans MS" pitchFamily="66" charset="0"/>
              </a:rPr>
              <a:t>END.</a:t>
            </a:r>
          </a:p>
          <a:p>
            <a:r>
              <a:rPr lang="en-US" sz="4800" b="1" dirty="0" smtClean="0">
                <a:latin typeface="Comic Sans MS" pitchFamily="66" charset="0"/>
              </a:rPr>
              <a:t>WAIRAGU G.R</a:t>
            </a:r>
            <a:endParaRPr lang="en-US" sz="4800" b="1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2400" b="1" i="1">
                <a:solidFill>
                  <a:srgbClr val="0066FF"/>
                </a:solidFill>
                <a:latin typeface="Georgia" pitchFamily="18" charset="0"/>
              </a:rPr>
              <a:t> </a:t>
            </a:r>
            <a:r>
              <a:rPr lang="en-US" sz="3200" b="1" i="1">
                <a:solidFill>
                  <a:srgbClr val="0066FF"/>
                </a:solidFill>
                <a:latin typeface="Georgia" pitchFamily="18" charset="0"/>
              </a:rPr>
              <a:t>Introduction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/>
              <a:t>In performing these operations, to use the computer effectively one needs to: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AutoNum type="alphaLcParenR"/>
            </a:pPr>
            <a:r>
              <a:rPr lang="en-US" sz="2400"/>
              <a:t>Obtain the needed data and their relations</a:t>
            </a:r>
          </a:p>
          <a:p>
            <a:pPr>
              <a:buFontTx/>
              <a:buAutoNum type="alphaLcParenR"/>
            </a:pPr>
            <a:endParaRPr lang="en-US" sz="2400" i="1">
              <a:solidFill>
                <a:srgbClr val="CC3300"/>
              </a:solidFill>
            </a:endParaRPr>
          </a:p>
          <a:p>
            <a:pPr>
              <a:buFontTx/>
              <a:buAutoNum type="alphaLcParenR"/>
            </a:pPr>
            <a:r>
              <a:rPr lang="en-US" sz="2400"/>
              <a:t>Store the data into the computer according to their  relations</a:t>
            </a:r>
          </a:p>
          <a:p>
            <a:pPr>
              <a:buFontTx/>
              <a:buAutoNum type="alphaLcParenR"/>
            </a:pPr>
            <a:endParaRPr lang="en-US" sz="2400"/>
          </a:p>
          <a:p>
            <a:pPr>
              <a:buFontTx/>
              <a:buAutoNum type="alphaLcParenR"/>
            </a:pPr>
            <a:r>
              <a:rPr lang="en-US" sz="2400"/>
              <a:t>Design algorithms to solve the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800"/>
            <a:ext cx="8229600" cy="944563"/>
          </a:xfrm>
          <a:ln/>
        </p:spPr>
        <p:txBody>
          <a:bodyPr/>
          <a:lstStyle/>
          <a:p>
            <a:pPr algn="l"/>
            <a:r>
              <a:rPr lang="en-US" sz="2000" b="1" i="1">
                <a:latin typeface="Georgia" pitchFamily="18" charset="0"/>
              </a:rPr>
              <a:t> </a:t>
            </a:r>
            <a:r>
              <a:rPr lang="en-US" sz="2800" b="1" i="1">
                <a:solidFill>
                  <a:srgbClr val="0066FF"/>
                </a:solidFill>
                <a:latin typeface="Georgia" pitchFamily="18" charset="0"/>
              </a:rPr>
              <a:t>Introduction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7150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en-US" sz="2400"/>
              <a:t>The tasks of programming and data processing require </a:t>
            </a:r>
            <a:r>
              <a:rPr lang="en-US" sz="2400" i="1">
                <a:solidFill>
                  <a:srgbClr val="CC3300"/>
                </a:solidFill>
              </a:rPr>
              <a:t>efficient algorithms</a:t>
            </a:r>
            <a:r>
              <a:rPr lang="en-US" sz="2400"/>
              <a:t> for accessing the data both in main memory and on secondary storage devices. </a:t>
            </a:r>
          </a:p>
          <a:p>
            <a:pPr>
              <a:lnSpc>
                <a:spcPct val="110000"/>
              </a:lnSpc>
              <a:buFont typeface="Wingdings" pitchFamily="2" charset="2"/>
              <a:buChar char="q"/>
            </a:pPr>
            <a:endParaRPr lang="en-US" sz="2400"/>
          </a:p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en-US" sz="2400"/>
              <a:t>This efficiency is directly linked to the structure of the data being processed. A data item that can be effectively linked to other data items takes on meaning that transcends its individual value.  </a:t>
            </a:r>
          </a:p>
          <a:p>
            <a:pPr>
              <a:lnSpc>
                <a:spcPct val="110000"/>
              </a:lnSpc>
              <a:buFont typeface="Wingdings" pitchFamily="2" charset="2"/>
              <a:buChar char="q"/>
            </a:pPr>
            <a:endParaRPr lang="en-US" sz="2400"/>
          </a:p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en-US" sz="2400"/>
              <a:t>A data structure is a way of organizing data that considers not only the items stored but also their relationship to each other.</a:t>
            </a:r>
          </a:p>
          <a:p>
            <a:pPr>
              <a:lnSpc>
                <a:spcPct val="110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800"/>
            <a:ext cx="8229600" cy="944563"/>
          </a:xfrm>
          <a:ln/>
        </p:spPr>
        <p:txBody>
          <a:bodyPr/>
          <a:lstStyle/>
          <a:p>
            <a:pPr algn="l"/>
            <a:r>
              <a:rPr lang="en-US" sz="2800" b="1" i="1">
                <a:latin typeface="Georgia" pitchFamily="18" charset="0"/>
              </a:rPr>
              <a:t> </a:t>
            </a:r>
            <a:r>
              <a:rPr lang="en-US" sz="2800" b="1" i="1">
                <a:solidFill>
                  <a:srgbClr val="0066FF"/>
                </a:solidFill>
                <a:latin typeface="Georgia" pitchFamily="18" charset="0"/>
              </a:rPr>
              <a:t>Introduction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457200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sz="2000"/>
          </a:p>
          <a:p>
            <a:pPr>
              <a:lnSpc>
                <a:spcPct val="120000"/>
              </a:lnSpc>
              <a:buFont typeface="Wingdings" pitchFamily="2" charset="2"/>
              <a:buChar char="q"/>
            </a:pPr>
            <a:r>
              <a:rPr lang="en-US" sz="2400"/>
              <a:t>The way data is accessed is a function of how it is organized, thus a general understanding of data structures is essential to developing efficient algorithms. </a:t>
            </a:r>
          </a:p>
          <a:p>
            <a:pPr>
              <a:lnSpc>
                <a:spcPct val="120000"/>
              </a:lnSpc>
              <a:buFont typeface="Wingdings" pitchFamily="2" charset="2"/>
              <a:buChar char="q"/>
            </a:pPr>
            <a:endParaRPr lang="en-US" sz="2400"/>
          </a:p>
          <a:p>
            <a:pPr>
              <a:lnSpc>
                <a:spcPct val="120000"/>
              </a:lnSpc>
              <a:buFont typeface="Wingdings" pitchFamily="2" charset="2"/>
              <a:buChar char="q"/>
            </a:pPr>
            <a:r>
              <a:rPr lang="en-US" sz="2400"/>
              <a:t>A clear notion of the relative advantages and disadvantages of each technique is obviously crucial to those designing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3"/>
          </a:xfrm>
          <a:ln/>
        </p:spPr>
        <p:txBody>
          <a:bodyPr/>
          <a:lstStyle/>
          <a:p>
            <a:pPr algn="l"/>
            <a:r>
              <a:rPr lang="en-US" sz="2800" b="1" i="1">
                <a:solidFill>
                  <a:srgbClr val="0066FF"/>
                </a:solidFill>
                <a:latin typeface="Georgia" pitchFamily="18" charset="0"/>
              </a:rPr>
              <a:t>Introduction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458200" cy="5638800"/>
          </a:xfrm>
        </p:spPr>
        <p:txBody>
          <a:bodyPr/>
          <a:lstStyle/>
          <a:p>
            <a:pPr marL="381000" indent="-381000">
              <a:lnSpc>
                <a:spcPct val="140000"/>
              </a:lnSpc>
              <a:buFont typeface="Wingdings" pitchFamily="2" charset="2"/>
              <a:buChar char="q"/>
            </a:pPr>
            <a:r>
              <a:rPr lang="en-US" sz="2200"/>
              <a:t>The ability to make correct decisions regarding which data structures to use typically involve the following general issues:</a:t>
            </a:r>
          </a:p>
          <a:p>
            <a:pPr marL="381000" indent="-381000">
              <a:lnSpc>
                <a:spcPct val="140000"/>
              </a:lnSpc>
              <a:buFontTx/>
              <a:buAutoNum type="alphaLcParenR"/>
            </a:pPr>
            <a:r>
              <a:rPr lang="en-US" sz="2200"/>
              <a:t>The efficiency of the program with respect to its </a:t>
            </a:r>
            <a:r>
              <a:rPr lang="en-US" sz="2200" b="1">
                <a:solidFill>
                  <a:srgbClr val="CC3300"/>
                </a:solidFill>
              </a:rPr>
              <a:t>run time</a:t>
            </a:r>
            <a:r>
              <a:rPr lang="en-US" sz="2200"/>
              <a:t>. Does it perform the optimal number of operations to achieve its goal?</a:t>
            </a:r>
          </a:p>
          <a:p>
            <a:pPr marL="381000" indent="-381000">
              <a:lnSpc>
                <a:spcPct val="140000"/>
              </a:lnSpc>
              <a:buFontTx/>
              <a:buAutoNum type="alphaLcParenR"/>
            </a:pPr>
            <a:r>
              <a:rPr lang="en-US" sz="2200"/>
              <a:t>The efficiency of a program with respect to </a:t>
            </a:r>
            <a:r>
              <a:rPr lang="en-US" sz="2200" b="1">
                <a:solidFill>
                  <a:srgbClr val="CC3300"/>
                </a:solidFill>
              </a:rPr>
              <a:t>its utilization of main memory and secondary storage</a:t>
            </a:r>
            <a:r>
              <a:rPr lang="en-US" sz="2200"/>
              <a:t> devices. Does it consume such resources in a fashion that makes its use impractical?</a:t>
            </a:r>
          </a:p>
          <a:p>
            <a:pPr marL="381000" indent="-381000">
              <a:lnSpc>
                <a:spcPct val="140000"/>
              </a:lnSpc>
              <a:buFontTx/>
              <a:buAutoNum type="alphaLcParenR"/>
            </a:pPr>
            <a:r>
              <a:rPr lang="en-US" sz="2200"/>
              <a:t>The </a:t>
            </a:r>
            <a:r>
              <a:rPr lang="en-US" sz="2200" b="1">
                <a:solidFill>
                  <a:srgbClr val="CC3300"/>
                </a:solidFill>
              </a:rPr>
              <a:t>developmental costs</a:t>
            </a:r>
            <a:r>
              <a:rPr lang="en-US" sz="2200"/>
              <a:t> of a program or system. Could a different approach to the problem significantly reduce the total person-hours invested in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3"/>
          </a:xfrm>
          <a:ln/>
        </p:spPr>
        <p:txBody>
          <a:bodyPr/>
          <a:lstStyle/>
          <a:p>
            <a:pPr algn="l"/>
            <a:r>
              <a:rPr lang="en-US" sz="2800" b="1" i="1">
                <a:solidFill>
                  <a:srgbClr val="0066FF"/>
                </a:solidFill>
                <a:latin typeface="Georgia" pitchFamily="18" charset="0"/>
              </a:rPr>
              <a:t>Introduction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458200" cy="5638800"/>
          </a:xfrm>
        </p:spPr>
        <p:txBody>
          <a:bodyPr/>
          <a:lstStyle/>
          <a:p>
            <a:pPr marL="381000" indent="-381000">
              <a:lnSpc>
                <a:spcPct val="110000"/>
              </a:lnSpc>
              <a:buFont typeface="Wingdings" pitchFamily="2" charset="2"/>
              <a:buChar char="q"/>
            </a:pPr>
            <a:r>
              <a:rPr lang="en-US" sz="2400" dirty="0"/>
              <a:t>Thorough knowledge of a programming language is not a sufficient base upon which to make these decisions. </a:t>
            </a:r>
          </a:p>
          <a:p>
            <a:pPr marL="381000" indent="-381000">
              <a:lnSpc>
                <a:spcPct val="110000"/>
              </a:lnSpc>
              <a:buFont typeface="Wingdings" pitchFamily="2" charset="2"/>
              <a:buChar char="q"/>
            </a:pPr>
            <a:r>
              <a:rPr lang="en-US" sz="2400" dirty="0"/>
              <a:t>The study of data structures will expose you to a vast collection of tried and proven methods used in designing efficient programs.</a:t>
            </a:r>
          </a:p>
          <a:p>
            <a:pPr marL="381000" indent="-381000">
              <a:lnSpc>
                <a:spcPct val="110000"/>
              </a:lnSpc>
              <a:buFont typeface="Wingdings" pitchFamily="2" charset="2"/>
              <a:buChar char="q"/>
            </a:pPr>
            <a:r>
              <a:rPr lang="en-US" sz="2400" dirty="0" smtClean="0"/>
              <a:t>One </a:t>
            </a:r>
            <a:r>
              <a:rPr lang="en-US" sz="2400" dirty="0"/>
              <a:t>data structure sacrifices memory compactness for speed; another utilizes memory efficiently but results in a slow run time. </a:t>
            </a:r>
          </a:p>
          <a:p>
            <a:pPr marL="381000" indent="-381000">
              <a:lnSpc>
                <a:spcPct val="110000"/>
              </a:lnSpc>
              <a:buFont typeface="Wingdings" pitchFamily="2" charset="2"/>
              <a:buChar char="q"/>
            </a:pPr>
            <a:r>
              <a:rPr lang="en-US" sz="2400" dirty="0"/>
              <a:t>For each positive there is seemingly a corresponding negative.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3"/>
          </a:xfrm>
          <a:ln/>
        </p:spPr>
        <p:txBody>
          <a:bodyPr/>
          <a:lstStyle/>
          <a:p>
            <a:pPr algn="l"/>
            <a:r>
              <a:rPr lang="en-US" sz="2800" b="1" i="1">
                <a:solidFill>
                  <a:srgbClr val="0066FF"/>
                </a:solidFill>
                <a:latin typeface="Georgia" pitchFamily="18" charset="0"/>
              </a:rPr>
              <a:t>Basic definitions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534400" cy="5562600"/>
          </a:xfrm>
        </p:spPr>
        <p:txBody>
          <a:bodyPr/>
          <a:lstStyle/>
          <a:p>
            <a:pPr marL="660400" indent="-660400">
              <a:lnSpc>
                <a:spcPct val="90000"/>
              </a:lnSpc>
              <a:buFontTx/>
              <a:buAutoNum type="romanLcPeriod"/>
            </a:pPr>
            <a:r>
              <a:rPr lang="en-US" sz="2000" b="1"/>
              <a:t>Data structures - </a:t>
            </a:r>
            <a:r>
              <a:rPr lang="en-US" sz="2000"/>
              <a:t>In computer science, this is a way of storing data in a computer so that it can be used efficiently. Often a carefully chosen data structure will allow a more </a:t>
            </a:r>
            <a:r>
              <a:rPr lang="en-US" sz="2000">
                <a:hlinkClick r:id="rId3" tooltip="Algorithmic efficiency"/>
              </a:rPr>
              <a:t>efficient</a:t>
            </a:r>
            <a:r>
              <a:rPr lang="en-US" sz="2000"/>
              <a:t> </a:t>
            </a:r>
            <a:r>
              <a:rPr lang="en-US" sz="2000">
                <a:hlinkClick r:id="rId4" tooltip="Algorithm"/>
              </a:rPr>
              <a:t>algorithm</a:t>
            </a:r>
            <a:r>
              <a:rPr lang="en-US" sz="2000"/>
              <a:t> to be used. </a:t>
            </a:r>
          </a:p>
          <a:p>
            <a:pPr marL="660400" indent="-660400">
              <a:lnSpc>
                <a:spcPct val="90000"/>
              </a:lnSpc>
              <a:buFontTx/>
              <a:buAutoNum type="romanLcPeriod"/>
            </a:pPr>
            <a:endParaRPr lang="en-US" sz="2000"/>
          </a:p>
          <a:p>
            <a:pPr marL="660400" indent="-660400">
              <a:lnSpc>
                <a:spcPct val="90000"/>
              </a:lnSpc>
              <a:buFontTx/>
              <a:buAutoNum type="romanLcPeriod"/>
            </a:pPr>
            <a:r>
              <a:rPr lang="en-US" sz="2000"/>
              <a:t>An </a:t>
            </a:r>
            <a:r>
              <a:rPr lang="en-US" sz="2000" b="1"/>
              <a:t>abstract data type</a:t>
            </a:r>
            <a:r>
              <a:rPr lang="en-US" sz="2000"/>
              <a:t> (</a:t>
            </a:r>
            <a:r>
              <a:rPr lang="en-US" sz="2000" b="1"/>
              <a:t>ADT</a:t>
            </a:r>
            <a:r>
              <a:rPr lang="en-US" sz="2000"/>
              <a:t>) - is a specification of a data structure  and the set of operations that can be performed on it. E.g a queue</a:t>
            </a:r>
          </a:p>
          <a:p>
            <a:pPr marL="660400" indent="-660400">
              <a:lnSpc>
                <a:spcPct val="90000"/>
              </a:lnSpc>
              <a:buFontTx/>
              <a:buAutoNum type="romanLcPeriod"/>
            </a:pPr>
            <a:endParaRPr lang="en-US" sz="2000"/>
          </a:p>
          <a:p>
            <a:pPr marL="660400" indent="-660400">
              <a:lnSpc>
                <a:spcPct val="90000"/>
              </a:lnSpc>
              <a:buFontTx/>
              <a:buAutoNum type="romanLcPeriod"/>
            </a:pPr>
            <a:r>
              <a:rPr lang="en-US" sz="2000" b="1"/>
              <a:t>Abstraction - </a:t>
            </a:r>
            <a:r>
              <a:rPr lang="en-US" sz="2000"/>
              <a:t>This is the separation between what a data structure represents and what an algorithm accomplishes, from the implementation details of how things are actually carried out. i.e., hiding the unnecessary details</a:t>
            </a:r>
          </a:p>
          <a:p>
            <a:pPr marL="660400" indent="-660400">
              <a:lnSpc>
                <a:spcPct val="90000"/>
              </a:lnSpc>
              <a:buFontTx/>
              <a:buAutoNum type="romanLcPeriod"/>
            </a:pPr>
            <a:endParaRPr lang="en-US" sz="2000" b="1"/>
          </a:p>
          <a:p>
            <a:pPr marL="660400" indent="-660400">
              <a:lnSpc>
                <a:spcPct val="90000"/>
              </a:lnSpc>
              <a:buFontTx/>
              <a:buAutoNum type="romanLcPeriod"/>
            </a:pPr>
            <a:r>
              <a:rPr lang="en-US" sz="2000" b="1"/>
              <a:t>Data Abstraction - </a:t>
            </a:r>
            <a:r>
              <a:rPr lang="en-US" sz="2000"/>
              <a:t>Hiding of the representational details</a:t>
            </a:r>
            <a:endParaRPr lang="en-US" sz="2000" b="1"/>
          </a:p>
          <a:p>
            <a:pPr marL="660400" indent="-660400">
              <a:lnSpc>
                <a:spcPct val="90000"/>
              </a:lnSpc>
              <a:buFontTx/>
              <a:buAutoNum type="romanLcPeriod"/>
            </a:pPr>
            <a:endParaRPr lang="en-US" sz="2000" b="1"/>
          </a:p>
          <a:p>
            <a:pPr marL="660400" indent="-660400">
              <a:lnSpc>
                <a:spcPct val="90000"/>
              </a:lnSpc>
              <a:buFontTx/>
              <a:buAutoNum type="romanLcPeriod"/>
            </a:pPr>
            <a:r>
              <a:rPr lang="en-US" sz="2000" b="1"/>
              <a:t>Data Types - </a:t>
            </a:r>
            <a:r>
              <a:rPr lang="en-US" sz="2000" b="1">
                <a:solidFill>
                  <a:srgbClr val="CC3300"/>
                </a:solidFill>
              </a:rPr>
              <a:t>a</a:t>
            </a:r>
            <a:r>
              <a:rPr lang="en-US" sz="2000">
                <a:solidFill>
                  <a:srgbClr val="CC3300"/>
                </a:solidFill>
              </a:rPr>
              <a:t> </a:t>
            </a:r>
            <a:r>
              <a:rPr lang="en-US" sz="2000" b="1">
                <a:solidFill>
                  <a:srgbClr val="CC3300"/>
                </a:solidFill>
              </a:rPr>
              <a:t>data type</a:t>
            </a:r>
            <a:r>
              <a:rPr lang="en-US" sz="2000">
                <a:solidFill>
                  <a:srgbClr val="CC3300"/>
                </a:solidFill>
              </a:rPr>
              <a:t>,</a:t>
            </a:r>
            <a:r>
              <a:rPr lang="en-US" sz="2000"/>
              <a:t> or </a:t>
            </a:r>
            <a:r>
              <a:rPr lang="en-US" sz="2000" b="1"/>
              <a:t>type</a:t>
            </a:r>
            <a:r>
              <a:rPr lang="en-US" sz="2000"/>
              <a:t> is a classification of data. It indicates a set of values that have the same general meaning or intended purpose, e.g primitive types(integers,strings),records,classes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ln/>
        </p:spPr>
        <p:txBody>
          <a:bodyPr/>
          <a:lstStyle/>
          <a:p>
            <a:pPr algn="l"/>
            <a:r>
              <a:rPr lang="en-US" sz="2800" b="1" i="1">
                <a:solidFill>
                  <a:srgbClr val="0066FF"/>
                </a:solidFill>
                <a:latin typeface="Georgia" pitchFamily="18" charset="0"/>
              </a:rPr>
              <a:t>Atomic/Simple Data Types</a:t>
            </a:r>
            <a:r>
              <a:rPr lang="en-US" sz="2800" b="1">
                <a:solidFill>
                  <a:srgbClr val="0066FF"/>
                </a:solidFill>
                <a:latin typeface="Georgia" pitchFamily="18" charset="0"/>
              </a:rPr>
              <a:t/>
            </a:r>
            <a:br>
              <a:rPr lang="en-US" sz="2800" b="1">
                <a:solidFill>
                  <a:srgbClr val="0066FF"/>
                </a:solidFill>
                <a:latin typeface="Georgia" pitchFamily="18" charset="0"/>
              </a:rPr>
            </a:br>
            <a:endParaRPr lang="en-US" sz="2800" b="1">
              <a:solidFill>
                <a:srgbClr val="0066FF"/>
              </a:solidFill>
              <a:latin typeface="Georgia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/>
              <a:t>These are data types that are defined without imposing any structure on their values (have no</a:t>
            </a:r>
            <a:r>
              <a:rPr lang="en-US" sz="2400" b="1"/>
              <a:t> </a:t>
            </a:r>
            <a:r>
              <a:rPr lang="en-US" sz="2400"/>
              <a:t>internal structural relationship)</a:t>
            </a:r>
          </a:p>
          <a:p>
            <a:pPr>
              <a:buFont typeface="Wingdings" pitchFamily="2" charset="2"/>
              <a:buNone/>
            </a:pPr>
            <a:endParaRPr lang="en-US" sz="2400"/>
          </a:p>
          <a:p>
            <a:pPr>
              <a:buFont typeface="Wingdings" pitchFamily="2" charset="2"/>
              <a:buChar char="q"/>
            </a:pPr>
            <a:r>
              <a:rPr lang="en-US" sz="2400"/>
              <a:t>Examples of atomic types.</a:t>
            </a:r>
          </a:p>
          <a:p>
            <a:endParaRPr lang="en-US" sz="2400"/>
          </a:p>
          <a:p>
            <a:pPr lvl="1"/>
            <a:r>
              <a:rPr lang="en-US" sz="2400"/>
              <a:t>Boolean,</a:t>
            </a:r>
          </a:p>
          <a:p>
            <a:pPr lvl="1"/>
            <a:r>
              <a:rPr lang="en-US" sz="2400"/>
              <a:t>Integer</a:t>
            </a:r>
          </a:p>
          <a:p>
            <a:pPr lvl="1"/>
            <a:r>
              <a:rPr lang="en-US" sz="2400"/>
              <a:t>characters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1248</Words>
  <Application>Microsoft Office PowerPoint</Application>
  <PresentationFormat>On-screen Show (4:3)</PresentationFormat>
  <Paragraphs>202</Paragraphs>
  <Slides>24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Default Design</vt:lpstr>
      <vt:lpstr>DATA STRUCTURES AND ALGORITHMS</vt:lpstr>
      <vt:lpstr>Data Structures; an Introduction</vt:lpstr>
      <vt:lpstr> Introduction</vt:lpstr>
      <vt:lpstr> Introduction</vt:lpstr>
      <vt:lpstr> Introduction</vt:lpstr>
      <vt:lpstr>Introduction</vt:lpstr>
      <vt:lpstr>Introduction</vt:lpstr>
      <vt:lpstr>Basic definitions</vt:lpstr>
      <vt:lpstr>Atomic/Simple Data Types </vt:lpstr>
      <vt:lpstr>Structured Data Types </vt:lpstr>
      <vt:lpstr>Structured Data Types : Arrays</vt:lpstr>
      <vt:lpstr>Slide 12</vt:lpstr>
      <vt:lpstr>Declaring an Array</vt:lpstr>
      <vt:lpstr>Arrays</vt:lpstr>
      <vt:lpstr>Arrays</vt:lpstr>
      <vt:lpstr>Arrays</vt:lpstr>
      <vt:lpstr>Arrays</vt:lpstr>
      <vt:lpstr>Multidimensional arrays </vt:lpstr>
      <vt:lpstr>What does the piece of code below do?</vt:lpstr>
      <vt:lpstr>ARRAY ADVANTAGES</vt:lpstr>
      <vt:lpstr>Arrays:Disadvantages</vt:lpstr>
      <vt:lpstr>Slide 22</vt:lpstr>
      <vt:lpstr>Exercise 1</vt:lpstr>
      <vt:lpstr>Slide 24</vt:lpstr>
    </vt:vector>
  </TitlesOfParts>
  <Company>IREP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ONE – Data Structures; an Introduction</dc:title>
  <dc:creator>Chepken</dc:creator>
  <cp:lastModifiedBy>Richard</cp:lastModifiedBy>
  <cp:revision>99</cp:revision>
  <dcterms:created xsi:type="dcterms:W3CDTF">2006-04-08T18:35:23Z</dcterms:created>
  <dcterms:modified xsi:type="dcterms:W3CDTF">2021-05-25T10:24:43Z</dcterms:modified>
</cp:coreProperties>
</file>