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59" r:id="rId4"/>
    <p:sldId id="260" r:id="rId5"/>
    <p:sldId id="272" r:id="rId6"/>
    <p:sldId id="273" r:id="rId7"/>
    <p:sldId id="274" r:id="rId8"/>
    <p:sldId id="275" r:id="rId9"/>
    <p:sldId id="276" r:id="rId10"/>
    <p:sldId id="277" r:id="rId11"/>
    <p:sldId id="278" r:id="rId12"/>
    <p:sldId id="279" r:id="rId13"/>
    <p:sldId id="280" r:id="rId14"/>
    <p:sldId id="284" r:id="rId15"/>
    <p:sldId id="285" r:id="rId16"/>
    <p:sldId id="286" r:id="rId17"/>
    <p:sldId id="287" r:id="rId18"/>
    <p:sldId id="288" r:id="rId19"/>
    <p:sldId id="289" r:id="rId20"/>
    <p:sldId id="290" r:id="rId21"/>
    <p:sldId id="308" r:id="rId22"/>
    <p:sldId id="291" r:id="rId23"/>
    <p:sldId id="261" r:id="rId24"/>
    <p:sldId id="262" r:id="rId25"/>
    <p:sldId id="263" r:id="rId26"/>
    <p:sldId id="264" r:id="rId27"/>
    <p:sldId id="265" r:id="rId28"/>
    <p:sldId id="292" r:id="rId29"/>
    <p:sldId id="294" r:id="rId30"/>
    <p:sldId id="295" r:id="rId31"/>
    <p:sldId id="296" r:id="rId32"/>
    <p:sldId id="298" r:id="rId33"/>
    <p:sldId id="299" r:id="rId34"/>
    <p:sldId id="300" r:id="rId35"/>
    <p:sldId id="309" r:id="rId36"/>
    <p:sldId id="310" r:id="rId37"/>
    <p:sldId id="268" r:id="rId38"/>
    <p:sldId id="269" r:id="rId39"/>
    <p:sldId id="270" r:id="rId40"/>
    <p:sldId id="271" r:id="rId41"/>
    <p:sldId id="301" r:id="rId42"/>
    <p:sldId id="302" r:id="rId43"/>
    <p:sldId id="303" r:id="rId44"/>
    <p:sldId id="304" r:id="rId45"/>
    <p:sldId id="305" r:id="rId46"/>
    <p:sldId id="306" r:id="rId47"/>
    <p:sldId id="307" r:id="rId48"/>
    <p:sldId id="31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1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600D7-82C4-4531-9BDC-D26206CB56F7}" type="datetimeFigureOut">
              <a:rPr lang="en-US" smtClean="0"/>
              <a:t>30/05/2021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81C7FC-3637-4470-9B8E-9228A18FB5A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A81BCBC-279E-4F1B-9BA2-CA7F09A13561}" type="slidenum">
              <a:rPr lang="en-AU"/>
              <a:pPr/>
              <a:t>5</a:t>
            </a:fld>
            <a:endParaRPr lang="en-AU"/>
          </a:p>
        </p:txBody>
      </p:sp>
      <p:sp>
        <p:nvSpPr>
          <p:cNvPr id="11267" name="Rectangle 2"/>
          <p:cNvSpPr>
            <a:spLocks noRot="1" noChangeArrowheads="1" noTextEdit="1"/>
          </p:cNvSpPr>
          <p:nvPr>
            <p:ph type="sldImg"/>
          </p:nvPr>
        </p:nvSpPr>
        <p:spPr>
          <a:xfrm>
            <a:off x="1149350" y="687388"/>
            <a:ext cx="4565650" cy="3424237"/>
          </a:xfrm>
          <a:ln/>
        </p:spPr>
      </p:sp>
      <p:sp>
        <p:nvSpPr>
          <p:cNvPr id="11268"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8026F9B-0B86-4185-BED4-2C83B7489EF8}" type="slidenum">
              <a:rPr lang="en-AU"/>
              <a:pPr/>
              <a:t>14</a:t>
            </a:fld>
            <a:endParaRPr lang="en-AU"/>
          </a:p>
        </p:txBody>
      </p:sp>
      <p:sp>
        <p:nvSpPr>
          <p:cNvPr id="35843" name="Rectangle 2"/>
          <p:cNvSpPr>
            <a:spLocks noRot="1" noChangeArrowheads="1" noTextEdit="1"/>
          </p:cNvSpPr>
          <p:nvPr>
            <p:ph type="sldImg"/>
          </p:nvPr>
        </p:nvSpPr>
        <p:spPr>
          <a:xfrm>
            <a:off x="1149350" y="687388"/>
            <a:ext cx="4565650" cy="3424237"/>
          </a:xfrm>
          <a:ln/>
        </p:spPr>
      </p:sp>
      <p:sp>
        <p:nvSpPr>
          <p:cNvPr id="35844"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77E34BE-AB93-4E7B-BCD5-4436642F69F5}" type="slidenum">
              <a:rPr lang="en-AU"/>
              <a:pPr/>
              <a:t>15</a:t>
            </a:fld>
            <a:endParaRPr lang="en-AU"/>
          </a:p>
        </p:txBody>
      </p:sp>
      <p:sp>
        <p:nvSpPr>
          <p:cNvPr id="37891" name="Rectangle 2"/>
          <p:cNvSpPr>
            <a:spLocks noRot="1" noChangeArrowheads="1" noTextEdit="1"/>
          </p:cNvSpPr>
          <p:nvPr>
            <p:ph type="sldImg"/>
          </p:nvPr>
        </p:nvSpPr>
        <p:spPr>
          <a:xfrm>
            <a:off x="1149350" y="687388"/>
            <a:ext cx="4565650" cy="3424237"/>
          </a:xfrm>
          <a:ln/>
        </p:spPr>
      </p:sp>
      <p:sp>
        <p:nvSpPr>
          <p:cNvPr id="37892"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E3C8369-A612-4B86-A32B-2A3134D53E54}" type="slidenum">
              <a:rPr lang="en-AU"/>
              <a:pPr/>
              <a:t>16</a:t>
            </a:fld>
            <a:endParaRPr lang="en-AU"/>
          </a:p>
        </p:txBody>
      </p:sp>
      <p:sp>
        <p:nvSpPr>
          <p:cNvPr id="39939" name="Rectangle 2"/>
          <p:cNvSpPr>
            <a:spLocks noRot="1" noChangeArrowheads="1" noTextEdit="1"/>
          </p:cNvSpPr>
          <p:nvPr>
            <p:ph type="sldImg"/>
          </p:nvPr>
        </p:nvSpPr>
        <p:spPr>
          <a:xfrm>
            <a:off x="1149350" y="687388"/>
            <a:ext cx="4565650" cy="3424237"/>
          </a:xfrm>
          <a:ln/>
        </p:spPr>
      </p:sp>
      <p:sp>
        <p:nvSpPr>
          <p:cNvPr id="39940"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67D13F3-5C16-43D6-9272-BEB650253894}" type="slidenum">
              <a:rPr lang="en-AU"/>
              <a:pPr/>
              <a:t>17</a:t>
            </a:fld>
            <a:endParaRPr lang="en-AU"/>
          </a:p>
        </p:txBody>
      </p:sp>
      <p:sp>
        <p:nvSpPr>
          <p:cNvPr id="41987" name="Rectangle 2"/>
          <p:cNvSpPr>
            <a:spLocks noRot="1" noChangeArrowheads="1" noTextEdit="1"/>
          </p:cNvSpPr>
          <p:nvPr>
            <p:ph type="sldImg"/>
          </p:nvPr>
        </p:nvSpPr>
        <p:spPr>
          <a:xfrm>
            <a:off x="1149350" y="687388"/>
            <a:ext cx="4565650" cy="3424237"/>
          </a:xfrm>
          <a:ln/>
        </p:spPr>
      </p:sp>
      <p:sp>
        <p:nvSpPr>
          <p:cNvPr id="41988"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CB64E391-BD6F-4430-B225-B07AA8A25364}" type="slidenum">
              <a:rPr lang="ar-SA"/>
              <a:pPr/>
              <a:t>21</a:t>
            </a:fld>
            <a:endParaRPr lang="en-US"/>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AF6C3B80-D152-4810-AB54-B4F33788AE00}" type="slidenum">
              <a:rPr lang="en-AU"/>
              <a:pPr/>
              <a:t>28</a:t>
            </a:fld>
            <a:endParaRPr lang="en-AU"/>
          </a:p>
        </p:txBody>
      </p:sp>
      <p:sp>
        <p:nvSpPr>
          <p:cNvPr id="10243" name="Rectangle 2"/>
          <p:cNvSpPr>
            <a:spLocks noRot="1" noChangeArrowheads="1" noTextEdit="1"/>
          </p:cNvSpPr>
          <p:nvPr>
            <p:ph type="sldImg"/>
          </p:nvPr>
        </p:nvSpPr>
        <p:spPr>
          <a:xfrm>
            <a:off x="1149350" y="687388"/>
            <a:ext cx="4565650" cy="3424237"/>
          </a:xfrm>
          <a:ln/>
        </p:spPr>
      </p:sp>
      <p:sp>
        <p:nvSpPr>
          <p:cNvPr id="10244"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3CDE99C2-5424-4660-AE4F-A06616CCCD02}" type="slidenum">
              <a:rPr lang="en-AU"/>
              <a:pPr/>
              <a:t>29</a:t>
            </a:fld>
            <a:endParaRPr lang="en-AU"/>
          </a:p>
        </p:txBody>
      </p:sp>
      <p:sp>
        <p:nvSpPr>
          <p:cNvPr id="14339" name="Rectangle 2"/>
          <p:cNvSpPr>
            <a:spLocks noRot="1" noChangeArrowheads="1" noTextEdit="1"/>
          </p:cNvSpPr>
          <p:nvPr>
            <p:ph type="sldImg"/>
          </p:nvPr>
        </p:nvSpPr>
        <p:spPr>
          <a:xfrm>
            <a:off x="1149350" y="687388"/>
            <a:ext cx="4565650" cy="3424237"/>
          </a:xfrm>
          <a:ln/>
        </p:spPr>
      </p:sp>
      <p:sp>
        <p:nvSpPr>
          <p:cNvPr id="14340"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A79E837A-1EB1-44B1-94F4-DCA7EBEF3A29}" type="slidenum">
              <a:rPr lang="en-AU"/>
              <a:pPr/>
              <a:t>30</a:t>
            </a:fld>
            <a:endParaRPr lang="en-AU"/>
          </a:p>
        </p:txBody>
      </p:sp>
      <p:sp>
        <p:nvSpPr>
          <p:cNvPr id="16387" name="Rectangle 2"/>
          <p:cNvSpPr>
            <a:spLocks noRot="1" noChangeArrowheads="1" noTextEdit="1"/>
          </p:cNvSpPr>
          <p:nvPr>
            <p:ph type="sldImg"/>
          </p:nvPr>
        </p:nvSpPr>
        <p:spPr>
          <a:xfrm>
            <a:off x="1149350" y="687388"/>
            <a:ext cx="4565650" cy="3424237"/>
          </a:xfrm>
          <a:ln/>
        </p:spPr>
      </p:sp>
      <p:sp>
        <p:nvSpPr>
          <p:cNvPr id="16388"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03E6AD9-329E-4FBB-B4E6-F936DA2013AD}" type="slidenum">
              <a:rPr lang="en-AU"/>
              <a:pPr/>
              <a:t>31</a:t>
            </a:fld>
            <a:endParaRPr lang="en-AU"/>
          </a:p>
        </p:txBody>
      </p:sp>
      <p:sp>
        <p:nvSpPr>
          <p:cNvPr id="18435" name="Rectangle 2"/>
          <p:cNvSpPr>
            <a:spLocks noRot="1" noChangeArrowheads="1" noTextEdit="1"/>
          </p:cNvSpPr>
          <p:nvPr>
            <p:ph type="sldImg"/>
          </p:nvPr>
        </p:nvSpPr>
        <p:spPr>
          <a:xfrm>
            <a:off x="1149350" y="687388"/>
            <a:ext cx="4565650" cy="3424237"/>
          </a:xfrm>
          <a:ln/>
        </p:spPr>
      </p:sp>
      <p:sp>
        <p:nvSpPr>
          <p:cNvPr id="18436"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FC78342C-E4F4-402F-864C-A4E16365BDF5}" type="slidenum">
              <a:rPr lang="en-AU"/>
              <a:pPr/>
              <a:t>32</a:t>
            </a:fld>
            <a:endParaRPr lang="en-AU"/>
          </a:p>
        </p:txBody>
      </p:sp>
      <p:sp>
        <p:nvSpPr>
          <p:cNvPr id="22531" name="Rectangle 2"/>
          <p:cNvSpPr>
            <a:spLocks noRot="1" noChangeArrowheads="1" noTextEdit="1"/>
          </p:cNvSpPr>
          <p:nvPr>
            <p:ph type="sldImg"/>
          </p:nvPr>
        </p:nvSpPr>
        <p:spPr>
          <a:xfrm>
            <a:off x="1149350" y="687388"/>
            <a:ext cx="4565650" cy="3424237"/>
          </a:xfrm>
          <a:ln/>
        </p:spPr>
      </p:sp>
      <p:sp>
        <p:nvSpPr>
          <p:cNvPr id="22532"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F68AB09B-7F29-46A5-8E77-DAD53AD70CA6}" type="slidenum">
              <a:rPr lang="en-AU"/>
              <a:pPr/>
              <a:t>6</a:t>
            </a:fld>
            <a:endParaRPr lang="en-AU"/>
          </a:p>
        </p:txBody>
      </p:sp>
      <p:sp>
        <p:nvSpPr>
          <p:cNvPr id="13315" name="Rectangle 2"/>
          <p:cNvSpPr>
            <a:spLocks noRot="1" noChangeArrowheads="1" noTextEdit="1"/>
          </p:cNvSpPr>
          <p:nvPr>
            <p:ph type="sldImg"/>
          </p:nvPr>
        </p:nvSpPr>
        <p:spPr>
          <a:xfrm>
            <a:off x="1149350" y="687388"/>
            <a:ext cx="4565650" cy="3424237"/>
          </a:xfrm>
          <a:ln/>
        </p:spPr>
      </p:sp>
      <p:sp>
        <p:nvSpPr>
          <p:cNvPr id="13316"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7E38A19-4593-46C7-BE87-39F3A13C39F8}" type="slidenum">
              <a:rPr lang="en-AU"/>
              <a:pPr/>
              <a:t>33</a:t>
            </a:fld>
            <a:endParaRPr lang="en-AU"/>
          </a:p>
        </p:txBody>
      </p:sp>
      <p:sp>
        <p:nvSpPr>
          <p:cNvPr id="24579" name="Rectangle 2"/>
          <p:cNvSpPr>
            <a:spLocks noRot="1" noChangeArrowheads="1" noTextEdit="1"/>
          </p:cNvSpPr>
          <p:nvPr>
            <p:ph type="sldImg"/>
          </p:nvPr>
        </p:nvSpPr>
        <p:spPr>
          <a:xfrm>
            <a:off x="1149350" y="687388"/>
            <a:ext cx="4565650" cy="3424237"/>
          </a:xfrm>
          <a:ln/>
        </p:spPr>
      </p:sp>
      <p:sp>
        <p:nvSpPr>
          <p:cNvPr id="24580"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48A9D295-01FB-4767-8FF9-9C1FEB9E35F6}" type="slidenum">
              <a:rPr lang="ar-SA"/>
              <a:pPr/>
              <a:t>35</a:t>
            </a:fld>
            <a:endParaRPr lang="en-US"/>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0C40189-F99E-4D25-A951-B54976772E79}" type="slidenum">
              <a:rPr lang="ar-SA"/>
              <a:pPr/>
              <a:t>36</a:t>
            </a:fld>
            <a:endParaRPr 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01C1A34-A8CB-4A8C-BC14-D5F97AC46ACC}" type="slidenum">
              <a:rPr lang="en-AU"/>
              <a:pPr/>
              <a:t>41</a:t>
            </a:fld>
            <a:endParaRPr lang="en-AU"/>
          </a:p>
        </p:txBody>
      </p:sp>
      <p:sp>
        <p:nvSpPr>
          <p:cNvPr id="29699" name="Rectangle 2"/>
          <p:cNvSpPr>
            <a:spLocks noRot="1" noChangeArrowheads="1" noTextEdit="1"/>
          </p:cNvSpPr>
          <p:nvPr>
            <p:ph type="sldImg"/>
          </p:nvPr>
        </p:nvSpPr>
        <p:spPr>
          <a:xfrm>
            <a:off x="1149350" y="687388"/>
            <a:ext cx="4565650" cy="3424237"/>
          </a:xfrm>
          <a:ln/>
        </p:spPr>
      </p:sp>
      <p:sp>
        <p:nvSpPr>
          <p:cNvPr id="29700"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74D8C99-D788-4FAB-9C70-F3027CADB644}" type="slidenum">
              <a:rPr lang="en-AU"/>
              <a:pPr/>
              <a:t>42</a:t>
            </a:fld>
            <a:endParaRPr lang="en-AU"/>
          </a:p>
        </p:txBody>
      </p:sp>
      <p:sp>
        <p:nvSpPr>
          <p:cNvPr id="31747" name="Rectangle 2"/>
          <p:cNvSpPr>
            <a:spLocks noRot="1" noChangeArrowheads="1" noTextEdit="1"/>
          </p:cNvSpPr>
          <p:nvPr>
            <p:ph type="sldImg"/>
          </p:nvPr>
        </p:nvSpPr>
        <p:spPr>
          <a:xfrm>
            <a:off x="1149350" y="687388"/>
            <a:ext cx="4565650" cy="3424237"/>
          </a:xfrm>
          <a:ln/>
        </p:spPr>
      </p:sp>
      <p:sp>
        <p:nvSpPr>
          <p:cNvPr id="31748"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5F6FC06-5A13-4C3C-90F1-CCF463FCF3B2}" type="slidenum">
              <a:rPr lang="en-AU"/>
              <a:pPr/>
              <a:t>43</a:t>
            </a:fld>
            <a:endParaRPr lang="en-AU"/>
          </a:p>
        </p:txBody>
      </p:sp>
      <p:sp>
        <p:nvSpPr>
          <p:cNvPr id="33795" name="Rectangle 2"/>
          <p:cNvSpPr>
            <a:spLocks noRot="1" noChangeArrowheads="1" noTextEdit="1"/>
          </p:cNvSpPr>
          <p:nvPr>
            <p:ph type="sldImg"/>
          </p:nvPr>
        </p:nvSpPr>
        <p:spPr>
          <a:xfrm>
            <a:off x="1149350" y="687388"/>
            <a:ext cx="4565650" cy="3424237"/>
          </a:xfrm>
          <a:ln/>
        </p:spPr>
      </p:sp>
      <p:sp>
        <p:nvSpPr>
          <p:cNvPr id="33796"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516595E-95D8-41AE-BAD4-D90D464C98E3}" type="slidenum">
              <a:rPr lang="en-AU"/>
              <a:pPr/>
              <a:t>44</a:t>
            </a:fld>
            <a:endParaRPr lang="en-AU"/>
          </a:p>
        </p:txBody>
      </p:sp>
      <p:sp>
        <p:nvSpPr>
          <p:cNvPr id="35843" name="Rectangle 2"/>
          <p:cNvSpPr>
            <a:spLocks noRot="1" noChangeArrowheads="1" noTextEdit="1"/>
          </p:cNvSpPr>
          <p:nvPr>
            <p:ph type="sldImg"/>
          </p:nvPr>
        </p:nvSpPr>
        <p:spPr>
          <a:xfrm>
            <a:off x="1149350" y="687388"/>
            <a:ext cx="4565650" cy="3424237"/>
          </a:xfrm>
          <a:ln/>
        </p:spPr>
      </p:sp>
      <p:sp>
        <p:nvSpPr>
          <p:cNvPr id="35844"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6161BA9-9073-479C-B628-F512C390EFE9}" type="slidenum">
              <a:rPr lang="en-AU"/>
              <a:pPr/>
              <a:t>45</a:t>
            </a:fld>
            <a:endParaRPr lang="en-AU"/>
          </a:p>
        </p:txBody>
      </p:sp>
      <p:sp>
        <p:nvSpPr>
          <p:cNvPr id="37891" name="Rectangle 2"/>
          <p:cNvSpPr>
            <a:spLocks noRot="1" noChangeArrowheads="1" noTextEdit="1"/>
          </p:cNvSpPr>
          <p:nvPr>
            <p:ph type="sldImg"/>
          </p:nvPr>
        </p:nvSpPr>
        <p:spPr>
          <a:xfrm>
            <a:off x="1149350" y="687388"/>
            <a:ext cx="4565650" cy="3424237"/>
          </a:xfrm>
          <a:ln/>
        </p:spPr>
      </p:sp>
      <p:sp>
        <p:nvSpPr>
          <p:cNvPr id="37892"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B13DB01-88FA-49C0-B430-F15333D5B93B}" type="slidenum">
              <a:rPr lang="en-AU"/>
              <a:pPr/>
              <a:t>46</a:t>
            </a:fld>
            <a:endParaRPr lang="en-AU"/>
          </a:p>
        </p:txBody>
      </p:sp>
      <p:sp>
        <p:nvSpPr>
          <p:cNvPr id="39939" name="Rectangle 2"/>
          <p:cNvSpPr>
            <a:spLocks noRot="1" noChangeArrowheads="1" noTextEdit="1"/>
          </p:cNvSpPr>
          <p:nvPr>
            <p:ph type="sldImg"/>
          </p:nvPr>
        </p:nvSpPr>
        <p:spPr>
          <a:xfrm>
            <a:off x="1149350" y="687388"/>
            <a:ext cx="4565650" cy="3424237"/>
          </a:xfrm>
          <a:ln/>
        </p:spPr>
      </p:sp>
      <p:sp>
        <p:nvSpPr>
          <p:cNvPr id="39940"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8AC85EF3-2739-4E99-9A46-6378042574B7}" type="slidenum">
              <a:rPr lang="en-AU"/>
              <a:pPr/>
              <a:t>7</a:t>
            </a:fld>
            <a:endParaRPr lang="en-AU"/>
          </a:p>
        </p:txBody>
      </p:sp>
      <p:sp>
        <p:nvSpPr>
          <p:cNvPr id="15363" name="Rectangle 2"/>
          <p:cNvSpPr>
            <a:spLocks noRot="1" noChangeArrowheads="1" noTextEdit="1"/>
          </p:cNvSpPr>
          <p:nvPr>
            <p:ph type="sldImg"/>
          </p:nvPr>
        </p:nvSpPr>
        <p:spPr>
          <a:xfrm>
            <a:off x="1149350" y="687388"/>
            <a:ext cx="4565650" cy="3424237"/>
          </a:xfrm>
          <a:ln/>
        </p:spPr>
      </p:sp>
      <p:sp>
        <p:nvSpPr>
          <p:cNvPr id="15364"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3595153-5B0A-4A5A-8D7A-DB7FA1684822}" type="slidenum">
              <a:rPr lang="en-AU"/>
              <a:pPr/>
              <a:t>8</a:t>
            </a:fld>
            <a:endParaRPr lang="en-AU"/>
          </a:p>
        </p:txBody>
      </p:sp>
      <p:sp>
        <p:nvSpPr>
          <p:cNvPr id="17411" name="Rectangle 2"/>
          <p:cNvSpPr>
            <a:spLocks noRot="1" noChangeArrowheads="1" noTextEdit="1"/>
          </p:cNvSpPr>
          <p:nvPr>
            <p:ph type="sldImg"/>
          </p:nvPr>
        </p:nvSpPr>
        <p:spPr>
          <a:xfrm>
            <a:off x="1149350" y="687388"/>
            <a:ext cx="4565650" cy="3424237"/>
          </a:xfrm>
          <a:ln/>
        </p:spPr>
      </p:sp>
      <p:sp>
        <p:nvSpPr>
          <p:cNvPr id="17412"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38BC82A1-B76F-4C5A-B89C-5BBCD67ED490}" type="slidenum">
              <a:rPr lang="en-AU"/>
              <a:pPr/>
              <a:t>9</a:t>
            </a:fld>
            <a:endParaRPr lang="en-AU"/>
          </a:p>
        </p:txBody>
      </p:sp>
      <p:sp>
        <p:nvSpPr>
          <p:cNvPr id="19459" name="Rectangle 2"/>
          <p:cNvSpPr>
            <a:spLocks noRot="1" noChangeArrowheads="1" noTextEdit="1"/>
          </p:cNvSpPr>
          <p:nvPr>
            <p:ph type="sldImg"/>
          </p:nvPr>
        </p:nvSpPr>
        <p:spPr>
          <a:xfrm>
            <a:off x="1149350" y="687388"/>
            <a:ext cx="4565650" cy="3424237"/>
          </a:xfrm>
          <a:ln/>
        </p:spPr>
      </p:sp>
      <p:sp>
        <p:nvSpPr>
          <p:cNvPr id="19460"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FED7C97-C371-4B31-8AB8-2AC66854ACF4}" type="slidenum">
              <a:rPr lang="en-AU"/>
              <a:pPr/>
              <a:t>10</a:t>
            </a:fld>
            <a:endParaRPr lang="en-AU"/>
          </a:p>
        </p:txBody>
      </p:sp>
      <p:sp>
        <p:nvSpPr>
          <p:cNvPr id="21507" name="Rectangle 2"/>
          <p:cNvSpPr>
            <a:spLocks noRot="1" noChangeArrowheads="1" noTextEdit="1"/>
          </p:cNvSpPr>
          <p:nvPr>
            <p:ph type="sldImg"/>
          </p:nvPr>
        </p:nvSpPr>
        <p:spPr>
          <a:xfrm>
            <a:off x="1149350" y="687388"/>
            <a:ext cx="4565650" cy="3424237"/>
          </a:xfrm>
          <a:ln/>
        </p:spPr>
      </p:sp>
      <p:sp>
        <p:nvSpPr>
          <p:cNvPr id="21508"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33D3BD2-A36C-4BF8-A210-B82C23C0CAC6}" type="slidenum">
              <a:rPr lang="en-AU"/>
              <a:pPr/>
              <a:t>11</a:t>
            </a:fld>
            <a:endParaRPr lang="en-AU"/>
          </a:p>
        </p:txBody>
      </p:sp>
      <p:sp>
        <p:nvSpPr>
          <p:cNvPr id="23555" name="Rectangle 2"/>
          <p:cNvSpPr>
            <a:spLocks noRot="1" noChangeArrowheads="1" noTextEdit="1"/>
          </p:cNvSpPr>
          <p:nvPr>
            <p:ph type="sldImg"/>
          </p:nvPr>
        </p:nvSpPr>
        <p:spPr>
          <a:xfrm>
            <a:off x="1149350" y="687388"/>
            <a:ext cx="4565650" cy="3424237"/>
          </a:xfrm>
          <a:ln/>
        </p:spPr>
      </p:sp>
      <p:sp>
        <p:nvSpPr>
          <p:cNvPr id="23556"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C2B785E-CE69-4011-BC3C-095721E9E49F}" type="slidenum">
              <a:rPr lang="en-AU"/>
              <a:pPr/>
              <a:t>12</a:t>
            </a:fld>
            <a:endParaRPr lang="en-AU"/>
          </a:p>
        </p:txBody>
      </p:sp>
      <p:sp>
        <p:nvSpPr>
          <p:cNvPr id="25603" name="Rectangle 2"/>
          <p:cNvSpPr>
            <a:spLocks noRot="1" noChangeArrowheads="1" noTextEdit="1"/>
          </p:cNvSpPr>
          <p:nvPr>
            <p:ph type="sldImg"/>
          </p:nvPr>
        </p:nvSpPr>
        <p:spPr>
          <a:xfrm>
            <a:off x="1149350" y="687388"/>
            <a:ext cx="4565650" cy="3424237"/>
          </a:xfrm>
          <a:ln/>
        </p:spPr>
      </p:sp>
      <p:sp>
        <p:nvSpPr>
          <p:cNvPr id="25604"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204DFA3-F209-4F25-967A-4A0C84751C0B}" type="slidenum">
              <a:rPr lang="en-AU"/>
              <a:pPr/>
              <a:t>13</a:t>
            </a:fld>
            <a:endParaRPr lang="en-AU"/>
          </a:p>
        </p:txBody>
      </p:sp>
      <p:sp>
        <p:nvSpPr>
          <p:cNvPr id="27651" name="Rectangle 2"/>
          <p:cNvSpPr>
            <a:spLocks noRot="1" noChangeArrowheads="1" noTextEdit="1"/>
          </p:cNvSpPr>
          <p:nvPr>
            <p:ph type="sldImg"/>
          </p:nvPr>
        </p:nvSpPr>
        <p:spPr>
          <a:xfrm>
            <a:off x="1149350" y="687388"/>
            <a:ext cx="4565650" cy="3424237"/>
          </a:xfrm>
          <a:ln/>
        </p:spPr>
      </p:sp>
      <p:sp>
        <p:nvSpPr>
          <p:cNvPr id="27652" name="Rectangle 3"/>
          <p:cNvSpPr>
            <a:spLocks noGrp="1" noChangeArrowheads="1"/>
          </p:cNvSpPr>
          <p:nvPr>
            <p:ph type="body" idx="1"/>
          </p:nvPr>
        </p:nvSpPr>
        <p:spPr>
          <a:xfrm>
            <a:off x="914400" y="4343400"/>
            <a:ext cx="5029200" cy="4113213"/>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30/05/2021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0CB40-59D4-4272-9A00-B3E27F361FBB}" type="datetimeFigureOut">
              <a:rPr lang="en-US" smtClean="0"/>
              <a:pPr/>
              <a:t>30/05/2021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7326D-AE03-4572-8C71-CFA92DA37D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course101.work@gmai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AND ALGORITHMS</a:t>
            </a:r>
            <a:endParaRPr lang="en-US" dirty="0"/>
          </a:p>
        </p:txBody>
      </p:sp>
      <p:sp>
        <p:nvSpPr>
          <p:cNvPr id="3" name="Subtitle 2"/>
          <p:cNvSpPr>
            <a:spLocks noGrp="1"/>
          </p:cNvSpPr>
          <p:nvPr>
            <p:ph type="subTitle" idx="1"/>
          </p:nvPr>
        </p:nvSpPr>
        <p:spPr/>
        <p:txBody>
          <a:bodyPr/>
          <a:lstStyle/>
          <a:p>
            <a:r>
              <a:rPr lang="en-US" dirty="0" smtClean="0"/>
              <a:t>SLIDE </a:t>
            </a:r>
            <a:r>
              <a:rPr lang="en-US" dirty="0" smtClean="0"/>
              <a:t>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Adding Data to the Head (1)</a:t>
            </a:r>
          </a:p>
        </p:txBody>
      </p:sp>
      <p:sp>
        <p:nvSpPr>
          <p:cNvPr id="20485"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20486" name="Text Box 6"/>
          <p:cNvSpPr txBox="1">
            <a:spLocks noChangeArrowheads="1"/>
          </p:cNvSpPr>
          <p:nvPr/>
        </p:nvSpPr>
        <p:spPr bwMode="auto">
          <a:xfrm>
            <a:off x="304800" y="908050"/>
            <a:ext cx="8534400" cy="701675"/>
          </a:xfrm>
          <a:prstGeom prst="rect">
            <a:avLst/>
          </a:prstGeom>
          <a:noFill/>
          <a:ln w="9525">
            <a:noFill/>
            <a:miter lim="800000"/>
            <a:headEnd/>
            <a:tailEnd/>
          </a:ln>
        </p:spPr>
        <p:txBody>
          <a:bodyPr>
            <a:spAutoFit/>
          </a:bodyPr>
          <a:lstStyle/>
          <a:p>
            <a:pPr>
              <a:spcBef>
                <a:spcPct val="50000"/>
              </a:spcBef>
            </a:pPr>
            <a:r>
              <a:rPr lang="en-AU" sz="2000"/>
              <a:t>Adding data to the head of a list is the easiest and quickest way in which it can be done.</a:t>
            </a:r>
            <a:endParaRPr lang="en-AU" sz="2000" b="1"/>
          </a:p>
        </p:txBody>
      </p:sp>
      <p:sp>
        <p:nvSpPr>
          <p:cNvPr id="20487" name="Text Box 21"/>
          <p:cNvSpPr txBox="1">
            <a:spLocks noChangeArrowheads="1"/>
          </p:cNvSpPr>
          <p:nvPr/>
        </p:nvSpPr>
        <p:spPr bwMode="auto">
          <a:xfrm>
            <a:off x="3000375" y="2349500"/>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20488" name="Text Box 22"/>
          <p:cNvSpPr txBox="1">
            <a:spLocks noChangeArrowheads="1"/>
          </p:cNvSpPr>
          <p:nvPr/>
        </p:nvSpPr>
        <p:spPr bwMode="auto">
          <a:xfrm>
            <a:off x="4143375" y="2349500"/>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20489" name="Text Box 23"/>
          <p:cNvSpPr txBox="1">
            <a:spLocks noChangeArrowheads="1"/>
          </p:cNvSpPr>
          <p:nvPr/>
        </p:nvSpPr>
        <p:spPr bwMode="auto">
          <a:xfrm>
            <a:off x="5534025" y="2349500"/>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20490" name="Text Box 24"/>
          <p:cNvSpPr txBox="1">
            <a:spLocks noChangeArrowheads="1"/>
          </p:cNvSpPr>
          <p:nvPr/>
        </p:nvSpPr>
        <p:spPr bwMode="auto">
          <a:xfrm>
            <a:off x="6677025" y="2349500"/>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20491" name="Text Box 27"/>
          <p:cNvSpPr txBox="1">
            <a:spLocks noChangeArrowheads="1"/>
          </p:cNvSpPr>
          <p:nvPr/>
        </p:nvSpPr>
        <p:spPr bwMode="auto">
          <a:xfrm>
            <a:off x="966788" y="2035175"/>
            <a:ext cx="1447800" cy="712788"/>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b="1"/>
              <a:t>Header</a:t>
            </a:r>
          </a:p>
          <a:p>
            <a:pPr algn="ctr">
              <a:spcBef>
                <a:spcPct val="50000"/>
              </a:spcBef>
            </a:pPr>
            <a:r>
              <a:rPr lang="en-AU" sz="1600"/>
              <a:t>head</a:t>
            </a:r>
          </a:p>
        </p:txBody>
      </p:sp>
      <p:sp>
        <p:nvSpPr>
          <p:cNvPr id="20492" name="Line 32"/>
          <p:cNvSpPr>
            <a:spLocks noChangeShapeType="1"/>
          </p:cNvSpPr>
          <p:nvPr/>
        </p:nvSpPr>
        <p:spPr bwMode="auto">
          <a:xfrm>
            <a:off x="2124075" y="2578100"/>
            <a:ext cx="863600" cy="0"/>
          </a:xfrm>
          <a:prstGeom prst="line">
            <a:avLst/>
          </a:prstGeom>
          <a:noFill/>
          <a:ln w="9525">
            <a:solidFill>
              <a:srgbClr val="C0C0C0"/>
            </a:solidFill>
            <a:round/>
            <a:headEnd/>
            <a:tailEnd type="triangle" w="med" len="med"/>
          </a:ln>
        </p:spPr>
        <p:txBody>
          <a:bodyPr/>
          <a:lstStyle/>
          <a:p>
            <a:endParaRPr lang="en-US"/>
          </a:p>
        </p:txBody>
      </p:sp>
      <p:sp>
        <p:nvSpPr>
          <p:cNvPr id="20493" name="Line 33"/>
          <p:cNvSpPr>
            <a:spLocks noChangeShapeType="1"/>
          </p:cNvSpPr>
          <p:nvPr/>
        </p:nvSpPr>
        <p:spPr bwMode="auto">
          <a:xfrm>
            <a:off x="4716463" y="2578100"/>
            <a:ext cx="792162" cy="0"/>
          </a:xfrm>
          <a:prstGeom prst="line">
            <a:avLst/>
          </a:prstGeom>
          <a:noFill/>
          <a:ln w="9525">
            <a:solidFill>
              <a:schemeClr val="tx1"/>
            </a:solidFill>
            <a:round/>
            <a:headEnd/>
            <a:tailEnd type="triangle" w="med" len="med"/>
          </a:ln>
        </p:spPr>
        <p:txBody>
          <a:bodyPr/>
          <a:lstStyle/>
          <a:p>
            <a:endParaRPr lang="en-US"/>
          </a:p>
        </p:txBody>
      </p:sp>
      <p:sp>
        <p:nvSpPr>
          <p:cNvPr id="20494" name="Line 34"/>
          <p:cNvSpPr>
            <a:spLocks noChangeShapeType="1"/>
          </p:cNvSpPr>
          <p:nvPr/>
        </p:nvSpPr>
        <p:spPr bwMode="auto">
          <a:xfrm>
            <a:off x="7308850" y="2578100"/>
            <a:ext cx="792163" cy="0"/>
          </a:xfrm>
          <a:prstGeom prst="line">
            <a:avLst/>
          </a:prstGeom>
          <a:noFill/>
          <a:ln w="9525">
            <a:solidFill>
              <a:schemeClr val="tx1"/>
            </a:solidFill>
            <a:round/>
            <a:headEnd/>
            <a:tailEnd type="triangle" w="med" len="med"/>
          </a:ln>
        </p:spPr>
        <p:txBody>
          <a:bodyPr/>
          <a:lstStyle/>
          <a:p>
            <a:endParaRPr lang="en-US"/>
          </a:p>
        </p:txBody>
      </p:sp>
      <p:sp>
        <p:nvSpPr>
          <p:cNvPr id="20495" name="Text Box 35"/>
          <p:cNvSpPr txBox="1">
            <a:spLocks noChangeArrowheads="1"/>
          </p:cNvSpPr>
          <p:nvPr/>
        </p:nvSpPr>
        <p:spPr bwMode="auto">
          <a:xfrm>
            <a:off x="1879600" y="3298825"/>
            <a:ext cx="1143000" cy="346075"/>
          </a:xfrm>
          <a:prstGeom prst="rect">
            <a:avLst/>
          </a:prstGeom>
          <a:solidFill>
            <a:srgbClr val="FF9999"/>
          </a:solidFill>
          <a:ln w="9525">
            <a:solidFill>
              <a:schemeClr val="tx1"/>
            </a:solidFill>
            <a:miter lim="800000"/>
            <a:headEnd/>
            <a:tailEnd/>
          </a:ln>
        </p:spPr>
        <p:txBody>
          <a:bodyPr>
            <a:spAutoFit/>
          </a:bodyPr>
          <a:lstStyle/>
          <a:p>
            <a:pPr algn="ctr">
              <a:spcBef>
                <a:spcPct val="50000"/>
              </a:spcBef>
            </a:pPr>
            <a:r>
              <a:rPr lang="en-AU" sz="1600"/>
              <a:t>Data</a:t>
            </a:r>
          </a:p>
        </p:txBody>
      </p:sp>
      <p:sp>
        <p:nvSpPr>
          <p:cNvPr id="20496" name="Text Box 36"/>
          <p:cNvSpPr txBox="1">
            <a:spLocks noChangeArrowheads="1"/>
          </p:cNvSpPr>
          <p:nvPr/>
        </p:nvSpPr>
        <p:spPr bwMode="auto">
          <a:xfrm>
            <a:off x="3022600" y="3298825"/>
            <a:ext cx="685800" cy="346075"/>
          </a:xfrm>
          <a:prstGeom prst="rect">
            <a:avLst/>
          </a:prstGeom>
          <a:solidFill>
            <a:srgbClr val="FF9999"/>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20497" name="Line 37"/>
          <p:cNvSpPr>
            <a:spLocks noChangeShapeType="1"/>
          </p:cNvSpPr>
          <p:nvPr/>
        </p:nvSpPr>
        <p:spPr bwMode="auto">
          <a:xfrm flipV="1">
            <a:off x="3638550" y="2668588"/>
            <a:ext cx="0" cy="647700"/>
          </a:xfrm>
          <a:prstGeom prst="line">
            <a:avLst/>
          </a:prstGeom>
          <a:noFill/>
          <a:ln w="38100">
            <a:solidFill>
              <a:srgbClr val="339933"/>
            </a:solidFill>
            <a:round/>
            <a:headEnd/>
            <a:tailEnd type="triangle" w="lg" len="lg"/>
          </a:ln>
        </p:spPr>
        <p:txBody>
          <a:bodyPr/>
          <a:lstStyle/>
          <a:p>
            <a:endParaRPr lang="en-US"/>
          </a:p>
        </p:txBody>
      </p:sp>
      <p:sp>
        <p:nvSpPr>
          <p:cNvPr id="20498" name="Line 38"/>
          <p:cNvSpPr>
            <a:spLocks noChangeShapeType="1"/>
          </p:cNvSpPr>
          <p:nvPr/>
        </p:nvSpPr>
        <p:spPr bwMode="auto">
          <a:xfrm>
            <a:off x="2051050" y="2578100"/>
            <a:ext cx="0" cy="720725"/>
          </a:xfrm>
          <a:prstGeom prst="line">
            <a:avLst/>
          </a:prstGeom>
          <a:noFill/>
          <a:ln w="38100">
            <a:solidFill>
              <a:srgbClr val="003399"/>
            </a:solidFill>
            <a:round/>
            <a:headEnd/>
            <a:tailEnd type="triangle" w="lg" len="lg"/>
          </a:ln>
        </p:spPr>
        <p:txBody>
          <a:bodyPr/>
          <a:lstStyle/>
          <a:p>
            <a:endParaRPr lang="en-US"/>
          </a:p>
        </p:txBody>
      </p:sp>
      <p:sp>
        <p:nvSpPr>
          <p:cNvPr id="20499" name="Text Box 39"/>
          <p:cNvSpPr txBox="1">
            <a:spLocks noChangeArrowheads="1"/>
          </p:cNvSpPr>
          <p:nvPr/>
        </p:nvSpPr>
        <p:spPr bwMode="auto">
          <a:xfrm>
            <a:off x="5316538" y="3298825"/>
            <a:ext cx="3359150" cy="2290763"/>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Create a new node to store the given data.</a:t>
            </a:r>
          </a:p>
          <a:p>
            <a:pPr eaLnBrk="1" hangingPunct="1">
              <a:spcBef>
                <a:spcPct val="50000"/>
              </a:spcBef>
            </a:pPr>
            <a:r>
              <a:rPr lang="en-AU">
                <a:solidFill>
                  <a:srgbClr val="339933"/>
                </a:solidFill>
              </a:rPr>
              <a:t>Step 2: Set the new node’s next reference to the first node.</a:t>
            </a:r>
          </a:p>
          <a:p>
            <a:pPr eaLnBrk="1" hangingPunct="1">
              <a:spcBef>
                <a:spcPct val="50000"/>
              </a:spcBef>
            </a:pPr>
            <a:r>
              <a:rPr lang="en-AU">
                <a:solidFill>
                  <a:srgbClr val="003399"/>
                </a:solidFill>
              </a:rPr>
              <a:t>Step 3: Reset the head reference to point to the newly created node.</a:t>
            </a:r>
          </a:p>
        </p:txBody>
      </p:sp>
      <p:sp>
        <p:nvSpPr>
          <p:cNvPr id="20500" name="Text Box 40"/>
          <p:cNvSpPr txBox="1">
            <a:spLocks noChangeArrowheads="1"/>
          </p:cNvSpPr>
          <p:nvPr/>
        </p:nvSpPr>
        <p:spPr bwMode="auto">
          <a:xfrm>
            <a:off x="425450" y="4117975"/>
            <a:ext cx="4578350" cy="1616075"/>
          </a:xfrm>
          <a:prstGeom prst="rect">
            <a:avLst/>
          </a:prstGeom>
          <a:noFill/>
          <a:ln w="9525">
            <a:noFill/>
            <a:miter lim="800000"/>
            <a:headEnd/>
            <a:tailEnd/>
          </a:ln>
        </p:spPr>
        <p:txBody>
          <a:bodyPr>
            <a:spAutoFit/>
          </a:bodyPr>
          <a:lstStyle/>
          <a:p>
            <a:pPr>
              <a:spcBef>
                <a:spcPct val="50000"/>
              </a:spcBef>
            </a:pPr>
            <a:r>
              <a:rPr lang="en-AU" sz="2000"/>
              <a:t>The order in which the link manipulations are done are very important; they must always be done from right to left, otherwise data nodes will be lost.</a:t>
            </a:r>
            <a:endParaRPr lang="en-AU"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Adding Data to the Head (2)</a:t>
            </a:r>
          </a:p>
        </p:txBody>
      </p:sp>
      <p:sp>
        <p:nvSpPr>
          <p:cNvPr id="22533"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22534" name="Text Box 6"/>
          <p:cNvSpPr txBox="1">
            <a:spLocks noChangeArrowheads="1"/>
          </p:cNvSpPr>
          <p:nvPr/>
        </p:nvSpPr>
        <p:spPr bwMode="auto">
          <a:xfrm>
            <a:off x="304800" y="908050"/>
            <a:ext cx="8534400" cy="701675"/>
          </a:xfrm>
          <a:prstGeom prst="rect">
            <a:avLst/>
          </a:prstGeom>
          <a:noFill/>
          <a:ln w="9525">
            <a:noFill/>
            <a:miter lim="800000"/>
            <a:headEnd/>
            <a:tailEnd/>
          </a:ln>
        </p:spPr>
        <p:txBody>
          <a:bodyPr>
            <a:spAutoFit/>
          </a:bodyPr>
          <a:lstStyle/>
          <a:p>
            <a:pPr>
              <a:spcBef>
                <a:spcPct val="50000"/>
              </a:spcBef>
            </a:pPr>
            <a:r>
              <a:rPr lang="en-AU" sz="2000"/>
              <a:t>The algorithm is simple to translate into source code, as each step corresponds with just one simple instruction.</a:t>
            </a:r>
            <a:endParaRPr lang="en-AU" sz="2000" b="1"/>
          </a:p>
        </p:txBody>
      </p:sp>
      <p:sp>
        <p:nvSpPr>
          <p:cNvPr id="22535" name="Text Box 21"/>
          <p:cNvSpPr txBox="1">
            <a:spLocks noChangeArrowheads="1"/>
          </p:cNvSpPr>
          <p:nvPr/>
        </p:nvSpPr>
        <p:spPr bwMode="auto">
          <a:xfrm>
            <a:off x="323850" y="1931988"/>
            <a:ext cx="8496300" cy="2289175"/>
          </a:xfrm>
          <a:prstGeom prst="rect">
            <a:avLst/>
          </a:prstGeom>
          <a:noFill/>
          <a:ln w="9525">
            <a:noFill/>
            <a:miter lim="800000"/>
            <a:headEnd/>
            <a:tailEnd/>
          </a:ln>
        </p:spPr>
        <p:txBody>
          <a:bodyPr>
            <a:spAutoFit/>
          </a:bodyPr>
          <a:lstStyle/>
          <a:p>
            <a:pPr lvl="1"/>
            <a:r>
              <a:rPr lang="en-AU" b="1">
                <a:latin typeface="Courier New" pitchFamily="49" charset="0"/>
              </a:rPr>
              <a:t>public void addToHead(int data)</a:t>
            </a:r>
          </a:p>
          <a:p>
            <a:pPr lvl="1"/>
            <a:r>
              <a:rPr lang="en-AU" b="1">
                <a:latin typeface="Courier New" pitchFamily="49" charset="0"/>
              </a:rPr>
              <a:t>{</a:t>
            </a:r>
          </a:p>
          <a:p>
            <a:pPr lvl="1"/>
            <a:r>
              <a:rPr lang="en-AU" b="1">
                <a:solidFill>
                  <a:srgbClr val="CC0000"/>
                </a:solidFill>
                <a:latin typeface="Courier New" pitchFamily="49" charset="0"/>
              </a:rPr>
              <a:t>   ListNode newNode = new ListNode(data);</a:t>
            </a:r>
          </a:p>
          <a:p>
            <a:pPr lvl="1"/>
            <a:endParaRPr lang="en-AU" b="1">
              <a:solidFill>
                <a:srgbClr val="CC0000"/>
              </a:solidFill>
              <a:latin typeface="Courier New" pitchFamily="49" charset="0"/>
            </a:endParaRPr>
          </a:p>
          <a:p>
            <a:pPr lvl="1"/>
            <a:r>
              <a:rPr lang="en-AU" b="1">
                <a:solidFill>
                  <a:srgbClr val="339933"/>
                </a:solidFill>
                <a:latin typeface="Courier New" pitchFamily="49" charset="0"/>
              </a:rPr>
              <a:t>   newNode.next = head;</a:t>
            </a:r>
          </a:p>
          <a:p>
            <a:pPr lvl="1"/>
            <a:endParaRPr lang="en-AU" b="1">
              <a:solidFill>
                <a:srgbClr val="339933"/>
              </a:solidFill>
              <a:latin typeface="Courier New" pitchFamily="49" charset="0"/>
            </a:endParaRPr>
          </a:p>
          <a:p>
            <a:pPr lvl="1"/>
            <a:r>
              <a:rPr lang="en-AU" b="1">
                <a:solidFill>
                  <a:srgbClr val="003399"/>
                </a:solidFill>
                <a:latin typeface="Courier New" pitchFamily="49" charset="0"/>
              </a:rPr>
              <a:t>   head = newNode;</a:t>
            </a:r>
          </a:p>
          <a:p>
            <a:pPr lvl="1"/>
            <a:r>
              <a:rPr lang="en-AU" b="1">
                <a:latin typeface="Courier New" pitchFamily="49" charset="0"/>
              </a:rPr>
              <a:t>}</a:t>
            </a:r>
          </a:p>
        </p:txBody>
      </p:sp>
      <p:sp>
        <p:nvSpPr>
          <p:cNvPr id="22536" name="Text Box 22"/>
          <p:cNvSpPr txBox="1">
            <a:spLocks noChangeArrowheads="1"/>
          </p:cNvSpPr>
          <p:nvPr/>
        </p:nvSpPr>
        <p:spPr bwMode="auto">
          <a:xfrm>
            <a:off x="5316538" y="3443288"/>
            <a:ext cx="3359150" cy="2290762"/>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Create a new node to store the given data.</a:t>
            </a:r>
          </a:p>
          <a:p>
            <a:pPr eaLnBrk="1" hangingPunct="1">
              <a:spcBef>
                <a:spcPct val="50000"/>
              </a:spcBef>
            </a:pPr>
            <a:r>
              <a:rPr lang="en-AU">
                <a:solidFill>
                  <a:srgbClr val="339933"/>
                </a:solidFill>
              </a:rPr>
              <a:t>Step 2: Set the new node’s next reference to the first node.</a:t>
            </a:r>
          </a:p>
          <a:p>
            <a:pPr eaLnBrk="1" hangingPunct="1">
              <a:spcBef>
                <a:spcPct val="50000"/>
              </a:spcBef>
            </a:pPr>
            <a:r>
              <a:rPr lang="en-AU">
                <a:solidFill>
                  <a:srgbClr val="003399"/>
                </a:solidFill>
              </a:rPr>
              <a:t>Step 3: Reset the head reference to point to the newly created node.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Adding Data to the Middle or Tail (1)</a:t>
            </a:r>
          </a:p>
        </p:txBody>
      </p:sp>
      <p:sp>
        <p:nvSpPr>
          <p:cNvPr id="24581"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24582" name="Text Box 6"/>
          <p:cNvSpPr txBox="1">
            <a:spLocks noChangeArrowheads="1"/>
          </p:cNvSpPr>
          <p:nvPr/>
        </p:nvSpPr>
        <p:spPr bwMode="auto">
          <a:xfrm>
            <a:off x="304800" y="908050"/>
            <a:ext cx="8534400" cy="701675"/>
          </a:xfrm>
          <a:prstGeom prst="rect">
            <a:avLst/>
          </a:prstGeom>
          <a:noFill/>
          <a:ln w="9525">
            <a:noFill/>
            <a:miter lim="800000"/>
            <a:headEnd/>
            <a:tailEnd/>
          </a:ln>
        </p:spPr>
        <p:txBody>
          <a:bodyPr>
            <a:spAutoFit/>
          </a:bodyPr>
          <a:lstStyle/>
          <a:p>
            <a:pPr>
              <a:spcBef>
                <a:spcPct val="50000"/>
              </a:spcBef>
            </a:pPr>
            <a:r>
              <a:rPr lang="en-AU" sz="2000"/>
              <a:t>Adding data to the middle or tail of the list is essentially the same process. The diagram below illustrates adding to the end (tail.)</a:t>
            </a:r>
            <a:endParaRPr lang="en-AU" sz="2000" b="1"/>
          </a:p>
        </p:txBody>
      </p:sp>
      <p:sp>
        <p:nvSpPr>
          <p:cNvPr id="24583" name="Text Box 7"/>
          <p:cNvSpPr txBox="1">
            <a:spLocks noChangeArrowheads="1"/>
          </p:cNvSpPr>
          <p:nvPr/>
        </p:nvSpPr>
        <p:spPr bwMode="auto">
          <a:xfrm>
            <a:off x="2357438" y="2624138"/>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24584" name="Text Box 8"/>
          <p:cNvSpPr txBox="1">
            <a:spLocks noChangeArrowheads="1"/>
          </p:cNvSpPr>
          <p:nvPr/>
        </p:nvSpPr>
        <p:spPr bwMode="auto">
          <a:xfrm>
            <a:off x="3500438" y="2624138"/>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24585" name="Text Box 9"/>
          <p:cNvSpPr txBox="1">
            <a:spLocks noChangeArrowheads="1"/>
          </p:cNvSpPr>
          <p:nvPr/>
        </p:nvSpPr>
        <p:spPr bwMode="auto">
          <a:xfrm>
            <a:off x="4891088" y="2624138"/>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24586" name="Text Box 10"/>
          <p:cNvSpPr txBox="1">
            <a:spLocks noChangeArrowheads="1"/>
          </p:cNvSpPr>
          <p:nvPr/>
        </p:nvSpPr>
        <p:spPr bwMode="auto">
          <a:xfrm>
            <a:off x="6034088" y="2624138"/>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24587" name="Text Box 11"/>
          <p:cNvSpPr txBox="1">
            <a:spLocks noChangeArrowheads="1"/>
          </p:cNvSpPr>
          <p:nvPr/>
        </p:nvSpPr>
        <p:spPr bwMode="auto">
          <a:xfrm>
            <a:off x="323850" y="2309813"/>
            <a:ext cx="1447800" cy="712787"/>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b="1"/>
              <a:t>Header</a:t>
            </a:r>
          </a:p>
          <a:p>
            <a:pPr algn="ctr">
              <a:spcBef>
                <a:spcPct val="50000"/>
              </a:spcBef>
            </a:pPr>
            <a:r>
              <a:rPr lang="en-AU" sz="1600"/>
              <a:t>head</a:t>
            </a:r>
          </a:p>
        </p:txBody>
      </p:sp>
      <p:sp>
        <p:nvSpPr>
          <p:cNvPr id="24588" name="Line 12"/>
          <p:cNvSpPr>
            <a:spLocks noChangeShapeType="1"/>
          </p:cNvSpPr>
          <p:nvPr/>
        </p:nvSpPr>
        <p:spPr bwMode="auto">
          <a:xfrm>
            <a:off x="6588125" y="2852738"/>
            <a:ext cx="863600" cy="0"/>
          </a:xfrm>
          <a:prstGeom prst="line">
            <a:avLst/>
          </a:prstGeom>
          <a:noFill/>
          <a:ln w="9525">
            <a:solidFill>
              <a:srgbClr val="C0C0C0"/>
            </a:solidFill>
            <a:round/>
            <a:headEnd/>
            <a:tailEnd type="triangle" w="med" len="med"/>
          </a:ln>
        </p:spPr>
        <p:txBody>
          <a:bodyPr/>
          <a:lstStyle/>
          <a:p>
            <a:endParaRPr lang="en-US"/>
          </a:p>
        </p:txBody>
      </p:sp>
      <p:sp>
        <p:nvSpPr>
          <p:cNvPr id="24589" name="Line 13"/>
          <p:cNvSpPr>
            <a:spLocks noChangeShapeType="1"/>
          </p:cNvSpPr>
          <p:nvPr/>
        </p:nvSpPr>
        <p:spPr bwMode="auto">
          <a:xfrm>
            <a:off x="4073525" y="2852738"/>
            <a:ext cx="792163" cy="0"/>
          </a:xfrm>
          <a:prstGeom prst="line">
            <a:avLst/>
          </a:prstGeom>
          <a:noFill/>
          <a:ln w="9525">
            <a:solidFill>
              <a:schemeClr val="tx1"/>
            </a:solidFill>
            <a:round/>
            <a:headEnd/>
            <a:tailEnd type="triangle" w="med" len="med"/>
          </a:ln>
        </p:spPr>
        <p:txBody>
          <a:bodyPr/>
          <a:lstStyle/>
          <a:p>
            <a:endParaRPr lang="en-US"/>
          </a:p>
        </p:txBody>
      </p:sp>
      <p:sp>
        <p:nvSpPr>
          <p:cNvPr id="24590" name="Line 14"/>
          <p:cNvSpPr>
            <a:spLocks noChangeShapeType="1"/>
          </p:cNvSpPr>
          <p:nvPr/>
        </p:nvSpPr>
        <p:spPr bwMode="auto">
          <a:xfrm>
            <a:off x="1403350" y="2852738"/>
            <a:ext cx="954088" cy="0"/>
          </a:xfrm>
          <a:prstGeom prst="line">
            <a:avLst/>
          </a:prstGeom>
          <a:noFill/>
          <a:ln w="9525">
            <a:solidFill>
              <a:schemeClr val="tx1"/>
            </a:solidFill>
            <a:round/>
            <a:headEnd/>
            <a:tailEnd type="triangle" w="med" len="med"/>
          </a:ln>
        </p:spPr>
        <p:txBody>
          <a:bodyPr/>
          <a:lstStyle/>
          <a:p>
            <a:endParaRPr lang="en-US"/>
          </a:p>
        </p:txBody>
      </p:sp>
      <p:sp>
        <p:nvSpPr>
          <p:cNvPr id="24591" name="Text Box 15"/>
          <p:cNvSpPr txBox="1">
            <a:spLocks noChangeArrowheads="1"/>
          </p:cNvSpPr>
          <p:nvPr/>
        </p:nvSpPr>
        <p:spPr bwMode="auto">
          <a:xfrm>
            <a:off x="6516688" y="3573463"/>
            <a:ext cx="1143000" cy="346075"/>
          </a:xfrm>
          <a:prstGeom prst="rect">
            <a:avLst/>
          </a:prstGeom>
          <a:solidFill>
            <a:srgbClr val="99FF99"/>
          </a:solidFill>
          <a:ln w="9525">
            <a:solidFill>
              <a:schemeClr val="tx1"/>
            </a:solidFill>
            <a:miter lim="800000"/>
            <a:headEnd/>
            <a:tailEnd/>
          </a:ln>
        </p:spPr>
        <p:txBody>
          <a:bodyPr>
            <a:spAutoFit/>
          </a:bodyPr>
          <a:lstStyle/>
          <a:p>
            <a:pPr algn="ctr">
              <a:spcBef>
                <a:spcPct val="50000"/>
              </a:spcBef>
            </a:pPr>
            <a:r>
              <a:rPr lang="en-AU" sz="1600"/>
              <a:t>Data</a:t>
            </a:r>
          </a:p>
        </p:txBody>
      </p:sp>
      <p:sp>
        <p:nvSpPr>
          <p:cNvPr id="24592" name="Text Box 16"/>
          <p:cNvSpPr txBox="1">
            <a:spLocks noChangeArrowheads="1"/>
          </p:cNvSpPr>
          <p:nvPr/>
        </p:nvSpPr>
        <p:spPr bwMode="auto">
          <a:xfrm>
            <a:off x="7659688" y="3573463"/>
            <a:ext cx="685800" cy="346075"/>
          </a:xfrm>
          <a:prstGeom prst="rect">
            <a:avLst/>
          </a:prstGeom>
          <a:solidFill>
            <a:srgbClr val="99FF99"/>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24593" name="Line 17"/>
          <p:cNvSpPr>
            <a:spLocks noChangeShapeType="1"/>
          </p:cNvSpPr>
          <p:nvPr/>
        </p:nvSpPr>
        <p:spPr bwMode="auto">
          <a:xfrm flipV="1">
            <a:off x="8275638" y="2943225"/>
            <a:ext cx="0" cy="647700"/>
          </a:xfrm>
          <a:prstGeom prst="line">
            <a:avLst/>
          </a:prstGeom>
          <a:noFill/>
          <a:ln w="38100">
            <a:solidFill>
              <a:srgbClr val="003399"/>
            </a:solidFill>
            <a:round/>
            <a:headEnd/>
            <a:tailEnd type="triangle" w="lg" len="lg"/>
          </a:ln>
        </p:spPr>
        <p:txBody>
          <a:bodyPr/>
          <a:lstStyle/>
          <a:p>
            <a:endParaRPr lang="en-US"/>
          </a:p>
        </p:txBody>
      </p:sp>
      <p:sp>
        <p:nvSpPr>
          <p:cNvPr id="24594" name="Line 18"/>
          <p:cNvSpPr>
            <a:spLocks noChangeShapeType="1"/>
          </p:cNvSpPr>
          <p:nvPr/>
        </p:nvSpPr>
        <p:spPr bwMode="auto">
          <a:xfrm>
            <a:off x="6688138" y="2852738"/>
            <a:ext cx="0" cy="720725"/>
          </a:xfrm>
          <a:prstGeom prst="line">
            <a:avLst/>
          </a:prstGeom>
          <a:noFill/>
          <a:ln w="38100">
            <a:solidFill>
              <a:srgbClr val="996633"/>
            </a:solidFill>
            <a:round/>
            <a:headEnd/>
            <a:tailEnd type="triangle" w="lg" len="lg"/>
          </a:ln>
        </p:spPr>
        <p:txBody>
          <a:bodyPr/>
          <a:lstStyle/>
          <a:p>
            <a:endParaRPr lang="en-US"/>
          </a:p>
        </p:txBody>
      </p:sp>
      <p:sp>
        <p:nvSpPr>
          <p:cNvPr id="24595" name="Text Box 19"/>
          <p:cNvSpPr txBox="1">
            <a:spLocks noChangeArrowheads="1"/>
          </p:cNvSpPr>
          <p:nvPr/>
        </p:nvSpPr>
        <p:spPr bwMode="auto">
          <a:xfrm>
            <a:off x="250825" y="3789363"/>
            <a:ext cx="3013075" cy="1878012"/>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Traverse the list to the desired insertion point (in this case, the last item of the list.)</a:t>
            </a:r>
          </a:p>
          <a:p>
            <a:pPr eaLnBrk="1" hangingPunct="1">
              <a:spcBef>
                <a:spcPct val="50000"/>
              </a:spcBef>
            </a:pPr>
            <a:r>
              <a:rPr lang="en-AU">
                <a:solidFill>
                  <a:srgbClr val="339933"/>
                </a:solidFill>
              </a:rPr>
              <a:t>Step 2: Create a new node to store the given data.</a:t>
            </a:r>
          </a:p>
        </p:txBody>
      </p:sp>
      <p:sp>
        <p:nvSpPr>
          <p:cNvPr id="24596" name="Text Box 21"/>
          <p:cNvSpPr txBox="1">
            <a:spLocks noChangeArrowheads="1"/>
          </p:cNvSpPr>
          <p:nvPr/>
        </p:nvSpPr>
        <p:spPr bwMode="auto">
          <a:xfrm>
            <a:off x="7451725" y="2624138"/>
            <a:ext cx="1195388" cy="366712"/>
          </a:xfrm>
          <a:prstGeom prst="rect">
            <a:avLst/>
          </a:prstGeom>
          <a:noFill/>
          <a:ln w="9525">
            <a:noFill/>
            <a:miter lim="800000"/>
            <a:headEnd/>
            <a:tailEnd/>
          </a:ln>
        </p:spPr>
        <p:txBody>
          <a:bodyPr>
            <a:spAutoFit/>
          </a:bodyPr>
          <a:lstStyle/>
          <a:p>
            <a:pPr algn="ctr" eaLnBrk="1" hangingPunct="1">
              <a:spcBef>
                <a:spcPct val="50000"/>
              </a:spcBef>
            </a:pPr>
            <a:r>
              <a:rPr lang="en-AU" b="1" i="1">
                <a:latin typeface="Courier New" pitchFamily="49" charset="0"/>
              </a:rPr>
              <a:t>null</a:t>
            </a:r>
          </a:p>
        </p:txBody>
      </p:sp>
      <p:grpSp>
        <p:nvGrpSpPr>
          <p:cNvPr id="2" name="Group 24"/>
          <p:cNvGrpSpPr>
            <a:grpSpLocks/>
          </p:cNvGrpSpPr>
          <p:nvPr/>
        </p:nvGrpSpPr>
        <p:grpSpPr bwMode="auto">
          <a:xfrm>
            <a:off x="1978025" y="2192338"/>
            <a:ext cx="1522413" cy="346075"/>
            <a:chOff x="1246" y="1480"/>
            <a:chExt cx="772" cy="218"/>
          </a:xfrm>
        </p:grpSpPr>
        <p:sp>
          <p:nvSpPr>
            <p:cNvPr id="24602" name="Arc 22"/>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type="triangle" w="lg" len="lg"/>
            </a:ln>
          </p:spPr>
          <p:txBody>
            <a:bodyPr wrap="none" anchor="ctr"/>
            <a:lstStyle/>
            <a:p>
              <a:endParaRPr lang="en-US"/>
            </a:p>
          </p:txBody>
        </p:sp>
        <p:sp>
          <p:nvSpPr>
            <p:cNvPr id="24603" name="Arc 23"/>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a:ln>
          </p:spPr>
          <p:txBody>
            <a:bodyPr wrap="none" anchor="ctr"/>
            <a:lstStyle/>
            <a:p>
              <a:endParaRPr lang="en-US"/>
            </a:p>
          </p:txBody>
        </p:sp>
      </p:grpSp>
      <p:grpSp>
        <p:nvGrpSpPr>
          <p:cNvPr id="3" name="Group 28"/>
          <p:cNvGrpSpPr>
            <a:grpSpLocks/>
          </p:cNvGrpSpPr>
          <p:nvPr/>
        </p:nvGrpSpPr>
        <p:grpSpPr bwMode="auto">
          <a:xfrm>
            <a:off x="3851275" y="2133600"/>
            <a:ext cx="1522413" cy="346075"/>
            <a:chOff x="1246" y="1480"/>
            <a:chExt cx="772" cy="218"/>
          </a:xfrm>
        </p:grpSpPr>
        <p:sp>
          <p:nvSpPr>
            <p:cNvPr id="24600" name="Arc 29"/>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type="triangle" w="lg" len="lg"/>
            </a:ln>
          </p:spPr>
          <p:txBody>
            <a:bodyPr wrap="none" anchor="ctr"/>
            <a:lstStyle/>
            <a:p>
              <a:endParaRPr lang="en-US"/>
            </a:p>
          </p:txBody>
        </p:sp>
        <p:sp>
          <p:nvSpPr>
            <p:cNvPr id="24601" name="Arc 30"/>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a:ln>
          </p:spPr>
          <p:txBody>
            <a:bodyPr wrap="none" anchor="ctr"/>
            <a:lstStyle/>
            <a:p>
              <a:endParaRPr lang="en-US"/>
            </a:p>
          </p:txBody>
        </p:sp>
      </p:grpSp>
      <p:sp>
        <p:nvSpPr>
          <p:cNvPr id="24599" name="Text Box 31"/>
          <p:cNvSpPr txBox="1">
            <a:spLocks noChangeArrowheads="1"/>
          </p:cNvSpPr>
          <p:nvPr/>
        </p:nvSpPr>
        <p:spPr bwMode="auto">
          <a:xfrm>
            <a:off x="3244850" y="3789363"/>
            <a:ext cx="3043238" cy="2152650"/>
          </a:xfrm>
          <a:prstGeom prst="rect">
            <a:avLst/>
          </a:prstGeom>
          <a:noFill/>
          <a:ln w="9525">
            <a:noFill/>
            <a:miter lim="800000"/>
            <a:headEnd/>
            <a:tailEnd/>
          </a:ln>
        </p:spPr>
        <p:txBody>
          <a:bodyPr>
            <a:spAutoFit/>
          </a:bodyPr>
          <a:lstStyle/>
          <a:p>
            <a:pPr eaLnBrk="1" hangingPunct="1">
              <a:spcBef>
                <a:spcPct val="50000"/>
              </a:spcBef>
            </a:pPr>
            <a:r>
              <a:rPr lang="en-AU">
                <a:solidFill>
                  <a:srgbClr val="003399"/>
                </a:solidFill>
              </a:rPr>
              <a:t>Step 3: Set the new node’s next reference to that of the insertion point node.</a:t>
            </a:r>
          </a:p>
          <a:p>
            <a:pPr eaLnBrk="1" hangingPunct="1">
              <a:spcBef>
                <a:spcPct val="50000"/>
              </a:spcBef>
            </a:pPr>
            <a:r>
              <a:rPr lang="en-AU">
                <a:solidFill>
                  <a:srgbClr val="996633"/>
                </a:solidFill>
              </a:rPr>
              <a:t>Step 4: Reset the insertion point’s next reference to point to the newly created node.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Adding Data to the Middle or Tail (2)</a:t>
            </a:r>
          </a:p>
        </p:txBody>
      </p:sp>
      <p:sp>
        <p:nvSpPr>
          <p:cNvPr id="26629"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26630" name="Text Box 7"/>
          <p:cNvSpPr txBox="1">
            <a:spLocks noChangeArrowheads="1"/>
          </p:cNvSpPr>
          <p:nvPr/>
        </p:nvSpPr>
        <p:spPr bwMode="auto">
          <a:xfrm>
            <a:off x="539750" y="1268413"/>
            <a:ext cx="6119813" cy="3662362"/>
          </a:xfrm>
          <a:prstGeom prst="rect">
            <a:avLst/>
          </a:prstGeom>
          <a:noFill/>
          <a:ln w="9525">
            <a:noFill/>
            <a:miter lim="800000"/>
            <a:headEnd/>
            <a:tailEnd/>
          </a:ln>
        </p:spPr>
        <p:txBody>
          <a:bodyPr>
            <a:spAutoFit/>
          </a:bodyPr>
          <a:lstStyle/>
          <a:p>
            <a:r>
              <a:rPr lang="en-AU" b="1">
                <a:latin typeface="Courier New" pitchFamily="49" charset="0"/>
              </a:rPr>
              <a:t>public void addToTail(int data)</a:t>
            </a:r>
          </a:p>
          <a:p>
            <a:r>
              <a:rPr lang="en-AU" b="1">
                <a:latin typeface="Courier New" pitchFamily="49" charset="0"/>
              </a:rPr>
              <a:t>{</a:t>
            </a:r>
          </a:p>
          <a:p>
            <a:r>
              <a:rPr lang="en-AU" b="1">
                <a:latin typeface="Courier New" pitchFamily="49" charset="0"/>
              </a:rPr>
              <a:t>   </a:t>
            </a:r>
            <a:r>
              <a:rPr lang="en-AU" b="1">
                <a:solidFill>
                  <a:srgbClr val="CC0000"/>
                </a:solidFill>
                <a:latin typeface="Courier New" pitchFamily="49" charset="0"/>
              </a:rPr>
              <a:t>ListNode insert = head;</a:t>
            </a:r>
          </a:p>
          <a:p>
            <a:endParaRPr lang="en-AU" b="1">
              <a:solidFill>
                <a:srgbClr val="CC0000"/>
              </a:solidFill>
              <a:latin typeface="Courier New" pitchFamily="49" charset="0"/>
            </a:endParaRPr>
          </a:p>
          <a:p>
            <a:r>
              <a:rPr lang="en-AU" b="1">
                <a:solidFill>
                  <a:srgbClr val="CC0000"/>
                </a:solidFill>
                <a:latin typeface="Courier New" pitchFamily="49" charset="0"/>
              </a:rPr>
              <a:t>   while (insert.next != null)</a:t>
            </a:r>
          </a:p>
          <a:p>
            <a:r>
              <a:rPr lang="en-AU" b="1">
                <a:solidFill>
                  <a:srgbClr val="CC0000"/>
                </a:solidFill>
                <a:latin typeface="Courier New" pitchFamily="49" charset="0"/>
              </a:rPr>
              <a:t>      insert = insert.next;</a:t>
            </a:r>
          </a:p>
          <a:p>
            <a:endParaRPr lang="en-AU" b="1">
              <a:solidFill>
                <a:srgbClr val="CC0000"/>
              </a:solidFill>
              <a:latin typeface="Courier New" pitchFamily="49" charset="0"/>
            </a:endParaRPr>
          </a:p>
          <a:p>
            <a:r>
              <a:rPr lang="en-AU" b="1">
                <a:solidFill>
                  <a:srgbClr val="CC0000"/>
                </a:solidFill>
                <a:latin typeface="Courier New" pitchFamily="49" charset="0"/>
              </a:rPr>
              <a:t>   </a:t>
            </a:r>
            <a:r>
              <a:rPr lang="en-AU" b="1">
                <a:solidFill>
                  <a:srgbClr val="339933"/>
                </a:solidFill>
                <a:latin typeface="Courier New" pitchFamily="49" charset="0"/>
              </a:rPr>
              <a:t>ListNode newNode = new ListNode(data);</a:t>
            </a:r>
          </a:p>
          <a:p>
            <a:endParaRPr lang="en-AU" b="1">
              <a:solidFill>
                <a:srgbClr val="339933"/>
              </a:solidFill>
              <a:latin typeface="Courier New" pitchFamily="49" charset="0"/>
            </a:endParaRPr>
          </a:p>
          <a:p>
            <a:r>
              <a:rPr lang="en-AU" b="1">
                <a:solidFill>
                  <a:srgbClr val="003399"/>
                </a:solidFill>
                <a:latin typeface="Courier New" pitchFamily="49" charset="0"/>
              </a:rPr>
              <a:t>   newNode.next = insert.next;</a:t>
            </a:r>
          </a:p>
          <a:p>
            <a:endParaRPr lang="en-AU" b="1">
              <a:solidFill>
                <a:srgbClr val="339933"/>
              </a:solidFill>
              <a:latin typeface="Courier New" pitchFamily="49" charset="0"/>
            </a:endParaRPr>
          </a:p>
          <a:p>
            <a:r>
              <a:rPr lang="en-AU" b="1">
                <a:solidFill>
                  <a:srgbClr val="996633"/>
                </a:solidFill>
                <a:latin typeface="Courier New" pitchFamily="49" charset="0"/>
              </a:rPr>
              <a:t>   insert.next = newNode;</a:t>
            </a:r>
          </a:p>
          <a:p>
            <a:r>
              <a:rPr lang="en-AU" b="1">
                <a:latin typeface="Courier New" pitchFamily="49" charset="0"/>
              </a:rPr>
              <a:t>}</a:t>
            </a:r>
          </a:p>
        </p:txBody>
      </p:sp>
      <p:sp>
        <p:nvSpPr>
          <p:cNvPr id="26631" name="Text Box 9"/>
          <p:cNvSpPr txBox="1">
            <a:spLocks noChangeArrowheads="1"/>
          </p:cNvSpPr>
          <p:nvPr/>
        </p:nvSpPr>
        <p:spPr bwMode="auto">
          <a:xfrm>
            <a:off x="5807075" y="908050"/>
            <a:ext cx="3013075" cy="1878013"/>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Traverse the list to the desired insertion point (in this case, the last item of the list.)</a:t>
            </a:r>
          </a:p>
          <a:p>
            <a:pPr eaLnBrk="1" hangingPunct="1">
              <a:spcBef>
                <a:spcPct val="50000"/>
              </a:spcBef>
            </a:pPr>
            <a:r>
              <a:rPr lang="en-AU">
                <a:solidFill>
                  <a:srgbClr val="339933"/>
                </a:solidFill>
              </a:rPr>
              <a:t>Step 2: Create a new node to store the given data.</a:t>
            </a:r>
          </a:p>
        </p:txBody>
      </p:sp>
      <p:sp>
        <p:nvSpPr>
          <p:cNvPr id="26632" name="Text Box 10"/>
          <p:cNvSpPr txBox="1">
            <a:spLocks noChangeArrowheads="1"/>
          </p:cNvSpPr>
          <p:nvPr/>
        </p:nvSpPr>
        <p:spPr bwMode="auto">
          <a:xfrm>
            <a:off x="5776913" y="3868738"/>
            <a:ext cx="3043237" cy="2152650"/>
          </a:xfrm>
          <a:prstGeom prst="rect">
            <a:avLst/>
          </a:prstGeom>
          <a:noFill/>
          <a:ln w="9525">
            <a:noFill/>
            <a:miter lim="800000"/>
            <a:headEnd/>
            <a:tailEnd/>
          </a:ln>
        </p:spPr>
        <p:txBody>
          <a:bodyPr>
            <a:spAutoFit/>
          </a:bodyPr>
          <a:lstStyle/>
          <a:p>
            <a:pPr eaLnBrk="1" hangingPunct="1">
              <a:spcBef>
                <a:spcPct val="50000"/>
              </a:spcBef>
            </a:pPr>
            <a:r>
              <a:rPr lang="en-AU">
                <a:solidFill>
                  <a:srgbClr val="003399"/>
                </a:solidFill>
              </a:rPr>
              <a:t>Step 3: Set the new node’s next reference to that of the insertion point node.</a:t>
            </a:r>
          </a:p>
          <a:p>
            <a:pPr eaLnBrk="1" hangingPunct="1">
              <a:spcBef>
                <a:spcPct val="50000"/>
              </a:spcBef>
            </a:pPr>
            <a:r>
              <a:rPr lang="en-AU">
                <a:solidFill>
                  <a:srgbClr val="996633"/>
                </a:solidFill>
              </a:rPr>
              <a:t>Step 4: Reset the insertion point’s next reference to point to the newly created node.</a:t>
            </a:r>
          </a:p>
        </p:txBody>
      </p:sp>
      <p:sp>
        <p:nvSpPr>
          <p:cNvPr id="26633" name="Text Box 11"/>
          <p:cNvSpPr txBox="1">
            <a:spLocks noChangeArrowheads="1"/>
          </p:cNvSpPr>
          <p:nvPr/>
        </p:nvSpPr>
        <p:spPr bwMode="auto">
          <a:xfrm>
            <a:off x="466725" y="5157788"/>
            <a:ext cx="4826000" cy="915987"/>
          </a:xfrm>
          <a:prstGeom prst="rect">
            <a:avLst/>
          </a:prstGeom>
          <a:noFill/>
          <a:ln w="9525">
            <a:noFill/>
            <a:miter lim="800000"/>
            <a:headEnd/>
            <a:tailEnd/>
          </a:ln>
        </p:spPr>
        <p:txBody>
          <a:bodyPr>
            <a:spAutoFit/>
          </a:bodyPr>
          <a:lstStyle/>
          <a:p>
            <a:pPr eaLnBrk="1" hangingPunct="1">
              <a:spcBef>
                <a:spcPct val="50000"/>
              </a:spcBef>
            </a:pPr>
            <a:r>
              <a:rPr lang="en-AU" i="1"/>
              <a:t>Tip:</a:t>
            </a:r>
            <a:r>
              <a:rPr lang="en-AU"/>
              <a:t> the traversal in </a:t>
            </a:r>
            <a:r>
              <a:rPr lang="en-AU">
                <a:solidFill>
                  <a:srgbClr val="CC0000"/>
                </a:solidFill>
              </a:rPr>
              <a:t>step 1</a:t>
            </a:r>
            <a:r>
              <a:rPr lang="en-AU"/>
              <a:t> could have been avoided by maintaining a tail pointer in the header class (as well as a head.)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Retrieving Data (1)</a:t>
            </a:r>
          </a:p>
        </p:txBody>
      </p:sp>
      <p:sp>
        <p:nvSpPr>
          <p:cNvPr id="34819" name="Text Box 3"/>
          <p:cNvSpPr txBox="1">
            <a:spLocks noChangeArrowheads="1"/>
          </p:cNvSpPr>
          <p:nvPr/>
        </p:nvSpPr>
        <p:spPr bwMode="auto">
          <a:xfrm>
            <a:off x="250825" y="6308725"/>
            <a:ext cx="6913563" cy="336550"/>
          </a:xfrm>
          <a:prstGeom prst="rect">
            <a:avLst/>
          </a:prstGeom>
          <a:solidFill>
            <a:srgbClr val="DDDDDD"/>
          </a:solidFill>
          <a:ln w="9525">
            <a:noFill/>
            <a:miter lim="800000"/>
            <a:headEnd/>
            <a:tailEnd/>
          </a:ln>
        </p:spPr>
        <p:txBody>
          <a:bodyPr>
            <a:spAutoFit/>
          </a:bodyPr>
          <a:lstStyle/>
          <a:p>
            <a:pPr eaLnBrk="1" hangingPunct="1">
              <a:spcBef>
                <a:spcPct val="50000"/>
              </a:spcBef>
            </a:pPr>
            <a:r>
              <a:rPr lang="en-AU" sz="1600" b="1"/>
              <a:t>Chapter 3: Dynamic Data Structures</a:t>
            </a:r>
          </a:p>
        </p:txBody>
      </p:sp>
      <p:sp>
        <p:nvSpPr>
          <p:cNvPr id="34820" name="Text Box 4"/>
          <p:cNvSpPr txBox="1">
            <a:spLocks noChangeArrowheads="1"/>
          </p:cNvSpPr>
          <p:nvPr/>
        </p:nvSpPr>
        <p:spPr bwMode="auto">
          <a:xfrm>
            <a:off x="7380288" y="6308725"/>
            <a:ext cx="1439862" cy="336550"/>
          </a:xfrm>
          <a:prstGeom prst="rect">
            <a:avLst/>
          </a:prstGeom>
          <a:solidFill>
            <a:srgbClr val="DDDDDD"/>
          </a:solidFill>
          <a:ln w="9525">
            <a:noFill/>
            <a:miter lim="800000"/>
            <a:headEnd/>
            <a:tailEnd/>
          </a:ln>
        </p:spPr>
        <p:txBody>
          <a:bodyPr>
            <a:spAutoFit/>
          </a:bodyPr>
          <a:lstStyle/>
          <a:p>
            <a:pPr algn="r" eaLnBrk="1" hangingPunct="1">
              <a:spcBef>
                <a:spcPct val="50000"/>
              </a:spcBef>
            </a:pPr>
            <a:r>
              <a:rPr lang="en-AU" sz="1600" b="1"/>
              <a:t>Slide </a:t>
            </a:r>
            <a:fld id="{5E4818C5-9B6E-48CC-9C30-D11230F12044}" type="slidenum">
              <a:rPr lang="en-AU" sz="1600" b="1"/>
              <a:pPr algn="r" eaLnBrk="1" hangingPunct="1">
                <a:spcBef>
                  <a:spcPct val="50000"/>
                </a:spcBef>
              </a:pPr>
              <a:t>14</a:t>
            </a:fld>
            <a:endParaRPr lang="en-AU" sz="1600" b="1"/>
          </a:p>
        </p:txBody>
      </p:sp>
      <p:sp>
        <p:nvSpPr>
          <p:cNvPr id="34821"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34822" name="Text Box 6"/>
          <p:cNvSpPr txBox="1">
            <a:spLocks noChangeArrowheads="1"/>
          </p:cNvSpPr>
          <p:nvPr/>
        </p:nvSpPr>
        <p:spPr bwMode="auto">
          <a:xfrm>
            <a:off x="304800" y="908050"/>
            <a:ext cx="8534400" cy="1768475"/>
          </a:xfrm>
          <a:prstGeom prst="rect">
            <a:avLst/>
          </a:prstGeom>
          <a:noFill/>
          <a:ln w="9525">
            <a:noFill/>
            <a:miter lim="800000"/>
            <a:headEnd/>
            <a:tailEnd/>
          </a:ln>
        </p:spPr>
        <p:txBody>
          <a:bodyPr>
            <a:spAutoFit/>
          </a:bodyPr>
          <a:lstStyle/>
          <a:p>
            <a:pPr>
              <a:spcBef>
                <a:spcPct val="50000"/>
              </a:spcBef>
            </a:pPr>
            <a:r>
              <a:rPr lang="en-AU" sz="2000"/>
              <a:t>Data retrieval consists of traversing the data structure until a matching node is found.  The data portion of the node is then returned (if the data is not found, some form of failure signal should be returned instead.)</a:t>
            </a:r>
          </a:p>
          <a:p>
            <a:pPr>
              <a:spcBef>
                <a:spcPct val="50000"/>
              </a:spcBef>
            </a:pPr>
            <a:r>
              <a:rPr lang="en-AU" sz="2000"/>
              <a:t>The whole data node should not be returned, as it is part of the list’s internal structure.</a:t>
            </a:r>
            <a:endParaRPr lang="en-AU" sz="2000" b="1"/>
          </a:p>
        </p:txBody>
      </p:sp>
      <p:grpSp>
        <p:nvGrpSpPr>
          <p:cNvPr id="2" name="Group 21"/>
          <p:cNvGrpSpPr>
            <a:grpSpLocks/>
          </p:cNvGrpSpPr>
          <p:nvPr/>
        </p:nvGrpSpPr>
        <p:grpSpPr bwMode="auto">
          <a:xfrm>
            <a:off x="2678113" y="2911475"/>
            <a:ext cx="1522412" cy="346075"/>
            <a:chOff x="1246" y="1480"/>
            <a:chExt cx="772" cy="218"/>
          </a:xfrm>
        </p:grpSpPr>
        <p:sp>
          <p:nvSpPr>
            <p:cNvPr id="34842" name="Arc 22"/>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type="triangle" w="lg" len="lg"/>
            </a:ln>
          </p:spPr>
          <p:txBody>
            <a:bodyPr wrap="none" anchor="ctr"/>
            <a:lstStyle/>
            <a:p>
              <a:endParaRPr lang="en-US"/>
            </a:p>
          </p:txBody>
        </p:sp>
        <p:sp>
          <p:nvSpPr>
            <p:cNvPr id="34843" name="Arc 23"/>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a:ln>
          </p:spPr>
          <p:txBody>
            <a:bodyPr wrap="none" anchor="ctr"/>
            <a:lstStyle/>
            <a:p>
              <a:endParaRPr lang="en-US"/>
            </a:p>
          </p:txBody>
        </p:sp>
      </p:grpSp>
      <p:grpSp>
        <p:nvGrpSpPr>
          <p:cNvPr id="3" name="Group 24"/>
          <p:cNvGrpSpPr>
            <a:grpSpLocks/>
          </p:cNvGrpSpPr>
          <p:nvPr/>
        </p:nvGrpSpPr>
        <p:grpSpPr bwMode="auto">
          <a:xfrm>
            <a:off x="4551363" y="2852738"/>
            <a:ext cx="1522412" cy="346075"/>
            <a:chOff x="1246" y="1480"/>
            <a:chExt cx="772" cy="218"/>
          </a:xfrm>
        </p:grpSpPr>
        <p:sp>
          <p:nvSpPr>
            <p:cNvPr id="34840" name="Arc 25"/>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type="triangle" w="lg" len="lg"/>
            </a:ln>
          </p:spPr>
          <p:txBody>
            <a:bodyPr wrap="none" anchor="ctr"/>
            <a:lstStyle/>
            <a:p>
              <a:endParaRPr lang="en-US"/>
            </a:p>
          </p:txBody>
        </p:sp>
        <p:sp>
          <p:nvSpPr>
            <p:cNvPr id="34841" name="Arc 26"/>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a:ln>
          </p:spPr>
          <p:txBody>
            <a:bodyPr wrap="none" anchor="ctr"/>
            <a:lstStyle/>
            <a:p>
              <a:endParaRPr lang="en-US"/>
            </a:p>
          </p:txBody>
        </p:sp>
      </p:grpSp>
      <p:sp>
        <p:nvSpPr>
          <p:cNvPr id="34825" name="Text Box 29"/>
          <p:cNvSpPr txBox="1">
            <a:spLocks noChangeArrowheads="1"/>
          </p:cNvSpPr>
          <p:nvPr/>
        </p:nvSpPr>
        <p:spPr bwMode="auto">
          <a:xfrm>
            <a:off x="3944938" y="2976563"/>
            <a:ext cx="828675" cy="366712"/>
          </a:xfrm>
          <a:prstGeom prst="rect">
            <a:avLst/>
          </a:prstGeom>
          <a:noFill/>
          <a:ln w="9525">
            <a:noFill/>
            <a:miter lim="800000"/>
            <a:headEnd/>
            <a:tailEnd/>
          </a:ln>
        </p:spPr>
        <p:txBody>
          <a:bodyPr>
            <a:spAutoFit/>
          </a:bodyPr>
          <a:lstStyle/>
          <a:p>
            <a:pPr algn="ctr" eaLnBrk="1" hangingPunct="1">
              <a:spcBef>
                <a:spcPct val="50000"/>
              </a:spcBef>
            </a:pPr>
            <a:r>
              <a:rPr lang="en-AU" b="1" i="1">
                <a:solidFill>
                  <a:srgbClr val="CC0000"/>
                </a:solidFill>
              </a:rPr>
              <a:t>?</a:t>
            </a:r>
          </a:p>
        </p:txBody>
      </p:sp>
      <p:sp>
        <p:nvSpPr>
          <p:cNvPr id="34826" name="Text Box 30"/>
          <p:cNvSpPr txBox="1">
            <a:spLocks noChangeArrowheads="1"/>
          </p:cNvSpPr>
          <p:nvPr/>
        </p:nvSpPr>
        <p:spPr bwMode="auto">
          <a:xfrm>
            <a:off x="5848350" y="2976563"/>
            <a:ext cx="828675" cy="366712"/>
          </a:xfrm>
          <a:prstGeom prst="rect">
            <a:avLst/>
          </a:prstGeom>
          <a:noFill/>
          <a:ln w="9525">
            <a:noFill/>
            <a:miter lim="800000"/>
            <a:headEnd/>
            <a:tailEnd/>
          </a:ln>
        </p:spPr>
        <p:txBody>
          <a:bodyPr>
            <a:spAutoFit/>
          </a:bodyPr>
          <a:lstStyle/>
          <a:p>
            <a:pPr algn="ctr" eaLnBrk="1" hangingPunct="1">
              <a:spcBef>
                <a:spcPct val="50000"/>
              </a:spcBef>
            </a:pPr>
            <a:r>
              <a:rPr lang="en-AU" b="1" i="1">
                <a:solidFill>
                  <a:srgbClr val="CC0000"/>
                </a:solidFill>
              </a:rPr>
              <a:t>?</a:t>
            </a:r>
          </a:p>
        </p:txBody>
      </p:sp>
      <p:sp>
        <p:nvSpPr>
          <p:cNvPr id="34827" name="Text Box 31"/>
          <p:cNvSpPr txBox="1">
            <a:spLocks noChangeArrowheads="1"/>
          </p:cNvSpPr>
          <p:nvPr/>
        </p:nvSpPr>
        <p:spPr bwMode="auto">
          <a:xfrm>
            <a:off x="3000375" y="3398838"/>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34828" name="Text Box 32"/>
          <p:cNvSpPr txBox="1">
            <a:spLocks noChangeArrowheads="1"/>
          </p:cNvSpPr>
          <p:nvPr/>
        </p:nvSpPr>
        <p:spPr bwMode="auto">
          <a:xfrm>
            <a:off x="4143375" y="3398838"/>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34829" name="Text Box 33"/>
          <p:cNvSpPr txBox="1">
            <a:spLocks noChangeArrowheads="1"/>
          </p:cNvSpPr>
          <p:nvPr/>
        </p:nvSpPr>
        <p:spPr bwMode="auto">
          <a:xfrm>
            <a:off x="5534025" y="3398838"/>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34830" name="Text Box 34"/>
          <p:cNvSpPr txBox="1">
            <a:spLocks noChangeArrowheads="1"/>
          </p:cNvSpPr>
          <p:nvPr/>
        </p:nvSpPr>
        <p:spPr bwMode="auto">
          <a:xfrm>
            <a:off x="6677025" y="3398838"/>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34831" name="Text Box 35"/>
          <p:cNvSpPr txBox="1">
            <a:spLocks noChangeArrowheads="1"/>
          </p:cNvSpPr>
          <p:nvPr/>
        </p:nvSpPr>
        <p:spPr bwMode="auto">
          <a:xfrm>
            <a:off x="966788" y="3084513"/>
            <a:ext cx="1447800" cy="712787"/>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b="1"/>
              <a:t>Header</a:t>
            </a:r>
          </a:p>
          <a:p>
            <a:pPr algn="ctr">
              <a:spcBef>
                <a:spcPct val="50000"/>
              </a:spcBef>
            </a:pPr>
            <a:r>
              <a:rPr lang="en-AU" sz="1600"/>
              <a:t>head</a:t>
            </a:r>
          </a:p>
        </p:txBody>
      </p:sp>
      <p:sp>
        <p:nvSpPr>
          <p:cNvPr id="34832" name="Line 36"/>
          <p:cNvSpPr>
            <a:spLocks noChangeShapeType="1"/>
          </p:cNvSpPr>
          <p:nvPr/>
        </p:nvSpPr>
        <p:spPr bwMode="auto">
          <a:xfrm>
            <a:off x="2124075" y="3627438"/>
            <a:ext cx="863600" cy="0"/>
          </a:xfrm>
          <a:prstGeom prst="line">
            <a:avLst/>
          </a:prstGeom>
          <a:noFill/>
          <a:ln w="9525">
            <a:solidFill>
              <a:schemeClr val="tx1"/>
            </a:solidFill>
            <a:round/>
            <a:headEnd/>
            <a:tailEnd type="triangle" w="med" len="med"/>
          </a:ln>
        </p:spPr>
        <p:txBody>
          <a:bodyPr/>
          <a:lstStyle/>
          <a:p>
            <a:endParaRPr lang="en-US"/>
          </a:p>
        </p:txBody>
      </p:sp>
      <p:sp>
        <p:nvSpPr>
          <p:cNvPr id="34833" name="Line 37"/>
          <p:cNvSpPr>
            <a:spLocks noChangeShapeType="1"/>
          </p:cNvSpPr>
          <p:nvPr/>
        </p:nvSpPr>
        <p:spPr bwMode="auto">
          <a:xfrm>
            <a:off x="4716463" y="3627438"/>
            <a:ext cx="792162" cy="0"/>
          </a:xfrm>
          <a:prstGeom prst="line">
            <a:avLst/>
          </a:prstGeom>
          <a:noFill/>
          <a:ln w="9525">
            <a:solidFill>
              <a:schemeClr val="tx1"/>
            </a:solidFill>
            <a:round/>
            <a:headEnd/>
            <a:tailEnd type="triangle" w="med" len="med"/>
          </a:ln>
        </p:spPr>
        <p:txBody>
          <a:bodyPr/>
          <a:lstStyle/>
          <a:p>
            <a:endParaRPr lang="en-US"/>
          </a:p>
        </p:txBody>
      </p:sp>
      <p:sp>
        <p:nvSpPr>
          <p:cNvPr id="34834" name="Line 38"/>
          <p:cNvSpPr>
            <a:spLocks noChangeShapeType="1"/>
          </p:cNvSpPr>
          <p:nvPr/>
        </p:nvSpPr>
        <p:spPr bwMode="auto">
          <a:xfrm>
            <a:off x="7308850" y="3627438"/>
            <a:ext cx="792163" cy="0"/>
          </a:xfrm>
          <a:prstGeom prst="line">
            <a:avLst/>
          </a:prstGeom>
          <a:noFill/>
          <a:ln w="9525">
            <a:solidFill>
              <a:schemeClr val="tx1"/>
            </a:solidFill>
            <a:round/>
            <a:headEnd/>
            <a:tailEnd type="triangle" w="med" len="med"/>
          </a:ln>
        </p:spPr>
        <p:txBody>
          <a:bodyPr/>
          <a:lstStyle/>
          <a:p>
            <a:endParaRPr lang="en-US"/>
          </a:p>
        </p:txBody>
      </p:sp>
      <p:sp>
        <p:nvSpPr>
          <p:cNvPr id="34835" name="Line 39"/>
          <p:cNvSpPr>
            <a:spLocks noChangeShapeType="1"/>
          </p:cNvSpPr>
          <p:nvPr/>
        </p:nvSpPr>
        <p:spPr bwMode="auto">
          <a:xfrm>
            <a:off x="6073775" y="3870325"/>
            <a:ext cx="0" cy="360363"/>
          </a:xfrm>
          <a:prstGeom prst="line">
            <a:avLst/>
          </a:prstGeom>
          <a:noFill/>
          <a:ln w="38100">
            <a:solidFill>
              <a:srgbClr val="339933"/>
            </a:solidFill>
            <a:round/>
            <a:headEnd/>
            <a:tailEnd/>
          </a:ln>
        </p:spPr>
        <p:txBody>
          <a:bodyPr/>
          <a:lstStyle/>
          <a:p>
            <a:endParaRPr lang="en-US"/>
          </a:p>
        </p:txBody>
      </p:sp>
      <p:sp>
        <p:nvSpPr>
          <p:cNvPr id="34836" name="Line 40"/>
          <p:cNvSpPr>
            <a:spLocks noChangeShapeType="1"/>
          </p:cNvSpPr>
          <p:nvPr/>
        </p:nvSpPr>
        <p:spPr bwMode="auto">
          <a:xfrm flipH="1">
            <a:off x="3429000" y="4230688"/>
            <a:ext cx="2644775" cy="0"/>
          </a:xfrm>
          <a:prstGeom prst="line">
            <a:avLst/>
          </a:prstGeom>
          <a:noFill/>
          <a:ln w="38100">
            <a:solidFill>
              <a:srgbClr val="339933"/>
            </a:solidFill>
            <a:round/>
            <a:headEnd/>
            <a:tailEnd type="triangle" w="lg" len="lg"/>
          </a:ln>
        </p:spPr>
        <p:txBody>
          <a:bodyPr/>
          <a:lstStyle/>
          <a:p>
            <a:endParaRPr lang="en-US"/>
          </a:p>
        </p:txBody>
      </p:sp>
      <p:sp>
        <p:nvSpPr>
          <p:cNvPr id="34837" name="Text Box 41"/>
          <p:cNvSpPr txBox="1">
            <a:spLocks noChangeArrowheads="1"/>
          </p:cNvSpPr>
          <p:nvPr/>
        </p:nvSpPr>
        <p:spPr bwMode="auto">
          <a:xfrm>
            <a:off x="2555875" y="4046538"/>
            <a:ext cx="873125" cy="366712"/>
          </a:xfrm>
          <a:prstGeom prst="rect">
            <a:avLst/>
          </a:prstGeom>
          <a:noFill/>
          <a:ln w="9525">
            <a:noFill/>
            <a:miter lim="800000"/>
            <a:headEnd/>
            <a:tailEnd/>
          </a:ln>
        </p:spPr>
        <p:txBody>
          <a:bodyPr>
            <a:spAutoFit/>
          </a:bodyPr>
          <a:lstStyle/>
          <a:p>
            <a:pPr algn="ctr" eaLnBrk="1" hangingPunct="1">
              <a:spcBef>
                <a:spcPct val="50000"/>
              </a:spcBef>
            </a:pPr>
            <a:r>
              <a:rPr lang="en-AU" b="1" i="1"/>
              <a:t>data</a:t>
            </a:r>
          </a:p>
        </p:txBody>
      </p:sp>
      <p:sp>
        <p:nvSpPr>
          <p:cNvPr id="34838" name="Text Box 43"/>
          <p:cNvSpPr txBox="1">
            <a:spLocks noChangeArrowheads="1"/>
          </p:cNvSpPr>
          <p:nvPr/>
        </p:nvSpPr>
        <p:spPr bwMode="auto">
          <a:xfrm>
            <a:off x="631825" y="4586288"/>
            <a:ext cx="3363913" cy="1328737"/>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Traverse the list.</a:t>
            </a:r>
          </a:p>
          <a:p>
            <a:pPr eaLnBrk="1" hangingPunct="1">
              <a:spcBef>
                <a:spcPct val="50000"/>
              </a:spcBef>
            </a:pPr>
            <a:r>
              <a:rPr lang="en-AU">
                <a:solidFill>
                  <a:srgbClr val="339933"/>
                </a:solidFill>
              </a:rPr>
              <a:t>Step 2: While traversing, compare the search ‘key’ value with the data in each node.</a:t>
            </a:r>
          </a:p>
        </p:txBody>
      </p:sp>
      <p:sp>
        <p:nvSpPr>
          <p:cNvPr id="34839" name="Text Box 45"/>
          <p:cNvSpPr txBox="1">
            <a:spLocks noChangeArrowheads="1"/>
          </p:cNvSpPr>
          <p:nvPr/>
        </p:nvSpPr>
        <p:spPr bwMode="auto">
          <a:xfrm>
            <a:off x="4500563" y="4581525"/>
            <a:ext cx="3529012" cy="1603375"/>
          </a:xfrm>
          <a:prstGeom prst="rect">
            <a:avLst/>
          </a:prstGeom>
          <a:noFill/>
          <a:ln w="9525">
            <a:noFill/>
            <a:miter lim="800000"/>
            <a:headEnd/>
            <a:tailEnd/>
          </a:ln>
        </p:spPr>
        <p:txBody>
          <a:bodyPr>
            <a:spAutoFit/>
          </a:bodyPr>
          <a:lstStyle/>
          <a:p>
            <a:pPr eaLnBrk="1" hangingPunct="1">
              <a:spcBef>
                <a:spcPct val="50000"/>
              </a:spcBef>
            </a:pPr>
            <a:r>
              <a:rPr lang="en-AU">
                <a:solidFill>
                  <a:srgbClr val="339933"/>
                </a:solidFill>
              </a:rPr>
              <a:t>If the data keys match, return the data portion of the node.</a:t>
            </a:r>
          </a:p>
          <a:p>
            <a:pPr eaLnBrk="1" hangingPunct="1">
              <a:spcBef>
                <a:spcPct val="50000"/>
              </a:spcBef>
            </a:pPr>
            <a:r>
              <a:rPr lang="en-AU">
                <a:solidFill>
                  <a:srgbClr val="003399"/>
                </a:solidFill>
              </a:rPr>
              <a:t>Step 3: If the list is exhausted without the data being found, return a search failure signal.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Retrieving Data (2)</a:t>
            </a:r>
          </a:p>
        </p:txBody>
      </p:sp>
      <p:sp>
        <p:nvSpPr>
          <p:cNvPr id="36869"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36870" name="Text Box 6"/>
          <p:cNvSpPr txBox="1">
            <a:spLocks noChangeArrowheads="1"/>
          </p:cNvSpPr>
          <p:nvPr/>
        </p:nvSpPr>
        <p:spPr bwMode="auto">
          <a:xfrm>
            <a:off x="468313" y="908050"/>
            <a:ext cx="6119812" cy="3937000"/>
          </a:xfrm>
          <a:prstGeom prst="rect">
            <a:avLst/>
          </a:prstGeom>
          <a:noFill/>
          <a:ln w="9525">
            <a:noFill/>
            <a:miter lim="800000"/>
            <a:headEnd/>
            <a:tailEnd/>
          </a:ln>
        </p:spPr>
        <p:txBody>
          <a:bodyPr>
            <a:spAutoFit/>
          </a:bodyPr>
          <a:lstStyle/>
          <a:p>
            <a:r>
              <a:rPr lang="en-AU" b="1">
                <a:latin typeface="Courier New" pitchFamily="49" charset="0"/>
              </a:rPr>
              <a:t>public int retrieve(int key)</a:t>
            </a:r>
          </a:p>
          <a:p>
            <a:r>
              <a:rPr lang="en-AU" b="1">
                <a:latin typeface="Courier New" pitchFamily="49" charset="0"/>
              </a:rPr>
              <a:t>{</a:t>
            </a:r>
          </a:p>
          <a:p>
            <a:r>
              <a:rPr lang="en-AU" b="1">
                <a:latin typeface="Courier New" pitchFamily="49" charset="0"/>
              </a:rPr>
              <a:t>   </a:t>
            </a:r>
            <a:r>
              <a:rPr lang="en-AU" b="1">
                <a:solidFill>
                  <a:srgbClr val="CC0000"/>
                </a:solidFill>
                <a:latin typeface="Courier New" pitchFamily="49" charset="0"/>
              </a:rPr>
              <a:t>ListNode current = head;</a:t>
            </a:r>
          </a:p>
          <a:p>
            <a:endParaRPr lang="en-AU" b="1">
              <a:solidFill>
                <a:srgbClr val="CC0000"/>
              </a:solidFill>
              <a:latin typeface="Courier New" pitchFamily="49" charset="0"/>
            </a:endParaRPr>
          </a:p>
          <a:p>
            <a:r>
              <a:rPr lang="en-AU" b="1">
                <a:solidFill>
                  <a:srgbClr val="CC0000"/>
                </a:solidFill>
                <a:latin typeface="Courier New" pitchFamily="49" charset="0"/>
              </a:rPr>
              <a:t>   while (current != null)</a:t>
            </a:r>
          </a:p>
          <a:p>
            <a:r>
              <a:rPr lang="en-AU" b="1">
                <a:solidFill>
                  <a:srgbClr val="CC0000"/>
                </a:solidFill>
                <a:latin typeface="Courier New" pitchFamily="49" charset="0"/>
              </a:rPr>
              <a:t>   {</a:t>
            </a:r>
          </a:p>
          <a:p>
            <a:r>
              <a:rPr lang="en-AU" b="1">
                <a:solidFill>
                  <a:srgbClr val="CC0000"/>
                </a:solidFill>
                <a:latin typeface="Courier New" pitchFamily="49" charset="0"/>
              </a:rPr>
              <a:t>      </a:t>
            </a:r>
            <a:r>
              <a:rPr lang="en-AU" b="1">
                <a:solidFill>
                  <a:srgbClr val="339933"/>
                </a:solidFill>
                <a:latin typeface="Courier New" pitchFamily="49" charset="0"/>
              </a:rPr>
              <a:t>if (current.data == key)</a:t>
            </a:r>
          </a:p>
          <a:p>
            <a:r>
              <a:rPr lang="en-AU" b="1">
                <a:solidFill>
                  <a:srgbClr val="339933"/>
                </a:solidFill>
                <a:latin typeface="Courier New" pitchFamily="49" charset="0"/>
              </a:rPr>
              <a:t>         return data;</a:t>
            </a:r>
          </a:p>
          <a:p>
            <a:endParaRPr lang="en-AU" b="1">
              <a:solidFill>
                <a:srgbClr val="339933"/>
              </a:solidFill>
              <a:latin typeface="Courier New" pitchFamily="49" charset="0"/>
            </a:endParaRPr>
          </a:p>
          <a:p>
            <a:r>
              <a:rPr lang="en-AU" b="1">
                <a:solidFill>
                  <a:srgbClr val="CC0000"/>
                </a:solidFill>
                <a:latin typeface="Courier New" pitchFamily="49" charset="0"/>
              </a:rPr>
              <a:t>      current = current.next;</a:t>
            </a:r>
          </a:p>
          <a:p>
            <a:r>
              <a:rPr lang="en-AU" b="1">
                <a:solidFill>
                  <a:srgbClr val="CC0000"/>
                </a:solidFill>
                <a:latin typeface="Courier New" pitchFamily="49" charset="0"/>
              </a:rPr>
              <a:t>   }</a:t>
            </a:r>
          </a:p>
          <a:p>
            <a:r>
              <a:rPr lang="en-AU" b="1">
                <a:solidFill>
                  <a:srgbClr val="CC0000"/>
                </a:solidFill>
                <a:latin typeface="Courier New" pitchFamily="49" charset="0"/>
              </a:rPr>
              <a:t>   </a:t>
            </a:r>
          </a:p>
          <a:p>
            <a:r>
              <a:rPr lang="en-AU" b="1">
                <a:solidFill>
                  <a:srgbClr val="003399"/>
                </a:solidFill>
                <a:latin typeface="Courier New" pitchFamily="49" charset="0"/>
              </a:rPr>
              <a:t>   return -1;</a:t>
            </a:r>
          </a:p>
          <a:p>
            <a:r>
              <a:rPr lang="en-AU" b="1">
                <a:latin typeface="Courier New" pitchFamily="49" charset="0"/>
              </a:rPr>
              <a:t>}</a:t>
            </a:r>
          </a:p>
        </p:txBody>
      </p:sp>
      <p:sp>
        <p:nvSpPr>
          <p:cNvPr id="36871" name="Text Box 7"/>
          <p:cNvSpPr txBox="1">
            <a:spLocks noChangeArrowheads="1"/>
          </p:cNvSpPr>
          <p:nvPr/>
        </p:nvSpPr>
        <p:spPr bwMode="auto">
          <a:xfrm>
            <a:off x="5807075" y="908050"/>
            <a:ext cx="3013075" cy="3802063"/>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Traverse the list.</a:t>
            </a:r>
          </a:p>
          <a:p>
            <a:pPr eaLnBrk="1" hangingPunct="1">
              <a:spcBef>
                <a:spcPct val="50000"/>
              </a:spcBef>
            </a:pPr>
            <a:r>
              <a:rPr lang="en-AU">
                <a:solidFill>
                  <a:srgbClr val="339933"/>
                </a:solidFill>
              </a:rPr>
              <a:t>Step 2: While traversing, compare the search ‘key’ value with the data in each node.</a:t>
            </a:r>
          </a:p>
          <a:p>
            <a:pPr eaLnBrk="1" hangingPunct="1">
              <a:spcBef>
                <a:spcPct val="50000"/>
              </a:spcBef>
            </a:pPr>
            <a:r>
              <a:rPr lang="en-AU">
                <a:solidFill>
                  <a:srgbClr val="339933"/>
                </a:solidFill>
              </a:rPr>
              <a:t>If the data keys match, return the data portion of the node.</a:t>
            </a:r>
          </a:p>
          <a:p>
            <a:pPr eaLnBrk="1" hangingPunct="1">
              <a:spcBef>
                <a:spcPct val="50000"/>
              </a:spcBef>
            </a:pPr>
            <a:r>
              <a:rPr lang="en-AU">
                <a:solidFill>
                  <a:srgbClr val="003399"/>
                </a:solidFill>
              </a:rPr>
              <a:t>Step 3: If the list is exhausted without the data being found, return a search failure signal.</a:t>
            </a:r>
          </a:p>
        </p:txBody>
      </p:sp>
      <p:sp>
        <p:nvSpPr>
          <p:cNvPr id="36872" name="Text Box 9"/>
          <p:cNvSpPr txBox="1">
            <a:spLocks noChangeArrowheads="1"/>
          </p:cNvSpPr>
          <p:nvPr/>
        </p:nvSpPr>
        <p:spPr bwMode="auto">
          <a:xfrm>
            <a:off x="466725" y="5157788"/>
            <a:ext cx="7993063" cy="915987"/>
          </a:xfrm>
          <a:prstGeom prst="rect">
            <a:avLst/>
          </a:prstGeom>
          <a:noFill/>
          <a:ln w="9525">
            <a:noFill/>
            <a:miter lim="800000"/>
            <a:headEnd/>
            <a:tailEnd/>
          </a:ln>
        </p:spPr>
        <p:txBody>
          <a:bodyPr>
            <a:spAutoFit/>
          </a:bodyPr>
          <a:lstStyle/>
          <a:p>
            <a:pPr eaLnBrk="1" hangingPunct="1">
              <a:spcBef>
                <a:spcPct val="50000"/>
              </a:spcBef>
            </a:pPr>
            <a:r>
              <a:rPr lang="en-AU" i="1"/>
              <a:t>Note: </a:t>
            </a:r>
            <a:r>
              <a:rPr lang="en-AU"/>
              <a:t>this program assumes that only positive integers are being stored.  This way, the calling program can easily assume that a non-positive answer (e.g. -1) is the signal for a failed retrieval attempt.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Deleting Data (1)</a:t>
            </a:r>
          </a:p>
        </p:txBody>
      </p:sp>
      <p:sp>
        <p:nvSpPr>
          <p:cNvPr id="38917"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38918" name="Text Box 6"/>
          <p:cNvSpPr txBox="1">
            <a:spLocks noChangeArrowheads="1"/>
          </p:cNvSpPr>
          <p:nvPr/>
        </p:nvSpPr>
        <p:spPr bwMode="auto">
          <a:xfrm>
            <a:off x="304800" y="908050"/>
            <a:ext cx="8534400" cy="2073275"/>
          </a:xfrm>
          <a:prstGeom prst="rect">
            <a:avLst/>
          </a:prstGeom>
          <a:noFill/>
          <a:ln w="9525">
            <a:noFill/>
            <a:miter lim="800000"/>
            <a:headEnd/>
            <a:tailEnd/>
          </a:ln>
        </p:spPr>
        <p:txBody>
          <a:bodyPr>
            <a:spAutoFit/>
          </a:bodyPr>
          <a:lstStyle/>
          <a:p>
            <a:pPr>
              <a:spcBef>
                <a:spcPct val="50000"/>
              </a:spcBef>
            </a:pPr>
            <a:r>
              <a:rPr lang="en-AU" sz="2000"/>
              <a:t>Deletion is very similar to retrieval.  As before, the list is traversed to find data matching a given ‘key’ value. However, instead of returning the data, the node is to be deleted.</a:t>
            </a:r>
          </a:p>
          <a:p>
            <a:pPr>
              <a:spcBef>
                <a:spcPct val="50000"/>
              </a:spcBef>
            </a:pPr>
            <a:r>
              <a:rPr lang="en-AU" sz="2000"/>
              <a:t>The node can be deleted by having the next references ‘jump over’ the node to delete. To do this, the node before the one to delete must be known, and as such, the traversal needs to keep track of two references.</a:t>
            </a:r>
            <a:endParaRPr lang="en-AU" sz="2000" b="1"/>
          </a:p>
        </p:txBody>
      </p:sp>
      <p:grpSp>
        <p:nvGrpSpPr>
          <p:cNvPr id="2" name="Group 7"/>
          <p:cNvGrpSpPr>
            <a:grpSpLocks/>
          </p:cNvGrpSpPr>
          <p:nvPr/>
        </p:nvGrpSpPr>
        <p:grpSpPr bwMode="auto">
          <a:xfrm>
            <a:off x="2678113" y="3213100"/>
            <a:ext cx="1522412" cy="346075"/>
            <a:chOff x="1246" y="1480"/>
            <a:chExt cx="772" cy="218"/>
          </a:xfrm>
        </p:grpSpPr>
        <p:sp>
          <p:nvSpPr>
            <p:cNvPr id="38938" name="Arc 8"/>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type="triangle" w="lg" len="lg"/>
            </a:ln>
          </p:spPr>
          <p:txBody>
            <a:bodyPr wrap="none" anchor="ctr"/>
            <a:lstStyle/>
            <a:p>
              <a:endParaRPr lang="en-US"/>
            </a:p>
          </p:txBody>
        </p:sp>
        <p:sp>
          <p:nvSpPr>
            <p:cNvPr id="38939" name="Arc 9"/>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0000"/>
              </a:solidFill>
              <a:round/>
              <a:headEnd/>
              <a:tailEnd/>
            </a:ln>
          </p:spPr>
          <p:txBody>
            <a:bodyPr wrap="none" anchor="ctr"/>
            <a:lstStyle/>
            <a:p>
              <a:endParaRPr lang="en-US"/>
            </a:p>
          </p:txBody>
        </p:sp>
      </p:grpSp>
      <p:sp>
        <p:nvSpPr>
          <p:cNvPr id="38920" name="Text Box 13"/>
          <p:cNvSpPr txBox="1">
            <a:spLocks noChangeArrowheads="1"/>
          </p:cNvSpPr>
          <p:nvPr/>
        </p:nvSpPr>
        <p:spPr bwMode="auto">
          <a:xfrm>
            <a:off x="3302000" y="3278188"/>
            <a:ext cx="828675" cy="366712"/>
          </a:xfrm>
          <a:prstGeom prst="rect">
            <a:avLst/>
          </a:prstGeom>
          <a:noFill/>
          <a:ln w="9525">
            <a:noFill/>
            <a:miter lim="800000"/>
            <a:headEnd/>
            <a:tailEnd/>
          </a:ln>
        </p:spPr>
        <p:txBody>
          <a:bodyPr>
            <a:spAutoFit/>
          </a:bodyPr>
          <a:lstStyle/>
          <a:p>
            <a:pPr algn="ctr" eaLnBrk="1" hangingPunct="1">
              <a:spcBef>
                <a:spcPct val="50000"/>
              </a:spcBef>
            </a:pPr>
            <a:r>
              <a:rPr lang="en-AU" b="1" i="1">
                <a:solidFill>
                  <a:srgbClr val="CC0000"/>
                </a:solidFill>
              </a:rPr>
              <a:t>?</a:t>
            </a:r>
          </a:p>
        </p:txBody>
      </p:sp>
      <p:sp>
        <p:nvSpPr>
          <p:cNvPr id="38921" name="Text Box 15"/>
          <p:cNvSpPr txBox="1">
            <a:spLocks noChangeArrowheads="1"/>
          </p:cNvSpPr>
          <p:nvPr/>
        </p:nvSpPr>
        <p:spPr bwMode="auto">
          <a:xfrm>
            <a:off x="1912938" y="3744913"/>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38922" name="Text Box 16"/>
          <p:cNvSpPr txBox="1">
            <a:spLocks noChangeArrowheads="1"/>
          </p:cNvSpPr>
          <p:nvPr/>
        </p:nvSpPr>
        <p:spPr bwMode="auto">
          <a:xfrm>
            <a:off x="3055938" y="3744913"/>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38923" name="Text Box 17"/>
          <p:cNvSpPr txBox="1">
            <a:spLocks noChangeArrowheads="1"/>
          </p:cNvSpPr>
          <p:nvPr/>
        </p:nvSpPr>
        <p:spPr bwMode="auto">
          <a:xfrm>
            <a:off x="4144963" y="3744913"/>
            <a:ext cx="1143000" cy="346075"/>
          </a:xfrm>
          <a:prstGeom prst="rect">
            <a:avLst/>
          </a:prstGeom>
          <a:solidFill>
            <a:srgbClr val="C0C0C0"/>
          </a:solidFill>
          <a:ln w="9525">
            <a:solidFill>
              <a:schemeClr val="tx1"/>
            </a:solidFill>
            <a:miter lim="800000"/>
            <a:headEnd/>
            <a:tailEnd/>
          </a:ln>
        </p:spPr>
        <p:txBody>
          <a:bodyPr>
            <a:spAutoFit/>
          </a:bodyPr>
          <a:lstStyle/>
          <a:p>
            <a:pPr algn="ctr">
              <a:spcBef>
                <a:spcPct val="50000"/>
              </a:spcBef>
            </a:pPr>
            <a:r>
              <a:rPr lang="en-AU" sz="1600"/>
              <a:t>Data</a:t>
            </a:r>
          </a:p>
        </p:txBody>
      </p:sp>
      <p:sp>
        <p:nvSpPr>
          <p:cNvPr id="38924" name="Text Box 18"/>
          <p:cNvSpPr txBox="1">
            <a:spLocks noChangeArrowheads="1"/>
          </p:cNvSpPr>
          <p:nvPr/>
        </p:nvSpPr>
        <p:spPr bwMode="auto">
          <a:xfrm>
            <a:off x="5287963" y="3744913"/>
            <a:ext cx="685800" cy="346075"/>
          </a:xfrm>
          <a:prstGeom prst="rect">
            <a:avLst/>
          </a:prstGeom>
          <a:solidFill>
            <a:srgbClr val="C0C0C0"/>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38925" name="Text Box 19"/>
          <p:cNvSpPr txBox="1">
            <a:spLocks noChangeArrowheads="1"/>
          </p:cNvSpPr>
          <p:nvPr/>
        </p:nvSpPr>
        <p:spPr bwMode="auto">
          <a:xfrm>
            <a:off x="323850" y="3386138"/>
            <a:ext cx="1447800" cy="712787"/>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b="1"/>
              <a:t>Header</a:t>
            </a:r>
          </a:p>
          <a:p>
            <a:pPr algn="ctr">
              <a:spcBef>
                <a:spcPct val="50000"/>
              </a:spcBef>
            </a:pPr>
            <a:r>
              <a:rPr lang="en-AU" sz="1600"/>
              <a:t>head</a:t>
            </a:r>
          </a:p>
        </p:txBody>
      </p:sp>
      <p:sp>
        <p:nvSpPr>
          <p:cNvPr id="38926" name="Line 20"/>
          <p:cNvSpPr>
            <a:spLocks noChangeShapeType="1"/>
          </p:cNvSpPr>
          <p:nvPr/>
        </p:nvSpPr>
        <p:spPr bwMode="auto">
          <a:xfrm>
            <a:off x="1481138" y="3929063"/>
            <a:ext cx="431800" cy="0"/>
          </a:xfrm>
          <a:prstGeom prst="line">
            <a:avLst/>
          </a:prstGeom>
          <a:noFill/>
          <a:ln w="9525">
            <a:solidFill>
              <a:schemeClr val="tx1"/>
            </a:solidFill>
            <a:round/>
            <a:headEnd/>
            <a:tailEnd type="triangle" w="med" len="med"/>
          </a:ln>
        </p:spPr>
        <p:txBody>
          <a:bodyPr/>
          <a:lstStyle/>
          <a:p>
            <a:endParaRPr lang="en-US"/>
          </a:p>
        </p:txBody>
      </p:sp>
      <p:sp>
        <p:nvSpPr>
          <p:cNvPr id="38927" name="Line 21"/>
          <p:cNvSpPr>
            <a:spLocks noChangeShapeType="1"/>
          </p:cNvSpPr>
          <p:nvPr/>
        </p:nvSpPr>
        <p:spPr bwMode="auto">
          <a:xfrm>
            <a:off x="3629025" y="3917950"/>
            <a:ext cx="501650" cy="0"/>
          </a:xfrm>
          <a:prstGeom prst="line">
            <a:avLst/>
          </a:prstGeom>
          <a:noFill/>
          <a:ln w="9525">
            <a:solidFill>
              <a:srgbClr val="C0C0C0"/>
            </a:solidFill>
            <a:round/>
            <a:headEnd/>
            <a:tailEnd type="triangle" w="med" len="med"/>
          </a:ln>
        </p:spPr>
        <p:txBody>
          <a:bodyPr/>
          <a:lstStyle/>
          <a:p>
            <a:endParaRPr lang="en-US"/>
          </a:p>
        </p:txBody>
      </p:sp>
      <p:sp>
        <p:nvSpPr>
          <p:cNvPr id="38928" name="Line 23"/>
          <p:cNvSpPr>
            <a:spLocks noChangeShapeType="1"/>
          </p:cNvSpPr>
          <p:nvPr/>
        </p:nvSpPr>
        <p:spPr bwMode="auto">
          <a:xfrm>
            <a:off x="3563938" y="4090988"/>
            <a:ext cx="0" cy="441325"/>
          </a:xfrm>
          <a:prstGeom prst="line">
            <a:avLst/>
          </a:prstGeom>
          <a:noFill/>
          <a:ln w="38100">
            <a:solidFill>
              <a:srgbClr val="339933"/>
            </a:solidFill>
            <a:round/>
            <a:headEnd/>
            <a:tailEnd/>
          </a:ln>
        </p:spPr>
        <p:txBody>
          <a:bodyPr/>
          <a:lstStyle/>
          <a:p>
            <a:endParaRPr lang="en-US"/>
          </a:p>
        </p:txBody>
      </p:sp>
      <p:sp>
        <p:nvSpPr>
          <p:cNvPr id="38929" name="Line 24"/>
          <p:cNvSpPr>
            <a:spLocks noChangeShapeType="1"/>
          </p:cNvSpPr>
          <p:nvPr/>
        </p:nvSpPr>
        <p:spPr bwMode="auto">
          <a:xfrm flipH="1" flipV="1">
            <a:off x="6659563" y="4098925"/>
            <a:ext cx="0" cy="433388"/>
          </a:xfrm>
          <a:prstGeom prst="line">
            <a:avLst/>
          </a:prstGeom>
          <a:noFill/>
          <a:ln w="38100">
            <a:solidFill>
              <a:srgbClr val="339933"/>
            </a:solidFill>
            <a:round/>
            <a:headEnd/>
            <a:tailEnd type="triangle" w="lg" len="lg"/>
          </a:ln>
        </p:spPr>
        <p:txBody>
          <a:bodyPr/>
          <a:lstStyle/>
          <a:p>
            <a:endParaRPr lang="en-US"/>
          </a:p>
        </p:txBody>
      </p:sp>
      <p:sp>
        <p:nvSpPr>
          <p:cNvPr id="38930" name="Text Box 26"/>
          <p:cNvSpPr txBox="1">
            <a:spLocks noChangeArrowheads="1"/>
          </p:cNvSpPr>
          <p:nvPr/>
        </p:nvSpPr>
        <p:spPr bwMode="auto">
          <a:xfrm>
            <a:off x="6383338" y="3744913"/>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38931" name="Text Box 27"/>
          <p:cNvSpPr txBox="1">
            <a:spLocks noChangeArrowheads="1"/>
          </p:cNvSpPr>
          <p:nvPr/>
        </p:nvSpPr>
        <p:spPr bwMode="auto">
          <a:xfrm>
            <a:off x="7526338" y="3744913"/>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38932" name="Line 28"/>
          <p:cNvSpPr>
            <a:spLocks noChangeShapeType="1"/>
          </p:cNvSpPr>
          <p:nvPr/>
        </p:nvSpPr>
        <p:spPr bwMode="auto">
          <a:xfrm>
            <a:off x="5867400" y="3917950"/>
            <a:ext cx="501650" cy="0"/>
          </a:xfrm>
          <a:prstGeom prst="line">
            <a:avLst/>
          </a:prstGeom>
          <a:noFill/>
          <a:ln w="9525">
            <a:solidFill>
              <a:srgbClr val="C0C0C0"/>
            </a:solidFill>
            <a:round/>
            <a:headEnd/>
            <a:tailEnd type="triangle" w="med" len="med"/>
          </a:ln>
        </p:spPr>
        <p:txBody>
          <a:bodyPr/>
          <a:lstStyle/>
          <a:p>
            <a:endParaRPr lang="en-US"/>
          </a:p>
        </p:txBody>
      </p:sp>
      <p:sp>
        <p:nvSpPr>
          <p:cNvPr id="38933" name="Line 29"/>
          <p:cNvSpPr>
            <a:spLocks noChangeShapeType="1"/>
          </p:cNvSpPr>
          <p:nvPr/>
        </p:nvSpPr>
        <p:spPr bwMode="auto">
          <a:xfrm>
            <a:off x="8134350" y="3929063"/>
            <a:ext cx="501650" cy="0"/>
          </a:xfrm>
          <a:prstGeom prst="line">
            <a:avLst/>
          </a:prstGeom>
          <a:noFill/>
          <a:ln w="9525">
            <a:solidFill>
              <a:schemeClr val="tx1"/>
            </a:solidFill>
            <a:round/>
            <a:headEnd/>
            <a:tailEnd type="triangle" w="med" len="med"/>
          </a:ln>
        </p:spPr>
        <p:txBody>
          <a:bodyPr/>
          <a:lstStyle/>
          <a:p>
            <a:endParaRPr lang="en-US"/>
          </a:p>
        </p:txBody>
      </p:sp>
      <p:sp>
        <p:nvSpPr>
          <p:cNvPr id="38934" name="Line 30"/>
          <p:cNvSpPr>
            <a:spLocks noChangeShapeType="1"/>
          </p:cNvSpPr>
          <p:nvPr/>
        </p:nvSpPr>
        <p:spPr bwMode="auto">
          <a:xfrm flipH="1">
            <a:off x="3563938" y="4532313"/>
            <a:ext cx="3095625" cy="0"/>
          </a:xfrm>
          <a:prstGeom prst="line">
            <a:avLst/>
          </a:prstGeom>
          <a:noFill/>
          <a:ln w="38100">
            <a:solidFill>
              <a:srgbClr val="339933"/>
            </a:solidFill>
            <a:round/>
            <a:headEnd/>
            <a:tailEnd/>
          </a:ln>
        </p:spPr>
        <p:txBody>
          <a:bodyPr/>
          <a:lstStyle/>
          <a:p>
            <a:endParaRPr lang="en-US"/>
          </a:p>
        </p:txBody>
      </p:sp>
      <p:sp>
        <p:nvSpPr>
          <p:cNvPr id="38935" name="Text Box 33"/>
          <p:cNvSpPr txBox="1">
            <a:spLocks noChangeArrowheads="1"/>
          </p:cNvSpPr>
          <p:nvPr/>
        </p:nvSpPr>
        <p:spPr bwMode="auto">
          <a:xfrm>
            <a:off x="250825" y="4819650"/>
            <a:ext cx="2732088" cy="915988"/>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Traverse the list, maintaining both current and previous references.</a:t>
            </a:r>
          </a:p>
        </p:txBody>
      </p:sp>
      <p:sp>
        <p:nvSpPr>
          <p:cNvPr id="38936" name="Text Box 34"/>
          <p:cNvSpPr txBox="1">
            <a:spLocks noChangeArrowheads="1"/>
          </p:cNvSpPr>
          <p:nvPr/>
        </p:nvSpPr>
        <p:spPr bwMode="auto">
          <a:xfrm>
            <a:off x="3055938" y="4794250"/>
            <a:ext cx="2751137" cy="1465263"/>
          </a:xfrm>
          <a:prstGeom prst="rect">
            <a:avLst/>
          </a:prstGeom>
          <a:noFill/>
          <a:ln w="9525">
            <a:noFill/>
            <a:miter lim="800000"/>
            <a:headEnd/>
            <a:tailEnd/>
          </a:ln>
        </p:spPr>
        <p:txBody>
          <a:bodyPr>
            <a:spAutoFit/>
          </a:bodyPr>
          <a:lstStyle/>
          <a:p>
            <a:pPr eaLnBrk="1" hangingPunct="1">
              <a:spcBef>
                <a:spcPct val="50000"/>
              </a:spcBef>
            </a:pPr>
            <a:r>
              <a:rPr lang="en-AU">
                <a:solidFill>
                  <a:srgbClr val="339933"/>
                </a:solidFill>
              </a:rPr>
              <a:t>Step 2: If the search key matches the current data node, ‘jump over’ the current node, and return success.</a:t>
            </a:r>
          </a:p>
        </p:txBody>
      </p:sp>
      <p:sp>
        <p:nvSpPr>
          <p:cNvPr id="38937" name="Text Box 35"/>
          <p:cNvSpPr txBox="1">
            <a:spLocks noChangeArrowheads="1"/>
          </p:cNvSpPr>
          <p:nvPr/>
        </p:nvSpPr>
        <p:spPr bwMode="auto">
          <a:xfrm>
            <a:off x="5873750" y="4794250"/>
            <a:ext cx="2762250" cy="1190625"/>
          </a:xfrm>
          <a:prstGeom prst="rect">
            <a:avLst/>
          </a:prstGeom>
          <a:noFill/>
          <a:ln w="9525">
            <a:noFill/>
            <a:miter lim="800000"/>
            <a:headEnd/>
            <a:tailEnd/>
          </a:ln>
        </p:spPr>
        <p:txBody>
          <a:bodyPr>
            <a:spAutoFit/>
          </a:bodyPr>
          <a:lstStyle/>
          <a:p>
            <a:pPr eaLnBrk="1" hangingPunct="1">
              <a:spcBef>
                <a:spcPct val="50000"/>
              </a:spcBef>
            </a:pPr>
            <a:r>
              <a:rPr lang="en-AU">
                <a:solidFill>
                  <a:srgbClr val="003399"/>
                </a:solidFill>
              </a:rPr>
              <a:t>Step 3: If the list is exhausted without the data being found, return a search failure signal.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Deleting Data (2)</a:t>
            </a:r>
          </a:p>
        </p:txBody>
      </p:sp>
      <p:sp>
        <p:nvSpPr>
          <p:cNvPr id="40965"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40966" name="Text Box 6"/>
          <p:cNvSpPr txBox="1">
            <a:spLocks noChangeArrowheads="1"/>
          </p:cNvSpPr>
          <p:nvPr/>
        </p:nvSpPr>
        <p:spPr bwMode="auto">
          <a:xfrm>
            <a:off x="323850" y="908050"/>
            <a:ext cx="6119813" cy="5310188"/>
          </a:xfrm>
          <a:prstGeom prst="rect">
            <a:avLst/>
          </a:prstGeom>
          <a:noFill/>
          <a:ln w="9525">
            <a:noFill/>
            <a:miter lim="800000"/>
            <a:headEnd/>
            <a:tailEnd/>
          </a:ln>
        </p:spPr>
        <p:txBody>
          <a:bodyPr>
            <a:spAutoFit/>
          </a:bodyPr>
          <a:lstStyle/>
          <a:p>
            <a:r>
              <a:rPr lang="en-AU" b="1">
                <a:latin typeface="Courier New" pitchFamily="49" charset="0"/>
              </a:rPr>
              <a:t>public boolean delete (int key)</a:t>
            </a:r>
          </a:p>
          <a:p>
            <a:r>
              <a:rPr lang="en-AU" b="1">
                <a:latin typeface="Courier New" pitchFamily="49" charset="0"/>
              </a:rPr>
              <a:t>{</a:t>
            </a:r>
          </a:p>
          <a:p>
            <a:r>
              <a:rPr lang="en-AU" b="1">
                <a:latin typeface="Courier New" pitchFamily="49" charset="0"/>
              </a:rPr>
              <a:t>   </a:t>
            </a:r>
            <a:r>
              <a:rPr lang="en-AU" b="1">
                <a:solidFill>
                  <a:srgbClr val="CC0000"/>
                </a:solidFill>
                <a:latin typeface="Courier New" pitchFamily="49" charset="0"/>
              </a:rPr>
              <a:t>ListNode current = head;</a:t>
            </a:r>
          </a:p>
          <a:p>
            <a:r>
              <a:rPr lang="en-AU" b="1">
                <a:solidFill>
                  <a:srgbClr val="CC0000"/>
                </a:solidFill>
                <a:latin typeface="Courier New" pitchFamily="49" charset="0"/>
              </a:rPr>
              <a:t>   ListNode previous = null;</a:t>
            </a:r>
          </a:p>
          <a:p>
            <a:endParaRPr lang="en-AU" b="1">
              <a:solidFill>
                <a:srgbClr val="CC0000"/>
              </a:solidFill>
              <a:latin typeface="Courier New" pitchFamily="49" charset="0"/>
            </a:endParaRPr>
          </a:p>
          <a:p>
            <a:r>
              <a:rPr lang="en-AU" b="1">
                <a:solidFill>
                  <a:srgbClr val="CC0000"/>
                </a:solidFill>
                <a:latin typeface="Courier New" pitchFamily="49" charset="0"/>
              </a:rPr>
              <a:t>   while (current != null)</a:t>
            </a:r>
          </a:p>
          <a:p>
            <a:r>
              <a:rPr lang="en-AU" b="1">
                <a:solidFill>
                  <a:srgbClr val="CC0000"/>
                </a:solidFill>
                <a:latin typeface="Courier New" pitchFamily="49" charset="0"/>
              </a:rPr>
              <a:t>   {</a:t>
            </a:r>
          </a:p>
          <a:p>
            <a:r>
              <a:rPr lang="en-AU" b="1">
                <a:solidFill>
                  <a:srgbClr val="CC0000"/>
                </a:solidFill>
                <a:latin typeface="Courier New" pitchFamily="49" charset="0"/>
              </a:rPr>
              <a:t>      </a:t>
            </a:r>
            <a:r>
              <a:rPr lang="en-AU" b="1">
                <a:solidFill>
                  <a:srgbClr val="339933"/>
                </a:solidFill>
                <a:latin typeface="Courier New" pitchFamily="49" charset="0"/>
              </a:rPr>
              <a:t>if (current.data == key)</a:t>
            </a:r>
          </a:p>
          <a:p>
            <a:r>
              <a:rPr lang="en-AU" b="1">
                <a:solidFill>
                  <a:srgbClr val="339933"/>
                </a:solidFill>
                <a:latin typeface="Courier New" pitchFamily="49" charset="0"/>
              </a:rPr>
              <a:t>      {</a:t>
            </a:r>
          </a:p>
          <a:p>
            <a:r>
              <a:rPr lang="en-AU" b="1">
                <a:solidFill>
                  <a:srgbClr val="339933"/>
                </a:solidFill>
                <a:latin typeface="Courier New" pitchFamily="49" charset="0"/>
              </a:rPr>
              <a:t>         previous.next = current.next;</a:t>
            </a:r>
          </a:p>
          <a:p>
            <a:r>
              <a:rPr lang="en-AU" b="1">
                <a:solidFill>
                  <a:srgbClr val="339933"/>
                </a:solidFill>
                <a:latin typeface="Courier New" pitchFamily="49" charset="0"/>
              </a:rPr>
              <a:t>         return true;</a:t>
            </a:r>
          </a:p>
          <a:p>
            <a:r>
              <a:rPr lang="en-AU" b="1">
                <a:solidFill>
                  <a:srgbClr val="339933"/>
                </a:solidFill>
                <a:latin typeface="Courier New" pitchFamily="49" charset="0"/>
              </a:rPr>
              <a:t>      }</a:t>
            </a:r>
          </a:p>
          <a:p>
            <a:endParaRPr lang="en-AU" b="1">
              <a:solidFill>
                <a:srgbClr val="339933"/>
              </a:solidFill>
              <a:latin typeface="Courier New" pitchFamily="49" charset="0"/>
            </a:endParaRPr>
          </a:p>
          <a:p>
            <a:r>
              <a:rPr lang="en-AU" b="1">
                <a:solidFill>
                  <a:srgbClr val="CC0000"/>
                </a:solidFill>
                <a:latin typeface="Courier New" pitchFamily="49" charset="0"/>
              </a:rPr>
              <a:t>      previous = current;</a:t>
            </a:r>
          </a:p>
          <a:p>
            <a:r>
              <a:rPr lang="en-AU" b="1">
                <a:solidFill>
                  <a:srgbClr val="CC0000"/>
                </a:solidFill>
                <a:latin typeface="Courier New" pitchFamily="49" charset="0"/>
              </a:rPr>
              <a:t>      current = current.next;</a:t>
            </a:r>
          </a:p>
          <a:p>
            <a:r>
              <a:rPr lang="en-AU" b="1">
                <a:solidFill>
                  <a:srgbClr val="CC0000"/>
                </a:solidFill>
                <a:latin typeface="Courier New" pitchFamily="49" charset="0"/>
              </a:rPr>
              <a:t>   }</a:t>
            </a:r>
          </a:p>
          <a:p>
            <a:r>
              <a:rPr lang="en-AU" b="1">
                <a:solidFill>
                  <a:srgbClr val="CC0000"/>
                </a:solidFill>
                <a:latin typeface="Courier New" pitchFamily="49" charset="0"/>
              </a:rPr>
              <a:t>   </a:t>
            </a:r>
          </a:p>
          <a:p>
            <a:r>
              <a:rPr lang="en-AU" b="1">
                <a:solidFill>
                  <a:srgbClr val="003399"/>
                </a:solidFill>
                <a:latin typeface="Courier New" pitchFamily="49" charset="0"/>
              </a:rPr>
              <a:t>   return false;</a:t>
            </a:r>
          </a:p>
          <a:p>
            <a:r>
              <a:rPr lang="en-AU" b="1">
                <a:latin typeface="Courier New" pitchFamily="49" charset="0"/>
              </a:rPr>
              <a:t>}</a:t>
            </a:r>
          </a:p>
        </p:txBody>
      </p:sp>
      <p:sp>
        <p:nvSpPr>
          <p:cNvPr id="40967" name="Text Box 7"/>
          <p:cNvSpPr txBox="1">
            <a:spLocks noChangeArrowheads="1"/>
          </p:cNvSpPr>
          <p:nvPr/>
        </p:nvSpPr>
        <p:spPr bwMode="auto">
          <a:xfrm>
            <a:off x="5807075" y="908050"/>
            <a:ext cx="3013075" cy="4900613"/>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Traverse the list, maintaining both current and previous references.</a:t>
            </a:r>
          </a:p>
          <a:p>
            <a:pPr eaLnBrk="1" hangingPunct="1">
              <a:spcBef>
                <a:spcPct val="50000"/>
              </a:spcBef>
            </a:pPr>
            <a:r>
              <a:rPr lang="en-AU">
                <a:solidFill>
                  <a:srgbClr val="339933"/>
                </a:solidFill>
              </a:rPr>
              <a:t>Step 2: If the search key matches the current data node, ‘jump over’ the current node, and return success.</a:t>
            </a:r>
          </a:p>
          <a:p>
            <a:pPr eaLnBrk="1" hangingPunct="1">
              <a:spcBef>
                <a:spcPct val="50000"/>
              </a:spcBef>
            </a:pPr>
            <a:r>
              <a:rPr lang="en-AU">
                <a:solidFill>
                  <a:srgbClr val="003399"/>
                </a:solidFill>
              </a:rPr>
              <a:t>Step 3: If the list is exhausted without the data being found, return a search failure signal.</a:t>
            </a:r>
          </a:p>
          <a:p>
            <a:pPr eaLnBrk="1" hangingPunct="1">
              <a:spcBef>
                <a:spcPct val="50000"/>
              </a:spcBef>
            </a:pPr>
            <a:r>
              <a:rPr lang="en-AU"/>
              <a:t>Note: a </a:t>
            </a:r>
            <a:r>
              <a:rPr lang="en-AU" b="1">
                <a:latin typeface="Courier New" pitchFamily="49" charset="0"/>
              </a:rPr>
              <a:t>boolean</a:t>
            </a:r>
            <a:r>
              <a:rPr lang="en-AU"/>
              <a:t> variable is used in this code to return success (</a:t>
            </a:r>
            <a:r>
              <a:rPr lang="en-AU" b="1">
                <a:latin typeface="Courier New" pitchFamily="49" charset="0"/>
              </a:rPr>
              <a:t>true</a:t>
            </a:r>
            <a:r>
              <a:rPr lang="en-AU"/>
              <a:t>) and failure (</a:t>
            </a:r>
            <a:r>
              <a:rPr lang="en-AU" b="1">
                <a:latin typeface="Courier New" pitchFamily="49" charset="0"/>
              </a:rPr>
              <a:t>false</a:t>
            </a:r>
            <a:r>
              <a:rPr lang="en-AU"/>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8229600" cy="706437"/>
          </a:xfrm>
        </p:spPr>
        <p:txBody>
          <a:bodyPr>
            <a:normAutofit fontScale="90000"/>
          </a:bodyPr>
          <a:lstStyle/>
          <a:p>
            <a:r>
              <a:rPr lang="en-US" smtClean="0"/>
              <a:t/>
            </a:r>
            <a:br>
              <a:rPr lang="en-US" smtClean="0"/>
            </a:br>
            <a:r>
              <a:rPr lang="en-US" sz="3200" b="1" smtClean="0"/>
              <a:t>Advantages of Linked Lists</a:t>
            </a:r>
            <a:r>
              <a:rPr lang="en-US" smtClean="0"/>
              <a:t/>
            </a:r>
            <a:br>
              <a:rPr lang="en-US" smtClean="0"/>
            </a:br>
            <a:endParaRPr lang="en-US" smtClean="0"/>
          </a:p>
        </p:txBody>
      </p:sp>
      <p:sp>
        <p:nvSpPr>
          <p:cNvPr id="43011" name="Content Placeholder 2"/>
          <p:cNvSpPr>
            <a:spLocks noGrp="1"/>
          </p:cNvSpPr>
          <p:nvPr>
            <p:ph idx="1"/>
          </p:nvPr>
        </p:nvSpPr>
        <p:spPr>
          <a:xfrm>
            <a:off x="457200" y="981075"/>
            <a:ext cx="8229600" cy="5145088"/>
          </a:xfrm>
        </p:spPr>
        <p:txBody>
          <a:bodyPr/>
          <a:lstStyle/>
          <a:p>
            <a:r>
              <a:rPr lang="en-US" dirty="0" smtClean="0"/>
              <a:t>     They are a dynamic in nature which allocates the memory when required.</a:t>
            </a:r>
          </a:p>
          <a:p>
            <a:r>
              <a:rPr lang="en-US" dirty="0" smtClean="0"/>
              <a:t>    Insertion and deletion operations can be easily implemented</a:t>
            </a:r>
            <a:r>
              <a:rPr lang="en-US" dirty="0" smtClean="0"/>
              <a:t>.</a:t>
            </a:r>
          </a:p>
          <a:p>
            <a:r>
              <a:rPr lang="en-US" dirty="0" smtClean="0"/>
              <a:t>    </a:t>
            </a:r>
            <a:r>
              <a:rPr lang="en-US" dirty="0" smtClean="0"/>
              <a:t>In Linked Lists we don’t need to know the size in advance.</a:t>
            </a:r>
          </a:p>
          <a:p>
            <a:endParaRPr lang="en-US" dirty="0" smtClean="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a:xfrm>
            <a:off x="457200" y="274638"/>
            <a:ext cx="8229600" cy="633412"/>
          </a:xfrm>
        </p:spPr>
        <p:txBody>
          <a:bodyPr>
            <a:normAutofit fontScale="90000"/>
          </a:bodyPr>
          <a:lstStyle/>
          <a:p>
            <a:r>
              <a:rPr lang="en-US" sz="2800" smtClean="0"/>
              <a:t/>
            </a:r>
            <a:br>
              <a:rPr lang="en-US" sz="2800" smtClean="0"/>
            </a:br>
            <a:r>
              <a:rPr lang="en-US" sz="2800" b="1" smtClean="0"/>
              <a:t>Disadvantages of Linked Lists</a:t>
            </a:r>
            <a:r>
              <a:rPr lang="en-US" sz="2800" smtClean="0"/>
              <a:t/>
            </a:r>
            <a:br>
              <a:rPr lang="en-US" sz="2800" smtClean="0"/>
            </a:br>
            <a:endParaRPr lang="en-US" sz="2800" smtClean="0"/>
          </a:p>
        </p:txBody>
      </p:sp>
      <p:sp>
        <p:nvSpPr>
          <p:cNvPr id="44035" name="Content Placeholder 4"/>
          <p:cNvSpPr>
            <a:spLocks noGrp="1"/>
          </p:cNvSpPr>
          <p:nvPr>
            <p:ph idx="1"/>
          </p:nvPr>
        </p:nvSpPr>
        <p:spPr>
          <a:xfrm>
            <a:off x="457200" y="908050"/>
            <a:ext cx="8229600" cy="5218113"/>
          </a:xfrm>
        </p:spPr>
        <p:txBody>
          <a:bodyPr/>
          <a:lstStyle/>
          <a:p>
            <a:r>
              <a:rPr lang="en-US" sz="2000" dirty="0" smtClean="0"/>
              <a:t>    The memory is wasted as pointers require extra memory for storage.</a:t>
            </a:r>
          </a:p>
          <a:p>
            <a:r>
              <a:rPr lang="en-US" sz="2000" dirty="0" smtClean="0"/>
              <a:t>    No element can be accessed randomly; it has to access each node sequentially.</a:t>
            </a:r>
          </a:p>
          <a:p>
            <a:r>
              <a:rPr lang="en-US" sz="2000" dirty="0" smtClean="0"/>
              <a:t>    Reverse Traversing is difficult in linked list.</a:t>
            </a:r>
          </a:p>
          <a:p>
            <a:endParaRPr lang="en-US" sz="2000" dirty="0" smtClean="0"/>
          </a:p>
          <a:p>
            <a:r>
              <a:rPr lang="en-US" sz="2000" b="1" dirty="0" smtClean="0"/>
              <a:t>Applications of Linked Lists</a:t>
            </a:r>
          </a:p>
          <a:p>
            <a:pPr lvl="1"/>
            <a:r>
              <a:rPr lang="en-US" sz="1600" dirty="0" smtClean="0"/>
              <a:t>     Linked lists are used to implement stacks, queues, graphs, etc.</a:t>
            </a:r>
          </a:p>
          <a:p>
            <a:pPr lvl="1">
              <a:buNone/>
            </a:pPr>
            <a:r>
              <a:rPr lang="en-US" sz="1600" dirty="0" smtClean="0"/>
              <a:t>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A4368B-E1E4-4233-AF28-B6EE64C22E60}" type="slidenum">
              <a:rPr lang="en-US"/>
              <a:pPr/>
              <a:t>2</a:t>
            </a:fld>
            <a:endParaRPr lang="en-US"/>
          </a:p>
        </p:txBody>
      </p:sp>
      <p:sp>
        <p:nvSpPr>
          <p:cNvPr id="16386" name="Rectangle 2"/>
          <p:cNvSpPr>
            <a:spLocks noGrp="1" noChangeArrowheads="1"/>
          </p:cNvSpPr>
          <p:nvPr>
            <p:ph type="title"/>
          </p:nvPr>
        </p:nvSpPr>
        <p:spPr>
          <a:xfrm>
            <a:off x="457200" y="223838"/>
            <a:ext cx="8229600" cy="690562"/>
          </a:xfrm>
        </p:spPr>
        <p:txBody>
          <a:bodyPr/>
          <a:lstStyle/>
          <a:p>
            <a:r>
              <a:rPr lang="en-US" sz="2800" b="1" i="1">
                <a:solidFill>
                  <a:schemeClr val="accent2"/>
                </a:solidFill>
                <a:latin typeface="Georgia" pitchFamily="18" charset="0"/>
              </a:rPr>
              <a:t>Linked lists</a:t>
            </a:r>
          </a:p>
        </p:txBody>
      </p:sp>
      <p:sp>
        <p:nvSpPr>
          <p:cNvPr id="16388" name="Text Box 4"/>
          <p:cNvSpPr txBox="1">
            <a:spLocks noChangeArrowheads="1"/>
          </p:cNvSpPr>
          <p:nvPr/>
        </p:nvSpPr>
        <p:spPr bwMode="auto">
          <a:xfrm>
            <a:off x="381000" y="1143000"/>
            <a:ext cx="8458200" cy="5592300"/>
          </a:xfrm>
          <a:prstGeom prst="rect">
            <a:avLst/>
          </a:prstGeom>
          <a:noFill/>
          <a:ln w="9525">
            <a:noFill/>
            <a:miter lim="800000"/>
            <a:headEnd/>
            <a:tailEnd/>
          </a:ln>
          <a:effectLst/>
        </p:spPr>
        <p:txBody>
          <a:bodyPr>
            <a:spAutoFit/>
          </a:bodyPr>
          <a:lstStyle/>
          <a:p>
            <a:pPr>
              <a:lnSpc>
                <a:spcPct val="110000"/>
              </a:lnSpc>
              <a:spcBef>
                <a:spcPct val="20000"/>
              </a:spcBef>
              <a:buFont typeface="Wingdings" pitchFamily="2" charset="2"/>
              <a:buChar char="q"/>
            </a:pPr>
            <a:r>
              <a:rPr lang="en-US" sz="2800" dirty="0" smtClean="0"/>
              <a:t> A linked list is a data structure specially designed to overcome the limitations of a linked list</a:t>
            </a:r>
          </a:p>
          <a:p>
            <a:pPr>
              <a:lnSpc>
                <a:spcPct val="110000"/>
              </a:lnSpc>
              <a:spcBef>
                <a:spcPct val="20000"/>
              </a:spcBef>
              <a:buFont typeface="Wingdings" pitchFamily="2" charset="2"/>
              <a:buChar char="q"/>
            </a:pPr>
            <a:r>
              <a:rPr lang="en-US" sz="2800" dirty="0" smtClean="0"/>
              <a:t>The </a:t>
            </a:r>
            <a:r>
              <a:rPr lang="en-US" sz="2800" dirty="0"/>
              <a:t>linked list is a very flexible </a:t>
            </a:r>
            <a:r>
              <a:rPr lang="en-US" sz="2800" b="1" dirty="0"/>
              <a:t>dynamic data structure</a:t>
            </a:r>
            <a:r>
              <a:rPr lang="en-US" sz="2800" dirty="0"/>
              <a:t>: items may be added to it or deleted from it at will. </a:t>
            </a:r>
          </a:p>
          <a:p>
            <a:pPr>
              <a:lnSpc>
                <a:spcPct val="110000"/>
              </a:lnSpc>
              <a:spcBef>
                <a:spcPct val="20000"/>
              </a:spcBef>
              <a:buFont typeface="Wingdings" pitchFamily="2" charset="2"/>
              <a:buChar char="q"/>
            </a:pPr>
            <a:r>
              <a:rPr lang="en-US" sz="2800" dirty="0"/>
              <a:t>An array (linear list) allocates memory for all its elements lumped together as one block of memory. </a:t>
            </a:r>
          </a:p>
          <a:p>
            <a:pPr>
              <a:lnSpc>
                <a:spcPct val="110000"/>
              </a:lnSpc>
              <a:spcBef>
                <a:spcPct val="20000"/>
              </a:spcBef>
              <a:buFont typeface="Wingdings" pitchFamily="2" charset="2"/>
              <a:buChar char="q"/>
            </a:pPr>
            <a:r>
              <a:rPr lang="en-US" sz="2800" dirty="0"/>
              <a:t>In contrast, a linked list allocates space for each element separately in its own block of memory called a "linked list element" or "node".</a:t>
            </a:r>
          </a:p>
          <a:p>
            <a:pPr>
              <a:lnSpc>
                <a:spcPct val="110000"/>
              </a:lnSpc>
              <a:spcBef>
                <a:spcPct val="20000"/>
              </a:spcBef>
              <a:buFontTx/>
              <a:buChar char="•"/>
            </a:pPr>
            <a:endParaRPr lang="en-US" sz="2800" dirty="0"/>
          </a:p>
          <a:p>
            <a:pPr>
              <a:spcBef>
                <a:spcPct val="50000"/>
              </a:spcBef>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DISCUSS THE VARIUOS TYPES OF LINKED LISTS GIVING THEIR ADVANTAGES AND DISADVANTAGES 				5 MARKS</a:t>
            </a:r>
          </a:p>
          <a:p>
            <a:r>
              <a:rPr lang="en-US" dirty="0" smtClean="0"/>
              <a:t>EMAIL: </a:t>
            </a:r>
            <a:r>
              <a:rPr lang="en-US" dirty="0" smtClean="0">
                <a:hlinkClick r:id="rId2"/>
              </a:rPr>
              <a:t>course101.work@gmail.com</a:t>
            </a:r>
            <a:endParaRPr lang="en-US" dirty="0" smtClean="0"/>
          </a:p>
          <a:p>
            <a:pPr>
              <a:buNone/>
            </a:pPr>
            <a:endParaRPr lang="en-US" dirty="0" smtClean="0"/>
          </a:p>
          <a:p>
            <a:pPr>
              <a:buNone/>
            </a:pPr>
            <a:r>
              <a:rPr lang="en-US" dirty="0" smtClean="0"/>
              <a:t>To be submitted by Friday  4/06/2021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0"/>
            <a:ext cx="8229600" cy="549275"/>
          </a:xfrm>
        </p:spPr>
        <p:txBody>
          <a:bodyPr>
            <a:normAutofit fontScale="90000"/>
          </a:bodyPr>
          <a:lstStyle/>
          <a:p>
            <a:pPr eaLnBrk="1" hangingPunct="1"/>
            <a:r>
              <a:rPr lang="en-US" smtClean="0"/>
              <a:t>Introduction to Stacks</a:t>
            </a:r>
          </a:p>
        </p:txBody>
      </p:sp>
      <p:sp>
        <p:nvSpPr>
          <p:cNvPr id="3075" name="Rectangle 3"/>
          <p:cNvSpPr>
            <a:spLocks noGrp="1" noChangeArrowheads="1"/>
          </p:cNvSpPr>
          <p:nvPr>
            <p:ph type="body" idx="1"/>
          </p:nvPr>
        </p:nvSpPr>
        <p:spPr>
          <a:xfrm>
            <a:off x="457200" y="609600"/>
            <a:ext cx="8229600" cy="6248400"/>
          </a:xfrm>
        </p:spPr>
        <p:txBody>
          <a:bodyPr>
            <a:normAutofit/>
          </a:bodyPr>
          <a:lstStyle/>
          <a:p>
            <a:pPr eaLnBrk="1" hangingPunct="1"/>
            <a:endParaRPr lang="en-US" dirty="0" smtClean="0"/>
          </a:p>
          <a:p>
            <a:pPr eaLnBrk="1" hangingPunct="1"/>
            <a:endParaRPr lang="en-US" dirty="0" smtClean="0"/>
          </a:p>
          <a:p>
            <a:pPr eaLnBrk="1" hangingPunct="1"/>
            <a:r>
              <a:rPr lang="en-US" dirty="0" smtClean="0"/>
              <a:t>What is a Stack</a:t>
            </a:r>
            <a:r>
              <a:rPr lang="en-US" dirty="0" smtClean="0"/>
              <a:t>?</a:t>
            </a:r>
          </a:p>
          <a:p>
            <a:pPr eaLnBrk="1" hangingPunct="1"/>
            <a:endParaRPr lang="en-US" dirty="0" smtClean="0"/>
          </a:p>
          <a:p>
            <a:pPr eaLnBrk="1" hangingPunct="1"/>
            <a:endParaRPr lang="en-US" dirty="0" smtClean="0"/>
          </a:p>
          <a:p>
            <a:pPr eaLnBrk="1" hangingPunct="1"/>
            <a:r>
              <a:rPr lang="en-US" dirty="0" smtClean="0"/>
              <a:t>Stack implementation using array.</a:t>
            </a:r>
          </a:p>
          <a:p>
            <a:pPr eaLnBrk="1" hangingPunct="1"/>
            <a:endParaRPr lang="en-US" dirty="0" smtClean="0"/>
          </a:p>
          <a:p>
            <a:pPr eaLnBrk="1" hangingPunct="1"/>
            <a:r>
              <a:rPr lang="en-US" dirty="0" smtClean="0"/>
              <a:t>Stack implementation using linked list.</a:t>
            </a:r>
          </a:p>
          <a:p>
            <a:pPr eaLnBrk="1" hangingPunct="1"/>
            <a:endParaRPr lang="en-US" dirty="0" smtClean="0"/>
          </a:p>
          <a:p>
            <a:pPr eaLnBrk="1" hangingPunct="1"/>
            <a:r>
              <a:rPr lang="en-US" dirty="0" smtClean="0"/>
              <a:t>Applications of Stacks.</a:t>
            </a:r>
          </a:p>
        </p:txBody>
      </p:sp>
      <p:pic>
        <p:nvPicPr>
          <p:cNvPr id="3076" name="Picture 8"/>
          <p:cNvPicPr>
            <a:picLocks noChangeAspect="1" noChangeArrowheads="1"/>
          </p:cNvPicPr>
          <p:nvPr/>
        </p:nvPicPr>
        <p:blipFill>
          <a:blip r:embed="rId3"/>
          <a:srcRect/>
          <a:stretch>
            <a:fillRect/>
          </a:stretch>
        </p:blipFill>
        <p:spPr bwMode="auto">
          <a:xfrm>
            <a:off x="7315200" y="5334000"/>
            <a:ext cx="1123950" cy="1152525"/>
          </a:xfrm>
          <a:prstGeom prst="rect">
            <a:avLst/>
          </a:prstGeom>
          <a:noFill/>
          <a:ln w="9525">
            <a:noFill/>
            <a:miter lim="800000"/>
            <a:headEnd/>
            <a:tailEnd/>
          </a:ln>
          <a:effectLst/>
        </p:spPr>
      </p:pic>
      <p:pic>
        <p:nvPicPr>
          <p:cNvPr id="3077" name="Picture 10" descr="stack2"/>
          <p:cNvPicPr>
            <a:picLocks noChangeAspect="1" noChangeArrowheads="1"/>
          </p:cNvPicPr>
          <p:nvPr/>
        </p:nvPicPr>
        <p:blipFill>
          <a:blip r:embed="rId4"/>
          <a:srcRect/>
          <a:stretch>
            <a:fillRect/>
          </a:stretch>
        </p:blipFill>
        <p:spPr bwMode="auto">
          <a:xfrm>
            <a:off x="6019800" y="1011761"/>
            <a:ext cx="2586037" cy="26458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Stack ADT</a:t>
            </a:r>
          </a:p>
        </p:txBody>
      </p:sp>
      <p:sp>
        <p:nvSpPr>
          <p:cNvPr id="6147" name="Content Placeholder 2"/>
          <p:cNvSpPr>
            <a:spLocks noGrp="1"/>
          </p:cNvSpPr>
          <p:nvPr>
            <p:ph idx="1"/>
          </p:nvPr>
        </p:nvSpPr>
        <p:spPr>
          <a:xfrm>
            <a:off x="457200" y="1268413"/>
            <a:ext cx="8229600" cy="5113337"/>
          </a:xfrm>
        </p:spPr>
        <p:txBody>
          <a:bodyPr/>
          <a:lstStyle/>
          <a:p>
            <a:r>
              <a:rPr lang="en-US" dirty="0" smtClean="0"/>
              <a:t>Stack is an abstract data type with a bounded(predefined) capacity. It is a simple data structure that allows adding and removing elements in a particular order. </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55989BFB-D09F-43FE-AF37-9407A70DA6AC}" type="slidenum">
              <a:rPr lang="en-US"/>
              <a:pPr/>
              <a:t>23</a:t>
            </a:fld>
            <a:endParaRPr lang="en-US"/>
          </a:p>
        </p:txBody>
      </p:sp>
      <p:sp>
        <p:nvSpPr>
          <p:cNvPr id="17410" name="Rectangle 2"/>
          <p:cNvSpPr>
            <a:spLocks noGrp="1" noChangeArrowheads="1"/>
          </p:cNvSpPr>
          <p:nvPr>
            <p:ph type="title"/>
          </p:nvPr>
        </p:nvSpPr>
        <p:spPr>
          <a:xfrm>
            <a:off x="457200" y="223838"/>
            <a:ext cx="8229600" cy="690562"/>
          </a:xfrm>
        </p:spPr>
        <p:txBody>
          <a:bodyPr>
            <a:normAutofit fontScale="90000"/>
          </a:bodyPr>
          <a:lstStyle/>
          <a:p>
            <a:r>
              <a:rPr lang="en-US" sz="4000" b="1" i="1">
                <a:solidFill>
                  <a:schemeClr val="accent2"/>
                </a:solidFill>
                <a:latin typeface="Georgia" pitchFamily="18" charset="0"/>
              </a:rPr>
              <a:t>Stacks: </a:t>
            </a:r>
            <a:r>
              <a:rPr lang="en-US" sz="4000" i="1">
                <a:latin typeface="Georgia" pitchFamily="18" charset="0"/>
              </a:rPr>
              <a:t>Definition:</a:t>
            </a:r>
            <a:br>
              <a:rPr lang="en-US" sz="4000" i="1">
                <a:latin typeface="Georgia" pitchFamily="18" charset="0"/>
              </a:rPr>
            </a:br>
            <a:endParaRPr lang="en-US" sz="4000" i="1">
              <a:latin typeface="Georgia" pitchFamily="18" charset="0"/>
            </a:endParaRPr>
          </a:p>
        </p:txBody>
      </p:sp>
      <p:grpSp>
        <p:nvGrpSpPr>
          <p:cNvPr id="2" name="Group 23"/>
          <p:cNvGrpSpPr>
            <a:grpSpLocks/>
          </p:cNvGrpSpPr>
          <p:nvPr/>
        </p:nvGrpSpPr>
        <p:grpSpPr bwMode="auto">
          <a:xfrm>
            <a:off x="6019800" y="3576638"/>
            <a:ext cx="2895600" cy="3128962"/>
            <a:chOff x="3792" y="1200"/>
            <a:chExt cx="1824" cy="1971"/>
          </a:xfrm>
        </p:grpSpPr>
        <p:grpSp>
          <p:nvGrpSpPr>
            <p:cNvPr id="3" name="Group 6"/>
            <p:cNvGrpSpPr>
              <a:grpSpLocks/>
            </p:cNvGrpSpPr>
            <p:nvPr/>
          </p:nvGrpSpPr>
          <p:grpSpPr bwMode="auto">
            <a:xfrm>
              <a:off x="4499" y="1468"/>
              <a:ext cx="785" cy="1703"/>
              <a:chOff x="8496" y="2880"/>
              <a:chExt cx="1440" cy="2868"/>
            </a:xfrm>
          </p:grpSpPr>
          <p:sp>
            <p:nvSpPr>
              <p:cNvPr id="17415" name="Rectangle 7"/>
              <p:cNvSpPr>
                <a:spLocks noChangeArrowheads="1"/>
              </p:cNvSpPr>
              <p:nvPr/>
            </p:nvSpPr>
            <p:spPr bwMode="auto">
              <a:xfrm>
                <a:off x="8496" y="2880"/>
                <a:ext cx="1440" cy="2868"/>
              </a:xfrm>
              <a:prstGeom prst="rect">
                <a:avLst/>
              </a:prstGeom>
              <a:solidFill>
                <a:schemeClr val="accent1"/>
              </a:solidFill>
              <a:ln w="9525">
                <a:solidFill>
                  <a:srgbClr val="FF0000"/>
                </a:solidFill>
                <a:miter lim="800000"/>
                <a:headEnd/>
                <a:tailEnd/>
              </a:ln>
            </p:spPr>
            <p:txBody>
              <a:bodyPr/>
              <a:lstStyle/>
              <a:p>
                <a:endParaRPr lang="en-US" sz="1200"/>
              </a:p>
              <a:p>
                <a:endParaRPr lang="en-US" sz="1200"/>
              </a:p>
              <a:p>
                <a:endParaRPr lang="en-US" sz="1200"/>
              </a:p>
              <a:p>
                <a:endParaRPr lang="en-US" sz="1200"/>
              </a:p>
              <a:p>
                <a:pPr algn="ctr"/>
                <a:r>
                  <a:rPr lang="en-US" sz="1200"/>
                  <a:t>An</a:t>
                </a:r>
              </a:p>
              <a:p>
                <a:pPr algn="ctr"/>
                <a:endParaRPr lang="en-US" sz="1200"/>
              </a:p>
              <a:p>
                <a:pPr algn="ctr"/>
                <a:endParaRPr lang="en-US" sz="1200"/>
              </a:p>
              <a:p>
                <a:pPr algn="ctr"/>
                <a:endParaRPr lang="en-US" sz="1200"/>
              </a:p>
              <a:p>
                <a:pPr algn="ctr"/>
                <a:endParaRPr lang="en-US" sz="1200"/>
              </a:p>
              <a:p>
                <a:pPr algn="ctr"/>
                <a:r>
                  <a:rPr lang="en-US" sz="1200"/>
                  <a:t/>
                </a:r>
                <a:br>
                  <a:rPr lang="en-US" sz="1200"/>
                </a:br>
                <a:r>
                  <a:rPr lang="en-US" sz="1200"/>
                  <a:t>A3</a:t>
                </a:r>
                <a:br>
                  <a:rPr lang="en-US" sz="1200"/>
                </a:br>
                <a:r>
                  <a:rPr lang="en-US" sz="1200"/>
                  <a:t>A2</a:t>
                </a:r>
              </a:p>
              <a:p>
                <a:r>
                  <a:rPr lang="en-US" sz="1200"/>
                  <a:t>        </a:t>
                </a:r>
                <a:br>
                  <a:rPr lang="en-US" sz="1200"/>
                </a:br>
                <a:r>
                  <a:rPr lang="en-US" sz="1200"/>
                  <a:t>A1</a:t>
                </a:r>
              </a:p>
              <a:p>
                <a:pPr algn="ctr"/>
                <a:endParaRPr lang="en-US" sz="1200"/>
              </a:p>
              <a:p>
                <a:pPr algn="ctr"/>
                <a:endParaRPr lang="en-US" sz="1200"/>
              </a:p>
              <a:p>
                <a:pPr algn="ctr"/>
                <a:endParaRPr lang="en-US" sz="1200"/>
              </a:p>
              <a:p>
                <a:endParaRPr lang="en-US"/>
              </a:p>
            </p:txBody>
          </p:sp>
          <p:sp>
            <p:nvSpPr>
              <p:cNvPr id="17416" name="Line 8"/>
              <p:cNvSpPr>
                <a:spLocks noChangeShapeType="1"/>
              </p:cNvSpPr>
              <p:nvPr/>
            </p:nvSpPr>
            <p:spPr bwMode="auto">
              <a:xfrm>
                <a:off x="8496" y="3168"/>
                <a:ext cx="1440" cy="0"/>
              </a:xfrm>
              <a:prstGeom prst="line">
                <a:avLst/>
              </a:prstGeom>
              <a:noFill/>
              <a:ln w="9525">
                <a:solidFill>
                  <a:srgbClr val="FF0000"/>
                </a:solidFill>
                <a:round/>
                <a:headEnd/>
                <a:tailEnd/>
              </a:ln>
            </p:spPr>
            <p:txBody>
              <a:bodyPr/>
              <a:lstStyle/>
              <a:p>
                <a:endParaRPr lang="en-US"/>
              </a:p>
            </p:txBody>
          </p:sp>
          <p:sp>
            <p:nvSpPr>
              <p:cNvPr id="17417" name="Line 9"/>
              <p:cNvSpPr>
                <a:spLocks noChangeShapeType="1"/>
              </p:cNvSpPr>
              <p:nvPr/>
            </p:nvSpPr>
            <p:spPr bwMode="auto">
              <a:xfrm>
                <a:off x="8496" y="4176"/>
                <a:ext cx="1440" cy="0"/>
              </a:xfrm>
              <a:prstGeom prst="line">
                <a:avLst/>
              </a:prstGeom>
              <a:noFill/>
              <a:ln w="9525">
                <a:solidFill>
                  <a:srgbClr val="FF0000"/>
                </a:solidFill>
                <a:round/>
                <a:headEnd/>
                <a:tailEnd/>
              </a:ln>
            </p:spPr>
            <p:txBody>
              <a:bodyPr/>
              <a:lstStyle/>
              <a:p>
                <a:endParaRPr lang="en-US"/>
              </a:p>
            </p:txBody>
          </p:sp>
          <p:sp>
            <p:nvSpPr>
              <p:cNvPr id="17418" name="Line 10"/>
              <p:cNvSpPr>
                <a:spLocks noChangeShapeType="1"/>
              </p:cNvSpPr>
              <p:nvPr/>
            </p:nvSpPr>
            <p:spPr bwMode="auto">
              <a:xfrm>
                <a:off x="8496" y="3888"/>
                <a:ext cx="1440" cy="0"/>
              </a:xfrm>
              <a:prstGeom prst="line">
                <a:avLst/>
              </a:prstGeom>
              <a:noFill/>
              <a:ln w="9525">
                <a:solidFill>
                  <a:srgbClr val="FF0000"/>
                </a:solidFill>
                <a:round/>
                <a:headEnd/>
                <a:tailEnd/>
              </a:ln>
            </p:spPr>
            <p:txBody>
              <a:bodyPr/>
              <a:lstStyle/>
              <a:p>
                <a:endParaRPr lang="en-US"/>
              </a:p>
            </p:txBody>
          </p:sp>
          <p:sp>
            <p:nvSpPr>
              <p:cNvPr id="17419" name="Line 11"/>
              <p:cNvSpPr>
                <a:spLocks noChangeShapeType="1"/>
              </p:cNvSpPr>
              <p:nvPr/>
            </p:nvSpPr>
            <p:spPr bwMode="auto">
              <a:xfrm>
                <a:off x="8496" y="4752"/>
                <a:ext cx="1440" cy="0"/>
              </a:xfrm>
              <a:prstGeom prst="line">
                <a:avLst/>
              </a:prstGeom>
              <a:noFill/>
              <a:ln w="9525">
                <a:solidFill>
                  <a:srgbClr val="FF0000"/>
                </a:solidFill>
                <a:round/>
                <a:headEnd/>
                <a:tailEnd/>
              </a:ln>
            </p:spPr>
            <p:txBody>
              <a:bodyPr/>
              <a:lstStyle/>
              <a:p>
                <a:endParaRPr lang="en-US"/>
              </a:p>
            </p:txBody>
          </p:sp>
          <p:sp>
            <p:nvSpPr>
              <p:cNvPr id="17420" name="Line 12"/>
              <p:cNvSpPr>
                <a:spLocks noChangeShapeType="1"/>
              </p:cNvSpPr>
              <p:nvPr/>
            </p:nvSpPr>
            <p:spPr bwMode="auto">
              <a:xfrm>
                <a:off x="8496" y="5040"/>
                <a:ext cx="1440" cy="0"/>
              </a:xfrm>
              <a:prstGeom prst="line">
                <a:avLst/>
              </a:prstGeom>
              <a:noFill/>
              <a:ln w="9525">
                <a:solidFill>
                  <a:srgbClr val="FF0000"/>
                </a:solidFill>
                <a:round/>
                <a:headEnd/>
                <a:tailEnd/>
              </a:ln>
            </p:spPr>
            <p:txBody>
              <a:bodyPr/>
              <a:lstStyle/>
              <a:p>
                <a:endParaRPr lang="en-US"/>
              </a:p>
            </p:txBody>
          </p:sp>
          <p:sp>
            <p:nvSpPr>
              <p:cNvPr id="17421" name="Line 13"/>
              <p:cNvSpPr>
                <a:spLocks noChangeShapeType="1"/>
              </p:cNvSpPr>
              <p:nvPr/>
            </p:nvSpPr>
            <p:spPr bwMode="auto">
              <a:xfrm>
                <a:off x="8496" y="5328"/>
                <a:ext cx="1440" cy="0"/>
              </a:xfrm>
              <a:prstGeom prst="line">
                <a:avLst/>
              </a:prstGeom>
              <a:noFill/>
              <a:ln w="9525">
                <a:solidFill>
                  <a:srgbClr val="FF0000"/>
                </a:solidFill>
                <a:round/>
                <a:headEnd/>
                <a:tailEnd/>
              </a:ln>
            </p:spPr>
            <p:txBody>
              <a:bodyPr/>
              <a:lstStyle/>
              <a:p>
                <a:endParaRPr lang="en-US"/>
              </a:p>
            </p:txBody>
          </p:sp>
        </p:grpSp>
        <p:sp>
          <p:nvSpPr>
            <p:cNvPr id="17422" name="Text Box 14"/>
            <p:cNvSpPr txBox="1">
              <a:spLocks noChangeArrowheads="1"/>
            </p:cNvSpPr>
            <p:nvPr/>
          </p:nvSpPr>
          <p:spPr bwMode="auto">
            <a:xfrm>
              <a:off x="4692" y="1200"/>
              <a:ext cx="474" cy="249"/>
            </a:xfrm>
            <a:prstGeom prst="rect">
              <a:avLst/>
            </a:prstGeom>
            <a:solidFill>
              <a:schemeClr val="accent1"/>
            </a:solidFill>
            <a:ln w="9525">
              <a:solidFill>
                <a:srgbClr val="FF0000"/>
              </a:solidFill>
              <a:miter lim="800000"/>
              <a:headEnd/>
              <a:tailEnd/>
            </a:ln>
          </p:spPr>
          <p:txBody>
            <a:bodyPr/>
            <a:lstStyle/>
            <a:p>
              <a:pPr algn="ctr"/>
              <a:r>
                <a:rPr lang="en-US" sz="1200"/>
                <a:t>V[ ]</a:t>
              </a:r>
              <a:endParaRPr lang="en-US"/>
            </a:p>
          </p:txBody>
        </p:sp>
        <p:sp>
          <p:nvSpPr>
            <p:cNvPr id="17423" name="Text Box 15"/>
            <p:cNvSpPr txBox="1">
              <a:spLocks noChangeArrowheads="1"/>
            </p:cNvSpPr>
            <p:nvPr/>
          </p:nvSpPr>
          <p:spPr bwMode="auto">
            <a:xfrm>
              <a:off x="5289" y="1488"/>
              <a:ext cx="327" cy="1680"/>
            </a:xfrm>
            <a:prstGeom prst="rect">
              <a:avLst/>
            </a:prstGeom>
            <a:solidFill>
              <a:srgbClr val="666699"/>
            </a:solidFill>
            <a:ln w="9525">
              <a:noFill/>
              <a:miter lim="800000"/>
              <a:headEnd/>
              <a:tailEnd/>
            </a:ln>
          </p:spPr>
          <p:txBody>
            <a:bodyPr/>
            <a:lstStyle/>
            <a:p>
              <a:pPr algn="ctr"/>
              <a:r>
                <a:rPr lang="en-US" sz="1200"/>
                <a:t>M</a:t>
              </a:r>
            </a:p>
            <a:p>
              <a:pPr algn="ctr"/>
              <a:r>
                <a:rPr lang="en-US" sz="1200"/>
                <a:t>.</a:t>
              </a:r>
            </a:p>
            <a:p>
              <a:pPr algn="ctr"/>
              <a:r>
                <a:rPr lang="en-US" sz="1200"/>
                <a:t>.</a:t>
              </a:r>
            </a:p>
            <a:p>
              <a:pPr algn="ctr"/>
              <a:r>
                <a:rPr lang="en-US" sz="1200"/>
                <a:t>n</a:t>
              </a:r>
            </a:p>
            <a:p>
              <a:pPr algn="ctr"/>
              <a:r>
                <a:rPr lang="en-US" sz="1200"/>
                <a:t>.</a:t>
              </a:r>
            </a:p>
            <a:p>
              <a:pPr algn="ctr"/>
              <a:r>
                <a:rPr lang="en-US" sz="1200"/>
                <a:t>.</a:t>
              </a:r>
            </a:p>
            <a:p>
              <a:pPr algn="ctr"/>
              <a:r>
                <a:rPr lang="en-US" sz="1200"/>
                <a:t>.</a:t>
              </a:r>
            </a:p>
            <a:p>
              <a:pPr algn="ctr"/>
              <a:r>
                <a:rPr lang="en-US" sz="1200"/>
                <a:t/>
              </a:r>
              <a:br>
                <a:rPr lang="en-US" sz="1200"/>
              </a:br>
              <a:endParaRPr lang="en-US" sz="1200"/>
            </a:p>
            <a:p>
              <a:pPr algn="ctr"/>
              <a:r>
                <a:rPr lang="en-US" sz="1200"/>
                <a:t>3</a:t>
              </a:r>
            </a:p>
            <a:p>
              <a:pPr algn="ctr"/>
              <a:endParaRPr lang="en-US" sz="1200"/>
            </a:p>
            <a:p>
              <a:pPr algn="ctr"/>
              <a:r>
                <a:rPr lang="en-US" sz="1200"/>
                <a:t>2</a:t>
              </a:r>
            </a:p>
            <a:p>
              <a:pPr algn="ctr"/>
              <a:endParaRPr lang="en-US" sz="1200"/>
            </a:p>
            <a:p>
              <a:pPr algn="ctr"/>
              <a:r>
                <a:rPr lang="en-US" sz="1200"/>
                <a:t>1</a:t>
              </a:r>
              <a:endParaRPr lang="en-US"/>
            </a:p>
          </p:txBody>
        </p:sp>
        <p:grpSp>
          <p:nvGrpSpPr>
            <p:cNvPr id="4" name="Group 16"/>
            <p:cNvGrpSpPr>
              <a:grpSpLocks/>
            </p:cNvGrpSpPr>
            <p:nvPr/>
          </p:nvGrpSpPr>
          <p:grpSpPr bwMode="auto">
            <a:xfrm>
              <a:off x="3936" y="2928"/>
              <a:ext cx="515" cy="214"/>
              <a:chOff x="9690" y="8190"/>
              <a:chExt cx="945" cy="360"/>
            </a:xfrm>
          </p:grpSpPr>
          <p:sp>
            <p:nvSpPr>
              <p:cNvPr id="17425" name="Text Box 17"/>
              <p:cNvSpPr txBox="1">
                <a:spLocks noChangeArrowheads="1"/>
              </p:cNvSpPr>
              <p:nvPr/>
            </p:nvSpPr>
            <p:spPr bwMode="auto">
              <a:xfrm>
                <a:off x="10155" y="8190"/>
                <a:ext cx="480" cy="360"/>
              </a:xfrm>
              <a:prstGeom prst="rect">
                <a:avLst/>
              </a:prstGeom>
              <a:solidFill>
                <a:schemeClr val="accent1"/>
              </a:solidFill>
              <a:ln w="9525">
                <a:solidFill>
                  <a:srgbClr val="FF0000"/>
                </a:solidFill>
                <a:miter lim="800000"/>
                <a:headEnd/>
                <a:tailEnd/>
              </a:ln>
            </p:spPr>
            <p:txBody>
              <a:bodyPr/>
              <a:lstStyle/>
              <a:p>
                <a:pPr algn="ctr"/>
                <a:r>
                  <a:rPr lang="en-US" sz="1200"/>
                  <a:t>0</a:t>
                </a:r>
                <a:endParaRPr lang="en-US"/>
              </a:p>
            </p:txBody>
          </p:sp>
          <p:sp>
            <p:nvSpPr>
              <p:cNvPr id="17426" name="Line 18"/>
              <p:cNvSpPr>
                <a:spLocks noChangeShapeType="1"/>
              </p:cNvSpPr>
              <p:nvPr/>
            </p:nvSpPr>
            <p:spPr bwMode="auto">
              <a:xfrm flipH="1">
                <a:off x="9690" y="8370"/>
                <a:ext cx="585" cy="0"/>
              </a:xfrm>
              <a:prstGeom prst="line">
                <a:avLst/>
              </a:prstGeom>
              <a:noFill/>
              <a:ln w="9525">
                <a:solidFill>
                  <a:srgbClr val="FF0000"/>
                </a:solidFill>
                <a:round/>
                <a:headEnd type="triangle" w="med" len="med"/>
                <a:tailEnd/>
              </a:ln>
            </p:spPr>
            <p:txBody>
              <a:bodyPr/>
              <a:lstStyle/>
              <a:p>
                <a:endParaRPr lang="en-US"/>
              </a:p>
            </p:txBody>
          </p:sp>
        </p:grpSp>
        <p:grpSp>
          <p:nvGrpSpPr>
            <p:cNvPr id="5" name="Group 19"/>
            <p:cNvGrpSpPr>
              <a:grpSpLocks/>
            </p:cNvGrpSpPr>
            <p:nvPr/>
          </p:nvGrpSpPr>
          <p:grpSpPr bwMode="auto">
            <a:xfrm>
              <a:off x="3792" y="1872"/>
              <a:ext cx="695" cy="249"/>
              <a:chOff x="8790" y="6270"/>
              <a:chExt cx="1275" cy="420"/>
            </a:xfrm>
          </p:grpSpPr>
          <p:sp>
            <p:nvSpPr>
              <p:cNvPr id="17428" name="Text Box 20"/>
              <p:cNvSpPr txBox="1">
                <a:spLocks noChangeArrowheads="1"/>
              </p:cNvSpPr>
              <p:nvPr/>
            </p:nvSpPr>
            <p:spPr bwMode="auto">
              <a:xfrm>
                <a:off x="8790" y="6270"/>
                <a:ext cx="870" cy="420"/>
              </a:xfrm>
              <a:prstGeom prst="rect">
                <a:avLst/>
              </a:prstGeom>
              <a:solidFill>
                <a:srgbClr val="FFFFFF"/>
              </a:solidFill>
              <a:ln w="9525">
                <a:solidFill>
                  <a:srgbClr val="FF0000"/>
                </a:solidFill>
                <a:miter lim="800000"/>
                <a:headEnd/>
                <a:tailEnd/>
              </a:ln>
            </p:spPr>
            <p:txBody>
              <a:bodyPr/>
              <a:lstStyle/>
              <a:p>
                <a:pPr algn="ctr"/>
                <a:r>
                  <a:rPr lang="en-US" sz="1200"/>
                  <a:t>Top</a:t>
                </a:r>
                <a:endParaRPr lang="en-US"/>
              </a:p>
            </p:txBody>
          </p:sp>
          <p:sp>
            <p:nvSpPr>
              <p:cNvPr id="17429" name="Line 21"/>
              <p:cNvSpPr>
                <a:spLocks noChangeShapeType="1"/>
              </p:cNvSpPr>
              <p:nvPr/>
            </p:nvSpPr>
            <p:spPr bwMode="auto">
              <a:xfrm>
                <a:off x="9510" y="6465"/>
                <a:ext cx="555" cy="0"/>
              </a:xfrm>
              <a:prstGeom prst="line">
                <a:avLst/>
              </a:prstGeom>
              <a:noFill/>
              <a:ln w="9525">
                <a:solidFill>
                  <a:srgbClr val="FF0000"/>
                </a:solidFill>
                <a:round/>
                <a:headEnd/>
                <a:tailEnd type="triangle" w="med" len="med"/>
              </a:ln>
            </p:spPr>
            <p:txBody>
              <a:bodyPr/>
              <a:lstStyle/>
              <a:p>
                <a:endParaRPr lang="en-US"/>
              </a:p>
            </p:txBody>
          </p:sp>
        </p:grpSp>
      </p:grpSp>
      <p:graphicFrame>
        <p:nvGraphicFramePr>
          <p:cNvPr id="17433" name="Object 25"/>
          <p:cNvGraphicFramePr>
            <a:graphicFrameLocks noChangeAspect="1"/>
          </p:cNvGraphicFramePr>
          <p:nvPr/>
        </p:nvGraphicFramePr>
        <p:xfrm>
          <a:off x="6934200" y="152400"/>
          <a:ext cx="1957388" cy="3409950"/>
        </p:xfrm>
        <a:graphic>
          <a:graphicData uri="http://schemas.openxmlformats.org/presentationml/2006/ole">
            <p:oleObj spid="_x0000_s1026" name="Bitmap Image" r:id="rId3" imgW="1019048" imgH="1790476" progId="Paint.Picture">
              <p:embed/>
            </p:oleObj>
          </a:graphicData>
        </a:graphic>
      </p:graphicFrame>
      <p:sp>
        <p:nvSpPr>
          <p:cNvPr id="17434" name="Text Box 26"/>
          <p:cNvSpPr txBox="1">
            <a:spLocks noChangeArrowheads="1"/>
          </p:cNvSpPr>
          <p:nvPr/>
        </p:nvSpPr>
        <p:spPr bwMode="auto">
          <a:xfrm>
            <a:off x="228600" y="609600"/>
            <a:ext cx="5867400" cy="6466386"/>
          </a:xfrm>
          <a:prstGeom prst="rect">
            <a:avLst/>
          </a:prstGeom>
          <a:noFill/>
          <a:ln w="9525">
            <a:noFill/>
            <a:miter lim="800000"/>
            <a:headEnd/>
            <a:tailEnd/>
          </a:ln>
          <a:effectLst/>
        </p:spPr>
        <p:txBody>
          <a:bodyPr wrap="square">
            <a:spAutoFit/>
          </a:bodyPr>
          <a:lstStyle/>
          <a:p>
            <a:pPr>
              <a:lnSpc>
                <a:spcPct val="90000"/>
              </a:lnSpc>
              <a:spcBef>
                <a:spcPct val="20000"/>
              </a:spcBef>
              <a:buFont typeface="Wingdings" pitchFamily="2" charset="2"/>
              <a:buChar char="q"/>
            </a:pPr>
            <a:r>
              <a:rPr lang="en-US" sz="3200" dirty="0"/>
              <a:t>Is a Linear list in which all insertions and deletions are made at one end called the Top. E.g. in Linear List &lt;a</a:t>
            </a:r>
            <a:r>
              <a:rPr lang="en-US" sz="3200" baseline="-25000" dirty="0"/>
              <a:t>1</a:t>
            </a:r>
            <a:r>
              <a:rPr lang="en-US" sz="3200" dirty="0"/>
              <a:t> a</a:t>
            </a:r>
            <a:r>
              <a:rPr lang="en-US" sz="3200" baseline="-25000" dirty="0"/>
              <a:t>2</a:t>
            </a:r>
            <a:r>
              <a:rPr lang="en-US" sz="3200" dirty="0"/>
              <a:t>  …a</a:t>
            </a:r>
            <a:r>
              <a:rPr lang="en-US" sz="3200" baseline="-25000" dirty="0"/>
              <a:t>n</a:t>
            </a:r>
            <a:r>
              <a:rPr lang="en-US" sz="3200" dirty="0"/>
              <a:t>  &gt; deletion and insertion can only be on element an (Top element). </a:t>
            </a:r>
          </a:p>
          <a:p>
            <a:pPr>
              <a:lnSpc>
                <a:spcPct val="90000"/>
              </a:lnSpc>
              <a:spcBef>
                <a:spcPct val="20000"/>
              </a:spcBef>
              <a:buFont typeface="Wingdings" pitchFamily="2" charset="2"/>
              <a:buChar char="q"/>
            </a:pPr>
            <a:r>
              <a:rPr lang="en-US" sz="3200" dirty="0" smtClean="0"/>
              <a:t>It </a:t>
            </a:r>
            <a:r>
              <a:rPr lang="en-US" sz="3200" dirty="0"/>
              <a:t>is a LIFO (Last In First Out) </a:t>
            </a:r>
            <a:r>
              <a:rPr lang="en-US" sz="3200" dirty="0" smtClean="0"/>
              <a:t>list</a:t>
            </a:r>
          </a:p>
          <a:p>
            <a:pPr>
              <a:lnSpc>
                <a:spcPct val="90000"/>
              </a:lnSpc>
              <a:spcBef>
                <a:spcPct val="20000"/>
              </a:spcBef>
              <a:buFont typeface="Wingdings" pitchFamily="2" charset="2"/>
              <a:buChar char="q"/>
            </a:pPr>
            <a:r>
              <a:rPr lang="en-US" sz="3200" dirty="0" smtClean="0"/>
              <a:t>Every time an element is added, it goes on the top of the stack, the only element that can be removed is the element that was at the top of the stack, just like a pile of objects</a:t>
            </a:r>
            <a:r>
              <a:rPr lang="en-US" sz="3200" dirty="0" smtClean="0"/>
              <a:t>.</a:t>
            </a:r>
            <a:endParaRPr lang="en-US" sz="3200" dirty="0"/>
          </a:p>
          <a:p>
            <a:pPr>
              <a:spcBef>
                <a:spcPct val="50000"/>
              </a:spcBef>
            </a:pP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50A7F8B-2652-40BF-89A4-7641458F3D9E}" type="slidenum">
              <a:rPr lang="en-US"/>
              <a:pPr/>
              <a:t>24</a:t>
            </a:fld>
            <a:endParaRPr lang="en-US"/>
          </a:p>
        </p:txBody>
      </p:sp>
      <p:sp>
        <p:nvSpPr>
          <p:cNvPr id="47106" name="Rectangle 2"/>
          <p:cNvSpPr>
            <a:spLocks noGrp="1" noChangeArrowheads="1"/>
          </p:cNvSpPr>
          <p:nvPr>
            <p:ph type="title"/>
          </p:nvPr>
        </p:nvSpPr>
        <p:spPr>
          <a:xfrm>
            <a:off x="457200" y="223838"/>
            <a:ext cx="8229600" cy="690562"/>
          </a:xfrm>
        </p:spPr>
        <p:txBody>
          <a:bodyPr>
            <a:normAutofit fontScale="90000"/>
          </a:bodyPr>
          <a:lstStyle/>
          <a:p>
            <a:r>
              <a:rPr lang="en-US" sz="4000" b="1" i="1">
                <a:solidFill>
                  <a:schemeClr val="accent2"/>
                </a:solidFill>
                <a:latin typeface="Georgia" pitchFamily="18" charset="0"/>
              </a:rPr>
              <a:t>Stacks</a:t>
            </a:r>
          </a:p>
        </p:txBody>
      </p:sp>
      <p:sp>
        <p:nvSpPr>
          <p:cNvPr id="47108" name="Text Box 4"/>
          <p:cNvSpPr txBox="1">
            <a:spLocks noChangeArrowheads="1"/>
          </p:cNvSpPr>
          <p:nvPr/>
        </p:nvSpPr>
        <p:spPr bwMode="auto">
          <a:xfrm>
            <a:off x="304800" y="1066800"/>
            <a:ext cx="8534400" cy="5387975"/>
          </a:xfrm>
          <a:prstGeom prst="rect">
            <a:avLst/>
          </a:prstGeom>
          <a:noFill/>
          <a:ln w="9525">
            <a:noFill/>
            <a:miter lim="800000"/>
            <a:headEnd/>
            <a:tailEnd/>
          </a:ln>
          <a:effectLst/>
        </p:spPr>
        <p:txBody>
          <a:bodyPr>
            <a:spAutoFit/>
          </a:bodyPr>
          <a:lstStyle/>
          <a:p>
            <a:pPr>
              <a:lnSpc>
                <a:spcPct val="90000"/>
              </a:lnSpc>
              <a:spcBef>
                <a:spcPct val="20000"/>
              </a:spcBef>
              <a:buFont typeface="Wingdings" pitchFamily="2" charset="2"/>
              <a:buChar char="q"/>
            </a:pPr>
            <a:r>
              <a:rPr lang="en-US" sz="2800"/>
              <a:t>The storage is downwards-up so that all operations are on Top element.</a:t>
            </a:r>
          </a:p>
          <a:p>
            <a:pPr>
              <a:lnSpc>
                <a:spcPct val="90000"/>
              </a:lnSpc>
              <a:spcBef>
                <a:spcPct val="20000"/>
              </a:spcBef>
              <a:buFontTx/>
              <a:buChar char="•"/>
            </a:pPr>
            <a:endParaRPr lang="en-US" sz="2800"/>
          </a:p>
          <a:p>
            <a:pPr>
              <a:lnSpc>
                <a:spcPct val="90000"/>
              </a:lnSpc>
              <a:spcBef>
                <a:spcPct val="20000"/>
              </a:spcBef>
              <a:buFont typeface="Wingdings" pitchFamily="2" charset="2"/>
              <a:buChar char="q"/>
            </a:pPr>
            <a:r>
              <a:rPr lang="en-US" sz="2800"/>
              <a:t> A pointer is restricted to the Top element. </a:t>
            </a:r>
          </a:p>
          <a:p>
            <a:pPr>
              <a:lnSpc>
                <a:spcPct val="90000"/>
              </a:lnSpc>
              <a:spcBef>
                <a:spcPct val="20000"/>
              </a:spcBef>
              <a:buFontTx/>
              <a:buChar char="•"/>
            </a:pPr>
            <a:endParaRPr lang="en-US" sz="2800"/>
          </a:p>
          <a:p>
            <a:pPr>
              <a:lnSpc>
                <a:spcPct val="90000"/>
              </a:lnSpc>
              <a:spcBef>
                <a:spcPct val="20000"/>
              </a:spcBef>
              <a:buFont typeface="Wingdings" pitchFamily="2" charset="2"/>
              <a:buChar char="q"/>
            </a:pPr>
            <a:r>
              <a:rPr lang="en-US" sz="2800"/>
              <a:t> If there is no element in stack (n=0.) The top will be -1</a:t>
            </a:r>
          </a:p>
          <a:p>
            <a:pPr>
              <a:lnSpc>
                <a:spcPct val="90000"/>
              </a:lnSpc>
              <a:spcBef>
                <a:spcPct val="20000"/>
              </a:spcBef>
            </a:pPr>
            <a:r>
              <a:rPr lang="en-US" sz="2800">
                <a:solidFill>
                  <a:srgbClr val="0000FF"/>
                </a:solidFill>
              </a:rPr>
              <a:t> </a:t>
            </a:r>
            <a:r>
              <a:rPr lang="en-US" sz="2800" u="sng">
                <a:solidFill>
                  <a:srgbClr val="0000FF"/>
                </a:solidFill>
              </a:rPr>
              <a:t>Note:</a:t>
            </a:r>
            <a:r>
              <a:rPr lang="en-US" sz="2800">
                <a:solidFill>
                  <a:srgbClr val="0000FF"/>
                </a:solidFill>
              </a:rPr>
              <a:t> </a:t>
            </a:r>
          </a:p>
          <a:p>
            <a:pPr>
              <a:lnSpc>
                <a:spcPct val="90000"/>
              </a:lnSpc>
              <a:spcBef>
                <a:spcPct val="20000"/>
              </a:spcBef>
              <a:buFont typeface="Wingdings" pitchFamily="2" charset="2"/>
              <a:buChar char="q"/>
            </a:pPr>
            <a:r>
              <a:rPr lang="en-US" sz="2800"/>
              <a:t>Index used from 0 i.e. V[0]…..V[n-1]. </a:t>
            </a:r>
          </a:p>
          <a:p>
            <a:pPr>
              <a:lnSpc>
                <a:spcPct val="90000"/>
              </a:lnSpc>
              <a:spcBef>
                <a:spcPct val="20000"/>
              </a:spcBef>
              <a:buFont typeface="Wingdings" pitchFamily="2" charset="2"/>
              <a:buChar char="q"/>
            </a:pPr>
            <a:r>
              <a:rPr lang="en-US" sz="2800"/>
              <a:t>[Top = -1 means empty Stack]</a:t>
            </a:r>
          </a:p>
          <a:p>
            <a:pPr>
              <a:lnSpc>
                <a:spcPct val="90000"/>
              </a:lnSpc>
              <a:spcBef>
                <a:spcPct val="20000"/>
              </a:spcBef>
              <a:buFont typeface="Wingdings" pitchFamily="2" charset="2"/>
              <a:buChar char="q"/>
            </a:pPr>
            <a:r>
              <a:rPr lang="en-US" sz="2800"/>
              <a:t>[Top = M-1 means full Stack] for an M-capacity storage Stack.</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2F94CB-4B3E-4AA3-81F5-7E75FAC21D9A}" type="slidenum">
              <a:rPr lang="en-US"/>
              <a:pPr/>
              <a:t>25</a:t>
            </a:fld>
            <a:endParaRPr lang="en-US"/>
          </a:p>
        </p:txBody>
      </p:sp>
      <p:sp>
        <p:nvSpPr>
          <p:cNvPr id="19458" name="Rectangle 2"/>
          <p:cNvSpPr>
            <a:spLocks noGrp="1" noChangeArrowheads="1"/>
          </p:cNvSpPr>
          <p:nvPr>
            <p:ph type="title"/>
          </p:nvPr>
        </p:nvSpPr>
        <p:spPr>
          <a:xfrm>
            <a:off x="457200" y="223838"/>
            <a:ext cx="8229600" cy="690562"/>
          </a:xfrm>
        </p:spPr>
        <p:txBody>
          <a:bodyPr/>
          <a:lstStyle/>
          <a:p>
            <a:r>
              <a:rPr lang="en-US" sz="2800" b="1" i="1">
                <a:solidFill>
                  <a:schemeClr val="accent2"/>
                </a:solidFill>
                <a:latin typeface="Georgia" pitchFamily="18" charset="0"/>
              </a:rPr>
              <a:t>Stack operations</a:t>
            </a:r>
          </a:p>
        </p:txBody>
      </p:sp>
      <p:sp>
        <p:nvSpPr>
          <p:cNvPr id="19462" name="Text Box 6"/>
          <p:cNvSpPr txBox="1">
            <a:spLocks noChangeArrowheads="1"/>
          </p:cNvSpPr>
          <p:nvPr/>
        </p:nvSpPr>
        <p:spPr bwMode="auto">
          <a:xfrm>
            <a:off x="533400" y="1295400"/>
            <a:ext cx="8001000" cy="4691063"/>
          </a:xfrm>
          <a:prstGeom prst="rect">
            <a:avLst/>
          </a:prstGeom>
          <a:noFill/>
          <a:ln w="9525">
            <a:noFill/>
            <a:miter lim="800000"/>
            <a:headEnd/>
            <a:tailEnd/>
          </a:ln>
          <a:effectLst/>
        </p:spPr>
        <p:txBody>
          <a:bodyPr>
            <a:spAutoFit/>
          </a:bodyPr>
          <a:lstStyle/>
          <a:p>
            <a:pPr>
              <a:spcBef>
                <a:spcPct val="20000"/>
              </a:spcBef>
              <a:buFont typeface="Wingdings" pitchFamily="2" charset="2"/>
              <a:buChar char="q"/>
            </a:pPr>
            <a:r>
              <a:rPr lang="en-US" sz="2800"/>
              <a:t>makeNull(s) – make s be an empty stack</a:t>
            </a:r>
          </a:p>
          <a:p>
            <a:pPr>
              <a:spcBef>
                <a:spcPct val="20000"/>
              </a:spcBef>
              <a:buFont typeface="Wingdings" pitchFamily="2" charset="2"/>
              <a:buChar char="q"/>
            </a:pPr>
            <a:r>
              <a:rPr lang="en-US" sz="2800"/>
              <a:t>top(s) – return the element at the top of the stack</a:t>
            </a:r>
          </a:p>
          <a:p>
            <a:pPr>
              <a:spcBef>
                <a:spcPct val="20000"/>
              </a:spcBef>
              <a:buFont typeface="Wingdings" pitchFamily="2" charset="2"/>
              <a:buChar char="q"/>
            </a:pPr>
            <a:r>
              <a:rPr lang="en-US" sz="2800"/>
              <a:t>pop(s) – return and delete the element at the top of the stack. The stack size reduces by 1</a:t>
            </a:r>
          </a:p>
          <a:p>
            <a:pPr>
              <a:spcBef>
                <a:spcPct val="20000"/>
              </a:spcBef>
              <a:buFont typeface="Wingdings" pitchFamily="2" charset="2"/>
              <a:buChar char="q"/>
            </a:pPr>
            <a:r>
              <a:rPr lang="en-US" sz="2800"/>
              <a:t>push(x,s) – insert element x at the top of the stack. The size of the stack increases by one.</a:t>
            </a:r>
          </a:p>
          <a:p>
            <a:pPr>
              <a:spcBef>
                <a:spcPct val="20000"/>
              </a:spcBef>
              <a:buFont typeface="Wingdings" pitchFamily="2" charset="2"/>
              <a:buChar char="q"/>
            </a:pPr>
            <a:r>
              <a:rPr lang="en-US" sz="2800"/>
              <a:t>empty(s) – returns true if the stack has no elements.</a:t>
            </a:r>
          </a:p>
          <a:p>
            <a:pPr>
              <a:spcBef>
                <a:spcPct val="50000"/>
              </a:spcBef>
            </a:pP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40792836-1110-4E57-ABDC-4E72846E7235}" type="slidenum">
              <a:rPr lang="en-US"/>
              <a:pPr/>
              <a:t>26</a:t>
            </a:fld>
            <a:endParaRPr lang="en-US"/>
          </a:p>
        </p:txBody>
      </p:sp>
      <p:sp>
        <p:nvSpPr>
          <p:cNvPr id="20482" name="Rectangle 2"/>
          <p:cNvSpPr>
            <a:spLocks noGrp="1" noChangeArrowheads="1"/>
          </p:cNvSpPr>
          <p:nvPr>
            <p:ph type="title"/>
          </p:nvPr>
        </p:nvSpPr>
        <p:spPr>
          <a:xfrm>
            <a:off x="457200" y="223838"/>
            <a:ext cx="8229600" cy="690562"/>
          </a:xfrm>
        </p:spPr>
        <p:txBody>
          <a:bodyPr/>
          <a:lstStyle/>
          <a:p>
            <a:r>
              <a:rPr lang="en-US" sz="3200" b="1" i="1">
                <a:solidFill>
                  <a:schemeClr val="accent2"/>
                </a:solidFill>
                <a:latin typeface="Georgia" pitchFamily="18" charset="0"/>
              </a:rPr>
              <a:t>Insertion in a stack</a:t>
            </a:r>
          </a:p>
        </p:txBody>
      </p:sp>
      <p:grpSp>
        <p:nvGrpSpPr>
          <p:cNvPr id="2" name="Group 36"/>
          <p:cNvGrpSpPr>
            <a:grpSpLocks/>
          </p:cNvGrpSpPr>
          <p:nvPr/>
        </p:nvGrpSpPr>
        <p:grpSpPr bwMode="auto">
          <a:xfrm>
            <a:off x="5334000" y="1371600"/>
            <a:ext cx="3810000" cy="4552950"/>
            <a:chOff x="3360" y="864"/>
            <a:chExt cx="2400" cy="2868"/>
          </a:xfrm>
        </p:grpSpPr>
        <p:sp>
          <p:nvSpPr>
            <p:cNvPr id="20503" name="Line 23"/>
            <p:cNvSpPr>
              <a:spLocks noChangeShapeType="1"/>
            </p:cNvSpPr>
            <p:nvPr/>
          </p:nvSpPr>
          <p:spPr bwMode="auto">
            <a:xfrm>
              <a:off x="3920" y="1189"/>
              <a:ext cx="0" cy="324"/>
            </a:xfrm>
            <a:prstGeom prst="line">
              <a:avLst/>
            </a:prstGeom>
            <a:noFill/>
            <a:ln w="28575">
              <a:solidFill>
                <a:srgbClr val="FF0000"/>
              </a:solidFill>
              <a:round/>
              <a:headEnd/>
              <a:tailEnd type="triangle" w="med" len="med"/>
            </a:ln>
          </p:spPr>
          <p:txBody>
            <a:bodyPr/>
            <a:lstStyle/>
            <a:p>
              <a:endParaRPr lang="en-US"/>
            </a:p>
          </p:txBody>
        </p:sp>
        <p:sp>
          <p:nvSpPr>
            <p:cNvPr id="20504" name="AutoShape 24"/>
            <p:cNvSpPr>
              <a:spLocks noChangeArrowheads="1"/>
            </p:cNvSpPr>
            <p:nvPr/>
          </p:nvSpPr>
          <p:spPr bwMode="auto">
            <a:xfrm>
              <a:off x="3536" y="864"/>
              <a:ext cx="768" cy="325"/>
            </a:xfrm>
            <a:prstGeom prst="roundRect">
              <a:avLst>
                <a:gd name="adj" fmla="val 16667"/>
              </a:avLst>
            </a:prstGeom>
            <a:solidFill>
              <a:schemeClr val="accent1">
                <a:alpha val="50000"/>
              </a:schemeClr>
            </a:solidFill>
            <a:ln w="28575">
              <a:solidFill>
                <a:srgbClr val="FF0000"/>
              </a:solidFill>
              <a:round/>
              <a:headEnd/>
              <a:tailEnd/>
            </a:ln>
          </p:spPr>
          <p:txBody>
            <a:bodyPr/>
            <a:lstStyle/>
            <a:p>
              <a:r>
                <a:rPr lang="en-US" sz="2000"/>
                <a:t>Begin</a:t>
              </a:r>
              <a:endParaRPr lang="en-US" sz="3200"/>
            </a:p>
          </p:txBody>
        </p:sp>
        <p:sp>
          <p:nvSpPr>
            <p:cNvPr id="20505" name="AutoShape 25"/>
            <p:cNvSpPr>
              <a:spLocks noChangeArrowheads="1"/>
            </p:cNvSpPr>
            <p:nvPr/>
          </p:nvSpPr>
          <p:spPr bwMode="auto">
            <a:xfrm>
              <a:off x="3440" y="1513"/>
              <a:ext cx="960" cy="542"/>
            </a:xfrm>
            <a:prstGeom prst="diamond">
              <a:avLst/>
            </a:prstGeom>
            <a:solidFill>
              <a:schemeClr val="accent1">
                <a:alpha val="50000"/>
              </a:schemeClr>
            </a:solidFill>
            <a:ln w="28575">
              <a:solidFill>
                <a:srgbClr val="FF0000"/>
              </a:solidFill>
              <a:miter lim="800000"/>
              <a:headEnd/>
              <a:tailEnd/>
            </a:ln>
          </p:spPr>
          <p:txBody>
            <a:bodyPr/>
            <a:lstStyle/>
            <a:p>
              <a:r>
                <a:rPr lang="en-US" sz="1400"/>
                <a:t>Top=m-1?</a:t>
              </a:r>
            </a:p>
          </p:txBody>
        </p:sp>
        <p:sp>
          <p:nvSpPr>
            <p:cNvPr id="20506" name="Rectangle 26"/>
            <p:cNvSpPr>
              <a:spLocks noChangeArrowheads="1"/>
            </p:cNvSpPr>
            <p:nvPr/>
          </p:nvSpPr>
          <p:spPr bwMode="auto">
            <a:xfrm>
              <a:off x="3360" y="2402"/>
              <a:ext cx="1096" cy="681"/>
            </a:xfrm>
            <a:prstGeom prst="rect">
              <a:avLst/>
            </a:prstGeom>
            <a:solidFill>
              <a:schemeClr val="accent1">
                <a:alpha val="50000"/>
              </a:schemeClr>
            </a:solidFill>
            <a:ln w="28575">
              <a:solidFill>
                <a:srgbClr val="FF0000"/>
              </a:solidFill>
              <a:miter lim="800000"/>
              <a:headEnd/>
              <a:tailEnd/>
            </a:ln>
          </p:spPr>
          <p:txBody>
            <a:bodyPr/>
            <a:lstStyle/>
            <a:p>
              <a:r>
                <a:rPr lang="en-US"/>
                <a:t>Top  </a:t>
              </a:r>
              <a:r>
                <a:rPr lang="en-US" sz="2000"/>
                <a:t>=</a:t>
              </a:r>
              <a:r>
                <a:rPr lang="en-US"/>
                <a:t>Top+1</a:t>
              </a:r>
            </a:p>
            <a:p>
              <a:r>
                <a:rPr lang="en-US"/>
                <a:t>V[Top]</a:t>
              </a:r>
              <a:r>
                <a:rPr lang="en-US" sz="2000"/>
                <a:t> = </a:t>
              </a:r>
              <a:r>
                <a:rPr lang="en-US"/>
                <a:t>X</a:t>
              </a:r>
              <a:endParaRPr lang="en-US" sz="2800"/>
            </a:p>
          </p:txBody>
        </p:sp>
        <p:sp>
          <p:nvSpPr>
            <p:cNvPr id="20507" name="Line 27"/>
            <p:cNvSpPr>
              <a:spLocks noChangeShapeType="1"/>
            </p:cNvSpPr>
            <p:nvPr/>
          </p:nvSpPr>
          <p:spPr bwMode="auto">
            <a:xfrm>
              <a:off x="3920" y="2055"/>
              <a:ext cx="0" cy="324"/>
            </a:xfrm>
            <a:prstGeom prst="line">
              <a:avLst/>
            </a:prstGeom>
            <a:noFill/>
            <a:ln w="28575">
              <a:solidFill>
                <a:srgbClr val="FF0000"/>
              </a:solidFill>
              <a:round/>
              <a:headEnd/>
              <a:tailEnd type="triangle" w="med" len="med"/>
            </a:ln>
          </p:spPr>
          <p:txBody>
            <a:bodyPr/>
            <a:lstStyle/>
            <a:p>
              <a:endParaRPr lang="en-US"/>
            </a:p>
          </p:txBody>
        </p:sp>
        <p:sp>
          <p:nvSpPr>
            <p:cNvPr id="20508" name="Line 28"/>
            <p:cNvSpPr>
              <a:spLocks noChangeShapeType="1"/>
            </p:cNvSpPr>
            <p:nvPr/>
          </p:nvSpPr>
          <p:spPr bwMode="auto">
            <a:xfrm>
              <a:off x="3920" y="3083"/>
              <a:ext cx="0" cy="324"/>
            </a:xfrm>
            <a:prstGeom prst="line">
              <a:avLst/>
            </a:prstGeom>
            <a:noFill/>
            <a:ln w="28575">
              <a:solidFill>
                <a:srgbClr val="FF0000"/>
              </a:solidFill>
              <a:round/>
              <a:headEnd/>
              <a:tailEnd type="triangle" w="med" len="med"/>
            </a:ln>
          </p:spPr>
          <p:txBody>
            <a:bodyPr/>
            <a:lstStyle/>
            <a:p>
              <a:endParaRPr lang="en-US"/>
            </a:p>
          </p:txBody>
        </p:sp>
        <p:sp>
          <p:nvSpPr>
            <p:cNvPr id="20509" name="AutoShape 29"/>
            <p:cNvSpPr>
              <a:spLocks noChangeArrowheads="1"/>
            </p:cNvSpPr>
            <p:nvPr/>
          </p:nvSpPr>
          <p:spPr bwMode="auto">
            <a:xfrm>
              <a:off x="3632" y="3407"/>
              <a:ext cx="576" cy="325"/>
            </a:xfrm>
            <a:prstGeom prst="flowChartAlternateProcess">
              <a:avLst/>
            </a:prstGeom>
            <a:solidFill>
              <a:schemeClr val="accent1">
                <a:alpha val="50000"/>
              </a:schemeClr>
            </a:solidFill>
            <a:ln w="28575">
              <a:solidFill>
                <a:srgbClr val="FF0000"/>
              </a:solidFill>
              <a:miter lim="800000"/>
              <a:headEnd/>
              <a:tailEnd/>
            </a:ln>
          </p:spPr>
          <p:txBody>
            <a:bodyPr/>
            <a:lstStyle/>
            <a:p>
              <a:r>
                <a:rPr lang="en-US" sz="2800"/>
                <a:t>End</a:t>
              </a:r>
              <a:endParaRPr lang="en-US" sz="4000"/>
            </a:p>
          </p:txBody>
        </p:sp>
        <p:sp>
          <p:nvSpPr>
            <p:cNvPr id="20510" name="Line 30"/>
            <p:cNvSpPr>
              <a:spLocks noChangeShapeType="1"/>
            </p:cNvSpPr>
            <p:nvPr/>
          </p:nvSpPr>
          <p:spPr bwMode="auto">
            <a:xfrm>
              <a:off x="4400" y="1775"/>
              <a:ext cx="480" cy="0"/>
            </a:xfrm>
            <a:prstGeom prst="line">
              <a:avLst/>
            </a:prstGeom>
            <a:noFill/>
            <a:ln w="28575">
              <a:solidFill>
                <a:srgbClr val="FF0000"/>
              </a:solidFill>
              <a:round/>
              <a:headEnd/>
              <a:tailEnd type="triangle" w="med" len="med"/>
            </a:ln>
          </p:spPr>
          <p:txBody>
            <a:bodyPr/>
            <a:lstStyle/>
            <a:p>
              <a:endParaRPr lang="en-US"/>
            </a:p>
          </p:txBody>
        </p:sp>
        <p:sp>
          <p:nvSpPr>
            <p:cNvPr id="20511" name="Text Box 31"/>
            <p:cNvSpPr txBox="1">
              <a:spLocks noChangeArrowheads="1"/>
            </p:cNvSpPr>
            <p:nvPr/>
          </p:nvSpPr>
          <p:spPr bwMode="auto">
            <a:xfrm>
              <a:off x="4896" y="1498"/>
              <a:ext cx="864" cy="461"/>
            </a:xfrm>
            <a:prstGeom prst="rect">
              <a:avLst/>
            </a:prstGeom>
            <a:solidFill>
              <a:schemeClr val="accent1">
                <a:alpha val="50000"/>
              </a:schemeClr>
            </a:solidFill>
            <a:ln w="28575">
              <a:solidFill>
                <a:srgbClr val="FF0000"/>
              </a:solidFill>
              <a:miter lim="800000"/>
              <a:headEnd/>
              <a:tailEnd/>
            </a:ln>
          </p:spPr>
          <p:txBody>
            <a:bodyPr/>
            <a:lstStyle/>
            <a:p>
              <a:pPr algn="ctr"/>
              <a:r>
                <a:rPr lang="en-US" sz="2000"/>
                <a:t>Overflow treatment</a:t>
              </a:r>
              <a:endParaRPr lang="en-US" sz="3200"/>
            </a:p>
          </p:txBody>
        </p:sp>
        <p:sp>
          <p:nvSpPr>
            <p:cNvPr id="20512" name="Line 32"/>
            <p:cNvSpPr>
              <a:spLocks noChangeShapeType="1"/>
            </p:cNvSpPr>
            <p:nvPr/>
          </p:nvSpPr>
          <p:spPr bwMode="auto">
            <a:xfrm>
              <a:off x="5280" y="1959"/>
              <a:ext cx="0" cy="1325"/>
            </a:xfrm>
            <a:prstGeom prst="line">
              <a:avLst/>
            </a:prstGeom>
            <a:noFill/>
            <a:ln w="28575">
              <a:solidFill>
                <a:srgbClr val="FF0000"/>
              </a:solidFill>
              <a:round/>
              <a:headEnd/>
              <a:tailEnd/>
            </a:ln>
            <a:effectLst/>
          </p:spPr>
          <p:txBody>
            <a:bodyPr/>
            <a:lstStyle/>
            <a:p>
              <a:endParaRPr lang="en-US"/>
            </a:p>
          </p:txBody>
        </p:sp>
        <p:sp>
          <p:nvSpPr>
            <p:cNvPr id="20513" name="Line 33"/>
            <p:cNvSpPr>
              <a:spLocks noChangeShapeType="1"/>
            </p:cNvSpPr>
            <p:nvPr/>
          </p:nvSpPr>
          <p:spPr bwMode="auto">
            <a:xfrm flipH="1">
              <a:off x="3936" y="3284"/>
              <a:ext cx="1344" cy="0"/>
            </a:xfrm>
            <a:prstGeom prst="line">
              <a:avLst/>
            </a:prstGeom>
            <a:noFill/>
            <a:ln w="28575">
              <a:solidFill>
                <a:srgbClr val="FF0000"/>
              </a:solidFill>
              <a:round/>
              <a:headEnd/>
              <a:tailEnd type="triangle" w="med" len="med"/>
            </a:ln>
            <a:effectLst/>
          </p:spPr>
          <p:txBody>
            <a:bodyPr/>
            <a:lstStyle/>
            <a:p>
              <a:endParaRPr lang="en-US"/>
            </a:p>
          </p:txBody>
        </p:sp>
        <p:sp>
          <p:nvSpPr>
            <p:cNvPr id="20514" name="Text Box 34"/>
            <p:cNvSpPr txBox="1">
              <a:spLocks noChangeArrowheads="1"/>
            </p:cNvSpPr>
            <p:nvPr/>
          </p:nvSpPr>
          <p:spPr bwMode="auto">
            <a:xfrm>
              <a:off x="4608" y="1488"/>
              <a:ext cx="216" cy="271"/>
            </a:xfrm>
            <a:prstGeom prst="rect">
              <a:avLst/>
            </a:prstGeom>
            <a:noFill/>
            <a:ln w="9525">
              <a:noFill/>
              <a:miter lim="800000"/>
              <a:headEnd/>
              <a:tailEnd/>
            </a:ln>
          </p:spPr>
          <p:txBody>
            <a:bodyPr/>
            <a:lstStyle/>
            <a:p>
              <a:pPr algn="ctr"/>
              <a:r>
                <a:rPr lang="en-US" b="1"/>
                <a:t>y</a:t>
              </a:r>
              <a:endParaRPr lang="en-US" sz="2800" b="1"/>
            </a:p>
          </p:txBody>
        </p:sp>
        <p:sp>
          <p:nvSpPr>
            <p:cNvPr id="20515" name="Text Box 35"/>
            <p:cNvSpPr txBox="1">
              <a:spLocks noChangeArrowheads="1"/>
            </p:cNvSpPr>
            <p:nvPr/>
          </p:nvSpPr>
          <p:spPr bwMode="auto">
            <a:xfrm>
              <a:off x="4224" y="2112"/>
              <a:ext cx="228" cy="260"/>
            </a:xfrm>
            <a:prstGeom prst="rect">
              <a:avLst/>
            </a:prstGeom>
            <a:noFill/>
            <a:ln w="9525">
              <a:noFill/>
              <a:miter lim="800000"/>
              <a:headEnd/>
              <a:tailEnd/>
            </a:ln>
          </p:spPr>
          <p:txBody>
            <a:bodyPr/>
            <a:lstStyle/>
            <a:p>
              <a:pPr algn="ctr"/>
              <a:r>
                <a:rPr lang="en-US" sz="2000"/>
                <a:t>n</a:t>
              </a:r>
              <a:endParaRPr lang="en-US" sz="3200"/>
            </a:p>
          </p:txBody>
        </p:sp>
      </p:grpSp>
      <p:sp>
        <p:nvSpPr>
          <p:cNvPr id="20517" name="Text Box 37"/>
          <p:cNvSpPr txBox="1">
            <a:spLocks noChangeArrowheads="1"/>
          </p:cNvSpPr>
          <p:nvPr/>
        </p:nvSpPr>
        <p:spPr bwMode="auto">
          <a:xfrm>
            <a:off x="152400" y="1143000"/>
            <a:ext cx="5105400" cy="5559425"/>
          </a:xfrm>
          <a:prstGeom prst="rect">
            <a:avLst/>
          </a:prstGeom>
          <a:noFill/>
          <a:ln w="9525">
            <a:noFill/>
            <a:miter lim="800000"/>
            <a:headEnd/>
            <a:tailEnd/>
          </a:ln>
          <a:effectLst/>
        </p:spPr>
        <p:txBody>
          <a:bodyPr>
            <a:spAutoFit/>
          </a:bodyPr>
          <a:lstStyle/>
          <a:p>
            <a:pPr>
              <a:spcBef>
                <a:spcPct val="20000"/>
              </a:spcBef>
              <a:buFont typeface="Wingdings" pitchFamily="2" charset="2"/>
              <a:buChar char="q"/>
            </a:pPr>
            <a:r>
              <a:rPr lang="en-US" sz="2800"/>
              <a:t>For example inserting new element say X (Fig)</a:t>
            </a:r>
          </a:p>
          <a:p>
            <a:pPr>
              <a:spcBef>
                <a:spcPct val="20000"/>
              </a:spcBef>
              <a:buFontTx/>
              <a:buChar char="•"/>
            </a:pPr>
            <a:endParaRPr lang="en-US" sz="2800"/>
          </a:p>
          <a:p>
            <a:pPr>
              <a:spcBef>
                <a:spcPct val="20000"/>
              </a:spcBef>
              <a:buFont typeface="Wingdings" pitchFamily="2" charset="2"/>
              <a:buChar char="q"/>
            </a:pPr>
            <a:r>
              <a:rPr lang="en-US" sz="2800"/>
              <a:t>A test is made of whether Stack is full: If full then abort the procedure or else move pointer Top to position Top+1 then insert element X, i.e. V[Top] = X</a:t>
            </a:r>
          </a:p>
          <a:p>
            <a:pPr>
              <a:spcBef>
                <a:spcPct val="20000"/>
              </a:spcBef>
              <a:buFontTx/>
              <a:buChar char="•"/>
            </a:pPr>
            <a:endParaRPr lang="en-US" sz="2800"/>
          </a:p>
          <a:p>
            <a:pPr>
              <a:spcBef>
                <a:spcPct val="20000"/>
              </a:spcBef>
              <a:buFont typeface="Wingdings" pitchFamily="2" charset="2"/>
              <a:buChar char="q"/>
            </a:pPr>
            <a:r>
              <a:rPr lang="en-US" sz="2800"/>
              <a:t>X becomes the new top element:</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9B7438F9-0CA3-45EE-9E59-A3BABFC7AC75}" type="slidenum">
              <a:rPr lang="en-US"/>
              <a:pPr/>
              <a:t>27</a:t>
            </a:fld>
            <a:endParaRPr lang="en-US"/>
          </a:p>
        </p:txBody>
      </p:sp>
      <p:sp>
        <p:nvSpPr>
          <p:cNvPr id="21506" name="Rectangle 2"/>
          <p:cNvSpPr>
            <a:spLocks noGrp="1" noChangeArrowheads="1"/>
          </p:cNvSpPr>
          <p:nvPr>
            <p:ph type="title"/>
          </p:nvPr>
        </p:nvSpPr>
        <p:spPr>
          <a:xfrm>
            <a:off x="457200" y="223838"/>
            <a:ext cx="8229600" cy="690562"/>
          </a:xfrm>
        </p:spPr>
        <p:txBody>
          <a:bodyPr/>
          <a:lstStyle/>
          <a:p>
            <a:r>
              <a:rPr lang="en-US" sz="2800" b="1" i="1">
                <a:solidFill>
                  <a:schemeClr val="accent2"/>
                </a:solidFill>
                <a:latin typeface="Georgia" pitchFamily="18" charset="0"/>
              </a:rPr>
              <a:t>Stack:Deleting an element (Top element)</a:t>
            </a:r>
          </a:p>
        </p:txBody>
      </p:sp>
      <p:grpSp>
        <p:nvGrpSpPr>
          <p:cNvPr id="2" name="Group 36"/>
          <p:cNvGrpSpPr>
            <a:grpSpLocks/>
          </p:cNvGrpSpPr>
          <p:nvPr/>
        </p:nvGrpSpPr>
        <p:grpSpPr bwMode="auto">
          <a:xfrm>
            <a:off x="5334000" y="1447800"/>
            <a:ext cx="3810000" cy="4572000"/>
            <a:chOff x="3360" y="912"/>
            <a:chExt cx="2400" cy="2880"/>
          </a:xfrm>
        </p:grpSpPr>
        <p:sp>
          <p:nvSpPr>
            <p:cNvPr id="21521" name="AutoShape 17"/>
            <p:cNvSpPr>
              <a:spLocks noChangeArrowheads="1"/>
            </p:cNvSpPr>
            <p:nvPr/>
          </p:nvSpPr>
          <p:spPr bwMode="auto">
            <a:xfrm>
              <a:off x="3510" y="3522"/>
              <a:ext cx="525" cy="270"/>
            </a:xfrm>
            <a:prstGeom prst="flowChartAlternateProcess">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1522" name="AutoShape 18"/>
            <p:cNvSpPr>
              <a:spLocks noChangeArrowheads="1"/>
            </p:cNvSpPr>
            <p:nvPr/>
          </p:nvSpPr>
          <p:spPr bwMode="auto">
            <a:xfrm>
              <a:off x="3435" y="912"/>
              <a:ext cx="600" cy="360"/>
            </a:xfrm>
            <a:prstGeom prst="flowChartAlternateProcess">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1523" name="AutoShape 19"/>
            <p:cNvSpPr>
              <a:spLocks noChangeArrowheads="1"/>
            </p:cNvSpPr>
            <p:nvPr/>
          </p:nvSpPr>
          <p:spPr bwMode="auto">
            <a:xfrm>
              <a:off x="3360" y="1542"/>
              <a:ext cx="750" cy="540"/>
            </a:xfrm>
            <a:prstGeom prst="flowChartDecision">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1524" name="Rectangle 20"/>
            <p:cNvSpPr>
              <a:spLocks noChangeArrowheads="1"/>
            </p:cNvSpPr>
            <p:nvPr/>
          </p:nvSpPr>
          <p:spPr bwMode="auto">
            <a:xfrm>
              <a:off x="3360" y="2712"/>
              <a:ext cx="1050" cy="450"/>
            </a:xfrm>
            <a:prstGeom prst="rect">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1525" name="Line 21"/>
            <p:cNvSpPr>
              <a:spLocks noChangeShapeType="1"/>
            </p:cNvSpPr>
            <p:nvPr/>
          </p:nvSpPr>
          <p:spPr bwMode="auto">
            <a:xfrm>
              <a:off x="3735" y="1272"/>
              <a:ext cx="0" cy="270"/>
            </a:xfrm>
            <a:prstGeom prst="line">
              <a:avLst/>
            </a:prstGeom>
            <a:noFill/>
            <a:ln w="28575">
              <a:solidFill>
                <a:srgbClr val="FF0000"/>
              </a:solidFill>
              <a:round/>
              <a:headEnd/>
              <a:tailEnd type="triangle" w="med" len="med"/>
            </a:ln>
            <a:effectLst/>
          </p:spPr>
          <p:txBody>
            <a:bodyPr/>
            <a:lstStyle/>
            <a:p>
              <a:endParaRPr lang="en-US"/>
            </a:p>
          </p:txBody>
        </p:sp>
        <p:sp>
          <p:nvSpPr>
            <p:cNvPr id="21526" name="Line 22"/>
            <p:cNvSpPr>
              <a:spLocks noChangeShapeType="1"/>
            </p:cNvSpPr>
            <p:nvPr/>
          </p:nvSpPr>
          <p:spPr bwMode="auto">
            <a:xfrm>
              <a:off x="4110" y="1812"/>
              <a:ext cx="525" cy="0"/>
            </a:xfrm>
            <a:prstGeom prst="line">
              <a:avLst/>
            </a:prstGeom>
            <a:noFill/>
            <a:ln w="28575">
              <a:solidFill>
                <a:srgbClr val="FF0000"/>
              </a:solidFill>
              <a:round/>
              <a:headEnd/>
              <a:tailEnd type="triangle" w="med" len="med"/>
            </a:ln>
            <a:effectLst/>
          </p:spPr>
          <p:txBody>
            <a:bodyPr/>
            <a:lstStyle/>
            <a:p>
              <a:endParaRPr lang="en-US"/>
            </a:p>
          </p:txBody>
        </p:sp>
        <p:sp>
          <p:nvSpPr>
            <p:cNvPr id="21527" name="Rectangle 23"/>
            <p:cNvSpPr>
              <a:spLocks noChangeArrowheads="1"/>
            </p:cNvSpPr>
            <p:nvPr/>
          </p:nvSpPr>
          <p:spPr bwMode="auto">
            <a:xfrm>
              <a:off x="4635" y="1632"/>
              <a:ext cx="1125" cy="540"/>
            </a:xfrm>
            <a:prstGeom prst="rect">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1528" name="Line 24"/>
            <p:cNvSpPr>
              <a:spLocks noChangeShapeType="1"/>
            </p:cNvSpPr>
            <p:nvPr/>
          </p:nvSpPr>
          <p:spPr bwMode="auto">
            <a:xfrm flipH="1">
              <a:off x="5235" y="2172"/>
              <a:ext cx="0" cy="1170"/>
            </a:xfrm>
            <a:prstGeom prst="line">
              <a:avLst/>
            </a:prstGeom>
            <a:noFill/>
            <a:ln w="28575">
              <a:solidFill>
                <a:srgbClr val="FF0000"/>
              </a:solidFill>
              <a:round/>
              <a:headEnd/>
              <a:tailEnd/>
            </a:ln>
            <a:effectLst/>
          </p:spPr>
          <p:txBody>
            <a:bodyPr/>
            <a:lstStyle/>
            <a:p>
              <a:endParaRPr lang="en-US"/>
            </a:p>
          </p:txBody>
        </p:sp>
        <p:sp>
          <p:nvSpPr>
            <p:cNvPr id="21529" name="Line 25"/>
            <p:cNvSpPr>
              <a:spLocks noChangeShapeType="1"/>
            </p:cNvSpPr>
            <p:nvPr/>
          </p:nvSpPr>
          <p:spPr bwMode="auto">
            <a:xfrm>
              <a:off x="3735" y="2082"/>
              <a:ext cx="0" cy="630"/>
            </a:xfrm>
            <a:prstGeom prst="line">
              <a:avLst/>
            </a:prstGeom>
            <a:noFill/>
            <a:ln w="28575">
              <a:solidFill>
                <a:srgbClr val="FF0000"/>
              </a:solidFill>
              <a:round/>
              <a:headEnd/>
              <a:tailEnd type="triangle" w="med" len="med"/>
            </a:ln>
            <a:effectLst/>
          </p:spPr>
          <p:txBody>
            <a:bodyPr/>
            <a:lstStyle/>
            <a:p>
              <a:endParaRPr lang="en-US"/>
            </a:p>
          </p:txBody>
        </p:sp>
        <p:sp>
          <p:nvSpPr>
            <p:cNvPr id="21530" name="Line 26"/>
            <p:cNvSpPr>
              <a:spLocks noChangeShapeType="1"/>
            </p:cNvSpPr>
            <p:nvPr/>
          </p:nvSpPr>
          <p:spPr bwMode="auto">
            <a:xfrm>
              <a:off x="3735" y="3162"/>
              <a:ext cx="0" cy="360"/>
            </a:xfrm>
            <a:prstGeom prst="line">
              <a:avLst/>
            </a:prstGeom>
            <a:noFill/>
            <a:ln w="28575">
              <a:solidFill>
                <a:srgbClr val="FF0000"/>
              </a:solidFill>
              <a:round/>
              <a:headEnd/>
              <a:tailEnd type="triangle" w="med" len="med"/>
            </a:ln>
            <a:effectLst/>
          </p:spPr>
          <p:txBody>
            <a:bodyPr/>
            <a:lstStyle/>
            <a:p>
              <a:endParaRPr lang="en-US"/>
            </a:p>
          </p:txBody>
        </p:sp>
        <p:sp>
          <p:nvSpPr>
            <p:cNvPr id="21531" name="Line 27"/>
            <p:cNvSpPr>
              <a:spLocks noChangeShapeType="1"/>
            </p:cNvSpPr>
            <p:nvPr/>
          </p:nvSpPr>
          <p:spPr bwMode="auto">
            <a:xfrm flipH="1">
              <a:off x="3735" y="3342"/>
              <a:ext cx="1500" cy="0"/>
            </a:xfrm>
            <a:prstGeom prst="line">
              <a:avLst/>
            </a:prstGeom>
            <a:noFill/>
            <a:ln w="28575">
              <a:solidFill>
                <a:srgbClr val="FF0000"/>
              </a:solidFill>
              <a:round/>
              <a:headEnd/>
              <a:tailEnd type="triangle" w="med" len="med"/>
            </a:ln>
            <a:effectLst/>
          </p:spPr>
          <p:txBody>
            <a:bodyPr/>
            <a:lstStyle/>
            <a:p>
              <a:endParaRPr lang="en-US"/>
            </a:p>
          </p:txBody>
        </p:sp>
        <p:sp>
          <p:nvSpPr>
            <p:cNvPr id="21532" name="Text Box 28"/>
            <p:cNvSpPr txBox="1">
              <a:spLocks noChangeArrowheads="1"/>
            </p:cNvSpPr>
            <p:nvPr/>
          </p:nvSpPr>
          <p:spPr bwMode="auto">
            <a:xfrm>
              <a:off x="3456" y="983"/>
              <a:ext cx="394" cy="231"/>
            </a:xfrm>
            <a:prstGeom prst="rect">
              <a:avLst/>
            </a:prstGeom>
            <a:noFill/>
            <a:ln w="9525">
              <a:noFill/>
              <a:miter lim="800000"/>
              <a:headEnd/>
              <a:tailEnd/>
            </a:ln>
            <a:effectLst/>
          </p:spPr>
          <p:txBody>
            <a:bodyPr>
              <a:spAutoFit/>
            </a:bodyPr>
            <a:lstStyle/>
            <a:p>
              <a:endParaRPr lang="en-US"/>
            </a:p>
          </p:txBody>
        </p:sp>
        <p:sp>
          <p:nvSpPr>
            <p:cNvPr id="21533" name="Text Box 29"/>
            <p:cNvSpPr txBox="1">
              <a:spLocks noChangeArrowheads="1"/>
            </p:cNvSpPr>
            <p:nvPr/>
          </p:nvSpPr>
          <p:spPr bwMode="auto">
            <a:xfrm>
              <a:off x="3504" y="983"/>
              <a:ext cx="528" cy="231"/>
            </a:xfrm>
            <a:prstGeom prst="rect">
              <a:avLst/>
            </a:prstGeom>
            <a:noFill/>
            <a:ln w="9525">
              <a:noFill/>
              <a:miter lim="800000"/>
              <a:headEnd/>
              <a:tailEnd/>
            </a:ln>
            <a:effectLst/>
          </p:spPr>
          <p:txBody>
            <a:bodyPr>
              <a:spAutoFit/>
            </a:bodyPr>
            <a:lstStyle/>
            <a:p>
              <a:r>
                <a:rPr lang="en-US"/>
                <a:t>Begin</a:t>
              </a:r>
            </a:p>
          </p:txBody>
        </p:sp>
        <p:sp>
          <p:nvSpPr>
            <p:cNvPr id="21534" name="Text Box 30"/>
            <p:cNvSpPr txBox="1">
              <a:spLocks noChangeArrowheads="1"/>
            </p:cNvSpPr>
            <p:nvPr/>
          </p:nvSpPr>
          <p:spPr bwMode="auto">
            <a:xfrm>
              <a:off x="4656" y="1680"/>
              <a:ext cx="1008" cy="404"/>
            </a:xfrm>
            <a:prstGeom prst="rect">
              <a:avLst/>
            </a:prstGeom>
            <a:noFill/>
            <a:ln w="9525">
              <a:noFill/>
              <a:miter lim="800000"/>
              <a:headEnd/>
              <a:tailEnd/>
            </a:ln>
            <a:effectLst/>
          </p:spPr>
          <p:txBody>
            <a:bodyPr>
              <a:spAutoFit/>
            </a:bodyPr>
            <a:lstStyle/>
            <a:p>
              <a:r>
                <a:rPr lang="en-US"/>
                <a:t>underflow treatment </a:t>
              </a:r>
            </a:p>
          </p:txBody>
        </p:sp>
        <p:sp>
          <p:nvSpPr>
            <p:cNvPr id="21535" name="Text Box 31"/>
            <p:cNvSpPr txBox="1">
              <a:spLocks noChangeArrowheads="1"/>
            </p:cNvSpPr>
            <p:nvPr/>
          </p:nvSpPr>
          <p:spPr bwMode="auto">
            <a:xfrm>
              <a:off x="3504" y="3504"/>
              <a:ext cx="528" cy="250"/>
            </a:xfrm>
            <a:prstGeom prst="rect">
              <a:avLst/>
            </a:prstGeom>
            <a:noFill/>
            <a:ln w="9525">
              <a:noFill/>
              <a:miter lim="800000"/>
              <a:headEnd/>
              <a:tailEnd/>
            </a:ln>
            <a:effectLst/>
          </p:spPr>
          <p:txBody>
            <a:bodyPr>
              <a:spAutoFit/>
            </a:bodyPr>
            <a:lstStyle/>
            <a:p>
              <a:r>
                <a:rPr lang="en-US" sz="2000"/>
                <a:t>End</a:t>
              </a:r>
            </a:p>
          </p:txBody>
        </p:sp>
        <p:sp>
          <p:nvSpPr>
            <p:cNvPr id="21536" name="Text Box 32"/>
            <p:cNvSpPr txBox="1">
              <a:spLocks noChangeArrowheads="1"/>
            </p:cNvSpPr>
            <p:nvPr/>
          </p:nvSpPr>
          <p:spPr bwMode="auto">
            <a:xfrm>
              <a:off x="3408" y="1680"/>
              <a:ext cx="624" cy="192"/>
            </a:xfrm>
            <a:prstGeom prst="rect">
              <a:avLst/>
            </a:prstGeom>
            <a:noFill/>
            <a:ln w="9525">
              <a:noFill/>
              <a:miter lim="800000"/>
              <a:headEnd/>
              <a:tailEnd/>
            </a:ln>
            <a:effectLst/>
          </p:spPr>
          <p:txBody>
            <a:bodyPr>
              <a:spAutoFit/>
            </a:bodyPr>
            <a:lstStyle/>
            <a:p>
              <a:r>
                <a:rPr lang="en-US" sz="1400" b="1"/>
                <a:t>Top&lt;0 </a:t>
              </a:r>
            </a:p>
          </p:txBody>
        </p:sp>
        <p:sp>
          <p:nvSpPr>
            <p:cNvPr id="21537" name="Text Box 33"/>
            <p:cNvSpPr txBox="1">
              <a:spLocks noChangeArrowheads="1"/>
            </p:cNvSpPr>
            <p:nvPr/>
          </p:nvSpPr>
          <p:spPr bwMode="auto">
            <a:xfrm>
              <a:off x="3408" y="2759"/>
              <a:ext cx="864" cy="326"/>
            </a:xfrm>
            <a:prstGeom prst="rect">
              <a:avLst/>
            </a:prstGeom>
            <a:noFill/>
            <a:ln w="9525">
              <a:noFill/>
              <a:miter lim="800000"/>
              <a:headEnd/>
              <a:tailEnd/>
            </a:ln>
            <a:effectLst/>
          </p:spPr>
          <p:txBody>
            <a:bodyPr>
              <a:spAutoFit/>
            </a:bodyPr>
            <a:lstStyle/>
            <a:p>
              <a:r>
                <a:rPr lang="en-US" sz="1400" b="1"/>
                <a:t>Y = V[Top]	 Top = Top – 1</a:t>
              </a:r>
            </a:p>
          </p:txBody>
        </p:sp>
        <p:sp>
          <p:nvSpPr>
            <p:cNvPr id="21538" name="Text Box 34"/>
            <p:cNvSpPr txBox="1">
              <a:spLocks noChangeArrowheads="1"/>
            </p:cNvSpPr>
            <p:nvPr/>
          </p:nvSpPr>
          <p:spPr bwMode="auto">
            <a:xfrm>
              <a:off x="4032" y="1488"/>
              <a:ext cx="236" cy="231"/>
            </a:xfrm>
            <a:prstGeom prst="rect">
              <a:avLst/>
            </a:prstGeom>
            <a:noFill/>
            <a:ln w="9525">
              <a:noFill/>
              <a:miter lim="800000"/>
              <a:headEnd/>
              <a:tailEnd/>
            </a:ln>
            <a:effectLst/>
          </p:spPr>
          <p:txBody>
            <a:bodyPr wrap="none">
              <a:spAutoFit/>
            </a:bodyPr>
            <a:lstStyle/>
            <a:p>
              <a:r>
                <a:rPr lang="en-US" b="1"/>
                <a:t>y</a:t>
              </a:r>
              <a:r>
                <a:rPr lang="en-US"/>
                <a:t> </a:t>
              </a:r>
            </a:p>
          </p:txBody>
        </p:sp>
        <p:sp>
          <p:nvSpPr>
            <p:cNvPr id="21539" name="Text Box 35"/>
            <p:cNvSpPr txBox="1">
              <a:spLocks noChangeArrowheads="1"/>
            </p:cNvSpPr>
            <p:nvPr/>
          </p:nvSpPr>
          <p:spPr bwMode="auto">
            <a:xfrm>
              <a:off x="3792" y="2256"/>
              <a:ext cx="204" cy="231"/>
            </a:xfrm>
            <a:prstGeom prst="rect">
              <a:avLst/>
            </a:prstGeom>
            <a:noFill/>
            <a:ln w="9525">
              <a:noFill/>
              <a:miter lim="800000"/>
              <a:headEnd/>
              <a:tailEnd/>
            </a:ln>
            <a:effectLst/>
          </p:spPr>
          <p:txBody>
            <a:bodyPr wrap="none">
              <a:spAutoFit/>
            </a:bodyPr>
            <a:lstStyle/>
            <a:p>
              <a:r>
                <a:rPr lang="en-US" b="1"/>
                <a:t>n</a:t>
              </a:r>
            </a:p>
          </p:txBody>
        </p:sp>
      </p:grpSp>
      <p:sp>
        <p:nvSpPr>
          <p:cNvPr id="21541" name="Text Box 37"/>
          <p:cNvSpPr txBox="1">
            <a:spLocks noChangeArrowheads="1"/>
          </p:cNvSpPr>
          <p:nvPr/>
        </p:nvSpPr>
        <p:spPr bwMode="auto">
          <a:xfrm>
            <a:off x="228600" y="1219200"/>
            <a:ext cx="5029200" cy="5459413"/>
          </a:xfrm>
          <a:prstGeom prst="rect">
            <a:avLst/>
          </a:prstGeom>
          <a:noFill/>
          <a:ln w="9525">
            <a:noFill/>
            <a:miter lim="800000"/>
            <a:headEnd/>
            <a:tailEnd/>
          </a:ln>
          <a:effectLst/>
        </p:spPr>
        <p:txBody>
          <a:bodyPr>
            <a:spAutoFit/>
          </a:bodyPr>
          <a:lstStyle/>
          <a:p>
            <a:pPr>
              <a:spcBef>
                <a:spcPct val="20000"/>
              </a:spcBef>
              <a:buFont typeface="Wingdings" pitchFamily="2" charset="2"/>
              <a:buChar char="q"/>
            </a:pPr>
            <a:r>
              <a:rPr lang="en-US" sz="2800"/>
              <a:t>Declare temporary variable Y is to store the deleted element:</a:t>
            </a:r>
          </a:p>
          <a:p>
            <a:pPr>
              <a:spcBef>
                <a:spcPct val="20000"/>
              </a:spcBef>
              <a:buFont typeface="Wingdings" pitchFamily="2" charset="2"/>
              <a:buChar char="q"/>
            </a:pPr>
            <a:r>
              <a:rPr lang="en-US" sz="2800"/>
              <a:t> If Stack is empty i.e. Top = -1 then there occurs what is known as an underflow. </a:t>
            </a:r>
          </a:p>
          <a:p>
            <a:pPr>
              <a:spcBef>
                <a:spcPct val="20000"/>
              </a:spcBef>
              <a:buFont typeface="Wingdings" pitchFamily="2" charset="2"/>
              <a:buChar char="q"/>
            </a:pPr>
            <a:r>
              <a:rPr lang="en-US" sz="2800"/>
              <a:t>Otherwise delete the top element that is, V[top] , and adjust pointer Top to (Top-1). </a:t>
            </a:r>
          </a:p>
          <a:p>
            <a:pPr>
              <a:spcBef>
                <a:spcPct val="20000"/>
              </a:spcBef>
              <a:buFont typeface="Wingdings" pitchFamily="2" charset="2"/>
              <a:buChar char="q"/>
            </a:pPr>
            <a:r>
              <a:rPr lang="en-US" sz="2800"/>
              <a:t>The deleted element Y may be printed out</a:t>
            </a:r>
          </a:p>
          <a:p>
            <a:pPr>
              <a:spcBef>
                <a:spcPct val="50000"/>
              </a:spcBef>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A Stack ADT Specification (1)</a:t>
            </a:r>
          </a:p>
        </p:txBody>
      </p:sp>
      <p:sp>
        <p:nvSpPr>
          <p:cNvPr id="9221" name="Text Box 18"/>
          <p:cNvSpPr txBox="1">
            <a:spLocks noChangeArrowheads="1"/>
          </p:cNvSpPr>
          <p:nvPr/>
        </p:nvSpPr>
        <p:spPr bwMode="auto">
          <a:xfrm>
            <a:off x="323850" y="857250"/>
            <a:ext cx="8496300" cy="1311275"/>
          </a:xfrm>
          <a:prstGeom prst="rect">
            <a:avLst/>
          </a:prstGeom>
          <a:noFill/>
          <a:ln w="9525">
            <a:noFill/>
            <a:miter lim="800000"/>
            <a:headEnd/>
            <a:tailEnd/>
          </a:ln>
        </p:spPr>
        <p:txBody>
          <a:bodyPr>
            <a:spAutoFit/>
          </a:bodyPr>
          <a:lstStyle/>
          <a:p>
            <a:r>
              <a:rPr lang="en-AU" altLang="en-AU" sz="2000" i="1" dirty="0"/>
              <a:t>How do we separate implementation from specification?</a:t>
            </a:r>
          </a:p>
          <a:p>
            <a:r>
              <a:rPr lang="en-AU" altLang="en-AU" sz="2000" dirty="0"/>
              <a:t>Java's interface is the solution. The user need see only the method signatures specified in the interface; the user need not be concerned about the implementation.</a:t>
            </a:r>
          </a:p>
        </p:txBody>
      </p:sp>
      <p:sp>
        <p:nvSpPr>
          <p:cNvPr id="9222" name="Rectangle 19"/>
          <p:cNvSpPr>
            <a:spLocks noChangeArrowheads="1"/>
          </p:cNvSpPr>
          <p:nvPr/>
        </p:nvSpPr>
        <p:spPr bwMode="auto">
          <a:xfrm>
            <a:off x="323850" y="2403475"/>
            <a:ext cx="8496300" cy="3113088"/>
          </a:xfrm>
          <a:prstGeom prst="rect">
            <a:avLst/>
          </a:prstGeom>
          <a:noFill/>
          <a:ln w="9525">
            <a:noFill/>
            <a:miter lim="800000"/>
            <a:headEnd/>
            <a:tailEnd/>
          </a:ln>
        </p:spPr>
        <p:txBody>
          <a:bodyPr>
            <a:spAutoFit/>
          </a:bodyPr>
          <a:lstStyle/>
          <a:p>
            <a:pPr eaLnBrk="1" hangingPunct="1"/>
            <a:r>
              <a:rPr lang="en-AU" altLang="en-AU" b="1">
                <a:latin typeface="Courier New" pitchFamily="49" charset="0"/>
              </a:rPr>
              <a:t>public interface StackMethods</a:t>
            </a:r>
          </a:p>
          <a:p>
            <a:pPr eaLnBrk="1" hangingPunct="1"/>
            <a:r>
              <a:rPr lang="en-AU" altLang="en-AU" b="1">
                <a:latin typeface="Courier New" pitchFamily="49" charset="0"/>
              </a:rPr>
              <a:t>{</a:t>
            </a:r>
          </a:p>
          <a:p>
            <a:pPr eaLnBrk="1" hangingPunct="1"/>
            <a:r>
              <a:rPr lang="en-AU" altLang="en-AU" b="1">
                <a:latin typeface="Courier New" pitchFamily="49" charset="0"/>
              </a:rPr>
              <a:t>   public abstract void </a:t>
            </a:r>
            <a:r>
              <a:rPr lang="en-AU" altLang="en-AU" b="1">
                <a:solidFill>
                  <a:srgbClr val="CC0000"/>
                </a:solidFill>
                <a:latin typeface="Courier New" pitchFamily="49" charset="0"/>
              </a:rPr>
              <a:t>push</a:t>
            </a:r>
            <a:r>
              <a:rPr lang="en-AU" altLang="en-AU" b="1">
                <a:latin typeface="Courier New" pitchFamily="49" charset="0"/>
              </a:rPr>
              <a:t>(</a:t>
            </a:r>
            <a:r>
              <a:rPr lang="en-AU" altLang="en-AU" b="1">
                <a:solidFill>
                  <a:srgbClr val="339933"/>
                </a:solidFill>
                <a:latin typeface="Courier New" pitchFamily="49" charset="0"/>
              </a:rPr>
              <a:t>Object item</a:t>
            </a:r>
            <a:r>
              <a:rPr lang="en-AU" altLang="en-AU" b="1">
                <a:latin typeface="Courier New" pitchFamily="49" charset="0"/>
              </a:rPr>
              <a:t>) throws</a:t>
            </a:r>
          </a:p>
          <a:p>
            <a:pPr eaLnBrk="1" hangingPunct="1"/>
            <a:r>
              <a:rPr lang="en-AU" altLang="en-AU" b="1">
                <a:latin typeface="Courier New" pitchFamily="49" charset="0"/>
              </a:rPr>
              <a:t>                                 StackOverflowException;</a:t>
            </a:r>
          </a:p>
          <a:p>
            <a:pPr eaLnBrk="1" hangingPunct="1"/>
            <a:r>
              <a:rPr lang="en-AU" altLang="en-AU" b="1">
                <a:latin typeface="Courier New" pitchFamily="49" charset="0"/>
              </a:rPr>
              <a:t>   public abstract void </a:t>
            </a:r>
            <a:r>
              <a:rPr lang="en-AU" altLang="en-AU" b="1">
                <a:solidFill>
                  <a:srgbClr val="CC0000"/>
                </a:solidFill>
                <a:latin typeface="Courier New" pitchFamily="49" charset="0"/>
              </a:rPr>
              <a:t>pop</a:t>
            </a:r>
            <a:r>
              <a:rPr lang="en-AU" altLang="en-AU" b="1">
                <a:latin typeface="Courier New" pitchFamily="49" charset="0"/>
              </a:rPr>
              <a:t>() throws</a:t>
            </a:r>
          </a:p>
          <a:p>
            <a:pPr eaLnBrk="1" hangingPunct="1"/>
            <a:r>
              <a:rPr lang="en-AU" altLang="en-AU" b="1">
                <a:latin typeface="Courier New" pitchFamily="49" charset="0"/>
              </a:rPr>
              <a:t>                                 StackUnderflowException;</a:t>
            </a:r>
          </a:p>
          <a:p>
            <a:pPr eaLnBrk="1" hangingPunct="1"/>
            <a:r>
              <a:rPr lang="en-AU" altLang="en-AU" b="1">
                <a:latin typeface="Courier New" pitchFamily="49" charset="0"/>
              </a:rPr>
              <a:t>   public abstract </a:t>
            </a:r>
            <a:r>
              <a:rPr lang="en-AU" altLang="en-AU" b="1">
                <a:solidFill>
                  <a:srgbClr val="339933"/>
                </a:solidFill>
                <a:latin typeface="Courier New" pitchFamily="49" charset="0"/>
              </a:rPr>
              <a:t>Object</a:t>
            </a:r>
            <a:r>
              <a:rPr lang="en-AU" altLang="en-AU" b="1">
                <a:latin typeface="Courier New" pitchFamily="49" charset="0"/>
              </a:rPr>
              <a:t> </a:t>
            </a:r>
            <a:r>
              <a:rPr lang="en-AU" altLang="en-AU" b="1">
                <a:solidFill>
                  <a:srgbClr val="CC0000"/>
                </a:solidFill>
                <a:latin typeface="Courier New" pitchFamily="49" charset="0"/>
              </a:rPr>
              <a:t>topItem</a:t>
            </a:r>
            <a:r>
              <a:rPr lang="en-AU" altLang="en-AU" b="1">
                <a:latin typeface="Courier New" pitchFamily="49" charset="0"/>
              </a:rPr>
              <a:t>() throws</a:t>
            </a:r>
          </a:p>
          <a:p>
            <a:pPr eaLnBrk="1" hangingPunct="1"/>
            <a:r>
              <a:rPr lang="en-AU" altLang="en-AU" b="1">
                <a:latin typeface="Courier New" pitchFamily="49" charset="0"/>
              </a:rPr>
              <a:t>                                 StackUnderflowException;</a:t>
            </a:r>
          </a:p>
          <a:p>
            <a:pPr eaLnBrk="1" hangingPunct="1"/>
            <a:r>
              <a:rPr lang="en-AU" altLang="en-AU" b="1">
                <a:latin typeface="Courier New" pitchFamily="49" charset="0"/>
              </a:rPr>
              <a:t>   public abstract boolean </a:t>
            </a:r>
            <a:r>
              <a:rPr lang="en-AU" altLang="en-AU" b="1">
                <a:solidFill>
                  <a:srgbClr val="CC0000"/>
                </a:solidFill>
                <a:latin typeface="Courier New" pitchFamily="49" charset="0"/>
              </a:rPr>
              <a:t>isEmpty</a:t>
            </a:r>
            <a:r>
              <a:rPr lang="en-AU" altLang="en-AU" b="1">
                <a:latin typeface="Courier New" pitchFamily="49" charset="0"/>
              </a:rPr>
              <a:t>();</a:t>
            </a:r>
          </a:p>
          <a:p>
            <a:pPr eaLnBrk="1" hangingPunct="1"/>
            <a:r>
              <a:rPr lang="en-AU" altLang="en-AU" b="1">
                <a:latin typeface="Courier New" pitchFamily="49" charset="0"/>
              </a:rPr>
              <a:t>   public abstract boolean </a:t>
            </a:r>
            <a:r>
              <a:rPr lang="en-AU" altLang="en-AU" b="1">
                <a:solidFill>
                  <a:srgbClr val="CC0000"/>
                </a:solidFill>
                <a:latin typeface="Courier New" pitchFamily="49" charset="0"/>
              </a:rPr>
              <a:t>isFull</a:t>
            </a:r>
            <a:r>
              <a:rPr lang="en-AU" altLang="en-AU" b="1">
                <a:latin typeface="Courier New" pitchFamily="49" charset="0"/>
              </a:rPr>
              <a:t>();</a:t>
            </a:r>
          </a:p>
          <a:p>
            <a:pPr eaLnBrk="1" hangingPunct="1"/>
            <a:r>
              <a:rPr lang="en-AU" altLang="en-AU" b="1">
                <a:latin typeface="Courier New"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A Stack ADT Implementation (1)</a:t>
            </a:r>
          </a:p>
        </p:txBody>
      </p:sp>
      <p:sp>
        <p:nvSpPr>
          <p:cNvPr id="13317" name="Rectangle 6"/>
          <p:cNvSpPr>
            <a:spLocks noChangeArrowheads="1"/>
          </p:cNvSpPr>
          <p:nvPr/>
        </p:nvSpPr>
        <p:spPr bwMode="auto">
          <a:xfrm>
            <a:off x="323850" y="3068638"/>
            <a:ext cx="6481763" cy="3113087"/>
          </a:xfrm>
          <a:prstGeom prst="rect">
            <a:avLst/>
          </a:prstGeom>
          <a:noFill/>
          <a:ln w="9525">
            <a:noFill/>
            <a:miter lim="800000"/>
            <a:headEnd/>
            <a:tailEnd/>
          </a:ln>
        </p:spPr>
        <p:txBody>
          <a:bodyPr>
            <a:spAutoFit/>
          </a:bodyPr>
          <a:lstStyle/>
          <a:p>
            <a:pPr eaLnBrk="1" hangingPunct="1"/>
            <a:r>
              <a:rPr lang="en-AU" altLang="en-AU" b="1">
                <a:latin typeface="Courier New" pitchFamily="49" charset="0"/>
              </a:rPr>
              <a:t>public class Stack </a:t>
            </a:r>
            <a:r>
              <a:rPr lang="en-AU" altLang="en-AU" b="1">
                <a:solidFill>
                  <a:srgbClr val="CC0000"/>
                </a:solidFill>
                <a:latin typeface="Courier New" pitchFamily="49" charset="0"/>
              </a:rPr>
              <a:t>implements StackMethods</a:t>
            </a:r>
          </a:p>
          <a:p>
            <a:pPr eaLnBrk="1" hangingPunct="1"/>
            <a:r>
              <a:rPr lang="en-AU" altLang="en-AU" b="1">
                <a:latin typeface="Courier New" pitchFamily="49" charset="0"/>
              </a:rPr>
              <a:t>{</a:t>
            </a:r>
          </a:p>
          <a:p>
            <a:pPr eaLnBrk="1" hangingPunct="1"/>
            <a:r>
              <a:rPr lang="en-AU" altLang="en-AU" b="1">
                <a:solidFill>
                  <a:srgbClr val="339933"/>
                </a:solidFill>
                <a:latin typeface="Courier New" pitchFamily="49" charset="0"/>
              </a:rPr>
              <a:t>   public Object theStack[];</a:t>
            </a:r>
          </a:p>
          <a:p>
            <a:pPr eaLnBrk="1" hangingPunct="1"/>
            <a:r>
              <a:rPr lang="en-AU" altLang="en-AU" b="1">
                <a:latin typeface="Courier New" pitchFamily="49" charset="0"/>
              </a:rPr>
              <a:t>   private final int MAXSIZE = 100;</a:t>
            </a:r>
          </a:p>
          <a:p>
            <a:pPr eaLnBrk="1" hangingPunct="1"/>
            <a:r>
              <a:rPr lang="en-AU" altLang="en-AU" b="1">
                <a:latin typeface="Courier New" pitchFamily="49" charset="0"/>
              </a:rPr>
              <a:t>   private int nextPos;</a:t>
            </a:r>
          </a:p>
          <a:p>
            <a:pPr eaLnBrk="1" hangingPunct="1"/>
            <a:endParaRPr lang="en-AU" altLang="en-AU" b="1">
              <a:latin typeface="Courier New" pitchFamily="49" charset="0"/>
            </a:endParaRPr>
          </a:p>
          <a:p>
            <a:pPr eaLnBrk="1" hangingPunct="1"/>
            <a:r>
              <a:rPr lang="en-AU" altLang="en-AU" b="1">
                <a:latin typeface="Courier New" pitchFamily="49" charset="0"/>
              </a:rPr>
              <a:t>   public Stack()</a:t>
            </a:r>
          </a:p>
          <a:p>
            <a:pPr eaLnBrk="1" hangingPunct="1"/>
            <a:r>
              <a:rPr lang="en-AU" altLang="en-AU" b="1">
                <a:latin typeface="Courier New" pitchFamily="49" charset="0"/>
              </a:rPr>
              <a:t>   {</a:t>
            </a:r>
          </a:p>
          <a:p>
            <a:pPr eaLnBrk="1" hangingPunct="1"/>
            <a:r>
              <a:rPr lang="en-AU" altLang="en-AU" b="1">
                <a:latin typeface="Courier New" pitchFamily="49" charset="0"/>
              </a:rPr>
              <a:t>      theStack = new Object[MAXSIZE];</a:t>
            </a:r>
          </a:p>
          <a:p>
            <a:pPr eaLnBrk="1" hangingPunct="1"/>
            <a:r>
              <a:rPr lang="en-AU" altLang="en-AU" b="1">
                <a:latin typeface="Courier New" pitchFamily="49" charset="0"/>
              </a:rPr>
              <a:t>      nextPos = 0;</a:t>
            </a:r>
          </a:p>
          <a:p>
            <a:pPr eaLnBrk="1" hangingPunct="1"/>
            <a:r>
              <a:rPr lang="en-AU" altLang="en-AU" b="1">
                <a:latin typeface="Courier New" pitchFamily="49" charset="0"/>
              </a:rPr>
              <a:t>   }</a:t>
            </a:r>
          </a:p>
        </p:txBody>
      </p:sp>
      <p:sp>
        <p:nvSpPr>
          <p:cNvPr id="13318" name="Text Box 7"/>
          <p:cNvSpPr txBox="1">
            <a:spLocks noChangeArrowheads="1"/>
          </p:cNvSpPr>
          <p:nvPr/>
        </p:nvSpPr>
        <p:spPr bwMode="auto">
          <a:xfrm>
            <a:off x="323850" y="765175"/>
            <a:ext cx="8496300" cy="2225675"/>
          </a:xfrm>
          <a:prstGeom prst="rect">
            <a:avLst/>
          </a:prstGeom>
          <a:noFill/>
          <a:ln w="9525">
            <a:noFill/>
            <a:miter lim="800000"/>
            <a:headEnd/>
            <a:tailEnd/>
          </a:ln>
        </p:spPr>
        <p:txBody>
          <a:bodyPr>
            <a:spAutoFit/>
          </a:bodyPr>
          <a:lstStyle/>
          <a:p>
            <a:r>
              <a:rPr lang="en-AU" altLang="en-AU" sz="2000"/>
              <a:t>With the </a:t>
            </a:r>
            <a:r>
              <a:rPr lang="en-AU" altLang="en-AU" sz="2000">
                <a:solidFill>
                  <a:srgbClr val="CC0000"/>
                </a:solidFill>
              </a:rPr>
              <a:t>specification</a:t>
            </a:r>
            <a:r>
              <a:rPr lang="en-AU" altLang="en-AU" sz="2000"/>
              <a:t> defined, we can write an implementation.</a:t>
            </a:r>
          </a:p>
          <a:p>
            <a:endParaRPr lang="en-AU" altLang="en-AU" sz="2000"/>
          </a:p>
          <a:p>
            <a:r>
              <a:rPr lang="en-AU" altLang="en-AU" sz="2000"/>
              <a:t>This implementation represents the stack with an array, and the interface methods manipulate the array to simulate the stack operations.</a:t>
            </a:r>
          </a:p>
          <a:p>
            <a:endParaRPr lang="en-AU" altLang="en-AU" sz="2000"/>
          </a:p>
          <a:p>
            <a:r>
              <a:rPr lang="en-AU" altLang="en-AU" sz="2000"/>
              <a:t>Note that no exceptions are being handled; this is the responsibility of the user of this class.</a:t>
            </a:r>
          </a:p>
        </p:txBody>
      </p:sp>
      <p:sp>
        <p:nvSpPr>
          <p:cNvPr id="13319" name="Text Box 8"/>
          <p:cNvSpPr txBox="1">
            <a:spLocks noChangeArrowheads="1"/>
          </p:cNvSpPr>
          <p:nvPr/>
        </p:nvSpPr>
        <p:spPr bwMode="auto">
          <a:xfrm>
            <a:off x="6659563" y="3608388"/>
            <a:ext cx="2160587" cy="915987"/>
          </a:xfrm>
          <a:prstGeom prst="rect">
            <a:avLst/>
          </a:prstGeom>
          <a:noFill/>
          <a:ln w="9525">
            <a:noFill/>
            <a:miter lim="800000"/>
            <a:headEnd/>
            <a:tailEnd/>
          </a:ln>
        </p:spPr>
        <p:txBody>
          <a:bodyPr>
            <a:spAutoFit/>
          </a:bodyPr>
          <a:lstStyle/>
          <a:p>
            <a:pPr algn="r" eaLnBrk="1" hangingPunct="1">
              <a:spcBef>
                <a:spcPct val="50000"/>
              </a:spcBef>
            </a:pPr>
            <a:r>
              <a:rPr lang="en-AU">
                <a:solidFill>
                  <a:srgbClr val="339933"/>
                </a:solidFill>
              </a:rPr>
              <a:t>The data is being stored in generic Object data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80B84C-54D1-4DC5-9495-986000BA8706}" type="slidenum">
              <a:rPr lang="en-US"/>
              <a:pPr/>
              <a:t>3</a:t>
            </a:fld>
            <a:endParaRPr lang="en-US"/>
          </a:p>
        </p:txBody>
      </p:sp>
      <p:sp>
        <p:nvSpPr>
          <p:cNvPr id="37890" name="Rectangle 2"/>
          <p:cNvSpPr>
            <a:spLocks noGrp="1" noChangeArrowheads="1"/>
          </p:cNvSpPr>
          <p:nvPr>
            <p:ph type="title"/>
          </p:nvPr>
        </p:nvSpPr>
        <p:spPr>
          <a:xfrm>
            <a:off x="457200" y="223838"/>
            <a:ext cx="8229600" cy="690562"/>
          </a:xfrm>
        </p:spPr>
        <p:txBody>
          <a:bodyPr/>
          <a:lstStyle/>
          <a:p>
            <a:r>
              <a:rPr lang="en-US" sz="3200" b="1" i="1">
                <a:solidFill>
                  <a:schemeClr val="accent2"/>
                </a:solidFill>
                <a:latin typeface="Georgia" pitchFamily="18" charset="0"/>
              </a:rPr>
              <a:t>Linked lists</a:t>
            </a:r>
          </a:p>
        </p:txBody>
      </p:sp>
      <p:sp>
        <p:nvSpPr>
          <p:cNvPr id="37892" name="Text Box 4"/>
          <p:cNvSpPr txBox="1">
            <a:spLocks noChangeArrowheads="1"/>
          </p:cNvSpPr>
          <p:nvPr/>
        </p:nvSpPr>
        <p:spPr bwMode="auto">
          <a:xfrm>
            <a:off x="838200" y="1143000"/>
            <a:ext cx="7848600" cy="4641850"/>
          </a:xfrm>
          <a:prstGeom prst="rect">
            <a:avLst/>
          </a:prstGeom>
          <a:noFill/>
          <a:ln w="9525">
            <a:noFill/>
            <a:miter lim="800000"/>
            <a:headEnd/>
            <a:tailEnd/>
          </a:ln>
          <a:effectLst/>
        </p:spPr>
        <p:txBody>
          <a:bodyPr>
            <a:spAutoFit/>
          </a:bodyPr>
          <a:lstStyle/>
          <a:p>
            <a:pPr>
              <a:lnSpc>
                <a:spcPct val="90000"/>
              </a:lnSpc>
              <a:spcBef>
                <a:spcPct val="20000"/>
              </a:spcBef>
              <a:buFont typeface="Wingdings" pitchFamily="2" charset="2"/>
              <a:buChar char="q"/>
            </a:pPr>
            <a:r>
              <a:rPr lang="en-US" sz="3200"/>
              <a:t>The list gets its overall structure by using </a:t>
            </a:r>
            <a:r>
              <a:rPr lang="en-US" sz="3200">
                <a:solidFill>
                  <a:srgbClr val="0000FF"/>
                </a:solidFill>
              </a:rPr>
              <a:t>pointers</a:t>
            </a:r>
            <a:r>
              <a:rPr lang="en-US" sz="3200"/>
              <a:t> to connect all its nodes together like the links in a chain.</a:t>
            </a:r>
          </a:p>
          <a:p>
            <a:pPr>
              <a:lnSpc>
                <a:spcPct val="90000"/>
              </a:lnSpc>
              <a:spcBef>
                <a:spcPct val="20000"/>
              </a:spcBef>
              <a:buFontTx/>
              <a:buChar char="•"/>
            </a:pPr>
            <a:endParaRPr lang="en-US" sz="3200"/>
          </a:p>
          <a:p>
            <a:pPr>
              <a:lnSpc>
                <a:spcPct val="90000"/>
              </a:lnSpc>
              <a:spcBef>
                <a:spcPct val="20000"/>
              </a:spcBef>
              <a:buFont typeface="Wingdings" pitchFamily="2" charset="2"/>
              <a:buChar char="q"/>
            </a:pPr>
            <a:r>
              <a:rPr lang="en-US" sz="3200"/>
              <a:t>Each node contains two fields: a "data" field to store whatever element type the list holds for its client, and a "next" field, which is a pointer used to link one node to the next node.</a:t>
            </a:r>
          </a:p>
          <a:p>
            <a:pPr>
              <a:spcBef>
                <a:spcPct val="50000"/>
              </a:spcBef>
            </a:pP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A Stack ADT Implementation (2)</a:t>
            </a:r>
          </a:p>
        </p:txBody>
      </p:sp>
      <p:sp>
        <p:nvSpPr>
          <p:cNvPr id="15365" name="Rectangle 5"/>
          <p:cNvSpPr>
            <a:spLocks noChangeArrowheads="1"/>
          </p:cNvSpPr>
          <p:nvPr/>
        </p:nvSpPr>
        <p:spPr bwMode="auto">
          <a:xfrm>
            <a:off x="611188" y="895350"/>
            <a:ext cx="8353425" cy="5035550"/>
          </a:xfrm>
          <a:prstGeom prst="rect">
            <a:avLst/>
          </a:prstGeom>
          <a:noFill/>
          <a:ln w="9525">
            <a:noFill/>
            <a:miter lim="800000"/>
            <a:headEnd/>
            <a:tailEnd/>
          </a:ln>
        </p:spPr>
        <p:txBody>
          <a:bodyPr>
            <a:spAutoFit/>
          </a:bodyPr>
          <a:lstStyle/>
          <a:p>
            <a:pPr eaLnBrk="1" hangingPunct="1"/>
            <a:r>
              <a:rPr lang="en-AU" altLang="en-AU" b="1">
                <a:latin typeface="Courier New" pitchFamily="49" charset="0"/>
              </a:rPr>
              <a:t>public void push(Object item) throws StackOverflowException</a:t>
            </a:r>
          </a:p>
          <a:p>
            <a:pPr eaLnBrk="1" hangingPunct="1"/>
            <a:r>
              <a:rPr lang="en-AU" altLang="en-AU" b="1">
                <a:latin typeface="Courier New" pitchFamily="49" charset="0"/>
              </a:rPr>
              <a:t>{</a:t>
            </a:r>
          </a:p>
          <a:p>
            <a:pPr eaLnBrk="1" hangingPunct="1"/>
            <a:r>
              <a:rPr lang="en-AU" altLang="en-AU" b="1">
                <a:latin typeface="Courier New" pitchFamily="49" charset="0"/>
              </a:rPr>
              <a:t>   if (nextPos &lt; MAXSIZE)</a:t>
            </a:r>
          </a:p>
          <a:p>
            <a:pPr eaLnBrk="1" hangingPunct="1"/>
            <a:r>
              <a:rPr lang="en-AU" altLang="en-AU" b="1">
                <a:latin typeface="Courier New" pitchFamily="49" charset="0"/>
              </a:rPr>
              <a:t>   {</a:t>
            </a:r>
          </a:p>
          <a:p>
            <a:pPr eaLnBrk="1" hangingPunct="1"/>
            <a:r>
              <a:rPr lang="en-AU" altLang="en-AU" b="1">
                <a:latin typeface="Courier New" pitchFamily="49" charset="0"/>
              </a:rPr>
              <a:t>      theStack[nextPos] = item;</a:t>
            </a:r>
          </a:p>
          <a:p>
            <a:pPr eaLnBrk="1" hangingPunct="1"/>
            <a:r>
              <a:rPr lang="en-AU" altLang="en-AU" b="1">
                <a:latin typeface="Courier New" pitchFamily="49" charset="0"/>
              </a:rPr>
              <a:t>      nextPos++;</a:t>
            </a:r>
          </a:p>
          <a:p>
            <a:pPr eaLnBrk="1" hangingPunct="1"/>
            <a:r>
              <a:rPr lang="en-AU" altLang="en-AU" b="1">
                <a:latin typeface="Courier New" pitchFamily="49" charset="0"/>
              </a:rPr>
              <a:t>   }</a:t>
            </a:r>
          </a:p>
          <a:p>
            <a:pPr eaLnBrk="1" hangingPunct="1"/>
            <a:r>
              <a:rPr lang="en-AU" altLang="en-AU" b="1">
                <a:latin typeface="Courier New" pitchFamily="49" charset="0"/>
              </a:rPr>
              <a:t>   else</a:t>
            </a:r>
          </a:p>
          <a:p>
            <a:pPr eaLnBrk="1" hangingPunct="1"/>
            <a:r>
              <a:rPr lang="en-AU" altLang="en-AU" b="1">
                <a:latin typeface="Courier New" pitchFamily="49" charset="0"/>
              </a:rPr>
              <a:t>      throw new StackOverflowException();</a:t>
            </a:r>
          </a:p>
          <a:p>
            <a:pPr eaLnBrk="1" hangingPunct="1"/>
            <a:r>
              <a:rPr lang="en-AU" altLang="en-AU" b="1">
                <a:latin typeface="Courier New" pitchFamily="49" charset="0"/>
              </a:rPr>
              <a:t>}</a:t>
            </a:r>
          </a:p>
          <a:p>
            <a:pPr eaLnBrk="1" hangingPunct="1"/>
            <a:endParaRPr lang="en-AU" altLang="en-AU" b="1">
              <a:latin typeface="Courier New" pitchFamily="49" charset="0"/>
            </a:endParaRPr>
          </a:p>
          <a:p>
            <a:pPr eaLnBrk="1" hangingPunct="1"/>
            <a:r>
              <a:rPr lang="en-AU" altLang="en-AU" b="1">
                <a:latin typeface="Courier New" pitchFamily="49" charset="0"/>
              </a:rPr>
              <a:t>public void pop() throws StackUnderflowException</a:t>
            </a:r>
          </a:p>
          <a:p>
            <a:pPr eaLnBrk="1" hangingPunct="1"/>
            <a:r>
              <a:rPr lang="en-AU" altLang="en-AU" b="1">
                <a:latin typeface="Courier New" pitchFamily="49" charset="0"/>
              </a:rPr>
              <a:t>{</a:t>
            </a:r>
          </a:p>
          <a:p>
            <a:pPr eaLnBrk="1" hangingPunct="1"/>
            <a:r>
              <a:rPr lang="en-AU" altLang="en-AU" b="1">
                <a:latin typeface="Courier New" pitchFamily="49" charset="0"/>
              </a:rPr>
              <a:t>   if (nextPos &gt; 0)</a:t>
            </a:r>
          </a:p>
          <a:p>
            <a:pPr eaLnBrk="1" hangingPunct="1"/>
            <a:r>
              <a:rPr lang="en-AU" altLang="en-AU" b="1">
                <a:latin typeface="Courier New" pitchFamily="49" charset="0"/>
              </a:rPr>
              <a:t>      nextPos--;</a:t>
            </a:r>
          </a:p>
          <a:p>
            <a:pPr eaLnBrk="1" hangingPunct="1"/>
            <a:r>
              <a:rPr lang="en-AU" altLang="en-AU" b="1">
                <a:latin typeface="Courier New" pitchFamily="49" charset="0"/>
              </a:rPr>
              <a:t>   else</a:t>
            </a:r>
          </a:p>
          <a:p>
            <a:pPr eaLnBrk="1" hangingPunct="1"/>
            <a:r>
              <a:rPr lang="en-AU" altLang="en-AU" b="1">
                <a:latin typeface="Courier New" pitchFamily="49" charset="0"/>
              </a:rPr>
              <a:t>      throw new StackUnderflowException();</a:t>
            </a:r>
          </a:p>
          <a:p>
            <a:pPr eaLnBrk="1" hangingPunct="1"/>
            <a:r>
              <a:rPr lang="en-AU" altLang="en-AU" b="1">
                <a:latin typeface="Courier New"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A Stack ADT Implementation (2)</a:t>
            </a:r>
          </a:p>
        </p:txBody>
      </p:sp>
      <p:sp>
        <p:nvSpPr>
          <p:cNvPr id="17413" name="Rectangle 5"/>
          <p:cNvSpPr>
            <a:spLocks noChangeArrowheads="1"/>
          </p:cNvSpPr>
          <p:nvPr/>
        </p:nvSpPr>
        <p:spPr bwMode="auto">
          <a:xfrm>
            <a:off x="323850" y="765175"/>
            <a:ext cx="8353425" cy="4211638"/>
          </a:xfrm>
          <a:prstGeom prst="rect">
            <a:avLst/>
          </a:prstGeom>
          <a:noFill/>
          <a:ln w="9525">
            <a:noFill/>
            <a:miter lim="800000"/>
            <a:headEnd/>
            <a:tailEnd/>
          </a:ln>
        </p:spPr>
        <p:txBody>
          <a:bodyPr>
            <a:spAutoFit/>
          </a:bodyPr>
          <a:lstStyle/>
          <a:p>
            <a:pPr eaLnBrk="1" hangingPunct="1"/>
            <a:r>
              <a:rPr lang="en-AU" altLang="en-AU" b="1">
                <a:latin typeface="Courier New" pitchFamily="49" charset="0"/>
              </a:rPr>
              <a:t>   public Object topItem() throws StackUnderflowException</a:t>
            </a:r>
          </a:p>
          <a:p>
            <a:pPr eaLnBrk="1" hangingPunct="1"/>
            <a:r>
              <a:rPr lang="en-AU" altLang="en-AU" b="1">
                <a:latin typeface="Courier New" pitchFamily="49" charset="0"/>
              </a:rPr>
              <a:t>   {</a:t>
            </a:r>
          </a:p>
          <a:p>
            <a:pPr eaLnBrk="1" hangingPunct="1"/>
            <a:r>
              <a:rPr lang="en-AU" altLang="en-AU" b="1">
                <a:latin typeface="Courier New" pitchFamily="49" charset="0"/>
              </a:rPr>
              <a:t>      if (nextPos &gt; 0)</a:t>
            </a:r>
          </a:p>
          <a:p>
            <a:pPr eaLnBrk="1" hangingPunct="1"/>
            <a:r>
              <a:rPr lang="en-AU" altLang="en-AU" b="1">
                <a:latin typeface="Courier New" pitchFamily="49" charset="0"/>
              </a:rPr>
              <a:t>         return theStack [nextPos - 1];</a:t>
            </a:r>
          </a:p>
          <a:p>
            <a:pPr eaLnBrk="1" hangingPunct="1"/>
            <a:r>
              <a:rPr lang="en-AU" altLang="en-AU" b="1">
                <a:latin typeface="Courier New" pitchFamily="49" charset="0"/>
              </a:rPr>
              <a:t>      else</a:t>
            </a:r>
          </a:p>
          <a:p>
            <a:pPr eaLnBrk="1" hangingPunct="1"/>
            <a:r>
              <a:rPr lang="en-AU" altLang="en-AU" b="1">
                <a:latin typeface="Courier New" pitchFamily="49" charset="0"/>
              </a:rPr>
              <a:t>         throw new StackUnderflowException();</a:t>
            </a:r>
          </a:p>
          <a:p>
            <a:pPr eaLnBrk="1" hangingPunct="1"/>
            <a:r>
              <a:rPr lang="en-AU" altLang="en-AU" b="1">
                <a:latin typeface="Courier New" pitchFamily="49" charset="0"/>
              </a:rPr>
              <a:t>   }</a:t>
            </a:r>
          </a:p>
          <a:p>
            <a:pPr eaLnBrk="1" hangingPunct="1"/>
            <a:endParaRPr lang="en-AU" altLang="en-AU" b="1">
              <a:latin typeface="Courier New" pitchFamily="49" charset="0"/>
            </a:endParaRPr>
          </a:p>
          <a:p>
            <a:pPr eaLnBrk="1" hangingPunct="1"/>
            <a:r>
              <a:rPr lang="en-AU" altLang="en-AU" b="1">
                <a:latin typeface="Courier New" pitchFamily="49" charset="0"/>
              </a:rPr>
              <a:t>   public boolean isEmpty()</a:t>
            </a:r>
          </a:p>
          <a:p>
            <a:pPr eaLnBrk="1" hangingPunct="1"/>
            <a:r>
              <a:rPr lang="en-AU" altLang="en-AU" b="1">
                <a:latin typeface="Courier New" pitchFamily="49" charset="0"/>
              </a:rPr>
              <a:t>   {</a:t>
            </a:r>
          </a:p>
          <a:p>
            <a:pPr eaLnBrk="1" hangingPunct="1"/>
            <a:r>
              <a:rPr lang="en-AU" altLang="en-AU" b="1">
                <a:latin typeface="Courier New" pitchFamily="49" charset="0"/>
              </a:rPr>
              <a:t>      if (nextPos == 0)</a:t>
            </a:r>
          </a:p>
          <a:p>
            <a:pPr eaLnBrk="1" hangingPunct="1"/>
            <a:r>
              <a:rPr lang="en-AU" altLang="en-AU" b="1">
                <a:latin typeface="Courier New" pitchFamily="49" charset="0"/>
              </a:rPr>
              <a:t>         return true;</a:t>
            </a:r>
          </a:p>
          <a:p>
            <a:pPr eaLnBrk="1" hangingPunct="1"/>
            <a:r>
              <a:rPr lang="en-AU" altLang="en-AU" b="1">
                <a:latin typeface="Courier New" pitchFamily="49" charset="0"/>
              </a:rPr>
              <a:t>      else</a:t>
            </a:r>
          </a:p>
          <a:p>
            <a:pPr eaLnBrk="1" hangingPunct="1"/>
            <a:r>
              <a:rPr lang="en-AU" altLang="en-AU" b="1">
                <a:latin typeface="Courier New" pitchFamily="49" charset="0"/>
              </a:rPr>
              <a:t>         return false;</a:t>
            </a:r>
          </a:p>
          <a:p>
            <a:pPr eaLnBrk="1" hangingPunct="1"/>
            <a:r>
              <a:rPr lang="en-AU" altLang="en-AU" b="1">
                <a:latin typeface="Courier New" pitchFamily="49" charset="0"/>
              </a:rPr>
              <a:t>   }</a:t>
            </a:r>
          </a:p>
        </p:txBody>
      </p:sp>
      <p:sp>
        <p:nvSpPr>
          <p:cNvPr id="17414" name="Rectangle 6"/>
          <p:cNvSpPr>
            <a:spLocks noChangeArrowheads="1"/>
          </p:cNvSpPr>
          <p:nvPr/>
        </p:nvSpPr>
        <p:spPr bwMode="auto">
          <a:xfrm>
            <a:off x="4752975" y="3860800"/>
            <a:ext cx="4211638" cy="2289175"/>
          </a:xfrm>
          <a:prstGeom prst="rect">
            <a:avLst/>
          </a:prstGeom>
          <a:noFill/>
          <a:ln w="9525">
            <a:noFill/>
            <a:miter lim="800000"/>
            <a:headEnd/>
            <a:tailEnd/>
          </a:ln>
        </p:spPr>
        <p:txBody>
          <a:bodyPr>
            <a:spAutoFit/>
          </a:bodyPr>
          <a:lstStyle/>
          <a:p>
            <a:pPr eaLnBrk="1" hangingPunct="1"/>
            <a:r>
              <a:rPr lang="en-AU" altLang="en-AU" b="1">
                <a:latin typeface="Courier New" pitchFamily="49" charset="0"/>
              </a:rPr>
              <a:t>public boolean isFull()</a:t>
            </a:r>
          </a:p>
          <a:p>
            <a:pPr eaLnBrk="1" hangingPunct="1"/>
            <a:r>
              <a:rPr lang="en-AU" altLang="en-AU" b="1">
                <a:latin typeface="Courier New" pitchFamily="49" charset="0"/>
              </a:rPr>
              <a:t>   {</a:t>
            </a:r>
          </a:p>
          <a:p>
            <a:pPr eaLnBrk="1" hangingPunct="1"/>
            <a:r>
              <a:rPr lang="en-AU" altLang="en-AU" b="1">
                <a:latin typeface="Courier New" pitchFamily="49" charset="0"/>
              </a:rPr>
              <a:t>      if (nextPos == MAXSIZE)</a:t>
            </a:r>
          </a:p>
          <a:p>
            <a:pPr eaLnBrk="1" hangingPunct="1"/>
            <a:r>
              <a:rPr lang="en-AU" altLang="en-AU" b="1">
                <a:latin typeface="Courier New" pitchFamily="49" charset="0"/>
              </a:rPr>
              <a:t>         return true;</a:t>
            </a:r>
          </a:p>
          <a:p>
            <a:pPr eaLnBrk="1" hangingPunct="1"/>
            <a:r>
              <a:rPr lang="en-AU" altLang="en-AU" b="1">
                <a:latin typeface="Courier New" pitchFamily="49" charset="0"/>
              </a:rPr>
              <a:t>      else</a:t>
            </a:r>
          </a:p>
          <a:p>
            <a:pPr eaLnBrk="1" hangingPunct="1"/>
            <a:r>
              <a:rPr lang="en-AU" altLang="en-AU" b="1">
                <a:latin typeface="Courier New" pitchFamily="49" charset="0"/>
              </a:rPr>
              <a:t>         return false;</a:t>
            </a:r>
          </a:p>
          <a:p>
            <a:pPr eaLnBrk="1" hangingPunct="1"/>
            <a:r>
              <a:rPr lang="en-AU" altLang="en-AU" b="1">
                <a:latin typeface="Courier New" pitchFamily="49" charset="0"/>
              </a:rPr>
              <a:t>   }  </a:t>
            </a:r>
          </a:p>
          <a:p>
            <a:pPr eaLnBrk="1" hangingPunct="1"/>
            <a:r>
              <a:rPr lang="en-AU" altLang="en-AU" b="1">
                <a:latin typeface="Courier New"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Another Stack ADT Implementation (2)</a:t>
            </a:r>
          </a:p>
        </p:txBody>
      </p:sp>
      <p:sp>
        <p:nvSpPr>
          <p:cNvPr id="21509" name="Rectangle 5"/>
          <p:cNvSpPr>
            <a:spLocks noChangeArrowheads="1"/>
          </p:cNvSpPr>
          <p:nvPr/>
        </p:nvSpPr>
        <p:spPr bwMode="auto">
          <a:xfrm>
            <a:off x="323850" y="887413"/>
            <a:ext cx="8496300" cy="4486275"/>
          </a:xfrm>
          <a:prstGeom prst="rect">
            <a:avLst/>
          </a:prstGeom>
          <a:noFill/>
          <a:ln w="9525">
            <a:noFill/>
            <a:miter lim="800000"/>
            <a:headEnd/>
            <a:tailEnd/>
          </a:ln>
        </p:spPr>
        <p:txBody>
          <a:bodyPr>
            <a:spAutoFit/>
          </a:bodyPr>
          <a:lstStyle/>
          <a:p>
            <a:pPr eaLnBrk="1" hangingPunct="1"/>
            <a:r>
              <a:rPr lang="en-AU" altLang="en-AU" b="1">
                <a:latin typeface="Courier New" pitchFamily="49" charset="0"/>
              </a:rPr>
              <a:t>public class Stack implements StackMethods</a:t>
            </a:r>
          </a:p>
          <a:p>
            <a:pPr eaLnBrk="1" hangingPunct="1"/>
            <a:r>
              <a:rPr lang="en-AU" altLang="en-AU" b="1">
                <a:latin typeface="Courier New" pitchFamily="49" charset="0"/>
              </a:rPr>
              <a:t>{</a:t>
            </a:r>
          </a:p>
          <a:p>
            <a:pPr eaLnBrk="1" hangingPunct="1"/>
            <a:r>
              <a:rPr lang="en-AU" altLang="en-AU" b="1">
                <a:latin typeface="Courier New" pitchFamily="49" charset="0"/>
              </a:rPr>
              <a:t>   public ListNode theStack;</a:t>
            </a:r>
          </a:p>
          <a:p>
            <a:pPr eaLnBrk="1" hangingPunct="1"/>
            <a:endParaRPr lang="en-AU" altLang="en-AU" b="1">
              <a:latin typeface="Courier New" pitchFamily="49" charset="0"/>
            </a:endParaRPr>
          </a:p>
          <a:p>
            <a:pPr eaLnBrk="1" hangingPunct="1"/>
            <a:r>
              <a:rPr lang="en-AU" altLang="en-AU" b="1">
                <a:latin typeface="Courier New" pitchFamily="49" charset="0"/>
              </a:rPr>
              <a:t>   public Stack()</a:t>
            </a:r>
          </a:p>
          <a:p>
            <a:pPr eaLnBrk="1" hangingPunct="1"/>
            <a:r>
              <a:rPr lang="en-AU" altLang="en-AU" b="1">
                <a:latin typeface="Courier New" pitchFamily="49" charset="0"/>
              </a:rPr>
              <a:t>   {</a:t>
            </a:r>
          </a:p>
          <a:p>
            <a:pPr eaLnBrk="1" hangingPunct="1"/>
            <a:r>
              <a:rPr lang="en-AU" altLang="en-AU" b="1">
                <a:latin typeface="Courier New" pitchFamily="49" charset="0"/>
              </a:rPr>
              <a:t>      theStack = null;</a:t>
            </a:r>
          </a:p>
          <a:p>
            <a:pPr eaLnBrk="1" hangingPunct="1"/>
            <a:r>
              <a:rPr lang="en-AU" altLang="en-AU" b="1">
                <a:latin typeface="Courier New" pitchFamily="49" charset="0"/>
              </a:rPr>
              <a:t>   }</a:t>
            </a:r>
          </a:p>
          <a:p>
            <a:pPr eaLnBrk="1" hangingPunct="1"/>
            <a:endParaRPr lang="en-AU" altLang="en-AU" b="1">
              <a:latin typeface="Courier New" pitchFamily="49" charset="0"/>
            </a:endParaRPr>
          </a:p>
          <a:p>
            <a:pPr eaLnBrk="1" hangingPunct="1"/>
            <a:r>
              <a:rPr lang="en-AU" altLang="en-AU" b="1">
                <a:latin typeface="Courier New" pitchFamily="49" charset="0"/>
              </a:rPr>
              <a:t>   public void push(Object item) </a:t>
            </a:r>
            <a:r>
              <a:rPr lang="en-AU" altLang="en-AU" b="1">
                <a:solidFill>
                  <a:srgbClr val="CC0000"/>
                </a:solidFill>
                <a:latin typeface="Courier New" pitchFamily="49" charset="0"/>
              </a:rPr>
              <a:t>throws</a:t>
            </a:r>
          </a:p>
          <a:p>
            <a:pPr eaLnBrk="1" hangingPunct="1"/>
            <a:r>
              <a:rPr lang="en-AU" altLang="en-AU" b="1">
                <a:solidFill>
                  <a:srgbClr val="CC0000"/>
                </a:solidFill>
                <a:latin typeface="Courier New" pitchFamily="49" charset="0"/>
              </a:rPr>
              <a:t>                                 StackOverflowException</a:t>
            </a:r>
          </a:p>
          <a:p>
            <a:pPr eaLnBrk="1" hangingPunct="1"/>
            <a:r>
              <a:rPr lang="en-AU" altLang="en-AU" b="1">
                <a:latin typeface="Courier New" pitchFamily="49" charset="0"/>
              </a:rPr>
              <a:t>   {</a:t>
            </a:r>
          </a:p>
          <a:p>
            <a:pPr eaLnBrk="1" hangingPunct="1"/>
            <a:r>
              <a:rPr lang="en-AU" altLang="en-AU" b="1">
                <a:latin typeface="Courier New" pitchFamily="49" charset="0"/>
              </a:rPr>
              <a:t>      ListNode temp = theStack;</a:t>
            </a:r>
          </a:p>
          <a:p>
            <a:pPr eaLnBrk="1" hangingPunct="1"/>
            <a:r>
              <a:rPr lang="en-AU" altLang="en-AU" b="1">
                <a:latin typeface="Courier New" pitchFamily="49" charset="0"/>
              </a:rPr>
              <a:t>      theStack = new ListNode (item); </a:t>
            </a:r>
          </a:p>
          <a:p>
            <a:pPr eaLnBrk="1" hangingPunct="1"/>
            <a:r>
              <a:rPr lang="en-AU" altLang="en-AU" b="1">
                <a:latin typeface="Courier New" pitchFamily="49" charset="0"/>
              </a:rPr>
              <a:t>      theStack.next = temp;</a:t>
            </a:r>
          </a:p>
          <a:p>
            <a:pPr eaLnBrk="1" hangingPunct="1"/>
            <a:r>
              <a:rPr lang="en-AU" altLang="en-AU" b="1">
                <a:latin typeface="Courier New" pitchFamily="49" charset="0"/>
              </a:rPr>
              <a:t>   }</a:t>
            </a:r>
          </a:p>
        </p:txBody>
      </p:sp>
      <p:sp>
        <p:nvSpPr>
          <p:cNvPr id="21510" name="Text Box 7"/>
          <p:cNvSpPr txBox="1">
            <a:spLocks noChangeArrowheads="1"/>
          </p:cNvSpPr>
          <p:nvPr/>
        </p:nvSpPr>
        <p:spPr bwMode="auto">
          <a:xfrm>
            <a:off x="5362575" y="5157788"/>
            <a:ext cx="3457575" cy="915987"/>
          </a:xfrm>
          <a:prstGeom prst="rect">
            <a:avLst/>
          </a:prstGeom>
          <a:noFill/>
          <a:ln w="9525">
            <a:noFill/>
            <a:miter lim="800000"/>
            <a:headEnd/>
            <a:tailEnd/>
          </a:ln>
        </p:spPr>
        <p:txBody>
          <a:bodyPr>
            <a:spAutoFit/>
          </a:bodyPr>
          <a:lstStyle/>
          <a:p>
            <a:pPr algn="r" eaLnBrk="1" hangingPunct="1">
              <a:spcBef>
                <a:spcPct val="50000"/>
              </a:spcBef>
            </a:pPr>
            <a:r>
              <a:rPr lang="en-AU">
                <a:solidFill>
                  <a:srgbClr val="CC0000"/>
                </a:solidFill>
              </a:rPr>
              <a:t>This method has the throws clause to satisfy the interface, but it will never happen.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Another Stack ADT Implementation (3)</a:t>
            </a:r>
          </a:p>
        </p:txBody>
      </p:sp>
      <p:sp>
        <p:nvSpPr>
          <p:cNvPr id="23557" name="Rectangle 5"/>
          <p:cNvSpPr>
            <a:spLocks noChangeArrowheads="1"/>
          </p:cNvSpPr>
          <p:nvPr/>
        </p:nvSpPr>
        <p:spPr bwMode="auto">
          <a:xfrm>
            <a:off x="323850" y="908050"/>
            <a:ext cx="8496300" cy="4486275"/>
          </a:xfrm>
          <a:prstGeom prst="rect">
            <a:avLst/>
          </a:prstGeom>
          <a:noFill/>
          <a:ln w="9525">
            <a:noFill/>
            <a:miter lim="800000"/>
            <a:headEnd/>
            <a:tailEnd/>
          </a:ln>
        </p:spPr>
        <p:txBody>
          <a:bodyPr>
            <a:spAutoFit/>
          </a:bodyPr>
          <a:lstStyle/>
          <a:p>
            <a:pPr eaLnBrk="1" hangingPunct="1"/>
            <a:r>
              <a:rPr lang="en-AU" altLang="en-AU" b="1">
                <a:latin typeface="Courier New" pitchFamily="49" charset="0"/>
              </a:rPr>
              <a:t>   public void pop() throws StackUnderflowException</a:t>
            </a:r>
          </a:p>
          <a:p>
            <a:pPr eaLnBrk="1" hangingPunct="1"/>
            <a:r>
              <a:rPr lang="en-AU" altLang="en-AU" b="1">
                <a:latin typeface="Courier New" pitchFamily="49" charset="0"/>
              </a:rPr>
              <a:t>   {</a:t>
            </a:r>
          </a:p>
          <a:p>
            <a:pPr eaLnBrk="1" hangingPunct="1"/>
            <a:r>
              <a:rPr lang="en-AU" altLang="en-AU" b="1">
                <a:latin typeface="Courier New" pitchFamily="49" charset="0"/>
              </a:rPr>
              <a:t>      if (theStack == null)</a:t>
            </a:r>
          </a:p>
          <a:p>
            <a:pPr eaLnBrk="1" hangingPunct="1"/>
            <a:r>
              <a:rPr lang="en-AU" altLang="en-AU" b="1">
                <a:latin typeface="Courier New" pitchFamily="49" charset="0"/>
              </a:rPr>
              <a:t>         throw new StackUnderflowException();</a:t>
            </a:r>
          </a:p>
          <a:p>
            <a:pPr eaLnBrk="1" hangingPunct="1"/>
            <a:r>
              <a:rPr lang="en-AU" altLang="en-AU" b="1">
                <a:latin typeface="Courier New" pitchFamily="49" charset="0"/>
              </a:rPr>
              <a:t>      else</a:t>
            </a:r>
          </a:p>
          <a:p>
            <a:pPr eaLnBrk="1" hangingPunct="1"/>
            <a:r>
              <a:rPr lang="en-AU" altLang="en-AU" b="1">
                <a:latin typeface="Courier New" pitchFamily="49" charset="0"/>
              </a:rPr>
              <a:t>         theStack = theStack.next;</a:t>
            </a:r>
          </a:p>
          <a:p>
            <a:pPr eaLnBrk="1" hangingPunct="1"/>
            <a:r>
              <a:rPr lang="en-AU" altLang="en-AU" b="1">
                <a:latin typeface="Courier New" pitchFamily="49" charset="0"/>
              </a:rPr>
              <a:t>   }</a:t>
            </a:r>
          </a:p>
          <a:p>
            <a:pPr eaLnBrk="1" hangingPunct="1"/>
            <a:endParaRPr lang="en-AU" altLang="en-AU" b="1">
              <a:latin typeface="Courier New" pitchFamily="49" charset="0"/>
            </a:endParaRPr>
          </a:p>
          <a:p>
            <a:pPr eaLnBrk="1" hangingPunct="1"/>
            <a:r>
              <a:rPr lang="en-AU" altLang="en-AU" b="1">
                <a:latin typeface="Courier New" pitchFamily="49" charset="0"/>
              </a:rPr>
              <a:t>   public Object topItem() throws StackUnderflowException</a:t>
            </a:r>
          </a:p>
          <a:p>
            <a:pPr eaLnBrk="1" hangingPunct="1"/>
            <a:r>
              <a:rPr lang="en-AU" altLang="en-AU" b="1">
                <a:latin typeface="Courier New" pitchFamily="49" charset="0"/>
              </a:rPr>
              <a:t>   {</a:t>
            </a:r>
          </a:p>
          <a:p>
            <a:pPr eaLnBrk="1" hangingPunct="1"/>
            <a:r>
              <a:rPr lang="en-AU" altLang="en-AU" b="1">
                <a:latin typeface="Courier New" pitchFamily="49" charset="0"/>
              </a:rPr>
              <a:t>      if (theStack == null)</a:t>
            </a:r>
          </a:p>
          <a:p>
            <a:pPr eaLnBrk="1" hangingPunct="1"/>
            <a:r>
              <a:rPr lang="en-AU" altLang="en-AU" b="1">
                <a:latin typeface="Courier New" pitchFamily="49" charset="0"/>
              </a:rPr>
              <a:t>         throw new StackUnderflowException();</a:t>
            </a:r>
          </a:p>
          <a:p>
            <a:pPr eaLnBrk="1" hangingPunct="1"/>
            <a:r>
              <a:rPr lang="en-AU" altLang="en-AU" b="1">
                <a:latin typeface="Courier New" pitchFamily="49" charset="0"/>
              </a:rPr>
              <a:t>      else</a:t>
            </a:r>
          </a:p>
          <a:p>
            <a:pPr eaLnBrk="1" hangingPunct="1"/>
            <a:r>
              <a:rPr lang="en-AU" altLang="en-AU" b="1">
                <a:latin typeface="Courier New" pitchFamily="49" charset="0"/>
              </a:rPr>
              <a:t>         return theStack.data;</a:t>
            </a:r>
          </a:p>
          <a:p>
            <a:pPr eaLnBrk="1" hangingPunct="1"/>
            <a:r>
              <a:rPr lang="en-AU" altLang="en-AU" b="1">
                <a:latin typeface="Courier New" pitchFamily="49" charset="0"/>
              </a:rPr>
              <a:t>   }</a:t>
            </a:r>
          </a:p>
          <a:p>
            <a:pPr eaLnBrk="1" hangingPunct="1"/>
            <a:endParaRPr lang="en-AU" altLang="en-AU" b="1">
              <a:latin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AU" b="1" smtClean="0"/>
              <a:t>Stack ADT Implementation</a:t>
            </a:r>
            <a:endParaRPr lang="en-US" smtClean="0"/>
          </a:p>
        </p:txBody>
      </p:sp>
      <p:sp>
        <p:nvSpPr>
          <p:cNvPr id="25603" name="Content Placeholder 2"/>
          <p:cNvSpPr>
            <a:spLocks noGrp="1"/>
          </p:cNvSpPr>
          <p:nvPr>
            <p:ph idx="1"/>
          </p:nvPr>
        </p:nvSpPr>
        <p:spPr/>
        <p:txBody>
          <a:bodyPr/>
          <a:lstStyle/>
          <a:p>
            <a:r>
              <a:rPr lang="en-US" dirty="0" smtClean="0"/>
              <a:t>Stack can be easily implemented using an Array or a Linked List. Arrays are quick, but are limited in size and Linked List requires overhead to allocate, link, unlink, and </a:t>
            </a:r>
            <a:r>
              <a:rPr lang="en-US" dirty="0" err="1" smtClean="0"/>
              <a:t>deallocate</a:t>
            </a:r>
            <a:r>
              <a:rPr lang="en-US" dirty="0" smtClean="0"/>
              <a:t>, but is not limited in size. </a:t>
            </a:r>
          </a:p>
          <a:p>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0"/>
            <a:ext cx="7775575" cy="404813"/>
          </a:xfrm>
        </p:spPr>
        <p:txBody>
          <a:bodyPr>
            <a:normAutofit fontScale="90000"/>
          </a:bodyPr>
          <a:lstStyle/>
          <a:p>
            <a:pPr eaLnBrk="1" hangingPunct="1"/>
            <a:r>
              <a:rPr lang="en-US" sz="2600" smtClean="0"/>
              <a:t>Applications of Stacks</a:t>
            </a:r>
          </a:p>
        </p:txBody>
      </p:sp>
      <p:sp>
        <p:nvSpPr>
          <p:cNvPr id="13315" name="Rectangle 3"/>
          <p:cNvSpPr>
            <a:spLocks noGrp="1" noChangeArrowheads="1"/>
          </p:cNvSpPr>
          <p:nvPr>
            <p:ph type="body" idx="1"/>
          </p:nvPr>
        </p:nvSpPr>
        <p:spPr>
          <a:xfrm>
            <a:off x="539750" y="476250"/>
            <a:ext cx="8229600" cy="5000625"/>
          </a:xfrm>
        </p:spPr>
        <p:txBody>
          <a:bodyPr>
            <a:normAutofit fontScale="85000" lnSpcReduction="20000"/>
          </a:bodyPr>
          <a:lstStyle/>
          <a:p>
            <a:pPr eaLnBrk="1" hangingPunct="1">
              <a:lnSpc>
                <a:spcPct val="90000"/>
              </a:lnSpc>
            </a:pPr>
            <a:r>
              <a:rPr lang="en-US" smtClean="0"/>
              <a:t>Some direct applications:</a:t>
            </a:r>
          </a:p>
          <a:p>
            <a:pPr lvl="1" eaLnBrk="1" hangingPunct="1">
              <a:lnSpc>
                <a:spcPct val="90000"/>
              </a:lnSpc>
            </a:pPr>
            <a:r>
              <a:rPr lang="en-US" smtClean="0">
                <a:solidFill>
                  <a:schemeClr val="accent2"/>
                </a:solidFill>
              </a:rPr>
              <a:t>Conversion of tail-recursive algorithms to iterative ones</a:t>
            </a:r>
            <a:r>
              <a:rPr lang="en-US" smtClean="0"/>
              <a:t>. [Note: Tail recursion will be covered in a later lesson]</a:t>
            </a:r>
          </a:p>
          <a:p>
            <a:pPr lvl="1" eaLnBrk="1" hangingPunct="1">
              <a:lnSpc>
                <a:spcPct val="90000"/>
              </a:lnSpc>
            </a:pPr>
            <a:r>
              <a:rPr lang="en-US" smtClean="0"/>
              <a:t>Keeping track of method calls: Method activation records are saved on the run-time stack</a:t>
            </a:r>
          </a:p>
          <a:p>
            <a:pPr lvl="1" eaLnBrk="1" hangingPunct="1">
              <a:lnSpc>
                <a:spcPct val="90000"/>
              </a:lnSpc>
            </a:pPr>
            <a:r>
              <a:rPr lang="en-US" smtClean="0"/>
              <a:t>Evaluation of arithmetic expressions by compilers [</a:t>
            </a:r>
            <a:r>
              <a:rPr lang="en-US" smtClean="0">
                <a:solidFill>
                  <a:schemeClr val="accent2"/>
                </a:solidFill>
              </a:rPr>
              <a:t>infix  to postfix conversion, infix to prefix conversion, evaluation of postfix expressions</a:t>
            </a:r>
            <a:r>
              <a:rPr lang="en-US" smtClean="0"/>
              <a:t>]</a:t>
            </a:r>
          </a:p>
          <a:p>
            <a:pPr eaLnBrk="1" hangingPunct="1">
              <a:lnSpc>
                <a:spcPct val="90000"/>
              </a:lnSpc>
            </a:pPr>
            <a:endParaRPr lang="en-US" smtClean="0"/>
          </a:p>
          <a:p>
            <a:pPr eaLnBrk="1" hangingPunct="1">
              <a:lnSpc>
                <a:spcPct val="90000"/>
              </a:lnSpc>
            </a:pPr>
            <a:r>
              <a:rPr lang="en-US" smtClean="0"/>
              <a:t>Some indirect applications</a:t>
            </a:r>
          </a:p>
          <a:p>
            <a:pPr lvl="1" eaLnBrk="1" hangingPunct="1">
              <a:lnSpc>
                <a:spcPct val="90000"/>
              </a:lnSpc>
            </a:pPr>
            <a:r>
              <a:rPr lang="en-US" smtClean="0"/>
              <a:t>Auxiliary data structure for some algorithms</a:t>
            </a:r>
          </a:p>
          <a:p>
            <a:pPr lvl="2" eaLnBrk="1" hangingPunct="1">
              <a:lnSpc>
                <a:spcPct val="90000"/>
              </a:lnSpc>
            </a:pPr>
            <a:r>
              <a:rPr lang="en-US" smtClean="0"/>
              <a:t>Example: Converting a decimal number to another base</a:t>
            </a:r>
          </a:p>
          <a:p>
            <a:pPr lvl="1" eaLnBrk="1" hangingPunct="1">
              <a:lnSpc>
                <a:spcPct val="90000"/>
              </a:lnSpc>
            </a:pPr>
            <a:r>
              <a:rPr lang="en-US" smtClean="0"/>
              <a:t>Component of other data structures</a:t>
            </a:r>
          </a:p>
          <a:p>
            <a:pPr lvl="2" eaLnBrk="1" hangingPunct="1">
              <a:lnSpc>
                <a:spcPct val="90000"/>
              </a:lnSpc>
            </a:pPr>
            <a:r>
              <a:rPr lang="en-US" smtClean="0"/>
              <a:t>Example: In this course we will use a stack to implement a Tree iterator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431800"/>
          </a:xfrm>
        </p:spPr>
        <p:txBody>
          <a:bodyPr/>
          <a:lstStyle/>
          <a:p>
            <a:pPr eaLnBrk="1" hangingPunct="1"/>
            <a:r>
              <a:rPr lang="en-US" sz="2000" smtClean="0"/>
              <a:t>Application of Stacks - Evaluating Postfix Expressions</a:t>
            </a:r>
          </a:p>
        </p:txBody>
      </p:sp>
      <p:sp>
        <p:nvSpPr>
          <p:cNvPr id="15363" name="Rectangle 3"/>
          <p:cNvSpPr>
            <a:spLocks noGrp="1" noChangeArrowheads="1"/>
          </p:cNvSpPr>
          <p:nvPr>
            <p:ph type="body" idx="1"/>
          </p:nvPr>
        </p:nvSpPr>
        <p:spPr>
          <a:xfrm>
            <a:off x="395288" y="908050"/>
            <a:ext cx="8229600" cy="4525963"/>
          </a:xfrm>
        </p:spPr>
        <p:txBody>
          <a:bodyPr>
            <a:normAutofit fontScale="77500" lnSpcReduction="20000"/>
          </a:bodyPr>
          <a:lstStyle/>
          <a:p>
            <a:pPr algn="ctr" eaLnBrk="1" hangingPunct="1">
              <a:buFontTx/>
              <a:buNone/>
            </a:pPr>
            <a:r>
              <a:rPr lang="en-US" smtClean="0"/>
              <a:t>(5+9)*2+6*5</a:t>
            </a:r>
          </a:p>
          <a:p>
            <a:pPr eaLnBrk="1" hangingPunct="1">
              <a:lnSpc>
                <a:spcPct val="110000"/>
              </a:lnSpc>
            </a:pPr>
            <a:r>
              <a:rPr lang="en-US" smtClean="0"/>
              <a:t> An ordinary arithmetical expression like the above is called infix-expression -- binary operators appear in between their operands.</a:t>
            </a:r>
          </a:p>
          <a:p>
            <a:pPr eaLnBrk="1" hangingPunct="1">
              <a:lnSpc>
                <a:spcPct val="110000"/>
              </a:lnSpc>
            </a:pPr>
            <a:endParaRPr lang="en-US" smtClean="0"/>
          </a:p>
          <a:p>
            <a:pPr eaLnBrk="1" hangingPunct="1">
              <a:lnSpc>
                <a:spcPct val="110000"/>
              </a:lnSpc>
            </a:pPr>
            <a:r>
              <a:rPr lang="en-US" smtClean="0"/>
              <a:t>The order of operations evaluation  is determined by the precedence rules and parentheses. </a:t>
            </a:r>
          </a:p>
          <a:p>
            <a:pPr eaLnBrk="1" hangingPunct="1">
              <a:lnSpc>
                <a:spcPct val="110000"/>
              </a:lnSpc>
            </a:pPr>
            <a:endParaRPr lang="en-US" smtClean="0"/>
          </a:p>
          <a:p>
            <a:pPr eaLnBrk="1" hangingPunct="1">
              <a:lnSpc>
                <a:spcPct val="110000"/>
              </a:lnSpc>
            </a:pPr>
            <a:r>
              <a:rPr lang="en-US" smtClean="0"/>
              <a:t>When an evaluation order is desired that is different from that provided by the precedence, parentheses are used to override precedence rules.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7DE2D0-2ECB-446E-B832-70670ADFED68}" type="slidenum">
              <a:rPr lang="en-US"/>
              <a:pPr/>
              <a:t>37</a:t>
            </a:fld>
            <a:endParaRPr lang="en-US"/>
          </a:p>
        </p:txBody>
      </p:sp>
      <p:sp>
        <p:nvSpPr>
          <p:cNvPr id="23554" name="Rectangle 2"/>
          <p:cNvSpPr>
            <a:spLocks noGrp="1" noChangeArrowheads="1"/>
          </p:cNvSpPr>
          <p:nvPr>
            <p:ph type="title"/>
          </p:nvPr>
        </p:nvSpPr>
        <p:spPr>
          <a:xfrm>
            <a:off x="457200" y="223838"/>
            <a:ext cx="8229600" cy="690562"/>
          </a:xfrm>
        </p:spPr>
        <p:txBody>
          <a:bodyPr>
            <a:normAutofit fontScale="90000"/>
          </a:bodyPr>
          <a:lstStyle/>
          <a:p>
            <a:r>
              <a:rPr lang="en-US" sz="3600" b="1" i="1">
                <a:solidFill>
                  <a:schemeClr val="accent2"/>
                </a:solidFill>
                <a:latin typeface="Georgia" pitchFamily="18" charset="0"/>
              </a:rPr>
              <a:t>Queues: </a:t>
            </a:r>
            <a:r>
              <a:rPr lang="en-US" sz="3600" i="1">
                <a:latin typeface="Georgia" pitchFamily="18" charset="0"/>
              </a:rPr>
              <a:t>Definition:</a:t>
            </a:r>
            <a:br>
              <a:rPr lang="en-US" sz="3600" i="1">
                <a:latin typeface="Georgia" pitchFamily="18" charset="0"/>
              </a:rPr>
            </a:br>
            <a:endParaRPr lang="en-US" sz="3600" i="1">
              <a:latin typeface="Georgia" pitchFamily="18" charset="0"/>
            </a:endParaRPr>
          </a:p>
        </p:txBody>
      </p:sp>
      <p:graphicFrame>
        <p:nvGraphicFramePr>
          <p:cNvPr id="23562" name="Object 10"/>
          <p:cNvGraphicFramePr>
            <a:graphicFrameLocks noChangeAspect="1"/>
          </p:cNvGraphicFramePr>
          <p:nvPr/>
        </p:nvGraphicFramePr>
        <p:xfrm>
          <a:off x="5638800" y="1219200"/>
          <a:ext cx="3276600" cy="4724400"/>
        </p:xfrm>
        <a:graphic>
          <a:graphicData uri="http://schemas.openxmlformats.org/presentationml/2006/ole">
            <p:oleObj spid="_x0000_s2050" name="Bitmap Image" r:id="rId3" imgW="1647619" imgH="1943371" progId="Paint.Picture">
              <p:embed/>
            </p:oleObj>
          </a:graphicData>
        </a:graphic>
      </p:graphicFrame>
      <p:sp>
        <p:nvSpPr>
          <p:cNvPr id="23563" name="Text Box 11"/>
          <p:cNvSpPr txBox="1">
            <a:spLocks noChangeArrowheads="1"/>
          </p:cNvSpPr>
          <p:nvPr/>
        </p:nvSpPr>
        <p:spPr bwMode="auto">
          <a:xfrm>
            <a:off x="457200" y="1219200"/>
            <a:ext cx="4953000" cy="5136791"/>
          </a:xfrm>
          <a:prstGeom prst="rect">
            <a:avLst/>
          </a:prstGeom>
          <a:noFill/>
          <a:ln w="9525">
            <a:noFill/>
            <a:miter lim="800000"/>
            <a:headEnd/>
            <a:tailEnd/>
          </a:ln>
          <a:effectLst/>
        </p:spPr>
        <p:txBody>
          <a:bodyPr>
            <a:spAutoFit/>
          </a:bodyPr>
          <a:lstStyle/>
          <a:p>
            <a:pPr>
              <a:spcBef>
                <a:spcPct val="20000"/>
              </a:spcBef>
              <a:buFont typeface="Wingdings" pitchFamily="2" charset="2"/>
              <a:buChar char="q"/>
            </a:pPr>
            <a:r>
              <a:rPr lang="en-US" sz="3200" dirty="0"/>
              <a:t>Is a linear list in which all insertions and deletions are restricted</a:t>
            </a:r>
            <a:r>
              <a:rPr lang="en-US" sz="3200" dirty="0" smtClean="0"/>
              <a:t>:</a:t>
            </a:r>
          </a:p>
          <a:p>
            <a:pPr>
              <a:spcBef>
                <a:spcPct val="20000"/>
              </a:spcBef>
              <a:buFont typeface="Wingdings" pitchFamily="2" charset="2"/>
              <a:buChar char="q"/>
            </a:pPr>
            <a:r>
              <a:rPr lang="en-US" sz="3200" dirty="0" smtClean="0"/>
              <a:t>Uses FIFO algorithm</a:t>
            </a:r>
            <a:endParaRPr lang="en-US" sz="3200" dirty="0"/>
          </a:p>
          <a:p>
            <a:pPr>
              <a:spcBef>
                <a:spcPct val="20000"/>
              </a:spcBef>
              <a:buFont typeface="Wingdings" pitchFamily="2" charset="2"/>
              <a:buChar char="q"/>
            </a:pPr>
            <a:r>
              <a:rPr lang="en-US" sz="3200" dirty="0"/>
              <a:t>All insertions into the queue take place at one end called the </a:t>
            </a:r>
            <a:r>
              <a:rPr lang="en-US" sz="3200" u="sng" dirty="0"/>
              <a:t>rear</a:t>
            </a:r>
            <a:r>
              <a:rPr lang="en-US" sz="3200" dirty="0"/>
              <a:t> while all deletions take place at the other end called the </a:t>
            </a:r>
            <a:r>
              <a:rPr lang="en-US" sz="3200" u="sng" dirty="0"/>
              <a:t>front</a:t>
            </a:r>
          </a:p>
          <a:p>
            <a:pPr>
              <a:spcBef>
                <a:spcPct val="50000"/>
              </a:spcBef>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562"/>
                                        </p:tgtEl>
                                        <p:attrNameLst>
                                          <p:attrName>style.visibility</p:attrName>
                                        </p:attrNameLst>
                                      </p:cBhvr>
                                      <p:to>
                                        <p:strVal val="visible"/>
                                      </p:to>
                                    </p:set>
                                    <p:anim calcmode="lin" valueType="num">
                                      <p:cBhvr additive="base">
                                        <p:cTn id="7" dur="500" fill="hold"/>
                                        <p:tgtEl>
                                          <p:spTgt spid="23562"/>
                                        </p:tgtEl>
                                        <p:attrNameLst>
                                          <p:attrName>ppt_x</p:attrName>
                                        </p:attrNameLst>
                                      </p:cBhvr>
                                      <p:tavLst>
                                        <p:tav tm="0">
                                          <p:val>
                                            <p:strVal val="#ppt_x"/>
                                          </p:val>
                                        </p:tav>
                                        <p:tav tm="100000">
                                          <p:val>
                                            <p:strVal val="#ppt_x"/>
                                          </p:val>
                                        </p:tav>
                                      </p:tavLst>
                                    </p:anim>
                                    <p:anim calcmode="lin" valueType="num">
                                      <p:cBhvr additive="base">
                                        <p:cTn id="8" dur="500" fill="hold"/>
                                        <p:tgtEl>
                                          <p:spTgt spid="235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B1B5A01-1489-4405-B7D5-975D5E6C59C1}" type="slidenum">
              <a:rPr lang="en-US"/>
              <a:pPr/>
              <a:t>38</a:t>
            </a:fld>
            <a:endParaRPr lang="en-US"/>
          </a:p>
        </p:txBody>
      </p:sp>
      <p:sp>
        <p:nvSpPr>
          <p:cNvPr id="46083" name="Rectangle 3"/>
          <p:cNvSpPr>
            <a:spLocks noChangeArrowheads="1"/>
          </p:cNvSpPr>
          <p:nvPr/>
        </p:nvSpPr>
        <p:spPr bwMode="auto">
          <a:xfrm>
            <a:off x="152400" y="1143000"/>
            <a:ext cx="8763000" cy="4038600"/>
          </a:xfrm>
          <a:prstGeom prst="rect">
            <a:avLst/>
          </a:prstGeom>
          <a:noFill/>
          <a:ln w="9525">
            <a:noFill/>
            <a:miter lim="800000"/>
            <a:headEnd/>
            <a:tailEnd/>
          </a:ln>
          <a:effectLst/>
        </p:spPr>
        <p:txBody>
          <a:bodyPr/>
          <a:lstStyle/>
          <a:p>
            <a:pPr marL="609600" indent="-609600">
              <a:spcBef>
                <a:spcPct val="20000"/>
              </a:spcBef>
              <a:buFont typeface="Wingdings" pitchFamily="2" charset="2"/>
              <a:buChar char="q"/>
            </a:pPr>
            <a:r>
              <a:rPr lang="en-US" sz="2400" b="1" dirty="0" err="1"/>
              <a:t>makeNull</a:t>
            </a:r>
            <a:r>
              <a:rPr lang="en-US" sz="2400" b="1" dirty="0"/>
              <a:t>(q) – </a:t>
            </a:r>
            <a:r>
              <a:rPr lang="en-US" sz="2400" dirty="0"/>
              <a:t>makes a queue empty and returns an empty queue</a:t>
            </a:r>
          </a:p>
          <a:p>
            <a:pPr marL="609600" indent="-609600">
              <a:spcBef>
                <a:spcPct val="20000"/>
              </a:spcBef>
              <a:buFont typeface="Wingdings" pitchFamily="2" charset="2"/>
              <a:buChar char="q"/>
            </a:pPr>
            <a:r>
              <a:rPr lang="en-US" sz="2400" b="1" dirty="0" smtClean="0"/>
              <a:t>peek(q</a:t>
            </a:r>
            <a:r>
              <a:rPr lang="en-US" sz="2400" b="1" dirty="0"/>
              <a:t>) – </a:t>
            </a:r>
            <a:r>
              <a:rPr lang="en-US" sz="2400" dirty="0"/>
              <a:t>returns the first element on a queue </a:t>
            </a:r>
          </a:p>
          <a:p>
            <a:pPr marL="609600" indent="-609600">
              <a:spcBef>
                <a:spcPct val="20000"/>
              </a:spcBef>
              <a:buFont typeface="Wingdings" pitchFamily="2" charset="2"/>
              <a:buChar char="q"/>
            </a:pPr>
            <a:r>
              <a:rPr lang="en-US" sz="2400" b="1" dirty="0" err="1"/>
              <a:t>enqueue</a:t>
            </a:r>
            <a:r>
              <a:rPr lang="en-US" sz="2400" b="1" dirty="0"/>
              <a:t>(</a:t>
            </a:r>
            <a:r>
              <a:rPr lang="en-US" sz="2400" b="1" dirty="0" err="1"/>
              <a:t>x,q</a:t>
            </a:r>
            <a:r>
              <a:rPr lang="en-US" sz="2400" b="1" dirty="0"/>
              <a:t>)</a:t>
            </a:r>
            <a:r>
              <a:rPr lang="en-US" sz="2400" dirty="0"/>
              <a:t> – inserts element q at the end of the queue</a:t>
            </a:r>
          </a:p>
          <a:p>
            <a:pPr marL="609600" indent="-609600">
              <a:spcBef>
                <a:spcPct val="20000"/>
              </a:spcBef>
              <a:buFont typeface="Wingdings" pitchFamily="2" charset="2"/>
              <a:buChar char="q"/>
            </a:pPr>
            <a:r>
              <a:rPr lang="en-US" sz="2400" b="1" dirty="0" err="1"/>
              <a:t>dequeue</a:t>
            </a:r>
            <a:r>
              <a:rPr lang="en-US" sz="2400" b="1" dirty="0"/>
              <a:t>(q)– </a:t>
            </a:r>
            <a:r>
              <a:rPr lang="en-US" sz="2400" dirty="0"/>
              <a:t>deletes the first element </a:t>
            </a:r>
            <a:r>
              <a:rPr lang="en-US" sz="2400" dirty="0" err="1"/>
              <a:t>element</a:t>
            </a:r>
            <a:r>
              <a:rPr lang="en-US" sz="2400" dirty="0"/>
              <a:t> of the queue</a:t>
            </a:r>
          </a:p>
          <a:p>
            <a:pPr marL="609600" indent="-609600">
              <a:spcBef>
                <a:spcPct val="20000"/>
              </a:spcBef>
              <a:buFont typeface="Wingdings" pitchFamily="2" charset="2"/>
              <a:buChar char="q"/>
            </a:pPr>
            <a:r>
              <a:rPr lang="en-US" sz="2400" b="1" dirty="0"/>
              <a:t>Empty(q)</a:t>
            </a:r>
            <a:r>
              <a:rPr lang="en-US" sz="2400" dirty="0"/>
              <a:t> – returns true </a:t>
            </a:r>
            <a:r>
              <a:rPr lang="en-US" sz="2400" dirty="0" err="1"/>
              <a:t>iff</a:t>
            </a:r>
            <a:r>
              <a:rPr lang="en-US" sz="2400" dirty="0"/>
              <a:t> the queue is empty.</a:t>
            </a:r>
            <a:endParaRPr lang="en-US" sz="2400" b="1" dirty="0"/>
          </a:p>
        </p:txBody>
      </p:sp>
      <p:sp>
        <p:nvSpPr>
          <p:cNvPr id="46085" name="Rectangle 5"/>
          <p:cNvSpPr>
            <a:spLocks noGrp="1" noChangeArrowheads="1"/>
          </p:cNvSpPr>
          <p:nvPr>
            <p:ph type="title" idx="4294967295"/>
          </p:nvPr>
        </p:nvSpPr>
        <p:spPr>
          <a:xfrm>
            <a:off x="533400" y="-76200"/>
            <a:ext cx="8229600" cy="1143000"/>
          </a:xfrm>
        </p:spPr>
        <p:txBody>
          <a:bodyPr/>
          <a:lstStyle/>
          <a:p>
            <a:r>
              <a:rPr lang="en-US" sz="3600" b="1" i="1">
                <a:solidFill>
                  <a:schemeClr val="accent2"/>
                </a:solidFill>
                <a:latin typeface="Georgia" pitchFamily="18" charset="0"/>
              </a:rPr>
              <a:t>Queue: </a:t>
            </a:r>
            <a:r>
              <a:rPr lang="en-US" sz="3600" i="1">
                <a:latin typeface="Georgia" pitchFamily="18" charset="0"/>
              </a:rPr>
              <a:t>Operations:</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111A31CE-5D28-4F22-92C6-43D86C554BBD}" type="slidenum">
              <a:rPr lang="en-US"/>
              <a:pPr/>
              <a:t>39</a:t>
            </a:fld>
            <a:endParaRPr lang="en-US"/>
          </a:p>
        </p:txBody>
      </p:sp>
      <p:sp>
        <p:nvSpPr>
          <p:cNvPr id="26626" name="Rectangle 2"/>
          <p:cNvSpPr>
            <a:spLocks noGrp="1" noChangeArrowheads="1"/>
          </p:cNvSpPr>
          <p:nvPr>
            <p:ph type="title"/>
          </p:nvPr>
        </p:nvSpPr>
        <p:spPr>
          <a:xfrm>
            <a:off x="457200" y="223838"/>
            <a:ext cx="8229600" cy="690562"/>
          </a:xfrm>
        </p:spPr>
        <p:txBody>
          <a:bodyPr/>
          <a:lstStyle/>
          <a:p>
            <a:r>
              <a:rPr lang="en-US" sz="3600" b="1" i="1">
                <a:solidFill>
                  <a:schemeClr val="accent2"/>
                </a:solidFill>
                <a:latin typeface="Georgia" pitchFamily="18" charset="0"/>
              </a:rPr>
              <a:t>Queues </a:t>
            </a:r>
            <a:r>
              <a:rPr lang="en-US" sz="2400" b="1" i="1">
                <a:solidFill>
                  <a:schemeClr val="accent2"/>
                </a:solidFill>
                <a:latin typeface="Georgia" pitchFamily="18" charset="0"/>
              </a:rPr>
              <a:t>Insertion (enqueue);Example</a:t>
            </a:r>
          </a:p>
        </p:txBody>
      </p:sp>
      <p:sp>
        <p:nvSpPr>
          <p:cNvPr id="26649" name="Text Box 25"/>
          <p:cNvSpPr txBox="1">
            <a:spLocks noChangeArrowheads="1"/>
          </p:cNvSpPr>
          <p:nvPr/>
        </p:nvSpPr>
        <p:spPr bwMode="auto">
          <a:xfrm>
            <a:off x="152400" y="1050925"/>
            <a:ext cx="3962400" cy="4664075"/>
          </a:xfrm>
          <a:prstGeom prst="rect">
            <a:avLst/>
          </a:prstGeom>
          <a:noFill/>
          <a:ln w="9525">
            <a:noFill/>
            <a:miter lim="800000"/>
            <a:headEnd/>
            <a:tailEnd/>
          </a:ln>
          <a:effectLst/>
        </p:spPr>
        <p:txBody>
          <a:bodyPr>
            <a:spAutoFit/>
          </a:bodyPr>
          <a:lstStyle/>
          <a:p>
            <a:r>
              <a:rPr lang="en-US"/>
              <a:t>- </a:t>
            </a:r>
            <a:r>
              <a:rPr lang="en-US" sz="2000"/>
              <a:t>Insertion of element x</a:t>
            </a:r>
          </a:p>
          <a:p>
            <a:endParaRPr lang="en-US" sz="2000"/>
          </a:p>
          <a:p>
            <a:r>
              <a:rPr lang="en-US" sz="2000"/>
              <a:t>- For this, it’s imperative to check whether queue is full or not.</a:t>
            </a:r>
          </a:p>
          <a:p>
            <a:endParaRPr lang="en-US" sz="2000"/>
          </a:p>
          <a:p>
            <a:r>
              <a:rPr lang="en-US" sz="2000"/>
              <a:t>R= Rear points to rear Element</a:t>
            </a:r>
          </a:p>
          <a:p>
            <a:endParaRPr lang="en-US" sz="2000"/>
          </a:p>
          <a:p>
            <a:r>
              <a:rPr lang="en-US" sz="2000"/>
              <a:t>F= Front points to front element</a:t>
            </a:r>
          </a:p>
          <a:p>
            <a:r>
              <a:rPr lang="en-US" sz="2000"/>
              <a:t>M – size of the array</a:t>
            </a:r>
          </a:p>
          <a:p>
            <a:endParaRPr lang="en-US" sz="2000"/>
          </a:p>
          <a:p>
            <a:r>
              <a:rPr lang="en-US" sz="2000"/>
              <a:t>J – the number of elements currently in the list. its 0 if queue is empty and M if queue is full</a:t>
            </a:r>
          </a:p>
          <a:p>
            <a:endParaRPr lang="en-US" sz="2000"/>
          </a:p>
          <a:p>
            <a:r>
              <a:rPr lang="en-US" sz="2000"/>
              <a:t>Initially, R is -1 and F is 0.</a:t>
            </a:r>
          </a:p>
        </p:txBody>
      </p:sp>
      <p:grpSp>
        <p:nvGrpSpPr>
          <p:cNvPr id="2" name="Group 29"/>
          <p:cNvGrpSpPr>
            <a:grpSpLocks/>
          </p:cNvGrpSpPr>
          <p:nvPr/>
        </p:nvGrpSpPr>
        <p:grpSpPr bwMode="auto">
          <a:xfrm>
            <a:off x="4191000" y="914400"/>
            <a:ext cx="4724400" cy="5181600"/>
            <a:chOff x="3060" y="1080"/>
            <a:chExt cx="4860" cy="5760"/>
          </a:xfrm>
        </p:grpSpPr>
        <p:grpSp>
          <p:nvGrpSpPr>
            <p:cNvPr id="3" name="Group 30"/>
            <p:cNvGrpSpPr>
              <a:grpSpLocks/>
            </p:cNvGrpSpPr>
            <p:nvPr/>
          </p:nvGrpSpPr>
          <p:grpSpPr bwMode="auto">
            <a:xfrm>
              <a:off x="3060" y="1080"/>
              <a:ext cx="4860" cy="1980"/>
              <a:chOff x="3060" y="1080"/>
              <a:chExt cx="4860" cy="1980"/>
            </a:xfrm>
          </p:grpSpPr>
          <p:sp>
            <p:nvSpPr>
              <p:cNvPr id="26655" name="AutoShape 31"/>
              <p:cNvSpPr>
                <a:spLocks noChangeArrowheads="1"/>
              </p:cNvSpPr>
              <p:nvPr/>
            </p:nvSpPr>
            <p:spPr bwMode="auto">
              <a:xfrm>
                <a:off x="3240" y="1080"/>
                <a:ext cx="1440" cy="540"/>
              </a:xfrm>
              <a:prstGeom prst="flowChartTerminator">
                <a:avLst/>
              </a:prstGeom>
              <a:solidFill>
                <a:srgbClr val="FFFFFF"/>
              </a:solidFill>
              <a:ln w="12700">
                <a:solidFill>
                  <a:srgbClr val="000000"/>
                </a:solidFill>
                <a:miter lim="800000"/>
                <a:headEnd/>
                <a:tailEnd/>
              </a:ln>
            </p:spPr>
            <p:txBody>
              <a:bodyPr/>
              <a:lstStyle/>
              <a:p>
                <a:pPr algn="ctr" eaLnBrk="0" hangingPunct="0"/>
                <a:r>
                  <a:rPr lang="en-US" b="1">
                    <a:latin typeface="Garamond" pitchFamily="18" charset="0"/>
                  </a:rPr>
                  <a:t>start</a:t>
                </a:r>
              </a:p>
            </p:txBody>
          </p:sp>
          <p:sp>
            <p:nvSpPr>
              <p:cNvPr id="26656" name="Text Box 32"/>
              <p:cNvSpPr txBox="1">
                <a:spLocks noChangeArrowheads="1"/>
              </p:cNvSpPr>
              <p:nvPr/>
            </p:nvSpPr>
            <p:spPr bwMode="auto">
              <a:xfrm>
                <a:off x="5760" y="1980"/>
                <a:ext cx="1800" cy="540"/>
              </a:xfrm>
              <a:prstGeom prst="rect">
                <a:avLst/>
              </a:prstGeom>
              <a:solidFill>
                <a:srgbClr val="FFFFFF"/>
              </a:solidFill>
              <a:ln w="12700">
                <a:solidFill>
                  <a:srgbClr val="000000"/>
                </a:solidFill>
                <a:miter lim="800000"/>
                <a:headEnd/>
                <a:tailEnd/>
              </a:ln>
            </p:spPr>
            <p:txBody>
              <a:bodyPr/>
              <a:lstStyle/>
              <a:p>
                <a:pPr algn="ctr" eaLnBrk="0" hangingPunct="0"/>
                <a:r>
                  <a:rPr lang="en-US" b="1">
                    <a:latin typeface="Garamond" pitchFamily="18" charset="0"/>
                  </a:rPr>
                  <a:t>Overflow</a:t>
                </a:r>
              </a:p>
            </p:txBody>
          </p:sp>
          <p:sp>
            <p:nvSpPr>
              <p:cNvPr id="26657" name="Freeform 33"/>
              <p:cNvSpPr>
                <a:spLocks/>
              </p:cNvSpPr>
              <p:nvPr/>
            </p:nvSpPr>
            <p:spPr bwMode="auto">
              <a:xfrm>
                <a:off x="3855" y="1605"/>
                <a:ext cx="1" cy="375"/>
              </a:xfrm>
              <a:custGeom>
                <a:avLst/>
                <a:gdLst/>
                <a:ahLst/>
                <a:cxnLst>
                  <a:cxn ang="0">
                    <a:pos x="0" y="0"/>
                  </a:cxn>
                  <a:cxn ang="0">
                    <a:pos x="0" y="375"/>
                  </a:cxn>
                </a:cxnLst>
                <a:rect l="0" t="0" r="r" b="b"/>
                <a:pathLst>
                  <a:path w="1" h="375">
                    <a:moveTo>
                      <a:pt x="0" y="0"/>
                    </a:moveTo>
                    <a:lnTo>
                      <a:pt x="0" y="375"/>
                    </a:lnTo>
                  </a:path>
                </a:pathLst>
              </a:custGeom>
              <a:noFill/>
              <a:ln w="12700">
                <a:solidFill>
                  <a:srgbClr val="000000"/>
                </a:solidFill>
                <a:round/>
                <a:headEnd type="none" w="med" len="med"/>
                <a:tailEnd type="triangle" w="med" len="med"/>
              </a:ln>
            </p:spPr>
            <p:txBody>
              <a:bodyPr/>
              <a:lstStyle/>
              <a:p>
                <a:endParaRPr lang="en-US"/>
              </a:p>
            </p:txBody>
          </p:sp>
          <p:sp>
            <p:nvSpPr>
              <p:cNvPr id="26658" name="Line 34"/>
              <p:cNvSpPr>
                <a:spLocks noChangeShapeType="1"/>
              </p:cNvSpPr>
              <p:nvPr/>
            </p:nvSpPr>
            <p:spPr bwMode="auto">
              <a:xfrm>
                <a:off x="7560" y="2160"/>
                <a:ext cx="360" cy="0"/>
              </a:xfrm>
              <a:prstGeom prst="line">
                <a:avLst/>
              </a:prstGeom>
              <a:noFill/>
              <a:ln w="12700">
                <a:solidFill>
                  <a:srgbClr val="000000"/>
                </a:solidFill>
                <a:round/>
                <a:headEnd/>
                <a:tailEnd/>
              </a:ln>
            </p:spPr>
            <p:txBody>
              <a:bodyPr/>
              <a:lstStyle/>
              <a:p>
                <a:endParaRPr lang="en-US"/>
              </a:p>
            </p:txBody>
          </p:sp>
          <p:sp>
            <p:nvSpPr>
              <p:cNvPr id="26659" name="Text Box 35"/>
              <p:cNvSpPr txBox="1">
                <a:spLocks noChangeArrowheads="1"/>
              </p:cNvSpPr>
              <p:nvPr/>
            </p:nvSpPr>
            <p:spPr bwMode="auto">
              <a:xfrm>
                <a:off x="4860" y="1980"/>
                <a:ext cx="540" cy="540"/>
              </a:xfrm>
              <a:prstGeom prst="rect">
                <a:avLst/>
              </a:prstGeom>
              <a:solidFill>
                <a:srgbClr val="FFFFFF"/>
              </a:solidFill>
              <a:ln w="12700">
                <a:noFill/>
                <a:miter lim="800000"/>
                <a:headEnd/>
                <a:tailEnd/>
              </a:ln>
            </p:spPr>
            <p:txBody>
              <a:bodyPr/>
              <a:lstStyle/>
              <a:p>
                <a:pPr eaLnBrk="0" hangingPunct="0"/>
                <a:r>
                  <a:rPr lang="en-US" b="1">
                    <a:latin typeface="Garamond" pitchFamily="18" charset="0"/>
                  </a:rPr>
                  <a:t>y</a:t>
                </a:r>
              </a:p>
            </p:txBody>
          </p:sp>
          <p:sp>
            <p:nvSpPr>
              <p:cNvPr id="26660" name="Line 36"/>
              <p:cNvSpPr>
                <a:spLocks noChangeShapeType="1"/>
              </p:cNvSpPr>
              <p:nvPr/>
            </p:nvSpPr>
            <p:spPr bwMode="auto">
              <a:xfrm>
                <a:off x="4680" y="2340"/>
                <a:ext cx="1080" cy="0"/>
              </a:xfrm>
              <a:prstGeom prst="line">
                <a:avLst/>
              </a:prstGeom>
              <a:noFill/>
              <a:ln w="12700">
                <a:solidFill>
                  <a:srgbClr val="000000"/>
                </a:solidFill>
                <a:round/>
                <a:headEnd/>
                <a:tailEnd type="triangle" w="med" len="med"/>
              </a:ln>
            </p:spPr>
            <p:txBody>
              <a:bodyPr/>
              <a:lstStyle/>
              <a:p>
                <a:endParaRPr lang="en-US"/>
              </a:p>
            </p:txBody>
          </p:sp>
          <p:sp>
            <p:nvSpPr>
              <p:cNvPr id="26661" name="Text Box 37"/>
              <p:cNvSpPr txBox="1">
                <a:spLocks noChangeArrowheads="1"/>
              </p:cNvSpPr>
              <p:nvPr/>
            </p:nvSpPr>
            <p:spPr bwMode="auto">
              <a:xfrm>
                <a:off x="3240" y="2520"/>
                <a:ext cx="540" cy="540"/>
              </a:xfrm>
              <a:prstGeom prst="rect">
                <a:avLst/>
              </a:prstGeom>
              <a:solidFill>
                <a:srgbClr val="FFFFFF"/>
              </a:solidFill>
              <a:ln w="12700">
                <a:noFill/>
                <a:miter lim="800000"/>
                <a:headEnd/>
                <a:tailEnd/>
              </a:ln>
            </p:spPr>
            <p:txBody>
              <a:bodyPr/>
              <a:lstStyle/>
              <a:p>
                <a:pPr eaLnBrk="0" hangingPunct="0"/>
                <a:r>
                  <a:rPr lang="en-US" b="1">
                    <a:latin typeface="Garamond" pitchFamily="18" charset="0"/>
                  </a:rPr>
                  <a:t>n</a:t>
                </a:r>
              </a:p>
            </p:txBody>
          </p:sp>
          <p:sp>
            <p:nvSpPr>
              <p:cNvPr id="26662" name="AutoShape 38"/>
              <p:cNvSpPr>
                <a:spLocks noChangeArrowheads="1"/>
              </p:cNvSpPr>
              <p:nvPr/>
            </p:nvSpPr>
            <p:spPr bwMode="auto">
              <a:xfrm>
                <a:off x="3060" y="1980"/>
                <a:ext cx="1620" cy="720"/>
              </a:xfrm>
              <a:prstGeom prst="flowChartDecision">
                <a:avLst/>
              </a:prstGeom>
              <a:solidFill>
                <a:srgbClr val="FFFFFF"/>
              </a:solidFill>
              <a:ln w="12700">
                <a:solidFill>
                  <a:srgbClr val="000000"/>
                </a:solidFill>
                <a:miter lim="800000"/>
                <a:headEnd/>
                <a:tailEnd/>
              </a:ln>
            </p:spPr>
            <p:txBody>
              <a:bodyPr/>
              <a:lstStyle/>
              <a:p>
                <a:pPr eaLnBrk="0" hangingPunct="0"/>
                <a:r>
                  <a:rPr lang="en-US" b="1">
                    <a:latin typeface="Garamond" pitchFamily="18" charset="0"/>
                  </a:rPr>
                  <a:t>J=M?</a:t>
                </a:r>
              </a:p>
            </p:txBody>
          </p:sp>
          <p:sp>
            <p:nvSpPr>
              <p:cNvPr id="26663" name="Freeform 39"/>
              <p:cNvSpPr>
                <a:spLocks/>
              </p:cNvSpPr>
              <p:nvPr/>
            </p:nvSpPr>
            <p:spPr bwMode="auto">
              <a:xfrm>
                <a:off x="3840" y="2685"/>
                <a:ext cx="1" cy="345"/>
              </a:xfrm>
              <a:custGeom>
                <a:avLst/>
                <a:gdLst/>
                <a:ahLst/>
                <a:cxnLst>
                  <a:cxn ang="0">
                    <a:pos x="0" y="0"/>
                  </a:cxn>
                  <a:cxn ang="0">
                    <a:pos x="0" y="345"/>
                  </a:cxn>
                </a:cxnLst>
                <a:rect l="0" t="0" r="r" b="b"/>
                <a:pathLst>
                  <a:path w="1" h="345">
                    <a:moveTo>
                      <a:pt x="0" y="0"/>
                    </a:moveTo>
                    <a:lnTo>
                      <a:pt x="0" y="345"/>
                    </a:lnTo>
                  </a:path>
                </a:pathLst>
              </a:custGeom>
              <a:noFill/>
              <a:ln w="12700">
                <a:solidFill>
                  <a:srgbClr val="000000"/>
                </a:solidFill>
                <a:round/>
                <a:headEnd type="none" w="med" len="med"/>
                <a:tailEnd type="triangle" w="med" len="med"/>
              </a:ln>
            </p:spPr>
            <p:txBody>
              <a:bodyPr/>
              <a:lstStyle/>
              <a:p>
                <a:endParaRPr lang="en-US"/>
              </a:p>
            </p:txBody>
          </p:sp>
        </p:grpSp>
        <p:grpSp>
          <p:nvGrpSpPr>
            <p:cNvPr id="4" name="Group 40"/>
            <p:cNvGrpSpPr>
              <a:grpSpLocks/>
            </p:cNvGrpSpPr>
            <p:nvPr/>
          </p:nvGrpSpPr>
          <p:grpSpPr bwMode="auto">
            <a:xfrm>
              <a:off x="3060" y="2160"/>
              <a:ext cx="4860" cy="4680"/>
              <a:chOff x="3060" y="2160"/>
              <a:chExt cx="4860" cy="4680"/>
            </a:xfrm>
          </p:grpSpPr>
          <p:sp>
            <p:nvSpPr>
              <p:cNvPr id="26665" name="AutoShape 41"/>
              <p:cNvSpPr>
                <a:spLocks noChangeArrowheads="1"/>
              </p:cNvSpPr>
              <p:nvPr/>
            </p:nvSpPr>
            <p:spPr bwMode="auto">
              <a:xfrm>
                <a:off x="3240" y="6300"/>
                <a:ext cx="1440" cy="540"/>
              </a:xfrm>
              <a:prstGeom prst="flowChartTerminator">
                <a:avLst/>
              </a:prstGeom>
              <a:solidFill>
                <a:srgbClr val="FFFFFF"/>
              </a:solidFill>
              <a:ln w="12700">
                <a:solidFill>
                  <a:srgbClr val="000000"/>
                </a:solidFill>
                <a:miter lim="800000"/>
                <a:headEnd/>
                <a:tailEnd/>
              </a:ln>
            </p:spPr>
            <p:txBody>
              <a:bodyPr/>
              <a:lstStyle/>
              <a:p>
                <a:pPr algn="ctr" eaLnBrk="0" hangingPunct="0"/>
                <a:r>
                  <a:rPr lang="en-US" b="1">
                    <a:latin typeface="Garamond" pitchFamily="18" charset="0"/>
                  </a:rPr>
                  <a:t>end</a:t>
                </a:r>
              </a:p>
            </p:txBody>
          </p:sp>
          <p:sp>
            <p:nvSpPr>
              <p:cNvPr id="26666" name="Line 42"/>
              <p:cNvSpPr>
                <a:spLocks noChangeShapeType="1"/>
              </p:cNvSpPr>
              <p:nvPr/>
            </p:nvSpPr>
            <p:spPr bwMode="auto">
              <a:xfrm>
                <a:off x="3960" y="5760"/>
                <a:ext cx="0" cy="540"/>
              </a:xfrm>
              <a:prstGeom prst="line">
                <a:avLst/>
              </a:prstGeom>
              <a:noFill/>
              <a:ln w="12700">
                <a:solidFill>
                  <a:srgbClr val="000000"/>
                </a:solidFill>
                <a:round/>
                <a:headEnd/>
                <a:tailEnd type="triangle" w="med" len="med"/>
              </a:ln>
            </p:spPr>
            <p:txBody>
              <a:bodyPr/>
              <a:lstStyle/>
              <a:p>
                <a:endParaRPr lang="en-US"/>
              </a:p>
            </p:txBody>
          </p:sp>
          <p:sp>
            <p:nvSpPr>
              <p:cNvPr id="26667" name="Line 43"/>
              <p:cNvSpPr>
                <a:spLocks noChangeShapeType="1"/>
              </p:cNvSpPr>
              <p:nvPr/>
            </p:nvSpPr>
            <p:spPr bwMode="auto">
              <a:xfrm flipH="1">
                <a:off x="3960" y="5940"/>
                <a:ext cx="3960" cy="0"/>
              </a:xfrm>
              <a:prstGeom prst="line">
                <a:avLst/>
              </a:prstGeom>
              <a:noFill/>
              <a:ln w="12700">
                <a:solidFill>
                  <a:srgbClr val="000000"/>
                </a:solidFill>
                <a:round/>
                <a:headEnd/>
                <a:tailEnd type="triangle" w="med" len="med"/>
              </a:ln>
            </p:spPr>
            <p:txBody>
              <a:bodyPr/>
              <a:lstStyle/>
              <a:p>
                <a:endParaRPr lang="en-US"/>
              </a:p>
            </p:txBody>
          </p:sp>
          <p:grpSp>
            <p:nvGrpSpPr>
              <p:cNvPr id="5" name="Group 44"/>
              <p:cNvGrpSpPr>
                <a:grpSpLocks/>
              </p:cNvGrpSpPr>
              <p:nvPr/>
            </p:nvGrpSpPr>
            <p:grpSpPr bwMode="auto">
              <a:xfrm>
                <a:off x="3060" y="2160"/>
                <a:ext cx="4860" cy="3780"/>
                <a:chOff x="3060" y="2160"/>
                <a:chExt cx="4860" cy="3780"/>
              </a:xfrm>
            </p:grpSpPr>
            <p:sp>
              <p:nvSpPr>
                <p:cNvPr id="26669" name="Text Box 45"/>
                <p:cNvSpPr txBox="1">
                  <a:spLocks noChangeArrowheads="1"/>
                </p:cNvSpPr>
                <p:nvPr/>
              </p:nvSpPr>
              <p:spPr bwMode="auto">
                <a:xfrm>
                  <a:off x="5400" y="3060"/>
                  <a:ext cx="1800" cy="540"/>
                </a:xfrm>
                <a:prstGeom prst="rect">
                  <a:avLst/>
                </a:prstGeom>
                <a:solidFill>
                  <a:srgbClr val="FFFFFF"/>
                </a:solidFill>
                <a:ln w="12700">
                  <a:solidFill>
                    <a:srgbClr val="000000"/>
                  </a:solidFill>
                  <a:miter lim="800000"/>
                  <a:headEnd/>
                  <a:tailEnd/>
                </a:ln>
              </p:spPr>
              <p:txBody>
                <a:bodyPr/>
                <a:lstStyle/>
                <a:p>
                  <a:pPr algn="ctr" eaLnBrk="0" hangingPunct="0"/>
                  <a:r>
                    <a:rPr lang="en-US" b="1">
                      <a:latin typeface="Garamond" pitchFamily="18" charset="0"/>
                    </a:rPr>
                    <a:t>R:=0</a:t>
                  </a:r>
                </a:p>
              </p:txBody>
            </p:sp>
            <p:sp>
              <p:nvSpPr>
                <p:cNvPr id="26670" name="Text Box 46"/>
                <p:cNvSpPr txBox="1">
                  <a:spLocks noChangeArrowheads="1"/>
                </p:cNvSpPr>
                <p:nvPr/>
              </p:nvSpPr>
              <p:spPr bwMode="auto">
                <a:xfrm>
                  <a:off x="3060" y="4140"/>
                  <a:ext cx="1800" cy="540"/>
                </a:xfrm>
                <a:prstGeom prst="rect">
                  <a:avLst/>
                </a:prstGeom>
                <a:solidFill>
                  <a:srgbClr val="FFFFFF"/>
                </a:solidFill>
                <a:ln w="12700">
                  <a:solidFill>
                    <a:srgbClr val="000000"/>
                  </a:solidFill>
                  <a:miter lim="800000"/>
                  <a:headEnd/>
                  <a:tailEnd/>
                </a:ln>
              </p:spPr>
              <p:txBody>
                <a:bodyPr/>
                <a:lstStyle/>
                <a:p>
                  <a:pPr algn="ctr" eaLnBrk="0" hangingPunct="0"/>
                  <a:r>
                    <a:rPr lang="en-US" b="1">
                      <a:latin typeface="Garamond" pitchFamily="18" charset="0"/>
                    </a:rPr>
                    <a:t>R:=R+1</a:t>
                  </a:r>
                </a:p>
              </p:txBody>
            </p:sp>
            <p:sp>
              <p:nvSpPr>
                <p:cNvPr id="26671" name="Text Box 47"/>
                <p:cNvSpPr txBox="1">
                  <a:spLocks noChangeArrowheads="1"/>
                </p:cNvSpPr>
                <p:nvPr/>
              </p:nvSpPr>
              <p:spPr bwMode="auto">
                <a:xfrm>
                  <a:off x="3060" y="5040"/>
                  <a:ext cx="1800" cy="720"/>
                </a:xfrm>
                <a:prstGeom prst="rect">
                  <a:avLst/>
                </a:prstGeom>
                <a:solidFill>
                  <a:srgbClr val="FFFFFF"/>
                </a:solidFill>
                <a:ln w="12700">
                  <a:solidFill>
                    <a:srgbClr val="000000"/>
                  </a:solidFill>
                  <a:miter lim="800000"/>
                  <a:headEnd/>
                  <a:tailEnd/>
                </a:ln>
              </p:spPr>
              <p:txBody>
                <a:bodyPr/>
                <a:lstStyle/>
                <a:p>
                  <a:pPr algn="ctr" eaLnBrk="0" hangingPunct="0"/>
                  <a:r>
                    <a:rPr lang="en-US" b="1">
                      <a:latin typeface="Garamond" pitchFamily="18" charset="0"/>
                    </a:rPr>
                    <a:t>V[R]:=X</a:t>
                  </a:r>
                </a:p>
                <a:p>
                  <a:pPr algn="ctr" eaLnBrk="0" hangingPunct="0"/>
                  <a:r>
                    <a:rPr lang="en-US" b="1">
                      <a:latin typeface="Garamond" pitchFamily="18" charset="0"/>
                    </a:rPr>
                    <a:t>J:=J+1</a:t>
                  </a:r>
                </a:p>
              </p:txBody>
            </p:sp>
            <p:sp>
              <p:nvSpPr>
                <p:cNvPr id="26672" name="Freeform 48"/>
                <p:cNvSpPr>
                  <a:spLocks/>
                </p:cNvSpPr>
                <p:nvPr/>
              </p:nvSpPr>
              <p:spPr bwMode="auto">
                <a:xfrm>
                  <a:off x="3855" y="3780"/>
                  <a:ext cx="1" cy="345"/>
                </a:xfrm>
                <a:custGeom>
                  <a:avLst/>
                  <a:gdLst/>
                  <a:ahLst/>
                  <a:cxnLst>
                    <a:cxn ang="0">
                      <a:pos x="0" y="0"/>
                    </a:cxn>
                    <a:cxn ang="0">
                      <a:pos x="0" y="345"/>
                    </a:cxn>
                  </a:cxnLst>
                  <a:rect l="0" t="0" r="r" b="b"/>
                  <a:pathLst>
                    <a:path w="1" h="345">
                      <a:moveTo>
                        <a:pt x="0" y="0"/>
                      </a:moveTo>
                      <a:lnTo>
                        <a:pt x="0" y="345"/>
                      </a:lnTo>
                    </a:path>
                  </a:pathLst>
                </a:custGeom>
                <a:noFill/>
                <a:ln w="12700">
                  <a:solidFill>
                    <a:srgbClr val="000000"/>
                  </a:solidFill>
                  <a:round/>
                  <a:headEnd type="none" w="med" len="med"/>
                  <a:tailEnd type="triangle" w="med" len="med"/>
                </a:ln>
              </p:spPr>
              <p:txBody>
                <a:bodyPr/>
                <a:lstStyle/>
                <a:p>
                  <a:endParaRPr lang="en-US"/>
                </a:p>
              </p:txBody>
            </p:sp>
            <p:sp>
              <p:nvSpPr>
                <p:cNvPr id="26673" name="Line 49"/>
                <p:cNvSpPr>
                  <a:spLocks noChangeShapeType="1"/>
                </p:cNvSpPr>
                <p:nvPr/>
              </p:nvSpPr>
              <p:spPr bwMode="auto">
                <a:xfrm>
                  <a:off x="3780" y="4680"/>
                  <a:ext cx="0" cy="360"/>
                </a:xfrm>
                <a:prstGeom prst="line">
                  <a:avLst/>
                </a:prstGeom>
                <a:noFill/>
                <a:ln w="12700">
                  <a:solidFill>
                    <a:srgbClr val="000000"/>
                  </a:solidFill>
                  <a:round/>
                  <a:headEnd/>
                  <a:tailEnd type="triangle" w="med" len="med"/>
                </a:ln>
              </p:spPr>
              <p:txBody>
                <a:bodyPr/>
                <a:lstStyle/>
                <a:p>
                  <a:endParaRPr lang="en-US"/>
                </a:p>
              </p:txBody>
            </p:sp>
            <p:sp>
              <p:nvSpPr>
                <p:cNvPr id="26674" name="Line 50"/>
                <p:cNvSpPr>
                  <a:spLocks noChangeShapeType="1"/>
                </p:cNvSpPr>
                <p:nvPr/>
              </p:nvSpPr>
              <p:spPr bwMode="auto">
                <a:xfrm>
                  <a:off x="7920" y="2160"/>
                  <a:ext cx="0" cy="3780"/>
                </a:xfrm>
                <a:prstGeom prst="line">
                  <a:avLst/>
                </a:prstGeom>
                <a:noFill/>
                <a:ln w="12700">
                  <a:solidFill>
                    <a:srgbClr val="000000"/>
                  </a:solidFill>
                  <a:round/>
                  <a:headEnd/>
                  <a:tailEnd/>
                </a:ln>
              </p:spPr>
              <p:txBody>
                <a:bodyPr/>
                <a:lstStyle/>
                <a:p>
                  <a:endParaRPr lang="en-US"/>
                </a:p>
              </p:txBody>
            </p:sp>
            <p:sp>
              <p:nvSpPr>
                <p:cNvPr id="26675" name="Line 51"/>
                <p:cNvSpPr>
                  <a:spLocks noChangeShapeType="1"/>
                </p:cNvSpPr>
                <p:nvPr/>
              </p:nvSpPr>
              <p:spPr bwMode="auto">
                <a:xfrm>
                  <a:off x="6300" y="3600"/>
                  <a:ext cx="0" cy="1620"/>
                </a:xfrm>
                <a:prstGeom prst="line">
                  <a:avLst/>
                </a:prstGeom>
                <a:noFill/>
                <a:ln w="12700">
                  <a:solidFill>
                    <a:srgbClr val="000000"/>
                  </a:solidFill>
                  <a:round/>
                  <a:headEnd/>
                  <a:tailEnd/>
                </a:ln>
              </p:spPr>
              <p:txBody>
                <a:bodyPr/>
                <a:lstStyle/>
                <a:p>
                  <a:endParaRPr lang="en-US"/>
                </a:p>
              </p:txBody>
            </p:sp>
            <p:sp>
              <p:nvSpPr>
                <p:cNvPr id="26676" name="Line 52"/>
                <p:cNvSpPr>
                  <a:spLocks noChangeShapeType="1"/>
                </p:cNvSpPr>
                <p:nvPr/>
              </p:nvSpPr>
              <p:spPr bwMode="auto">
                <a:xfrm flipH="1">
                  <a:off x="4860" y="5220"/>
                  <a:ext cx="1440" cy="0"/>
                </a:xfrm>
                <a:prstGeom prst="line">
                  <a:avLst/>
                </a:prstGeom>
                <a:noFill/>
                <a:ln w="12700">
                  <a:solidFill>
                    <a:srgbClr val="000000"/>
                  </a:solidFill>
                  <a:round/>
                  <a:headEnd/>
                  <a:tailEnd type="triangle" w="med" len="med"/>
                </a:ln>
              </p:spPr>
              <p:txBody>
                <a:bodyPr/>
                <a:lstStyle/>
                <a:p>
                  <a:endParaRPr lang="en-US"/>
                </a:p>
              </p:txBody>
            </p:sp>
            <p:sp>
              <p:nvSpPr>
                <p:cNvPr id="26677" name="Text Box 53"/>
                <p:cNvSpPr txBox="1">
                  <a:spLocks noChangeArrowheads="1"/>
                </p:cNvSpPr>
                <p:nvPr/>
              </p:nvSpPr>
              <p:spPr bwMode="auto">
                <a:xfrm>
                  <a:off x="3240" y="3600"/>
                  <a:ext cx="540" cy="540"/>
                </a:xfrm>
                <a:prstGeom prst="rect">
                  <a:avLst/>
                </a:prstGeom>
                <a:solidFill>
                  <a:srgbClr val="FFFFFF"/>
                </a:solidFill>
                <a:ln w="12700">
                  <a:noFill/>
                  <a:miter lim="800000"/>
                  <a:headEnd/>
                  <a:tailEnd/>
                </a:ln>
              </p:spPr>
              <p:txBody>
                <a:bodyPr/>
                <a:lstStyle/>
                <a:p>
                  <a:pPr eaLnBrk="0" hangingPunct="0"/>
                  <a:r>
                    <a:rPr lang="en-US" b="1">
                      <a:latin typeface="Garamond" pitchFamily="18" charset="0"/>
                    </a:rPr>
                    <a:t>n</a:t>
                  </a:r>
                </a:p>
              </p:txBody>
            </p:sp>
            <p:sp>
              <p:nvSpPr>
                <p:cNvPr id="26678" name="Text Box 54"/>
                <p:cNvSpPr txBox="1">
                  <a:spLocks noChangeArrowheads="1"/>
                </p:cNvSpPr>
                <p:nvPr/>
              </p:nvSpPr>
              <p:spPr bwMode="auto">
                <a:xfrm>
                  <a:off x="4680" y="3060"/>
                  <a:ext cx="540" cy="540"/>
                </a:xfrm>
                <a:prstGeom prst="rect">
                  <a:avLst/>
                </a:prstGeom>
                <a:solidFill>
                  <a:srgbClr val="FFFFFF"/>
                </a:solidFill>
                <a:ln w="12700">
                  <a:noFill/>
                  <a:miter lim="800000"/>
                  <a:headEnd/>
                  <a:tailEnd/>
                </a:ln>
              </p:spPr>
              <p:txBody>
                <a:bodyPr/>
                <a:lstStyle/>
                <a:p>
                  <a:pPr eaLnBrk="0" hangingPunct="0"/>
                  <a:r>
                    <a:rPr lang="en-US" b="1">
                      <a:latin typeface="Garamond" pitchFamily="18" charset="0"/>
                    </a:rPr>
                    <a:t>y</a:t>
                  </a:r>
                </a:p>
              </p:txBody>
            </p:sp>
            <p:sp>
              <p:nvSpPr>
                <p:cNvPr id="26679" name="AutoShape 55"/>
                <p:cNvSpPr>
                  <a:spLocks noChangeArrowheads="1"/>
                </p:cNvSpPr>
                <p:nvPr/>
              </p:nvSpPr>
              <p:spPr bwMode="auto">
                <a:xfrm>
                  <a:off x="3060" y="3060"/>
                  <a:ext cx="1620" cy="720"/>
                </a:xfrm>
                <a:prstGeom prst="flowChartDecision">
                  <a:avLst/>
                </a:prstGeom>
                <a:solidFill>
                  <a:srgbClr val="FFFFFF"/>
                </a:solidFill>
                <a:ln w="12700">
                  <a:solidFill>
                    <a:srgbClr val="000000"/>
                  </a:solidFill>
                  <a:miter lim="800000"/>
                  <a:headEnd/>
                  <a:tailEnd/>
                </a:ln>
              </p:spPr>
              <p:txBody>
                <a:bodyPr/>
                <a:lstStyle/>
                <a:p>
                  <a:pPr eaLnBrk="0" hangingPunct="0"/>
                  <a:r>
                    <a:rPr lang="en-US" b="1">
                      <a:latin typeface="Garamond" pitchFamily="18" charset="0"/>
                    </a:rPr>
                    <a:t>R=M?</a:t>
                  </a:r>
                </a:p>
              </p:txBody>
            </p:sp>
            <p:sp>
              <p:nvSpPr>
                <p:cNvPr id="26680" name="Line 56"/>
                <p:cNvSpPr>
                  <a:spLocks noChangeShapeType="1"/>
                </p:cNvSpPr>
                <p:nvPr/>
              </p:nvSpPr>
              <p:spPr bwMode="auto">
                <a:xfrm>
                  <a:off x="4680" y="3420"/>
                  <a:ext cx="720" cy="0"/>
                </a:xfrm>
                <a:prstGeom prst="line">
                  <a:avLst/>
                </a:prstGeom>
                <a:noFill/>
                <a:ln w="12700">
                  <a:solidFill>
                    <a:srgbClr val="000000"/>
                  </a:solidFill>
                  <a:round/>
                  <a:headEnd/>
                  <a:tailEnd type="triangle" w="med" len="med"/>
                </a:ln>
              </p:spPr>
              <p:txBody>
                <a:bodyPr/>
                <a:lstStyle/>
                <a:p>
                  <a:endParaRPr lang="en-US"/>
                </a:p>
              </p:txBody>
            </p:sp>
          </p:grpSp>
        </p:gr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4322471B-F894-44B4-AFF0-229759EBCDF4}" type="slidenum">
              <a:rPr lang="en-US"/>
              <a:pPr/>
              <a:t>4</a:t>
            </a:fld>
            <a:endParaRPr lang="en-US"/>
          </a:p>
        </p:txBody>
      </p:sp>
      <p:sp>
        <p:nvSpPr>
          <p:cNvPr id="36866" name="Rectangle 1026"/>
          <p:cNvSpPr>
            <a:spLocks noGrp="1" noChangeArrowheads="1"/>
          </p:cNvSpPr>
          <p:nvPr>
            <p:ph type="title"/>
          </p:nvPr>
        </p:nvSpPr>
        <p:spPr>
          <a:xfrm>
            <a:off x="457200" y="223838"/>
            <a:ext cx="8229600" cy="690562"/>
          </a:xfrm>
        </p:spPr>
        <p:txBody>
          <a:bodyPr>
            <a:normAutofit fontScale="90000"/>
          </a:bodyPr>
          <a:lstStyle/>
          <a:p>
            <a:r>
              <a:rPr lang="en-US" sz="4000" b="1" i="1">
                <a:solidFill>
                  <a:schemeClr val="accent2"/>
                </a:solidFill>
                <a:latin typeface="Georgia" pitchFamily="18" charset="0"/>
              </a:rPr>
              <a:t>Linked lists</a:t>
            </a:r>
          </a:p>
        </p:txBody>
      </p:sp>
      <p:sp>
        <p:nvSpPr>
          <p:cNvPr id="36872" name="Rectangle 1032"/>
          <p:cNvSpPr>
            <a:spLocks noChangeArrowheads="1"/>
          </p:cNvSpPr>
          <p:nvPr/>
        </p:nvSpPr>
        <p:spPr bwMode="auto">
          <a:xfrm>
            <a:off x="3267075" y="13017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73" name="Line 1033"/>
          <p:cNvSpPr>
            <a:spLocks noChangeShapeType="1"/>
          </p:cNvSpPr>
          <p:nvPr/>
        </p:nvSpPr>
        <p:spPr bwMode="auto">
          <a:xfrm flipV="1">
            <a:off x="3571875" y="16065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6874" name="Rectangle 1034"/>
          <p:cNvSpPr>
            <a:spLocks noChangeArrowheads="1"/>
          </p:cNvSpPr>
          <p:nvPr/>
        </p:nvSpPr>
        <p:spPr bwMode="auto">
          <a:xfrm>
            <a:off x="5095875" y="13017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75" name="Line 1035"/>
          <p:cNvSpPr>
            <a:spLocks noChangeShapeType="1"/>
          </p:cNvSpPr>
          <p:nvPr/>
        </p:nvSpPr>
        <p:spPr bwMode="auto">
          <a:xfrm flipV="1">
            <a:off x="5400675" y="16065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6876" name="Rectangle 1036"/>
          <p:cNvSpPr>
            <a:spLocks noChangeArrowheads="1"/>
          </p:cNvSpPr>
          <p:nvPr/>
        </p:nvSpPr>
        <p:spPr bwMode="auto">
          <a:xfrm>
            <a:off x="6924675" y="13017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2" name="Group 1037"/>
          <p:cNvGrpSpPr>
            <a:grpSpLocks/>
          </p:cNvGrpSpPr>
          <p:nvPr/>
        </p:nvGrpSpPr>
        <p:grpSpPr bwMode="auto">
          <a:xfrm>
            <a:off x="2657475" y="1301750"/>
            <a:ext cx="609600" cy="609600"/>
            <a:chOff x="1728" y="2880"/>
            <a:chExt cx="384" cy="384"/>
          </a:xfrm>
        </p:grpSpPr>
        <p:sp>
          <p:nvSpPr>
            <p:cNvPr id="36878" name="Rectangle 10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6879" name="Text Box 1039"/>
            <p:cNvSpPr txBox="1">
              <a:spLocks noChangeArrowheads="1"/>
            </p:cNvSpPr>
            <p:nvPr/>
          </p:nvSpPr>
          <p:spPr bwMode="auto">
            <a:xfrm>
              <a:off x="1819" y="2966"/>
              <a:ext cx="212" cy="250"/>
            </a:xfrm>
            <a:prstGeom prst="rect">
              <a:avLst/>
            </a:prstGeom>
            <a:noFill/>
            <a:ln w="9525">
              <a:noFill/>
              <a:miter lim="800000"/>
              <a:headEnd/>
              <a:tailEnd/>
            </a:ln>
            <a:effectLst/>
          </p:spPr>
          <p:txBody>
            <a:bodyPr wrap="none">
              <a:spAutoFit/>
            </a:bodyPr>
            <a:lstStyle/>
            <a:p>
              <a:pPr algn="ctr"/>
              <a:r>
                <a:rPr lang="en-US" sz="2000">
                  <a:solidFill>
                    <a:schemeClr val="bg1"/>
                  </a:solidFill>
                  <a:latin typeface="Tahoma" pitchFamily="34" charset="0"/>
                </a:rPr>
                <a:t>A</a:t>
              </a:r>
            </a:p>
          </p:txBody>
        </p:sp>
      </p:grpSp>
      <p:sp>
        <p:nvSpPr>
          <p:cNvPr id="36880" name="Text Box 1040"/>
          <p:cNvSpPr txBox="1">
            <a:spLocks noChangeArrowheads="1"/>
          </p:cNvSpPr>
          <p:nvPr/>
        </p:nvSpPr>
        <p:spPr bwMode="auto">
          <a:xfrm>
            <a:off x="7050088" y="1409700"/>
            <a:ext cx="393700" cy="396875"/>
          </a:xfrm>
          <a:prstGeom prst="rect">
            <a:avLst/>
          </a:prstGeom>
          <a:noFill/>
          <a:ln w="9525">
            <a:noFill/>
            <a:miter lim="800000"/>
            <a:headEnd/>
            <a:tailEnd/>
          </a:ln>
          <a:effectLst/>
        </p:spPr>
        <p:txBody>
          <a:bodyPr wrap="none">
            <a:spAutoFit/>
          </a:bodyPr>
          <a:lstStyle/>
          <a:p>
            <a:pPr algn="ctr"/>
            <a:r>
              <a:rPr lang="en-US" sz="2000" b="1">
                <a:latin typeface="Tahoma" pitchFamily="34" charset="0"/>
                <a:sym typeface="Symbol" pitchFamily="18" charset="2"/>
              </a:rPr>
              <a:t></a:t>
            </a:r>
            <a:endParaRPr lang="en-US" sz="2000" b="1">
              <a:latin typeface="Tahoma" pitchFamily="34" charset="0"/>
            </a:endParaRPr>
          </a:p>
        </p:txBody>
      </p:sp>
      <p:sp>
        <p:nvSpPr>
          <p:cNvPr id="36881" name="Rectangle 1041"/>
          <p:cNvSpPr>
            <a:spLocks noChangeArrowheads="1"/>
          </p:cNvSpPr>
          <p:nvPr/>
        </p:nvSpPr>
        <p:spPr bwMode="auto">
          <a:xfrm>
            <a:off x="1438275" y="12954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6882" name="Line 1042"/>
          <p:cNvSpPr>
            <a:spLocks noChangeShapeType="1"/>
          </p:cNvSpPr>
          <p:nvPr/>
        </p:nvSpPr>
        <p:spPr bwMode="auto">
          <a:xfrm flipV="1">
            <a:off x="1743075" y="16065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6883" name="Text Box 1043"/>
          <p:cNvSpPr txBox="1">
            <a:spLocks noChangeArrowheads="1"/>
          </p:cNvSpPr>
          <p:nvPr/>
        </p:nvSpPr>
        <p:spPr bwMode="auto">
          <a:xfrm>
            <a:off x="1371600" y="1987550"/>
            <a:ext cx="762000" cy="396875"/>
          </a:xfrm>
          <a:prstGeom prst="rect">
            <a:avLst/>
          </a:prstGeom>
          <a:noFill/>
          <a:ln w="9525">
            <a:noFill/>
            <a:miter lim="800000"/>
            <a:headEnd/>
            <a:tailEnd/>
          </a:ln>
          <a:effectLst/>
        </p:spPr>
        <p:txBody>
          <a:bodyPr wrap="none">
            <a:spAutoFit/>
          </a:bodyPr>
          <a:lstStyle/>
          <a:p>
            <a:pPr algn="ctr"/>
            <a:r>
              <a:rPr lang="en-US" sz="2000">
                <a:solidFill>
                  <a:schemeClr val="folHlink"/>
                </a:solidFill>
                <a:latin typeface="Tahoma" pitchFamily="34" charset="0"/>
              </a:rPr>
              <a:t>Head</a:t>
            </a:r>
          </a:p>
        </p:txBody>
      </p:sp>
      <p:grpSp>
        <p:nvGrpSpPr>
          <p:cNvPr id="3" name="Group 1044"/>
          <p:cNvGrpSpPr>
            <a:grpSpLocks/>
          </p:cNvGrpSpPr>
          <p:nvPr/>
        </p:nvGrpSpPr>
        <p:grpSpPr bwMode="auto">
          <a:xfrm>
            <a:off x="4486275" y="1301750"/>
            <a:ext cx="609600" cy="609600"/>
            <a:chOff x="1728" y="2880"/>
            <a:chExt cx="384" cy="384"/>
          </a:xfrm>
        </p:grpSpPr>
        <p:sp>
          <p:nvSpPr>
            <p:cNvPr id="36885" name="Rectangle 10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6886" name="Text Box 1046"/>
            <p:cNvSpPr txBox="1">
              <a:spLocks noChangeArrowheads="1"/>
            </p:cNvSpPr>
            <p:nvPr/>
          </p:nvSpPr>
          <p:spPr bwMode="auto">
            <a:xfrm>
              <a:off x="1820" y="2966"/>
              <a:ext cx="210" cy="250"/>
            </a:xfrm>
            <a:prstGeom prst="rect">
              <a:avLst/>
            </a:prstGeom>
            <a:noFill/>
            <a:ln w="9525">
              <a:noFill/>
              <a:miter lim="800000"/>
              <a:headEnd/>
              <a:tailEnd/>
            </a:ln>
            <a:effectLst/>
          </p:spPr>
          <p:txBody>
            <a:bodyPr wrap="none">
              <a:spAutoFit/>
            </a:bodyPr>
            <a:lstStyle/>
            <a:p>
              <a:pPr algn="ctr"/>
              <a:r>
                <a:rPr lang="en-US" sz="2000">
                  <a:solidFill>
                    <a:schemeClr val="bg1"/>
                  </a:solidFill>
                  <a:latin typeface="Tahoma" pitchFamily="34" charset="0"/>
                </a:rPr>
                <a:t>B</a:t>
              </a:r>
            </a:p>
          </p:txBody>
        </p:sp>
      </p:grpSp>
      <p:grpSp>
        <p:nvGrpSpPr>
          <p:cNvPr id="4" name="Group 1047"/>
          <p:cNvGrpSpPr>
            <a:grpSpLocks/>
          </p:cNvGrpSpPr>
          <p:nvPr/>
        </p:nvGrpSpPr>
        <p:grpSpPr bwMode="auto">
          <a:xfrm>
            <a:off x="6315075" y="1301750"/>
            <a:ext cx="609600" cy="609600"/>
            <a:chOff x="1728" y="2880"/>
            <a:chExt cx="384" cy="384"/>
          </a:xfrm>
        </p:grpSpPr>
        <p:sp>
          <p:nvSpPr>
            <p:cNvPr id="36888" name="Rectangle 104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36889" name="Text Box 1049"/>
            <p:cNvSpPr txBox="1">
              <a:spLocks noChangeArrowheads="1"/>
            </p:cNvSpPr>
            <p:nvPr/>
          </p:nvSpPr>
          <p:spPr bwMode="auto">
            <a:xfrm>
              <a:off x="1819" y="2966"/>
              <a:ext cx="212" cy="250"/>
            </a:xfrm>
            <a:prstGeom prst="rect">
              <a:avLst/>
            </a:prstGeom>
            <a:noFill/>
            <a:ln w="9525">
              <a:noFill/>
              <a:miter lim="800000"/>
              <a:headEnd/>
              <a:tailEnd/>
            </a:ln>
            <a:effectLst/>
          </p:spPr>
          <p:txBody>
            <a:bodyPr wrap="none">
              <a:spAutoFit/>
            </a:bodyPr>
            <a:lstStyle/>
            <a:p>
              <a:pPr algn="ctr"/>
              <a:r>
                <a:rPr lang="en-US" sz="2000">
                  <a:solidFill>
                    <a:schemeClr val="bg1"/>
                  </a:solidFill>
                  <a:latin typeface="Tahoma" pitchFamily="34" charset="0"/>
                </a:rPr>
                <a:t>C</a:t>
              </a:r>
            </a:p>
          </p:txBody>
        </p:sp>
      </p:grpSp>
      <p:sp>
        <p:nvSpPr>
          <p:cNvPr id="36901" name="Text Box 1061"/>
          <p:cNvSpPr txBox="1">
            <a:spLocks noChangeArrowheads="1"/>
          </p:cNvSpPr>
          <p:nvPr/>
        </p:nvSpPr>
        <p:spPr bwMode="auto">
          <a:xfrm>
            <a:off x="228600" y="2630488"/>
            <a:ext cx="8763000" cy="3770312"/>
          </a:xfrm>
          <a:prstGeom prst="rect">
            <a:avLst/>
          </a:prstGeom>
          <a:noFill/>
          <a:ln w="9525">
            <a:noFill/>
            <a:miter lim="800000"/>
            <a:headEnd/>
            <a:tailEnd/>
          </a:ln>
          <a:effectLst/>
        </p:spPr>
        <p:txBody>
          <a:bodyPr>
            <a:spAutoFit/>
          </a:bodyPr>
          <a:lstStyle/>
          <a:p>
            <a:pPr>
              <a:spcBef>
                <a:spcPct val="20000"/>
              </a:spcBef>
              <a:buFont typeface="Wingdings" pitchFamily="2" charset="2"/>
              <a:buChar char="q"/>
            </a:pPr>
            <a:r>
              <a:rPr lang="en-US" sz="3200"/>
              <a:t>A </a:t>
            </a:r>
            <a:r>
              <a:rPr lang="en-US" sz="3200" i="1">
                <a:solidFill>
                  <a:srgbClr val="FFCC00"/>
                </a:solidFill>
              </a:rPr>
              <a:t>linked list</a:t>
            </a:r>
            <a:r>
              <a:rPr lang="en-US" sz="3200"/>
              <a:t> is a series of connected </a:t>
            </a:r>
            <a:r>
              <a:rPr lang="en-US" sz="3200" i="1">
                <a:solidFill>
                  <a:srgbClr val="FFCC00"/>
                </a:solidFill>
              </a:rPr>
              <a:t>nodes</a:t>
            </a:r>
          </a:p>
          <a:p>
            <a:pPr>
              <a:spcBef>
                <a:spcPct val="20000"/>
              </a:spcBef>
              <a:buFont typeface="Wingdings" pitchFamily="2" charset="2"/>
              <a:buChar char="q"/>
            </a:pPr>
            <a:r>
              <a:rPr lang="en-US" sz="3200"/>
              <a:t>Each node contains at least</a:t>
            </a:r>
          </a:p>
          <a:p>
            <a:pPr lvl="1">
              <a:spcBef>
                <a:spcPct val="20000"/>
              </a:spcBef>
              <a:buFontTx/>
              <a:buChar char="–"/>
            </a:pPr>
            <a:r>
              <a:rPr lang="en-US" sz="2800"/>
              <a:t>A piece of data (any type)</a:t>
            </a:r>
          </a:p>
          <a:p>
            <a:pPr lvl="1">
              <a:spcBef>
                <a:spcPct val="20000"/>
              </a:spcBef>
              <a:buFontTx/>
              <a:buChar char="–"/>
            </a:pPr>
            <a:r>
              <a:rPr lang="en-US" sz="2800"/>
              <a:t>Pointer to the next node in the list</a:t>
            </a:r>
          </a:p>
          <a:p>
            <a:pPr>
              <a:spcBef>
                <a:spcPct val="20000"/>
              </a:spcBef>
              <a:buFont typeface="Wingdings" pitchFamily="2" charset="2"/>
              <a:buChar char="q"/>
            </a:pPr>
            <a:r>
              <a:rPr lang="en-US" sz="3200" i="1">
                <a:solidFill>
                  <a:srgbClr val="FFCC00"/>
                </a:solidFill>
              </a:rPr>
              <a:t>Head</a:t>
            </a:r>
            <a:r>
              <a:rPr lang="en-US" sz="3200"/>
              <a:t>: pointer to</a:t>
            </a:r>
            <a:r>
              <a:rPr lang="en-US" altLang="zh-CN" sz="3200">
                <a:ea typeface="宋体" pitchFamily="2" charset="-122"/>
              </a:rPr>
              <a:t> the first</a:t>
            </a:r>
            <a:r>
              <a:rPr lang="en-US" sz="3200"/>
              <a:t> node</a:t>
            </a:r>
          </a:p>
          <a:p>
            <a:pPr>
              <a:spcBef>
                <a:spcPct val="20000"/>
              </a:spcBef>
              <a:buFont typeface="Wingdings" pitchFamily="2" charset="2"/>
              <a:buChar char="q"/>
            </a:pPr>
            <a:r>
              <a:rPr lang="en-US" sz="3200"/>
              <a:t>The last node points to </a:t>
            </a:r>
            <a:r>
              <a:rPr lang="en-US" sz="3200">
                <a:latin typeface="Courier New" pitchFamily="49" charset="0"/>
              </a:rPr>
              <a:t>NULL</a:t>
            </a:r>
          </a:p>
          <a:p>
            <a:pPr>
              <a:spcBef>
                <a:spcPct val="50000"/>
              </a:spcBef>
            </a:pP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827104E5-FC0A-4FB1-B6D9-8F9302C41E06}" type="slidenum">
              <a:rPr lang="en-US"/>
              <a:pPr/>
              <a:t>40</a:t>
            </a:fld>
            <a:endParaRPr lang="en-US"/>
          </a:p>
        </p:txBody>
      </p:sp>
      <p:sp>
        <p:nvSpPr>
          <p:cNvPr id="27650" name="Rectangle 2"/>
          <p:cNvSpPr>
            <a:spLocks noGrp="1" noChangeArrowheads="1"/>
          </p:cNvSpPr>
          <p:nvPr>
            <p:ph type="title"/>
          </p:nvPr>
        </p:nvSpPr>
        <p:spPr>
          <a:xfrm>
            <a:off x="457200" y="223838"/>
            <a:ext cx="8229600" cy="690562"/>
          </a:xfrm>
        </p:spPr>
        <p:txBody>
          <a:bodyPr/>
          <a:lstStyle/>
          <a:p>
            <a:r>
              <a:rPr lang="en-US" sz="2800" b="1" i="1">
                <a:solidFill>
                  <a:schemeClr val="accent2"/>
                </a:solidFill>
                <a:latin typeface="Georgia" pitchFamily="18" charset="0"/>
              </a:rPr>
              <a:t>Queues deletion/dequeue;Example</a:t>
            </a:r>
          </a:p>
        </p:txBody>
      </p:sp>
      <p:sp>
        <p:nvSpPr>
          <p:cNvPr id="27674" name="AutoShape 26"/>
          <p:cNvSpPr>
            <a:spLocks noChangeArrowheads="1"/>
          </p:cNvSpPr>
          <p:nvPr/>
        </p:nvSpPr>
        <p:spPr bwMode="auto">
          <a:xfrm>
            <a:off x="4281488" y="838200"/>
            <a:ext cx="1058862" cy="544513"/>
          </a:xfrm>
          <a:prstGeom prst="flowChartAlternateProcess">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7675" name="Text Box 27"/>
          <p:cNvSpPr txBox="1">
            <a:spLocks noChangeArrowheads="1"/>
          </p:cNvSpPr>
          <p:nvPr/>
        </p:nvSpPr>
        <p:spPr bwMode="auto">
          <a:xfrm>
            <a:off x="4398963" y="947738"/>
            <a:ext cx="706437" cy="325437"/>
          </a:xfrm>
          <a:prstGeom prst="rect">
            <a:avLst/>
          </a:prstGeom>
          <a:noFill/>
          <a:ln w="28575">
            <a:noFill/>
            <a:miter lim="800000"/>
            <a:headEnd/>
            <a:tailEnd/>
          </a:ln>
          <a:effectLst/>
        </p:spPr>
        <p:txBody>
          <a:bodyPr/>
          <a:lstStyle/>
          <a:p>
            <a:r>
              <a:rPr lang="en-US" sz="1600"/>
              <a:t>Begin</a:t>
            </a:r>
            <a:endParaRPr lang="en-US" sz="2400"/>
          </a:p>
        </p:txBody>
      </p:sp>
      <p:sp>
        <p:nvSpPr>
          <p:cNvPr id="27676" name="Line 28"/>
          <p:cNvSpPr>
            <a:spLocks noChangeShapeType="1"/>
          </p:cNvSpPr>
          <p:nvPr/>
        </p:nvSpPr>
        <p:spPr bwMode="auto">
          <a:xfrm>
            <a:off x="4751388" y="1382713"/>
            <a:ext cx="0" cy="327025"/>
          </a:xfrm>
          <a:prstGeom prst="line">
            <a:avLst/>
          </a:prstGeom>
          <a:noFill/>
          <a:ln w="28575">
            <a:solidFill>
              <a:srgbClr val="FF0000"/>
            </a:solidFill>
            <a:round/>
            <a:headEnd/>
            <a:tailEnd type="triangle" w="med" len="med"/>
          </a:ln>
          <a:effectLst/>
        </p:spPr>
        <p:txBody>
          <a:bodyPr/>
          <a:lstStyle/>
          <a:p>
            <a:endParaRPr lang="en-US"/>
          </a:p>
        </p:txBody>
      </p:sp>
      <p:sp>
        <p:nvSpPr>
          <p:cNvPr id="27677" name="Text Box 29"/>
          <p:cNvSpPr txBox="1">
            <a:spLocks noChangeArrowheads="1"/>
          </p:cNvSpPr>
          <p:nvPr/>
        </p:nvSpPr>
        <p:spPr bwMode="auto">
          <a:xfrm>
            <a:off x="4343400" y="3505200"/>
            <a:ext cx="941388" cy="436563"/>
          </a:xfrm>
          <a:prstGeom prst="rect">
            <a:avLst/>
          </a:prstGeom>
          <a:solidFill>
            <a:schemeClr val="accent1">
              <a:alpha val="50000"/>
            </a:schemeClr>
          </a:solidFill>
          <a:ln w="28575">
            <a:solidFill>
              <a:srgbClr val="FF0000"/>
            </a:solidFill>
            <a:miter lim="800000"/>
            <a:headEnd/>
            <a:tailEnd/>
          </a:ln>
          <a:effectLst/>
        </p:spPr>
        <p:txBody>
          <a:bodyPr/>
          <a:lstStyle/>
          <a:p>
            <a:r>
              <a:rPr lang="en-US" sz="1200"/>
              <a:t>F = F + 1</a:t>
            </a:r>
            <a:endParaRPr lang="en-US"/>
          </a:p>
        </p:txBody>
      </p:sp>
      <p:sp>
        <p:nvSpPr>
          <p:cNvPr id="27678" name="Line 30"/>
          <p:cNvSpPr>
            <a:spLocks noChangeShapeType="1"/>
          </p:cNvSpPr>
          <p:nvPr/>
        </p:nvSpPr>
        <p:spPr bwMode="auto">
          <a:xfrm>
            <a:off x="4751388" y="3352800"/>
            <a:ext cx="0" cy="217488"/>
          </a:xfrm>
          <a:prstGeom prst="line">
            <a:avLst/>
          </a:prstGeom>
          <a:noFill/>
          <a:ln w="28575">
            <a:solidFill>
              <a:srgbClr val="FF0000"/>
            </a:solidFill>
            <a:round/>
            <a:headEnd/>
            <a:tailEnd type="triangle" w="med" len="med"/>
          </a:ln>
          <a:effectLst/>
        </p:spPr>
        <p:txBody>
          <a:bodyPr/>
          <a:lstStyle/>
          <a:p>
            <a:endParaRPr lang="en-US"/>
          </a:p>
        </p:txBody>
      </p:sp>
      <p:sp>
        <p:nvSpPr>
          <p:cNvPr id="27679" name="AutoShape 31"/>
          <p:cNvSpPr>
            <a:spLocks noChangeArrowheads="1"/>
          </p:cNvSpPr>
          <p:nvPr/>
        </p:nvSpPr>
        <p:spPr bwMode="auto">
          <a:xfrm>
            <a:off x="3733800" y="4189413"/>
            <a:ext cx="1884363" cy="850900"/>
          </a:xfrm>
          <a:prstGeom prst="flowChartDecision">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7680" name="Text Box 32"/>
          <p:cNvSpPr txBox="1">
            <a:spLocks noChangeArrowheads="1"/>
          </p:cNvSpPr>
          <p:nvPr/>
        </p:nvSpPr>
        <p:spPr bwMode="auto">
          <a:xfrm>
            <a:off x="4281488" y="4397375"/>
            <a:ext cx="1012825" cy="327025"/>
          </a:xfrm>
          <a:prstGeom prst="rect">
            <a:avLst/>
          </a:prstGeom>
          <a:noFill/>
          <a:ln w="28575">
            <a:noFill/>
            <a:miter lim="800000"/>
            <a:headEnd/>
            <a:tailEnd/>
          </a:ln>
          <a:effectLst/>
        </p:spPr>
        <p:txBody>
          <a:bodyPr/>
          <a:lstStyle/>
          <a:p>
            <a:r>
              <a:rPr lang="en-US"/>
              <a:t>F=M</a:t>
            </a:r>
            <a:endParaRPr lang="en-US" sz="2800"/>
          </a:p>
        </p:txBody>
      </p:sp>
      <p:sp>
        <p:nvSpPr>
          <p:cNvPr id="27681" name="Line 33"/>
          <p:cNvSpPr>
            <a:spLocks noChangeShapeType="1"/>
          </p:cNvSpPr>
          <p:nvPr/>
        </p:nvSpPr>
        <p:spPr bwMode="auto">
          <a:xfrm>
            <a:off x="5638800" y="4648200"/>
            <a:ext cx="706438" cy="0"/>
          </a:xfrm>
          <a:prstGeom prst="line">
            <a:avLst/>
          </a:prstGeom>
          <a:noFill/>
          <a:ln w="28575">
            <a:solidFill>
              <a:srgbClr val="FF0000"/>
            </a:solidFill>
            <a:round/>
            <a:headEnd/>
            <a:tailEnd type="triangle" w="med" len="med"/>
          </a:ln>
          <a:effectLst/>
        </p:spPr>
        <p:txBody>
          <a:bodyPr/>
          <a:lstStyle/>
          <a:p>
            <a:endParaRPr lang="en-US"/>
          </a:p>
        </p:txBody>
      </p:sp>
      <p:sp>
        <p:nvSpPr>
          <p:cNvPr id="27682" name="AutoShape 34"/>
          <p:cNvSpPr>
            <a:spLocks noChangeArrowheads="1"/>
          </p:cNvSpPr>
          <p:nvPr/>
        </p:nvSpPr>
        <p:spPr bwMode="auto">
          <a:xfrm>
            <a:off x="3810000" y="1709738"/>
            <a:ext cx="1884363" cy="869950"/>
          </a:xfrm>
          <a:prstGeom prst="flowChartDecision">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7683" name="Text Box 35"/>
          <p:cNvSpPr txBox="1">
            <a:spLocks noChangeArrowheads="1"/>
          </p:cNvSpPr>
          <p:nvPr/>
        </p:nvSpPr>
        <p:spPr bwMode="auto">
          <a:xfrm>
            <a:off x="4398963" y="2035175"/>
            <a:ext cx="706437" cy="327025"/>
          </a:xfrm>
          <a:prstGeom prst="rect">
            <a:avLst/>
          </a:prstGeom>
          <a:noFill/>
          <a:ln w="28575">
            <a:noFill/>
            <a:miter lim="800000"/>
            <a:headEnd/>
            <a:tailEnd/>
          </a:ln>
          <a:effectLst/>
        </p:spPr>
        <p:txBody>
          <a:bodyPr/>
          <a:lstStyle/>
          <a:p>
            <a:r>
              <a:rPr lang="en-US"/>
              <a:t>J=0</a:t>
            </a:r>
            <a:endParaRPr lang="en-US" sz="2800"/>
          </a:p>
        </p:txBody>
      </p:sp>
      <p:sp>
        <p:nvSpPr>
          <p:cNvPr id="27684" name="Line 36"/>
          <p:cNvSpPr>
            <a:spLocks noChangeShapeType="1"/>
          </p:cNvSpPr>
          <p:nvPr/>
        </p:nvSpPr>
        <p:spPr bwMode="auto">
          <a:xfrm>
            <a:off x="4751388" y="2579688"/>
            <a:ext cx="0" cy="327025"/>
          </a:xfrm>
          <a:prstGeom prst="line">
            <a:avLst/>
          </a:prstGeom>
          <a:noFill/>
          <a:ln w="28575">
            <a:solidFill>
              <a:srgbClr val="FF0000"/>
            </a:solidFill>
            <a:round/>
            <a:headEnd/>
            <a:tailEnd type="triangle" w="med" len="med"/>
          </a:ln>
          <a:effectLst/>
        </p:spPr>
        <p:txBody>
          <a:bodyPr/>
          <a:lstStyle/>
          <a:p>
            <a:endParaRPr lang="en-US"/>
          </a:p>
        </p:txBody>
      </p:sp>
      <p:sp>
        <p:nvSpPr>
          <p:cNvPr id="27686" name="Text Box 38"/>
          <p:cNvSpPr txBox="1">
            <a:spLocks noChangeArrowheads="1"/>
          </p:cNvSpPr>
          <p:nvPr/>
        </p:nvSpPr>
        <p:spPr bwMode="auto">
          <a:xfrm>
            <a:off x="5575300" y="1709738"/>
            <a:ext cx="944563" cy="347662"/>
          </a:xfrm>
          <a:prstGeom prst="rect">
            <a:avLst/>
          </a:prstGeom>
          <a:noFill/>
          <a:ln w="28575">
            <a:noFill/>
            <a:miter lim="800000"/>
            <a:headEnd/>
            <a:tailEnd/>
          </a:ln>
          <a:effectLst/>
        </p:spPr>
        <p:txBody>
          <a:bodyPr/>
          <a:lstStyle/>
          <a:p>
            <a:pPr algn="ctr"/>
            <a:r>
              <a:rPr lang="en-US" sz="1400" b="1"/>
              <a:t>Y</a:t>
            </a:r>
            <a:endParaRPr lang="en-US" sz="3600" b="1"/>
          </a:p>
        </p:txBody>
      </p:sp>
      <p:sp>
        <p:nvSpPr>
          <p:cNvPr id="27687" name="Text Box 39"/>
          <p:cNvSpPr txBox="1">
            <a:spLocks noChangeArrowheads="1"/>
          </p:cNvSpPr>
          <p:nvPr/>
        </p:nvSpPr>
        <p:spPr bwMode="auto">
          <a:xfrm>
            <a:off x="7107238" y="1927225"/>
            <a:ext cx="1884362" cy="544513"/>
          </a:xfrm>
          <a:prstGeom prst="rect">
            <a:avLst/>
          </a:prstGeom>
          <a:solidFill>
            <a:schemeClr val="accent1">
              <a:alpha val="50000"/>
            </a:schemeClr>
          </a:solidFill>
          <a:ln w="28575">
            <a:solidFill>
              <a:srgbClr val="FF0000"/>
            </a:solidFill>
            <a:miter lim="800000"/>
            <a:headEnd/>
            <a:tailEnd/>
          </a:ln>
          <a:effectLst/>
        </p:spPr>
        <p:txBody>
          <a:bodyPr/>
          <a:lstStyle/>
          <a:p>
            <a:pPr algn="ctr"/>
            <a:r>
              <a:rPr lang="en-US" sz="1600"/>
              <a:t>Empty Queue (underflow)</a:t>
            </a:r>
            <a:endParaRPr lang="en-US" sz="2400"/>
          </a:p>
        </p:txBody>
      </p:sp>
      <p:sp>
        <p:nvSpPr>
          <p:cNvPr id="27688" name="Text Box 40"/>
          <p:cNvSpPr txBox="1">
            <a:spLocks noChangeArrowheads="1"/>
          </p:cNvSpPr>
          <p:nvPr/>
        </p:nvSpPr>
        <p:spPr bwMode="auto">
          <a:xfrm>
            <a:off x="6324600" y="4386263"/>
            <a:ext cx="706438" cy="436562"/>
          </a:xfrm>
          <a:prstGeom prst="rect">
            <a:avLst/>
          </a:prstGeom>
          <a:solidFill>
            <a:schemeClr val="accent1">
              <a:alpha val="50000"/>
            </a:schemeClr>
          </a:solidFill>
          <a:ln w="28575">
            <a:solidFill>
              <a:srgbClr val="FF0000"/>
            </a:solidFill>
            <a:miter lim="800000"/>
            <a:headEnd/>
            <a:tailEnd/>
          </a:ln>
          <a:effectLst/>
        </p:spPr>
        <p:txBody>
          <a:bodyPr/>
          <a:lstStyle/>
          <a:p>
            <a:r>
              <a:rPr lang="en-US" sz="1200"/>
              <a:t>F := 0</a:t>
            </a:r>
            <a:endParaRPr lang="en-US"/>
          </a:p>
        </p:txBody>
      </p:sp>
      <p:sp>
        <p:nvSpPr>
          <p:cNvPr id="27689" name="Text Box 41"/>
          <p:cNvSpPr txBox="1">
            <a:spLocks noChangeArrowheads="1"/>
          </p:cNvSpPr>
          <p:nvPr/>
        </p:nvSpPr>
        <p:spPr bwMode="auto">
          <a:xfrm>
            <a:off x="5105400" y="2471738"/>
            <a:ext cx="823913" cy="325437"/>
          </a:xfrm>
          <a:prstGeom prst="rect">
            <a:avLst/>
          </a:prstGeom>
          <a:noFill/>
          <a:ln w="28575">
            <a:noFill/>
            <a:miter lim="800000"/>
            <a:headEnd/>
            <a:tailEnd/>
          </a:ln>
          <a:effectLst/>
        </p:spPr>
        <p:txBody>
          <a:bodyPr/>
          <a:lstStyle/>
          <a:p>
            <a:pPr algn="ctr"/>
            <a:r>
              <a:rPr lang="en-US" sz="1200" b="1"/>
              <a:t>N</a:t>
            </a:r>
            <a:endParaRPr lang="en-US" sz="2800" b="1"/>
          </a:p>
        </p:txBody>
      </p:sp>
      <p:sp>
        <p:nvSpPr>
          <p:cNvPr id="27690" name="Text Box 42"/>
          <p:cNvSpPr txBox="1">
            <a:spLocks noChangeArrowheads="1"/>
          </p:cNvSpPr>
          <p:nvPr/>
        </p:nvSpPr>
        <p:spPr bwMode="auto">
          <a:xfrm>
            <a:off x="4191000" y="2895600"/>
            <a:ext cx="1176338" cy="434975"/>
          </a:xfrm>
          <a:prstGeom prst="rect">
            <a:avLst/>
          </a:prstGeom>
          <a:solidFill>
            <a:schemeClr val="accent1">
              <a:alpha val="50000"/>
            </a:schemeClr>
          </a:solidFill>
          <a:ln w="28575">
            <a:solidFill>
              <a:srgbClr val="FF0000"/>
            </a:solidFill>
            <a:miter lim="800000"/>
            <a:headEnd/>
            <a:tailEnd/>
          </a:ln>
          <a:effectLst/>
        </p:spPr>
        <p:txBody>
          <a:bodyPr/>
          <a:lstStyle/>
          <a:p>
            <a:r>
              <a:rPr lang="en-US"/>
              <a:t>Y := V[F]</a:t>
            </a:r>
            <a:endParaRPr lang="en-US" sz="2800"/>
          </a:p>
        </p:txBody>
      </p:sp>
      <p:sp>
        <p:nvSpPr>
          <p:cNvPr id="27692" name="AutoShape 44"/>
          <p:cNvSpPr>
            <a:spLocks noChangeArrowheads="1"/>
          </p:cNvSpPr>
          <p:nvPr/>
        </p:nvSpPr>
        <p:spPr bwMode="auto">
          <a:xfrm>
            <a:off x="4044950" y="6237288"/>
            <a:ext cx="1295400" cy="544512"/>
          </a:xfrm>
          <a:prstGeom prst="flowChartAlternateProcess">
            <a:avLst/>
          </a:prstGeom>
          <a:solidFill>
            <a:schemeClr val="accent1">
              <a:alpha val="50000"/>
            </a:schemeClr>
          </a:solidFill>
          <a:ln w="28575">
            <a:solidFill>
              <a:srgbClr val="FF0000"/>
            </a:solidFill>
            <a:miter lim="800000"/>
            <a:headEnd/>
            <a:tailEnd/>
          </a:ln>
          <a:effectLst/>
        </p:spPr>
        <p:txBody>
          <a:bodyPr/>
          <a:lstStyle/>
          <a:p>
            <a:endParaRPr lang="en-US"/>
          </a:p>
        </p:txBody>
      </p:sp>
      <p:sp>
        <p:nvSpPr>
          <p:cNvPr id="27693" name="Text Box 45"/>
          <p:cNvSpPr txBox="1">
            <a:spLocks noChangeArrowheads="1"/>
          </p:cNvSpPr>
          <p:nvPr/>
        </p:nvSpPr>
        <p:spPr bwMode="auto">
          <a:xfrm>
            <a:off x="4281488" y="6303963"/>
            <a:ext cx="823912" cy="325437"/>
          </a:xfrm>
          <a:prstGeom prst="rect">
            <a:avLst/>
          </a:prstGeom>
          <a:noFill/>
          <a:ln w="28575">
            <a:noFill/>
            <a:miter lim="800000"/>
            <a:headEnd/>
            <a:tailEnd/>
          </a:ln>
          <a:effectLst/>
        </p:spPr>
        <p:txBody>
          <a:bodyPr/>
          <a:lstStyle/>
          <a:p>
            <a:r>
              <a:rPr lang="en-US"/>
              <a:t>END</a:t>
            </a:r>
            <a:endParaRPr lang="en-US" sz="2800"/>
          </a:p>
        </p:txBody>
      </p:sp>
      <p:sp>
        <p:nvSpPr>
          <p:cNvPr id="27694" name="Text Box 46"/>
          <p:cNvSpPr txBox="1">
            <a:spLocks noChangeArrowheads="1"/>
          </p:cNvSpPr>
          <p:nvPr/>
        </p:nvSpPr>
        <p:spPr bwMode="auto">
          <a:xfrm>
            <a:off x="5638800" y="4267200"/>
            <a:ext cx="588963" cy="325438"/>
          </a:xfrm>
          <a:prstGeom prst="rect">
            <a:avLst/>
          </a:prstGeom>
          <a:noFill/>
          <a:ln w="28575">
            <a:noFill/>
            <a:miter lim="800000"/>
            <a:headEnd/>
            <a:tailEnd/>
          </a:ln>
          <a:effectLst/>
        </p:spPr>
        <p:txBody>
          <a:bodyPr/>
          <a:lstStyle/>
          <a:p>
            <a:r>
              <a:rPr lang="en-US" b="1"/>
              <a:t>Y</a:t>
            </a:r>
            <a:endParaRPr lang="en-US" sz="2800" b="1"/>
          </a:p>
        </p:txBody>
      </p:sp>
      <p:sp>
        <p:nvSpPr>
          <p:cNvPr id="27695" name="Line 47"/>
          <p:cNvSpPr>
            <a:spLocks noChangeShapeType="1"/>
          </p:cNvSpPr>
          <p:nvPr/>
        </p:nvSpPr>
        <p:spPr bwMode="auto">
          <a:xfrm>
            <a:off x="8305800" y="2438400"/>
            <a:ext cx="0" cy="4114800"/>
          </a:xfrm>
          <a:prstGeom prst="line">
            <a:avLst/>
          </a:prstGeom>
          <a:noFill/>
          <a:ln w="28575">
            <a:solidFill>
              <a:srgbClr val="FF0000"/>
            </a:solidFill>
            <a:round/>
            <a:headEnd/>
            <a:tailEnd/>
          </a:ln>
          <a:effectLst/>
        </p:spPr>
        <p:txBody>
          <a:bodyPr/>
          <a:lstStyle/>
          <a:p>
            <a:endParaRPr lang="en-US"/>
          </a:p>
        </p:txBody>
      </p:sp>
      <p:sp>
        <p:nvSpPr>
          <p:cNvPr id="27696" name="Line 48"/>
          <p:cNvSpPr>
            <a:spLocks noChangeShapeType="1"/>
          </p:cNvSpPr>
          <p:nvPr/>
        </p:nvSpPr>
        <p:spPr bwMode="auto">
          <a:xfrm flipH="1">
            <a:off x="5340350" y="6553200"/>
            <a:ext cx="2944813" cy="0"/>
          </a:xfrm>
          <a:prstGeom prst="line">
            <a:avLst/>
          </a:prstGeom>
          <a:noFill/>
          <a:ln w="28575">
            <a:solidFill>
              <a:srgbClr val="FF0000"/>
            </a:solidFill>
            <a:round/>
            <a:headEnd/>
            <a:tailEnd type="triangle" w="med" len="med"/>
          </a:ln>
          <a:effectLst/>
        </p:spPr>
        <p:txBody>
          <a:bodyPr/>
          <a:lstStyle/>
          <a:p>
            <a:endParaRPr lang="en-US"/>
          </a:p>
        </p:txBody>
      </p:sp>
      <p:sp>
        <p:nvSpPr>
          <p:cNvPr id="27698" name="Line 50"/>
          <p:cNvSpPr>
            <a:spLocks noChangeShapeType="1"/>
          </p:cNvSpPr>
          <p:nvPr/>
        </p:nvSpPr>
        <p:spPr bwMode="auto">
          <a:xfrm>
            <a:off x="4699000" y="5029200"/>
            <a:ext cx="25400" cy="381000"/>
          </a:xfrm>
          <a:prstGeom prst="line">
            <a:avLst/>
          </a:prstGeom>
          <a:noFill/>
          <a:ln w="28575">
            <a:solidFill>
              <a:srgbClr val="FF0000"/>
            </a:solidFill>
            <a:round/>
            <a:headEnd/>
            <a:tailEnd type="triangle" w="med" len="med"/>
          </a:ln>
          <a:effectLst/>
        </p:spPr>
        <p:txBody>
          <a:bodyPr/>
          <a:lstStyle/>
          <a:p>
            <a:endParaRPr lang="en-US"/>
          </a:p>
        </p:txBody>
      </p:sp>
      <p:sp>
        <p:nvSpPr>
          <p:cNvPr id="27699" name="Line 51"/>
          <p:cNvSpPr>
            <a:spLocks noChangeShapeType="1"/>
          </p:cNvSpPr>
          <p:nvPr/>
        </p:nvSpPr>
        <p:spPr bwMode="auto">
          <a:xfrm flipH="1">
            <a:off x="4699000" y="5257800"/>
            <a:ext cx="2003425" cy="0"/>
          </a:xfrm>
          <a:prstGeom prst="line">
            <a:avLst/>
          </a:prstGeom>
          <a:noFill/>
          <a:ln w="28575">
            <a:solidFill>
              <a:srgbClr val="FF0000"/>
            </a:solidFill>
            <a:round/>
            <a:headEnd/>
            <a:tailEnd type="triangle" w="med" len="med"/>
          </a:ln>
          <a:effectLst/>
        </p:spPr>
        <p:txBody>
          <a:bodyPr/>
          <a:lstStyle/>
          <a:p>
            <a:endParaRPr lang="en-US"/>
          </a:p>
        </p:txBody>
      </p:sp>
      <p:sp>
        <p:nvSpPr>
          <p:cNvPr id="27700" name="Line 52"/>
          <p:cNvSpPr>
            <a:spLocks noChangeShapeType="1"/>
          </p:cNvSpPr>
          <p:nvPr/>
        </p:nvSpPr>
        <p:spPr bwMode="auto">
          <a:xfrm flipV="1">
            <a:off x="6702425" y="4876800"/>
            <a:ext cx="3175" cy="381000"/>
          </a:xfrm>
          <a:prstGeom prst="line">
            <a:avLst/>
          </a:prstGeom>
          <a:noFill/>
          <a:ln w="28575">
            <a:solidFill>
              <a:srgbClr val="FF0000"/>
            </a:solidFill>
            <a:round/>
            <a:headEnd/>
            <a:tailEnd/>
          </a:ln>
          <a:effectLst/>
        </p:spPr>
        <p:txBody>
          <a:bodyPr/>
          <a:lstStyle/>
          <a:p>
            <a:endParaRPr lang="en-US"/>
          </a:p>
        </p:txBody>
      </p:sp>
      <p:sp>
        <p:nvSpPr>
          <p:cNvPr id="27701" name="Line 53"/>
          <p:cNvSpPr>
            <a:spLocks noChangeShapeType="1"/>
          </p:cNvSpPr>
          <p:nvPr/>
        </p:nvSpPr>
        <p:spPr bwMode="auto">
          <a:xfrm>
            <a:off x="5665788" y="2133600"/>
            <a:ext cx="1484312" cy="0"/>
          </a:xfrm>
          <a:prstGeom prst="line">
            <a:avLst/>
          </a:prstGeom>
          <a:noFill/>
          <a:ln w="28575">
            <a:solidFill>
              <a:srgbClr val="FF0000"/>
            </a:solidFill>
            <a:round/>
            <a:headEnd/>
            <a:tailEnd type="triangle" w="med" len="med"/>
          </a:ln>
          <a:effectLst/>
        </p:spPr>
        <p:txBody>
          <a:bodyPr/>
          <a:lstStyle/>
          <a:p>
            <a:endParaRPr lang="en-US"/>
          </a:p>
        </p:txBody>
      </p:sp>
      <p:sp>
        <p:nvSpPr>
          <p:cNvPr id="27704" name="Text Box 56"/>
          <p:cNvSpPr txBox="1">
            <a:spLocks noChangeArrowheads="1"/>
          </p:cNvSpPr>
          <p:nvPr/>
        </p:nvSpPr>
        <p:spPr bwMode="auto">
          <a:xfrm>
            <a:off x="0" y="1371600"/>
            <a:ext cx="3962400" cy="3140075"/>
          </a:xfrm>
          <a:prstGeom prst="rect">
            <a:avLst/>
          </a:prstGeom>
          <a:noFill/>
          <a:ln w="9525">
            <a:noFill/>
            <a:miter lim="800000"/>
            <a:headEnd/>
            <a:tailEnd/>
          </a:ln>
          <a:effectLst/>
        </p:spPr>
        <p:txBody>
          <a:bodyPr>
            <a:spAutoFit/>
          </a:bodyPr>
          <a:lstStyle/>
          <a:p>
            <a:r>
              <a:rPr lang="en-US"/>
              <a:t>- </a:t>
            </a:r>
            <a:r>
              <a:rPr lang="en-US" sz="2000"/>
              <a:t>Deletion of an element</a:t>
            </a:r>
          </a:p>
          <a:p>
            <a:endParaRPr lang="en-US" sz="2000"/>
          </a:p>
          <a:p>
            <a:r>
              <a:rPr lang="en-US" sz="2000"/>
              <a:t>- For this, it’s imperative to check whether queue is empty or not.</a:t>
            </a:r>
          </a:p>
          <a:p>
            <a:endParaRPr lang="en-US" sz="2000"/>
          </a:p>
          <a:p>
            <a:r>
              <a:rPr lang="en-US" sz="2000"/>
              <a:t>R= Rear points to rear Element</a:t>
            </a:r>
          </a:p>
          <a:p>
            <a:endParaRPr lang="en-US" sz="2000"/>
          </a:p>
          <a:p>
            <a:r>
              <a:rPr lang="en-US" sz="2000"/>
              <a:t>F= Front will point to position after first element (after the deletion).</a:t>
            </a:r>
          </a:p>
        </p:txBody>
      </p:sp>
      <p:sp>
        <p:nvSpPr>
          <p:cNvPr id="27705" name="Text Box 57"/>
          <p:cNvSpPr txBox="1">
            <a:spLocks noChangeArrowheads="1"/>
          </p:cNvSpPr>
          <p:nvPr/>
        </p:nvSpPr>
        <p:spPr bwMode="auto">
          <a:xfrm>
            <a:off x="4267200" y="5410200"/>
            <a:ext cx="941388" cy="436563"/>
          </a:xfrm>
          <a:prstGeom prst="rect">
            <a:avLst/>
          </a:prstGeom>
          <a:solidFill>
            <a:schemeClr val="accent1">
              <a:alpha val="50000"/>
            </a:schemeClr>
          </a:solidFill>
          <a:ln w="28575">
            <a:solidFill>
              <a:srgbClr val="FF0000"/>
            </a:solidFill>
            <a:miter lim="800000"/>
            <a:headEnd/>
            <a:tailEnd/>
          </a:ln>
          <a:effectLst/>
        </p:spPr>
        <p:txBody>
          <a:bodyPr/>
          <a:lstStyle/>
          <a:p>
            <a:r>
              <a:rPr lang="en-US" sz="1200"/>
              <a:t>J:= J - 1</a:t>
            </a:r>
            <a:endParaRPr lang="en-US"/>
          </a:p>
        </p:txBody>
      </p:sp>
      <p:sp>
        <p:nvSpPr>
          <p:cNvPr id="27706" name="Line 58"/>
          <p:cNvSpPr>
            <a:spLocks noChangeShapeType="1"/>
          </p:cNvSpPr>
          <p:nvPr/>
        </p:nvSpPr>
        <p:spPr bwMode="auto">
          <a:xfrm>
            <a:off x="4648200" y="5856288"/>
            <a:ext cx="25400" cy="381000"/>
          </a:xfrm>
          <a:prstGeom prst="line">
            <a:avLst/>
          </a:prstGeom>
          <a:noFill/>
          <a:ln w="28575">
            <a:solidFill>
              <a:srgbClr val="FF0000"/>
            </a:solidFill>
            <a:round/>
            <a:headEnd/>
            <a:tailEnd type="triangle" w="med" len="med"/>
          </a:ln>
          <a:effectLst/>
        </p:spPr>
        <p:txBody>
          <a:bodyPr/>
          <a:lstStyle/>
          <a:p>
            <a:endParaRPr lang="en-US"/>
          </a:p>
        </p:txBody>
      </p:sp>
      <p:sp>
        <p:nvSpPr>
          <p:cNvPr id="27707" name="Freeform 59"/>
          <p:cNvSpPr>
            <a:spLocks/>
          </p:cNvSpPr>
          <p:nvPr/>
        </p:nvSpPr>
        <p:spPr bwMode="auto">
          <a:xfrm>
            <a:off x="4710113" y="3921125"/>
            <a:ext cx="1587" cy="263525"/>
          </a:xfrm>
          <a:custGeom>
            <a:avLst/>
            <a:gdLst/>
            <a:ahLst/>
            <a:cxnLst>
              <a:cxn ang="0">
                <a:pos x="0" y="0"/>
              </a:cxn>
              <a:cxn ang="0">
                <a:pos x="0" y="166"/>
              </a:cxn>
            </a:cxnLst>
            <a:rect l="0" t="0" r="r" b="b"/>
            <a:pathLst>
              <a:path w="1" h="166">
                <a:moveTo>
                  <a:pt x="0" y="0"/>
                </a:moveTo>
                <a:lnTo>
                  <a:pt x="0" y="166"/>
                </a:lnTo>
              </a:path>
            </a:pathLst>
          </a:custGeom>
          <a:noFill/>
          <a:ln w="28575">
            <a:solidFill>
              <a:srgbClr val="FF0000"/>
            </a:solidFill>
            <a:round/>
            <a:headEnd/>
            <a:tailEnd type="triangle" w="med" len="med"/>
          </a:ln>
          <a:effectLst/>
        </p:spPr>
        <p:txBody>
          <a:bodyPr/>
          <a:lstStyle/>
          <a:p>
            <a:endParaRPr lang="en-US"/>
          </a:p>
        </p:txBody>
      </p:sp>
      <p:sp>
        <p:nvSpPr>
          <p:cNvPr id="27708" name="Text Box 60"/>
          <p:cNvSpPr txBox="1">
            <a:spLocks noChangeArrowheads="1"/>
          </p:cNvSpPr>
          <p:nvPr/>
        </p:nvSpPr>
        <p:spPr bwMode="auto">
          <a:xfrm>
            <a:off x="3733800" y="5029200"/>
            <a:ext cx="823913" cy="325438"/>
          </a:xfrm>
          <a:prstGeom prst="rect">
            <a:avLst/>
          </a:prstGeom>
          <a:noFill/>
          <a:ln w="28575">
            <a:noFill/>
            <a:miter lim="800000"/>
            <a:headEnd/>
            <a:tailEnd/>
          </a:ln>
          <a:effectLst/>
        </p:spPr>
        <p:txBody>
          <a:bodyPr/>
          <a:lstStyle/>
          <a:p>
            <a:pPr algn="ctr"/>
            <a:r>
              <a:rPr lang="en-US" sz="1200" b="1"/>
              <a:t>N</a:t>
            </a:r>
            <a:endParaRPr lang="en-US" sz="2800" b="1"/>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0825" y="185738"/>
            <a:ext cx="8607425"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Queue Specification</a:t>
            </a:r>
          </a:p>
        </p:txBody>
      </p:sp>
      <p:sp>
        <p:nvSpPr>
          <p:cNvPr id="28677" name="Rectangle 6"/>
          <p:cNvSpPr>
            <a:spLocks noChangeArrowheads="1"/>
          </p:cNvSpPr>
          <p:nvPr/>
        </p:nvSpPr>
        <p:spPr bwMode="auto">
          <a:xfrm>
            <a:off x="381000" y="892175"/>
            <a:ext cx="8382000" cy="5035550"/>
          </a:xfrm>
          <a:prstGeom prst="rect">
            <a:avLst/>
          </a:prstGeom>
          <a:noFill/>
          <a:ln w="9525" algn="ctr">
            <a:noFill/>
            <a:miter lim="800000"/>
            <a:headEnd/>
            <a:tailEnd/>
          </a:ln>
        </p:spPr>
        <p:txBody>
          <a:bodyPr>
            <a:spAutoFit/>
          </a:bodyPr>
          <a:lstStyle/>
          <a:p>
            <a:r>
              <a:rPr lang="en-AU" altLang="en-AU" b="1">
                <a:latin typeface="Courier New" pitchFamily="49" charset="0"/>
              </a:rPr>
              <a:t>interface QueueMethods</a:t>
            </a:r>
          </a:p>
          <a:p>
            <a:r>
              <a:rPr lang="en-AU" altLang="en-AU" b="1">
                <a:latin typeface="Courier New" pitchFamily="49" charset="0"/>
              </a:rPr>
              <a:t>{</a:t>
            </a:r>
          </a:p>
          <a:p>
            <a:r>
              <a:rPr lang="en-AU" altLang="en-AU" b="1">
                <a:latin typeface="Courier New" pitchFamily="49" charset="0"/>
              </a:rPr>
              <a:t>   public void enqueue(</a:t>
            </a:r>
            <a:r>
              <a:rPr lang="en-AU" altLang="en-AU" b="1">
                <a:solidFill>
                  <a:srgbClr val="CC0000"/>
                </a:solidFill>
                <a:latin typeface="Courier New" pitchFamily="49" charset="0"/>
              </a:rPr>
              <a:t>Object item</a:t>
            </a:r>
            <a:r>
              <a:rPr lang="en-AU" altLang="en-AU" b="1">
                <a:latin typeface="Courier New" pitchFamily="49" charset="0"/>
              </a:rPr>
              <a:t>) throws</a:t>
            </a:r>
          </a:p>
          <a:p>
            <a:r>
              <a:rPr lang="en-AU" altLang="en-AU" b="1">
                <a:latin typeface="Courier New" pitchFamily="49" charset="0"/>
              </a:rPr>
              <a:t>                                    QueueOverflowException;</a:t>
            </a:r>
          </a:p>
          <a:p>
            <a:r>
              <a:rPr lang="en-AU" altLang="en-AU" b="1">
                <a:latin typeface="Courier New" pitchFamily="49" charset="0"/>
              </a:rPr>
              <a:t>   public void dequeue() throws QueueUnderflowException;</a:t>
            </a:r>
          </a:p>
          <a:p>
            <a:r>
              <a:rPr lang="en-AU" altLang="en-AU" b="1">
                <a:latin typeface="Courier New" pitchFamily="49" charset="0"/>
              </a:rPr>
              <a:t>   public </a:t>
            </a:r>
            <a:r>
              <a:rPr lang="en-AU" altLang="en-AU" b="1">
                <a:solidFill>
                  <a:srgbClr val="CC0000"/>
                </a:solidFill>
                <a:latin typeface="Courier New" pitchFamily="49" charset="0"/>
              </a:rPr>
              <a:t>Object</a:t>
            </a:r>
            <a:r>
              <a:rPr lang="en-AU" altLang="en-AU" b="1">
                <a:latin typeface="Courier New" pitchFamily="49" charset="0"/>
              </a:rPr>
              <a:t> peek() throws QueueUnderflowException;</a:t>
            </a:r>
          </a:p>
          <a:p>
            <a:r>
              <a:rPr lang="en-AU" altLang="en-AU" b="1">
                <a:latin typeface="Courier New" pitchFamily="49" charset="0"/>
              </a:rPr>
              <a:t>   public boolean isEmpty();</a:t>
            </a:r>
          </a:p>
          <a:p>
            <a:r>
              <a:rPr lang="en-AU" altLang="en-AU" b="1">
                <a:latin typeface="Courier New" pitchFamily="49" charset="0"/>
              </a:rPr>
              <a:t>   public boolean isFull ();</a:t>
            </a:r>
          </a:p>
          <a:p>
            <a:r>
              <a:rPr lang="en-AU" altLang="en-AU" b="1">
                <a:latin typeface="Courier New" pitchFamily="49" charset="0"/>
              </a:rPr>
              <a:t>}</a:t>
            </a:r>
          </a:p>
          <a:p>
            <a:endParaRPr lang="en-AU" altLang="en-AU" b="1">
              <a:latin typeface="Courier New" pitchFamily="49" charset="0"/>
            </a:endParaRPr>
          </a:p>
          <a:p>
            <a:r>
              <a:rPr lang="en-AU" altLang="en-AU" b="1">
                <a:latin typeface="Courier New" pitchFamily="49" charset="0"/>
              </a:rPr>
              <a:t>class QueueOverflowException extends Exception</a:t>
            </a:r>
          </a:p>
          <a:p>
            <a:r>
              <a:rPr lang="en-AU" altLang="en-AU" b="1">
                <a:latin typeface="Courier New" pitchFamily="49" charset="0"/>
              </a:rPr>
              <a:t>{</a:t>
            </a:r>
          </a:p>
          <a:p>
            <a:r>
              <a:rPr lang="en-AU" altLang="en-AU" b="1">
                <a:latin typeface="Courier New" pitchFamily="49" charset="0"/>
              </a:rPr>
              <a:t>   public QueueOverflowException(){;}</a:t>
            </a:r>
          </a:p>
          <a:p>
            <a:r>
              <a:rPr lang="en-AU" altLang="en-AU" b="1">
                <a:latin typeface="Courier New" pitchFamily="49" charset="0"/>
              </a:rPr>
              <a:t>}</a:t>
            </a:r>
          </a:p>
          <a:p>
            <a:r>
              <a:rPr lang="en-AU" altLang="en-AU" b="1">
                <a:latin typeface="Courier New" pitchFamily="49" charset="0"/>
              </a:rPr>
              <a:t>class QueueUnderflowException extends Exception</a:t>
            </a:r>
          </a:p>
          <a:p>
            <a:r>
              <a:rPr lang="en-AU" altLang="en-AU" b="1">
                <a:latin typeface="Courier New" pitchFamily="49" charset="0"/>
              </a:rPr>
              <a:t>{</a:t>
            </a:r>
          </a:p>
          <a:p>
            <a:r>
              <a:rPr lang="en-AU" altLang="en-AU" b="1">
                <a:latin typeface="Courier New" pitchFamily="49" charset="0"/>
              </a:rPr>
              <a:t>   public QueueUnderflowException(){;}</a:t>
            </a:r>
          </a:p>
          <a:p>
            <a:r>
              <a:rPr lang="en-AU" altLang="en-AU" b="1">
                <a:latin typeface="Courier New"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0825" y="185738"/>
            <a:ext cx="8607425"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Queue Implementation by Linked List (1)</a:t>
            </a:r>
          </a:p>
        </p:txBody>
      </p:sp>
      <p:sp>
        <p:nvSpPr>
          <p:cNvPr id="30725" name="Rectangle 5"/>
          <p:cNvSpPr>
            <a:spLocks noChangeArrowheads="1"/>
          </p:cNvSpPr>
          <p:nvPr/>
        </p:nvSpPr>
        <p:spPr bwMode="auto">
          <a:xfrm>
            <a:off x="381000" y="892175"/>
            <a:ext cx="8382000" cy="5310188"/>
          </a:xfrm>
          <a:prstGeom prst="rect">
            <a:avLst/>
          </a:prstGeom>
          <a:noFill/>
          <a:ln w="9525" algn="ctr">
            <a:noFill/>
            <a:miter lim="800000"/>
            <a:headEnd/>
            <a:tailEnd/>
          </a:ln>
        </p:spPr>
        <p:txBody>
          <a:bodyPr>
            <a:spAutoFit/>
          </a:bodyPr>
          <a:lstStyle/>
          <a:p>
            <a:pPr eaLnBrk="1" hangingPunct="1"/>
            <a:r>
              <a:rPr lang="en-AU" altLang="en-AU" b="1">
                <a:latin typeface="Courier New" pitchFamily="49" charset="0"/>
              </a:rPr>
              <a:t>public class Queue implements QueueMethods</a:t>
            </a:r>
          </a:p>
          <a:p>
            <a:pPr eaLnBrk="1" hangingPunct="1"/>
            <a:r>
              <a:rPr lang="en-AU" altLang="en-AU" b="1">
                <a:latin typeface="Courier New" pitchFamily="49" charset="0"/>
              </a:rPr>
              <a:t>{</a:t>
            </a:r>
          </a:p>
          <a:p>
            <a:pPr eaLnBrk="1" hangingPunct="1"/>
            <a:r>
              <a:rPr lang="en-AU" altLang="en-AU" b="1">
                <a:solidFill>
                  <a:srgbClr val="CC0000"/>
                </a:solidFill>
                <a:latin typeface="Courier New" pitchFamily="49" charset="0"/>
              </a:rPr>
              <a:t>   public ListNode head, tail;</a:t>
            </a:r>
          </a:p>
          <a:p>
            <a:pPr eaLnBrk="1" hangingPunct="1"/>
            <a:endParaRPr lang="en-AU" altLang="en-AU" b="1">
              <a:solidFill>
                <a:srgbClr val="CC0000"/>
              </a:solidFill>
              <a:latin typeface="Courier New" pitchFamily="49" charset="0"/>
            </a:endParaRPr>
          </a:p>
          <a:p>
            <a:pPr eaLnBrk="1" hangingPunct="1"/>
            <a:r>
              <a:rPr lang="en-AU" altLang="en-AU" b="1">
                <a:latin typeface="Courier New" pitchFamily="49" charset="0"/>
              </a:rPr>
              <a:t>   public Queue()</a:t>
            </a:r>
          </a:p>
          <a:p>
            <a:pPr eaLnBrk="1" hangingPunct="1"/>
            <a:r>
              <a:rPr lang="en-AU" altLang="en-AU" b="1">
                <a:latin typeface="Courier New" pitchFamily="49" charset="0"/>
              </a:rPr>
              <a:t>   {</a:t>
            </a:r>
          </a:p>
          <a:p>
            <a:pPr eaLnBrk="1" hangingPunct="1"/>
            <a:r>
              <a:rPr lang="en-AU" altLang="en-AU" b="1">
                <a:latin typeface="Courier New" pitchFamily="49" charset="0"/>
              </a:rPr>
              <a:t>      head = null;</a:t>
            </a:r>
          </a:p>
          <a:p>
            <a:pPr eaLnBrk="1" hangingPunct="1"/>
            <a:r>
              <a:rPr lang="en-AU" altLang="en-AU" b="1">
                <a:latin typeface="Courier New" pitchFamily="49" charset="0"/>
              </a:rPr>
              <a:t>      tail = null;</a:t>
            </a:r>
          </a:p>
          <a:p>
            <a:pPr eaLnBrk="1" hangingPunct="1"/>
            <a:r>
              <a:rPr lang="en-AU" altLang="en-AU" b="1">
                <a:latin typeface="Courier New" pitchFamily="49" charset="0"/>
              </a:rPr>
              <a:t>   }</a:t>
            </a:r>
          </a:p>
          <a:p>
            <a:pPr eaLnBrk="1" hangingPunct="1"/>
            <a:endParaRPr lang="en-AU" altLang="en-AU" b="1">
              <a:latin typeface="Courier New" pitchFamily="49" charset="0"/>
            </a:endParaRPr>
          </a:p>
          <a:p>
            <a:pPr eaLnBrk="1" hangingPunct="1"/>
            <a:r>
              <a:rPr lang="en-AU" altLang="en-AU" b="1">
                <a:latin typeface="Courier New" pitchFamily="49" charset="0"/>
              </a:rPr>
              <a:t>   public boolean isEmpty()</a:t>
            </a:r>
          </a:p>
          <a:p>
            <a:pPr eaLnBrk="1" hangingPunct="1"/>
            <a:r>
              <a:rPr lang="en-AU" altLang="en-AU" b="1">
                <a:latin typeface="Courier New" pitchFamily="49" charset="0"/>
              </a:rPr>
              <a:t>   {</a:t>
            </a:r>
          </a:p>
          <a:p>
            <a:pPr eaLnBrk="1" hangingPunct="1"/>
            <a:r>
              <a:rPr lang="en-AU" altLang="en-AU" b="1">
                <a:latin typeface="Courier New" pitchFamily="49" charset="0"/>
              </a:rPr>
              <a:t>      return ((head == null) ? true: false);</a:t>
            </a:r>
          </a:p>
          <a:p>
            <a:pPr eaLnBrk="1" hangingPunct="1"/>
            <a:r>
              <a:rPr lang="en-AU" altLang="en-AU" b="1">
                <a:latin typeface="Courier New" pitchFamily="49" charset="0"/>
              </a:rPr>
              <a:t>   }</a:t>
            </a:r>
          </a:p>
          <a:p>
            <a:pPr eaLnBrk="1" hangingPunct="1"/>
            <a:endParaRPr lang="en-AU" altLang="en-AU" b="1">
              <a:latin typeface="Courier New" pitchFamily="49" charset="0"/>
            </a:endParaRPr>
          </a:p>
          <a:p>
            <a:pPr eaLnBrk="1" hangingPunct="1"/>
            <a:r>
              <a:rPr lang="en-AU" altLang="en-AU" b="1">
                <a:latin typeface="Courier New" pitchFamily="49" charset="0"/>
              </a:rPr>
              <a:t>   public boolean isFull()</a:t>
            </a:r>
          </a:p>
          <a:p>
            <a:pPr eaLnBrk="1" hangingPunct="1"/>
            <a:r>
              <a:rPr lang="en-AU" altLang="en-AU" b="1">
                <a:latin typeface="Courier New" pitchFamily="49" charset="0"/>
              </a:rPr>
              <a:t>   {</a:t>
            </a:r>
          </a:p>
          <a:p>
            <a:pPr eaLnBrk="1" hangingPunct="1"/>
            <a:r>
              <a:rPr lang="en-AU" altLang="en-AU" b="1">
                <a:latin typeface="Courier New" pitchFamily="49" charset="0"/>
              </a:rPr>
              <a:t>      </a:t>
            </a:r>
            <a:r>
              <a:rPr lang="en-AU" altLang="en-AU" b="1">
                <a:solidFill>
                  <a:srgbClr val="339933"/>
                </a:solidFill>
                <a:latin typeface="Courier New" pitchFamily="49" charset="0"/>
              </a:rPr>
              <a:t>return false;</a:t>
            </a:r>
          </a:p>
          <a:p>
            <a:pPr eaLnBrk="1" hangingPunct="1"/>
            <a:r>
              <a:rPr lang="en-AU" altLang="en-AU" b="1">
                <a:latin typeface="Courier New" pitchFamily="49" charset="0"/>
              </a:rPr>
              <a:t>   }</a:t>
            </a:r>
          </a:p>
        </p:txBody>
      </p:sp>
      <p:sp>
        <p:nvSpPr>
          <p:cNvPr id="30726" name="Text Box 6"/>
          <p:cNvSpPr txBox="1">
            <a:spLocks noChangeArrowheads="1"/>
          </p:cNvSpPr>
          <p:nvPr/>
        </p:nvSpPr>
        <p:spPr bwMode="auto">
          <a:xfrm>
            <a:off x="6084888" y="1412875"/>
            <a:ext cx="2735262" cy="1878013"/>
          </a:xfrm>
          <a:prstGeom prst="rect">
            <a:avLst/>
          </a:prstGeom>
          <a:noFill/>
          <a:ln w="9525">
            <a:noFill/>
            <a:miter lim="800000"/>
            <a:headEnd/>
            <a:tailEnd/>
          </a:ln>
        </p:spPr>
        <p:txBody>
          <a:bodyPr>
            <a:spAutoFit/>
          </a:bodyPr>
          <a:lstStyle/>
          <a:p>
            <a:pPr algn="r" eaLnBrk="1" hangingPunct="1">
              <a:spcBef>
                <a:spcPct val="50000"/>
              </a:spcBef>
            </a:pPr>
            <a:r>
              <a:rPr lang="en-AU">
                <a:solidFill>
                  <a:srgbClr val="CC0000"/>
                </a:solidFill>
              </a:rPr>
              <a:t>Both head and tail references will be maintained, to save traversal time.</a:t>
            </a:r>
          </a:p>
          <a:p>
            <a:pPr algn="r" eaLnBrk="1" hangingPunct="1">
              <a:spcBef>
                <a:spcPct val="50000"/>
              </a:spcBef>
            </a:pPr>
            <a:r>
              <a:rPr lang="en-AU">
                <a:solidFill>
                  <a:srgbClr val="CC0000"/>
                </a:solidFill>
              </a:rPr>
              <a:t>The ListNode is the same used by the stack.</a:t>
            </a:r>
          </a:p>
        </p:txBody>
      </p:sp>
      <p:sp>
        <p:nvSpPr>
          <p:cNvPr id="30727" name="Text Box 7"/>
          <p:cNvSpPr txBox="1">
            <a:spLocks noChangeArrowheads="1"/>
          </p:cNvSpPr>
          <p:nvPr/>
        </p:nvSpPr>
        <p:spPr bwMode="auto">
          <a:xfrm>
            <a:off x="6443663" y="5105400"/>
            <a:ext cx="2376487" cy="915988"/>
          </a:xfrm>
          <a:prstGeom prst="rect">
            <a:avLst/>
          </a:prstGeom>
          <a:noFill/>
          <a:ln w="9525">
            <a:noFill/>
            <a:miter lim="800000"/>
            <a:headEnd/>
            <a:tailEnd/>
          </a:ln>
        </p:spPr>
        <p:txBody>
          <a:bodyPr>
            <a:spAutoFit/>
          </a:bodyPr>
          <a:lstStyle/>
          <a:p>
            <a:pPr algn="r" eaLnBrk="1" hangingPunct="1">
              <a:spcBef>
                <a:spcPct val="50000"/>
              </a:spcBef>
            </a:pPr>
            <a:r>
              <a:rPr lang="en-AU">
                <a:solidFill>
                  <a:srgbClr val="339933"/>
                </a:solidFill>
              </a:rPr>
              <a:t>Since the structure is dynamic, it can never be ‘full’.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50825" y="185738"/>
            <a:ext cx="8607425"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Queue Implementation by Linked List (2)</a:t>
            </a:r>
          </a:p>
        </p:txBody>
      </p:sp>
      <p:sp>
        <p:nvSpPr>
          <p:cNvPr id="32773" name="Rectangle 5"/>
          <p:cNvSpPr>
            <a:spLocks noChangeArrowheads="1"/>
          </p:cNvSpPr>
          <p:nvPr/>
        </p:nvSpPr>
        <p:spPr bwMode="auto">
          <a:xfrm>
            <a:off x="381000" y="958850"/>
            <a:ext cx="8382000" cy="4486275"/>
          </a:xfrm>
          <a:prstGeom prst="rect">
            <a:avLst/>
          </a:prstGeom>
          <a:noFill/>
          <a:ln w="9525" algn="ctr">
            <a:noFill/>
            <a:miter lim="800000"/>
            <a:headEnd/>
            <a:tailEnd/>
          </a:ln>
        </p:spPr>
        <p:txBody>
          <a:bodyPr>
            <a:spAutoFit/>
          </a:bodyPr>
          <a:lstStyle/>
          <a:p>
            <a:pPr eaLnBrk="1" hangingPunct="1"/>
            <a:r>
              <a:rPr lang="en-AU" altLang="en-AU" b="1">
                <a:latin typeface="Courier New" pitchFamily="49" charset="0"/>
              </a:rPr>
              <a:t>   public void enqueue (Object item) throws</a:t>
            </a:r>
          </a:p>
          <a:p>
            <a:pPr eaLnBrk="1" hangingPunct="1"/>
            <a:r>
              <a:rPr lang="en-AU" altLang="en-AU" b="1">
                <a:latin typeface="Courier New" pitchFamily="49" charset="0"/>
              </a:rPr>
              <a:t>                                     QueueOverflowException</a:t>
            </a:r>
          </a:p>
          <a:p>
            <a:pPr eaLnBrk="1" hangingPunct="1"/>
            <a:r>
              <a:rPr lang="en-AU" altLang="en-AU" b="1">
                <a:latin typeface="Courier New" pitchFamily="49" charset="0"/>
              </a:rPr>
              <a:t>   {</a:t>
            </a:r>
          </a:p>
          <a:p>
            <a:pPr eaLnBrk="1" hangingPunct="1"/>
            <a:r>
              <a:rPr lang="en-AU" altLang="en-AU" b="1">
                <a:latin typeface="Courier New" pitchFamily="49" charset="0"/>
              </a:rPr>
              <a:t>      ListNode temp = new ListNode (item); </a:t>
            </a:r>
          </a:p>
          <a:p>
            <a:pPr eaLnBrk="1" hangingPunct="1"/>
            <a:endParaRPr lang="en-AU" altLang="en-AU" b="1">
              <a:latin typeface="Courier New" pitchFamily="49" charset="0"/>
            </a:endParaRPr>
          </a:p>
          <a:p>
            <a:pPr eaLnBrk="1" hangingPunct="1"/>
            <a:r>
              <a:rPr lang="en-AU" altLang="en-AU" b="1">
                <a:solidFill>
                  <a:srgbClr val="CC0000"/>
                </a:solidFill>
                <a:latin typeface="Courier New" pitchFamily="49" charset="0"/>
              </a:rPr>
              <a:t>      if (tail == null)</a:t>
            </a:r>
          </a:p>
          <a:p>
            <a:pPr eaLnBrk="1" hangingPunct="1"/>
            <a:r>
              <a:rPr lang="en-AU" altLang="en-AU" b="1">
                <a:solidFill>
                  <a:srgbClr val="CC0000"/>
                </a:solidFill>
                <a:latin typeface="Courier New" pitchFamily="49" charset="0"/>
              </a:rPr>
              <a:t>      {</a:t>
            </a:r>
          </a:p>
          <a:p>
            <a:pPr eaLnBrk="1" hangingPunct="1"/>
            <a:r>
              <a:rPr lang="en-AU" altLang="en-AU" b="1">
                <a:solidFill>
                  <a:srgbClr val="CC0000"/>
                </a:solidFill>
                <a:latin typeface="Courier New" pitchFamily="49" charset="0"/>
              </a:rPr>
              <a:t>         tail = temp;</a:t>
            </a:r>
          </a:p>
          <a:p>
            <a:pPr eaLnBrk="1" hangingPunct="1"/>
            <a:r>
              <a:rPr lang="en-AU" altLang="en-AU" b="1">
                <a:solidFill>
                  <a:srgbClr val="CC0000"/>
                </a:solidFill>
                <a:latin typeface="Courier New" pitchFamily="49" charset="0"/>
              </a:rPr>
              <a:t>         head = temp;</a:t>
            </a:r>
          </a:p>
          <a:p>
            <a:pPr eaLnBrk="1" hangingPunct="1"/>
            <a:r>
              <a:rPr lang="en-AU" altLang="en-AU" b="1">
                <a:solidFill>
                  <a:srgbClr val="CC0000"/>
                </a:solidFill>
                <a:latin typeface="Courier New" pitchFamily="49" charset="0"/>
              </a:rPr>
              <a:t>      }</a:t>
            </a:r>
          </a:p>
          <a:p>
            <a:pPr eaLnBrk="1" hangingPunct="1"/>
            <a:r>
              <a:rPr lang="en-AU" altLang="en-AU" b="1">
                <a:solidFill>
                  <a:srgbClr val="CC0000"/>
                </a:solidFill>
                <a:latin typeface="Courier New" pitchFamily="49" charset="0"/>
              </a:rPr>
              <a:t>      else</a:t>
            </a:r>
          </a:p>
          <a:p>
            <a:pPr eaLnBrk="1" hangingPunct="1"/>
            <a:r>
              <a:rPr lang="en-AU" altLang="en-AU" b="1">
                <a:solidFill>
                  <a:srgbClr val="CC0000"/>
                </a:solidFill>
                <a:latin typeface="Courier New" pitchFamily="49" charset="0"/>
              </a:rPr>
              <a:t>      {</a:t>
            </a:r>
          </a:p>
          <a:p>
            <a:pPr eaLnBrk="1" hangingPunct="1"/>
            <a:r>
              <a:rPr lang="en-AU" altLang="en-AU" b="1">
                <a:solidFill>
                  <a:srgbClr val="CC0000"/>
                </a:solidFill>
                <a:latin typeface="Courier New" pitchFamily="49" charset="0"/>
              </a:rPr>
              <a:t>         tail.next = temp;</a:t>
            </a:r>
          </a:p>
          <a:p>
            <a:pPr eaLnBrk="1" hangingPunct="1"/>
            <a:r>
              <a:rPr lang="en-AU" altLang="en-AU" b="1">
                <a:solidFill>
                  <a:srgbClr val="CC0000"/>
                </a:solidFill>
                <a:latin typeface="Courier New" pitchFamily="49" charset="0"/>
              </a:rPr>
              <a:t>         tail = temp;</a:t>
            </a:r>
          </a:p>
          <a:p>
            <a:pPr eaLnBrk="1" hangingPunct="1"/>
            <a:r>
              <a:rPr lang="en-AU" altLang="en-AU" b="1">
                <a:solidFill>
                  <a:srgbClr val="CC0000"/>
                </a:solidFill>
                <a:latin typeface="Courier New" pitchFamily="49" charset="0"/>
              </a:rPr>
              <a:t>      }</a:t>
            </a:r>
          </a:p>
          <a:p>
            <a:pPr eaLnBrk="1" hangingPunct="1"/>
            <a:r>
              <a:rPr lang="en-AU" altLang="en-AU" b="1">
                <a:latin typeface="Courier New" pitchFamily="49" charset="0"/>
              </a:rPr>
              <a:t>   }  </a:t>
            </a:r>
          </a:p>
        </p:txBody>
      </p:sp>
      <p:sp>
        <p:nvSpPr>
          <p:cNvPr id="32774" name="Text Box 6"/>
          <p:cNvSpPr txBox="1">
            <a:spLocks noChangeArrowheads="1"/>
          </p:cNvSpPr>
          <p:nvPr/>
        </p:nvSpPr>
        <p:spPr bwMode="auto">
          <a:xfrm>
            <a:off x="6084888" y="2349500"/>
            <a:ext cx="2735262" cy="915988"/>
          </a:xfrm>
          <a:prstGeom prst="rect">
            <a:avLst/>
          </a:prstGeom>
          <a:noFill/>
          <a:ln w="9525">
            <a:noFill/>
            <a:miter lim="800000"/>
            <a:headEnd/>
            <a:tailEnd/>
          </a:ln>
        </p:spPr>
        <p:txBody>
          <a:bodyPr>
            <a:spAutoFit/>
          </a:bodyPr>
          <a:lstStyle/>
          <a:p>
            <a:pPr algn="r" eaLnBrk="1" hangingPunct="1">
              <a:spcBef>
                <a:spcPct val="50000"/>
              </a:spcBef>
            </a:pPr>
            <a:r>
              <a:rPr lang="en-AU">
                <a:solidFill>
                  <a:srgbClr val="CC0000"/>
                </a:solidFill>
              </a:rPr>
              <a:t>Insert data at the tail, making use of the reference to 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50825" y="185738"/>
            <a:ext cx="8607425"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Queue Implementation by Linked List (3)</a:t>
            </a:r>
          </a:p>
        </p:txBody>
      </p:sp>
      <p:sp>
        <p:nvSpPr>
          <p:cNvPr id="34821" name="Rectangle 5"/>
          <p:cNvSpPr>
            <a:spLocks noChangeArrowheads="1"/>
          </p:cNvSpPr>
          <p:nvPr/>
        </p:nvSpPr>
        <p:spPr bwMode="auto">
          <a:xfrm>
            <a:off x="381000" y="958850"/>
            <a:ext cx="8382000" cy="5035550"/>
          </a:xfrm>
          <a:prstGeom prst="rect">
            <a:avLst/>
          </a:prstGeom>
          <a:noFill/>
          <a:ln w="9525" algn="ctr">
            <a:noFill/>
            <a:miter lim="800000"/>
            <a:headEnd/>
            <a:tailEnd/>
          </a:ln>
        </p:spPr>
        <p:txBody>
          <a:bodyPr>
            <a:spAutoFit/>
          </a:bodyPr>
          <a:lstStyle/>
          <a:p>
            <a:pPr eaLnBrk="1" hangingPunct="1"/>
            <a:r>
              <a:rPr lang="en-AU" altLang="en-AU" b="1">
                <a:latin typeface="Courier New" pitchFamily="49" charset="0"/>
              </a:rPr>
              <a:t>   public void dequeue() throws QueueUnderflowException</a:t>
            </a:r>
          </a:p>
          <a:p>
            <a:pPr eaLnBrk="1" hangingPunct="1"/>
            <a:r>
              <a:rPr lang="en-AU" altLang="en-AU" b="1">
                <a:latin typeface="Courier New" pitchFamily="49" charset="0"/>
              </a:rPr>
              <a:t>   {</a:t>
            </a:r>
          </a:p>
          <a:p>
            <a:pPr eaLnBrk="1" hangingPunct="1"/>
            <a:r>
              <a:rPr lang="en-AU" altLang="en-AU" b="1">
                <a:solidFill>
                  <a:srgbClr val="CC0000"/>
                </a:solidFill>
                <a:latin typeface="Courier New" pitchFamily="49" charset="0"/>
              </a:rPr>
              <a:t>      if (head == null)</a:t>
            </a:r>
          </a:p>
          <a:p>
            <a:pPr eaLnBrk="1" hangingPunct="1"/>
            <a:r>
              <a:rPr lang="en-AU" altLang="en-AU" b="1">
                <a:solidFill>
                  <a:srgbClr val="CC0000"/>
                </a:solidFill>
                <a:latin typeface="Courier New" pitchFamily="49" charset="0"/>
              </a:rPr>
              <a:t>         throw new QueueUnderflowException();</a:t>
            </a:r>
          </a:p>
          <a:p>
            <a:pPr eaLnBrk="1" hangingPunct="1"/>
            <a:r>
              <a:rPr lang="en-AU" altLang="en-AU" b="1">
                <a:solidFill>
                  <a:srgbClr val="CC0000"/>
                </a:solidFill>
                <a:latin typeface="Courier New" pitchFamily="49" charset="0"/>
              </a:rPr>
              <a:t>      else</a:t>
            </a:r>
          </a:p>
          <a:p>
            <a:pPr eaLnBrk="1" hangingPunct="1"/>
            <a:r>
              <a:rPr lang="en-AU" altLang="en-AU" b="1">
                <a:solidFill>
                  <a:srgbClr val="CC0000"/>
                </a:solidFill>
                <a:latin typeface="Courier New" pitchFamily="49" charset="0"/>
              </a:rPr>
              <a:t>         head = head.next;</a:t>
            </a:r>
          </a:p>
          <a:p>
            <a:pPr eaLnBrk="1" hangingPunct="1"/>
            <a:r>
              <a:rPr lang="en-AU" altLang="en-AU" b="1">
                <a:solidFill>
                  <a:srgbClr val="339933"/>
                </a:solidFill>
                <a:latin typeface="Courier New" pitchFamily="49" charset="0"/>
              </a:rPr>
              <a:t>      if (head == null)</a:t>
            </a:r>
          </a:p>
          <a:p>
            <a:pPr eaLnBrk="1" hangingPunct="1"/>
            <a:r>
              <a:rPr lang="en-AU" altLang="en-AU" b="1">
                <a:solidFill>
                  <a:srgbClr val="339933"/>
                </a:solidFill>
                <a:latin typeface="Courier New" pitchFamily="49" charset="0"/>
              </a:rPr>
              <a:t>         tail = null;</a:t>
            </a:r>
          </a:p>
          <a:p>
            <a:pPr eaLnBrk="1" hangingPunct="1"/>
            <a:r>
              <a:rPr lang="en-AU" altLang="en-AU" b="1">
                <a:latin typeface="Courier New" pitchFamily="49" charset="0"/>
              </a:rPr>
              <a:t>   }</a:t>
            </a:r>
          </a:p>
          <a:p>
            <a:pPr eaLnBrk="1" hangingPunct="1"/>
            <a:endParaRPr lang="en-AU" altLang="en-AU" b="1">
              <a:latin typeface="Courier New" pitchFamily="49" charset="0"/>
            </a:endParaRPr>
          </a:p>
          <a:p>
            <a:pPr eaLnBrk="1" hangingPunct="1"/>
            <a:r>
              <a:rPr lang="en-AU" altLang="en-AU" b="1">
                <a:latin typeface="Courier New" pitchFamily="49" charset="0"/>
              </a:rPr>
              <a:t>   public Object peek() throws QueueUnderflowException</a:t>
            </a:r>
          </a:p>
          <a:p>
            <a:pPr eaLnBrk="1" hangingPunct="1"/>
            <a:r>
              <a:rPr lang="en-AU" altLang="en-AU" b="1">
                <a:latin typeface="Courier New" pitchFamily="49" charset="0"/>
              </a:rPr>
              <a:t>   {</a:t>
            </a:r>
          </a:p>
          <a:p>
            <a:pPr eaLnBrk="1" hangingPunct="1"/>
            <a:r>
              <a:rPr lang="en-AU" altLang="en-AU" b="1">
                <a:latin typeface="Courier New" pitchFamily="49" charset="0"/>
              </a:rPr>
              <a:t>      if (head == null)</a:t>
            </a:r>
          </a:p>
          <a:p>
            <a:pPr eaLnBrk="1" hangingPunct="1"/>
            <a:r>
              <a:rPr lang="en-AU" altLang="en-AU" b="1">
                <a:latin typeface="Courier New" pitchFamily="49" charset="0"/>
              </a:rPr>
              <a:t>         throw new QueueUnderflowException();</a:t>
            </a:r>
          </a:p>
          <a:p>
            <a:pPr eaLnBrk="1" hangingPunct="1"/>
            <a:r>
              <a:rPr lang="en-AU" altLang="en-AU" b="1">
                <a:latin typeface="Courier New" pitchFamily="49" charset="0"/>
              </a:rPr>
              <a:t>      else</a:t>
            </a:r>
          </a:p>
          <a:p>
            <a:pPr eaLnBrk="1" hangingPunct="1"/>
            <a:r>
              <a:rPr lang="en-AU" altLang="en-AU" b="1">
                <a:latin typeface="Courier New" pitchFamily="49" charset="0"/>
              </a:rPr>
              <a:t>         return head.data;</a:t>
            </a:r>
          </a:p>
          <a:p>
            <a:pPr eaLnBrk="1" hangingPunct="1"/>
            <a:r>
              <a:rPr lang="en-AU" altLang="en-AU" b="1">
                <a:latin typeface="Courier New" pitchFamily="49" charset="0"/>
              </a:rPr>
              <a:t>   }</a:t>
            </a:r>
          </a:p>
          <a:p>
            <a:pPr eaLnBrk="1" hangingPunct="1"/>
            <a:r>
              <a:rPr lang="en-AU" altLang="en-AU" b="1">
                <a:latin typeface="Courier New" pitchFamily="49" charset="0"/>
              </a:rPr>
              <a:t>}</a:t>
            </a:r>
          </a:p>
        </p:txBody>
      </p:sp>
      <p:sp>
        <p:nvSpPr>
          <p:cNvPr id="34822" name="Text Box 6"/>
          <p:cNvSpPr txBox="1">
            <a:spLocks noChangeArrowheads="1"/>
          </p:cNvSpPr>
          <p:nvPr/>
        </p:nvSpPr>
        <p:spPr bwMode="auto">
          <a:xfrm>
            <a:off x="6443663" y="1492250"/>
            <a:ext cx="2376487" cy="641350"/>
          </a:xfrm>
          <a:prstGeom prst="rect">
            <a:avLst/>
          </a:prstGeom>
          <a:noFill/>
          <a:ln w="9525">
            <a:noFill/>
            <a:miter lim="800000"/>
            <a:headEnd/>
            <a:tailEnd/>
          </a:ln>
        </p:spPr>
        <p:txBody>
          <a:bodyPr>
            <a:spAutoFit/>
          </a:bodyPr>
          <a:lstStyle/>
          <a:p>
            <a:pPr algn="r" eaLnBrk="1" hangingPunct="1">
              <a:spcBef>
                <a:spcPct val="50000"/>
              </a:spcBef>
            </a:pPr>
            <a:r>
              <a:rPr lang="en-AU">
                <a:solidFill>
                  <a:srgbClr val="CC0000"/>
                </a:solidFill>
              </a:rPr>
              <a:t>Remove the head from the list.</a:t>
            </a:r>
          </a:p>
        </p:txBody>
      </p:sp>
      <p:sp>
        <p:nvSpPr>
          <p:cNvPr id="34823" name="Text Box 7"/>
          <p:cNvSpPr txBox="1">
            <a:spLocks noChangeArrowheads="1"/>
          </p:cNvSpPr>
          <p:nvPr/>
        </p:nvSpPr>
        <p:spPr bwMode="auto">
          <a:xfrm>
            <a:off x="6443663" y="2571750"/>
            <a:ext cx="2376487" cy="641350"/>
          </a:xfrm>
          <a:prstGeom prst="rect">
            <a:avLst/>
          </a:prstGeom>
          <a:noFill/>
          <a:ln w="9525">
            <a:noFill/>
            <a:miter lim="800000"/>
            <a:headEnd/>
            <a:tailEnd/>
          </a:ln>
        </p:spPr>
        <p:txBody>
          <a:bodyPr>
            <a:spAutoFit/>
          </a:bodyPr>
          <a:lstStyle/>
          <a:p>
            <a:pPr algn="r" eaLnBrk="1" hangingPunct="1">
              <a:spcBef>
                <a:spcPct val="50000"/>
              </a:spcBef>
            </a:pPr>
            <a:r>
              <a:rPr lang="en-AU">
                <a:solidFill>
                  <a:srgbClr val="339933"/>
                </a:solidFill>
              </a:rPr>
              <a:t>Maintain the tail reference.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50825" y="185738"/>
            <a:ext cx="8607425"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Queue Driver Program (1)</a:t>
            </a:r>
          </a:p>
        </p:txBody>
      </p:sp>
      <p:sp>
        <p:nvSpPr>
          <p:cNvPr id="36869" name="Rectangle 5"/>
          <p:cNvSpPr>
            <a:spLocks noChangeArrowheads="1"/>
          </p:cNvSpPr>
          <p:nvPr/>
        </p:nvSpPr>
        <p:spPr bwMode="auto">
          <a:xfrm>
            <a:off x="381000" y="958850"/>
            <a:ext cx="8382000" cy="4486275"/>
          </a:xfrm>
          <a:prstGeom prst="rect">
            <a:avLst/>
          </a:prstGeom>
          <a:noFill/>
          <a:ln w="9525" algn="ctr">
            <a:noFill/>
            <a:miter lim="800000"/>
            <a:headEnd/>
            <a:tailEnd/>
          </a:ln>
        </p:spPr>
        <p:txBody>
          <a:bodyPr>
            <a:spAutoFit/>
          </a:bodyPr>
          <a:lstStyle/>
          <a:p>
            <a:pPr eaLnBrk="1" hangingPunct="1"/>
            <a:r>
              <a:rPr lang="en-AU" b="1">
                <a:latin typeface="Courier New" pitchFamily="49" charset="0"/>
              </a:rPr>
              <a:t>public class QueueDriver</a:t>
            </a:r>
          </a:p>
          <a:p>
            <a:pPr eaLnBrk="1" hangingPunct="1"/>
            <a:r>
              <a:rPr lang="en-AU" b="1">
                <a:latin typeface="Courier New" pitchFamily="49" charset="0"/>
              </a:rPr>
              <a:t>{</a:t>
            </a:r>
          </a:p>
          <a:p>
            <a:pPr eaLnBrk="1" hangingPunct="1"/>
            <a:r>
              <a:rPr lang="en-AU" b="1">
                <a:latin typeface="Courier New" pitchFamily="49" charset="0"/>
              </a:rPr>
              <a:t>   public static void main(String [] args) </a:t>
            </a:r>
            <a:r>
              <a:rPr lang="en-AU" b="1">
                <a:solidFill>
                  <a:srgbClr val="CC0000"/>
                </a:solidFill>
                <a:latin typeface="Courier New" pitchFamily="49" charset="0"/>
              </a:rPr>
              <a:t>throws Exception</a:t>
            </a:r>
          </a:p>
          <a:p>
            <a:pPr eaLnBrk="1" hangingPunct="1"/>
            <a:r>
              <a:rPr lang="en-AU" b="1">
                <a:latin typeface="Courier New" pitchFamily="49" charset="0"/>
              </a:rPr>
              <a:t>   {</a:t>
            </a:r>
          </a:p>
          <a:p>
            <a:pPr eaLnBrk="1" hangingPunct="1"/>
            <a:r>
              <a:rPr lang="en-AU" b="1">
                <a:latin typeface="Courier New" pitchFamily="49" charset="0"/>
              </a:rPr>
              <a:t>      Queue myQueue = new Queue();</a:t>
            </a:r>
          </a:p>
          <a:p>
            <a:pPr eaLnBrk="1" hangingPunct="1"/>
            <a:endParaRPr lang="en-AU" b="1">
              <a:latin typeface="Courier New" pitchFamily="49" charset="0"/>
            </a:endParaRPr>
          </a:p>
          <a:p>
            <a:pPr eaLnBrk="1" hangingPunct="1"/>
            <a:r>
              <a:rPr lang="en-AU" b="1">
                <a:solidFill>
                  <a:srgbClr val="339933"/>
                </a:solidFill>
                <a:latin typeface="Courier New" pitchFamily="49" charset="0"/>
              </a:rPr>
              <a:t>      for (int i = 1; i &lt;= 5; i++) </a:t>
            </a:r>
          </a:p>
          <a:p>
            <a:pPr eaLnBrk="1" hangingPunct="1"/>
            <a:r>
              <a:rPr lang="en-AU" b="1">
                <a:solidFill>
                  <a:srgbClr val="339933"/>
                </a:solidFill>
                <a:latin typeface="Courier New" pitchFamily="49" charset="0"/>
              </a:rPr>
              <a:t>      {</a:t>
            </a:r>
          </a:p>
          <a:p>
            <a:pPr eaLnBrk="1" hangingPunct="1"/>
            <a:r>
              <a:rPr lang="en-AU" b="1">
                <a:solidFill>
                  <a:srgbClr val="339933"/>
                </a:solidFill>
                <a:latin typeface="Courier New" pitchFamily="49" charset="0"/>
              </a:rPr>
              <a:t>         System.out.println("Adding integer : " + i +</a:t>
            </a:r>
          </a:p>
          <a:p>
            <a:pPr eaLnBrk="1" hangingPunct="1"/>
            <a:r>
              <a:rPr lang="en-AU" b="1">
                <a:solidFill>
                  <a:srgbClr val="339933"/>
                </a:solidFill>
                <a:latin typeface="Courier New" pitchFamily="49" charset="0"/>
              </a:rPr>
              <a:t>                            " to the queue”);</a:t>
            </a:r>
          </a:p>
          <a:p>
            <a:pPr eaLnBrk="1" hangingPunct="1"/>
            <a:r>
              <a:rPr lang="en-AU" b="1">
                <a:solidFill>
                  <a:srgbClr val="339933"/>
                </a:solidFill>
                <a:latin typeface="Courier New" pitchFamily="49" charset="0"/>
              </a:rPr>
              <a:t>         myQueue.enqueue(new Integer(i));</a:t>
            </a:r>
          </a:p>
          <a:p>
            <a:pPr eaLnBrk="1" hangingPunct="1"/>
            <a:r>
              <a:rPr lang="en-AU" b="1">
                <a:solidFill>
                  <a:srgbClr val="339933"/>
                </a:solidFill>
                <a:latin typeface="Courier New" pitchFamily="49" charset="0"/>
              </a:rPr>
              <a:t>      }</a:t>
            </a:r>
            <a:endParaRPr lang="en-US" b="1">
              <a:solidFill>
                <a:srgbClr val="339933"/>
              </a:solidFill>
              <a:latin typeface="Courier New" pitchFamily="49" charset="0"/>
            </a:endParaRPr>
          </a:p>
          <a:p>
            <a:pPr eaLnBrk="1" hangingPunct="1"/>
            <a:endParaRPr lang="en-US" b="1">
              <a:solidFill>
                <a:srgbClr val="339933"/>
              </a:solidFill>
              <a:latin typeface="Courier New" pitchFamily="49" charset="0"/>
            </a:endParaRPr>
          </a:p>
          <a:p>
            <a:pPr eaLnBrk="1" hangingPunct="1"/>
            <a:r>
              <a:rPr lang="en-US" b="1">
                <a:solidFill>
                  <a:srgbClr val="003399"/>
                </a:solidFill>
                <a:latin typeface="Courier New" pitchFamily="49" charset="0"/>
              </a:rPr>
              <a:t>      System.out.println("Head of the queue is : " +</a:t>
            </a:r>
          </a:p>
          <a:p>
            <a:pPr eaLnBrk="1" hangingPunct="1"/>
            <a:r>
              <a:rPr lang="en-US" b="1">
                <a:solidFill>
                  <a:srgbClr val="003399"/>
                </a:solidFill>
                <a:latin typeface="Courier New" pitchFamily="49" charset="0"/>
              </a:rPr>
              <a:t>                      ((Integer)myQueue.peek()).intValue());</a:t>
            </a:r>
          </a:p>
          <a:p>
            <a:pPr eaLnBrk="1" hangingPunct="1"/>
            <a:endParaRPr lang="en-US" b="1">
              <a:latin typeface="Courier New" pitchFamily="49" charset="0"/>
            </a:endParaRPr>
          </a:p>
        </p:txBody>
      </p:sp>
      <p:sp>
        <p:nvSpPr>
          <p:cNvPr id="36870" name="Text Box 6"/>
          <p:cNvSpPr txBox="1">
            <a:spLocks noChangeArrowheads="1"/>
          </p:cNvSpPr>
          <p:nvPr/>
        </p:nvSpPr>
        <p:spPr bwMode="auto">
          <a:xfrm>
            <a:off x="6443663" y="765175"/>
            <a:ext cx="2376487" cy="641350"/>
          </a:xfrm>
          <a:prstGeom prst="rect">
            <a:avLst/>
          </a:prstGeom>
          <a:noFill/>
          <a:ln w="9525">
            <a:noFill/>
            <a:miter lim="800000"/>
            <a:headEnd/>
            <a:tailEnd/>
          </a:ln>
        </p:spPr>
        <p:txBody>
          <a:bodyPr>
            <a:spAutoFit/>
          </a:bodyPr>
          <a:lstStyle/>
          <a:p>
            <a:pPr algn="r" eaLnBrk="1" hangingPunct="1">
              <a:spcBef>
                <a:spcPct val="50000"/>
              </a:spcBef>
            </a:pPr>
            <a:r>
              <a:rPr lang="en-AU">
                <a:solidFill>
                  <a:srgbClr val="CC0000"/>
                </a:solidFill>
              </a:rPr>
              <a:t>Not dealing with any exceptions.</a:t>
            </a:r>
          </a:p>
        </p:txBody>
      </p:sp>
      <p:sp>
        <p:nvSpPr>
          <p:cNvPr id="36871" name="Text Box 7"/>
          <p:cNvSpPr txBox="1">
            <a:spLocks noChangeArrowheads="1"/>
          </p:cNvSpPr>
          <p:nvPr/>
        </p:nvSpPr>
        <p:spPr bwMode="auto">
          <a:xfrm>
            <a:off x="6443663" y="2276475"/>
            <a:ext cx="2376487" cy="641350"/>
          </a:xfrm>
          <a:prstGeom prst="rect">
            <a:avLst/>
          </a:prstGeom>
          <a:noFill/>
          <a:ln w="9525">
            <a:noFill/>
            <a:miter lim="800000"/>
            <a:headEnd/>
            <a:tailEnd/>
          </a:ln>
        </p:spPr>
        <p:txBody>
          <a:bodyPr>
            <a:spAutoFit/>
          </a:bodyPr>
          <a:lstStyle/>
          <a:p>
            <a:pPr algn="r" eaLnBrk="1" hangingPunct="1">
              <a:spcBef>
                <a:spcPct val="50000"/>
              </a:spcBef>
            </a:pPr>
            <a:r>
              <a:rPr lang="en-AU">
                <a:solidFill>
                  <a:srgbClr val="339933"/>
                </a:solidFill>
              </a:rPr>
              <a:t>Populate the queue with 5 integers.</a:t>
            </a:r>
          </a:p>
        </p:txBody>
      </p:sp>
      <p:sp>
        <p:nvSpPr>
          <p:cNvPr id="36872" name="Text Box 8"/>
          <p:cNvSpPr txBox="1">
            <a:spLocks noChangeArrowheads="1"/>
          </p:cNvSpPr>
          <p:nvPr/>
        </p:nvSpPr>
        <p:spPr bwMode="auto">
          <a:xfrm>
            <a:off x="6877050" y="5373688"/>
            <a:ext cx="1943100" cy="641350"/>
          </a:xfrm>
          <a:prstGeom prst="rect">
            <a:avLst/>
          </a:prstGeom>
          <a:noFill/>
          <a:ln w="9525">
            <a:noFill/>
            <a:miter lim="800000"/>
            <a:headEnd/>
            <a:tailEnd/>
          </a:ln>
        </p:spPr>
        <p:txBody>
          <a:bodyPr>
            <a:spAutoFit/>
          </a:bodyPr>
          <a:lstStyle/>
          <a:p>
            <a:pPr algn="r" eaLnBrk="1" hangingPunct="1">
              <a:spcBef>
                <a:spcPct val="50000"/>
              </a:spcBef>
            </a:pPr>
            <a:r>
              <a:rPr lang="en-AU">
                <a:solidFill>
                  <a:srgbClr val="003399"/>
                </a:solidFill>
              </a:rPr>
              <a:t>Print the head of the queue.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0825" y="185738"/>
            <a:ext cx="8607425"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Queue Driver Program (2)</a:t>
            </a:r>
          </a:p>
        </p:txBody>
      </p:sp>
      <p:sp>
        <p:nvSpPr>
          <p:cNvPr id="38917" name="Rectangle 5"/>
          <p:cNvSpPr>
            <a:spLocks noChangeArrowheads="1"/>
          </p:cNvSpPr>
          <p:nvPr/>
        </p:nvSpPr>
        <p:spPr bwMode="auto">
          <a:xfrm>
            <a:off x="381000" y="958850"/>
            <a:ext cx="8382000" cy="2585323"/>
          </a:xfrm>
          <a:prstGeom prst="rect">
            <a:avLst/>
          </a:prstGeom>
          <a:noFill/>
          <a:ln w="9525" algn="ctr">
            <a:noFill/>
            <a:miter lim="800000"/>
            <a:headEnd/>
            <a:tailEnd/>
          </a:ln>
        </p:spPr>
        <p:txBody>
          <a:bodyPr wrap="square">
            <a:spAutoFit/>
          </a:bodyPr>
          <a:lstStyle/>
          <a:p>
            <a:pPr eaLnBrk="1" hangingPunct="1"/>
            <a:r>
              <a:rPr lang="en-US" dirty="0">
                <a:latin typeface="Courier New" pitchFamily="49" charset="0"/>
              </a:rPr>
              <a:t>      </a:t>
            </a:r>
            <a:r>
              <a:rPr lang="en-US" b="1" dirty="0" err="1">
                <a:latin typeface="Courier New" pitchFamily="49" charset="0"/>
              </a:rPr>
              <a:t>System.out.println</a:t>
            </a:r>
            <a:r>
              <a:rPr lang="en-US" b="1" dirty="0">
                <a:latin typeface="Courier New" pitchFamily="49" charset="0"/>
              </a:rPr>
              <a:t>("Removing 3 elements from queue");</a:t>
            </a:r>
          </a:p>
          <a:p>
            <a:pPr eaLnBrk="1" hangingPunct="1"/>
            <a:endParaRPr lang="en-US" b="1" dirty="0">
              <a:latin typeface="Courier New" pitchFamily="49" charset="0"/>
            </a:endParaRPr>
          </a:p>
          <a:p>
            <a:pPr eaLnBrk="1" hangingPunct="1"/>
            <a:r>
              <a:rPr lang="en-US" b="1" dirty="0">
                <a:solidFill>
                  <a:srgbClr val="CC0000"/>
                </a:solidFill>
                <a:latin typeface="Courier New" pitchFamily="49" charset="0"/>
              </a:rPr>
              <a:t>      for (</a:t>
            </a:r>
            <a:r>
              <a:rPr lang="en-US" b="1" dirty="0" err="1">
                <a:solidFill>
                  <a:srgbClr val="CC0000"/>
                </a:solidFill>
                <a:latin typeface="Courier New" pitchFamily="49" charset="0"/>
              </a:rPr>
              <a:t>int</a:t>
            </a:r>
            <a:r>
              <a:rPr lang="en-US" b="1" dirty="0">
                <a:solidFill>
                  <a:srgbClr val="CC0000"/>
                </a:solidFill>
                <a:latin typeface="Courier New" pitchFamily="49" charset="0"/>
              </a:rPr>
              <a:t> </a:t>
            </a:r>
            <a:r>
              <a:rPr lang="en-US" b="1" dirty="0" err="1">
                <a:solidFill>
                  <a:srgbClr val="CC0000"/>
                </a:solidFill>
                <a:latin typeface="Courier New" pitchFamily="49" charset="0"/>
              </a:rPr>
              <a:t>i</a:t>
            </a:r>
            <a:r>
              <a:rPr lang="en-US" b="1" dirty="0">
                <a:solidFill>
                  <a:srgbClr val="CC0000"/>
                </a:solidFill>
                <a:latin typeface="Courier New" pitchFamily="49" charset="0"/>
              </a:rPr>
              <a:t> = 0; </a:t>
            </a:r>
            <a:r>
              <a:rPr lang="en-US" b="1" dirty="0" err="1">
                <a:solidFill>
                  <a:srgbClr val="CC0000"/>
                </a:solidFill>
                <a:latin typeface="Courier New" pitchFamily="49" charset="0"/>
              </a:rPr>
              <a:t>i</a:t>
            </a:r>
            <a:r>
              <a:rPr lang="en-US" b="1" dirty="0">
                <a:solidFill>
                  <a:srgbClr val="CC0000"/>
                </a:solidFill>
                <a:latin typeface="Courier New" pitchFamily="49" charset="0"/>
              </a:rPr>
              <a:t> &lt; 3; </a:t>
            </a:r>
            <a:r>
              <a:rPr lang="en-US" b="1" dirty="0" err="1">
                <a:solidFill>
                  <a:srgbClr val="CC0000"/>
                </a:solidFill>
                <a:latin typeface="Courier New" pitchFamily="49" charset="0"/>
              </a:rPr>
              <a:t>i</a:t>
            </a:r>
            <a:r>
              <a:rPr lang="en-US" b="1" dirty="0">
                <a:solidFill>
                  <a:srgbClr val="CC0000"/>
                </a:solidFill>
                <a:latin typeface="Courier New" pitchFamily="49" charset="0"/>
              </a:rPr>
              <a:t>++)</a:t>
            </a:r>
          </a:p>
          <a:p>
            <a:pPr eaLnBrk="1" hangingPunct="1"/>
            <a:r>
              <a:rPr lang="en-US" b="1" dirty="0">
                <a:solidFill>
                  <a:srgbClr val="CC0000"/>
                </a:solidFill>
                <a:latin typeface="Courier New" pitchFamily="49" charset="0"/>
              </a:rPr>
              <a:t>         </a:t>
            </a:r>
            <a:r>
              <a:rPr lang="en-US" b="1" dirty="0" err="1">
                <a:solidFill>
                  <a:srgbClr val="CC0000"/>
                </a:solidFill>
                <a:latin typeface="Courier New" pitchFamily="49" charset="0"/>
              </a:rPr>
              <a:t>myQueue.dequeue</a:t>
            </a:r>
            <a:r>
              <a:rPr lang="en-US" b="1" dirty="0">
                <a:solidFill>
                  <a:srgbClr val="CC0000"/>
                </a:solidFill>
                <a:latin typeface="Courier New" pitchFamily="49" charset="0"/>
              </a:rPr>
              <a:t>();</a:t>
            </a:r>
          </a:p>
          <a:p>
            <a:pPr eaLnBrk="1" hangingPunct="1"/>
            <a:endParaRPr lang="en-US" b="1" dirty="0">
              <a:solidFill>
                <a:srgbClr val="CC0000"/>
              </a:solidFill>
              <a:latin typeface="Courier New" pitchFamily="49" charset="0"/>
            </a:endParaRPr>
          </a:p>
          <a:p>
            <a:pPr eaLnBrk="1" hangingPunct="1"/>
            <a:r>
              <a:rPr lang="en-US" b="1" dirty="0">
                <a:solidFill>
                  <a:srgbClr val="339933"/>
                </a:solidFill>
                <a:latin typeface="Courier New" pitchFamily="49" charset="0"/>
              </a:rPr>
              <a:t>      </a:t>
            </a:r>
            <a:r>
              <a:rPr lang="en-US" b="1" dirty="0" err="1">
                <a:solidFill>
                  <a:srgbClr val="339933"/>
                </a:solidFill>
                <a:latin typeface="Courier New" pitchFamily="49" charset="0"/>
              </a:rPr>
              <a:t>System.out.println</a:t>
            </a:r>
            <a:r>
              <a:rPr lang="en-US" b="1" dirty="0">
                <a:solidFill>
                  <a:srgbClr val="339933"/>
                </a:solidFill>
                <a:latin typeface="Courier New" pitchFamily="49" charset="0"/>
              </a:rPr>
              <a:t>("Head of the queue is : " +</a:t>
            </a:r>
          </a:p>
          <a:p>
            <a:pPr eaLnBrk="1" hangingPunct="1"/>
            <a:r>
              <a:rPr lang="en-US" b="1" dirty="0">
                <a:solidFill>
                  <a:srgbClr val="339933"/>
                </a:solidFill>
                <a:latin typeface="Courier New" pitchFamily="49" charset="0"/>
              </a:rPr>
              <a:t>                      ((Integer)</a:t>
            </a:r>
            <a:r>
              <a:rPr lang="en-US" b="1" dirty="0" err="1">
                <a:solidFill>
                  <a:srgbClr val="339933"/>
                </a:solidFill>
                <a:latin typeface="Courier New" pitchFamily="49" charset="0"/>
              </a:rPr>
              <a:t>myQueue.peek</a:t>
            </a:r>
            <a:r>
              <a:rPr lang="en-US" b="1" dirty="0">
                <a:solidFill>
                  <a:srgbClr val="339933"/>
                </a:solidFill>
                <a:latin typeface="Courier New" pitchFamily="49" charset="0"/>
              </a:rPr>
              <a:t>()).</a:t>
            </a:r>
            <a:r>
              <a:rPr lang="en-US" b="1" dirty="0" err="1">
                <a:solidFill>
                  <a:srgbClr val="339933"/>
                </a:solidFill>
                <a:latin typeface="Courier New" pitchFamily="49" charset="0"/>
              </a:rPr>
              <a:t>intValue</a:t>
            </a:r>
            <a:r>
              <a:rPr lang="en-US" b="1" dirty="0">
                <a:solidFill>
                  <a:srgbClr val="339933"/>
                </a:solidFill>
                <a:latin typeface="Courier New" pitchFamily="49" charset="0"/>
              </a:rPr>
              <a:t>());</a:t>
            </a:r>
          </a:p>
          <a:p>
            <a:pPr eaLnBrk="1" hangingPunct="1"/>
            <a:r>
              <a:rPr lang="en-US" b="1" dirty="0">
                <a:latin typeface="Courier New" pitchFamily="49" charset="0"/>
              </a:rPr>
              <a:t>     }</a:t>
            </a:r>
          </a:p>
          <a:p>
            <a:pPr eaLnBrk="1" hangingPunct="1"/>
            <a:r>
              <a:rPr lang="en-US" b="1" dirty="0">
                <a:latin typeface="Courier New" pitchFamily="49" charset="0"/>
              </a:rPr>
              <a:t>}</a:t>
            </a:r>
          </a:p>
        </p:txBody>
      </p:sp>
      <p:sp>
        <p:nvSpPr>
          <p:cNvPr id="38918" name="Text Box 6"/>
          <p:cNvSpPr txBox="1">
            <a:spLocks noChangeArrowheads="1"/>
          </p:cNvSpPr>
          <p:nvPr/>
        </p:nvSpPr>
        <p:spPr bwMode="auto">
          <a:xfrm>
            <a:off x="6443663" y="1347788"/>
            <a:ext cx="2376487" cy="641350"/>
          </a:xfrm>
          <a:prstGeom prst="rect">
            <a:avLst/>
          </a:prstGeom>
          <a:noFill/>
          <a:ln w="9525">
            <a:noFill/>
            <a:miter lim="800000"/>
            <a:headEnd/>
            <a:tailEnd/>
          </a:ln>
        </p:spPr>
        <p:txBody>
          <a:bodyPr>
            <a:spAutoFit/>
          </a:bodyPr>
          <a:lstStyle/>
          <a:p>
            <a:pPr algn="r" eaLnBrk="1" hangingPunct="1">
              <a:spcBef>
                <a:spcPct val="50000"/>
              </a:spcBef>
            </a:pPr>
            <a:r>
              <a:rPr lang="en-AU">
                <a:solidFill>
                  <a:srgbClr val="CC0000"/>
                </a:solidFill>
              </a:rPr>
              <a:t>Remove 3 elements from the queue.</a:t>
            </a:r>
          </a:p>
        </p:txBody>
      </p:sp>
      <p:sp>
        <p:nvSpPr>
          <p:cNvPr id="38919" name="Text Box 7"/>
          <p:cNvSpPr txBox="1">
            <a:spLocks noChangeArrowheads="1"/>
          </p:cNvSpPr>
          <p:nvPr/>
        </p:nvSpPr>
        <p:spPr bwMode="auto">
          <a:xfrm>
            <a:off x="6443663" y="3141663"/>
            <a:ext cx="2376487" cy="641350"/>
          </a:xfrm>
          <a:prstGeom prst="rect">
            <a:avLst/>
          </a:prstGeom>
          <a:noFill/>
          <a:ln w="9525">
            <a:noFill/>
            <a:miter lim="800000"/>
            <a:headEnd/>
            <a:tailEnd/>
          </a:ln>
        </p:spPr>
        <p:txBody>
          <a:bodyPr>
            <a:spAutoFit/>
          </a:bodyPr>
          <a:lstStyle/>
          <a:p>
            <a:pPr algn="r" eaLnBrk="1" hangingPunct="1">
              <a:spcBef>
                <a:spcPct val="50000"/>
              </a:spcBef>
            </a:pPr>
            <a:r>
              <a:rPr lang="en-AU" dirty="0">
                <a:solidFill>
                  <a:srgbClr val="339933"/>
                </a:solidFill>
              </a:rPr>
              <a:t>Print out the new head of the queue.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706437"/>
          </a:xfrm>
        </p:spPr>
        <p:txBody>
          <a:bodyPr>
            <a:normAutofit fontScale="90000"/>
          </a:bodyPr>
          <a:lstStyle/>
          <a:p>
            <a:r>
              <a:rPr lang="en-US" smtClean="0"/>
              <a:t/>
            </a:r>
            <a:br>
              <a:rPr lang="en-US" smtClean="0"/>
            </a:br>
            <a:r>
              <a:rPr lang="en-US" sz="3200" smtClean="0"/>
              <a:t>Applications of Queue</a:t>
            </a:r>
            <a:r>
              <a:rPr lang="en-US" smtClean="0"/>
              <a:t/>
            </a:r>
            <a:br>
              <a:rPr lang="en-US" smtClean="0"/>
            </a:br>
            <a:endParaRPr lang="en-US" smtClean="0"/>
          </a:p>
        </p:txBody>
      </p:sp>
      <p:sp>
        <p:nvSpPr>
          <p:cNvPr id="40963" name="Content Placeholder 2"/>
          <p:cNvSpPr>
            <a:spLocks noGrp="1"/>
          </p:cNvSpPr>
          <p:nvPr>
            <p:ph idx="1"/>
          </p:nvPr>
        </p:nvSpPr>
        <p:spPr>
          <a:xfrm>
            <a:off x="457200" y="981075"/>
            <a:ext cx="8229600" cy="5145088"/>
          </a:xfrm>
        </p:spPr>
        <p:txBody>
          <a:bodyPr/>
          <a:lstStyle/>
          <a:p>
            <a:r>
              <a:rPr lang="en-US" sz="2400" dirty="0" smtClean="0"/>
              <a:t> Queue, as the name suggests is used whenever we need to have any group of objects in an order in which the first one coming in, also gets out first while the others wait for there turn, like in the following scenarios :</a:t>
            </a:r>
          </a:p>
          <a:p>
            <a:pPr lvl="1"/>
            <a:r>
              <a:rPr lang="en-US" sz="2400" dirty="0" smtClean="0"/>
              <a:t> Serving requests on a single shared resource, like a printer, CPU task scheduling etc.</a:t>
            </a:r>
          </a:p>
          <a:p>
            <a:pPr lvl="1"/>
            <a:r>
              <a:rPr lang="en-US" sz="2400" dirty="0" smtClean="0"/>
              <a:t>    In real life, Call Center phone systems will use Queues, to hold people calling them in an order, until a service representative is free.</a:t>
            </a:r>
          </a:p>
          <a:p>
            <a:pPr lvl="1"/>
            <a:r>
              <a:rPr lang="en-US" sz="2400" dirty="0" smtClean="0"/>
              <a:t>    Handling of interrupts in real-time systems. The interrupts are handled in the same order as they arrive, First come first served</a:t>
            </a:r>
            <a:r>
              <a:rPr lang="en-US" sz="1600" dirty="0" smtClean="0"/>
              <a:t>.</a:t>
            </a:r>
          </a:p>
          <a:p>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09800"/>
            <a:ext cx="4782143" cy="1938992"/>
          </a:xfrm>
          <a:prstGeom prst="rect">
            <a:avLst/>
          </a:prstGeom>
        </p:spPr>
        <p:txBody>
          <a:bodyPr wrap="none">
            <a:spAutoFit/>
          </a:bodyPr>
          <a:lstStyle/>
          <a:p>
            <a:r>
              <a:rPr lang="en-US" sz="6000" dirty="0" smtClean="0"/>
              <a:t>END.</a:t>
            </a:r>
          </a:p>
          <a:p>
            <a:r>
              <a:rPr lang="en-US" sz="6000" dirty="0" smtClean="0"/>
              <a:t>WAIRAGU G.R.</a:t>
            </a:r>
            <a:endParaRPr 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the List Node</a:t>
            </a:r>
          </a:p>
        </p:txBody>
      </p:sp>
      <p:sp>
        <p:nvSpPr>
          <p:cNvPr id="10245"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10246" name="Text Box 6"/>
          <p:cNvSpPr txBox="1">
            <a:spLocks noChangeArrowheads="1"/>
          </p:cNvSpPr>
          <p:nvPr/>
        </p:nvSpPr>
        <p:spPr bwMode="auto">
          <a:xfrm>
            <a:off x="304800" y="927100"/>
            <a:ext cx="8534400" cy="701675"/>
          </a:xfrm>
          <a:prstGeom prst="rect">
            <a:avLst/>
          </a:prstGeom>
          <a:noFill/>
          <a:ln w="9525">
            <a:noFill/>
            <a:miter lim="800000"/>
            <a:headEnd/>
            <a:tailEnd/>
          </a:ln>
        </p:spPr>
        <p:txBody>
          <a:bodyPr>
            <a:spAutoFit/>
          </a:bodyPr>
          <a:lstStyle/>
          <a:p>
            <a:pPr>
              <a:spcBef>
                <a:spcPct val="50000"/>
              </a:spcBef>
            </a:pPr>
            <a:r>
              <a:rPr lang="en-AU" sz="2000"/>
              <a:t>The list node is a simple self-referential structure that stores an item of data, and a reference to the next item.</a:t>
            </a:r>
            <a:endParaRPr lang="en-AU" sz="2000" b="1"/>
          </a:p>
        </p:txBody>
      </p:sp>
      <p:sp>
        <p:nvSpPr>
          <p:cNvPr id="10247" name="Text Box 20"/>
          <p:cNvSpPr txBox="1">
            <a:spLocks noChangeArrowheads="1"/>
          </p:cNvSpPr>
          <p:nvPr/>
        </p:nvSpPr>
        <p:spPr bwMode="auto">
          <a:xfrm>
            <a:off x="179388" y="2116138"/>
            <a:ext cx="4537075" cy="3387725"/>
          </a:xfrm>
          <a:prstGeom prst="rect">
            <a:avLst/>
          </a:prstGeom>
          <a:noFill/>
          <a:ln w="9525">
            <a:noFill/>
            <a:miter lim="800000"/>
            <a:headEnd/>
            <a:tailEnd/>
          </a:ln>
        </p:spPr>
        <p:txBody>
          <a:bodyPr>
            <a:spAutoFit/>
          </a:bodyPr>
          <a:lstStyle/>
          <a:p>
            <a:pPr lvl="1"/>
            <a:r>
              <a:rPr lang="en-AU" b="1">
                <a:latin typeface="Courier New" pitchFamily="49" charset="0"/>
              </a:rPr>
              <a:t>class ListNode</a:t>
            </a:r>
          </a:p>
          <a:p>
            <a:pPr lvl="1"/>
            <a:r>
              <a:rPr lang="en-AU" b="1">
                <a:latin typeface="Courier New" pitchFamily="49" charset="0"/>
              </a:rPr>
              <a:t>{</a:t>
            </a:r>
          </a:p>
          <a:p>
            <a:pPr lvl="1"/>
            <a:r>
              <a:rPr lang="en-AU" b="1">
                <a:solidFill>
                  <a:srgbClr val="CC0000"/>
                </a:solidFill>
                <a:latin typeface="Courier New" pitchFamily="49" charset="0"/>
              </a:rPr>
              <a:t>   int data;</a:t>
            </a:r>
          </a:p>
          <a:p>
            <a:pPr lvl="1"/>
            <a:endParaRPr lang="en-AU" b="1">
              <a:solidFill>
                <a:srgbClr val="CC0000"/>
              </a:solidFill>
              <a:latin typeface="Courier New" pitchFamily="49" charset="0"/>
            </a:endParaRPr>
          </a:p>
          <a:p>
            <a:pPr lvl="1"/>
            <a:r>
              <a:rPr lang="en-AU" b="1">
                <a:latin typeface="Courier New" pitchFamily="49" charset="0"/>
              </a:rPr>
              <a:t>   </a:t>
            </a:r>
            <a:r>
              <a:rPr lang="en-AU" b="1">
                <a:solidFill>
                  <a:srgbClr val="339933"/>
                </a:solidFill>
                <a:latin typeface="Courier New" pitchFamily="49" charset="0"/>
              </a:rPr>
              <a:t>ListNode next;</a:t>
            </a:r>
          </a:p>
          <a:p>
            <a:pPr lvl="1"/>
            <a:endParaRPr lang="en-AU" b="1">
              <a:solidFill>
                <a:srgbClr val="339933"/>
              </a:solidFill>
              <a:latin typeface="Courier New" pitchFamily="49" charset="0"/>
            </a:endParaRPr>
          </a:p>
          <a:p>
            <a:pPr lvl="1"/>
            <a:r>
              <a:rPr lang="en-AU" b="1">
                <a:solidFill>
                  <a:srgbClr val="003399"/>
                </a:solidFill>
                <a:latin typeface="Courier New" pitchFamily="49" charset="0"/>
              </a:rPr>
              <a:t>   public ListNode(int data)</a:t>
            </a:r>
          </a:p>
          <a:p>
            <a:pPr lvl="1"/>
            <a:r>
              <a:rPr lang="en-AU" b="1">
                <a:solidFill>
                  <a:srgbClr val="003399"/>
                </a:solidFill>
                <a:latin typeface="Courier New" pitchFamily="49" charset="0"/>
              </a:rPr>
              <a:t>   {</a:t>
            </a:r>
          </a:p>
          <a:p>
            <a:pPr lvl="1"/>
            <a:r>
              <a:rPr lang="en-AU" b="1">
                <a:solidFill>
                  <a:srgbClr val="003399"/>
                </a:solidFill>
                <a:latin typeface="Courier New" pitchFamily="49" charset="0"/>
              </a:rPr>
              <a:t>      this.data = data;</a:t>
            </a:r>
          </a:p>
          <a:p>
            <a:pPr lvl="1"/>
            <a:r>
              <a:rPr lang="en-AU" b="1">
                <a:solidFill>
                  <a:srgbClr val="003399"/>
                </a:solidFill>
                <a:latin typeface="Courier New" pitchFamily="49" charset="0"/>
              </a:rPr>
              <a:t>      this.next = null;</a:t>
            </a:r>
          </a:p>
          <a:p>
            <a:pPr lvl="1"/>
            <a:r>
              <a:rPr lang="en-AU" b="1">
                <a:solidFill>
                  <a:srgbClr val="003399"/>
                </a:solidFill>
                <a:latin typeface="Courier New" pitchFamily="49" charset="0"/>
              </a:rPr>
              <a:t>   }</a:t>
            </a:r>
          </a:p>
          <a:p>
            <a:pPr lvl="1"/>
            <a:r>
              <a:rPr lang="en-AU" b="1">
                <a:latin typeface="Courier New" pitchFamily="49" charset="0"/>
              </a:rPr>
              <a:t>}</a:t>
            </a:r>
          </a:p>
        </p:txBody>
      </p:sp>
      <p:sp>
        <p:nvSpPr>
          <p:cNvPr id="10248" name="Text Box 21"/>
          <p:cNvSpPr txBox="1">
            <a:spLocks noChangeArrowheads="1"/>
          </p:cNvSpPr>
          <p:nvPr/>
        </p:nvSpPr>
        <p:spPr bwMode="auto">
          <a:xfrm>
            <a:off x="4787900" y="2114550"/>
            <a:ext cx="4032250" cy="3114675"/>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The data variable is where the information to be stored resides.  It may be of any primitive or reference type appropriate for the data.</a:t>
            </a:r>
          </a:p>
          <a:p>
            <a:pPr eaLnBrk="1" hangingPunct="1">
              <a:spcBef>
                <a:spcPct val="50000"/>
              </a:spcBef>
            </a:pPr>
            <a:r>
              <a:rPr lang="en-AU">
                <a:solidFill>
                  <a:srgbClr val="339933"/>
                </a:solidFill>
              </a:rPr>
              <a:t>The next variable is the self-referential link to the next data item.</a:t>
            </a:r>
          </a:p>
          <a:p>
            <a:pPr eaLnBrk="1" hangingPunct="1">
              <a:spcBef>
                <a:spcPct val="50000"/>
              </a:spcBef>
            </a:pPr>
            <a:r>
              <a:rPr lang="en-AU">
                <a:solidFill>
                  <a:srgbClr val="003399"/>
                </a:solidFill>
              </a:rPr>
              <a:t>The constructor initialises the node object by storing the data that was given as an argument, and sets the next reference to </a:t>
            </a:r>
            <a:r>
              <a:rPr lang="en-AU" b="1">
                <a:solidFill>
                  <a:srgbClr val="003399"/>
                </a:solidFill>
                <a:latin typeface="Courier New" pitchFamily="49" charset="0"/>
              </a:rPr>
              <a:t>null</a:t>
            </a:r>
            <a:r>
              <a:rPr lang="en-AU">
                <a:solidFill>
                  <a:srgbClr val="003399"/>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the Header Class</a:t>
            </a:r>
          </a:p>
        </p:txBody>
      </p:sp>
      <p:sp>
        <p:nvSpPr>
          <p:cNvPr id="12293"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12294" name="Text Box 6"/>
          <p:cNvSpPr txBox="1">
            <a:spLocks noChangeArrowheads="1"/>
          </p:cNvSpPr>
          <p:nvPr/>
        </p:nvSpPr>
        <p:spPr bwMode="auto">
          <a:xfrm>
            <a:off x="304800" y="908050"/>
            <a:ext cx="8534400" cy="1006475"/>
          </a:xfrm>
          <a:prstGeom prst="rect">
            <a:avLst/>
          </a:prstGeom>
          <a:noFill/>
          <a:ln w="9525">
            <a:noFill/>
            <a:miter lim="800000"/>
            <a:headEnd/>
            <a:tailEnd/>
          </a:ln>
        </p:spPr>
        <p:txBody>
          <a:bodyPr>
            <a:spAutoFit/>
          </a:bodyPr>
          <a:lstStyle/>
          <a:p>
            <a:pPr>
              <a:spcBef>
                <a:spcPct val="50000"/>
              </a:spcBef>
            </a:pPr>
            <a:r>
              <a:rPr lang="en-AU" sz="2000"/>
              <a:t>The header class is the public interface for the linked list.  It is where the functionality is stored (as methods), and contains a link to the first item of the list (the ‘head’.)</a:t>
            </a:r>
            <a:endParaRPr lang="en-AU" sz="2000" b="1"/>
          </a:p>
        </p:txBody>
      </p:sp>
      <p:sp>
        <p:nvSpPr>
          <p:cNvPr id="12295" name="Text Box 7"/>
          <p:cNvSpPr txBox="1">
            <a:spLocks noChangeArrowheads="1"/>
          </p:cNvSpPr>
          <p:nvPr/>
        </p:nvSpPr>
        <p:spPr bwMode="auto">
          <a:xfrm>
            <a:off x="323850" y="2287588"/>
            <a:ext cx="4968875" cy="3662362"/>
          </a:xfrm>
          <a:prstGeom prst="rect">
            <a:avLst/>
          </a:prstGeom>
          <a:noFill/>
          <a:ln w="9525">
            <a:noFill/>
            <a:miter lim="800000"/>
            <a:headEnd/>
            <a:tailEnd/>
          </a:ln>
        </p:spPr>
        <p:txBody>
          <a:bodyPr>
            <a:spAutoFit/>
          </a:bodyPr>
          <a:lstStyle/>
          <a:p>
            <a:pPr lvl="1"/>
            <a:r>
              <a:rPr lang="en-AU" b="1" dirty="0">
                <a:latin typeface="Courier New" pitchFamily="49" charset="0"/>
              </a:rPr>
              <a:t>class List</a:t>
            </a:r>
          </a:p>
          <a:p>
            <a:pPr lvl="1"/>
            <a:r>
              <a:rPr lang="en-AU" b="1" dirty="0">
                <a:latin typeface="Courier New" pitchFamily="49" charset="0"/>
              </a:rPr>
              <a:t>{</a:t>
            </a:r>
          </a:p>
          <a:p>
            <a:pPr lvl="1"/>
            <a:r>
              <a:rPr lang="en-AU" b="1" dirty="0">
                <a:solidFill>
                  <a:srgbClr val="CC0000"/>
                </a:solidFill>
                <a:latin typeface="Courier New" pitchFamily="49" charset="0"/>
              </a:rPr>
              <a:t>   </a:t>
            </a:r>
            <a:r>
              <a:rPr lang="en-AU" b="1" dirty="0" err="1">
                <a:solidFill>
                  <a:srgbClr val="CC0000"/>
                </a:solidFill>
                <a:latin typeface="Courier New" pitchFamily="49" charset="0"/>
              </a:rPr>
              <a:t>ListNode</a:t>
            </a:r>
            <a:r>
              <a:rPr lang="en-AU" b="1" dirty="0">
                <a:solidFill>
                  <a:srgbClr val="CC0000"/>
                </a:solidFill>
                <a:latin typeface="Courier New" pitchFamily="49" charset="0"/>
              </a:rPr>
              <a:t> head;</a:t>
            </a:r>
          </a:p>
          <a:p>
            <a:pPr lvl="1"/>
            <a:endParaRPr lang="en-AU" b="1" dirty="0">
              <a:solidFill>
                <a:srgbClr val="CC0000"/>
              </a:solidFill>
              <a:latin typeface="Courier New" pitchFamily="49" charset="0"/>
            </a:endParaRPr>
          </a:p>
          <a:p>
            <a:pPr lvl="1"/>
            <a:r>
              <a:rPr lang="en-AU" b="1" dirty="0">
                <a:solidFill>
                  <a:srgbClr val="CC0000"/>
                </a:solidFill>
                <a:latin typeface="Courier New" pitchFamily="49" charset="0"/>
              </a:rPr>
              <a:t>   </a:t>
            </a:r>
            <a:r>
              <a:rPr lang="en-AU" b="1" dirty="0">
                <a:solidFill>
                  <a:srgbClr val="339933"/>
                </a:solidFill>
                <a:latin typeface="Courier New" pitchFamily="49" charset="0"/>
              </a:rPr>
              <a:t>List()</a:t>
            </a:r>
          </a:p>
          <a:p>
            <a:pPr lvl="1"/>
            <a:r>
              <a:rPr lang="en-AU" b="1" dirty="0">
                <a:solidFill>
                  <a:srgbClr val="339933"/>
                </a:solidFill>
                <a:latin typeface="Courier New" pitchFamily="49" charset="0"/>
              </a:rPr>
              <a:t>   {</a:t>
            </a:r>
          </a:p>
          <a:p>
            <a:pPr lvl="1"/>
            <a:r>
              <a:rPr lang="en-AU" b="1" dirty="0">
                <a:solidFill>
                  <a:srgbClr val="339933"/>
                </a:solidFill>
                <a:latin typeface="Courier New" pitchFamily="49" charset="0"/>
              </a:rPr>
              <a:t>      head = null;</a:t>
            </a:r>
          </a:p>
          <a:p>
            <a:pPr lvl="1"/>
            <a:r>
              <a:rPr lang="en-AU" b="1" dirty="0">
                <a:solidFill>
                  <a:srgbClr val="339933"/>
                </a:solidFill>
                <a:latin typeface="Courier New" pitchFamily="49" charset="0"/>
              </a:rPr>
              <a:t>   }</a:t>
            </a:r>
          </a:p>
          <a:p>
            <a:pPr lvl="1"/>
            <a:endParaRPr lang="en-AU" b="1" dirty="0">
              <a:solidFill>
                <a:srgbClr val="339933"/>
              </a:solidFill>
              <a:latin typeface="Courier New" pitchFamily="49" charset="0"/>
            </a:endParaRPr>
          </a:p>
          <a:p>
            <a:pPr lvl="1"/>
            <a:r>
              <a:rPr lang="en-AU" b="1" dirty="0">
                <a:solidFill>
                  <a:srgbClr val="CC0000"/>
                </a:solidFill>
                <a:latin typeface="Courier New" pitchFamily="49" charset="0"/>
              </a:rPr>
              <a:t>   </a:t>
            </a:r>
            <a:r>
              <a:rPr lang="en-AU" b="1" dirty="0">
                <a:solidFill>
                  <a:srgbClr val="003399"/>
                </a:solidFill>
                <a:latin typeface="Courier New" pitchFamily="49" charset="0"/>
              </a:rPr>
              <a:t>add();    </a:t>
            </a:r>
          </a:p>
          <a:p>
            <a:pPr lvl="1"/>
            <a:r>
              <a:rPr lang="en-AU" b="1" dirty="0">
                <a:solidFill>
                  <a:srgbClr val="003399"/>
                </a:solidFill>
                <a:latin typeface="Courier New" pitchFamily="49" charset="0"/>
              </a:rPr>
              <a:t>   find();   </a:t>
            </a:r>
          </a:p>
          <a:p>
            <a:pPr lvl="1"/>
            <a:r>
              <a:rPr lang="en-AU" b="1" dirty="0">
                <a:solidFill>
                  <a:srgbClr val="003399"/>
                </a:solidFill>
                <a:latin typeface="Courier New" pitchFamily="49" charset="0"/>
              </a:rPr>
              <a:t>   delete(); </a:t>
            </a:r>
          </a:p>
          <a:p>
            <a:pPr lvl="1"/>
            <a:r>
              <a:rPr lang="en-AU" b="1" dirty="0">
                <a:latin typeface="Courier New" pitchFamily="49" charset="0"/>
              </a:rPr>
              <a:t>}</a:t>
            </a:r>
          </a:p>
        </p:txBody>
      </p:sp>
      <p:sp>
        <p:nvSpPr>
          <p:cNvPr id="12296" name="Text Box 8"/>
          <p:cNvSpPr txBox="1">
            <a:spLocks noChangeArrowheads="1"/>
          </p:cNvSpPr>
          <p:nvPr/>
        </p:nvSpPr>
        <p:spPr bwMode="auto">
          <a:xfrm>
            <a:off x="5651500" y="2349500"/>
            <a:ext cx="3168650" cy="3527425"/>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The head variable is a reference to the first item in the list.</a:t>
            </a:r>
          </a:p>
          <a:p>
            <a:pPr eaLnBrk="1" hangingPunct="1">
              <a:spcBef>
                <a:spcPct val="50000"/>
              </a:spcBef>
            </a:pPr>
            <a:r>
              <a:rPr lang="en-AU">
                <a:solidFill>
                  <a:srgbClr val="339933"/>
                </a:solidFill>
              </a:rPr>
              <a:t>The constructor initialises the list by setting the head to </a:t>
            </a:r>
            <a:r>
              <a:rPr lang="en-AU" b="1">
                <a:solidFill>
                  <a:srgbClr val="339933"/>
                </a:solidFill>
                <a:latin typeface="Courier New" pitchFamily="49" charset="0"/>
              </a:rPr>
              <a:t>null</a:t>
            </a:r>
            <a:r>
              <a:rPr lang="en-AU">
                <a:solidFill>
                  <a:srgbClr val="339933"/>
                </a:solidFill>
              </a:rPr>
              <a:t> (an empty list.)</a:t>
            </a:r>
          </a:p>
          <a:p>
            <a:pPr eaLnBrk="1" hangingPunct="1">
              <a:spcBef>
                <a:spcPct val="50000"/>
              </a:spcBef>
            </a:pPr>
            <a:endParaRPr lang="en-AU">
              <a:solidFill>
                <a:srgbClr val="339933"/>
              </a:solidFill>
            </a:endParaRPr>
          </a:p>
          <a:p>
            <a:pPr eaLnBrk="1" hangingPunct="1">
              <a:spcBef>
                <a:spcPct val="50000"/>
              </a:spcBef>
            </a:pPr>
            <a:r>
              <a:rPr lang="en-AU">
                <a:solidFill>
                  <a:srgbClr val="003399"/>
                </a:solidFill>
              </a:rPr>
              <a:t>The methods provide a way to use the list. They each access the structure through the head reference.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List Traversal (1)</a:t>
            </a:r>
          </a:p>
        </p:txBody>
      </p:sp>
      <p:sp>
        <p:nvSpPr>
          <p:cNvPr id="14341"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14342" name="Text Box 6"/>
          <p:cNvSpPr txBox="1">
            <a:spLocks noChangeArrowheads="1"/>
          </p:cNvSpPr>
          <p:nvPr/>
        </p:nvSpPr>
        <p:spPr bwMode="auto">
          <a:xfrm>
            <a:off x="304800" y="908050"/>
            <a:ext cx="8534400" cy="1006475"/>
          </a:xfrm>
          <a:prstGeom prst="rect">
            <a:avLst/>
          </a:prstGeom>
          <a:noFill/>
          <a:ln w="9525">
            <a:noFill/>
            <a:miter lim="800000"/>
            <a:headEnd/>
            <a:tailEnd/>
          </a:ln>
        </p:spPr>
        <p:txBody>
          <a:bodyPr>
            <a:spAutoFit/>
          </a:bodyPr>
          <a:lstStyle/>
          <a:p>
            <a:pPr>
              <a:spcBef>
                <a:spcPct val="50000"/>
              </a:spcBef>
            </a:pPr>
            <a:r>
              <a:rPr lang="en-AU" sz="2000"/>
              <a:t>It is sometimes necessary to traverse the entire length of the list to perform some function (for example, to count the number of items, or display summary information.)</a:t>
            </a:r>
            <a:endParaRPr lang="en-AU" sz="2000" b="1"/>
          </a:p>
        </p:txBody>
      </p:sp>
      <p:grpSp>
        <p:nvGrpSpPr>
          <p:cNvPr id="2" name="Group 7"/>
          <p:cNvGrpSpPr>
            <a:grpSpLocks/>
          </p:cNvGrpSpPr>
          <p:nvPr/>
        </p:nvGrpSpPr>
        <p:grpSpPr bwMode="auto">
          <a:xfrm>
            <a:off x="2678113" y="2420938"/>
            <a:ext cx="1522412" cy="346075"/>
            <a:chOff x="1246" y="1480"/>
            <a:chExt cx="772" cy="218"/>
          </a:xfrm>
        </p:grpSpPr>
        <p:sp>
          <p:nvSpPr>
            <p:cNvPr id="14365" name="Arc 8"/>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99"/>
              </a:solidFill>
              <a:round/>
              <a:headEnd/>
              <a:tailEnd type="triangle" w="lg" len="lg"/>
            </a:ln>
          </p:spPr>
          <p:txBody>
            <a:bodyPr wrap="none" anchor="ctr"/>
            <a:lstStyle/>
            <a:p>
              <a:endParaRPr lang="en-US"/>
            </a:p>
          </p:txBody>
        </p:sp>
        <p:sp>
          <p:nvSpPr>
            <p:cNvPr id="14366" name="Arc 9"/>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99"/>
              </a:solidFill>
              <a:round/>
              <a:headEnd/>
              <a:tailEnd/>
            </a:ln>
          </p:spPr>
          <p:txBody>
            <a:bodyPr wrap="none" anchor="ctr"/>
            <a:lstStyle/>
            <a:p>
              <a:endParaRPr lang="en-US"/>
            </a:p>
          </p:txBody>
        </p:sp>
      </p:grpSp>
      <p:sp>
        <p:nvSpPr>
          <p:cNvPr id="14344" name="Text Box 10"/>
          <p:cNvSpPr txBox="1">
            <a:spLocks noChangeArrowheads="1"/>
          </p:cNvSpPr>
          <p:nvPr/>
        </p:nvSpPr>
        <p:spPr bwMode="auto">
          <a:xfrm>
            <a:off x="2051050" y="2486025"/>
            <a:ext cx="828675" cy="366713"/>
          </a:xfrm>
          <a:prstGeom prst="rect">
            <a:avLst/>
          </a:prstGeom>
          <a:noFill/>
          <a:ln w="9525">
            <a:noFill/>
            <a:miter lim="800000"/>
            <a:headEnd/>
            <a:tailEnd/>
          </a:ln>
        </p:spPr>
        <p:txBody>
          <a:bodyPr>
            <a:spAutoFit/>
          </a:bodyPr>
          <a:lstStyle/>
          <a:p>
            <a:pPr algn="ctr" eaLnBrk="1" hangingPunct="1">
              <a:spcBef>
                <a:spcPct val="50000"/>
              </a:spcBef>
            </a:pPr>
            <a:r>
              <a:rPr lang="en-AU" b="1" i="1">
                <a:solidFill>
                  <a:srgbClr val="339933"/>
                </a:solidFill>
              </a:rPr>
              <a:t>!!</a:t>
            </a:r>
          </a:p>
        </p:txBody>
      </p:sp>
      <p:sp>
        <p:nvSpPr>
          <p:cNvPr id="14345" name="Text Box 11"/>
          <p:cNvSpPr txBox="1">
            <a:spLocks noChangeArrowheads="1"/>
          </p:cNvSpPr>
          <p:nvPr/>
        </p:nvSpPr>
        <p:spPr bwMode="auto">
          <a:xfrm>
            <a:off x="1912938" y="2952750"/>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14346" name="Text Box 12"/>
          <p:cNvSpPr txBox="1">
            <a:spLocks noChangeArrowheads="1"/>
          </p:cNvSpPr>
          <p:nvPr/>
        </p:nvSpPr>
        <p:spPr bwMode="auto">
          <a:xfrm>
            <a:off x="3055938" y="2952750"/>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14347" name="Text Box 13"/>
          <p:cNvSpPr txBox="1">
            <a:spLocks noChangeArrowheads="1"/>
          </p:cNvSpPr>
          <p:nvPr/>
        </p:nvSpPr>
        <p:spPr bwMode="auto">
          <a:xfrm>
            <a:off x="4144963" y="2952750"/>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14348" name="Text Box 14"/>
          <p:cNvSpPr txBox="1">
            <a:spLocks noChangeArrowheads="1"/>
          </p:cNvSpPr>
          <p:nvPr/>
        </p:nvSpPr>
        <p:spPr bwMode="auto">
          <a:xfrm>
            <a:off x="5287963" y="2952750"/>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14349" name="Text Box 15"/>
          <p:cNvSpPr txBox="1">
            <a:spLocks noChangeArrowheads="1"/>
          </p:cNvSpPr>
          <p:nvPr/>
        </p:nvSpPr>
        <p:spPr bwMode="auto">
          <a:xfrm>
            <a:off x="323850" y="2593975"/>
            <a:ext cx="1447800" cy="712788"/>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b="1"/>
              <a:t>Header</a:t>
            </a:r>
          </a:p>
          <a:p>
            <a:pPr algn="ctr">
              <a:spcBef>
                <a:spcPct val="50000"/>
              </a:spcBef>
            </a:pPr>
            <a:r>
              <a:rPr lang="en-AU" sz="1600"/>
              <a:t>head</a:t>
            </a:r>
          </a:p>
        </p:txBody>
      </p:sp>
      <p:sp>
        <p:nvSpPr>
          <p:cNvPr id="14350" name="Line 16"/>
          <p:cNvSpPr>
            <a:spLocks noChangeShapeType="1"/>
          </p:cNvSpPr>
          <p:nvPr/>
        </p:nvSpPr>
        <p:spPr bwMode="auto">
          <a:xfrm>
            <a:off x="1481138" y="3136900"/>
            <a:ext cx="431800" cy="0"/>
          </a:xfrm>
          <a:prstGeom prst="line">
            <a:avLst/>
          </a:prstGeom>
          <a:noFill/>
          <a:ln w="9525">
            <a:solidFill>
              <a:schemeClr val="tx1"/>
            </a:solidFill>
            <a:round/>
            <a:headEnd/>
            <a:tailEnd type="triangle" w="med" len="med"/>
          </a:ln>
        </p:spPr>
        <p:txBody>
          <a:bodyPr/>
          <a:lstStyle/>
          <a:p>
            <a:endParaRPr lang="en-US"/>
          </a:p>
        </p:txBody>
      </p:sp>
      <p:sp>
        <p:nvSpPr>
          <p:cNvPr id="14351" name="Line 17"/>
          <p:cNvSpPr>
            <a:spLocks noChangeShapeType="1"/>
          </p:cNvSpPr>
          <p:nvPr/>
        </p:nvSpPr>
        <p:spPr bwMode="auto">
          <a:xfrm>
            <a:off x="3629025" y="3125788"/>
            <a:ext cx="501650" cy="0"/>
          </a:xfrm>
          <a:prstGeom prst="line">
            <a:avLst/>
          </a:prstGeom>
          <a:noFill/>
          <a:ln w="9525">
            <a:solidFill>
              <a:schemeClr val="tx1"/>
            </a:solidFill>
            <a:round/>
            <a:headEnd/>
            <a:tailEnd type="triangle" w="med" len="med"/>
          </a:ln>
        </p:spPr>
        <p:txBody>
          <a:bodyPr/>
          <a:lstStyle/>
          <a:p>
            <a:endParaRPr lang="en-US"/>
          </a:p>
        </p:txBody>
      </p:sp>
      <p:sp>
        <p:nvSpPr>
          <p:cNvPr id="14352" name="Text Box 20"/>
          <p:cNvSpPr txBox="1">
            <a:spLocks noChangeArrowheads="1"/>
          </p:cNvSpPr>
          <p:nvPr/>
        </p:nvSpPr>
        <p:spPr bwMode="auto">
          <a:xfrm>
            <a:off x="6383338" y="2952750"/>
            <a:ext cx="11430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a:t>Data</a:t>
            </a:r>
          </a:p>
        </p:txBody>
      </p:sp>
      <p:sp>
        <p:nvSpPr>
          <p:cNvPr id="14353" name="Text Box 21"/>
          <p:cNvSpPr txBox="1">
            <a:spLocks noChangeArrowheads="1"/>
          </p:cNvSpPr>
          <p:nvPr/>
        </p:nvSpPr>
        <p:spPr bwMode="auto">
          <a:xfrm>
            <a:off x="7526338" y="2952750"/>
            <a:ext cx="685800" cy="346075"/>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en-AU" sz="1600" i="1"/>
              <a:t>Next</a:t>
            </a:r>
          </a:p>
        </p:txBody>
      </p:sp>
      <p:sp>
        <p:nvSpPr>
          <p:cNvPr id="14354" name="Line 22"/>
          <p:cNvSpPr>
            <a:spLocks noChangeShapeType="1"/>
          </p:cNvSpPr>
          <p:nvPr/>
        </p:nvSpPr>
        <p:spPr bwMode="auto">
          <a:xfrm>
            <a:off x="5867400" y="3125788"/>
            <a:ext cx="501650" cy="0"/>
          </a:xfrm>
          <a:prstGeom prst="line">
            <a:avLst/>
          </a:prstGeom>
          <a:noFill/>
          <a:ln w="9525">
            <a:solidFill>
              <a:schemeClr val="tx1"/>
            </a:solidFill>
            <a:round/>
            <a:headEnd/>
            <a:tailEnd type="triangle" w="med" len="med"/>
          </a:ln>
        </p:spPr>
        <p:txBody>
          <a:bodyPr/>
          <a:lstStyle/>
          <a:p>
            <a:endParaRPr lang="en-US"/>
          </a:p>
        </p:txBody>
      </p:sp>
      <p:sp>
        <p:nvSpPr>
          <p:cNvPr id="14355" name="Line 23"/>
          <p:cNvSpPr>
            <a:spLocks noChangeShapeType="1"/>
          </p:cNvSpPr>
          <p:nvPr/>
        </p:nvSpPr>
        <p:spPr bwMode="auto">
          <a:xfrm>
            <a:off x="8134350" y="3136900"/>
            <a:ext cx="501650" cy="0"/>
          </a:xfrm>
          <a:prstGeom prst="line">
            <a:avLst/>
          </a:prstGeom>
          <a:noFill/>
          <a:ln w="9525">
            <a:solidFill>
              <a:schemeClr val="tx1"/>
            </a:solidFill>
            <a:round/>
            <a:headEnd/>
            <a:tailEnd type="triangle" w="med" len="med"/>
          </a:ln>
        </p:spPr>
        <p:txBody>
          <a:bodyPr/>
          <a:lstStyle/>
          <a:p>
            <a:endParaRPr lang="en-US"/>
          </a:p>
        </p:txBody>
      </p:sp>
      <p:grpSp>
        <p:nvGrpSpPr>
          <p:cNvPr id="3" name="Group 25"/>
          <p:cNvGrpSpPr>
            <a:grpSpLocks/>
          </p:cNvGrpSpPr>
          <p:nvPr/>
        </p:nvGrpSpPr>
        <p:grpSpPr bwMode="auto">
          <a:xfrm>
            <a:off x="4983163" y="2420938"/>
            <a:ext cx="1522412" cy="346075"/>
            <a:chOff x="1246" y="1480"/>
            <a:chExt cx="772" cy="218"/>
          </a:xfrm>
        </p:grpSpPr>
        <p:sp>
          <p:nvSpPr>
            <p:cNvPr id="14363" name="Arc 26"/>
            <p:cNvSpPr>
              <a:spLocks/>
            </p:cNvSpPr>
            <p:nvPr/>
          </p:nvSpPr>
          <p:spPr bwMode="auto">
            <a:xfrm>
              <a:off x="1609"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99"/>
              </a:solidFill>
              <a:round/>
              <a:headEnd/>
              <a:tailEnd type="triangle" w="lg" len="lg"/>
            </a:ln>
          </p:spPr>
          <p:txBody>
            <a:bodyPr wrap="none" anchor="ctr"/>
            <a:lstStyle/>
            <a:p>
              <a:endParaRPr lang="en-US"/>
            </a:p>
          </p:txBody>
        </p:sp>
        <p:sp>
          <p:nvSpPr>
            <p:cNvPr id="14364" name="Arc 27"/>
            <p:cNvSpPr>
              <a:spLocks/>
            </p:cNvSpPr>
            <p:nvPr/>
          </p:nvSpPr>
          <p:spPr bwMode="auto">
            <a:xfrm flipH="1">
              <a:off x="1246" y="1480"/>
              <a:ext cx="409" cy="2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3399"/>
              </a:solidFill>
              <a:round/>
              <a:headEnd/>
              <a:tailEnd/>
            </a:ln>
          </p:spPr>
          <p:txBody>
            <a:bodyPr wrap="none" anchor="ctr"/>
            <a:lstStyle/>
            <a:p>
              <a:endParaRPr lang="en-US"/>
            </a:p>
          </p:txBody>
        </p:sp>
      </p:grpSp>
      <p:sp>
        <p:nvSpPr>
          <p:cNvPr id="14357" name="Text Box 28"/>
          <p:cNvSpPr txBox="1">
            <a:spLocks noChangeArrowheads="1"/>
          </p:cNvSpPr>
          <p:nvPr/>
        </p:nvSpPr>
        <p:spPr bwMode="auto">
          <a:xfrm>
            <a:off x="4356100" y="2486025"/>
            <a:ext cx="828675" cy="366713"/>
          </a:xfrm>
          <a:prstGeom prst="rect">
            <a:avLst/>
          </a:prstGeom>
          <a:noFill/>
          <a:ln w="9525">
            <a:noFill/>
            <a:miter lim="800000"/>
            <a:headEnd/>
            <a:tailEnd/>
          </a:ln>
        </p:spPr>
        <p:txBody>
          <a:bodyPr>
            <a:spAutoFit/>
          </a:bodyPr>
          <a:lstStyle/>
          <a:p>
            <a:pPr algn="ctr" eaLnBrk="1" hangingPunct="1">
              <a:spcBef>
                <a:spcPct val="50000"/>
              </a:spcBef>
            </a:pPr>
            <a:r>
              <a:rPr lang="en-AU" b="1" i="1">
                <a:solidFill>
                  <a:srgbClr val="339933"/>
                </a:solidFill>
              </a:rPr>
              <a:t>!!</a:t>
            </a:r>
          </a:p>
        </p:txBody>
      </p:sp>
      <p:sp>
        <p:nvSpPr>
          <p:cNvPr id="14358" name="Text Box 29"/>
          <p:cNvSpPr txBox="1">
            <a:spLocks noChangeArrowheads="1"/>
          </p:cNvSpPr>
          <p:nvPr/>
        </p:nvSpPr>
        <p:spPr bwMode="auto">
          <a:xfrm>
            <a:off x="6588125" y="2492375"/>
            <a:ext cx="828675" cy="366713"/>
          </a:xfrm>
          <a:prstGeom prst="rect">
            <a:avLst/>
          </a:prstGeom>
          <a:noFill/>
          <a:ln w="9525">
            <a:noFill/>
            <a:miter lim="800000"/>
            <a:headEnd/>
            <a:tailEnd/>
          </a:ln>
        </p:spPr>
        <p:txBody>
          <a:bodyPr>
            <a:spAutoFit/>
          </a:bodyPr>
          <a:lstStyle/>
          <a:p>
            <a:pPr algn="ctr" eaLnBrk="1" hangingPunct="1">
              <a:spcBef>
                <a:spcPct val="50000"/>
              </a:spcBef>
            </a:pPr>
            <a:r>
              <a:rPr lang="en-AU" b="1" i="1">
                <a:solidFill>
                  <a:srgbClr val="339933"/>
                </a:solidFill>
              </a:rPr>
              <a:t>!!</a:t>
            </a:r>
          </a:p>
        </p:txBody>
      </p:sp>
      <p:sp>
        <p:nvSpPr>
          <p:cNvPr id="14359" name="Line 30"/>
          <p:cNvSpPr>
            <a:spLocks noChangeShapeType="1"/>
          </p:cNvSpPr>
          <p:nvPr/>
        </p:nvSpPr>
        <p:spPr bwMode="auto">
          <a:xfrm>
            <a:off x="7308850" y="2708275"/>
            <a:ext cx="1327150" cy="0"/>
          </a:xfrm>
          <a:prstGeom prst="line">
            <a:avLst/>
          </a:prstGeom>
          <a:noFill/>
          <a:ln w="38100">
            <a:solidFill>
              <a:srgbClr val="003399"/>
            </a:solidFill>
            <a:round/>
            <a:headEnd/>
            <a:tailEnd type="triangle" w="lg" len="lg"/>
          </a:ln>
        </p:spPr>
        <p:txBody>
          <a:bodyPr/>
          <a:lstStyle/>
          <a:p>
            <a:endParaRPr lang="en-US"/>
          </a:p>
        </p:txBody>
      </p:sp>
      <p:sp>
        <p:nvSpPr>
          <p:cNvPr id="14360" name="Text Box 32"/>
          <p:cNvSpPr txBox="1">
            <a:spLocks noChangeArrowheads="1"/>
          </p:cNvSpPr>
          <p:nvPr/>
        </p:nvSpPr>
        <p:spPr bwMode="auto">
          <a:xfrm>
            <a:off x="339725" y="3730625"/>
            <a:ext cx="3584575" cy="2290763"/>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Step through the list from the header node forward.</a:t>
            </a:r>
          </a:p>
          <a:p>
            <a:pPr eaLnBrk="1" hangingPunct="1">
              <a:spcBef>
                <a:spcPct val="50000"/>
              </a:spcBef>
            </a:pPr>
            <a:r>
              <a:rPr lang="en-AU">
                <a:solidFill>
                  <a:srgbClr val="339933"/>
                </a:solidFill>
              </a:rPr>
              <a:t>Step 2: Perform the desired operation at that node.</a:t>
            </a:r>
          </a:p>
          <a:p>
            <a:pPr eaLnBrk="1" hangingPunct="1">
              <a:spcBef>
                <a:spcPct val="50000"/>
              </a:spcBef>
            </a:pPr>
            <a:r>
              <a:rPr lang="en-AU">
                <a:solidFill>
                  <a:srgbClr val="003399"/>
                </a:solidFill>
              </a:rPr>
              <a:t>Step 3: Move onto the next node, until the end of the list is reached.</a:t>
            </a:r>
          </a:p>
        </p:txBody>
      </p:sp>
      <p:sp>
        <p:nvSpPr>
          <p:cNvPr id="14361" name="Line 33"/>
          <p:cNvSpPr>
            <a:spLocks noChangeShapeType="1"/>
          </p:cNvSpPr>
          <p:nvPr/>
        </p:nvSpPr>
        <p:spPr bwMode="auto">
          <a:xfrm>
            <a:off x="1481138" y="2767013"/>
            <a:ext cx="787400" cy="0"/>
          </a:xfrm>
          <a:prstGeom prst="line">
            <a:avLst/>
          </a:prstGeom>
          <a:noFill/>
          <a:ln w="38100">
            <a:solidFill>
              <a:srgbClr val="CC0000"/>
            </a:solidFill>
            <a:round/>
            <a:headEnd/>
            <a:tailEnd type="triangle" w="lg" len="lg"/>
          </a:ln>
        </p:spPr>
        <p:txBody>
          <a:bodyPr/>
          <a:lstStyle/>
          <a:p>
            <a:endParaRPr lang="en-US"/>
          </a:p>
        </p:txBody>
      </p:sp>
      <p:sp>
        <p:nvSpPr>
          <p:cNvPr id="14362" name="Text Box 34"/>
          <p:cNvSpPr txBox="1">
            <a:spLocks noChangeArrowheads="1"/>
          </p:cNvSpPr>
          <p:nvPr/>
        </p:nvSpPr>
        <p:spPr bwMode="auto">
          <a:xfrm>
            <a:off x="4787900" y="4149725"/>
            <a:ext cx="3856038" cy="1311275"/>
          </a:xfrm>
          <a:prstGeom prst="rect">
            <a:avLst/>
          </a:prstGeom>
          <a:noFill/>
          <a:ln w="9525">
            <a:noFill/>
            <a:miter lim="800000"/>
            <a:headEnd/>
            <a:tailEnd/>
          </a:ln>
        </p:spPr>
        <p:txBody>
          <a:bodyPr>
            <a:spAutoFit/>
          </a:bodyPr>
          <a:lstStyle/>
          <a:p>
            <a:pPr>
              <a:spcBef>
                <a:spcPct val="50000"/>
              </a:spcBef>
            </a:pPr>
            <a:r>
              <a:rPr lang="en-AU" sz="2000"/>
              <a:t>List traversal forms the basis of many of the list manipulation operations such as add, retrieve and delete.</a:t>
            </a:r>
            <a:endParaRPr lang="en-AU"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List Traversal (2)</a:t>
            </a:r>
          </a:p>
        </p:txBody>
      </p:sp>
      <p:sp>
        <p:nvSpPr>
          <p:cNvPr id="16389"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16390" name="Text Box 6"/>
          <p:cNvSpPr txBox="1">
            <a:spLocks noChangeArrowheads="1"/>
          </p:cNvSpPr>
          <p:nvPr/>
        </p:nvSpPr>
        <p:spPr bwMode="auto">
          <a:xfrm>
            <a:off x="323850" y="1846263"/>
            <a:ext cx="5688013" cy="3113087"/>
          </a:xfrm>
          <a:prstGeom prst="rect">
            <a:avLst/>
          </a:prstGeom>
          <a:noFill/>
          <a:ln w="9525">
            <a:noFill/>
            <a:miter lim="800000"/>
            <a:headEnd/>
            <a:tailEnd/>
          </a:ln>
        </p:spPr>
        <p:txBody>
          <a:bodyPr>
            <a:spAutoFit/>
          </a:bodyPr>
          <a:lstStyle/>
          <a:p>
            <a:r>
              <a:rPr lang="en-AU" b="1">
                <a:latin typeface="Courier New" pitchFamily="49" charset="0"/>
              </a:rPr>
              <a:t>public void traverse()</a:t>
            </a:r>
          </a:p>
          <a:p>
            <a:r>
              <a:rPr lang="en-AU" b="1">
                <a:latin typeface="Courier New" pitchFamily="49" charset="0"/>
              </a:rPr>
              <a:t>{</a:t>
            </a:r>
          </a:p>
          <a:p>
            <a:r>
              <a:rPr lang="en-AU" b="1">
                <a:latin typeface="Courier New" pitchFamily="49" charset="0"/>
              </a:rPr>
              <a:t>   </a:t>
            </a:r>
            <a:r>
              <a:rPr lang="en-AU" b="1">
                <a:solidFill>
                  <a:srgbClr val="CC0000"/>
                </a:solidFill>
                <a:latin typeface="Courier New" pitchFamily="49" charset="0"/>
              </a:rPr>
              <a:t>ListNode current = head;</a:t>
            </a:r>
          </a:p>
          <a:p>
            <a:r>
              <a:rPr lang="en-AU" b="1">
                <a:solidFill>
                  <a:srgbClr val="CC0000"/>
                </a:solidFill>
                <a:latin typeface="Courier New" pitchFamily="49" charset="0"/>
              </a:rPr>
              <a:t>   </a:t>
            </a:r>
          </a:p>
          <a:p>
            <a:r>
              <a:rPr lang="en-AU" b="1">
                <a:solidFill>
                  <a:srgbClr val="CC0000"/>
                </a:solidFill>
                <a:latin typeface="Courier New" pitchFamily="49" charset="0"/>
              </a:rPr>
              <a:t>   </a:t>
            </a:r>
            <a:r>
              <a:rPr lang="en-AU" b="1">
                <a:solidFill>
                  <a:srgbClr val="339933"/>
                </a:solidFill>
                <a:latin typeface="Courier New" pitchFamily="49" charset="0"/>
              </a:rPr>
              <a:t>while (current != null)</a:t>
            </a:r>
          </a:p>
          <a:p>
            <a:r>
              <a:rPr lang="en-AU" b="1">
                <a:solidFill>
                  <a:srgbClr val="339933"/>
                </a:solidFill>
                <a:latin typeface="Courier New" pitchFamily="49" charset="0"/>
              </a:rPr>
              <a:t>   {</a:t>
            </a:r>
          </a:p>
          <a:p>
            <a:r>
              <a:rPr lang="en-AU" b="1">
                <a:solidFill>
                  <a:srgbClr val="CC0000"/>
                </a:solidFill>
                <a:latin typeface="Courier New" pitchFamily="49" charset="0"/>
              </a:rPr>
              <a:t>      </a:t>
            </a:r>
            <a:r>
              <a:rPr lang="en-AU" b="1">
                <a:solidFill>
                  <a:srgbClr val="003399"/>
                </a:solidFill>
                <a:latin typeface="Courier New" pitchFamily="49" charset="0"/>
              </a:rPr>
              <a:t>System.out.println(current.data);</a:t>
            </a:r>
          </a:p>
          <a:p>
            <a:endParaRPr lang="en-AU" b="1">
              <a:solidFill>
                <a:srgbClr val="003399"/>
              </a:solidFill>
              <a:latin typeface="Courier New" pitchFamily="49" charset="0"/>
            </a:endParaRPr>
          </a:p>
          <a:p>
            <a:r>
              <a:rPr lang="en-AU" b="1">
                <a:solidFill>
                  <a:srgbClr val="CC0000"/>
                </a:solidFill>
                <a:latin typeface="Courier New" pitchFamily="49" charset="0"/>
              </a:rPr>
              <a:t>      </a:t>
            </a:r>
            <a:r>
              <a:rPr lang="en-AU" b="1">
                <a:solidFill>
                  <a:srgbClr val="339933"/>
                </a:solidFill>
                <a:latin typeface="Courier New" pitchFamily="49" charset="0"/>
              </a:rPr>
              <a:t>current = current.next;</a:t>
            </a:r>
          </a:p>
          <a:p>
            <a:r>
              <a:rPr lang="en-AU" b="1">
                <a:solidFill>
                  <a:srgbClr val="339933"/>
                </a:solidFill>
                <a:latin typeface="Courier New" pitchFamily="49" charset="0"/>
              </a:rPr>
              <a:t>   }</a:t>
            </a:r>
          </a:p>
          <a:p>
            <a:r>
              <a:rPr lang="en-AU" b="1">
                <a:latin typeface="Courier New" pitchFamily="49" charset="0"/>
              </a:rPr>
              <a:t>}</a:t>
            </a:r>
          </a:p>
        </p:txBody>
      </p:sp>
      <p:sp>
        <p:nvSpPr>
          <p:cNvPr id="16391" name="Text Box 7"/>
          <p:cNvSpPr txBox="1">
            <a:spLocks noChangeArrowheads="1"/>
          </p:cNvSpPr>
          <p:nvPr/>
        </p:nvSpPr>
        <p:spPr bwMode="auto">
          <a:xfrm>
            <a:off x="5867400" y="1844675"/>
            <a:ext cx="2952750" cy="3114675"/>
          </a:xfrm>
          <a:prstGeom prst="rect">
            <a:avLst/>
          </a:prstGeom>
          <a:noFill/>
          <a:ln w="9525">
            <a:noFill/>
            <a:miter lim="800000"/>
            <a:headEnd/>
            <a:tailEnd/>
          </a:ln>
        </p:spPr>
        <p:txBody>
          <a:bodyPr>
            <a:spAutoFit/>
          </a:bodyPr>
          <a:lstStyle/>
          <a:p>
            <a:pPr eaLnBrk="1" hangingPunct="1">
              <a:spcBef>
                <a:spcPct val="50000"/>
              </a:spcBef>
            </a:pPr>
            <a:r>
              <a:rPr lang="en-AU">
                <a:solidFill>
                  <a:srgbClr val="CC0000"/>
                </a:solidFill>
              </a:rPr>
              <a:t>Step 1: Maintain a variable to store the current position in the list.</a:t>
            </a:r>
          </a:p>
          <a:p>
            <a:pPr eaLnBrk="1" hangingPunct="1">
              <a:spcBef>
                <a:spcPct val="50000"/>
              </a:spcBef>
            </a:pPr>
            <a:r>
              <a:rPr lang="en-AU">
                <a:solidFill>
                  <a:srgbClr val="339933"/>
                </a:solidFill>
              </a:rPr>
              <a:t>Step 2: Continue stepping through the list, until the end of the list (a </a:t>
            </a:r>
            <a:r>
              <a:rPr lang="en-AU" b="1">
                <a:solidFill>
                  <a:srgbClr val="339933"/>
                </a:solidFill>
                <a:latin typeface="Courier New" pitchFamily="49" charset="0"/>
              </a:rPr>
              <a:t>null</a:t>
            </a:r>
            <a:r>
              <a:rPr lang="en-AU">
                <a:solidFill>
                  <a:srgbClr val="339933"/>
                </a:solidFill>
              </a:rPr>
              <a:t> reference) is reached.</a:t>
            </a:r>
          </a:p>
          <a:p>
            <a:pPr eaLnBrk="1" hangingPunct="1">
              <a:spcBef>
                <a:spcPct val="50000"/>
              </a:spcBef>
            </a:pPr>
            <a:r>
              <a:rPr lang="en-AU">
                <a:solidFill>
                  <a:srgbClr val="003399"/>
                </a:solidFill>
              </a:rPr>
              <a:t>Step 3: At each step, print out the data present in the current node.</a:t>
            </a:r>
          </a:p>
        </p:txBody>
      </p:sp>
      <p:sp>
        <p:nvSpPr>
          <p:cNvPr id="16392" name="Text Box 8"/>
          <p:cNvSpPr txBox="1">
            <a:spLocks noChangeArrowheads="1"/>
          </p:cNvSpPr>
          <p:nvPr/>
        </p:nvSpPr>
        <p:spPr bwMode="auto">
          <a:xfrm>
            <a:off x="304800" y="908050"/>
            <a:ext cx="8534400" cy="701675"/>
          </a:xfrm>
          <a:prstGeom prst="rect">
            <a:avLst/>
          </a:prstGeom>
          <a:noFill/>
          <a:ln w="9525">
            <a:noFill/>
            <a:miter lim="800000"/>
            <a:headEnd/>
            <a:tailEnd/>
          </a:ln>
        </p:spPr>
        <p:txBody>
          <a:bodyPr>
            <a:spAutoFit/>
          </a:bodyPr>
          <a:lstStyle/>
          <a:p>
            <a:pPr>
              <a:spcBef>
                <a:spcPct val="50000"/>
              </a:spcBef>
            </a:pPr>
            <a:r>
              <a:rPr lang="en-AU" sz="2000"/>
              <a:t>The code below will traverse the entire list, and print out the data contained in each node.</a:t>
            </a:r>
            <a:endParaRPr lang="en-AU" sz="2000" b="1"/>
          </a:p>
        </p:txBody>
      </p:sp>
      <p:sp>
        <p:nvSpPr>
          <p:cNvPr id="16393" name="Text Box 9"/>
          <p:cNvSpPr txBox="1">
            <a:spLocks noChangeArrowheads="1"/>
          </p:cNvSpPr>
          <p:nvPr/>
        </p:nvSpPr>
        <p:spPr bwMode="auto">
          <a:xfrm>
            <a:off x="285750" y="5157788"/>
            <a:ext cx="8534400" cy="701675"/>
          </a:xfrm>
          <a:prstGeom prst="rect">
            <a:avLst/>
          </a:prstGeom>
          <a:noFill/>
          <a:ln w="9525">
            <a:noFill/>
            <a:miter lim="800000"/>
            <a:headEnd/>
            <a:tailEnd/>
          </a:ln>
        </p:spPr>
        <p:txBody>
          <a:bodyPr>
            <a:spAutoFit/>
          </a:bodyPr>
          <a:lstStyle/>
          <a:p>
            <a:pPr>
              <a:spcBef>
                <a:spcPct val="50000"/>
              </a:spcBef>
            </a:pPr>
            <a:r>
              <a:rPr lang="en-AU" sz="2000"/>
              <a:t>Because of the way a linked list is defined, we can only access data in one direction, and sequentially (one item after another.)</a:t>
            </a:r>
            <a:endParaRPr lang="en-AU"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23850" y="185738"/>
            <a:ext cx="8534400" cy="457200"/>
          </a:xfrm>
          <a:prstGeom prst="rect">
            <a:avLst/>
          </a:prstGeom>
          <a:solidFill>
            <a:srgbClr val="99CCFF">
              <a:alpha val="50195"/>
            </a:srgbClr>
          </a:solidFill>
          <a:ln w="9525" algn="ctr">
            <a:noFill/>
            <a:miter lim="800000"/>
            <a:headEnd/>
            <a:tailEnd/>
          </a:ln>
        </p:spPr>
        <p:txBody>
          <a:bodyPr>
            <a:spAutoFit/>
          </a:bodyPr>
          <a:lstStyle/>
          <a:p>
            <a:pPr>
              <a:spcBef>
                <a:spcPct val="50000"/>
              </a:spcBef>
            </a:pPr>
            <a:r>
              <a:rPr lang="en-AU" sz="2400" b="1"/>
              <a:t>Linked Lists: Adding Data</a:t>
            </a:r>
          </a:p>
        </p:txBody>
      </p:sp>
      <p:sp>
        <p:nvSpPr>
          <p:cNvPr id="18437" name="Text Box 5"/>
          <p:cNvSpPr txBox="1">
            <a:spLocks noChangeArrowheads="1"/>
          </p:cNvSpPr>
          <p:nvPr/>
        </p:nvSpPr>
        <p:spPr bwMode="auto">
          <a:xfrm>
            <a:off x="381000" y="908050"/>
            <a:ext cx="84582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18438" name="Text Box 9"/>
          <p:cNvSpPr txBox="1">
            <a:spLocks noChangeArrowheads="1"/>
          </p:cNvSpPr>
          <p:nvPr/>
        </p:nvSpPr>
        <p:spPr bwMode="auto">
          <a:xfrm>
            <a:off x="323850" y="908050"/>
            <a:ext cx="8534400" cy="3749675"/>
          </a:xfrm>
          <a:prstGeom prst="rect">
            <a:avLst/>
          </a:prstGeom>
          <a:noFill/>
          <a:ln w="9525">
            <a:noFill/>
            <a:miter lim="800000"/>
            <a:headEnd/>
            <a:tailEnd/>
          </a:ln>
        </p:spPr>
        <p:txBody>
          <a:bodyPr>
            <a:spAutoFit/>
          </a:bodyPr>
          <a:lstStyle/>
          <a:p>
            <a:pPr>
              <a:spcBef>
                <a:spcPct val="50000"/>
              </a:spcBef>
            </a:pPr>
            <a:r>
              <a:rPr lang="en-AU" sz="2000"/>
              <a:t>Data is added to a linked list by wrapping the data to add into a node, and then placing that node at the appropriate place in the data structure.</a:t>
            </a:r>
          </a:p>
          <a:p>
            <a:pPr>
              <a:spcBef>
                <a:spcPct val="50000"/>
              </a:spcBef>
            </a:pPr>
            <a:r>
              <a:rPr lang="en-AU" sz="2000"/>
              <a:t>Depending on the circumstances and purpose of the list, there are a number of places where data may be added:</a:t>
            </a:r>
          </a:p>
          <a:p>
            <a:pPr>
              <a:spcBef>
                <a:spcPct val="50000"/>
              </a:spcBef>
            </a:pPr>
            <a:endParaRPr lang="en-AU" sz="2000"/>
          </a:p>
          <a:p>
            <a:pPr lvl="1">
              <a:spcBef>
                <a:spcPct val="50000"/>
              </a:spcBef>
              <a:buFontTx/>
              <a:buChar char="•"/>
            </a:pPr>
            <a:r>
              <a:rPr lang="en-AU" sz="2000" b="1"/>
              <a:t>  At the start (head) of a list</a:t>
            </a:r>
          </a:p>
          <a:p>
            <a:pPr lvl="1">
              <a:spcBef>
                <a:spcPct val="50000"/>
              </a:spcBef>
              <a:buFontTx/>
              <a:buChar char="•"/>
            </a:pPr>
            <a:r>
              <a:rPr lang="en-AU" sz="2000" b="1"/>
              <a:t>  In the middle of the list</a:t>
            </a:r>
          </a:p>
          <a:p>
            <a:pPr lvl="1">
              <a:spcBef>
                <a:spcPct val="50000"/>
              </a:spcBef>
              <a:buFontTx/>
              <a:buChar char="•"/>
            </a:pPr>
            <a:r>
              <a:rPr lang="en-AU" sz="2000" b="1"/>
              <a:t>  At the end (tail) of the list</a:t>
            </a:r>
          </a:p>
          <a:p>
            <a:pPr lvl="1">
              <a:spcBef>
                <a:spcPct val="50000"/>
              </a:spcBef>
              <a:buFontTx/>
              <a:buChar char="•"/>
            </a:pPr>
            <a:r>
              <a:rPr lang="en-AU" sz="2000" b="1"/>
              <a:t>  At the appropriate place to preserve sort order</a:t>
            </a:r>
            <a:endParaRPr lang="en-AU"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4014</Words>
  <Application>Microsoft Office PowerPoint</Application>
  <PresentationFormat>On-screen Show (4:3)</PresentationFormat>
  <Paragraphs>689</Paragraphs>
  <Slides>48</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Bitmap Image</vt:lpstr>
      <vt:lpstr>DATA STRUCTURES AND ALGORITHMS</vt:lpstr>
      <vt:lpstr>Linked lists</vt:lpstr>
      <vt:lpstr>Linked lists</vt:lpstr>
      <vt:lpstr>Linked lists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 Advantages of Linked Lists </vt:lpstr>
      <vt:lpstr> Disadvantages of Linked Lists </vt:lpstr>
      <vt:lpstr>EXERCISE</vt:lpstr>
      <vt:lpstr>Introduction to Stacks</vt:lpstr>
      <vt:lpstr>Stack ADT</vt:lpstr>
      <vt:lpstr>Stacks: Definition: </vt:lpstr>
      <vt:lpstr>Stacks</vt:lpstr>
      <vt:lpstr>Stack operations</vt:lpstr>
      <vt:lpstr>Insertion in a stack</vt:lpstr>
      <vt:lpstr>Stack:Deleting an element (Top element)</vt:lpstr>
      <vt:lpstr>Slide 28</vt:lpstr>
      <vt:lpstr>Slide 29</vt:lpstr>
      <vt:lpstr>Slide 30</vt:lpstr>
      <vt:lpstr>Slide 31</vt:lpstr>
      <vt:lpstr>Slide 32</vt:lpstr>
      <vt:lpstr>Slide 33</vt:lpstr>
      <vt:lpstr>Stack ADT Implementation</vt:lpstr>
      <vt:lpstr>Applications of Stacks</vt:lpstr>
      <vt:lpstr>Application of Stacks - Evaluating Postfix Expressions</vt:lpstr>
      <vt:lpstr>Queues: Definition: </vt:lpstr>
      <vt:lpstr>Queue: Operations:</vt:lpstr>
      <vt:lpstr>Queues Insertion (enqueue);Example</vt:lpstr>
      <vt:lpstr>Queues deletion/dequeue;Example</vt:lpstr>
      <vt:lpstr>Slide 41</vt:lpstr>
      <vt:lpstr>Slide 42</vt:lpstr>
      <vt:lpstr>Slide 43</vt:lpstr>
      <vt:lpstr>Slide 44</vt:lpstr>
      <vt:lpstr>Slide 45</vt:lpstr>
      <vt:lpstr>Slide 46</vt:lpstr>
      <vt:lpstr> Applications of Queue </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Richard</dc:creator>
  <cp:lastModifiedBy>Richard</cp:lastModifiedBy>
  <cp:revision>28</cp:revision>
  <dcterms:created xsi:type="dcterms:W3CDTF">2021-05-23T10:00:49Z</dcterms:created>
  <dcterms:modified xsi:type="dcterms:W3CDTF">2021-05-30T11:35:06Z</dcterms:modified>
</cp:coreProperties>
</file>