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7" r:id="rId4"/>
    <p:sldId id="258" r:id="rId5"/>
    <p:sldId id="259" r:id="rId6"/>
    <p:sldId id="278" r:id="rId7"/>
    <p:sldId id="273" r:id="rId8"/>
    <p:sldId id="280" r:id="rId9"/>
    <p:sldId id="274" r:id="rId10"/>
    <p:sldId id="275" r:id="rId11"/>
    <p:sldId id="276" r:id="rId12"/>
    <p:sldId id="270" r:id="rId13"/>
    <p:sldId id="260" r:id="rId14"/>
    <p:sldId id="261" r:id="rId15"/>
    <p:sldId id="262" r:id="rId16"/>
    <p:sldId id="263" r:id="rId17"/>
    <p:sldId id="264" r:id="rId18"/>
    <p:sldId id="265" r:id="rId19"/>
    <p:sldId id="266" r:id="rId20"/>
    <p:sldId id="267" r:id="rId21"/>
    <p:sldId id="268" r:id="rId22"/>
    <p:sldId id="269" r:id="rId23"/>
    <p:sldId id="272" r:id="rId24"/>
    <p:sldId id="279"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614"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80CB40-59D4-4272-9A00-B3E27F361FBB}" type="datetimeFigureOut">
              <a:rPr lang="en-US" smtClean="0"/>
              <a:pPr/>
              <a:t>14/06/2021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0CB40-59D4-4272-9A00-B3E27F361FBB}" type="datetimeFigureOut">
              <a:rPr lang="en-US" smtClean="0"/>
              <a:pPr/>
              <a:t>14/06/2021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0CB40-59D4-4272-9A00-B3E27F361FBB}" type="datetimeFigureOut">
              <a:rPr lang="en-US" smtClean="0"/>
              <a:pPr/>
              <a:t>14/06/2021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0CB40-59D4-4272-9A00-B3E27F361FBB}" type="datetimeFigureOut">
              <a:rPr lang="en-US" smtClean="0"/>
              <a:pPr/>
              <a:t>14/06/2021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80CB40-59D4-4272-9A00-B3E27F361FBB}" type="datetimeFigureOut">
              <a:rPr lang="en-US" smtClean="0"/>
              <a:pPr/>
              <a:t>14/06/2021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80CB40-59D4-4272-9A00-B3E27F361FBB}" type="datetimeFigureOut">
              <a:rPr lang="en-US" smtClean="0"/>
              <a:pPr/>
              <a:t>14/06/2021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80CB40-59D4-4272-9A00-B3E27F361FBB}" type="datetimeFigureOut">
              <a:rPr lang="en-US" smtClean="0"/>
              <a:pPr/>
              <a:t>14/06/2021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80CB40-59D4-4272-9A00-B3E27F361FBB}" type="datetimeFigureOut">
              <a:rPr lang="en-US" smtClean="0"/>
              <a:pPr/>
              <a:t>14/06/2021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0CB40-59D4-4272-9A00-B3E27F361FBB}" type="datetimeFigureOut">
              <a:rPr lang="en-US" smtClean="0"/>
              <a:pPr/>
              <a:t>14/06/2021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0CB40-59D4-4272-9A00-B3E27F361FBB}" type="datetimeFigureOut">
              <a:rPr lang="en-US" smtClean="0"/>
              <a:pPr/>
              <a:t>14/06/2021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0CB40-59D4-4272-9A00-B3E27F361FBB}" type="datetimeFigureOut">
              <a:rPr lang="en-US" smtClean="0"/>
              <a:pPr/>
              <a:t>14/06/2021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0CB40-59D4-4272-9A00-B3E27F361FBB}" type="datetimeFigureOut">
              <a:rPr lang="en-US" smtClean="0"/>
              <a:pPr/>
              <a:t>14/06/2021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7326D-AE03-4572-8C71-CFA92DA37DC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STRUCTURES AND ALGORITHMS</a:t>
            </a:r>
            <a:endParaRPr lang="en-US" dirty="0"/>
          </a:p>
        </p:txBody>
      </p:sp>
      <p:sp>
        <p:nvSpPr>
          <p:cNvPr id="3" name="Subtitle 2"/>
          <p:cNvSpPr>
            <a:spLocks noGrp="1"/>
          </p:cNvSpPr>
          <p:nvPr>
            <p:ph type="subTitle" idx="1"/>
          </p:nvPr>
        </p:nvSpPr>
        <p:spPr/>
        <p:txBody>
          <a:bodyPr/>
          <a:lstStyle/>
          <a:p>
            <a:r>
              <a:rPr lang="en-US" dirty="0" smtClean="0"/>
              <a:t>SLIDE 5</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534400" cy="2677656"/>
          </a:xfrm>
          <a:prstGeom prst="rect">
            <a:avLst/>
          </a:prstGeom>
        </p:spPr>
        <p:txBody>
          <a:bodyPr wrap="square">
            <a:spAutoFit/>
          </a:bodyPr>
          <a:lstStyle/>
          <a:p>
            <a:r>
              <a:rPr lang="en-US" sz="2800" b="1" dirty="0" smtClean="0">
                <a:latin typeface="Comic Sans MS" pitchFamily="66" charset="0"/>
              </a:rPr>
              <a:t>DELETING A NODE</a:t>
            </a:r>
          </a:p>
          <a:p>
            <a:r>
              <a:rPr lang="en-US" sz="2800" dirty="0" smtClean="0">
                <a:latin typeface="Comic Sans MS" pitchFamily="66" charset="0"/>
              </a:rPr>
              <a:t>when you take the node out of the tree, you replace it with "last" node in the tree(the node on the last level and rightmost). Once the top node has been replaced, you </a:t>
            </a:r>
            <a:r>
              <a:rPr lang="en-US" sz="2800" dirty="0" err="1" smtClean="0">
                <a:latin typeface="Comic Sans MS" pitchFamily="66" charset="0"/>
              </a:rPr>
              <a:t>downheap</a:t>
            </a:r>
            <a:r>
              <a:rPr lang="en-US" sz="2800" dirty="0" smtClean="0">
                <a:latin typeface="Comic Sans MS" pitchFamily="66" charset="0"/>
              </a:rPr>
              <a:t> the node that was moved until it reaches its proper position.</a:t>
            </a:r>
            <a:endParaRPr lang="en-US" sz="2800" dirty="0">
              <a:latin typeface="Comic Sans MS"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srcRect l="35937" t="15625" r="4297" b="20313"/>
          <a:stretch>
            <a:fillRect/>
          </a:stretch>
        </p:blipFill>
        <p:spPr bwMode="auto">
          <a:xfrm>
            <a:off x="304800" y="0"/>
            <a:ext cx="5105400" cy="6629400"/>
          </a:xfrm>
          <a:prstGeom prst="rect">
            <a:avLst/>
          </a:prstGeom>
          <a:noFill/>
          <a:ln w="9525">
            <a:noFill/>
            <a:miter lim="800000"/>
            <a:headEnd/>
            <a:tailEnd/>
          </a:ln>
          <a:effectLst/>
        </p:spPr>
      </p:pic>
      <p:pic>
        <p:nvPicPr>
          <p:cNvPr id="14340" name="Picture 4"/>
          <p:cNvPicPr>
            <a:picLocks noChangeAspect="1" noChangeArrowheads="1"/>
          </p:cNvPicPr>
          <p:nvPr/>
        </p:nvPicPr>
        <p:blipFill>
          <a:blip r:embed="rId3"/>
          <a:srcRect l="35938" t="43750" r="38281" b="25000"/>
          <a:stretch>
            <a:fillRect/>
          </a:stretch>
        </p:blipFill>
        <p:spPr bwMode="auto">
          <a:xfrm>
            <a:off x="5257800" y="990600"/>
            <a:ext cx="3581400" cy="3733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INSERTING AN ELEMENT INTO A MAX HEAP </a:t>
            </a:r>
            <a:endParaRPr lang="en-US" dirty="0"/>
          </a:p>
        </p:txBody>
      </p:sp>
      <p:pic>
        <p:nvPicPr>
          <p:cNvPr id="12290" name="Picture 2"/>
          <p:cNvPicPr>
            <a:picLocks noGrp="1" noChangeAspect="1" noChangeArrowheads="1"/>
          </p:cNvPicPr>
          <p:nvPr>
            <p:ph idx="1"/>
          </p:nvPr>
        </p:nvPicPr>
        <p:blipFill>
          <a:blip r:embed="rId2"/>
          <a:srcRect l="3280" t="44679" r="13381" b="30972"/>
          <a:stretch>
            <a:fillRect/>
          </a:stretch>
        </p:blipFill>
        <p:spPr bwMode="auto">
          <a:xfrm>
            <a:off x="304800" y="1295400"/>
            <a:ext cx="8610600" cy="5181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t="12500" r="2734" b="20313"/>
          <a:stretch>
            <a:fillRect/>
          </a:stretch>
        </p:blipFill>
        <p:spPr bwMode="auto">
          <a:xfrm>
            <a:off x="381000" y="228600"/>
            <a:ext cx="8382000" cy="59436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t="12500" r="4297" b="23438"/>
          <a:stretch>
            <a:fillRect/>
          </a:stretch>
        </p:blipFill>
        <p:spPr bwMode="auto">
          <a:xfrm>
            <a:off x="0" y="404638"/>
            <a:ext cx="9061605" cy="6224762"/>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l="6641" t="12500" r="34765" b="17188"/>
          <a:stretch>
            <a:fillRect/>
          </a:stretch>
        </p:blipFill>
        <p:spPr bwMode="auto">
          <a:xfrm>
            <a:off x="4648200" y="1143000"/>
            <a:ext cx="3810000" cy="3429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l="1953" t="14063" r="4297" b="21875"/>
          <a:stretch>
            <a:fillRect/>
          </a:stretch>
        </p:blipFill>
        <p:spPr bwMode="auto">
          <a:xfrm>
            <a:off x="109654" y="0"/>
            <a:ext cx="9034346" cy="66294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l="1953" t="12500" r="3125" b="15625"/>
          <a:stretch>
            <a:fillRect/>
          </a:stretch>
        </p:blipFill>
        <p:spPr bwMode="auto">
          <a:xfrm>
            <a:off x="0" y="228600"/>
            <a:ext cx="9143999" cy="6629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l="8103" t="12500" r="13701" b="21875"/>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569660"/>
          </a:xfrm>
          <a:prstGeom prst="rect">
            <a:avLst/>
          </a:prstGeom>
        </p:spPr>
        <p:txBody>
          <a:bodyPr wrap="square">
            <a:spAutoFit/>
          </a:bodyPr>
          <a:lstStyle/>
          <a:p>
            <a:r>
              <a:rPr lang="en-US" sz="3200" b="1" dirty="0" smtClean="0">
                <a:latin typeface="Comic Sans MS" pitchFamily="66" charset="0"/>
              </a:rPr>
              <a:t>Step 5:</a:t>
            </a:r>
            <a:r>
              <a:rPr lang="en-US" sz="3200" dirty="0" smtClean="0">
                <a:latin typeface="Comic Sans MS" pitchFamily="66" charset="0"/>
              </a:rPr>
              <a:t> The next element is 55. To make it a complete binary tree, we will add the node 55 to the right of 33 as shown below:</a:t>
            </a:r>
            <a:endParaRPr lang="en-US" sz="3200" dirty="0">
              <a:latin typeface="Comic Sans MS" pitchFamily="66" charset="0"/>
            </a:endParaRPr>
          </a:p>
        </p:txBody>
      </p:sp>
      <p:pic>
        <p:nvPicPr>
          <p:cNvPr id="8194" name="Picture 2"/>
          <p:cNvPicPr>
            <a:picLocks noChangeAspect="1" noChangeArrowheads="1"/>
          </p:cNvPicPr>
          <p:nvPr/>
        </p:nvPicPr>
        <p:blipFill>
          <a:blip r:embed="rId2"/>
          <a:srcRect l="5469" t="12500" r="28906" b="18750"/>
          <a:stretch>
            <a:fillRect/>
          </a:stretch>
        </p:blipFill>
        <p:spPr bwMode="auto">
          <a:xfrm>
            <a:off x="1219200" y="2133600"/>
            <a:ext cx="5867400" cy="4267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2062103"/>
          </a:xfrm>
          <a:prstGeom prst="rect">
            <a:avLst/>
          </a:prstGeom>
        </p:spPr>
        <p:txBody>
          <a:bodyPr wrap="square">
            <a:spAutoFit/>
          </a:bodyPr>
          <a:lstStyle/>
          <a:p>
            <a:r>
              <a:rPr lang="en-US" sz="3200" dirty="0" smtClean="0">
                <a:latin typeface="Comic Sans MS" pitchFamily="66" charset="0"/>
              </a:rPr>
              <a:t>The above figure does not satisfy the property of the max heap because 33 &lt; 55, so we will swap these two values as shown below:</a:t>
            </a:r>
            <a:endParaRPr lang="en-US" sz="3200" dirty="0">
              <a:latin typeface="Comic Sans MS" pitchFamily="66" charset="0"/>
            </a:endParaRPr>
          </a:p>
        </p:txBody>
      </p:sp>
      <p:pic>
        <p:nvPicPr>
          <p:cNvPr id="9218" name="Picture 2"/>
          <p:cNvPicPr>
            <a:picLocks noChangeAspect="1" noChangeArrowheads="1"/>
          </p:cNvPicPr>
          <p:nvPr/>
        </p:nvPicPr>
        <p:blipFill>
          <a:blip r:embed="rId2"/>
          <a:srcRect l="5469" t="12500" r="28906" b="17188"/>
          <a:stretch>
            <a:fillRect/>
          </a:stretch>
        </p:blipFill>
        <p:spPr bwMode="auto">
          <a:xfrm>
            <a:off x="914400" y="2362200"/>
            <a:ext cx="5867400" cy="41148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a:t>
            </a:r>
            <a:endParaRPr lang="en-US" dirty="0"/>
          </a:p>
        </p:txBody>
      </p:sp>
      <p:sp>
        <p:nvSpPr>
          <p:cNvPr id="3" name="Content Placeholder 2"/>
          <p:cNvSpPr>
            <a:spLocks noGrp="1"/>
          </p:cNvSpPr>
          <p:nvPr>
            <p:ph idx="1"/>
          </p:nvPr>
        </p:nvSpPr>
        <p:spPr/>
        <p:txBody>
          <a:bodyPr>
            <a:normAutofit/>
          </a:bodyPr>
          <a:lstStyle/>
          <a:p>
            <a:r>
              <a:rPr lang="en-US" dirty="0" smtClean="0"/>
              <a:t>A binary heap is a binary tree with two other constraints</a:t>
            </a:r>
          </a:p>
          <a:p>
            <a:r>
              <a:rPr lang="en-US" dirty="0" smtClean="0"/>
              <a:t>1) Shape(Structural) Property: A binary heap is a complete binary tree, this means all of the levels of the tree are completely filled except possibly the last level. The nodes are filled from left to right.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8839200" cy="1569660"/>
          </a:xfrm>
          <a:prstGeom prst="rect">
            <a:avLst/>
          </a:prstGeom>
        </p:spPr>
        <p:txBody>
          <a:bodyPr wrap="square">
            <a:spAutoFit/>
          </a:bodyPr>
          <a:lstStyle/>
          <a:p>
            <a:r>
              <a:rPr lang="en-US" sz="3200" b="1" dirty="0" smtClean="0">
                <a:latin typeface="Comic Sans MS" pitchFamily="66" charset="0"/>
              </a:rPr>
              <a:t>Step 6:</a:t>
            </a:r>
            <a:r>
              <a:rPr lang="en-US" sz="3200" dirty="0" smtClean="0">
                <a:latin typeface="Comic Sans MS" pitchFamily="66" charset="0"/>
              </a:rPr>
              <a:t> The next element is 88. The left sub tree is completed so we will add 88 to the left of 44 as shown below:</a:t>
            </a:r>
            <a:endParaRPr lang="en-US" sz="3200" dirty="0">
              <a:latin typeface="Comic Sans MS" pitchFamily="66" charset="0"/>
            </a:endParaRPr>
          </a:p>
        </p:txBody>
      </p:sp>
      <p:pic>
        <p:nvPicPr>
          <p:cNvPr id="10243" name="Picture 3"/>
          <p:cNvPicPr>
            <a:picLocks noChangeAspect="1" noChangeArrowheads="1"/>
          </p:cNvPicPr>
          <p:nvPr/>
        </p:nvPicPr>
        <p:blipFill>
          <a:blip r:embed="rId2"/>
          <a:srcRect l="6306" t="15625" r="37444" b="18750"/>
          <a:stretch>
            <a:fillRect/>
          </a:stretch>
        </p:blipFill>
        <p:spPr bwMode="auto">
          <a:xfrm>
            <a:off x="533400" y="1752600"/>
            <a:ext cx="4267200" cy="4385733"/>
          </a:xfrm>
          <a:prstGeom prst="rect">
            <a:avLst/>
          </a:prstGeom>
          <a:noFill/>
          <a:ln w="9525">
            <a:noFill/>
            <a:miter lim="800000"/>
            <a:headEnd/>
            <a:tailEnd/>
          </a:ln>
          <a:effectLst/>
        </p:spPr>
      </p:pic>
      <p:sp>
        <p:nvSpPr>
          <p:cNvPr id="6" name="Rectangle 5"/>
          <p:cNvSpPr/>
          <p:nvPr/>
        </p:nvSpPr>
        <p:spPr>
          <a:xfrm>
            <a:off x="4724400" y="2133600"/>
            <a:ext cx="4114800" cy="3539430"/>
          </a:xfrm>
          <a:prstGeom prst="rect">
            <a:avLst/>
          </a:prstGeom>
        </p:spPr>
        <p:txBody>
          <a:bodyPr wrap="square">
            <a:spAutoFit/>
          </a:bodyPr>
          <a:lstStyle/>
          <a:p>
            <a:r>
              <a:rPr lang="en-US" sz="2800" dirty="0" smtClean="0">
                <a:latin typeface="Comic Sans MS" pitchFamily="66" charset="0"/>
              </a:rPr>
              <a:t>Since 44&lt;88,  swap these two values as shown below:</a:t>
            </a:r>
          </a:p>
          <a:p>
            <a:r>
              <a:rPr lang="en-US" sz="2800" dirty="0" smtClean="0">
                <a:latin typeface="Comic Sans MS" pitchFamily="66" charset="0"/>
              </a:rPr>
              <a:t>Again, it is violating the max heap property because 88&gt;77 so we will swap these two values below:</a:t>
            </a:r>
            <a:endParaRPr lang="en-US" sz="2800" dirty="0">
              <a:latin typeface="Comic Sans MS" pitchFamily="66"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382000" cy="1384995"/>
          </a:xfrm>
          <a:prstGeom prst="rect">
            <a:avLst/>
          </a:prstGeom>
        </p:spPr>
        <p:txBody>
          <a:bodyPr wrap="square">
            <a:spAutoFit/>
          </a:bodyPr>
          <a:lstStyle/>
          <a:p>
            <a:r>
              <a:rPr lang="en-US" sz="2800" b="1" dirty="0" smtClean="0">
                <a:latin typeface="Comic Sans MS" pitchFamily="66" charset="0"/>
              </a:rPr>
              <a:t>Step 7:</a:t>
            </a:r>
            <a:r>
              <a:rPr lang="en-US" sz="2800" dirty="0" smtClean="0">
                <a:latin typeface="Comic Sans MS" pitchFamily="66" charset="0"/>
              </a:rPr>
              <a:t> The next element is 66. To make a complete binary tree, we will add the 66 element to the right side of 77 as shown below</a:t>
            </a:r>
            <a:endParaRPr lang="en-US" sz="2800" dirty="0">
              <a:latin typeface="Comic Sans MS" pitchFamily="66"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l="3916" t="19271" r="6671" b="36372"/>
          <a:stretch>
            <a:fillRect/>
          </a:stretch>
        </p:blipFill>
        <p:spPr bwMode="auto">
          <a:xfrm>
            <a:off x="0" y="457200"/>
            <a:ext cx="9144000" cy="60198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l="7813" t="14063" r="20703" b="15625"/>
          <a:stretch>
            <a:fillRect/>
          </a:stretch>
        </p:blipFill>
        <p:spPr bwMode="auto">
          <a:xfrm>
            <a:off x="381000" y="457200"/>
            <a:ext cx="3200400" cy="2590800"/>
          </a:xfrm>
          <a:prstGeom prst="rect">
            <a:avLst/>
          </a:prstGeom>
          <a:noFill/>
          <a:ln w="9525">
            <a:noFill/>
            <a:miter lim="800000"/>
            <a:headEnd/>
            <a:tailEnd/>
          </a:ln>
          <a:effectLst/>
        </p:spPr>
      </p:pic>
      <p:pic>
        <p:nvPicPr>
          <p:cNvPr id="4" name="Picture 3"/>
          <p:cNvPicPr>
            <a:picLocks noChangeAspect="1" noChangeArrowheads="1"/>
          </p:cNvPicPr>
          <p:nvPr/>
        </p:nvPicPr>
        <p:blipFill>
          <a:blip r:embed="rId3"/>
          <a:srcRect l="10156" t="17188" r="20703" b="15625"/>
          <a:stretch>
            <a:fillRect/>
          </a:stretch>
        </p:blipFill>
        <p:spPr bwMode="auto">
          <a:xfrm>
            <a:off x="4953000" y="609600"/>
            <a:ext cx="2971800" cy="2209800"/>
          </a:xfrm>
          <a:prstGeom prst="rect">
            <a:avLst/>
          </a:prstGeom>
          <a:noFill/>
          <a:ln w="9525">
            <a:noFill/>
            <a:miter lim="800000"/>
            <a:headEnd/>
            <a:tailEnd/>
          </a:ln>
          <a:effectLst/>
        </p:spPr>
      </p:pic>
      <p:pic>
        <p:nvPicPr>
          <p:cNvPr id="5" name="Picture 4"/>
          <p:cNvPicPr>
            <a:picLocks noChangeAspect="1" noChangeArrowheads="1"/>
          </p:cNvPicPr>
          <p:nvPr/>
        </p:nvPicPr>
        <p:blipFill>
          <a:blip r:embed="rId4"/>
          <a:srcRect l="8984" t="12500" r="20703" b="20313"/>
          <a:stretch>
            <a:fillRect/>
          </a:stretch>
        </p:blipFill>
        <p:spPr bwMode="auto">
          <a:xfrm>
            <a:off x="381000" y="3505200"/>
            <a:ext cx="3352800" cy="2819400"/>
          </a:xfrm>
          <a:prstGeom prst="rect">
            <a:avLst/>
          </a:prstGeom>
          <a:noFill/>
          <a:ln w="9525">
            <a:noFill/>
            <a:miter lim="800000"/>
            <a:headEnd/>
            <a:tailEnd/>
          </a:ln>
          <a:effectLst/>
        </p:spPr>
      </p:pic>
      <p:pic>
        <p:nvPicPr>
          <p:cNvPr id="6" name="Picture 5"/>
          <p:cNvPicPr>
            <a:picLocks noChangeAspect="1" noChangeArrowheads="1"/>
          </p:cNvPicPr>
          <p:nvPr/>
        </p:nvPicPr>
        <p:blipFill>
          <a:blip r:embed="rId5"/>
          <a:srcRect l="10156" t="17188" r="21875" b="17187"/>
          <a:stretch>
            <a:fillRect/>
          </a:stretch>
        </p:blipFill>
        <p:spPr bwMode="auto">
          <a:xfrm>
            <a:off x="4876800" y="3657600"/>
            <a:ext cx="3505200" cy="2819400"/>
          </a:xfrm>
          <a:prstGeom prst="rect">
            <a:avLst/>
          </a:prstGeom>
          <a:noFill/>
          <a:ln w="9525">
            <a:noFill/>
            <a:miter lim="800000"/>
            <a:headEnd/>
            <a:tailEnd/>
          </a:ln>
          <a:effectLst/>
        </p:spPr>
      </p:pic>
      <p:cxnSp>
        <p:nvCxnSpPr>
          <p:cNvPr id="11" name="Straight Arrow Connector 10"/>
          <p:cNvCxnSpPr/>
          <p:nvPr/>
        </p:nvCxnSpPr>
        <p:spPr>
          <a:xfrm>
            <a:off x="3733800" y="1981200"/>
            <a:ext cx="13716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2743200" y="2743200"/>
            <a:ext cx="2362200" cy="914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3"/>
          </p:cNvCxnSpPr>
          <p:nvPr/>
        </p:nvCxnSpPr>
        <p:spPr>
          <a:xfrm flipV="1">
            <a:off x="3733800" y="4876800"/>
            <a:ext cx="1447800" cy="381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638800" y="0"/>
            <a:ext cx="2057400" cy="954107"/>
          </a:xfrm>
          <a:prstGeom prst="rect">
            <a:avLst/>
          </a:prstGeom>
          <a:noFill/>
        </p:spPr>
        <p:txBody>
          <a:bodyPr wrap="square" rtlCol="0">
            <a:spAutoFit/>
          </a:bodyPr>
          <a:lstStyle/>
          <a:p>
            <a:r>
              <a:rPr lang="en-US" sz="2800" dirty="0" smtClean="0">
                <a:latin typeface="Comic Sans MS" pitchFamily="66" charset="0"/>
              </a:rPr>
              <a:t>1. </a:t>
            </a:r>
            <a:r>
              <a:rPr lang="en-US" sz="2800" dirty="0" err="1" smtClean="0">
                <a:latin typeface="Comic Sans MS" pitchFamily="66" charset="0"/>
              </a:rPr>
              <a:t>Deletete</a:t>
            </a:r>
            <a:r>
              <a:rPr lang="en-US" sz="2800" dirty="0" smtClean="0">
                <a:latin typeface="Comic Sans MS" pitchFamily="66" charset="0"/>
              </a:rPr>
              <a:t> Root</a:t>
            </a:r>
            <a:endParaRPr lang="en-US" sz="2800" dirty="0">
              <a:latin typeface="Comic Sans MS" pitchFamily="66" charset="0"/>
            </a:endParaRPr>
          </a:p>
        </p:txBody>
      </p:sp>
      <p:sp>
        <p:nvSpPr>
          <p:cNvPr id="19" name="TextBox 18"/>
          <p:cNvSpPr txBox="1"/>
          <p:nvPr/>
        </p:nvSpPr>
        <p:spPr>
          <a:xfrm>
            <a:off x="0" y="2971800"/>
            <a:ext cx="2438400" cy="1384995"/>
          </a:xfrm>
          <a:prstGeom prst="rect">
            <a:avLst/>
          </a:prstGeom>
          <a:noFill/>
        </p:spPr>
        <p:txBody>
          <a:bodyPr wrap="square" rtlCol="0">
            <a:spAutoFit/>
          </a:bodyPr>
          <a:lstStyle/>
          <a:p>
            <a:r>
              <a:rPr lang="en-US" sz="2800" dirty="0" smtClean="0">
                <a:latin typeface="Comic Sans MS" pitchFamily="66" charset="0"/>
              </a:rPr>
              <a:t>2. Replace Root with last element</a:t>
            </a:r>
            <a:endParaRPr lang="en-US" sz="2800" dirty="0">
              <a:latin typeface="Comic Sans MS" pitchFamily="66" charset="0"/>
            </a:endParaRPr>
          </a:p>
        </p:txBody>
      </p:sp>
      <p:sp>
        <p:nvSpPr>
          <p:cNvPr id="20" name="TextBox 19"/>
          <p:cNvSpPr txBox="1"/>
          <p:nvPr/>
        </p:nvSpPr>
        <p:spPr>
          <a:xfrm>
            <a:off x="5715000" y="3048000"/>
            <a:ext cx="2286000" cy="523220"/>
          </a:xfrm>
          <a:prstGeom prst="rect">
            <a:avLst/>
          </a:prstGeom>
          <a:noFill/>
        </p:spPr>
        <p:txBody>
          <a:bodyPr wrap="square" rtlCol="0">
            <a:spAutoFit/>
          </a:bodyPr>
          <a:lstStyle/>
          <a:p>
            <a:r>
              <a:rPr lang="en-US" sz="2800" dirty="0" smtClean="0">
                <a:latin typeface="Comic Sans MS" pitchFamily="66" charset="0"/>
              </a:rPr>
              <a:t>3. </a:t>
            </a:r>
            <a:r>
              <a:rPr lang="en-US" sz="2800" dirty="0" err="1" smtClean="0">
                <a:latin typeface="Comic Sans MS" pitchFamily="66" charset="0"/>
              </a:rPr>
              <a:t>Heapify</a:t>
            </a:r>
            <a:endParaRPr lang="en-US" sz="2800" dirty="0">
              <a:latin typeface="Comic Sans MS" pitchFamily="66" charset="0"/>
            </a:endParaRPr>
          </a:p>
        </p:txBody>
      </p:sp>
      <p:sp>
        <p:nvSpPr>
          <p:cNvPr id="21" name="TextBox 20"/>
          <p:cNvSpPr txBox="1"/>
          <p:nvPr/>
        </p:nvSpPr>
        <p:spPr>
          <a:xfrm>
            <a:off x="2133600" y="6380946"/>
            <a:ext cx="6477000" cy="523220"/>
          </a:xfrm>
          <a:prstGeom prst="rect">
            <a:avLst/>
          </a:prstGeom>
          <a:noFill/>
        </p:spPr>
        <p:txBody>
          <a:bodyPr wrap="square" rtlCol="0">
            <a:spAutoFit/>
          </a:bodyPr>
          <a:lstStyle/>
          <a:p>
            <a:r>
              <a:rPr lang="en-US" sz="2800" dirty="0" smtClean="0">
                <a:latin typeface="Comic Sans MS" pitchFamily="66" charset="0"/>
              </a:rPr>
              <a:t>4.Repeat process with other elements</a:t>
            </a:r>
            <a:endParaRPr lang="en-US" sz="2800" dirty="0">
              <a:latin typeface="Comic Sans MS" pitchFamily="66"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057400"/>
            <a:ext cx="5724644" cy="1938992"/>
          </a:xfrm>
          <a:prstGeom prst="rect">
            <a:avLst/>
          </a:prstGeom>
        </p:spPr>
        <p:txBody>
          <a:bodyPr wrap="none">
            <a:spAutoFit/>
          </a:bodyPr>
          <a:lstStyle/>
          <a:p>
            <a:r>
              <a:rPr lang="en-US" sz="6000" dirty="0" smtClean="0">
                <a:latin typeface="Comic Sans MS" pitchFamily="66" charset="0"/>
              </a:rPr>
              <a:t>END.</a:t>
            </a:r>
          </a:p>
          <a:p>
            <a:r>
              <a:rPr lang="en-US" sz="6000" dirty="0" smtClean="0">
                <a:latin typeface="Comic Sans MS" pitchFamily="66" charset="0"/>
              </a:rPr>
              <a:t>WAIRAGU G.R.</a:t>
            </a:r>
            <a:endParaRPr lang="en-US"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8915400" cy="5293757"/>
          </a:xfrm>
          <a:prstGeom prst="rect">
            <a:avLst/>
          </a:prstGeom>
        </p:spPr>
        <p:txBody>
          <a:bodyPr wrap="square">
            <a:spAutoFit/>
          </a:bodyPr>
          <a:lstStyle/>
          <a:p>
            <a:r>
              <a:rPr lang="en-US" sz="3200" dirty="0" smtClean="0">
                <a:latin typeface="Comic Sans MS" pitchFamily="66" charset="0"/>
              </a:rPr>
              <a:t>2) Heap(order) Property: The ordering can be one of two types: </a:t>
            </a:r>
          </a:p>
          <a:p>
            <a:r>
              <a:rPr lang="en-US" sz="3200" dirty="0" err="1" smtClean="0">
                <a:latin typeface="Comic Sans MS" pitchFamily="66" charset="0"/>
              </a:rPr>
              <a:t>i</a:t>
            </a:r>
            <a:r>
              <a:rPr lang="en-US" sz="3200" dirty="0" smtClean="0">
                <a:latin typeface="Comic Sans MS" pitchFamily="66" charset="0"/>
              </a:rPr>
              <a:t>) min-heap property: the value of each node is greater than or equal to the value of its parent, with the minimum-value element at the root. </a:t>
            </a:r>
          </a:p>
          <a:p>
            <a:r>
              <a:rPr lang="en-US" sz="3200" dirty="0" smtClean="0">
                <a:latin typeface="Comic Sans MS" pitchFamily="66" charset="0"/>
              </a:rPr>
              <a:t>ii) max-heap property: the value of each node is less than or equal to the value of its parent, with the maximum-value element at the root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8458200" cy="1815882"/>
          </a:xfrm>
          <a:prstGeom prst="rect">
            <a:avLst/>
          </a:prstGeom>
        </p:spPr>
        <p:txBody>
          <a:bodyPr wrap="square">
            <a:spAutoFit/>
          </a:bodyPr>
          <a:lstStyle/>
          <a:p>
            <a:r>
              <a:rPr lang="en-US" sz="2800" dirty="0" smtClean="0">
                <a:latin typeface="Comic Sans MS" pitchFamily="66" charset="0"/>
              </a:rPr>
              <a:t>Heap Property is the property of a node in which</a:t>
            </a:r>
          </a:p>
          <a:p>
            <a:r>
              <a:rPr lang="en-US" sz="2800" dirty="0" smtClean="0">
                <a:latin typeface="Comic Sans MS" pitchFamily="66" charset="0"/>
              </a:rPr>
              <a:t>(for max heap) key of each node is always greater than its child node/s and the key of the root node is the largest among all other nodes;</a:t>
            </a:r>
            <a:endParaRPr lang="en-US" sz="2800" dirty="0">
              <a:latin typeface="Comic Sans MS" pitchFamily="66" charset="0"/>
            </a:endParaRPr>
          </a:p>
        </p:txBody>
      </p:sp>
      <p:pic>
        <p:nvPicPr>
          <p:cNvPr id="1026" name="Picture 2"/>
          <p:cNvPicPr>
            <a:picLocks noChangeAspect="1" noChangeArrowheads="1"/>
          </p:cNvPicPr>
          <p:nvPr/>
        </p:nvPicPr>
        <p:blipFill>
          <a:blip r:embed="rId2"/>
          <a:srcRect l="24219" t="20313" r="23047" b="18750"/>
          <a:stretch>
            <a:fillRect/>
          </a:stretch>
        </p:blipFill>
        <p:spPr bwMode="auto">
          <a:xfrm>
            <a:off x="2514600" y="2743200"/>
            <a:ext cx="4038600" cy="3429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8305800" cy="2062103"/>
          </a:xfrm>
          <a:prstGeom prst="rect">
            <a:avLst/>
          </a:prstGeom>
        </p:spPr>
        <p:txBody>
          <a:bodyPr wrap="square">
            <a:spAutoFit/>
          </a:bodyPr>
          <a:lstStyle/>
          <a:p>
            <a:r>
              <a:rPr lang="en-US" sz="3200" dirty="0" smtClean="0">
                <a:latin typeface="Comic Sans MS" pitchFamily="66" charset="0"/>
              </a:rPr>
              <a:t>(for min heap) key of each node is always smaller than the child node/s and the key of the root node is the smallest among all other nodes.</a:t>
            </a:r>
            <a:endParaRPr lang="en-US" sz="3200" dirty="0">
              <a:latin typeface="Comic Sans MS" pitchFamily="66" charset="0"/>
            </a:endParaRPr>
          </a:p>
        </p:txBody>
      </p:sp>
      <p:pic>
        <p:nvPicPr>
          <p:cNvPr id="2050" name="Picture 2"/>
          <p:cNvPicPr>
            <a:picLocks noChangeAspect="1" noChangeArrowheads="1"/>
          </p:cNvPicPr>
          <p:nvPr/>
        </p:nvPicPr>
        <p:blipFill>
          <a:blip r:embed="rId2"/>
          <a:srcRect l="21875" t="20313" r="23047" b="18750"/>
          <a:stretch>
            <a:fillRect/>
          </a:stretch>
        </p:blipFill>
        <p:spPr bwMode="auto">
          <a:xfrm>
            <a:off x="1676400" y="2895600"/>
            <a:ext cx="5943600" cy="37338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l="1953" t="15625" r="10156" b="17188"/>
          <a:stretch>
            <a:fillRect/>
          </a:stretch>
        </p:blipFill>
        <p:spPr bwMode="auto">
          <a:xfrm>
            <a:off x="304800" y="457200"/>
            <a:ext cx="8458200" cy="5791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14400"/>
            <a:ext cx="7924800" cy="923330"/>
          </a:xfrm>
          <a:prstGeom prst="rect">
            <a:avLst/>
          </a:prstGeom>
        </p:spPr>
        <p:txBody>
          <a:bodyPr wrap="square">
            <a:spAutoFit/>
          </a:bodyPr>
          <a:lstStyle/>
          <a:p>
            <a:r>
              <a:rPr lang="en-US" dirty="0" smtClean="0"/>
              <a:t/>
            </a:r>
            <a:br>
              <a:rPr lang="en-US" dirty="0" smtClean="0"/>
            </a:br>
            <a:r>
              <a:rPr lang="en-US" dirty="0" smtClean="0"/>
              <a:t/>
            </a:r>
            <a:br>
              <a:rPr lang="en-US" dirty="0" smtClean="0"/>
            </a:br>
            <a:endParaRPr lang="en-US" dirty="0"/>
          </a:p>
        </p:txBody>
      </p:sp>
      <p:sp>
        <p:nvSpPr>
          <p:cNvPr id="3" name="Title 2"/>
          <p:cNvSpPr>
            <a:spLocks noGrp="1"/>
          </p:cNvSpPr>
          <p:nvPr>
            <p:ph type="title"/>
          </p:nvPr>
        </p:nvSpPr>
        <p:spPr/>
        <p:txBody>
          <a:bodyPr/>
          <a:lstStyle/>
          <a:p>
            <a:r>
              <a:rPr lang="en-US" b="1" dirty="0" err="1" smtClean="0">
                <a:latin typeface="Comic Sans MS" pitchFamily="66" charset="0"/>
              </a:rPr>
              <a:t>Upheap</a:t>
            </a:r>
            <a:r>
              <a:rPr lang="en-US" dirty="0" smtClean="0">
                <a:latin typeface="Comic Sans MS" pitchFamily="66" charset="0"/>
              </a:rPr>
              <a:t>:</a:t>
            </a:r>
            <a:endParaRPr lang="en-US" dirty="0">
              <a:latin typeface="Comic Sans MS" pitchFamily="66" charset="0"/>
            </a:endParaRPr>
          </a:p>
        </p:txBody>
      </p:sp>
      <p:sp>
        <p:nvSpPr>
          <p:cNvPr id="4" name="Content Placeholder 3"/>
          <p:cNvSpPr>
            <a:spLocks noGrp="1"/>
          </p:cNvSpPr>
          <p:nvPr>
            <p:ph idx="1"/>
          </p:nvPr>
        </p:nvSpPr>
        <p:spPr/>
        <p:txBody>
          <a:bodyPr>
            <a:normAutofit fontScale="85000" lnSpcReduction="20000"/>
          </a:bodyPr>
          <a:lstStyle/>
          <a:p>
            <a:r>
              <a:rPr lang="en-US" dirty="0" smtClean="0">
                <a:latin typeface="Comic Sans MS" pitchFamily="66" charset="0"/>
              </a:rPr>
              <a:t>The </a:t>
            </a:r>
            <a:r>
              <a:rPr lang="en-US" dirty="0" err="1" smtClean="0">
                <a:latin typeface="Comic Sans MS" pitchFamily="66" charset="0"/>
              </a:rPr>
              <a:t>upheap</a:t>
            </a:r>
            <a:r>
              <a:rPr lang="en-US" dirty="0" smtClean="0">
                <a:latin typeface="Comic Sans MS" pitchFamily="66" charset="0"/>
              </a:rPr>
              <a:t> process is used to add a node to a heap. When you </a:t>
            </a:r>
            <a:r>
              <a:rPr lang="en-US" dirty="0" err="1" smtClean="0">
                <a:latin typeface="Comic Sans MS" pitchFamily="66" charset="0"/>
              </a:rPr>
              <a:t>upheap</a:t>
            </a:r>
            <a:r>
              <a:rPr lang="en-US" dirty="0" smtClean="0">
                <a:latin typeface="Comic Sans MS" pitchFamily="66" charset="0"/>
              </a:rPr>
              <a:t> a node, you compare its value to its parent node; if its value is less than its parent node, then you switch the two nodes and continue the process. Otherwise the condition is met that the parent node is less than the child node, and so you can stop the process. Once you find a parent node that is less than the node being </a:t>
            </a:r>
            <a:r>
              <a:rPr lang="en-US" dirty="0" err="1" smtClean="0">
                <a:latin typeface="Comic Sans MS" pitchFamily="66" charset="0"/>
              </a:rPr>
              <a:t>upheaped</a:t>
            </a:r>
            <a:r>
              <a:rPr lang="en-US" dirty="0" smtClean="0">
                <a:latin typeface="Comic Sans MS" pitchFamily="66" charset="0"/>
              </a:rPr>
              <a:t>, you know that the heap is correct--the node being </a:t>
            </a:r>
            <a:r>
              <a:rPr lang="en-US" dirty="0" err="1" smtClean="0">
                <a:latin typeface="Comic Sans MS" pitchFamily="66" charset="0"/>
              </a:rPr>
              <a:t>upheaped</a:t>
            </a:r>
            <a:r>
              <a:rPr lang="en-US" dirty="0" smtClean="0">
                <a:latin typeface="Comic Sans MS" pitchFamily="66" charset="0"/>
              </a:rPr>
              <a:t> is greater than its parent, and its parent is greater than its own parent, all the way up to the root.</a:t>
            </a:r>
            <a:endParaRPr lang="en-US" dirty="0">
              <a:latin typeface="Comic Sans MS"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Comic Sans MS" pitchFamily="66" charset="0"/>
              </a:rPr>
              <a:t>Downheap</a:t>
            </a:r>
            <a:r>
              <a:rPr lang="en-US" dirty="0" smtClean="0">
                <a:latin typeface="Comic Sans MS" pitchFamily="66" charset="0"/>
              </a:rPr>
              <a:t>:</a:t>
            </a:r>
            <a:endParaRPr lang="en-US" dirty="0">
              <a:latin typeface="Comic Sans MS" pitchFamily="66"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Comic Sans MS" pitchFamily="66" charset="0"/>
              </a:rPr>
              <a:t>The </a:t>
            </a:r>
            <a:r>
              <a:rPr lang="en-US" dirty="0" err="1" smtClean="0">
                <a:latin typeface="Comic Sans MS" pitchFamily="66" charset="0"/>
              </a:rPr>
              <a:t>downheap</a:t>
            </a:r>
            <a:r>
              <a:rPr lang="en-US" dirty="0" smtClean="0">
                <a:latin typeface="Comic Sans MS" pitchFamily="66" charset="0"/>
              </a:rPr>
              <a:t> process is similar to the </a:t>
            </a:r>
            <a:r>
              <a:rPr lang="en-US" dirty="0" err="1" smtClean="0">
                <a:latin typeface="Comic Sans MS" pitchFamily="66" charset="0"/>
              </a:rPr>
              <a:t>upheaping</a:t>
            </a:r>
            <a:r>
              <a:rPr lang="en-US" dirty="0" smtClean="0">
                <a:latin typeface="Comic Sans MS" pitchFamily="66" charset="0"/>
              </a:rPr>
              <a:t> process. When you </a:t>
            </a:r>
            <a:r>
              <a:rPr lang="en-US" dirty="0" err="1" smtClean="0">
                <a:latin typeface="Comic Sans MS" pitchFamily="66" charset="0"/>
              </a:rPr>
              <a:t>downheap</a:t>
            </a:r>
            <a:r>
              <a:rPr lang="en-US" dirty="0" smtClean="0">
                <a:latin typeface="Comic Sans MS" pitchFamily="66" charset="0"/>
              </a:rPr>
              <a:t> a node, you compare its value with its two children. If the node is less than both of its children, it remains in place; otherwise, if it is greater than one or both of its children, then you switch it with the child of lowest value, thereby ensuring that of the three nodes being compared, the new parent node is lowest. Of course, you cannot be assured that the node being </a:t>
            </a:r>
            <a:r>
              <a:rPr lang="en-US" dirty="0" err="1" smtClean="0">
                <a:latin typeface="Comic Sans MS" pitchFamily="66" charset="0"/>
              </a:rPr>
              <a:t>downheaped</a:t>
            </a:r>
            <a:r>
              <a:rPr lang="en-US" dirty="0" smtClean="0">
                <a:latin typeface="Comic Sans MS" pitchFamily="66" charset="0"/>
              </a:rPr>
              <a:t> is in its proper position -- it may be greater than one or both of its new children; the </a:t>
            </a:r>
            <a:r>
              <a:rPr lang="en-US" dirty="0" err="1" smtClean="0">
                <a:latin typeface="Comic Sans MS" pitchFamily="66" charset="0"/>
              </a:rPr>
              <a:t>downheap</a:t>
            </a:r>
            <a:r>
              <a:rPr lang="en-US" dirty="0" smtClean="0">
                <a:latin typeface="Comic Sans MS" pitchFamily="66" charset="0"/>
              </a:rPr>
              <a:t> process must be repeated until the node is less than both of its children</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610600" cy="3046988"/>
          </a:xfrm>
          <a:prstGeom prst="rect">
            <a:avLst/>
          </a:prstGeom>
        </p:spPr>
        <p:txBody>
          <a:bodyPr wrap="square">
            <a:spAutoFit/>
          </a:bodyPr>
          <a:lstStyle/>
          <a:p>
            <a:r>
              <a:rPr lang="en-US" sz="3200" b="1" dirty="0" smtClean="0">
                <a:latin typeface="Comic Sans MS" pitchFamily="66" charset="0"/>
              </a:rPr>
              <a:t>INSERTING A NODE</a:t>
            </a:r>
          </a:p>
          <a:p>
            <a:r>
              <a:rPr lang="en-US" sz="2400" dirty="0" smtClean="0">
                <a:latin typeface="Comic Sans MS" pitchFamily="66" charset="0"/>
              </a:rPr>
              <a:t>When you add a new node to a heap, you add it to the rightmost unoccupied leaf on the lowest level. Then you </a:t>
            </a:r>
            <a:r>
              <a:rPr lang="en-US" sz="2400" dirty="0" err="1" smtClean="0">
                <a:latin typeface="Comic Sans MS" pitchFamily="66" charset="0"/>
              </a:rPr>
              <a:t>upheap</a:t>
            </a:r>
            <a:r>
              <a:rPr lang="en-US" sz="2400" dirty="0" smtClean="0">
                <a:latin typeface="Comic Sans MS" pitchFamily="66" charset="0"/>
              </a:rPr>
              <a:t> that node until it has reached its proper position. In this way, the heap's order is maintained and the heap remains a complete tree</a:t>
            </a:r>
            <a:r>
              <a:rPr lang="en-US" sz="3200" dirty="0" smtClean="0">
                <a:latin typeface="Comic Sans MS" pitchFamily="66" charset="0"/>
              </a:rPr>
              <a:t>.</a:t>
            </a:r>
            <a:br>
              <a:rPr lang="en-US" sz="3200" dirty="0" smtClean="0">
                <a:latin typeface="Comic Sans MS" pitchFamily="66" charset="0"/>
              </a:rPr>
            </a:br>
            <a:endParaRPr lang="en-US" sz="3200" dirty="0">
              <a:latin typeface="Comic Sans MS" pitchFamily="66" charset="0"/>
            </a:endParaRPr>
          </a:p>
        </p:txBody>
      </p:sp>
      <p:pic>
        <p:nvPicPr>
          <p:cNvPr id="13314" name="Picture 2"/>
          <p:cNvPicPr>
            <a:picLocks noChangeAspect="1" noChangeArrowheads="1"/>
          </p:cNvPicPr>
          <p:nvPr/>
        </p:nvPicPr>
        <p:blipFill>
          <a:blip r:embed="rId2"/>
          <a:srcRect l="22265" t="48438" r="47266" b="15625"/>
          <a:stretch>
            <a:fillRect/>
          </a:stretch>
        </p:blipFill>
        <p:spPr bwMode="auto">
          <a:xfrm>
            <a:off x="1219200" y="2971800"/>
            <a:ext cx="5638800" cy="38862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TotalTime>
  <Words>674</Words>
  <Application>Microsoft Office PowerPoint</Application>
  <PresentationFormat>On-screen Show (4:3)</PresentationFormat>
  <Paragraphs>33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DATA STRUCTURES AND ALGORITHMS</vt:lpstr>
      <vt:lpstr>HEAP</vt:lpstr>
      <vt:lpstr>Slide 3</vt:lpstr>
      <vt:lpstr>Slide 4</vt:lpstr>
      <vt:lpstr>Slide 5</vt:lpstr>
      <vt:lpstr>Slide 6</vt:lpstr>
      <vt:lpstr>Upheap:</vt:lpstr>
      <vt:lpstr>Downheap:</vt:lpstr>
      <vt:lpstr>Slide 9</vt:lpstr>
      <vt:lpstr>Slide 10</vt:lpstr>
      <vt:lpstr>Slide 11</vt:lpstr>
      <vt:lpstr>INSERTING AN ELEMENT INTO A MAX HEAP </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Richard</dc:creator>
  <cp:lastModifiedBy>Richard</cp:lastModifiedBy>
  <cp:revision>34</cp:revision>
  <dcterms:created xsi:type="dcterms:W3CDTF">2021-05-23T10:00:49Z</dcterms:created>
  <dcterms:modified xsi:type="dcterms:W3CDTF">2021-06-14T06:46:24Z</dcterms:modified>
</cp:coreProperties>
</file>