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1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20/06/2021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0CB40-59D4-4272-9A00-B3E27F361FBB}" type="datetimeFigureOut">
              <a:rPr lang="en-US" smtClean="0"/>
              <a:pPr/>
              <a:t>20/06/2021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7326D-AE03-4572-8C71-CFA92DA37D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smtClean="0">
                <a:latin typeface="Comic Sans MS" pitchFamily="66" charset="0"/>
              </a:rPr>
              <a:t>DATA STRUCTURES AND ALGORITHMS</a:t>
            </a:r>
            <a:endParaRPr lang="en-US" dirty="0">
              <a:latin typeface="Comic Sans MS" pitchFamily="66" charset="0"/>
            </a:endParaRPr>
          </a:p>
        </p:txBody>
      </p:sp>
      <p:sp>
        <p:nvSpPr>
          <p:cNvPr id="3" name="Subtitle 2"/>
          <p:cNvSpPr>
            <a:spLocks noGrp="1"/>
          </p:cNvSpPr>
          <p:nvPr>
            <p:ph type="subTitle" idx="1"/>
          </p:nvPr>
        </p:nvSpPr>
        <p:spPr/>
        <p:txBody>
          <a:bodyPr/>
          <a:lstStyle/>
          <a:p>
            <a:r>
              <a:rPr lang="en-US" dirty="0" smtClean="0">
                <a:solidFill>
                  <a:schemeClr val="tx1"/>
                </a:solidFill>
                <a:latin typeface="Comic Sans MS" pitchFamily="66" charset="0"/>
              </a:rPr>
              <a:t>GRAPH</a:t>
            </a:r>
            <a:endParaRPr lang="en-US" dirty="0">
              <a:solidFill>
                <a:schemeClr val="tx1"/>
              </a:solidFill>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9531" t="25000" r="39453" b="26563"/>
          <a:stretch>
            <a:fillRect/>
          </a:stretch>
        </p:blipFill>
        <p:spPr bwMode="auto">
          <a:xfrm>
            <a:off x="914400" y="228600"/>
            <a:ext cx="7696200" cy="62331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6740307"/>
          </a:xfrm>
          <a:prstGeom prst="rect">
            <a:avLst/>
          </a:prstGeom>
        </p:spPr>
        <p:txBody>
          <a:bodyPr wrap="square">
            <a:spAutoFit/>
          </a:bodyPr>
          <a:lstStyle/>
          <a:p>
            <a:pPr>
              <a:buFont typeface="Arial" pitchFamily="34" charset="0"/>
              <a:buChar char="•"/>
            </a:pPr>
            <a:r>
              <a:rPr lang="en-US" sz="3600" dirty="0" smtClean="0">
                <a:latin typeface="Comic Sans MS" pitchFamily="66" charset="0"/>
              </a:rPr>
              <a:t>A graph G is said to be weighted graph if every edge and/or vertices in the graph is assigned with some weight or value. </a:t>
            </a:r>
          </a:p>
          <a:p>
            <a:pPr>
              <a:buFont typeface="Arial" pitchFamily="34" charset="0"/>
              <a:buChar char="•"/>
            </a:pPr>
            <a:r>
              <a:rPr lang="en-US" sz="3600" dirty="0" smtClean="0">
                <a:latin typeface="Comic Sans MS" pitchFamily="66" charset="0"/>
              </a:rPr>
              <a:t>A weighted graph can be defined as G = (V, E, We, </a:t>
            </a:r>
            <a:r>
              <a:rPr lang="en-US" sz="3600" dirty="0" err="1" smtClean="0">
                <a:latin typeface="Comic Sans MS" pitchFamily="66" charset="0"/>
              </a:rPr>
              <a:t>Wv</a:t>
            </a:r>
            <a:r>
              <a:rPr lang="en-US" sz="3600" dirty="0" smtClean="0">
                <a:latin typeface="Comic Sans MS" pitchFamily="66" charset="0"/>
              </a:rPr>
              <a:t>) where V is the set of vertices, E is the set at edges and We is a weights of the edges whose domain is E and </a:t>
            </a:r>
            <a:r>
              <a:rPr lang="en-US" sz="3600" dirty="0" err="1" smtClean="0">
                <a:latin typeface="Comic Sans MS" pitchFamily="66" charset="0"/>
              </a:rPr>
              <a:t>Wv</a:t>
            </a:r>
            <a:r>
              <a:rPr lang="en-US" sz="3600" dirty="0" smtClean="0">
                <a:latin typeface="Comic Sans MS" pitchFamily="66" charset="0"/>
              </a:rPr>
              <a:t> is a weight to the vertices whose domain is V. </a:t>
            </a:r>
          </a:p>
          <a:p>
            <a:pPr>
              <a:buFont typeface="Arial" pitchFamily="34" charset="0"/>
              <a:buChar char="•"/>
            </a:pPr>
            <a:r>
              <a:rPr lang="en-US" sz="3600" dirty="0" smtClean="0">
                <a:latin typeface="Comic Sans MS" pitchFamily="66" charset="0"/>
              </a:rPr>
              <a:t>Consider a graph below which shows the distance in km between four metropolitan towns in Kenya. </a:t>
            </a:r>
            <a:endParaRPr lang="en-US" sz="3600" dirty="0">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6563" t="26563" r="30078" b="18750"/>
          <a:stretch>
            <a:fillRect/>
          </a:stretch>
        </p:blipFill>
        <p:spPr bwMode="auto">
          <a:xfrm>
            <a:off x="914400" y="381001"/>
            <a:ext cx="7391400" cy="58694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10600" cy="6740307"/>
          </a:xfrm>
          <a:prstGeom prst="rect">
            <a:avLst/>
          </a:prstGeom>
        </p:spPr>
        <p:txBody>
          <a:bodyPr wrap="square">
            <a:spAutoFit/>
          </a:bodyPr>
          <a:lstStyle/>
          <a:p>
            <a:pPr>
              <a:buFont typeface="Arial" pitchFamily="34" charset="0"/>
              <a:buChar char="•"/>
            </a:pPr>
            <a:r>
              <a:rPr lang="en-US" sz="3600" dirty="0" smtClean="0">
                <a:latin typeface="Comic Sans MS" pitchFamily="66" charset="0"/>
              </a:rPr>
              <a:t>Here V = {N, K, M, C,} E = {(N, K), (N,M,), (M,K), (M,C), (K,C)} We = {55,47, 39, 27, 113} and </a:t>
            </a:r>
            <a:r>
              <a:rPr lang="en-US" sz="3600" dirty="0" err="1" smtClean="0">
                <a:latin typeface="Comic Sans MS" pitchFamily="66" charset="0"/>
              </a:rPr>
              <a:t>Wv</a:t>
            </a:r>
            <a:r>
              <a:rPr lang="en-US" sz="3600" dirty="0" smtClean="0">
                <a:latin typeface="Comic Sans MS" pitchFamily="66" charset="0"/>
              </a:rPr>
              <a:t> = {N, K, M, C} </a:t>
            </a:r>
          </a:p>
          <a:p>
            <a:pPr>
              <a:buFont typeface="Arial" pitchFamily="34" charset="0"/>
              <a:buChar char="•"/>
            </a:pPr>
            <a:r>
              <a:rPr lang="en-US" sz="3600" dirty="0" smtClean="0">
                <a:latin typeface="Comic Sans MS" pitchFamily="66" charset="0"/>
              </a:rPr>
              <a:t>The weight at the vertices is not necessary to maintain since the set </a:t>
            </a:r>
            <a:r>
              <a:rPr lang="en-US" sz="3600" dirty="0" err="1" smtClean="0">
                <a:latin typeface="Comic Sans MS" pitchFamily="66" charset="0"/>
              </a:rPr>
              <a:t>Wv</a:t>
            </a:r>
            <a:r>
              <a:rPr lang="en-US" sz="3600" dirty="0" smtClean="0">
                <a:latin typeface="Comic Sans MS" pitchFamily="66" charset="0"/>
              </a:rPr>
              <a:t> and V are same. </a:t>
            </a:r>
          </a:p>
          <a:p>
            <a:pPr>
              <a:buFont typeface="Arial" pitchFamily="34" charset="0"/>
              <a:buChar char="•"/>
            </a:pPr>
            <a:r>
              <a:rPr lang="en-US" sz="3600" dirty="0" smtClean="0">
                <a:latin typeface="Comic Sans MS" pitchFamily="66" charset="0"/>
              </a:rPr>
              <a:t>An undirected graph is said to be connected if there exist a path from any vertex to any other vertex. Otherwise it is said to be disconnected. </a:t>
            </a:r>
            <a:endParaRPr lang="en-US" sz="3600" dirty="0">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16758"/>
          </a:xfrm>
          <a:prstGeom prst="rect">
            <a:avLst/>
          </a:prstGeom>
        </p:spPr>
        <p:txBody>
          <a:bodyPr wrap="square">
            <a:spAutoFit/>
          </a:bodyPr>
          <a:lstStyle/>
          <a:p>
            <a:pPr>
              <a:buFont typeface="Arial" pitchFamily="34" charset="0"/>
              <a:buChar char="•"/>
            </a:pPr>
            <a:r>
              <a:rPr lang="en-US" sz="3200" dirty="0" smtClean="0">
                <a:latin typeface="Comic Sans MS" pitchFamily="66" charset="0"/>
              </a:rPr>
              <a:t>A graph G is said to complete (or fully connected or strongly connected) if there is a path from every vertex to every other vertex. </a:t>
            </a:r>
          </a:p>
          <a:p>
            <a:pPr>
              <a:buFont typeface="Arial" pitchFamily="34" charset="0"/>
              <a:buChar char="•"/>
            </a:pPr>
            <a:r>
              <a:rPr lang="en-US" sz="3200" dirty="0" smtClean="0">
                <a:latin typeface="Comic Sans MS" pitchFamily="66" charset="0"/>
              </a:rPr>
              <a:t>If a and b are two vertices in the directed graph, then it is a complete graph if there is a path from a to b as well as a path from b to a. A complete graph with n vertices will have n (n – 1)/2 edges. </a:t>
            </a:r>
          </a:p>
          <a:p>
            <a:pPr>
              <a:buFont typeface="Arial" pitchFamily="34" charset="0"/>
              <a:buChar char="•"/>
            </a:pPr>
            <a:r>
              <a:rPr lang="en-US" sz="3200" dirty="0" smtClean="0">
                <a:latin typeface="Comic Sans MS" pitchFamily="66" charset="0"/>
              </a:rPr>
              <a:t>The figures below illustrates the complete undirected graph and complete directed graph</a:t>
            </a:r>
            <a:r>
              <a:rPr lang="en-US" sz="3200" i="1" dirty="0" smtClean="0">
                <a:latin typeface="Comic Sans MS" pitchFamily="66" charset="0"/>
              </a:rPr>
              <a:t>. </a:t>
            </a:r>
            <a:endParaRPr lang="en-US" sz="3200"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2529" t="35938" r="36265" b="28306"/>
          <a:stretch>
            <a:fillRect/>
          </a:stretch>
        </p:blipFill>
        <p:spPr bwMode="auto">
          <a:xfrm>
            <a:off x="0" y="762000"/>
            <a:ext cx="4572000" cy="4478694"/>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l="33594" t="25000" r="25391" b="18750"/>
          <a:stretch>
            <a:fillRect/>
          </a:stretch>
        </p:blipFill>
        <p:spPr bwMode="auto">
          <a:xfrm>
            <a:off x="4724400" y="762000"/>
            <a:ext cx="4114800" cy="4572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GRAPH</a:t>
            </a:r>
            <a:endParaRPr lang="en-US" dirty="0"/>
          </a:p>
        </p:txBody>
      </p:sp>
      <p:pic>
        <p:nvPicPr>
          <p:cNvPr id="7170" name="Picture 2"/>
          <p:cNvPicPr>
            <a:picLocks noGrp="1" noChangeAspect="1" noChangeArrowheads="1"/>
          </p:cNvPicPr>
          <p:nvPr>
            <p:ph idx="1"/>
          </p:nvPr>
        </p:nvPicPr>
        <p:blipFill>
          <a:blip r:embed="rId2"/>
          <a:srcRect l="14356" t="28169" r="7231" b="28107"/>
          <a:stretch>
            <a:fillRect/>
          </a:stretch>
        </p:blipFill>
        <p:spPr bwMode="auto">
          <a:xfrm>
            <a:off x="304800" y="2209800"/>
            <a:ext cx="8382000" cy="4572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839200" cy="4031873"/>
          </a:xfrm>
          <a:prstGeom prst="rect">
            <a:avLst/>
          </a:prstGeom>
        </p:spPr>
        <p:txBody>
          <a:bodyPr wrap="square">
            <a:spAutoFit/>
          </a:bodyPr>
          <a:lstStyle/>
          <a:p>
            <a:r>
              <a:rPr lang="en-US" sz="3200" b="1" dirty="0" smtClean="0">
                <a:latin typeface="Comic Sans MS" pitchFamily="66" charset="0"/>
              </a:rPr>
              <a:t>ADJACENCY MATRIX REPRESENTATION</a:t>
            </a:r>
          </a:p>
          <a:p>
            <a:endParaRPr lang="en-US" sz="3200" b="1" dirty="0" smtClean="0">
              <a:latin typeface="Comic Sans MS" pitchFamily="66" charset="0"/>
            </a:endParaRPr>
          </a:p>
          <a:p>
            <a:r>
              <a:rPr lang="en-US" sz="3200" dirty="0" smtClean="0">
                <a:latin typeface="Comic Sans MS" pitchFamily="66" charset="0"/>
              </a:rPr>
              <a:t>The adjacency matrix A of a directed graph G = (V, E) can be represented with the following conditions </a:t>
            </a:r>
          </a:p>
          <a:p>
            <a:r>
              <a:rPr lang="en-US" sz="3200" dirty="0" err="1" smtClean="0">
                <a:latin typeface="Comic Sans MS" pitchFamily="66" charset="0"/>
              </a:rPr>
              <a:t>Aij</a:t>
            </a:r>
            <a:r>
              <a:rPr lang="en-US" sz="3200" dirty="0" smtClean="0">
                <a:latin typeface="Comic Sans MS" pitchFamily="66" charset="0"/>
              </a:rPr>
              <a:t> = 1 {if there is an edge from Vi to </a:t>
            </a:r>
            <a:r>
              <a:rPr lang="en-US" sz="3200" dirty="0" err="1" smtClean="0">
                <a:latin typeface="Comic Sans MS" pitchFamily="66" charset="0"/>
              </a:rPr>
              <a:t>Vj</a:t>
            </a:r>
            <a:r>
              <a:rPr lang="en-US" sz="3200" dirty="0" smtClean="0">
                <a:latin typeface="Comic Sans MS" pitchFamily="66" charset="0"/>
              </a:rPr>
              <a:t> or if the edge (</a:t>
            </a:r>
            <a:r>
              <a:rPr lang="en-US" sz="3200" dirty="0" err="1" smtClean="0">
                <a:latin typeface="Comic Sans MS" pitchFamily="66" charset="0"/>
              </a:rPr>
              <a:t>i</a:t>
            </a:r>
            <a:r>
              <a:rPr lang="en-US" sz="3200" dirty="0" smtClean="0">
                <a:latin typeface="Comic Sans MS" pitchFamily="66" charset="0"/>
              </a:rPr>
              <a:t>, j) is member of E.} </a:t>
            </a:r>
          </a:p>
          <a:p>
            <a:r>
              <a:rPr lang="en-US" sz="3200" dirty="0" err="1" smtClean="0">
                <a:latin typeface="Comic Sans MS" pitchFamily="66" charset="0"/>
              </a:rPr>
              <a:t>Aij</a:t>
            </a:r>
            <a:r>
              <a:rPr lang="en-US" sz="3200" dirty="0" smtClean="0">
                <a:latin typeface="Comic Sans MS" pitchFamily="66" charset="0"/>
              </a:rPr>
              <a:t> = 0 {if there is no edge from Vi to </a:t>
            </a:r>
            <a:r>
              <a:rPr lang="en-US" sz="3200" dirty="0" err="1" smtClean="0">
                <a:latin typeface="Comic Sans MS" pitchFamily="66" charset="0"/>
              </a:rPr>
              <a:t>Vj</a:t>
            </a:r>
            <a:r>
              <a:rPr lang="en-US" sz="3200" dirty="0" smtClean="0">
                <a:latin typeface="Comic Sans MS" pitchFamily="66" charset="0"/>
              </a:rPr>
              <a:t>}</a:t>
            </a:r>
            <a:r>
              <a:rPr lang="en-US" sz="3200" b="1" dirty="0" smtClean="0">
                <a:latin typeface="Comic Sans MS" pitchFamily="66" charset="0"/>
              </a:rPr>
              <a:t> </a:t>
            </a:r>
            <a:endParaRPr lang="en-US" sz="3200" dirty="0">
              <a:latin typeface="Comic Sans MS"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27734" t="38619" r="14791" b="18307"/>
          <a:stretch>
            <a:fillRect/>
          </a:stretch>
        </p:blipFill>
        <p:spPr bwMode="auto">
          <a:xfrm>
            <a:off x="627993" y="533400"/>
            <a:ext cx="7830207" cy="5867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UNDIRECTED GRAPH</a:t>
            </a:r>
            <a:endParaRPr lang="en-US" dirty="0"/>
          </a:p>
        </p:txBody>
      </p:sp>
      <p:pic>
        <p:nvPicPr>
          <p:cNvPr id="9218" name="Picture 2"/>
          <p:cNvPicPr>
            <a:picLocks noGrp="1" noChangeAspect="1" noChangeArrowheads="1"/>
          </p:cNvPicPr>
          <p:nvPr>
            <p:ph idx="1"/>
          </p:nvPr>
        </p:nvPicPr>
        <p:blipFill>
          <a:blip r:embed="rId2"/>
          <a:srcRect l="23340" t="42090" r="5633" b="17823"/>
          <a:stretch>
            <a:fillRect/>
          </a:stretch>
        </p:blipFill>
        <p:spPr bwMode="auto">
          <a:xfrm>
            <a:off x="533400" y="1505527"/>
            <a:ext cx="8077200" cy="542867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Comic Sans MS" pitchFamily="66" charset="0"/>
              </a:rPr>
              <a:t>GRAPH</a:t>
            </a:r>
            <a:endParaRPr lang="en-US" dirty="0">
              <a:latin typeface="Comic Sans MS" pitchFamily="66" charset="0"/>
            </a:endParaRPr>
          </a:p>
        </p:txBody>
      </p:sp>
      <p:sp>
        <p:nvSpPr>
          <p:cNvPr id="3" name="Content Placeholder 2"/>
          <p:cNvSpPr>
            <a:spLocks noGrp="1"/>
          </p:cNvSpPr>
          <p:nvPr>
            <p:ph idx="1"/>
          </p:nvPr>
        </p:nvSpPr>
        <p:spPr>
          <a:xfrm>
            <a:off x="457200" y="1066800"/>
            <a:ext cx="8229600" cy="5791200"/>
          </a:xfrm>
        </p:spPr>
        <p:txBody>
          <a:bodyPr>
            <a:normAutofit fontScale="92500"/>
          </a:bodyPr>
          <a:lstStyle/>
          <a:p>
            <a:pPr>
              <a:buNone/>
            </a:pPr>
            <a:r>
              <a:rPr lang="en-US" sz="3300" dirty="0" smtClean="0">
                <a:latin typeface="Comic Sans MS" pitchFamily="66" charset="0"/>
              </a:rPr>
              <a:t>Graph G consist of </a:t>
            </a:r>
          </a:p>
          <a:p>
            <a:r>
              <a:rPr lang="en-US" sz="3300" dirty="0" smtClean="0">
                <a:latin typeface="Comic Sans MS" pitchFamily="66" charset="0"/>
              </a:rPr>
              <a:t>Set of vertices V (called nodes), (V = {</a:t>
            </a:r>
            <a:r>
              <a:rPr lang="en-US" sz="3300" i="1" dirty="0" smtClean="0">
                <a:latin typeface="Comic Sans MS" pitchFamily="66" charset="0"/>
              </a:rPr>
              <a:t>v1, v2, v3, v4......}) </a:t>
            </a:r>
          </a:p>
          <a:p>
            <a:r>
              <a:rPr lang="en-US" sz="3300" dirty="0" smtClean="0">
                <a:latin typeface="Comic Sans MS" pitchFamily="66" charset="0"/>
              </a:rPr>
              <a:t>Set of edges E (</a:t>
            </a:r>
            <a:r>
              <a:rPr lang="en-US" sz="3300" i="1" dirty="0" smtClean="0">
                <a:latin typeface="Comic Sans MS" pitchFamily="66" charset="0"/>
              </a:rPr>
              <a:t>i.e., E {e1, e2, e3......cm} </a:t>
            </a:r>
          </a:p>
          <a:p>
            <a:r>
              <a:rPr lang="en-US" sz="3300" dirty="0" smtClean="0">
                <a:latin typeface="Comic Sans MS" pitchFamily="66" charset="0"/>
              </a:rPr>
              <a:t>A graph can be represents as G = (V, E), where V is a finite and non empty set at vertices and E is a set of pairs of vertices called edges.</a:t>
            </a:r>
          </a:p>
          <a:p>
            <a:r>
              <a:rPr lang="en-US" sz="3300" dirty="0" smtClean="0">
                <a:latin typeface="Comic Sans MS" pitchFamily="66" charset="0"/>
              </a:rPr>
              <a:t> Each edge ‘</a:t>
            </a:r>
            <a:r>
              <a:rPr lang="en-US" sz="3300" i="1" dirty="0" smtClean="0">
                <a:latin typeface="Comic Sans MS" pitchFamily="66" charset="0"/>
              </a:rPr>
              <a:t>e’ in E is identified with a unique pair (a, b) of nodes in V, denoted by e = [a, b]. </a:t>
            </a:r>
            <a:endParaRPr lang="en-US" sz="330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970318"/>
          </a:xfrm>
          <a:prstGeom prst="rect">
            <a:avLst/>
          </a:prstGeom>
        </p:spPr>
        <p:txBody>
          <a:bodyPr wrap="square">
            <a:spAutoFit/>
          </a:bodyPr>
          <a:lstStyle/>
          <a:p>
            <a:r>
              <a:rPr lang="en-US" sz="3600" dirty="0" smtClean="0">
                <a:latin typeface="Comic Sans MS" pitchFamily="66" charset="0"/>
              </a:rPr>
              <a:t>The adjacency matrix A of an undirected graph G = (V, E) can be represented with the following conditions </a:t>
            </a:r>
          </a:p>
          <a:p>
            <a:pPr>
              <a:buFont typeface="Arial" pitchFamily="34" charset="0"/>
              <a:buChar char="•"/>
            </a:pPr>
            <a:r>
              <a:rPr lang="en-US" sz="3600" dirty="0" err="1" smtClean="0">
                <a:latin typeface="Comic Sans MS" pitchFamily="66" charset="0"/>
              </a:rPr>
              <a:t>Aij</a:t>
            </a:r>
            <a:r>
              <a:rPr lang="en-US" sz="3600" dirty="0" smtClean="0">
                <a:latin typeface="Comic Sans MS" pitchFamily="66" charset="0"/>
              </a:rPr>
              <a:t> = 1 {if there is an edge from Vi to </a:t>
            </a:r>
            <a:r>
              <a:rPr lang="en-US" sz="3600" dirty="0" err="1" smtClean="0">
                <a:latin typeface="Comic Sans MS" pitchFamily="66" charset="0"/>
              </a:rPr>
              <a:t>Vj</a:t>
            </a:r>
            <a:r>
              <a:rPr lang="en-US" sz="3600" dirty="0" smtClean="0">
                <a:latin typeface="Comic Sans MS" pitchFamily="66" charset="0"/>
              </a:rPr>
              <a:t> or if the edge (</a:t>
            </a:r>
            <a:r>
              <a:rPr lang="en-US" sz="3600" dirty="0" err="1" smtClean="0">
                <a:latin typeface="Comic Sans MS" pitchFamily="66" charset="0"/>
              </a:rPr>
              <a:t>i</a:t>
            </a:r>
            <a:r>
              <a:rPr lang="en-US" sz="3600" dirty="0" smtClean="0">
                <a:latin typeface="Comic Sans MS" pitchFamily="66" charset="0"/>
              </a:rPr>
              <a:t>, j) is member of E} </a:t>
            </a:r>
          </a:p>
          <a:p>
            <a:pPr>
              <a:buFont typeface="Arial" pitchFamily="34" charset="0"/>
              <a:buChar char="•"/>
            </a:pPr>
            <a:r>
              <a:rPr lang="en-US" sz="3600" dirty="0" err="1" smtClean="0">
                <a:latin typeface="Comic Sans MS" pitchFamily="66" charset="0"/>
              </a:rPr>
              <a:t>Aij</a:t>
            </a:r>
            <a:r>
              <a:rPr lang="en-US" sz="3600" dirty="0" smtClean="0">
                <a:latin typeface="Comic Sans MS" pitchFamily="66" charset="0"/>
              </a:rPr>
              <a:t> = 0 {if there is no edge from Vi to </a:t>
            </a:r>
            <a:r>
              <a:rPr lang="en-US" sz="3600" dirty="0" err="1" smtClean="0">
                <a:latin typeface="Comic Sans MS" pitchFamily="66" charset="0"/>
              </a:rPr>
              <a:t>Vj</a:t>
            </a:r>
            <a:r>
              <a:rPr lang="en-US" sz="3600" dirty="0" smtClean="0">
                <a:latin typeface="Comic Sans MS" pitchFamily="66" charset="0"/>
              </a:rPr>
              <a:t> or the edge </a:t>
            </a:r>
            <a:r>
              <a:rPr lang="en-US" sz="3600" dirty="0" err="1" smtClean="0">
                <a:latin typeface="Comic Sans MS" pitchFamily="66" charset="0"/>
              </a:rPr>
              <a:t>i</a:t>
            </a:r>
            <a:r>
              <a:rPr lang="en-US" sz="3600" dirty="0" smtClean="0">
                <a:latin typeface="Comic Sans MS" pitchFamily="66" charset="0"/>
              </a:rPr>
              <a:t>, j, is not a member of E} </a:t>
            </a:r>
            <a:endParaRPr lang="en-US" sz="3600" dirty="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l="4297" t="25000" r="12500" b="14800"/>
          <a:stretch>
            <a:fillRect/>
          </a:stretch>
        </p:blipFill>
        <p:spPr bwMode="auto">
          <a:xfrm>
            <a:off x="0" y="646090"/>
            <a:ext cx="8862060" cy="598331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4524315"/>
          </a:xfrm>
          <a:prstGeom prst="rect">
            <a:avLst/>
          </a:prstGeom>
        </p:spPr>
        <p:txBody>
          <a:bodyPr wrap="square">
            <a:spAutoFit/>
          </a:bodyPr>
          <a:lstStyle/>
          <a:p>
            <a:pPr>
              <a:buFont typeface="Arial" pitchFamily="34" charset="0"/>
              <a:buChar char="•"/>
            </a:pPr>
            <a:r>
              <a:rPr lang="en-US" sz="3200" dirty="0" smtClean="0">
                <a:latin typeface="Comic Sans MS" pitchFamily="66" charset="0"/>
              </a:rPr>
              <a:t>To represent a weighted graph using adjacency matrix, weight of the edge (</a:t>
            </a:r>
            <a:r>
              <a:rPr lang="en-US" sz="3200" dirty="0" err="1" smtClean="0">
                <a:latin typeface="Comic Sans MS" pitchFamily="66" charset="0"/>
              </a:rPr>
              <a:t>i</a:t>
            </a:r>
            <a:r>
              <a:rPr lang="en-US" sz="3200" dirty="0" smtClean="0">
                <a:latin typeface="Comic Sans MS" pitchFamily="66" charset="0"/>
              </a:rPr>
              <a:t>, j) is simply stored as the entry in </a:t>
            </a:r>
            <a:r>
              <a:rPr lang="en-US" sz="3200" dirty="0" err="1" smtClean="0">
                <a:latin typeface="Comic Sans MS" pitchFamily="66" charset="0"/>
              </a:rPr>
              <a:t>i</a:t>
            </a:r>
            <a:r>
              <a:rPr lang="en-US" sz="3200" dirty="0" smtClean="0">
                <a:latin typeface="Comic Sans MS" pitchFamily="66" charset="0"/>
              </a:rPr>
              <a:t> </a:t>
            </a:r>
            <a:r>
              <a:rPr lang="en-US" sz="3200" dirty="0" err="1" smtClean="0">
                <a:latin typeface="Comic Sans MS" pitchFamily="66" charset="0"/>
              </a:rPr>
              <a:t>th</a:t>
            </a:r>
            <a:r>
              <a:rPr lang="en-US" sz="3200" dirty="0" smtClean="0">
                <a:latin typeface="Comic Sans MS" pitchFamily="66" charset="0"/>
              </a:rPr>
              <a:t> row and j </a:t>
            </a:r>
            <a:r>
              <a:rPr lang="en-US" sz="3200" dirty="0" err="1" smtClean="0">
                <a:latin typeface="Comic Sans MS" pitchFamily="66" charset="0"/>
              </a:rPr>
              <a:t>th</a:t>
            </a:r>
            <a:r>
              <a:rPr lang="en-US" sz="3200" dirty="0" smtClean="0">
                <a:latin typeface="Comic Sans MS" pitchFamily="66" charset="0"/>
              </a:rPr>
              <a:t> column of the adjacency matrix.</a:t>
            </a:r>
          </a:p>
          <a:p>
            <a:pPr>
              <a:buFont typeface="Arial" pitchFamily="34" charset="0"/>
              <a:buChar char="•"/>
            </a:pPr>
            <a:r>
              <a:rPr lang="en-US" sz="3200" dirty="0" smtClean="0"/>
              <a:t>The adjacency matrix A for a directed weighted graph G = (V, E, W</a:t>
            </a:r>
            <a:r>
              <a:rPr lang="en-US" sz="3200" i="1" dirty="0" smtClean="0"/>
              <a:t>e ) can be represented as </a:t>
            </a:r>
          </a:p>
          <a:p>
            <a:r>
              <a:rPr lang="en-US" sz="3200" dirty="0" err="1" smtClean="0"/>
              <a:t>A</a:t>
            </a:r>
            <a:r>
              <a:rPr lang="en-US" sz="3200" i="1" dirty="0" err="1" smtClean="0"/>
              <a:t>ij</a:t>
            </a:r>
            <a:r>
              <a:rPr lang="en-US" sz="3200" i="1" dirty="0" smtClean="0"/>
              <a:t> = </a:t>
            </a:r>
            <a:r>
              <a:rPr lang="en-US" sz="3200" i="1" dirty="0" err="1" smtClean="0"/>
              <a:t>Wij</a:t>
            </a:r>
            <a:r>
              <a:rPr lang="en-US" sz="3200" i="1" dirty="0" smtClean="0"/>
              <a:t> { if there is an edge from Vi to </a:t>
            </a:r>
            <a:r>
              <a:rPr lang="en-US" sz="3200" i="1" dirty="0" err="1" smtClean="0"/>
              <a:t>Vj</a:t>
            </a:r>
            <a:r>
              <a:rPr lang="en-US" sz="3200" i="1" dirty="0" smtClean="0"/>
              <a:t> then represent its weight </a:t>
            </a:r>
            <a:r>
              <a:rPr lang="en-US" sz="3200" i="1" dirty="0" err="1" smtClean="0"/>
              <a:t>Wij</a:t>
            </a:r>
            <a:r>
              <a:rPr lang="en-US" sz="3200" i="1" dirty="0" smtClean="0"/>
              <a:t>.} </a:t>
            </a:r>
            <a:r>
              <a:rPr lang="en-US" sz="3200" dirty="0" smtClean="0">
                <a:latin typeface="Comic Sans MS" pitchFamily="66" charset="0"/>
              </a:rPr>
              <a:t> </a:t>
            </a:r>
          </a:p>
          <a:p>
            <a:r>
              <a:rPr lang="en-US" sz="3200" dirty="0" err="1" smtClean="0"/>
              <a:t>A</a:t>
            </a:r>
            <a:r>
              <a:rPr lang="en-US" sz="3200" i="1" dirty="0" err="1" smtClean="0"/>
              <a:t>ij</a:t>
            </a:r>
            <a:r>
              <a:rPr lang="en-US" sz="3200" i="1" dirty="0" smtClean="0"/>
              <a:t> = – 1 { if there is no edge from Vi to </a:t>
            </a:r>
            <a:r>
              <a:rPr lang="en-US" sz="3200" i="1" dirty="0" err="1" smtClean="0"/>
              <a:t>Vj</a:t>
            </a:r>
            <a:r>
              <a:rPr lang="en-US" sz="3200" i="1" dirty="0" smtClean="0"/>
              <a:t>} </a:t>
            </a:r>
            <a:endParaRPr lang="en-US" sz="3200" dirty="0">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460" t="42969" r="37216" b="32291"/>
          <a:stretch>
            <a:fillRect/>
          </a:stretch>
        </p:blipFill>
        <p:spPr bwMode="auto">
          <a:xfrm>
            <a:off x="0" y="457200"/>
            <a:ext cx="4343400" cy="4419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3672" t="32813" r="30078" b="25000"/>
          <a:stretch>
            <a:fillRect/>
          </a:stretch>
        </p:blipFill>
        <p:spPr bwMode="auto">
          <a:xfrm>
            <a:off x="4267200" y="533400"/>
            <a:ext cx="4876800" cy="5029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915400" cy="3539430"/>
          </a:xfrm>
          <a:prstGeom prst="rect">
            <a:avLst/>
          </a:prstGeom>
        </p:spPr>
        <p:txBody>
          <a:bodyPr wrap="square">
            <a:spAutoFit/>
          </a:bodyPr>
          <a:lstStyle/>
          <a:p>
            <a:r>
              <a:rPr lang="en-US" sz="2800" b="1" dirty="0" smtClean="0">
                <a:latin typeface="Comic Sans MS" pitchFamily="66" charset="0"/>
              </a:rPr>
              <a:t>LINKED LIST REPRESENTATION </a:t>
            </a:r>
          </a:p>
          <a:p>
            <a:r>
              <a:rPr lang="en-US" sz="2800" dirty="0" smtClean="0">
                <a:latin typeface="Comic Sans MS" pitchFamily="66" charset="0"/>
              </a:rPr>
              <a:t>In this representation (also called adjacency list representation), we store a graph as a linked structure. First we store all the vertices of the graph in a list and then each adjacent vertices will be represented using linked list node. Here terminal vertex of an edge is stored in a structure node and linked to a corresponding initial vertex in the list. </a:t>
            </a:r>
            <a:endParaRPr lang="en-US" sz="2800" dirty="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14356" t="28169" r="7231" b="28107"/>
          <a:stretch>
            <a:fillRect/>
          </a:stretch>
        </p:blipFill>
        <p:spPr bwMode="auto">
          <a:xfrm>
            <a:off x="228600" y="0"/>
            <a:ext cx="3276600" cy="21336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b="18159"/>
          <a:stretch>
            <a:fillRect/>
          </a:stretch>
        </p:blipFill>
        <p:spPr bwMode="auto">
          <a:xfrm>
            <a:off x="1981200" y="2667000"/>
            <a:ext cx="6248400" cy="331946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781" t="17187" r="3125" b="45313"/>
          <a:stretch>
            <a:fillRect/>
          </a:stretch>
        </p:blipFill>
        <p:spPr bwMode="auto">
          <a:xfrm>
            <a:off x="533400" y="457200"/>
            <a:ext cx="7467600" cy="5029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19460" t="42969" r="37216" b="32291"/>
          <a:stretch>
            <a:fillRect/>
          </a:stretch>
        </p:blipFill>
        <p:spPr bwMode="auto">
          <a:xfrm>
            <a:off x="0" y="2438400"/>
            <a:ext cx="4343400" cy="4419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b="21459"/>
          <a:stretch>
            <a:fillRect/>
          </a:stretch>
        </p:blipFill>
        <p:spPr bwMode="auto">
          <a:xfrm>
            <a:off x="3048000" y="762000"/>
            <a:ext cx="5367337" cy="2667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GRAPH TRAVERSAL METHODS</a:t>
            </a:r>
            <a:endParaRPr lang="en-US" dirty="0">
              <a:latin typeface="Comic Sans MS" pitchFamily="66" charset="0"/>
            </a:endParaRPr>
          </a:p>
        </p:txBody>
      </p:sp>
      <p:sp>
        <p:nvSpPr>
          <p:cNvPr id="3" name="Content Placeholder 2"/>
          <p:cNvSpPr>
            <a:spLocks noGrp="1"/>
          </p:cNvSpPr>
          <p:nvPr>
            <p:ph idx="1"/>
          </p:nvPr>
        </p:nvSpPr>
        <p:spPr/>
        <p:txBody>
          <a:bodyPr/>
          <a:lstStyle/>
          <a:p>
            <a:pPr>
              <a:buNone/>
            </a:pPr>
            <a:r>
              <a:rPr lang="en-US" dirty="0" smtClean="0"/>
              <a:t>(</a:t>
            </a:r>
            <a:r>
              <a:rPr lang="en-US" dirty="0" smtClean="0">
                <a:latin typeface="Comic Sans MS" pitchFamily="66" charset="0"/>
              </a:rPr>
              <a:t>a) Breadth First Search (BFS) </a:t>
            </a:r>
          </a:p>
          <a:p>
            <a:pPr>
              <a:buNone/>
            </a:pPr>
            <a:r>
              <a:rPr lang="en-US" dirty="0" smtClean="0">
                <a:latin typeface="Comic Sans MS" pitchFamily="66" charset="0"/>
              </a:rPr>
              <a:t>(b) Depth First Search (DFS)</a:t>
            </a:r>
          </a:p>
          <a:p>
            <a:pPr>
              <a:buNone/>
            </a:pPr>
            <a:endParaRPr lang="en-US" dirty="0" smtClean="0">
              <a:latin typeface="Comic Sans MS" pitchFamily="66" charset="0"/>
            </a:endParaRPr>
          </a:p>
          <a:p>
            <a:pPr>
              <a:buNone/>
            </a:pPr>
            <a:r>
              <a:rPr lang="en-US" dirty="0" smtClean="0">
                <a:latin typeface="Comic Sans MS" pitchFamily="66" charset="0"/>
              </a:rPr>
              <a:t>Discuss each of the methods</a:t>
            </a:r>
            <a:endParaRPr lang="en-US" dirty="0">
              <a:latin typeface="Comic Sans MS"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APPLICATION</a:t>
            </a:r>
            <a:endParaRPr lang="en-US" dirty="0"/>
          </a:p>
        </p:txBody>
      </p:sp>
      <p:sp>
        <p:nvSpPr>
          <p:cNvPr id="3" name="Content Placeholder 2"/>
          <p:cNvSpPr>
            <a:spLocks noGrp="1"/>
          </p:cNvSpPr>
          <p:nvPr>
            <p:ph idx="1"/>
          </p:nvPr>
        </p:nvSpPr>
        <p:spPr>
          <a:xfrm>
            <a:off x="228600" y="1295400"/>
            <a:ext cx="8686800" cy="5257800"/>
          </a:xfrm>
        </p:spPr>
        <p:txBody>
          <a:bodyPr>
            <a:normAutofit fontScale="62500" lnSpcReduction="20000"/>
          </a:bodyPr>
          <a:lstStyle/>
          <a:p>
            <a:pPr marL="42863" indent="6350">
              <a:buNone/>
            </a:pPr>
            <a:r>
              <a:rPr lang="en-US" dirty="0" smtClean="0">
                <a:latin typeface="Comic Sans MS" pitchFamily="66" charset="0"/>
              </a:rPr>
              <a:t>Since they are powerful abstractions, graphs can be very important in modeling data. In fact, many problems can be reduced to known graph problems. Here we outline just some of the many applications of graphs. </a:t>
            </a:r>
          </a:p>
          <a:p>
            <a:r>
              <a:rPr lang="en-US" sz="4800" b="1" dirty="0" smtClean="0">
                <a:latin typeface="Comic Sans MS" pitchFamily="66" charset="0"/>
              </a:rPr>
              <a:t>Social network graphs</a:t>
            </a:r>
            <a:r>
              <a:rPr lang="en-US" sz="4800" dirty="0" smtClean="0">
                <a:latin typeface="Comic Sans MS" pitchFamily="66" charset="0"/>
              </a:rPr>
              <a:t>: to tweet or not to tweet. Graphs that represent who knows whom, who communicates with whom, who influences whom or other relationships in social structures. An example is the twitter graph of who follows whom. These can be used to determine how information flows, how topics become hot, how communities develop, or even who might be a good match for who, or is that whom.</a:t>
            </a:r>
            <a:endParaRPr lang="en-US" sz="4800"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5802" t="26563" r="13994" b="17665"/>
          <a:stretch>
            <a:fillRect/>
          </a:stretch>
        </p:blipFill>
        <p:spPr bwMode="auto">
          <a:xfrm>
            <a:off x="304800" y="0"/>
            <a:ext cx="8458200" cy="6553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6001643"/>
          </a:xfrm>
          <a:prstGeom prst="rect">
            <a:avLst/>
          </a:prstGeom>
        </p:spPr>
        <p:txBody>
          <a:bodyPr wrap="square">
            <a:spAutoFit/>
          </a:bodyPr>
          <a:lstStyle/>
          <a:p>
            <a:r>
              <a:rPr lang="en-US" sz="3200" b="1" dirty="0" smtClean="0">
                <a:latin typeface="Comic Sans MS" pitchFamily="66" charset="0"/>
              </a:rPr>
              <a:t>Transportation networks</a:t>
            </a:r>
            <a:r>
              <a:rPr lang="en-US" sz="3200" dirty="0" smtClean="0">
                <a:latin typeface="Comic Sans MS" pitchFamily="66" charset="0"/>
              </a:rPr>
              <a:t>. In road networks vertices are intersections and edges are the road segments between them, and for public transportation networks vertices are stops and edges are the links between them. Such networks are used by many map programs such as Google maps, Bing maps and now Apple IOS 6 maps (well perhaps without the public transport) to find the best routes between locations. They are also used for studying traffic patterns, traffic light timings, and many aspects of transportation</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534400" cy="5509200"/>
          </a:xfrm>
          <a:prstGeom prst="rect">
            <a:avLst/>
          </a:prstGeom>
        </p:spPr>
        <p:txBody>
          <a:bodyPr wrap="square">
            <a:spAutoFit/>
          </a:bodyPr>
          <a:lstStyle/>
          <a:p>
            <a:r>
              <a:rPr lang="en-US" sz="3200" b="1" dirty="0" smtClean="0">
                <a:latin typeface="Comic Sans MS" pitchFamily="66" charset="0"/>
              </a:rPr>
              <a:t>Utility graphs</a:t>
            </a:r>
            <a:r>
              <a:rPr lang="en-US" sz="3200" dirty="0" smtClean="0">
                <a:latin typeface="Comic Sans MS" pitchFamily="66" charset="0"/>
              </a:rPr>
              <a:t>. The power grid, the Internet, and the water network are all examples of graphs where vertices represent connection points, and edges the wires or pipes between them. Analyzing properties of these graphs is very important in understanding the reliability of such utilities under failure or attack, or in minimizing the costs to build infrastructure that matches required demands. </a:t>
            </a:r>
            <a:endParaRPr lang="en-US" sz="3200" dirty="0">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763000" cy="6124754"/>
          </a:xfrm>
          <a:prstGeom prst="rect">
            <a:avLst/>
          </a:prstGeom>
        </p:spPr>
        <p:txBody>
          <a:bodyPr wrap="square">
            <a:spAutoFit/>
          </a:bodyPr>
          <a:lstStyle/>
          <a:p>
            <a:r>
              <a:rPr lang="en-US" sz="2800" b="1" dirty="0" smtClean="0">
                <a:latin typeface="Comic Sans MS" pitchFamily="66" charset="0"/>
              </a:rPr>
              <a:t>Document link graphs</a:t>
            </a:r>
            <a:r>
              <a:rPr lang="en-US" sz="2800" dirty="0" smtClean="0">
                <a:latin typeface="Comic Sans MS" pitchFamily="66" charset="0"/>
              </a:rPr>
              <a:t>. The best known example is the link graph of the web, where each web page is a vertex, and each hyperlink a directed edge. Link graphs are used, for example, to analyze relevance of web pages, the best sources of information, and good link sites. </a:t>
            </a:r>
          </a:p>
          <a:p>
            <a:r>
              <a:rPr lang="en-US" sz="2800" dirty="0" smtClean="0">
                <a:latin typeface="Comic Sans MS" pitchFamily="66" charset="0"/>
              </a:rPr>
              <a:t> </a:t>
            </a:r>
            <a:r>
              <a:rPr lang="en-US" sz="2800" b="1" dirty="0" smtClean="0">
                <a:latin typeface="Comic Sans MS" pitchFamily="66" charset="0"/>
              </a:rPr>
              <a:t>Protein-protein interactions graphs</a:t>
            </a:r>
            <a:r>
              <a:rPr lang="en-US" sz="2800" dirty="0" smtClean="0">
                <a:latin typeface="Comic Sans MS" pitchFamily="66" charset="0"/>
              </a:rPr>
              <a:t>. Vertices represent proteins and edges represent interactions between them that carry out some biological function in the cell. These graphs can be used, for example, to study molecular pathways—chains of molecular interactions in a cellular process. Humans have over 120K proteins with millions of interactions among them. </a:t>
            </a:r>
            <a:endParaRPr lang="en-US" sz="2800" dirty="0">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6001643"/>
          </a:xfrm>
          <a:prstGeom prst="rect">
            <a:avLst/>
          </a:prstGeom>
        </p:spPr>
        <p:txBody>
          <a:bodyPr wrap="square">
            <a:spAutoFit/>
          </a:bodyPr>
          <a:lstStyle/>
          <a:p>
            <a:r>
              <a:rPr lang="en-US" dirty="0" smtClean="0"/>
              <a:t>. </a:t>
            </a:r>
            <a:r>
              <a:rPr lang="en-US" sz="3200" b="1" dirty="0" smtClean="0">
                <a:latin typeface="Comic Sans MS" pitchFamily="66" charset="0"/>
              </a:rPr>
              <a:t>Network packet traffic graphs</a:t>
            </a:r>
            <a:r>
              <a:rPr lang="en-US" sz="3200" dirty="0" smtClean="0">
                <a:latin typeface="Comic Sans MS" pitchFamily="66" charset="0"/>
              </a:rPr>
              <a:t>. Vertices are IP (Internet protocol) addresses and edges are the packets that flow between them. Such graphs are used for analyzing network security, studying the spread of worms, and tracking criminal or non-criminal activity. </a:t>
            </a:r>
          </a:p>
          <a:p>
            <a:r>
              <a:rPr lang="en-US" sz="3200" b="1" dirty="0" smtClean="0">
                <a:latin typeface="Comic Sans MS" pitchFamily="66" charset="0"/>
              </a:rPr>
              <a:t>Scene graphs</a:t>
            </a:r>
            <a:r>
              <a:rPr lang="en-US" sz="3200" dirty="0" smtClean="0">
                <a:latin typeface="Comic Sans MS" pitchFamily="66" charset="0"/>
              </a:rPr>
              <a:t>. In graphics and computer games scene graphs represent the logical or </a:t>
            </a:r>
            <a:r>
              <a:rPr lang="en-US" sz="3200" dirty="0" err="1" smtClean="0">
                <a:latin typeface="Comic Sans MS" pitchFamily="66" charset="0"/>
              </a:rPr>
              <a:t>spacial</a:t>
            </a:r>
            <a:r>
              <a:rPr lang="en-US" sz="3200" dirty="0" smtClean="0">
                <a:latin typeface="Comic Sans MS" pitchFamily="66" charset="0"/>
              </a:rPr>
              <a:t> relationships between objects in a scene. Such graphs are very important in the computer games industry. </a:t>
            </a:r>
            <a:endParaRPr lang="en-US" sz="3200" dirty="0">
              <a:latin typeface="Comic Sans MS"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3915"/>
            <a:ext cx="8915400" cy="6494085"/>
          </a:xfrm>
          <a:prstGeom prst="rect">
            <a:avLst/>
          </a:prstGeom>
        </p:spPr>
        <p:txBody>
          <a:bodyPr wrap="square">
            <a:spAutoFit/>
          </a:bodyPr>
          <a:lstStyle/>
          <a:p>
            <a:r>
              <a:rPr lang="en-US" sz="3200" b="1" dirty="0" smtClean="0">
                <a:latin typeface="Comic Sans MS" pitchFamily="66" charset="0"/>
              </a:rPr>
              <a:t>Robot planning</a:t>
            </a:r>
            <a:r>
              <a:rPr lang="en-US" sz="3200" dirty="0" smtClean="0">
                <a:latin typeface="Comic Sans MS" pitchFamily="66" charset="0"/>
              </a:rPr>
              <a:t>. Vertices represent states the robot can be in and the edges the possible transitions between the states. This requires approximating continuous motion as a sequence of discrete steps. Such graph plans are used, for example, in planning paths for autonomous vehicles. </a:t>
            </a:r>
          </a:p>
          <a:p>
            <a:r>
              <a:rPr lang="en-US" sz="3200" b="1" dirty="0" smtClean="0">
                <a:latin typeface="Comic Sans MS" pitchFamily="66" charset="0"/>
              </a:rPr>
              <a:t>Neural networks.</a:t>
            </a:r>
            <a:r>
              <a:rPr lang="en-US" sz="3200" dirty="0" smtClean="0">
                <a:latin typeface="Comic Sans MS" pitchFamily="66" charset="0"/>
              </a:rPr>
              <a:t> Vertices represent neurons and edges the synapses between them. Neural networks are used to understand how our brain works and how connections change when we learn. The human brain has about 1011 neurons and close to 1015 synapses</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01643"/>
          </a:xfrm>
          <a:prstGeom prst="rect">
            <a:avLst/>
          </a:prstGeom>
        </p:spPr>
        <p:txBody>
          <a:bodyPr wrap="square">
            <a:spAutoFit/>
          </a:bodyPr>
          <a:lstStyle/>
          <a:p>
            <a:r>
              <a:rPr lang="en-US" sz="3200" b="1" dirty="0" smtClean="0">
                <a:latin typeface="Comic Sans MS" pitchFamily="66" charset="0"/>
              </a:rPr>
              <a:t>Semantic networks. </a:t>
            </a:r>
            <a:r>
              <a:rPr lang="en-US" sz="3200" dirty="0" smtClean="0">
                <a:latin typeface="Comic Sans MS" pitchFamily="66" charset="0"/>
              </a:rPr>
              <a:t>Vertices represent words or concepts and edges represent the relationships among the words or concepts. These have been used in various models of how humans organize their knowledge, and how machines might simulate such an organization. </a:t>
            </a:r>
          </a:p>
          <a:p>
            <a:r>
              <a:rPr lang="en-US" sz="3200" dirty="0" smtClean="0">
                <a:latin typeface="Comic Sans MS" pitchFamily="66" charset="0"/>
              </a:rPr>
              <a:t> </a:t>
            </a:r>
            <a:r>
              <a:rPr lang="en-US" sz="3200" b="1" dirty="0" smtClean="0">
                <a:latin typeface="Comic Sans MS" pitchFamily="66" charset="0"/>
              </a:rPr>
              <a:t>Graphs in epidemiology</a:t>
            </a:r>
            <a:r>
              <a:rPr lang="en-US" sz="3200" dirty="0" smtClean="0">
                <a:latin typeface="Comic Sans MS" pitchFamily="66" charset="0"/>
              </a:rPr>
              <a:t>. Vertices represent individuals and directed edges the transfer of an infectious disease from one individual to another. Analyzing such graphs has become an important component in understanding and controlling the spread of diseases. </a:t>
            </a:r>
            <a:endParaRPr lang="en-US" sz="3200" dirty="0">
              <a:latin typeface="Comic Sans MS"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839200" cy="6124754"/>
          </a:xfrm>
          <a:prstGeom prst="rect">
            <a:avLst/>
          </a:prstGeom>
        </p:spPr>
        <p:txBody>
          <a:bodyPr wrap="square">
            <a:spAutoFit/>
          </a:bodyPr>
          <a:lstStyle/>
          <a:p>
            <a:r>
              <a:rPr lang="en-US" sz="2800" b="1" dirty="0" smtClean="0">
                <a:latin typeface="Comic Sans MS" pitchFamily="66" charset="0"/>
              </a:rPr>
              <a:t>Graphs in compilers</a:t>
            </a:r>
            <a:r>
              <a:rPr lang="en-US" sz="2800" dirty="0" smtClean="0">
                <a:latin typeface="Comic Sans MS" pitchFamily="66" charset="0"/>
              </a:rPr>
              <a:t>. Graphs are used extensively in compilers. They can be used for type inference, for so called data flow analysis, register allocation and many other purposes. They are also used in specialized compilers, such as query optimization in database languages.</a:t>
            </a:r>
          </a:p>
          <a:p>
            <a:r>
              <a:rPr lang="en-US" sz="2800" dirty="0" smtClean="0">
                <a:latin typeface="Comic Sans MS" pitchFamily="66" charset="0"/>
              </a:rPr>
              <a:t> </a:t>
            </a:r>
            <a:r>
              <a:rPr lang="en-US" sz="2800" b="1" dirty="0" smtClean="0">
                <a:latin typeface="Comic Sans MS" pitchFamily="66" charset="0"/>
              </a:rPr>
              <a:t>Constraint graphs</a:t>
            </a:r>
            <a:r>
              <a:rPr lang="en-US" sz="2800" dirty="0" smtClean="0">
                <a:latin typeface="Comic Sans MS" pitchFamily="66" charset="0"/>
              </a:rPr>
              <a:t>. Graphs are often used to represent constraints among items. For example the GSM network for cell phones consists of a collection of overlapping cells. Any pair of cells that overlap must operate at different frequencies. These constraints can be modeled as a graph where the cells are vertices and edges are placed between cells that overlap.</a:t>
            </a:r>
            <a:endParaRPr lang="en-US" sz="2800" dirty="0">
              <a:latin typeface="Comic Sans MS"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133600"/>
            <a:ext cx="5724644" cy="1938992"/>
          </a:xfrm>
          <a:prstGeom prst="rect">
            <a:avLst/>
          </a:prstGeom>
        </p:spPr>
        <p:txBody>
          <a:bodyPr wrap="none">
            <a:spAutoFit/>
          </a:bodyPr>
          <a:lstStyle/>
          <a:p>
            <a:r>
              <a:rPr lang="en-US" sz="6000" dirty="0" smtClean="0">
                <a:latin typeface="Comic Sans MS" pitchFamily="66" charset="0"/>
              </a:rPr>
              <a:t>END.</a:t>
            </a:r>
          </a:p>
          <a:p>
            <a:r>
              <a:rPr lang="en-US" sz="6000" dirty="0" smtClean="0">
                <a:latin typeface="Comic Sans MS" pitchFamily="66" charset="0"/>
              </a:rPr>
              <a:t>WAIRAGU G.R.</a:t>
            </a:r>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534400" cy="5355312"/>
          </a:xfrm>
          <a:prstGeom prst="rect">
            <a:avLst/>
          </a:prstGeom>
        </p:spPr>
        <p:txBody>
          <a:bodyPr wrap="square">
            <a:spAutoFit/>
          </a:bodyPr>
          <a:lstStyle/>
          <a:p>
            <a:endParaRPr lang="en-US" dirty="0" smtClean="0"/>
          </a:p>
          <a:p>
            <a:r>
              <a:rPr lang="en-US" dirty="0" smtClean="0"/>
              <a:t> </a:t>
            </a:r>
            <a:r>
              <a:rPr lang="en-US" sz="3600" dirty="0" smtClean="0">
                <a:latin typeface="Comic Sans MS" pitchFamily="66" charset="0"/>
              </a:rPr>
              <a:t>Consider the graph G, above:</a:t>
            </a:r>
          </a:p>
          <a:p>
            <a:r>
              <a:rPr lang="en-US" sz="3600" dirty="0" smtClean="0">
                <a:latin typeface="Comic Sans MS" pitchFamily="66" charset="0"/>
              </a:rPr>
              <a:t>Then the vertex V and edge E can be represented as: </a:t>
            </a:r>
          </a:p>
          <a:p>
            <a:r>
              <a:rPr lang="en-US" sz="3600" dirty="0" smtClean="0">
                <a:latin typeface="Comic Sans MS" pitchFamily="66" charset="0"/>
              </a:rPr>
              <a:t>V = {v1, v2, v3, v4, v5, v6} </a:t>
            </a:r>
          </a:p>
          <a:p>
            <a:r>
              <a:rPr lang="en-US" sz="3600" dirty="0" smtClean="0">
                <a:latin typeface="Comic Sans MS" pitchFamily="66" charset="0"/>
              </a:rPr>
              <a:t>E = {e1, e2, e3, e4, e5, e6} or</a:t>
            </a:r>
          </a:p>
          <a:p>
            <a:r>
              <a:rPr lang="en-US" sz="3600" dirty="0" smtClean="0">
                <a:latin typeface="Comic Sans MS" pitchFamily="66" charset="0"/>
              </a:rPr>
              <a:t>E = {(v1, v2) (v2, v3) (v1, v3) (v3, v4), (v3, v5) (v5, v6)}. </a:t>
            </a:r>
          </a:p>
          <a:p>
            <a:r>
              <a:rPr lang="en-US" sz="3600" dirty="0" smtClean="0">
                <a:latin typeface="Comic Sans MS" pitchFamily="66" charset="0"/>
              </a:rPr>
              <a:t>There are six edges and vertex in the graph </a:t>
            </a:r>
            <a:endParaRPr lang="en-US" sz="3600" dirty="0">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a:t>
            </a:r>
            <a:r>
              <a:rPr lang="en-US" i="1" dirty="0" smtClean="0"/>
              <a:t>directed graph G is defined as an ordered pair (V, E) where, V is a set of vertices and the ordered pairs in E are called edges on V. </a:t>
            </a:r>
          </a:p>
          <a:p>
            <a:r>
              <a:rPr lang="en-US" i="1" dirty="0" smtClean="0"/>
              <a:t>A directed graph can be represented geometrically as a set of marked points (called vertices) V with a set of arrows (called edges) E between pairs of points (or vertex or nodes) so that there is at most one arrow from one vertex to another vertex.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10600" cy="1569660"/>
          </a:xfrm>
          <a:prstGeom prst="rect">
            <a:avLst/>
          </a:prstGeom>
        </p:spPr>
        <p:txBody>
          <a:bodyPr wrap="square">
            <a:spAutoFit/>
          </a:bodyPr>
          <a:lstStyle/>
          <a:p>
            <a:r>
              <a:rPr lang="en-US" sz="3200" i="1" dirty="0" smtClean="0">
                <a:latin typeface="Comic Sans MS" pitchFamily="66" charset="0"/>
              </a:rPr>
              <a:t>For example, the Graph below shows a directed graph, where G = {a, b, c, d }, {(a, b), (a, d), (d, b), (d, d), (c, c)} </a:t>
            </a:r>
            <a:endParaRPr lang="en-US" sz="3200" dirty="0">
              <a:latin typeface="Comic Sans MS" pitchFamily="66" charset="0"/>
            </a:endParaRPr>
          </a:p>
        </p:txBody>
      </p:sp>
      <p:pic>
        <p:nvPicPr>
          <p:cNvPr id="2050" name="Picture 2"/>
          <p:cNvPicPr>
            <a:picLocks noChangeAspect="1" noChangeArrowheads="1"/>
          </p:cNvPicPr>
          <p:nvPr/>
        </p:nvPicPr>
        <p:blipFill>
          <a:blip r:embed="rId2"/>
          <a:srcRect l="33594" t="25000" r="16016" b="14063"/>
          <a:stretch>
            <a:fillRect/>
          </a:stretch>
        </p:blipFill>
        <p:spPr bwMode="auto">
          <a:xfrm>
            <a:off x="609600" y="1752600"/>
            <a:ext cx="8153400" cy="480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909310"/>
          </a:xfrm>
          <a:prstGeom prst="rect">
            <a:avLst/>
          </a:prstGeom>
        </p:spPr>
        <p:txBody>
          <a:bodyPr wrap="square">
            <a:spAutoFit/>
          </a:bodyPr>
          <a:lstStyle/>
          <a:p>
            <a:endParaRPr lang="en-US" dirty="0" smtClean="0"/>
          </a:p>
          <a:p>
            <a:pPr>
              <a:buFont typeface="Arial" pitchFamily="34" charset="0"/>
              <a:buChar char="•"/>
            </a:pPr>
            <a:r>
              <a:rPr lang="en-US" dirty="0" smtClean="0"/>
              <a:t> </a:t>
            </a:r>
            <a:r>
              <a:rPr lang="en-US" sz="3600" dirty="0" smtClean="0">
                <a:latin typeface="Comic Sans MS" pitchFamily="66" charset="0"/>
              </a:rPr>
              <a:t>An edge (a, b), in said to the incident with the vertices it joints, i.e., a, b. We can also say that the edge (a, b) is incident from a to b.</a:t>
            </a:r>
          </a:p>
          <a:p>
            <a:pPr>
              <a:buFont typeface="Arial" pitchFamily="34" charset="0"/>
              <a:buChar char="•"/>
            </a:pPr>
            <a:r>
              <a:rPr lang="en-US" sz="3600" dirty="0" smtClean="0">
                <a:latin typeface="Comic Sans MS" pitchFamily="66" charset="0"/>
              </a:rPr>
              <a:t> The vertex a is called the initial vertex and the vertex b is called the terminal vertex of the edge (a, b). </a:t>
            </a:r>
          </a:p>
          <a:p>
            <a:pPr>
              <a:buFont typeface="Arial" pitchFamily="34" charset="0"/>
              <a:buChar char="•"/>
            </a:pPr>
            <a:r>
              <a:rPr lang="en-US" sz="3600" dirty="0" smtClean="0">
                <a:latin typeface="Comic Sans MS" pitchFamily="66" charset="0"/>
              </a:rPr>
              <a:t>If an edge that is incident from and into the same vertex, say (d, d) of (c, c) , it is called a loop. </a:t>
            </a:r>
            <a:endParaRPr lang="en-US" sz="3600"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686800" cy="5355312"/>
          </a:xfrm>
          <a:prstGeom prst="rect">
            <a:avLst/>
          </a:prstGeom>
        </p:spPr>
        <p:txBody>
          <a:bodyPr wrap="square">
            <a:spAutoFit/>
          </a:bodyPr>
          <a:lstStyle/>
          <a:p>
            <a:endParaRPr lang="en-US" dirty="0" smtClean="0"/>
          </a:p>
          <a:p>
            <a:pPr>
              <a:buFont typeface="Arial" pitchFamily="34" charset="0"/>
              <a:buChar char="•"/>
            </a:pPr>
            <a:r>
              <a:rPr lang="en-US" dirty="0" smtClean="0"/>
              <a:t> </a:t>
            </a:r>
            <a:r>
              <a:rPr lang="en-US" sz="3600" dirty="0" smtClean="0">
                <a:latin typeface="Comic Sans MS" pitchFamily="66" charset="0"/>
              </a:rPr>
              <a:t>Two vertices are said to be adjacent if they are joined by an edge. </a:t>
            </a:r>
          </a:p>
          <a:p>
            <a:pPr>
              <a:buFont typeface="Arial" pitchFamily="34" charset="0"/>
              <a:buChar char="•"/>
            </a:pPr>
            <a:r>
              <a:rPr lang="en-US" sz="3600" dirty="0" smtClean="0">
                <a:latin typeface="Comic Sans MS" pitchFamily="66" charset="0"/>
              </a:rPr>
              <a:t>Consider edge (a, b), the vertex a is said to be adjacent to the vertex b, and the vertex b is said to be adjacent from the vertex a. </a:t>
            </a:r>
          </a:p>
          <a:p>
            <a:pPr>
              <a:buFont typeface="Arial" pitchFamily="34" charset="0"/>
              <a:buChar char="•"/>
            </a:pPr>
            <a:r>
              <a:rPr lang="en-US" sz="3600" dirty="0" smtClean="0">
                <a:latin typeface="Comic Sans MS" pitchFamily="66" charset="0"/>
              </a:rPr>
              <a:t>A vertex is said to be an isolated vertex if there is no edge incident with it. </a:t>
            </a:r>
            <a:r>
              <a:rPr lang="en-US" sz="3600" dirty="0" err="1" smtClean="0">
                <a:latin typeface="Comic Sans MS" pitchFamily="66" charset="0"/>
              </a:rPr>
              <a:t>eg</a:t>
            </a:r>
            <a:r>
              <a:rPr lang="en-US" sz="3600" dirty="0" smtClean="0">
                <a:latin typeface="Comic Sans MS" pitchFamily="66" charset="0"/>
              </a:rPr>
              <a:t> vertex C is an isolated vertex. </a:t>
            </a:r>
            <a:endParaRPr lang="en-US" sz="3600" dirty="0">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355312"/>
          </a:xfrm>
          <a:prstGeom prst="rect">
            <a:avLst/>
          </a:prstGeom>
        </p:spPr>
        <p:txBody>
          <a:bodyPr wrap="square">
            <a:spAutoFit/>
          </a:bodyPr>
          <a:lstStyle/>
          <a:p>
            <a:endParaRPr lang="en-US" dirty="0" smtClean="0"/>
          </a:p>
          <a:p>
            <a:pPr>
              <a:buFont typeface="Arial" pitchFamily="34" charset="0"/>
              <a:buChar char="•"/>
            </a:pPr>
            <a:r>
              <a:rPr lang="en-US" dirty="0" smtClean="0"/>
              <a:t> </a:t>
            </a:r>
            <a:r>
              <a:rPr lang="en-US" sz="3600" dirty="0" smtClean="0">
                <a:latin typeface="Comic Sans MS" pitchFamily="66" charset="0"/>
              </a:rPr>
              <a:t>An undirected graph G is defined abstractly as an ordered pair (V, E), where V is a set of vertices and the E is a set at edges. </a:t>
            </a:r>
          </a:p>
          <a:p>
            <a:pPr>
              <a:buFont typeface="Arial" pitchFamily="34" charset="0"/>
              <a:buChar char="•"/>
            </a:pPr>
            <a:r>
              <a:rPr lang="en-US" sz="3600" dirty="0" smtClean="0">
                <a:latin typeface="Comic Sans MS" pitchFamily="66" charset="0"/>
              </a:rPr>
              <a:t>An undirected graph can be represented geometrically as a set of marked points (called vertices) V with a set at lines (called edges) E between the points </a:t>
            </a:r>
            <a:endParaRPr lang="en-US" sz="3600" dirty="0">
              <a:latin typeface="Comic Sans MS"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1984</Words>
  <Application>Microsoft Office PowerPoint</Application>
  <PresentationFormat>On-screen Show (4:3)</PresentationFormat>
  <Paragraphs>78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STRUCTURES AND ALGORITHMS</vt:lpstr>
      <vt:lpstr>GRAPH</vt:lpstr>
      <vt:lpstr>Slide 3</vt:lpstr>
      <vt:lpstr>Slide 4</vt:lpstr>
      <vt:lpstr>BASIC TERMINOLOGIES</vt:lpstr>
      <vt:lpstr>Slide 6</vt:lpstr>
      <vt:lpstr>Slide 7</vt:lpstr>
      <vt:lpstr>Slide 8</vt:lpstr>
      <vt:lpstr>Slide 9</vt:lpstr>
      <vt:lpstr>Slide 10</vt:lpstr>
      <vt:lpstr>Slide 11</vt:lpstr>
      <vt:lpstr>Slide 12</vt:lpstr>
      <vt:lpstr>Slide 13</vt:lpstr>
      <vt:lpstr>Slide 14</vt:lpstr>
      <vt:lpstr>Slide 15</vt:lpstr>
      <vt:lpstr>REPRESENTING A GRAPH</vt:lpstr>
      <vt:lpstr>Slide 17</vt:lpstr>
      <vt:lpstr>Slide 18</vt:lpstr>
      <vt:lpstr>UNDIRECTED GRAPH</vt:lpstr>
      <vt:lpstr>Slide 20</vt:lpstr>
      <vt:lpstr>Slide 21</vt:lpstr>
      <vt:lpstr>Slide 22</vt:lpstr>
      <vt:lpstr>Slide 23</vt:lpstr>
      <vt:lpstr>Slide 24</vt:lpstr>
      <vt:lpstr>Slide 25</vt:lpstr>
      <vt:lpstr>Slide 26</vt:lpstr>
      <vt:lpstr>Slide 27</vt:lpstr>
      <vt:lpstr>GRAPH TRAVERSAL METHODS</vt:lpstr>
      <vt:lpstr>GRAPH APPLICATION</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Richard</dc:creator>
  <cp:lastModifiedBy>Richard</cp:lastModifiedBy>
  <cp:revision>44</cp:revision>
  <dcterms:created xsi:type="dcterms:W3CDTF">2021-05-23T10:00:49Z</dcterms:created>
  <dcterms:modified xsi:type="dcterms:W3CDTF">2021-06-20T17:07:07Z</dcterms:modified>
</cp:coreProperties>
</file>