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72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1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CB40-59D4-4272-9A00-B3E27F361FBB}" type="datetimeFigureOut">
              <a:rPr lang="en-US" smtClean="0"/>
              <a:pPr/>
              <a:t>28/07/2021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326D-AE03-4572-8C71-CFA92DA37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CB40-59D4-4272-9A00-B3E27F361FBB}" type="datetimeFigureOut">
              <a:rPr lang="en-US" smtClean="0"/>
              <a:pPr/>
              <a:t>28/07/2021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326D-AE03-4572-8C71-CFA92DA37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CB40-59D4-4272-9A00-B3E27F361FBB}" type="datetimeFigureOut">
              <a:rPr lang="en-US" smtClean="0"/>
              <a:pPr/>
              <a:t>28/07/2021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326D-AE03-4572-8C71-CFA92DA37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CB40-59D4-4272-9A00-B3E27F361FBB}" type="datetimeFigureOut">
              <a:rPr lang="en-US" smtClean="0"/>
              <a:pPr/>
              <a:t>28/07/2021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326D-AE03-4572-8C71-CFA92DA37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CB40-59D4-4272-9A00-B3E27F361FBB}" type="datetimeFigureOut">
              <a:rPr lang="en-US" smtClean="0"/>
              <a:pPr/>
              <a:t>28/07/2021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326D-AE03-4572-8C71-CFA92DA37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CB40-59D4-4272-9A00-B3E27F361FBB}" type="datetimeFigureOut">
              <a:rPr lang="en-US" smtClean="0"/>
              <a:pPr/>
              <a:t>28/07/2021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326D-AE03-4572-8C71-CFA92DA37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CB40-59D4-4272-9A00-B3E27F361FBB}" type="datetimeFigureOut">
              <a:rPr lang="en-US" smtClean="0"/>
              <a:pPr/>
              <a:t>28/07/2021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326D-AE03-4572-8C71-CFA92DA37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CB40-59D4-4272-9A00-B3E27F361FBB}" type="datetimeFigureOut">
              <a:rPr lang="en-US" smtClean="0"/>
              <a:pPr/>
              <a:t>28/07/2021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326D-AE03-4572-8C71-CFA92DA37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CB40-59D4-4272-9A00-B3E27F361FBB}" type="datetimeFigureOut">
              <a:rPr lang="en-US" smtClean="0"/>
              <a:pPr/>
              <a:t>28/07/2021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326D-AE03-4572-8C71-CFA92DA37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CB40-59D4-4272-9A00-B3E27F361FBB}" type="datetimeFigureOut">
              <a:rPr lang="en-US" smtClean="0"/>
              <a:pPr/>
              <a:t>28/07/2021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326D-AE03-4572-8C71-CFA92DA37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CB40-59D4-4272-9A00-B3E27F361FBB}" type="datetimeFigureOut">
              <a:rPr lang="en-US" smtClean="0"/>
              <a:pPr/>
              <a:t>28/07/2021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326D-AE03-4572-8C71-CFA92DA37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0CB40-59D4-4272-9A00-B3E27F361FBB}" type="datetimeFigureOut">
              <a:rPr lang="en-US" smtClean="0"/>
              <a:pPr/>
              <a:t>28/07/2021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7326D-AE03-4572-8C71-CFA92DA37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Sequential Search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343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Suppose there are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 records</a:t>
            </a:r>
          </a:p>
          <a:p>
            <a:r>
              <a:rPr lang="en-US" altLang="zh-TW" dirty="0">
                <a:ea typeface="新細明體" pitchFamily="18" charset="-120"/>
              </a:rPr>
              <a:t>In the best case, the target is the first entry. It only takes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1</a:t>
            </a:r>
            <a:r>
              <a:rPr lang="en-US" altLang="zh-TW" dirty="0">
                <a:ea typeface="新細明體" pitchFamily="18" charset="-120"/>
              </a:rPr>
              <a:t> step</a:t>
            </a:r>
          </a:p>
          <a:p>
            <a:r>
              <a:rPr lang="en-US" altLang="zh-TW" dirty="0">
                <a:ea typeface="新細明體" pitchFamily="18" charset="-120"/>
              </a:rPr>
              <a:t>In the worst case, the target is the last entry, or it cannot be found.  Sequential search has to scan all n records and takes totally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 steps.</a:t>
            </a:r>
          </a:p>
          <a:p>
            <a:r>
              <a:rPr lang="en-US" altLang="zh-TW" dirty="0">
                <a:ea typeface="新細明體" pitchFamily="18" charset="-120"/>
              </a:rPr>
              <a:t>Cost: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O(n)</a:t>
            </a:r>
            <a:endParaRPr lang="en-US" dirty="0">
              <a:solidFill>
                <a:srgbClr val="FF33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Program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602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/* </a:t>
            </a:r>
            <a:r>
              <a:rPr lang="en-US" dirty="0" smtClean="0"/>
              <a:t>C++ Program to Implement Linear Search </a:t>
            </a:r>
            <a:r>
              <a:rPr lang="en-US" dirty="0" smtClean="0"/>
              <a:t>*/ #</a:t>
            </a:r>
            <a:r>
              <a:rPr lang="en-US" dirty="0" smtClean="0"/>
              <a:t>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using namespace std;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[10], </a:t>
            </a:r>
            <a:r>
              <a:rPr lang="en-US" dirty="0" err="1" smtClean="0"/>
              <a:t>i</a:t>
            </a:r>
            <a:r>
              <a:rPr lang="en-US" dirty="0" smtClean="0"/>
              <a:t>, num, index; </a:t>
            </a:r>
            <a:r>
              <a:rPr lang="en-US" dirty="0" err="1" smtClean="0"/>
              <a:t>cout</a:t>
            </a:r>
            <a:r>
              <a:rPr lang="en-US" dirty="0" smtClean="0"/>
              <a:t>&lt;&lt;"Enter 10 Numbers: ";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43401" y="1447800"/>
            <a:ext cx="4800600" cy="4678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&lt;&lt;"\</a:t>
            </a:r>
            <a:r>
              <a:rPr lang="en-US" dirty="0" err="1" smtClean="0"/>
              <a:t>nEnter</a:t>
            </a:r>
            <a:r>
              <a:rPr lang="en-US" dirty="0" smtClean="0"/>
              <a:t> a Number to Search: 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&gt;&gt;num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{ if(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]==num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{ index = </a:t>
            </a:r>
            <a:r>
              <a:rPr lang="en-US" dirty="0" err="1" smtClean="0"/>
              <a:t>i</a:t>
            </a:r>
            <a:r>
              <a:rPr lang="en-US" dirty="0" smtClean="0"/>
              <a:t>; break; } }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&lt;&lt;"\</a:t>
            </a:r>
            <a:r>
              <a:rPr lang="en-US" dirty="0" err="1" smtClean="0"/>
              <a:t>nFound</a:t>
            </a:r>
            <a:r>
              <a:rPr lang="en-US" dirty="0" smtClean="0"/>
              <a:t> at Index </a:t>
            </a:r>
            <a:r>
              <a:rPr lang="en-US" dirty="0" smtClean="0"/>
              <a:t>No</a:t>
            </a:r>
            <a:r>
              <a:rPr lang="en-US" dirty="0" smtClean="0"/>
              <a:t>."&lt;&lt;index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return </a:t>
            </a:r>
            <a:r>
              <a:rPr lang="en-US" dirty="0" smtClean="0"/>
              <a:t>0; 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924800" cy="4495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>
                <a:cs typeface="Times New Roman" pitchFamily="18" charset="0"/>
              </a:rPr>
              <a:t>In binary search, we first compare the key with the item in the middle (after sorting them) position of the array. 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cs typeface="Times New Roman" pitchFamily="18" charset="0"/>
              </a:rPr>
              <a:t>If there's a match, we can return immediately. If the key is less than the middle key, then the item sought must lie in the lower half of the array; if it's greater than the item sought must lie in the upper half of the array. 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cs typeface="Times New Roman" pitchFamily="18" charset="0"/>
              </a:rPr>
              <a:t>So we repeat the procedure on the lower (or upper) half of the array.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828800" y="32766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286000" y="32766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itchFamily="18" charset="-120"/>
              </a:rPr>
              <a:t>B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743200" y="32766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itchFamily="18" charset="-120"/>
              </a:rPr>
              <a:t>C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200400" y="3276600"/>
            <a:ext cx="914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>
              <a:ea typeface="新細明體" pitchFamily="18" charset="-12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114800" y="32766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itchFamily="18" charset="-120"/>
              </a:rPr>
              <a:t>M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5486400" y="32766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itchFamily="18" charset="-120"/>
              </a:rPr>
              <a:t>X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943600" y="32766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itchFamily="18" charset="-120"/>
              </a:rPr>
              <a:t>Y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6400800" y="32766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itchFamily="18" charset="-120"/>
              </a:rPr>
              <a:t>Z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4572000" y="3276600"/>
            <a:ext cx="914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4038600" y="4267200"/>
            <a:ext cx="6096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middle=12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6324600" y="4267200"/>
            <a:ext cx="6096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high=25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1752600" y="4267200"/>
            <a:ext cx="6096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low=0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6629400" y="3886200"/>
            <a:ext cx="0" cy="304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V="1">
            <a:off x="2057400" y="3886200"/>
            <a:ext cx="0" cy="304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V="1">
            <a:off x="4343400" y="3886200"/>
            <a:ext cx="0" cy="304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1600200" y="4876800"/>
            <a:ext cx="5638800" cy="990600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Take a look at the middle one.</a:t>
            </a:r>
          </a:p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middle = (low+high) / 2</a:t>
            </a:r>
          </a:p>
        </p:txBody>
      </p:sp>
      <p:sp>
        <p:nvSpPr>
          <p:cNvPr id="13332" name="Rectangle 2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the target is present in the list, it must be one between ‘</a:t>
            </a:r>
            <a:r>
              <a:rPr lang="en-US" dirty="0">
                <a:solidFill>
                  <a:srgbClr val="FF3300"/>
                </a:solidFill>
              </a:rPr>
              <a:t>low</a:t>
            </a:r>
            <a:r>
              <a:rPr lang="en-US" dirty="0"/>
              <a:t>’ and ‘</a:t>
            </a:r>
            <a:r>
              <a:rPr lang="en-US" dirty="0">
                <a:solidFill>
                  <a:srgbClr val="FF3300"/>
                </a:solidFill>
              </a:rPr>
              <a:t>high</a:t>
            </a:r>
            <a:r>
              <a:rPr lang="en-US" dirty="0"/>
              <a:t>’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target is ‘E’</a:t>
            </a:r>
          </a:p>
          <a:p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860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7432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itchFamily="18" charset="-120"/>
              </a:rPr>
              <a:t>B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004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itchFamily="18" charset="-120"/>
              </a:rPr>
              <a:t>C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6576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>
              <a:ea typeface="新細明體" pitchFamily="18" charset="-120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9436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DDDDDD"/>
                </a:solidFill>
                <a:ea typeface="新細明體" pitchFamily="18" charset="-120"/>
              </a:rPr>
              <a:t>X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4008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DDDDDD"/>
                </a:solidFill>
                <a:ea typeface="新細明體" pitchFamily="18" charset="-120"/>
              </a:rPr>
              <a:t>Y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8580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DDDDDD"/>
                </a:solidFill>
                <a:ea typeface="新細明體" pitchFamily="18" charset="-120"/>
              </a:rPr>
              <a:t>Z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029200" y="2819400"/>
            <a:ext cx="914400" cy="533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038600" y="3810000"/>
            <a:ext cx="6096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high=11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209800" y="3810000"/>
            <a:ext cx="6096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low=0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V="1">
            <a:off x="4343400" y="3429000"/>
            <a:ext cx="0" cy="304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V="1">
            <a:off x="2514600" y="3429000"/>
            <a:ext cx="0" cy="304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457200" y="4648200"/>
            <a:ext cx="7848600" cy="1447800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If target &lt; the key value in the middle position, we know that it can not be found in the right half.  </a:t>
            </a:r>
          </a:p>
          <a:p>
            <a:r>
              <a:rPr kumimoji="1" lang="en-US" altLang="zh-TW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We only need to search in the left half.  </a:t>
            </a:r>
            <a:r>
              <a:rPr kumimoji="1" lang="en-US" altLang="zh-TW" i="1">
                <a:solidFill>
                  <a:srgbClr val="0066FF"/>
                </a:solidFill>
                <a:latin typeface="Arial" charset="0"/>
                <a:ea typeface="新細明體" pitchFamily="18" charset="-120"/>
              </a:rPr>
              <a:t>high = middle - 1</a:t>
            </a:r>
            <a:r>
              <a:rPr kumimoji="1" lang="en-US" altLang="zh-TW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;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5720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DDDDDD"/>
                </a:solidFill>
                <a:ea typeface="新細明體" pitchFamily="18" charset="-120"/>
              </a:rPr>
              <a:t>M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1148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itchFamily="18" charset="-120"/>
              </a:rPr>
              <a:t>L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target is ‘P’</a:t>
            </a:r>
          </a:p>
          <a:p>
            <a:endParaRPr 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5146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DDDDDD"/>
                </a:solidFill>
                <a:ea typeface="新細明體" pitchFamily="18" charset="-120"/>
              </a:rPr>
              <a:t>A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9718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DDDDDD"/>
                </a:solidFill>
                <a:ea typeface="新細明體" pitchFamily="18" charset="-120"/>
              </a:rPr>
              <a:t>B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4290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DDDDDD"/>
                </a:solidFill>
                <a:ea typeface="新細明體" pitchFamily="18" charset="-120"/>
              </a:rPr>
              <a:t>C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8862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>
              <a:solidFill>
                <a:srgbClr val="DDDDDD"/>
              </a:solidFill>
              <a:ea typeface="新細明體" pitchFamily="18" charset="-12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1722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itchFamily="18" charset="-120"/>
              </a:rPr>
              <a:t>X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6294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itchFamily="18" charset="-120"/>
              </a:rPr>
              <a:t>Y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0866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itchFamily="18" charset="-120"/>
              </a:rPr>
              <a:t>Z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5257800" y="2819400"/>
            <a:ext cx="914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7010400" y="3810000"/>
            <a:ext cx="6096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high=25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4724400" y="3810000"/>
            <a:ext cx="6096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 dirty="0">
                <a:latin typeface="Arial" charset="0"/>
                <a:ea typeface="新細明體" pitchFamily="18" charset="-120"/>
              </a:rPr>
              <a:t>low=13</a:t>
            </a:r>
            <a:endParaRPr kumimoji="1" lang="en-US" altLang="zh-TW" dirty="0">
              <a:ea typeface="新細明體" pitchFamily="18" charset="-120"/>
            </a:endParaRP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7315200" y="3429000"/>
            <a:ext cx="0" cy="304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5029200" y="3429000"/>
            <a:ext cx="0" cy="304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85800" y="4648200"/>
            <a:ext cx="7848600" cy="1447800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If target &gt; the key value in the middle position, we know that it can not be found in the left half.  </a:t>
            </a:r>
          </a:p>
          <a:p>
            <a:r>
              <a:rPr kumimoji="1" lang="en-US" altLang="zh-TW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We only need to search the right half.  </a:t>
            </a:r>
            <a:r>
              <a:rPr kumimoji="1" lang="en-US" altLang="zh-TW" i="1">
                <a:solidFill>
                  <a:srgbClr val="0066FF"/>
                </a:solidFill>
                <a:latin typeface="Arial" charset="0"/>
                <a:ea typeface="新細明體" pitchFamily="18" charset="-120"/>
              </a:rPr>
              <a:t>low = middle + 1</a:t>
            </a:r>
            <a:r>
              <a:rPr kumimoji="1" lang="en-US" altLang="zh-TW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;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4800600" y="28194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itchFamily="18" charset="-120"/>
              </a:rPr>
              <a:t>N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343400" y="2819400"/>
            <a:ext cx="4572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DDDDDD"/>
                </a:solidFill>
                <a:ea typeface="新細明體" pitchFamily="18" charset="-120"/>
              </a:rPr>
              <a:t>M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543800" cy="838200"/>
          </a:xfrm>
        </p:spPr>
        <p:txBody>
          <a:bodyPr/>
          <a:lstStyle/>
          <a:p>
            <a:r>
              <a:rPr lang="en-US" dirty="0"/>
              <a:t>Pseudo-code of Binary Search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6200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 err="1">
                <a:solidFill>
                  <a:schemeClr val="accent2"/>
                </a:solidFill>
                <a:cs typeface="Courier New" pitchFamily="49" charset="0"/>
              </a:rPr>
              <a:t>int</a:t>
            </a: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cs typeface="Courier New" pitchFamily="49" charset="0"/>
              </a:rPr>
              <a:t>BinarySearch</a:t>
            </a: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(char target, char array[])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{       </a:t>
            </a:r>
            <a:r>
              <a:rPr lang="en-US" sz="2800" dirty="0" err="1">
                <a:solidFill>
                  <a:schemeClr val="accent2"/>
                </a:solidFill>
                <a:cs typeface="Courier New" pitchFamily="49" charset="0"/>
              </a:rPr>
              <a:t>int</a:t>
            </a: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 n=20; // assume array seize is 20</a:t>
            </a:r>
            <a:br>
              <a:rPr lang="en-US" sz="2800" dirty="0">
                <a:solidFill>
                  <a:schemeClr val="accent2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    </a:t>
            </a:r>
            <a:r>
              <a:rPr lang="en-US" sz="2800" dirty="0" err="1">
                <a:solidFill>
                  <a:schemeClr val="accent2"/>
                </a:solidFill>
                <a:cs typeface="Courier New" pitchFamily="49" charset="0"/>
              </a:rPr>
              <a:t>int</a:t>
            </a: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 low=0, high =(n-1),  middle;</a:t>
            </a:r>
            <a:br>
              <a:rPr lang="en-US" sz="2800" dirty="0">
                <a:solidFill>
                  <a:schemeClr val="accent2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while( low&lt;=high)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 	{      middle = (</a:t>
            </a:r>
            <a:r>
              <a:rPr lang="en-US" sz="2800" dirty="0" err="1">
                <a:solidFill>
                  <a:schemeClr val="accent2"/>
                </a:solidFill>
                <a:cs typeface="Courier New" pitchFamily="49" charset="0"/>
              </a:rPr>
              <a:t>low+high</a:t>
            </a: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)/2;</a:t>
            </a:r>
            <a:br>
              <a:rPr lang="en-US" sz="2800" dirty="0">
                <a:solidFill>
                  <a:schemeClr val="accent2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        if( array[middle]==target )</a:t>
            </a:r>
            <a:br>
              <a:rPr lang="en-US" sz="2800" dirty="0">
                <a:solidFill>
                  <a:schemeClr val="accent2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            return middle;</a:t>
            </a:r>
            <a:br>
              <a:rPr lang="en-US" sz="2800" dirty="0">
                <a:solidFill>
                  <a:schemeClr val="accent2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        else if( array[middle]&lt;target )</a:t>
            </a:r>
            <a:br>
              <a:rPr lang="en-US" sz="2800" dirty="0">
                <a:solidFill>
                  <a:schemeClr val="accent2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            low = middle + 1;</a:t>
            </a:r>
            <a:br>
              <a:rPr lang="en-US" sz="2800" dirty="0">
                <a:solidFill>
                  <a:schemeClr val="accent2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        else</a:t>
            </a:r>
            <a:br>
              <a:rPr lang="en-US" sz="2800" dirty="0">
                <a:solidFill>
                  <a:schemeClr val="accent2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            high = middle - 1;</a:t>
            </a:r>
            <a:br>
              <a:rPr lang="en-US" sz="2800" dirty="0">
                <a:solidFill>
                  <a:schemeClr val="accent2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    }</a:t>
            </a:r>
            <a:br>
              <a:rPr lang="en-US" sz="2800" dirty="0">
                <a:solidFill>
                  <a:schemeClr val="accent2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    return -1;</a:t>
            </a:r>
            <a:br>
              <a:rPr lang="en-US" sz="2800" dirty="0">
                <a:solidFill>
                  <a:schemeClr val="accent2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Binary Search </a:t>
            </a:r>
            <a:r>
              <a:rPr lang="en-US" dirty="0" smtClean="0"/>
              <a:t>Works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a binary search to work, it is mandatory for the target array to be sorted.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following is our sorted array and let us assume that we need to search the location of value 31 using binary search.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nary search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915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205740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First, we shall determine half of the array by using this formula −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Courier New" pitchFamily="49" charset="0"/>
              </a:rPr>
              <a:t>mid = (low + high ) / 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Here it is, (9 </a:t>
            </a:r>
            <a:r>
              <a:rPr lang="en-US" sz="3200" dirty="0" smtClean="0">
                <a:solidFill>
                  <a:srgbClr val="00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0 ) / 2 = 4 (integer value of 4.5). So, 4 is the mid of the array.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7" name="Picture 6" descr="Binary search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800600"/>
            <a:ext cx="8839200" cy="184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28600" y="0"/>
            <a:ext cx="8686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Now we compare the value stored at location 4, with the value being searched, i.e. 31. We find that the value at location 4 is 27, which is not a match. As the value is greater than 27 and we have a sorted array, so we also know that the target value must be in the upper portion of the array.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3" name="Picture 2" descr="Binary search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73400"/>
            <a:ext cx="89154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Computer systems are often used to store large amounts of data from which individual records must be retrieved according to some search criterion. </a:t>
            </a: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Thus the efficient storage of data to facilitate fast searching is an important issue.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28600" y="381000"/>
            <a:ext cx="8610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We change our low to mid + 1 and find the new mid value again.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Courier New" pitchFamily="49" charset="0"/>
              </a:rPr>
              <a:t>low = mid + 1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Courier New" pitchFamily="49" charset="0"/>
              </a:rPr>
              <a:t>mid = ( low + high) / 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Our new mid is 7 now. We compare the value stored at location 7 with our target value 31.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3" name="Picture 2" descr="Binary search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962400"/>
            <a:ext cx="8305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5344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stored at location 7 is not a match, rather it is more than what we are looking for. So, the value must be in the lower part from this location.</a:t>
            </a:r>
          </a:p>
          <a:p>
            <a:endParaRPr lang="en-US" dirty="0"/>
          </a:p>
        </p:txBody>
      </p:sp>
      <p:pic>
        <p:nvPicPr>
          <p:cNvPr id="3" name="Picture 2" descr="Binary search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78480"/>
            <a:ext cx="8458200" cy="179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381000"/>
            <a:ext cx="883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Hence, we calculate the mid again. This time it is 5.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3" name="Picture 2" descr="Binary search"/>
          <p:cNvPicPr/>
          <p:nvPr/>
        </p:nvPicPr>
        <p:blipFill>
          <a:blip r:embed="rId2"/>
          <a:srcRect t="10539"/>
          <a:stretch>
            <a:fillRect/>
          </a:stretch>
        </p:blipFill>
        <p:spPr bwMode="auto">
          <a:xfrm>
            <a:off x="228600" y="1600200"/>
            <a:ext cx="8534400" cy="232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28600" y="4800600"/>
            <a:ext cx="8610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We compare the value stored at location 5 with our target value. We find that it is a match.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nary search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4582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411480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We conclude that the target value 31 is stored at location 5.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Binary search halves the searchable items and thus reduces the count of comparisons to be made to very less numbers.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For Binary Search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800" dirty="0">
                <a:cs typeface="Times New Roman" pitchFamily="18" charset="0"/>
              </a:rPr>
              <a:t>Analysis</a:t>
            </a:r>
          </a:p>
          <a:p>
            <a:pPr lvl="1" algn="just"/>
            <a:r>
              <a:rPr lang="en-US" altLang="en-US" sz="2400" dirty="0">
                <a:cs typeface="Times New Roman" pitchFamily="18" charset="0"/>
              </a:rPr>
              <a:t>Each step of the algorithm divides the block of items being searched in half. We can divide a set of </a:t>
            </a:r>
            <a:r>
              <a:rPr lang="en-US" altLang="en-US" sz="2400" b="1" i="1" dirty="0">
                <a:cs typeface="Times New Roman" pitchFamily="18" charset="0"/>
              </a:rPr>
              <a:t>n</a:t>
            </a:r>
            <a:r>
              <a:rPr lang="en-US" altLang="en-US" sz="2400" dirty="0">
                <a:cs typeface="Times New Roman" pitchFamily="18" charset="0"/>
              </a:rPr>
              <a:t> items in half at most </a:t>
            </a:r>
            <a:r>
              <a:rPr lang="en-US" altLang="en-US" sz="2400" b="1" dirty="0">
                <a:cs typeface="Times New Roman" pitchFamily="18" charset="0"/>
              </a:rPr>
              <a:t>log</a:t>
            </a:r>
            <a:r>
              <a:rPr lang="en-US" altLang="en-US" sz="2400" b="1" baseline="-30000" dirty="0">
                <a:cs typeface="Times New Roman" pitchFamily="18" charset="0"/>
              </a:rPr>
              <a:t>2</a:t>
            </a:r>
            <a:r>
              <a:rPr lang="en-US" altLang="en-US" sz="2400" b="1" dirty="0">
                <a:cs typeface="Times New Roman" pitchFamily="18" charset="0"/>
              </a:rPr>
              <a:t> </a:t>
            </a:r>
            <a:r>
              <a:rPr lang="en-US" altLang="en-US" sz="2400" b="1" i="1" dirty="0">
                <a:cs typeface="Times New Roman" pitchFamily="18" charset="0"/>
              </a:rPr>
              <a:t>n</a:t>
            </a:r>
            <a:r>
              <a:rPr lang="en-US" altLang="en-US" sz="2400" dirty="0">
                <a:cs typeface="Times New Roman" pitchFamily="18" charset="0"/>
              </a:rPr>
              <a:t> times. </a:t>
            </a:r>
          </a:p>
          <a:p>
            <a:pPr lvl="1" algn="just"/>
            <a:r>
              <a:rPr lang="en-US" altLang="en-US" sz="2400" dirty="0">
                <a:cs typeface="Times New Roman" pitchFamily="18" charset="0"/>
              </a:rPr>
              <a:t>Thus the running time of a binary search is proportional to </a:t>
            </a:r>
            <a:r>
              <a:rPr lang="en-US" altLang="en-US" sz="2400" b="1" dirty="0">
                <a:cs typeface="Times New Roman" pitchFamily="18" charset="0"/>
              </a:rPr>
              <a:t>log </a:t>
            </a:r>
            <a:r>
              <a:rPr lang="en-US" altLang="en-US" sz="2400" b="1" i="1" dirty="0">
                <a:cs typeface="Times New Roman" pitchFamily="18" charset="0"/>
              </a:rPr>
              <a:t>n</a:t>
            </a:r>
            <a:r>
              <a:rPr lang="en-US" altLang="en-US" sz="2400" dirty="0">
                <a:cs typeface="Times New Roman" pitchFamily="18" charset="0"/>
              </a:rPr>
              <a:t> and we say this is a </a:t>
            </a:r>
            <a:r>
              <a:rPr lang="en-US" altLang="en-US" sz="2400" b="1" i="1" dirty="0">
                <a:cs typeface="Times New Roman" pitchFamily="18" charset="0"/>
              </a:rPr>
              <a:t>O(</a:t>
            </a:r>
            <a:r>
              <a:rPr lang="en-US" altLang="en-US" sz="2400" b="1" dirty="0">
                <a:cs typeface="Times New Roman" pitchFamily="18" charset="0"/>
              </a:rPr>
              <a:t>log </a:t>
            </a:r>
            <a:r>
              <a:rPr lang="en-US" altLang="en-US" sz="2400" b="1" i="1" dirty="0">
                <a:cs typeface="Times New Roman" pitchFamily="18" charset="0"/>
              </a:rPr>
              <a:t>n)</a:t>
            </a:r>
            <a:r>
              <a:rPr lang="en-US" altLang="en-US" sz="2400" dirty="0">
                <a:cs typeface="Times New Roman" pitchFamily="18" charset="0"/>
              </a:rPr>
              <a:t> algorithm. </a:t>
            </a:r>
          </a:p>
          <a:p>
            <a:pPr lvl="1" algn="just"/>
            <a:r>
              <a:rPr lang="en-US" altLang="en-US" sz="2400" dirty="0">
                <a:cs typeface="Times New Roman" pitchFamily="18" charset="0"/>
              </a:rPr>
              <a:t> Binary search requires a more complex program than sequential search and thus for </a:t>
            </a:r>
            <a:r>
              <a:rPr lang="en-US" altLang="en-US" sz="2400" i="1" dirty="0">
                <a:cs typeface="Times New Roman" pitchFamily="18" charset="0"/>
              </a:rPr>
              <a:t>small </a:t>
            </a:r>
            <a:r>
              <a:rPr lang="en-US" altLang="en-US" sz="2400" b="1" i="1" dirty="0">
                <a:cs typeface="Times New Roman" pitchFamily="18" charset="0"/>
              </a:rPr>
              <a:t>n</a:t>
            </a:r>
            <a:r>
              <a:rPr lang="en-US" altLang="en-US" sz="2400" dirty="0">
                <a:cs typeface="Times New Roman" pitchFamily="18" charset="0"/>
              </a:rPr>
              <a:t> it may run slower than the simple linear search. </a:t>
            </a:r>
          </a:p>
          <a:p>
            <a:endParaRPr lang="en-US" sz="2800"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905000"/>
            <a:ext cx="578235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en-US" sz="6000" dirty="0" smtClean="0">
                <a:latin typeface="Comic Sans MS" pitchFamily="66" charset="0"/>
                <a:cs typeface="Times New Roman" pitchFamily="18" charset="0"/>
              </a:rPr>
              <a:t>END.</a:t>
            </a:r>
          </a:p>
          <a:p>
            <a:pPr algn="just"/>
            <a:r>
              <a:rPr lang="en-US" altLang="en-US" sz="6000" dirty="0" smtClean="0">
                <a:latin typeface="Comic Sans MS" pitchFamily="66" charset="0"/>
                <a:cs typeface="Times New Roman" pitchFamily="18" charset="0"/>
              </a:rPr>
              <a:t>WAIRAGU G.R.</a:t>
            </a:r>
            <a:r>
              <a:rPr lang="en-US" altLang="en-US" dirty="0" smtClean="0">
                <a:cs typeface="Times New Roman" pitchFamily="18" charset="0"/>
              </a:rPr>
              <a:t>.</a:t>
            </a:r>
            <a:endParaRPr lang="en-US" alt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</a:t>
            </a:r>
            <a:r>
              <a:rPr lang="en-US" sz="4000" dirty="0"/>
              <a:t>Applications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is used everywhere in our daily life.</a:t>
            </a:r>
          </a:p>
          <a:p>
            <a:pPr lvl="1"/>
            <a:r>
              <a:rPr lang="en-US" dirty="0"/>
              <a:t>Search telephone number in telephone book</a:t>
            </a:r>
          </a:p>
          <a:p>
            <a:pPr lvl="1"/>
            <a:r>
              <a:rPr lang="en-US" dirty="0"/>
              <a:t>Search course schedule on registration guide</a:t>
            </a:r>
          </a:p>
          <a:p>
            <a:pPr lvl="1"/>
            <a:r>
              <a:rPr lang="en-US" dirty="0"/>
              <a:t>Search flight schedule on airline</a:t>
            </a:r>
          </a:p>
          <a:p>
            <a:pPr lvl="1"/>
            <a:r>
              <a:rPr lang="en-US" dirty="0"/>
              <a:t>Anything else?</a:t>
            </a:r>
          </a:p>
          <a:p>
            <a:r>
              <a:rPr lang="en-US" dirty="0"/>
              <a:t>Search is performed the most often in database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19800" y="2743200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4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6019800" y="3352800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2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6019800" y="2438400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5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6019800" y="2133600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6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6019800" y="3048000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3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57200" y="1981200"/>
            <a:ext cx="5029200" cy="25146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A set of records are stored in array, linked list, or others. Given a </a:t>
            </a:r>
            <a:r>
              <a:rPr kumimoji="1" lang="en-US" altLang="zh-TW">
                <a:solidFill>
                  <a:schemeClr val="accent2"/>
                </a:solidFill>
                <a:latin typeface="Arial" charset="0"/>
                <a:ea typeface="新細明體" pitchFamily="18" charset="-120"/>
              </a:rPr>
              <a:t>target key</a:t>
            </a:r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, find the record(s) that have the same </a:t>
            </a:r>
            <a:r>
              <a:rPr kumimoji="1" lang="en-US" altLang="zh-TW">
                <a:solidFill>
                  <a:schemeClr val="accent2"/>
                </a:solidFill>
                <a:latin typeface="Arial" charset="0"/>
                <a:ea typeface="新細明體" pitchFamily="18" charset="-120"/>
              </a:rPr>
              <a:t>key</a:t>
            </a:r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.</a:t>
            </a:r>
            <a:endParaRPr kumimoji="1" lang="en-US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7010400" y="3200400"/>
            <a:ext cx="4572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6324600" y="3721100"/>
            <a:ext cx="685800" cy="3175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2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324600" y="3403600"/>
            <a:ext cx="685800" cy="3175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6324600" y="3086100"/>
            <a:ext cx="685800" cy="3175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5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324600" y="2768600"/>
            <a:ext cx="685800" cy="3175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8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6324600" y="2133600"/>
            <a:ext cx="685800" cy="3175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21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6324600" y="2451100"/>
            <a:ext cx="685800" cy="3175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13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7162800" y="2743200"/>
            <a:ext cx="3048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3200" b="1">
                <a:ea typeface="新細明體" pitchFamily="18" charset="-120"/>
              </a:rPr>
              <a:t>?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7315200" y="3200400"/>
            <a:ext cx="0" cy="83820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3810000" y="5867400"/>
            <a:ext cx="685800" cy="3175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B</a:t>
            </a:r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6019800" y="3705225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1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4191000" y="4876800"/>
            <a:ext cx="533400" cy="4572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A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2438400" y="5105400"/>
            <a:ext cx="533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1828800" y="4876800"/>
            <a:ext cx="4572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1800">
                <a:latin typeface="Arial" charset="0"/>
                <a:ea typeface="新細明體" pitchFamily="18" charset="-120"/>
              </a:rPr>
              <a:t>head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4724400" y="4876800"/>
            <a:ext cx="304800" cy="4572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4876800" y="5105400"/>
            <a:ext cx="533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5410200" y="4876800"/>
            <a:ext cx="533400" cy="4572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B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5943600" y="4876800"/>
            <a:ext cx="304800" cy="4572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2971800" y="4876800"/>
            <a:ext cx="533400" cy="4572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C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3505200" y="4876800"/>
            <a:ext cx="304800" cy="4572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3657600" y="5105400"/>
            <a:ext cx="533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6096000" y="5105400"/>
            <a:ext cx="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3124200" y="5410200"/>
            <a:ext cx="381000" cy="228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1800">
                <a:latin typeface="Arial" charset="0"/>
                <a:ea typeface="新細明體" pitchFamily="18" charset="-120"/>
              </a:rPr>
              <a:t>1</a:t>
            </a:r>
            <a:endParaRPr kumimoji="1" lang="en-US" altLang="zh-TW" sz="1800">
              <a:ea typeface="新細明體" pitchFamily="18" charset="-120"/>
            </a:endParaRPr>
          </a:p>
        </p:txBody>
      </p:sp>
      <p:sp>
        <p:nvSpPr>
          <p:cNvPr id="4129" name="Rectangle 33"/>
          <p:cNvSpPr>
            <a:spLocks noChangeArrowheads="1"/>
          </p:cNvSpPr>
          <p:nvPr/>
        </p:nvSpPr>
        <p:spPr bwMode="auto">
          <a:xfrm>
            <a:off x="4343400" y="5410200"/>
            <a:ext cx="381000" cy="228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1800">
                <a:latin typeface="Arial" charset="0"/>
                <a:ea typeface="新細明體" pitchFamily="18" charset="-120"/>
              </a:rPr>
              <a:t>2</a:t>
            </a:r>
            <a:endParaRPr kumimoji="1" lang="en-US" altLang="zh-TW" sz="1800">
              <a:ea typeface="新細明體" pitchFamily="18" charset="-120"/>
            </a:endParaRPr>
          </a:p>
        </p:txBody>
      </p:sp>
      <p:sp>
        <p:nvSpPr>
          <p:cNvPr id="4130" name="Rectangle 34"/>
          <p:cNvSpPr>
            <a:spLocks noChangeArrowheads="1"/>
          </p:cNvSpPr>
          <p:nvPr/>
        </p:nvSpPr>
        <p:spPr bwMode="auto">
          <a:xfrm>
            <a:off x="5486400" y="5410200"/>
            <a:ext cx="381000" cy="228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1800">
                <a:latin typeface="Arial" charset="0"/>
                <a:ea typeface="新細明體" pitchFamily="18" charset="-120"/>
              </a:rPr>
              <a:t>3</a:t>
            </a:r>
            <a:endParaRPr kumimoji="1" lang="en-US" altLang="zh-TW" sz="1800">
              <a:ea typeface="新細明體" pitchFamily="18" charset="-120"/>
            </a:endParaRPr>
          </a:p>
        </p:txBody>
      </p:sp>
      <p:sp>
        <p:nvSpPr>
          <p:cNvPr id="4131" name="Rectangle 35"/>
          <p:cNvSpPr>
            <a:spLocks noChangeArrowheads="1"/>
          </p:cNvSpPr>
          <p:nvPr/>
        </p:nvSpPr>
        <p:spPr bwMode="auto">
          <a:xfrm>
            <a:off x="7620000" y="3048000"/>
            <a:ext cx="685800" cy="3175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latin typeface="Comic Sans MS" pitchFamily="66" charset="0"/>
                <a:ea typeface="新細明體" pitchFamily="18" charset="-120"/>
              </a:rPr>
              <a:t>8</a:t>
            </a:r>
          </a:p>
        </p:txBody>
      </p:sp>
      <p:sp>
        <p:nvSpPr>
          <p:cNvPr id="4132" name="Rectangle 36"/>
          <p:cNvSpPr>
            <a:spLocks noChangeArrowheads="1"/>
          </p:cNvSpPr>
          <p:nvPr/>
        </p:nvSpPr>
        <p:spPr bwMode="auto">
          <a:xfrm>
            <a:off x="3200400" y="5867400"/>
            <a:ext cx="4572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1800">
                <a:latin typeface="Arial" charset="0"/>
                <a:ea typeface="新細明體" pitchFamily="18" charset="-120"/>
              </a:rPr>
              <a:t>target</a:t>
            </a:r>
          </a:p>
        </p:txBody>
      </p:sp>
      <p:sp>
        <p:nvSpPr>
          <p:cNvPr id="4133" name="Rectangle 37"/>
          <p:cNvSpPr>
            <a:spLocks noChangeArrowheads="1"/>
          </p:cNvSpPr>
          <p:nvPr/>
        </p:nvSpPr>
        <p:spPr bwMode="auto">
          <a:xfrm>
            <a:off x="7772400" y="2590800"/>
            <a:ext cx="4572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1800">
                <a:latin typeface="Arial" charset="0"/>
                <a:ea typeface="新細明體" pitchFamily="18" charset="-120"/>
              </a:rPr>
              <a:t>target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</a:t>
            </a:r>
            <a:r>
              <a:rPr lang="en-US" sz="4000" dirty="0"/>
              <a:t>Key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724400" y="3352800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4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4724400" y="3962400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2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4724400" y="3048000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5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4724400" y="2743200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6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4724400" y="3657600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3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4114800" y="3810000"/>
            <a:ext cx="4572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029200" y="2743200"/>
            <a:ext cx="685800" cy="1905000"/>
            <a:chOff x="4896" y="1584"/>
            <a:chExt cx="528" cy="1440"/>
          </a:xfrm>
        </p:grpSpPr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4896" y="278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4896" y="254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3</a:t>
              </a: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4896" y="230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4896" y="206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8</a:t>
              </a:r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4896" y="158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21</a:t>
              </a: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4896" y="182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13</a:t>
              </a:r>
            </a:p>
          </p:txBody>
        </p:sp>
      </p:grp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4343400" y="3352800"/>
            <a:ext cx="3048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latin typeface="Comic Sans MS" pitchFamily="66" charset="0"/>
                <a:ea typeface="新細明體" pitchFamily="18" charset="-120"/>
              </a:rPr>
              <a:t>?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4419600" y="3810000"/>
            <a:ext cx="0" cy="83820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AutoShape 19"/>
          <p:cNvSpPr>
            <a:spLocks noChangeArrowheads="1"/>
          </p:cNvSpPr>
          <p:nvPr/>
        </p:nvSpPr>
        <p:spPr bwMode="auto">
          <a:xfrm>
            <a:off x="4724400" y="4314825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1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3429000" y="4343400"/>
            <a:ext cx="685800" cy="3175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8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3581400" y="3962400"/>
            <a:ext cx="4572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1800">
                <a:solidFill>
                  <a:srgbClr val="FFFFFF"/>
                </a:solidFill>
                <a:latin typeface="Arial" charset="0"/>
                <a:ea typeface="新細明體" pitchFamily="18" charset="-120"/>
              </a:rPr>
              <a:t>target</a:t>
            </a:r>
            <a:endParaRPr kumimoji="1" lang="en-US" altLang="zh-TW">
              <a:solidFill>
                <a:srgbClr val="FFFFFF"/>
              </a:solidFill>
              <a:ea typeface="新細明體" pitchFamily="18" charset="-120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715000" y="2743200"/>
            <a:ext cx="1219200" cy="1905000"/>
            <a:chOff x="4896" y="1584"/>
            <a:chExt cx="528" cy="1440"/>
          </a:xfrm>
        </p:grpSpPr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4896" y="278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tom</a:t>
              </a:r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4896" y="254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mary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4896" y="230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peter</a:t>
              </a:r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4896" y="206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david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4896" y="158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andy</a:t>
              </a: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4896" y="182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betty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934200" y="2743200"/>
            <a:ext cx="914400" cy="1905000"/>
            <a:chOff x="4896" y="1584"/>
            <a:chExt cx="528" cy="1440"/>
          </a:xfrm>
        </p:grpSpPr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4896" y="278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73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4896" y="254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100</a:t>
              </a:r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4896" y="230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20</a:t>
              </a:r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4896" y="206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56</a:t>
              </a:r>
            </a:p>
          </p:txBody>
        </p:sp>
        <p:sp>
          <p:nvSpPr>
            <p:cNvPr id="6178" name="Rectangle 34"/>
            <p:cNvSpPr>
              <a:spLocks noChangeArrowheads="1"/>
            </p:cNvSpPr>
            <p:nvPr/>
          </p:nvSpPr>
          <p:spPr bwMode="auto">
            <a:xfrm>
              <a:off x="4896" y="158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81</a:t>
              </a:r>
            </a:p>
          </p:txBody>
        </p:sp>
        <p:sp>
          <p:nvSpPr>
            <p:cNvPr id="6179" name="Rectangle 35"/>
            <p:cNvSpPr>
              <a:spLocks noChangeArrowheads="1"/>
            </p:cNvSpPr>
            <p:nvPr/>
          </p:nvSpPr>
          <p:spPr bwMode="auto">
            <a:xfrm>
              <a:off x="4896" y="1824"/>
              <a:ext cx="52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新細明體" pitchFamily="18" charset="-120"/>
                </a:rPr>
                <a:t>90</a:t>
              </a:r>
            </a:p>
          </p:txBody>
        </p:sp>
      </p:grp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5029200" y="2362200"/>
            <a:ext cx="6858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ea typeface="新細明體" pitchFamily="18" charset="-120"/>
              </a:rPr>
              <a:t>ID</a:t>
            </a:r>
            <a:endParaRPr kumimoji="1" lang="en-US" altLang="zh-TW" sz="2800">
              <a:ea typeface="新細明體" pitchFamily="18" charset="-120"/>
            </a:endParaRPr>
          </a:p>
        </p:txBody>
      </p:sp>
      <p:sp>
        <p:nvSpPr>
          <p:cNvPr id="6181" name="Rectangle 37"/>
          <p:cNvSpPr>
            <a:spLocks noChangeArrowheads="1"/>
          </p:cNvSpPr>
          <p:nvPr/>
        </p:nvSpPr>
        <p:spPr bwMode="auto">
          <a:xfrm>
            <a:off x="6096000" y="2362200"/>
            <a:ext cx="4572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ea typeface="新細明體" pitchFamily="18" charset="-120"/>
              </a:rPr>
              <a:t>NAME</a:t>
            </a: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7162800" y="2362200"/>
            <a:ext cx="4572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000">
                <a:ea typeface="新細明體" pitchFamily="18" charset="-120"/>
              </a:rPr>
              <a:t>SCORE</a:t>
            </a:r>
          </a:p>
        </p:txBody>
      </p:sp>
      <p:sp>
        <p:nvSpPr>
          <p:cNvPr id="6183" name="Rectangle 39"/>
          <p:cNvSpPr>
            <a:spLocks noChangeArrowheads="1"/>
          </p:cNvSpPr>
          <p:nvPr/>
        </p:nvSpPr>
        <p:spPr bwMode="auto">
          <a:xfrm>
            <a:off x="1828800" y="5105400"/>
            <a:ext cx="5943600" cy="1447800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kumimoji="1" lang="en-US" altLang="zh-TW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 key is the field in your record that is used for searching. In the above example, student ID is the key.</a:t>
            </a:r>
          </a:p>
        </p:txBody>
      </p:sp>
      <p:sp>
        <p:nvSpPr>
          <p:cNvPr id="6184" name="AutoShape 40"/>
          <p:cNvSpPr>
            <a:spLocks noChangeArrowheads="1"/>
          </p:cNvSpPr>
          <p:nvPr/>
        </p:nvSpPr>
        <p:spPr bwMode="auto">
          <a:xfrm>
            <a:off x="1371600" y="1981200"/>
            <a:ext cx="2819400" cy="1676400"/>
          </a:xfrm>
          <a:prstGeom prst="cloudCallout">
            <a:avLst>
              <a:gd name="adj1" fmla="val 17792"/>
              <a:gd name="adj2" fmla="val 81630"/>
            </a:avLst>
          </a:prstGeom>
          <a:solidFill>
            <a:srgbClr val="CC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 anchorCtr="1"/>
          <a:lstStyle/>
          <a:p>
            <a:pPr algn="ctr"/>
            <a:r>
              <a:rPr kumimoji="1" lang="en-US" altLang="zh-TW" sz="20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Find the student whose ID = 8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step-by-step description of how to solve the search problem</a:t>
            </a:r>
          </a:p>
          <a:p>
            <a:pPr>
              <a:buFont typeface="Wingdings" pitchFamily="2" charset="2"/>
              <a:buNone/>
            </a:pPr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Some search algorithms: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sequential search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binary search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 search algorithm</a:t>
            </a:r>
          </a:p>
          <a:p>
            <a:pPr lvl="1"/>
            <a:r>
              <a:rPr lang="en-US" dirty="0"/>
              <a:t>compare the target key to the key of records one by one starting from the first record</a:t>
            </a:r>
          </a:p>
          <a:p>
            <a:pPr lvl="1">
              <a:buFontTx/>
              <a:buNone/>
            </a:pPr>
            <a:endParaRPr lang="en-US" dirty="0"/>
          </a:p>
          <a:p>
            <a:r>
              <a:rPr lang="en-US" dirty="0"/>
              <a:t>Easy to implement for Array and Linked List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For Array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Array </a:t>
            </a:r>
            <a:r>
              <a:rPr lang="en-US" i="1" dirty="0">
                <a:solidFill>
                  <a:srgbClr val="FF3300"/>
                </a:solidFill>
              </a:rPr>
              <a:t>db </a:t>
            </a:r>
            <a:r>
              <a:rPr lang="en-US" dirty="0"/>
              <a:t>which stores integer numbers</a:t>
            </a:r>
            <a:endParaRPr lang="en-US" i="1" dirty="0">
              <a:solidFill>
                <a:srgbClr val="FF3300"/>
              </a:solidFill>
            </a:endParaRPr>
          </a:p>
          <a:p>
            <a:r>
              <a:rPr lang="en-US" dirty="0"/>
              <a:t>Searching 8 in this array</a:t>
            </a:r>
          </a:p>
          <a:p>
            <a:r>
              <a:rPr lang="en-US" dirty="0"/>
              <a:t>If found, return index</a:t>
            </a:r>
          </a:p>
          <a:p>
            <a:r>
              <a:rPr lang="en-US" dirty="0"/>
              <a:t>Otherwise, return –1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Pseudo-code of Sequential Search For Array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err="1">
                <a:solidFill>
                  <a:schemeClr val="accent2"/>
                </a:solidFill>
              </a:rPr>
              <a:t>int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SequentialSearch</a:t>
            </a:r>
            <a:r>
              <a:rPr lang="en-US" sz="2800" dirty="0">
                <a:solidFill>
                  <a:schemeClr val="accent2"/>
                </a:solidFill>
              </a:rPr>
              <a:t>( </a:t>
            </a:r>
            <a:r>
              <a:rPr lang="en-US" sz="2800" dirty="0" err="1">
                <a:solidFill>
                  <a:schemeClr val="accent2"/>
                </a:solidFill>
              </a:rPr>
              <a:t>int</a:t>
            </a:r>
            <a:r>
              <a:rPr lang="en-US" sz="2800" dirty="0">
                <a:solidFill>
                  <a:schemeClr val="accent2"/>
                </a:solidFill>
              </a:rPr>
              <a:t> key, </a:t>
            </a:r>
            <a:r>
              <a:rPr lang="en-US" sz="2800" dirty="0" err="1">
                <a:solidFill>
                  <a:schemeClr val="accent2"/>
                </a:solidFill>
              </a:rPr>
              <a:t>int</a:t>
            </a:r>
            <a:r>
              <a:rPr lang="en-US" sz="2800" dirty="0">
                <a:solidFill>
                  <a:schemeClr val="accent2"/>
                </a:solidFill>
              </a:rPr>
              <a:t> db[] ) 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accent2"/>
                </a:solidFill>
              </a:rPr>
              <a:t> {		</a:t>
            </a:r>
            <a:r>
              <a:rPr lang="en-US" sz="2800" dirty="0" err="1">
                <a:solidFill>
                  <a:schemeClr val="accent2"/>
                </a:solidFill>
              </a:rPr>
              <a:t>int</a:t>
            </a:r>
            <a:r>
              <a:rPr lang="en-US" sz="2800" dirty="0">
                <a:solidFill>
                  <a:schemeClr val="accent2"/>
                </a:solidFill>
              </a:rPr>
              <a:t> index;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accent2"/>
                </a:solidFill>
              </a:rPr>
              <a:t>		for( index=0; index&lt;</a:t>
            </a:r>
            <a:r>
              <a:rPr lang="en-US" sz="2800" dirty="0" err="1">
                <a:solidFill>
                  <a:schemeClr val="accent2"/>
                </a:solidFill>
              </a:rPr>
              <a:t>db.length</a:t>
            </a:r>
            <a:r>
              <a:rPr lang="en-US" sz="2800" dirty="0">
                <a:solidFill>
                  <a:schemeClr val="accent2"/>
                </a:solidFill>
              </a:rPr>
              <a:t>; index++ )  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accent2"/>
                </a:solidFill>
              </a:rPr>
              <a:t>         {	if( db[index]==key )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accent2"/>
                </a:solidFill>
              </a:rPr>
              <a:t>			return index;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accent2"/>
                </a:solidFill>
              </a:rPr>
              <a:t>   	return –1;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accent2"/>
                </a:solidFill>
              </a:rPr>
              <a:t>	}</a:t>
            </a:r>
          </a:p>
          <a:p>
            <a:endParaRPr lang="en-US" sz="2800" dirty="0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6096000" y="4724400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4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6096000" y="5334000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2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6096000" y="4419600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5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6096000" y="4114800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6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6096000" y="5029200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3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7086600" y="5181600"/>
            <a:ext cx="4572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400800" y="5702300"/>
            <a:ext cx="685800" cy="3175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2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6400800" y="5384800"/>
            <a:ext cx="685800" cy="3175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400800" y="5067300"/>
            <a:ext cx="685800" cy="3175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5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6400800" y="4749800"/>
            <a:ext cx="685800" cy="3175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8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400800" y="4114800"/>
            <a:ext cx="685800" cy="3175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21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6400800" y="4432300"/>
            <a:ext cx="685800" cy="317500"/>
          </a:xfrm>
          <a:prstGeom prst="rect">
            <a:avLst/>
          </a:prstGeom>
          <a:solidFill>
            <a:schemeClr val="accent1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ea typeface="新細明體" pitchFamily="18" charset="-120"/>
              </a:rPr>
              <a:t>13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7239000" y="4724400"/>
            <a:ext cx="3048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3200" b="1">
                <a:ea typeface="新細明體" pitchFamily="18" charset="-120"/>
              </a:rPr>
              <a:t>?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7391400" y="5181600"/>
            <a:ext cx="0" cy="83820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>
            <a:off x="6096000" y="5686425"/>
            <a:ext cx="228600" cy="3524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/>
            <a:r>
              <a:rPr kumimoji="1" lang="en-US" altLang="zh-TW" sz="2000">
                <a:latin typeface="Arial" charset="0"/>
                <a:ea typeface="新細明體" pitchFamily="18" charset="-120"/>
              </a:rPr>
              <a:t>1</a:t>
            </a:r>
            <a:endParaRPr kumimoji="1" lang="en-US" altLang="zh-TW">
              <a:ea typeface="新細明體" pitchFamily="18" charset="-120"/>
            </a:endParaRP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7696200" y="5029200"/>
            <a:ext cx="685800" cy="3175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solidFill>
                  <a:srgbClr val="000000"/>
                </a:solidFill>
                <a:latin typeface="Comic Sans MS" pitchFamily="66" charset="0"/>
                <a:ea typeface="新細明體" pitchFamily="18" charset="-120"/>
              </a:rPr>
              <a:t>8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7848600" y="4572000"/>
            <a:ext cx="4572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1800">
                <a:latin typeface="Arial" charset="0"/>
                <a:ea typeface="新細明體" pitchFamily="18" charset="-120"/>
              </a:rPr>
              <a:t>target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1151</Words>
  <Application>Microsoft Office PowerPoint</Application>
  <PresentationFormat>On-screen Show (4:3)</PresentationFormat>
  <Paragraphs>204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 STRUCTURES AND ALGORITHMS</vt:lpstr>
      <vt:lpstr>Searching</vt:lpstr>
      <vt:lpstr>Search: Applications</vt:lpstr>
      <vt:lpstr>Search</vt:lpstr>
      <vt:lpstr>Search: Key</vt:lpstr>
      <vt:lpstr>Search algorithm</vt:lpstr>
      <vt:lpstr>Sequential Search</vt:lpstr>
      <vt:lpstr>Sequential Search For Array</vt:lpstr>
      <vt:lpstr>Pseudo-code of Sequential Search For Array</vt:lpstr>
      <vt:lpstr>Complexity of Sequential Search</vt:lpstr>
      <vt:lpstr>Linear Search Program</vt:lpstr>
      <vt:lpstr>Binary Search</vt:lpstr>
      <vt:lpstr>Binary search</vt:lpstr>
      <vt:lpstr>Binary search</vt:lpstr>
      <vt:lpstr>Binary search</vt:lpstr>
      <vt:lpstr>Pseudo-code of Binary Search</vt:lpstr>
      <vt:lpstr>How Binary Search Works </vt:lpstr>
      <vt:lpstr>Slide 18</vt:lpstr>
      <vt:lpstr>Slide 19</vt:lpstr>
      <vt:lpstr>Slide 20</vt:lpstr>
      <vt:lpstr>Slide 21</vt:lpstr>
      <vt:lpstr>Slide 22</vt:lpstr>
      <vt:lpstr>Slide 23</vt:lpstr>
      <vt:lpstr>Complexity For Binary Search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Richard</dc:creator>
  <cp:lastModifiedBy>Richard</cp:lastModifiedBy>
  <cp:revision>17</cp:revision>
  <dcterms:created xsi:type="dcterms:W3CDTF">2021-05-23T10:00:49Z</dcterms:created>
  <dcterms:modified xsi:type="dcterms:W3CDTF">2021-07-28T15:26:25Z</dcterms:modified>
</cp:coreProperties>
</file>