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66" r:id="rId4"/>
    <p:sldId id="277" r:id="rId5"/>
    <p:sldId id="267" r:id="rId6"/>
    <p:sldId id="261" r:id="rId7"/>
    <p:sldId id="262" r:id="rId8"/>
    <p:sldId id="264" r:id="rId9"/>
    <p:sldId id="270" r:id="rId10"/>
    <p:sldId id="279" r:id="rId11"/>
    <p:sldId id="280" r:id="rId12"/>
    <p:sldId id="281" r:id="rId13"/>
    <p:sldId id="271" r:id="rId14"/>
    <p:sldId id="272" r:id="rId15"/>
    <p:sldId id="275" r:id="rId16"/>
    <p:sldId id="282" r:id="rId17"/>
    <p:sldId id="274" r:id="rId18"/>
    <p:sldId id="283" r:id="rId19"/>
    <p:sldId id="28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46" d="100"/>
          <a:sy n="46" d="100"/>
        </p:scale>
        <p:origin x="-614" y="-8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B80CB40-59D4-4272-9A00-B3E27F361FBB}" type="datetimeFigureOut">
              <a:rPr lang="en-US" smtClean="0"/>
              <a:pPr/>
              <a:t>04/07/2021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97326D-AE03-4572-8C71-CFA92DA37DC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80CB40-59D4-4272-9A00-B3E27F361FBB}" type="datetimeFigureOut">
              <a:rPr lang="en-US" smtClean="0"/>
              <a:pPr/>
              <a:t>04/07/2021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97326D-AE03-4572-8C71-CFA92DA37DC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80CB40-59D4-4272-9A00-B3E27F361FBB}" type="datetimeFigureOut">
              <a:rPr lang="en-US" smtClean="0"/>
              <a:pPr/>
              <a:t>04/07/2021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97326D-AE03-4572-8C71-CFA92DA37DC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80CB40-59D4-4272-9A00-B3E27F361FBB}" type="datetimeFigureOut">
              <a:rPr lang="en-US" smtClean="0"/>
              <a:pPr/>
              <a:t>04/07/2021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97326D-AE03-4572-8C71-CFA92DA37DC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80CB40-59D4-4272-9A00-B3E27F361FBB}" type="datetimeFigureOut">
              <a:rPr lang="en-US" smtClean="0"/>
              <a:pPr/>
              <a:t>04/07/2021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97326D-AE03-4572-8C71-CFA92DA37DC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B80CB40-59D4-4272-9A00-B3E27F361FBB}" type="datetimeFigureOut">
              <a:rPr lang="en-US" smtClean="0"/>
              <a:pPr/>
              <a:t>04/07/2021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97326D-AE03-4572-8C71-CFA92DA37DC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B80CB40-59D4-4272-9A00-B3E27F361FBB}" type="datetimeFigureOut">
              <a:rPr lang="en-US" smtClean="0"/>
              <a:pPr/>
              <a:t>04/07/2021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97326D-AE03-4572-8C71-CFA92DA37DC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B80CB40-59D4-4272-9A00-B3E27F361FBB}" type="datetimeFigureOut">
              <a:rPr lang="en-US" smtClean="0"/>
              <a:pPr/>
              <a:t>04/07/2021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97326D-AE03-4572-8C71-CFA92DA37DC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80CB40-59D4-4272-9A00-B3E27F361FBB}" type="datetimeFigureOut">
              <a:rPr lang="en-US" smtClean="0"/>
              <a:pPr/>
              <a:t>04/07/2021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97326D-AE03-4572-8C71-CFA92DA37DC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80CB40-59D4-4272-9A00-B3E27F361FBB}" type="datetimeFigureOut">
              <a:rPr lang="en-US" smtClean="0"/>
              <a:pPr/>
              <a:t>04/07/2021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97326D-AE03-4572-8C71-CFA92DA37DC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80CB40-59D4-4272-9A00-B3E27F361FBB}" type="datetimeFigureOut">
              <a:rPr lang="en-US" smtClean="0"/>
              <a:pPr/>
              <a:t>04/07/2021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97326D-AE03-4572-8C71-CFA92DA37DC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80CB40-59D4-4272-9A00-B3E27F361FBB}" type="datetimeFigureOut">
              <a:rPr lang="en-US" smtClean="0"/>
              <a:pPr/>
              <a:t>04/07/2021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97326D-AE03-4572-8C71-CFA92DA37DC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Comic Sans MS" pitchFamily="66" charset="0"/>
              </a:rPr>
              <a:t>DATA STRUCTURES AND ALGORITHMS</a:t>
            </a:r>
            <a:endParaRPr lang="en-US" dirty="0">
              <a:latin typeface="Comic Sans MS" pitchFamily="66" charset="0"/>
            </a:endParaRPr>
          </a:p>
        </p:txBody>
      </p:sp>
      <p:sp>
        <p:nvSpPr>
          <p:cNvPr id="3" name="Subtitle 2"/>
          <p:cNvSpPr>
            <a:spLocks noGrp="1"/>
          </p:cNvSpPr>
          <p:nvPr>
            <p:ph type="subTitle" idx="1"/>
          </p:nvPr>
        </p:nvSpPr>
        <p:spPr/>
        <p:txBody>
          <a:bodyPr/>
          <a:lstStyle/>
          <a:p>
            <a:r>
              <a:rPr lang="en-US" dirty="0" smtClean="0">
                <a:latin typeface="Comic Sans MS" pitchFamily="66" charset="0"/>
              </a:rPr>
              <a:t>SLIDE 9</a:t>
            </a:r>
            <a:endParaRPr lang="en-US" dirty="0">
              <a:latin typeface="Comic Sans MS" pitchFamily="66"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81000"/>
            <a:ext cx="8610600" cy="2554545"/>
          </a:xfrm>
          <a:prstGeom prst="rect">
            <a:avLst/>
          </a:prstGeom>
        </p:spPr>
        <p:txBody>
          <a:bodyPr wrap="square">
            <a:spAutoFit/>
          </a:bodyPr>
          <a:lstStyle/>
          <a:p>
            <a:pPr>
              <a:buFont typeface="Arial" pitchFamily="34" charset="0"/>
              <a:buChar char="•"/>
            </a:pPr>
            <a:r>
              <a:rPr lang="en-US" sz="3200" dirty="0" smtClean="0">
                <a:latin typeface="Comic Sans MS" pitchFamily="66" charset="0"/>
              </a:rPr>
              <a:t>A prefix expression  </a:t>
            </a:r>
            <a:r>
              <a:rPr lang="en-US" sz="3200" dirty="0" smtClean="0">
                <a:latin typeface="Comic Sans MS" pitchFamily="66" charset="0"/>
              </a:rPr>
              <a:t>works entirely in same manner as the postfix expression.</a:t>
            </a:r>
          </a:p>
          <a:p>
            <a:pPr>
              <a:buFont typeface="Arial" pitchFamily="34" charset="0"/>
              <a:buChar char="•"/>
            </a:pPr>
            <a:r>
              <a:rPr lang="en-US" sz="3200" dirty="0" smtClean="0">
                <a:latin typeface="Comic Sans MS" pitchFamily="66" charset="0"/>
              </a:rPr>
              <a:t>While evaluating a prefix expression, the operators are applied to the operands immediately on the right of the operator</a:t>
            </a:r>
            <a:r>
              <a:rPr lang="en-US" sz="3200" dirty="0" smtClean="0">
                <a:latin typeface="Comic Sans MS" pitchFamily="66" charset="0"/>
              </a:rPr>
              <a:t>.</a:t>
            </a:r>
            <a:endParaRPr lang="en-US" sz="3200" dirty="0" smtClean="0">
              <a:latin typeface="Comic Sans MS" pitchFamily="66"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28600"/>
            <a:ext cx="8915400" cy="6001643"/>
          </a:xfrm>
          <a:prstGeom prst="rect">
            <a:avLst/>
          </a:prstGeom>
        </p:spPr>
        <p:txBody>
          <a:bodyPr wrap="square">
            <a:spAutoFit/>
          </a:bodyPr>
          <a:lstStyle/>
          <a:p>
            <a:r>
              <a:rPr lang="en-US" sz="3200" b="1" dirty="0" smtClean="0">
                <a:latin typeface="Comic Sans MS" pitchFamily="66" charset="0"/>
              </a:rPr>
              <a:t>Evaluation of Prefix Expression</a:t>
            </a:r>
          </a:p>
          <a:p>
            <a:r>
              <a:rPr lang="en-US" sz="3200" dirty="0" smtClean="0">
                <a:latin typeface="Comic Sans MS" pitchFamily="66" charset="0"/>
              </a:rPr>
              <a:t>Step </a:t>
            </a:r>
            <a:r>
              <a:rPr lang="en-US" sz="3200" dirty="0" smtClean="0">
                <a:latin typeface="Comic Sans MS" pitchFamily="66" charset="0"/>
              </a:rPr>
              <a:t>1 − scan the expression from left to right </a:t>
            </a:r>
            <a:endParaRPr lang="en-US" sz="3200" dirty="0" smtClean="0">
              <a:latin typeface="Comic Sans MS" pitchFamily="66" charset="0"/>
            </a:endParaRPr>
          </a:p>
          <a:p>
            <a:r>
              <a:rPr lang="en-US" sz="3200" dirty="0" smtClean="0">
                <a:latin typeface="Comic Sans MS" pitchFamily="66" charset="0"/>
              </a:rPr>
              <a:t>Step </a:t>
            </a:r>
            <a:r>
              <a:rPr lang="en-US" sz="3200" dirty="0" smtClean="0">
                <a:latin typeface="Comic Sans MS" pitchFamily="66" charset="0"/>
              </a:rPr>
              <a:t>2 − if it is an operand push it to stack </a:t>
            </a:r>
          </a:p>
          <a:p>
            <a:r>
              <a:rPr lang="en-US" sz="3200" dirty="0" smtClean="0">
                <a:latin typeface="Comic Sans MS" pitchFamily="66" charset="0"/>
              </a:rPr>
              <a:t>Step 3 − </a:t>
            </a:r>
            <a:r>
              <a:rPr lang="en-US" sz="3200" dirty="0" smtClean="0">
                <a:latin typeface="Comic Sans MS" pitchFamily="66" charset="0"/>
              </a:rPr>
              <a:t>for any TWO consecutive operands  </a:t>
            </a:r>
            <a:r>
              <a:rPr lang="en-US" sz="3200" dirty="0" smtClean="0">
                <a:latin typeface="Comic Sans MS" pitchFamily="66" charset="0"/>
              </a:rPr>
              <a:t>pull </a:t>
            </a:r>
            <a:r>
              <a:rPr lang="en-US" sz="3200" dirty="0" smtClean="0">
                <a:latin typeface="Comic Sans MS" pitchFamily="66" charset="0"/>
              </a:rPr>
              <a:t>operator before them </a:t>
            </a:r>
            <a:r>
              <a:rPr lang="en-US" sz="3200" dirty="0" smtClean="0">
                <a:latin typeface="Comic Sans MS" pitchFamily="66" charset="0"/>
              </a:rPr>
              <a:t>from stack and perform operation </a:t>
            </a:r>
          </a:p>
          <a:p>
            <a:r>
              <a:rPr lang="en-US" sz="3200" dirty="0" smtClean="0">
                <a:latin typeface="Comic Sans MS" pitchFamily="66" charset="0"/>
              </a:rPr>
              <a:t>Step 4 − store the output of step 3, back to stack </a:t>
            </a:r>
            <a:endParaRPr lang="en-US" sz="3200" dirty="0" smtClean="0">
              <a:latin typeface="Comic Sans MS" pitchFamily="66" charset="0"/>
            </a:endParaRPr>
          </a:p>
          <a:p>
            <a:r>
              <a:rPr lang="en-US" sz="3200" dirty="0" smtClean="0">
                <a:latin typeface="Comic Sans MS" pitchFamily="66" charset="0"/>
              </a:rPr>
              <a:t>Step </a:t>
            </a:r>
            <a:r>
              <a:rPr lang="en-US" sz="3200" dirty="0" smtClean="0">
                <a:latin typeface="Comic Sans MS" pitchFamily="66" charset="0"/>
              </a:rPr>
              <a:t>5 − scan the expression until all operands are consumed </a:t>
            </a:r>
          </a:p>
          <a:p>
            <a:r>
              <a:rPr lang="en-US" sz="3200" dirty="0" smtClean="0">
                <a:latin typeface="Comic Sans MS" pitchFamily="66" charset="0"/>
              </a:rPr>
              <a:t>Step 6 − pop the stack and perform operation</a:t>
            </a:r>
            <a:endParaRPr lang="en-US" sz="3200" dirty="0">
              <a:latin typeface="Comic Sans MS" pitchFamily="66"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EXPRESSION TREE</a:t>
            </a:r>
            <a:endParaRPr lang="en-US" dirty="0"/>
          </a:p>
        </p:txBody>
      </p:sp>
      <p:sp>
        <p:nvSpPr>
          <p:cNvPr id="3" name="Content Placeholder 2"/>
          <p:cNvSpPr>
            <a:spLocks noGrp="1"/>
          </p:cNvSpPr>
          <p:nvPr>
            <p:ph idx="1"/>
          </p:nvPr>
        </p:nvSpPr>
        <p:spPr/>
        <p:txBody>
          <a:bodyPr/>
          <a:lstStyle/>
          <a:p>
            <a:r>
              <a:rPr lang="en-US" dirty="0" smtClean="0">
                <a:latin typeface="Comic Sans MS" pitchFamily="66" charset="0"/>
              </a:rPr>
              <a:t>A binary expression tree is a specific kind of a binary tree used to represent expressions. </a:t>
            </a:r>
            <a:endParaRPr lang="en-US" dirty="0" smtClean="0">
              <a:latin typeface="Comic Sans MS" pitchFamily="66" charset="0"/>
            </a:endParaRPr>
          </a:p>
          <a:p>
            <a:r>
              <a:rPr lang="en-US" dirty="0" smtClean="0">
                <a:latin typeface="Comic Sans MS" pitchFamily="66" charset="0"/>
              </a:rPr>
              <a:t>Two </a:t>
            </a:r>
            <a:r>
              <a:rPr lang="en-US" dirty="0" smtClean="0">
                <a:latin typeface="Comic Sans MS" pitchFamily="66" charset="0"/>
              </a:rPr>
              <a:t>common types of expressions that a binary expression tree can represent are </a:t>
            </a:r>
            <a:r>
              <a:rPr lang="en-US" dirty="0" smtClean="0">
                <a:latin typeface="Comic Sans MS" pitchFamily="66" charset="0"/>
              </a:rPr>
              <a:t>algebraic and</a:t>
            </a:r>
            <a:r>
              <a:rPr lang="en-US" dirty="0" smtClean="0">
                <a:latin typeface="Comic Sans MS" pitchFamily="66" charset="0"/>
              </a:rPr>
              <a:t> </a:t>
            </a:r>
            <a:r>
              <a:rPr lang="en-US" dirty="0" err="1" smtClean="0">
                <a:latin typeface="Comic Sans MS" pitchFamily="66" charset="0"/>
              </a:rPr>
              <a:t>boolean</a:t>
            </a:r>
            <a:endParaRPr lang="en-US" dirty="0" smtClean="0">
              <a:latin typeface="Comic Sans MS" pitchFamily="66" charset="0"/>
            </a:endParaRPr>
          </a:p>
          <a:p>
            <a:endParaRPr lang="en-US" dirty="0">
              <a:latin typeface="Comic Sans MS" pitchFamily="66"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www.krivalar.com/picture/expression-tree.jpg"/>
          <p:cNvPicPr>
            <a:picLocks noChangeAspect="1" noChangeArrowheads="1"/>
          </p:cNvPicPr>
          <p:nvPr/>
        </p:nvPicPr>
        <p:blipFill>
          <a:blip r:embed="rId2"/>
          <a:srcRect/>
          <a:stretch>
            <a:fillRect/>
          </a:stretch>
        </p:blipFill>
        <p:spPr bwMode="auto">
          <a:xfrm>
            <a:off x="990600" y="2590800"/>
            <a:ext cx="5905500" cy="3971925"/>
          </a:xfrm>
          <a:prstGeom prst="rect">
            <a:avLst/>
          </a:prstGeom>
          <a:noFill/>
        </p:spPr>
      </p:pic>
      <p:sp>
        <p:nvSpPr>
          <p:cNvPr id="1027" name="Rectangle 3"/>
          <p:cNvSpPr>
            <a:spLocks noChangeArrowheads="1"/>
          </p:cNvSpPr>
          <p:nvPr/>
        </p:nvSpPr>
        <p:spPr bwMode="auto">
          <a:xfrm>
            <a:off x="990600" y="381000"/>
            <a:ext cx="6248400" cy="705293"/>
          </a:xfrm>
          <a:prstGeom prst="rect">
            <a:avLst/>
          </a:prstGeom>
          <a:solidFill>
            <a:srgbClr val="F5F5F5"/>
          </a:solidFill>
          <a:ln w="9525">
            <a:noFill/>
            <a:miter lim="800000"/>
            <a:headEnd/>
            <a:tailEnd/>
          </a:ln>
          <a:effectLst/>
        </p:spPr>
        <p:txBody>
          <a:bodyPr vert="horz" wrap="square" lIns="0" tIns="0"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4000" b="0" i="0" u="none" strike="noStrike" cap="none" normalizeH="0" baseline="0" dirty="0" smtClean="0">
                <a:ln>
                  <a:noFill/>
                </a:ln>
                <a:solidFill>
                  <a:srgbClr val="333333"/>
                </a:solidFill>
                <a:effectLst/>
                <a:latin typeface="Menlo"/>
                <a:cs typeface="Arial" pitchFamily="34" charset="0"/>
              </a:rPr>
              <a:t>a + (b * c) + d * (e + f)</a:t>
            </a:r>
            <a:r>
              <a:rPr kumimoji="0" lang="en-US" sz="4000" b="0" i="0" u="none" strike="noStrike" cap="none" normalizeH="0" baseline="0" dirty="0" smtClean="0">
                <a:ln>
                  <a:noFill/>
                </a:ln>
                <a:solidFill>
                  <a:schemeClr val="tx1"/>
                </a:solidFill>
                <a:effectLst/>
                <a:latin typeface="Arial" pitchFamily="34" charset="0"/>
                <a:cs typeface="Arial" pitchFamily="34" charset="0"/>
              </a:rPr>
              <a:t> </a:t>
            </a:r>
          </a:p>
        </p:txBody>
      </p:sp>
      <p:sp>
        <p:nvSpPr>
          <p:cNvPr id="4" name="TextBox 3"/>
          <p:cNvSpPr txBox="1"/>
          <p:nvPr/>
        </p:nvSpPr>
        <p:spPr>
          <a:xfrm>
            <a:off x="5105400" y="1600200"/>
            <a:ext cx="3810000" cy="1938992"/>
          </a:xfrm>
          <a:prstGeom prst="rect">
            <a:avLst/>
          </a:prstGeom>
          <a:noFill/>
        </p:spPr>
        <p:txBody>
          <a:bodyPr wrap="square" rtlCol="0">
            <a:spAutoFit/>
          </a:bodyPr>
          <a:lstStyle/>
          <a:p>
            <a:r>
              <a:rPr lang="en-US" sz="2400" dirty="0" smtClean="0">
                <a:latin typeface="Comic Sans MS" pitchFamily="66" charset="0"/>
              </a:rPr>
              <a:t>NB: In a binary expression tree, all the leafs are operands, whilst the rest of the nodes are operators</a:t>
            </a:r>
            <a:endParaRPr lang="en-US" sz="2400" dirty="0">
              <a:latin typeface="Comic Sans MS" pitchFamily="66"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descr="https://miro.medium.com/max/1500/1*6XS_LpFPUzFBElxF9Dv0jw.png"/>
          <p:cNvPicPr>
            <a:picLocks noChangeAspect="1" noChangeArrowheads="1"/>
          </p:cNvPicPr>
          <p:nvPr/>
        </p:nvPicPr>
        <p:blipFill>
          <a:blip r:embed="rId2"/>
          <a:srcRect l="2000" r="37333" b="6667"/>
          <a:stretch>
            <a:fillRect/>
          </a:stretch>
        </p:blipFill>
        <p:spPr bwMode="auto">
          <a:xfrm>
            <a:off x="0" y="457199"/>
            <a:ext cx="9144000" cy="5943601"/>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Comic Sans MS" pitchFamily="66" charset="0"/>
              </a:rPr>
              <a:t>Constructing a Binary Expression Tree</a:t>
            </a:r>
            <a:endParaRPr lang="en-US" dirty="0">
              <a:latin typeface="Comic Sans MS" pitchFamily="66" charset="0"/>
            </a:endParaRPr>
          </a:p>
        </p:txBody>
      </p:sp>
      <p:sp>
        <p:nvSpPr>
          <p:cNvPr id="3" name="Content Placeholder 2"/>
          <p:cNvSpPr>
            <a:spLocks noGrp="1"/>
          </p:cNvSpPr>
          <p:nvPr>
            <p:ph idx="1"/>
          </p:nvPr>
        </p:nvSpPr>
        <p:spPr/>
        <p:txBody>
          <a:bodyPr/>
          <a:lstStyle/>
          <a:p>
            <a:r>
              <a:rPr lang="en-US" dirty="0" smtClean="0">
                <a:latin typeface="Comic Sans MS" pitchFamily="66" charset="0"/>
              </a:rPr>
              <a:t>Apply BODMAS</a:t>
            </a:r>
          </a:p>
          <a:p>
            <a:r>
              <a:rPr lang="en-US" dirty="0" smtClean="0">
                <a:latin typeface="Comic Sans MS" pitchFamily="66" charset="0"/>
              </a:rPr>
              <a:t>Consider the placement of operands and operators in the expression</a:t>
            </a:r>
            <a:endParaRPr lang="en-US" dirty="0">
              <a:latin typeface="Comic Sans MS" pitchFamily="66"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Comic Sans MS" pitchFamily="66" charset="0"/>
              </a:rPr>
              <a:t>Traversing a Binary Expression Tree</a:t>
            </a:r>
            <a:r>
              <a:rPr lang="en-US" b="1" dirty="0" smtClean="0">
                <a:latin typeface="Comic Sans MS" pitchFamily="66" charset="0"/>
              </a:rPr>
              <a:t/>
            </a:r>
            <a:br>
              <a:rPr lang="en-US" b="1" dirty="0" smtClean="0">
                <a:latin typeface="Comic Sans MS" pitchFamily="66" charset="0"/>
              </a:rPr>
            </a:br>
            <a:endParaRPr lang="en-US" dirty="0">
              <a:latin typeface="Comic Sans MS" pitchFamily="66" charset="0"/>
            </a:endParaRPr>
          </a:p>
        </p:txBody>
      </p:sp>
      <p:sp>
        <p:nvSpPr>
          <p:cNvPr id="3" name="Content Placeholder 2"/>
          <p:cNvSpPr>
            <a:spLocks noGrp="1"/>
          </p:cNvSpPr>
          <p:nvPr>
            <p:ph idx="1"/>
          </p:nvPr>
        </p:nvSpPr>
        <p:spPr/>
        <p:txBody>
          <a:bodyPr/>
          <a:lstStyle/>
          <a:p>
            <a:r>
              <a:rPr lang="en-US" dirty="0" smtClean="0">
                <a:latin typeface="Comic Sans MS" pitchFamily="66" charset="0"/>
              </a:rPr>
              <a:t>An algebraic expression can be produced from a binary expression tree by various traversal methods.</a:t>
            </a:r>
          </a:p>
          <a:p>
            <a:r>
              <a:rPr lang="en-US" dirty="0" smtClean="0">
                <a:latin typeface="Comic Sans MS" pitchFamily="66" charset="0"/>
              </a:rPr>
              <a:t> An infix expression is produced by the </a:t>
            </a:r>
            <a:r>
              <a:rPr lang="en-US" dirty="0" err="1" smtClean="0">
                <a:latin typeface="Comic Sans MS" pitchFamily="66" charset="0"/>
              </a:rPr>
              <a:t>inorder</a:t>
            </a:r>
            <a:r>
              <a:rPr lang="en-US" dirty="0" smtClean="0">
                <a:latin typeface="Comic Sans MS" pitchFamily="66" charset="0"/>
              </a:rPr>
              <a:t> traversal, a postfix expression is produced by the post-order traversal, and a prefix expression is produced by the pre-order traversal</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905000"/>
            <a:ext cx="6276077" cy="2123658"/>
          </a:xfrm>
          <a:prstGeom prst="rect">
            <a:avLst/>
          </a:prstGeom>
        </p:spPr>
        <p:txBody>
          <a:bodyPr wrap="none">
            <a:spAutoFit/>
          </a:bodyPr>
          <a:lstStyle/>
          <a:p>
            <a:r>
              <a:rPr lang="en-US" sz="6600" dirty="0" smtClean="0">
                <a:latin typeface="Comic Sans MS" pitchFamily="66" charset="0"/>
              </a:rPr>
              <a:t>END.</a:t>
            </a:r>
          </a:p>
          <a:p>
            <a:r>
              <a:rPr lang="en-US" sz="6600" dirty="0" smtClean="0">
                <a:latin typeface="Comic Sans MS" pitchFamily="66" charset="0"/>
              </a:rPr>
              <a:t>WAIRAGU G.R.</a:t>
            </a:r>
            <a:endParaRPr lang="en-US" sz="6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Comic Sans MS" pitchFamily="66" charset="0"/>
              </a:rPr>
              <a:t>Infix, Postfix and Prefix</a:t>
            </a:r>
            <a:br>
              <a:rPr lang="en-US" dirty="0" smtClean="0">
                <a:latin typeface="Comic Sans MS" pitchFamily="66" charset="0"/>
              </a:rPr>
            </a:br>
            <a:endParaRPr lang="en-US" dirty="0"/>
          </a:p>
        </p:txBody>
      </p:sp>
      <p:sp>
        <p:nvSpPr>
          <p:cNvPr id="3" name="Content Placeholder 2"/>
          <p:cNvSpPr>
            <a:spLocks noGrp="1"/>
          </p:cNvSpPr>
          <p:nvPr>
            <p:ph idx="1"/>
          </p:nvPr>
        </p:nvSpPr>
        <p:spPr/>
        <p:txBody>
          <a:bodyPr/>
          <a:lstStyle/>
          <a:p>
            <a:r>
              <a:rPr lang="en-US" dirty="0" smtClean="0">
                <a:latin typeface="Comic Sans MS" pitchFamily="66" charset="0"/>
              </a:rPr>
              <a:t>Infix, Postfix and Prefix notations are three different but equivalent ways of writing expressions.</a:t>
            </a:r>
          </a:p>
          <a:p>
            <a:endParaRPr lang="en-US" dirty="0">
              <a:latin typeface="Comic Sans MS" pitchFamily="66"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0"/>
            <a:ext cx="8686800" cy="5016758"/>
          </a:xfrm>
          <a:prstGeom prst="rect">
            <a:avLst/>
          </a:prstGeom>
        </p:spPr>
        <p:txBody>
          <a:bodyPr wrap="square">
            <a:spAutoFit/>
          </a:bodyPr>
          <a:lstStyle/>
          <a:p>
            <a:r>
              <a:rPr lang="en-US" sz="3200" b="1" dirty="0" smtClean="0">
                <a:latin typeface="Comic Sans MS" pitchFamily="66" charset="0"/>
              </a:rPr>
              <a:t>Infix Notation:</a:t>
            </a:r>
            <a:endParaRPr lang="en-US" sz="3200" dirty="0" smtClean="0">
              <a:latin typeface="Comic Sans MS" pitchFamily="66" charset="0"/>
            </a:endParaRPr>
          </a:p>
          <a:p>
            <a:pPr>
              <a:buFont typeface="Arial" pitchFamily="34" charset="0"/>
              <a:buChar char="•"/>
            </a:pPr>
            <a:r>
              <a:rPr lang="en-US" sz="3200" dirty="0" smtClean="0">
                <a:latin typeface="Comic Sans MS" pitchFamily="66" charset="0"/>
              </a:rPr>
              <a:t>The traditional method of our writing of mathematical expressions is called as the infix expressions.</a:t>
            </a:r>
          </a:p>
          <a:p>
            <a:pPr>
              <a:buFont typeface="Arial" pitchFamily="34" charset="0"/>
              <a:buChar char="•"/>
            </a:pPr>
            <a:r>
              <a:rPr lang="en-US" sz="3200" dirty="0" smtClean="0">
                <a:latin typeface="Comic Sans MS" pitchFamily="66" charset="0"/>
              </a:rPr>
              <a:t>It is of the form </a:t>
            </a:r>
            <a:r>
              <a:rPr lang="en-US" sz="3200" dirty="0" smtClean="0">
                <a:latin typeface="Comic Sans MS" pitchFamily="66" charset="0"/>
              </a:rPr>
              <a:t>&lt;operand</a:t>
            </a:r>
            <a:r>
              <a:rPr lang="en-US" sz="3200" dirty="0" smtClean="0">
                <a:latin typeface="Comic Sans MS" pitchFamily="66" charset="0"/>
              </a:rPr>
              <a:t>&gt;&lt;operator&gt;&lt;operand&gt;.</a:t>
            </a:r>
          </a:p>
          <a:p>
            <a:pPr>
              <a:buFont typeface="Arial" pitchFamily="34" charset="0"/>
              <a:buChar char="•"/>
            </a:pPr>
            <a:r>
              <a:rPr lang="en-US" sz="3200" dirty="0" smtClean="0">
                <a:latin typeface="Comic Sans MS" pitchFamily="66" charset="0"/>
              </a:rPr>
              <a:t>As the name suggests, here the operator is fixed inside between the operands. e.g. A+B here the plus operator is placed inside between the two operators, (A*B)/Q</a:t>
            </a:r>
            <a:r>
              <a:rPr lang="en-US" sz="3200" dirty="0" smtClean="0">
                <a:latin typeface="Comic Sans MS" pitchFamily="66" charset="0"/>
              </a:rPr>
              <a:t>.</a:t>
            </a:r>
            <a:endParaRPr lang="en-US" sz="3200" dirty="0" smtClean="0">
              <a:latin typeface="Comic Sans MS" pitchFamily="66"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762000"/>
            <a:ext cx="8382000" cy="5509200"/>
          </a:xfrm>
          <a:prstGeom prst="rect">
            <a:avLst/>
          </a:prstGeom>
        </p:spPr>
        <p:txBody>
          <a:bodyPr wrap="square">
            <a:spAutoFit/>
          </a:bodyPr>
          <a:lstStyle/>
          <a:p>
            <a:pPr fontAlgn="base">
              <a:buFont typeface="Arial" pitchFamily="34" charset="0"/>
              <a:buChar char="•"/>
            </a:pPr>
            <a:r>
              <a:rPr lang="en-US" sz="3200" b="1" dirty="0" smtClean="0">
                <a:latin typeface="Comic Sans MS" pitchFamily="66" charset="0"/>
              </a:rPr>
              <a:t>Prefix</a:t>
            </a:r>
            <a:r>
              <a:rPr lang="en-US" sz="3200" dirty="0" smtClean="0">
                <a:latin typeface="Comic Sans MS" pitchFamily="66" charset="0"/>
              </a:rPr>
              <a:t>: An expression is called the prefix expression if the operator appears in the expression before the operands. Simply of the form (operator operand1 operand2). </a:t>
            </a:r>
            <a:br>
              <a:rPr lang="en-US" sz="3200" dirty="0" smtClean="0">
                <a:latin typeface="Comic Sans MS" pitchFamily="66" charset="0"/>
              </a:rPr>
            </a:br>
            <a:r>
              <a:rPr lang="en-US" sz="3200" dirty="0" smtClean="0">
                <a:latin typeface="Comic Sans MS" pitchFamily="66" charset="0"/>
              </a:rPr>
              <a:t>Example : *+AB-CD (Infix : (A+B) * (C-D) )</a:t>
            </a:r>
          </a:p>
          <a:p>
            <a:pPr fontAlgn="base">
              <a:buFont typeface="Arial" pitchFamily="34" charset="0"/>
              <a:buChar char="•"/>
            </a:pPr>
            <a:r>
              <a:rPr lang="en-US" sz="3200" b="1" dirty="0" smtClean="0">
                <a:latin typeface="Comic Sans MS" pitchFamily="66" charset="0"/>
              </a:rPr>
              <a:t>Postfix</a:t>
            </a:r>
            <a:r>
              <a:rPr lang="en-US" sz="3200" dirty="0" smtClean="0">
                <a:latin typeface="Comic Sans MS" pitchFamily="66" charset="0"/>
              </a:rPr>
              <a:t>: An expression is called the postfix expression if the operator appears in the expression after the operands. Simply of the form (operand1 operand2 operator). </a:t>
            </a:r>
            <a:br>
              <a:rPr lang="en-US" sz="3200" dirty="0" smtClean="0">
                <a:latin typeface="Comic Sans MS" pitchFamily="66" charset="0"/>
              </a:rPr>
            </a:br>
            <a:r>
              <a:rPr lang="en-US" sz="3200" dirty="0" smtClean="0">
                <a:latin typeface="Comic Sans MS" pitchFamily="66" charset="0"/>
              </a:rPr>
              <a:t>Example : AB+CD-* (Infix : (A+B * (C-D) )</a:t>
            </a:r>
            <a:endParaRPr lang="en-US" sz="3200" dirty="0">
              <a:latin typeface="Comic Sans MS" pitchFamily="66"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8686800" cy="5909310"/>
          </a:xfrm>
          <a:prstGeom prst="rect">
            <a:avLst/>
          </a:prstGeom>
        </p:spPr>
        <p:txBody>
          <a:bodyPr wrap="square">
            <a:spAutoFit/>
          </a:bodyPr>
          <a:lstStyle/>
          <a:p>
            <a:pPr>
              <a:buFont typeface="Arial" pitchFamily="34" charset="0"/>
              <a:buChar char="•"/>
            </a:pPr>
            <a:r>
              <a:rPr lang="en-US" sz="2400" dirty="0" smtClean="0">
                <a:latin typeface="Comic Sans MS" pitchFamily="66" charset="0"/>
              </a:rPr>
              <a:t>During processing, a computer uses prefix or postfix expression to execute data.</a:t>
            </a:r>
          </a:p>
          <a:p>
            <a:r>
              <a:rPr lang="en-US" sz="2400" b="1" dirty="0" smtClean="0">
                <a:latin typeface="Comic Sans MS" pitchFamily="66" charset="0"/>
              </a:rPr>
              <a:t>REASON</a:t>
            </a:r>
            <a:endParaRPr lang="en-US" sz="2400" b="1" dirty="0" smtClean="0">
              <a:latin typeface="Comic Sans MS" pitchFamily="66" charset="0"/>
            </a:endParaRPr>
          </a:p>
          <a:p>
            <a:pPr>
              <a:buFont typeface="Arial" pitchFamily="34" charset="0"/>
              <a:buChar char="•"/>
            </a:pPr>
            <a:r>
              <a:rPr lang="en-US" sz="2400" dirty="0" smtClean="0">
                <a:latin typeface="Comic Sans MS" pitchFamily="66" charset="0"/>
              </a:rPr>
              <a:t>In the infix expressions, it is difficult to keep track of the operator precedence whereas here the postfix expression itself determines the precedence of operators (which is done by the placement of operators)</a:t>
            </a:r>
            <a:r>
              <a:rPr lang="en-US" sz="2400" dirty="0" err="1" smtClean="0">
                <a:latin typeface="Comic Sans MS" pitchFamily="66" charset="0"/>
              </a:rPr>
              <a:t>i.e</a:t>
            </a:r>
            <a:r>
              <a:rPr lang="en-US" sz="2400" dirty="0" smtClean="0">
                <a:latin typeface="Comic Sans MS" pitchFamily="66" charset="0"/>
              </a:rPr>
              <a:t> the operator which occurs first operates on the operand</a:t>
            </a:r>
            <a:r>
              <a:rPr lang="en-US" sz="2400" dirty="0" smtClean="0">
                <a:latin typeface="Comic Sans MS" pitchFamily="66" charset="0"/>
              </a:rPr>
              <a:t>.</a:t>
            </a:r>
          </a:p>
          <a:p>
            <a:pPr>
              <a:buFont typeface="Arial" pitchFamily="34" charset="0"/>
              <a:buChar char="•"/>
            </a:pPr>
            <a:r>
              <a:rPr lang="en-US" sz="2400" dirty="0" smtClean="0">
                <a:latin typeface="Comic Sans MS" pitchFamily="66" charset="0"/>
              </a:rPr>
              <a:t>Infix  </a:t>
            </a:r>
            <a:r>
              <a:rPr lang="en-US" sz="2400" dirty="0" smtClean="0">
                <a:latin typeface="Comic Sans MS" pitchFamily="66" charset="0"/>
              </a:rPr>
              <a:t>expression are easy to understand and evaluate for human beings. However computer finds it difficult to parse - Information is needed about operator precedence and </a:t>
            </a:r>
            <a:r>
              <a:rPr lang="en-US" sz="2400" dirty="0" err="1" smtClean="0">
                <a:latin typeface="Comic Sans MS" pitchFamily="66" charset="0"/>
              </a:rPr>
              <a:t>associativity</a:t>
            </a:r>
            <a:r>
              <a:rPr lang="en-US" sz="2400" dirty="0" smtClean="0">
                <a:latin typeface="Comic Sans MS" pitchFamily="66" charset="0"/>
              </a:rPr>
              <a:t> rules, and brackets which override these rules.</a:t>
            </a:r>
          </a:p>
          <a:p>
            <a:pPr>
              <a:buFont typeface="Arial" pitchFamily="34" charset="0"/>
              <a:buChar char="•"/>
            </a:pPr>
            <a:r>
              <a:rPr lang="en-US" sz="2400" dirty="0" smtClean="0">
                <a:latin typeface="Comic Sans MS" pitchFamily="66" charset="0"/>
              </a:rPr>
              <a:t>Hence we have postfix and prefix notations which make the computer take less effort to solve the problem.</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 y="381003"/>
          <a:ext cx="9144004" cy="6476995"/>
        </p:xfrm>
        <a:graphic>
          <a:graphicData uri="http://schemas.openxmlformats.org/drawingml/2006/table">
            <a:tbl>
              <a:tblPr/>
              <a:tblGrid>
                <a:gridCol w="2286001"/>
                <a:gridCol w="2286001"/>
                <a:gridCol w="2286001"/>
                <a:gridCol w="2286001"/>
              </a:tblGrid>
              <a:tr h="925285">
                <a:tc>
                  <a:txBody>
                    <a:bodyPr/>
                    <a:lstStyle/>
                    <a:p>
                      <a:pPr algn="ctr" fontAlgn="t"/>
                      <a:r>
                        <a:rPr lang="en-US" dirty="0" err="1"/>
                        <a:t>Sr.No</a:t>
                      </a:r>
                      <a:r>
                        <a:rPr lang="en-US" dirty="0"/>
                        <a: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a:t>Infix Notation</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a:t>Prefix Notation</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a:t>Postfix Notation</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r>
              <a:tr h="925285">
                <a:tc>
                  <a:txBody>
                    <a:bodyPr/>
                    <a:lstStyle/>
                    <a:p>
                      <a:pPr fontAlgn="t"/>
                      <a:r>
                        <a:rPr lang="en-US"/>
                        <a:t>1</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a:t>a + b</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a:t>+ a b</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a:t>a b +</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925285">
                <a:tc>
                  <a:txBody>
                    <a:bodyPr/>
                    <a:lstStyle/>
                    <a:p>
                      <a:pPr fontAlgn="t"/>
                      <a:r>
                        <a:rPr lang="en-US"/>
                        <a:t>2</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a:t>(a + b) ∗ c</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a:t>∗ + a b c</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a:t>a b + c ∗</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925285">
                <a:tc>
                  <a:txBody>
                    <a:bodyPr/>
                    <a:lstStyle/>
                    <a:p>
                      <a:pPr fontAlgn="t"/>
                      <a:r>
                        <a:rPr lang="en-US" dirty="0"/>
                        <a:t>3</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a:t>a ∗ (b + c)</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a:t>∗ a + b c</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dirty="0"/>
                        <a:t>a b c + ∗</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925285">
                <a:tc>
                  <a:txBody>
                    <a:bodyPr/>
                    <a:lstStyle/>
                    <a:p>
                      <a:pPr fontAlgn="t"/>
                      <a:r>
                        <a:rPr lang="en-US"/>
                        <a:t>4</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a:t>a / b + c / d</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a:t>+ / a b / c d</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a:t>a b / c d / +</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925285">
                <a:tc>
                  <a:txBody>
                    <a:bodyPr/>
                    <a:lstStyle/>
                    <a:p>
                      <a:pPr fontAlgn="t"/>
                      <a:r>
                        <a:rPr lang="en-US"/>
                        <a:t>5</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a:t>(a + b) ∗ (c + d)</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a:t>∗ + a b + c d</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a:t>a b + c d + ∗</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925285">
                <a:tc>
                  <a:txBody>
                    <a:bodyPr/>
                    <a:lstStyle/>
                    <a:p>
                      <a:pPr fontAlgn="t"/>
                      <a:r>
                        <a:rPr lang="en-US"/>
                        <a:t>6</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a:t>((a + b) ∗ c) - d</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a:t>- ∗ + a b c d</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dirty="0"/>
                        <a:t>a b + c ∗ d -</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Comic Sans MS" pitchFamily="66" charset="0"/>
              </a:rPr>
              <a:t>Postfix Evaluation Algorithm</a:t>
            </a:r>
            <a:br>
              <a:rPr lang="en-US" dirty="0" smtClean="0">
                <a:latin typeface="Comic Sans MS" pitchFamily="66" charset="0"/>
              </a:rPr>
            </a:br>
            <a:endParaRPr lang="en-US" dirty="0">
              <a:latin typeface="Comic Sans MS" pitchFamily="66" charset="0"/>
            </a:endParaRPr>
          </a:p>
        </p:txBody>
      </p:sp>
      <p:sp>
        <p:nvSpPr>
          <p:cNvPr id="3" name="Content Placeholder 2"/>
          <p:cNvSpPr>
            <a:spLocks noGrp="1"/>
          </p:cNvSpPr>
          <p:nvPr>
            <p:ph idx="1"/>
          </p:nvPr>
        </p:nvSpPr>
        <p:spPr/>
        <p:txBody>
          <a:bodyPr>
            <a:normAutofit fontScale="85000" lnSpcReduction="10000"/>
          </a:bodyPr>
          <a:lstStyle/>
          <a:p>
            <a:r>
              <a:rPr lang="en-US" dirty="0" smtClean="0">
                <a:latin typeface="Comic Sans MS" pitchFamily="66" charset="0"/>
              </a:rPr>
              <a:t>We shall now look at the algorithm on how to evaluate postfix notation −</a:t>
            </a:r>
          </a:p>
          <a:p>
            <a:r>
              <a:rPr lang="en-US" dirty="0" smtClean="0">
                <a:latin typeface="Comic Sans MS" pitchFamily="66" charset="0"/>
              </a:rPr>
              <a:t>Step 1 − scan the expression from left to right Step 2 − if it is an operand push it to stack </a:t>
            </a:r>
          </a:p>
          <a:p>
            <a:r>
              <a:rPr lang="en-US" dirty="0" smtClean="0">
                <a:latin typeface="Comic Sans MS" pitchFamily="66" charset="0"/>
              </a:rPr>
              <a:t>Step 3 − if it is an operator pull operand from stack and perform operation </a:t>
            </a:r>
          </a:p>
          <a:p>
            <a:r>
              <a:rPr lang="en-US" dirty="0" smtClean="0">
                <a:latin typeface="Comic Sans MS" pitchFamily="66" charset="0"/>
              </a:rPr>
              <a:t>Step 4 − store the output of step 3, back to stack Step 5 − scan the expression until all operands are consumed </a:t>
            </a:r>
          </a:p>
          <a:p>
            <a:r>
              <a:rPr lang="en-US" dirty="0" smtClean="0">
                <a:latin typeface="Comic Sans MS" pitchFamily="66" charset="0"/>
              </a:rPr>
              <a:t>Step 6 − pop the stack and perform operation</a:t>
            </a:r>
            <a:endParaRPr lang="en-US" dirty="0">
              <a:latin typeface="Comic Sans MS" pitchFamily="66"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305800" cy="461665"/>
          </a:xfrm>
          <a:prstGeom prst="rect">
            <a:avLst/>
          </a:prstGeom>
        </p:spPr>
        <p:txBody>
          <a:bodyPr wrap="square">
            <a:spAutoFit/>
          </a:bodyPr>
          <a:lstStyle/>
          <a:p>
            <a:r>
              <a:rPr lang="en-US" sz="2400" dirty="0" smtClean="0"/>
              <a:t>Use the algorithm to evaluate: 6 2 3 + - 3 8 2 / + * 2 $ 3 +</a:t>
            </a:r>
            <a:endParaRPr lang="en-US" sz="2400" dirty="0"/>
          </a:p>
        </p:txBody>
      </p:sp>
      <p:pic>
        <p:nvPicPr>
          <p:cNvPr id="21506" name="Picture 2"/>
          <p:cNvPicPr>
            <a:picLocks noChangeAspect="1" noChangeArrowheads="1"/>
          </p:cNvPicPr>
          <p:nvPr/>
        </p:nvPicPr>
        <p:blipFill>
          <a:blip r:embed="rId2"/>
          <a:srcRect l="23047" t="37500" r="27734" b="9375"/>
          <a:stretch>
            <a:fillRect/>
          </a:stretch>
        </p:blipFill>
        <p:spPr bwMode="auto">
          <a:xfrm>
            <a:off x="0" y="990600"/>
            <a:ext cx="9144000" cy="586740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238</TotalTime>
  <Words>667</Words>
  <Application>Microsoft Office PowerPoint</Application>
  <PresentationFormat>On-screen Show (4:3)</PresentationFormat>
  <Paragraphs>72</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DATA STRUCTURES AND ALGORITHMS</vt:lpstr>
      <vt:lpstr>Infix, Postfix and Prefix </vt:lpstr>
      <vt:lpstr>Slide 3</vt:lpstr>
      <vt:lpstr>Slide 4</vt:lpstr>
      <vt:lpstr>Slide 5</vt:lpstr>
      <vt:lpstr>Slide 6</vt:lpstr>
      <vt:lpstr>Slide 7</vt:lpstr>
      <vt:lpstr>Postfix Evaluation Algorithm </vt:lpstr>
      <vt:lpstr>Slide 9</vt:lpstr>
      <vt:lpstr>Slide 10</vt:lpstr>
      <vt:lpstr>Slide 11</vt:lpstr>
      <vt:lpstr>Slide 12</vt:lpstr>
      <vt:lpstr>BINARY EXPRESSION TREE</vt:lpstr>
      <vt:lpstr>Slide 14</vt:lpstr>
      <vt:lpstr>Slide 15</vt:lpstr>
      <vt:lpstr>Constructing a Binary Expression Tree</vt:lpstr>
      <vt:lpstr>Traversing a Binary Expression Tree </vt:lpstr>
      <vt:lpstr>Slide 18</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AND ALGORITHMS</dc:title>
  <dc:creator>Richard</dc:creator>
  <cp:lastModifiedBy>Richard</cp:lastModifiedBy>
  <cp:revision>25</cp:revision>
  <dcterms:created xsi:type="dcterms:W3CDTF">2021-05-23T10:00:49Z</dcterms:created>
  <dcterms:modified xsi:type="dcterms:W3CDTF">2021-07-04T10:47:42Z</dcterms:modified>
</cp:coreProperties>
</file>