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61" r:id="rId5"/>
    <p:sldId id="262" r:id="rId6"/>
    <p:sldId id="263" r:id="rId7"/>
    <p:sldId id="302" r:id="rId8"/>
    <p:sldId id="303" r:id="rId9"/>
    <p:sldId id="265" r:id="rId10"/>
    <p:sldId id="266" r:id="rId11"/>
    <p:sldId id="296" r:id="rId12"/>
    <p:sldId id="297" r:id="rId13"/>
    <p:sldId id="281" r:id="rId14"/>
    <p:sldId id="298" r:id="rId15"/>
    <p:sldId id="300" r:id="rId16"/>
    <p:sldId id="299" r:id="rId17"/>
    <p:sldId id="287" r:id="rId18"/>
    <p:sldId id="288" r:id="rId19"/>
    <p:sldId id="291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0192E-AB49-4BBC-81FC-DCC1FB62DE4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645-C662-4E2D-9BC6-AAFA08118A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D0085-D74C-484C-AE42-64BF2096C3DB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A05D-E770-4E39-9B12-A06EA535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4B1E8-AC54-4146-9631-318FF3BCFE97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97D6-E551-4EDA-8722-0D1CBF1CF342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C1C-B86F-4AC9-A957-56A6C2209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1: Introduction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 3103 Computer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Organization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3613"/>
            <a:ext cx="8382000" cy="5257800"/>
          </a:xfrm>
        </p:spPr>
        <p:txBody>
          <a:bodyPr/>
          <a:lstStyle/>
          <a:p>
            <a:r>
              <a:rPr lang="en-US"/>
              <a:t>Computer-system operation</a:t>
            </a:r>
          </a:p>
          <a:p>
            <a:pPr lvl="1"/>
            <a:r>
              <a:rPr lang="en-US"/>
              <a:t>One or more CPUs, device controllers connect through common bus providing access to shared memory</a:t>
            </a:r>
          </a:p>
          <a:p>
            <a:pPr lvl="1"/>
            <a:r>
              <a:rPr lang="en-US"/>
              <a:t>Concurrent execution of CPUs and devices competing for memory cycles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Computer System Organization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427" t="17949" r="427" b="17664"/>
          <a:stretch>
            <a:fillRect/>
          </a:stretch>
        </p:blipFill>
        <p:spPr bwMode="auto">
          <a:xfrm>
            <a:off x="762000" y="2286000"/>
            <a:ext cx="6096000" cy="2593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family – MS- DOS, Windows 95, windows 98, windows NT …..</a:t>
            </a:r>
          </a:p>
          <a:p>
            <a:r>
              <a:rPr lang="en-US" dirty="0" smtClean="0"/>
              <a:t>Unix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OS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82737"/>
            <a:ext cx="7869238" cy="48180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C0000"/>
                </a:solidFill>
              </a:rPr>
              <a:t>Explain the following features of an OS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CC0000"/>
                </a:solidFill>
                <a:sym typeface="Wingdings 3" pitchFamily="18" charset="2"/>
              </a:rPr>
              <a:t>Multiprogramming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CC0000"/>
                </a:solidFill>
                <a:sym typeface="Wingdings 3" pitchFamily="18" charset="2"/>
              </a:rPr>
              <a:t>Multiprocessing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CC0000"/>
                </a:solidFill>
                <a:sym typeface="Wingdings 3" pitchFamily="18" charset="2"/>
              </a:rPr>
              <a:t>Timesharing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CC0000"/>
                </a:solidFill>
                <a:sym typeface="Wingdings 3" pitchFamily="18" charset="2"/>
              </a:rPr>
              <a:t>Multitasking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CC0000"/>
                </a:solidFill>
                <a:sym typeface="Wingdings 3" pitchFamily="18" charset="2"/>
              </a:rPr>
              <a:t>Virtual Memory concept</a:t>
            </a:r>
            <a:endParaRPr lang="en-US" sz="1400" dirty="0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of User interface</a:t>
            </a:r>
          </a:p>
          <a:p>
            <a:pPr lvl="1"/>
            <a:r>
              <a:rPr lang="en-US" dirty="0" smtClean="0"/>
              <a:t>Command language interface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r>
              <a:rPr lang="en-US" dirty="0" smtClean="0"/>
              <a:t>Process Scheduling – determine which process to execute next</a:t>
            </a:r>
          </a:p>
          <a:p>
            <a:r>
              <a:rPr lang="en-US" dirty="0" smtClean="0"/>
              <a:t>I/o Handling</a:t>
            </a:r>
          </a:p>
          <a:p>
            <a:r>
              <a:rPr lang="en-US" dirty="0" smtClean="0"/>
              <a:t>Resource allocation and accounting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b="1" dirty="0" smtClean="0"/>
              <a:t>Resource allocation and accounting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Resource allocation - </a:t>
            </a:r>
            <a:r>
              <a:rPr lang="en-US" sz="1800" dirty="0" smtClean="0"/>
              <a:t>When  multiple users or multiple jobs running concurrently, resources must be allocated to each of them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Accounting -</a:t>
            </a:r>
            <a:r>
              <a:rPr lang="en-US" sz="1800" dirty="0" smtClean="0"/>
              <a:t> To keep track of which users use how much and what kinds of computer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handling</a:t>
            </a:r>
          </a:p>
          <a:p>
            <a:r>
              <a:rPr lang="en-US" dirty="0" smtClean="0"/>
              <a:t>Network (Communication) control - – Processes may exchange information, on the same computer or between computers over a network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Error Handling - Error detection – OS needs to be constantly aware of possible errors</a:t>
            </a:r>
          </a:p>
          <a:p>
            <a:pPr marL="1200150" lvl="3" indent="-342900"/>
            <a:r>
              <a:rPr lang="en-US" dirty="0" smtClean="0"/>
              <a:t>May occur in the CPU and memory hardware, in I/O devices, in user program</a:t>
            </a:r>
          </a:p>
          <a:p>
            <a:pPr marL="1200150" lvl="3" indent="-342900"/>
            <a:r>
              <a:rPr lang="en-US" dirty="0" smtClean="0"/>
              <a:t>For each type of error, OS should take the appropriate action to ensure correct and consistent computing</a:t>
            </a:r>
          </a:p>
          <a:p>
            <a:pPr marL="1200150" lvl="3" indent="-342900"/>
            <a:r>
              <a:rPr lang="en-US" dirty="0" smtClean="0"/>
              <a:t>Debugging facilities can greatly enhance the user’s and programmer’s abilities to efficiently use the system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All data in memory before and after processing</a:t>
            </a:r>
          </a:p>
          <a:p>
            <a:r>
              <a:rPr lang="en-US"/>
              <a:t>All instructions in memory in order to execute</a:t>
            </a:r>
          </a:p>
          <a:p>
            <a:r>
              <a:rPr lang="en-US"/>
              <a:t>Memory management determines what is in memory when</a:t>
            </a:r>
          </a:p>
          <a:p>
            <a:pPr lvl="1"/>
            <a:r>
              <a:rPr lang="en-US"/>
              <a:t>Optimizing CPU utilization and computer response to users</a:t>
            </a:r>
          </a:p>
          <a:p>
            <a:r>
              <a:rPr lang="en-US"/>
              <a:t>Memory management activities</a:t>
            </a:r>
          </a:p>
          <a:p>
            <a:pPr lvl="1"/>
            <a:r>
              <a:rPr lang="en-US"/>
              <a:t>Keeping track of which parts of memory are currently being used and by whom</a:t>
            </a:r>
          </a:p>
          <a:p>
            <a:pPr lvl="1"/>
            <a:r>
              <a:rPr lang="en-US"/>
              <a:t>Deciding which processes (or parts thereof) and data to move into and out of memory</a:t>
            </a:r>
          </a:p>
          <a:p>
            <a:pPr lvl="1"/>
            <a:r>
              <a:rPr lang="en-US"/>
              <a:t>Allocating and deallocating memory space as needed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127125"/>
            <a:ext cx="8034338" cy="5038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/>
              <a:t>Abstracts physical properties to logical storage unit  - </a:t>
            </a:r>
            <a:r>
              <a:rPr lang="en-US" b="1"/>
              <a:t>filesystem</a:t>
            </a:r>
          </a:p>
          <a:p>
            <a:pPr lvl="1">
              <a:lnSpc>
                <a:spcPct val="90000"/>
              </a:lnSpc>
            </a:pPr>
            <a:r>
              <a:rPr lang="en-US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/>
              <a:t>Varying properties include access speed, capacity, data-transfer rate, access method (sequential or random)</a:t>
            </a:r>
          </a:p>
          <a:p>
            <a:pPr>
              <a:lnSpc>
                <a:spcPct val="90000"/>
              </a:lnSpc>
            </a:pPr>
            <a:r>
              <a:rPr lang="en-US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/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and Security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Protection</a:t>
            </a:r>
            <a:r>
              <a:rPr lang="en-US"/>
              <a:t> 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b="1"/>
              <a:t>Security</a:t>
            </a:r>
            <a:r>
              <a:rPr lang="en-US"/>
              <a:t> 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/>
              <a:t>Huge range, 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/>
              <a:t>User identities (</a:t>
            </a:r>
            <a:r>
              <a:rPr lang="en-US" b="1"/>
              <a:t>user IDs</a:t>
            </a:r>
            <a:r>
              <a:rPr lang="en-US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/>
              <a:t>Group identifier (g</a:t>
            </a:r>
            <a:r>
              <a:rPr lang="en-US" b="1"/>
              <a:t>roup ID</a:t>
            </a:r>
            <a:r>
              <a:rPr lang="en-US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b="1"/>
              <a:t>Privilege escalation</a:t>
            </a:r>
            <a:r>
              <a:rPr lang="en-US"/>
              <a:t> allows user to change to effective ID with more rights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Operating Systems Do</a:t>
            </a:r>
          </a:p>
          <a:p>
            <a:r>
              <a:rPr lang="en-US" sz="2000" dirty="0"/>
              <a:t>Computer-System Organization</a:t>
            </a:r>
          </a:p>
          <a:p>
            <a:r>
              <a:rPr lang="en-US" sz="2000" dirty="0" smtClean="0"/>
              <a:t>Functions of Operating System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provide a grand tour of the major operating systems components</a:t>
            </a:r>
          </a:p>
          <a:p>
            <a:r>
              <a:rPr lang="en-US"/>
              <a:t>To provide coverage of basic computer system organization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Operating System?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416050"/>
            <a:ext cx="8015287" cy="4826000"/>
          </a:xfrm>
        </p:spPr>
        <p:txBody>
          <a:bodyPr/>
          <a:lstStyle/>
          <a:p>
            <a:r>
              <a:rPr lang="en-US" dirty="0" smtClean="0"/>
              <a:t>A system software program which manage and control computer resources</a:t>
            </a:r>
          </a:p>
          <a:p>
            <a:r>
              <a:rPr lang="en-US" dirty="0" smtClean="0"/>
              <a:t>Provides user with a virtual machine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 </a:t>
            </a:r>
            <a:r>
              <a:rPr lang="en-US" sz="2400" dirty="0"/>
              <a:t>Components of a Computer System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4706" t="523" r="4706" b="653"/>
          <a:stretch>
            <a:fillRect/>
          </a:stretch>
        </p:blipFill>
        <p:spPr bwMode="auto">
          <a:xfrm>
            <a:off x="1739900" y="1409700"/>
            <a:ext cx="5867400" cy="4800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Definition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55700"/>
            <a:ext cx="8142288" cy="5214938"/>
          </a:xfrm>
        </p:spPr>
        <p:txBody>
          <a:bodyPr>
            <a:normAutofit/>
          </a:bodyPr>
          <a:lstStyle/>
          <a:p>
            <a:r>
              <a:rPr lang="en-US" dirty="0"/>
              <a:t>OS is a </a:t>
            </a:r>
            <a:r>
              <a:rPr lang="en-US" b="1" dirty="0"/>
              <a:t>resource allocator</a:t>
            </a:r>
          </a:p>
          <a:p>
            <a:pPr lvl="1"/>
            <a:r>
              <a:rPr lang="en-US" dirty="0"/>
              <a:t>Manages all resources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r>
              <a:rPr lang="en-US" dirty="0"/>
              <a:t>OS is a </a:t>
            </a:r>
            <a:r>
              <a:rPr lang="en-US" b="1" dirty="0"/>
              <a:t>control program</a:t>
            </a:r>
          </a:p>
          <a:p>
            <a:pPr lvl="1"/>
            <a:r>
              <a:rPr lang="en-US" dirty="0"/>
              <a:t>Controls execution of programs to prevent errors and improper use of the computer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Approach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operating system is divided into a number of layers (levels), each built on top of lower layers.  The bottom layer (layer 0), </a:t>
            </a:r>
            <a:r>
              <a:rPr lang="en-US" dirty="0" smtClean="0"/>
              <a:t>interfaces with </a:t>
            </a:r>
            <a:r>
              <a:rPr lang="en-US" dirty="0"/>
              <a:t>the hardware; the highest (layer N) </a:t>
            </a:r>
            <a:r>
              <a:rPr lang="en-US" dirty="0" smtClean="0"/>
              <a:t>interfaces the </a:t>
            </a:r>
            <a:r>
              <a:rPr lang="en-US" dirty="0"/>
              <a:t>user interface.</a:t>
            </a:r>
          </a:p>
          <a:p>
            <a:r>
              <a:rPr lang="en-US" dirty="0"/>
              <a:t>With modularity, layers are selected such that each uses functions (operations) and services of only lower-level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Operating System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/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Startup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bootstrap program</a:t>
            </a:r>
            <a:r>
              <a:rPr lang="en-US"/>
              <a:t> is loaded at power-up or reboot</a:t>
            </a:r>
          </a:p>
          <a:p>
            <a:pPr lvl="1"/>
            <a:r>
              <a:rPr lang="en-US"/>
              <a:t>Typically stored in ROM or EEPROM, generally known as </a:t>
            </a:r>
            <a:r>
              <a:rPr lang="en-US" b="1"/>
              <a:t>firmware</a:t>
            </a:r>
          </a:p>
          <a:p>
            <a:pPr lvl="1"/>
            <a:r>
              <a:rPr lang="en-US"/>
              <a:t>Initializates all aspects of system</a:t>
            </a:r>
          </a:p>
          <a:p>
            <a:pPr lvl="1"/>
            <a:r>
              <a:rPr lang="en-US"/>
              <a:t>Loads operating system kernel and starts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749</Words>
  <Application>Microsoft Office PowerPoint</Application>
  <PresentationFormat>On-screen Show (4:3)</PresentationFormat>
  <Paragraphs>98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Chapter 1: Introduction</vt:lpstr>
      <vt:lpstr>Overview</vt:lpstr>
      <vt:lpstr>Objectives</vt:lpstr>
      <vt:lpstr>What is an Operating System?</vt:lpstr>
      <vt:lpstr>The  Components of a Computer System</vt:lpstr>
      <vt:lpstr>Operating System Definition</vt:lpstr>
      <vt:lpstr>Layered Approach</vt:lpstr>
      <vt:lpstr>Layered Operating System</vt:lpstr>
      <vt:lpstr>Computer Startup</vt:lpstr>
      <vt:lpstr>Computer System Organization</vt:lpstr>
      <vt:lpstr>Computer System Organization</vt:lpstr>
      <vt:lpstr>Examples of operating systems</vt:lpstr>
      <vt:lpstr>Features of OS</vt:lpstr>
      <vt:lpstr>Functions of an operating System</vt:lpstr>
      <vt:lpstr>Slide 15</vt:lpstr>
      <vt:lpstr>Slide 16</vt:lpstr>
      <vt:lpstr>Memory Management</vt:lpstr>
      <vt:lpstr>Storage Management</vt:lpstr>
      <vt:lpstr>Protection and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wairagu</dc:creator>
  <cp:lastModifiedBy>wairagu</cp:lastModifiedBy>
  <cp:revision>16</cp:revision>
  <dcterms:created xsi:type="dcterms:W3CDTF">2015-05-20T08:48:36Z</dcterms:created>
  <dcterms:modified xsi:type="dcterms:W3CDTF">2015-05-20T13:13:16Z</dcterms:modified>
</cp:coreProperties>
</file>