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8" r:id="rId3"/>
    <p:sldId id="300" r:id="rId4"/>
    <p:sldId id="301" r:id="rId5"/>
    <p:sldId id="294" r:id="rId6"/>
    <p:sldId id="302" r:id="rId7"/>
    <p:sldId id="257" r:id="rId8"/>
    <p:sldId id="278" r:id="rId9"/>
    <p:sldId id="259" r:id="rId10"/>
    <p:sldId id="260" r:id="rId11"/>
    <p:sldId id="292" r:id="rId12"/>
    <p:sldId id="293" r:id="rId13"/>
    <p:sldId id="261" r:id="rId14"/>
    <p:sldId id="262" r:id="rId15"/>
    <p:sldId id="263" r:id="rId16"/>
    <p:sldId id="296" r:id="rId17"/>
    <p:sldId id="297" r:id="rId18"/>
    <p:sldId id="264" r:id="rId19"/>
    <p:sldId id="265" r:id="rId20"/>
    <p:sldId id="266" r:id="rId21"/>
    <p:sldId id="280" r:id="rId22"/>
    <p:sldId id="268" r:id="rId23"/>
    <p:sldId id="269" r:id="rId24"/>
    <p:sldId id="270" r:id="rId25"/>
    <p:sldId id="303" r:id="rId26"/>
    <p:sldId id="272" r:id="rId27"/>
    <p:sldId id="298" r:id="rId28"/>
    <p:sldId id="304" r:id="rId29"/>
    <p:sldId id="307" r:id="rId30"/>
    <p:sldId id="306" r:id="rId31"/>
    <p:sldId id="308" r:id="rId32"/>
    <p:sldId id="309" r:id="rId33"/>
    <p:sldId id="310" r:id="rId34"/>
    <p:sldId id="290" r:id="rId35"/>
    <p:sldId id="276" r:id="rId36"/>
    <p:sldId id="311" r:id="rId37"/>
    <p:sldId id="312" r:id="rId38"/>
    <p:sldId id="313" r:id="rId39"/>
    <p:sldId id="314" r:id="rId40"/>
    <p:sldId id="277" r:id="rId41"/>
    <p:sldId id="288" r:id="rId42"/>
    <p:sldId id="289" r:id="rId43"/>
    <p:sldId id="291" r:id="rId44"/>
    <p:sldId id="299" r:id="rId45"/>
    <p:sldId id="318" r:id="rId46"/>
    <p:sldId id="315" r:id="rId47"/>
    <p:sldId id="316" r:id="rId48"/>
    <p:sldId id="31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31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1902B8-EFED-44FB-B4B7-C8A4B0D173F9}" type="datetimeFigureOut">
              <a:rPr lang="en-US" smtClean="0"/>
              <a:pPr/>
              <a:t>6/25/2015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06AF9F-CEC9-48A9-8EA6-5B1F2BF5951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cap="flat"/>
        </p:spPr>
      </p:sp>
      <p:sp>
        <p:nvSpPr>
          <p:cNvPr id="8195" name="Rectangle 3"/>
          <p:cNvSpPr>
            <a:spLocks noGrp="1" noChangeArrowheads="1"/>
          </p:cNvSpPr>
          <p:nvPr>
            <p:ph type="body" idx="1"/>
          </p:nvPr>
        </p:nvSpPr>
        <p:spPr>
          <a:ln/>
        </p:spPr>
        <p:txBody>
          <a:bodyPr/>
          <a:lstStyle/>
          <a:p>
            <a:pPr>
              <a:spcBef>
                <a:spcPct val="0"/>
              </a:spcBef>
            </a:pPr>
            <a:endParaRPr lang="en-US" sz="24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cap="flat"/>
        </p:spPr>
      </p:sp>
      <p:sp>
        <p:nvSpPr>
          <p:cNvPr id="10243" name="Rectangle 3"/>
          <p:cNvSpPr>
            <a:spLocks noGrp="1" noChangeArrowheads="1"/>
          </p:cNvSpPr>
          <p:nvPr>
            <p:ph type="body" idx="1"/>
          </p:nvPr>
        </p:nvSpPr>
        <p:spPr>
          <a:ln/>
        </p:spPr>
        <p:txBody>
          <a:bodyPr/>
          <a:lstStyle/>
          <a:p>
            <a:pPr>
              <a:spcBef>
                <a:spcPct val="0"/>
              </a:spcBef>
            </a:pPr>
            <a:endParaRPr lang="en-US" sz="24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cap="flat"/>
        </p:spPr>
      </p:sp>
      <p:sp>
        <p:nvSpPr>
          <p:cNvPr id="12291" name="Rectangle 3"/>
          <p:cNvSpPr>
            <a:spLocks noGrp="1" noChangeArrowheads="1"/>
          </p:cNvSpPr>
          <p:nvPr>
            <p:ph type="body" idx="1"/>
          </p:nvPr>
        </p:nvSpPr>
        <p:spPr>
          <a:ln/>
        </p:spPr>
        <p:txBody>
          <a:bodyPr/>
          <a:lstStyle/>
          <a:p>
            <a:pPr>
              <a:spcBef>
                <a:spcPct val="0"/>
              </a:spcBef>
            </a:pPr>
            <a:endParaRPr lang="en-US" sz="24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cap="flat"/>
        </p:spPr>
      </p:sp>
      <p:sp>
        <p:nvSpPr>
          <p:cNvPr id="14339" name="Rectangle 3"/>
          <p:cNvSpPr>
            <a:spLocks noGrp="1" noChangeArrowheads="1"/>
          </p:cNvSpPr>
          <p:nvPr>
            <p:ph type="body" idx="1"/>
          </p:nvPr>
        </p:nvSpPr>
        <p:spPr>
          <a:ln/>
        </p:spPr>
        <p:txBody>
          <a:bodyPr/>
          <a:lstStyle/>
          <a:p>
            <a:pPr>
              <a:spcBef>
                <a:spcPct val="0"/>
              </a:spcBef>
            </a:pPr>
            <a:endParaRPr lang="en-US" sz="24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cap="flat"/>
        </p:spPr>
      </p:sp>
      <p:sp>
        <p:nvSpPr>
          <p:cNvPr id="16387" name="Rectangle 3"/>
          <p:cNvSpPr>
            <a:spLocks noGrp="1" noChangeArrowheads="1"/>
          </p:cNvSpPr>
          <p:nvPr>
            <p:ph type="body" idx="1"/>
          </p:nvPr>
        </p:nvSpPr>
        <p:spPr>
          <a:ln/>
        </p:spPr>
        <p:txBody>
          <a:bodyPr/>
          <a:lstStyle/>
          <a:p>
            <a:pPr>
              <a:spcBef>
                <a:spcPct val="0"/>
              </a:spcBef>
            </a:pPr>
            <a:endParaRPr lang="en-US" sz="24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cap="flat"/>
        </p:spPr>
      </p:sp>
      <p:sp>
        <p:nvSpPr>
          <p:cNvPr id="18435" name="Rectangle 3"/>
          <p:cNvSpPr>
            <a:spLocks noGrp="1" noChangeArrowheads="1"/>
          </p:cNvSpPr>
          <p:nvPr>
            <p:ph type="body" idx="1"/>
          </p:nvPr>
        </p:nvSpPr>
        <p:spPr>
          <a:ln/>
        </p:spPr>
        <p:txBody>
          <a:bodyPr/>
          <a:lstStyle/>
          <a:p>
            <a:pPr>
              <a:spcBef>
                <a:spcPct val="0"/>
              </a:spcBef>
            </a:pPr>
            <a:endParaRPr lang="en-US" sz="2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cap="flat"/>
        </p:spPr>
      </p:sp>
      <p:sp>
        <p:nvSpPr>
          <p:cNvPr id="32771" name="Rectangle 3"/>
          <p:cNvSpPr>
            <a:spLocks noGrp="1" noChangeArrowheads="1"/>
          </p:cNvSpPr>
          <p:nvPr>
            <p:ph type="body" idx="1"/>
          </p:nvPr>
        </p:nvSpPr>
        <p:spPr>
          <a:ln/>
        </p:spPr>
        <p:txBody>
          <a:bodyPr/>
          <a:lstStyle/>
          <a:p>
            <a:pPr>
              <a:spcBef>
                <a:spcPct val="0"/>
              </a:spcBef>
            </a:pPr>
            <a:endParaRPr lang="en-US" sz="24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06AF9F-CEC9-48A9-8EA6-5B1F2BF59519}"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321C5A-6835-4959-9953-3633EE0AA0AD}"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2AE68-D692-4ACC-BB92-50EE56FD287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21C5A-6835-4959-9953-3633EE0AA0AD}"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2AE68-D692-4ACC-BB92-50EE56FD28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21C5A-6835-4959-9953-3633EE0AA0AD}"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2AE68-D692-4ACC-BB92-50EE56FD287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030288" y="325438"/>
            <a:ext cx="7885112" cy="9620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635125"/>
            <a:ext cx="3867150" cy="4460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635125"/>
            <a:ext cx="3867150" cy="4460875"/>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8BC85CAB-8A62-4A1F-8C4B-3BCB664C951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21C5A-6835-4959-9953-3633EE0AA0AD}"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2AE68-D692-4ACC-BB92-50EE56FD28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321C5A-6835-4959-9953-3633EE0AA0AD}" type="datetimeFigureOut">
              <a:rPr lang="en-US" smtClean="0"/>
              <a:pPr/>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2AE68-D692-4ACC-BB92-50EE56FD287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321C5A-6835-4959-9953-3633EE0AA0AD}" type="datetimeFigureOut">
              <a:rPr lang="en-US" smtClean="0"/>
              <a:pPr/>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2AE68-D692-4ACC-BB92-50EE56FD28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321C5A-6835-4959-9953-3633EE0AA0AD}" type="datetimeFigureOut">
              <a:rPr lang="en-US" smtClean="0"/>
              <a:pPr/>
              <a:t>6/25/2015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2AE68-D692-4ACC-BB92-50EE56FD28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321C5A-6835-4959-9953-3633EE0AA0AD}" type="datetimeFigureOut">
              <a:rPr lang="en-US" smtClean="0"/>
              <a:pPr/>
              <a:t>6/25/2015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2AE68-D692-4ACC-BB92-50EE56FD28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321C5A-6835-4959-9953-3633EE0AA0AD}" type="datetimeFigureOut">
              <a:rPr lang="en-US" smtClean="0"/>
              <a:pPr/>
              <a:t>6/25/2015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2AE68-D692-4ACC-BB92-50EE56FD28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321C5A-6835-4959-9953-3633EE0AA0AD}" type="datetimeFigureOut">
              <a:rPr lang="en-US" smtClean="0"/>
              <a:pPr/>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2AE68-D692-4ACC-BB92-50EE56FD28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321C5A-6835-4959-9953-3633EE0AA0AD}" type="datetimeFigureOut">
              <a:rPr lang="en-US" smtClean="0"/>
              <a:pPr/>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2AE68-D692-4ACC-BB92-50EE56FD28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21C5A-6835-4959-9953-3633EE0AA0AD}" type="datetimeFigureOut">
              <a:rPr lang="en-US" smtClean="0"/>
              <a:pPr/>
              <a:t>6/25/2015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2AE68-D692-4ACC-BB92-50EE56FD28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130425"/>
            <a:ext cx="7772400" cy="1470025"/>
          </a:xfrm>
        </p:spPr>
        <p:txBody>
          <a:bodyPr/>
          <a:lstStyle/>
          <a:p>
            <a:r>
              <a:rPr lang="en-US" dirty="0" smtClean="0"/>
              <a:t>Memory Management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1DF673E-8F17-417A-8490-E26A311514D2}" type="slidenum">
              <a:rPr lang="en-US"/>
              <a:pPr/>
              <a:t>10</a:t>
            </a:fld>
            <a:endParaRPr lang="en-US"/>
          </a:p>
        </p:txBody>
      </p:sp>
      <p:sp>
        <p:nvSpPr>
          <p:cNvPr id="11267" name="Rectangle 3"/>
          <p:cNvSpPr>
            <a:spLocks noGrp="1" noChangeArrowheads="1"/>
          </p:cNvSpPr>
          <p:nvPr>
            <p:ph type="body" idx="4294967295"/>
          </p:nvPr>
        </p:nvSpPr>
        <p:spPr>
          <a:xfrm>
            <a:off x="0" y="1600200"/>
            <a:ext cx="8229600" cy="4525963"/>
          </a:xfrm>
          <a:noFill/>
          <a:ln/>
        </p:spPr>
        <p:txBody>
          <a:bodyPr lIns="90488" tIns="44450" rIns="90488" bIns="44450"/>
          <a:lstStyle/>
          <a:p>
            <a:pPr>
              <a:buNone/>
            </a:pPr>
            <a:r>
              <a:rPr lang="en-US" dirty="0" smtClean="0"/>
              <a:t>6. Protection</a:t>
            </a:r>
            <a:endParaRPr lang="en-US" dirty="0"/>
          </a:p>
          <a:p>
            <a:pPr lvl="1"/>
            <a:r>
              <a:rPr lang="en-US" dirty="0"/>
              <a:t>processes should not be able to reference memory locations in another process without permission</a:t>
            </a:r>
          </a:p>
          <a:p>
            <a:pPr lvl="1"/>
            <a:r>
              <a:rPr lang="en-US" dirty="0"/>
              <a:t>impossible to check addresses at compile time in programs since the program could be relocated</a:t>
            </a:r>
          </a:p>
          <a:p>
            <a:pPr lvl="1"/>
            <a:r>
              <a:rPr lang="en-US" dirty="0"/>
              <a:t>address references must be checked at run time by hardware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lstStyle/>
          <a:p>
            <a:r>
              <a:rPr lang="en-US" dirty="0" smtClean="0"/>
              <a:t>Memory management provides protection by using two registers, a base register and a limit register. The base register holds the smallest legal physical memory address and the limit register specifies the size of the range. For example, if the base register holds 300000 and the limit register is 1209000, then the program can legally access all addresses from 300000 through 411999.</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emory Management"/>
          <p:cNvPicPr>
            <a:picLocks noGrp="1"/>
          </p:cNvPicPr>
          <p:nvPr>
            <p:ph idx="4294967295"/>
          </p:nvPr>
        </p:nvPicPr>
        <p:blipFill>
          <a:blip r:embed="rId2"/>
          <a:srcRect/>
          <a:stretch>
            <a:fillRect/>
          </a:stretch>
        </p:blipFill>
        <p:spPr bwMode="auto">
          <a:xfrm>
            <a:off x="1143000" y="2014538"/>
            <a:ext cx="6400800" cy="36957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887B77F-5391-412B-AD09-A6D27C49D022}" type="slidenum">
              <a:rPr lang="en-US"/>
              <a:pPr/>
              <a:t>13</a:t>
            </a:fld>
            <a:endParaRPr lang="en-US"/>
          </a:p>
        </p:txBody>
      </p:sp>
      <p:sp>
        <p:nvSpPr>
          <p:cNvPr id="13314" name="Rectangle 2"/>
          <p:cNvSpPr>
            <a:spLocks noGrp="1" noChangeArrowheads="1"/>
          </p:cNvSpPr>
          <p:nvPr>
            <p:ph type="title"/>
          </p:nvPr>
        </p:nvSpPr>
        <p:spPr>
          <a:noFill/>
          <a:ln/>
        </p:spPr>
        <p:txBody>
          <a:bodyPr lIns="90488" tIns="44450" rIns="90488" bIns="44450">
            <a:normAutofit/>
          </a:bodyPr>
          <a:lstStyle/>
          <a:p>
            <a:endParaRPr lang="en-US" dirty="0"/>
          </a:p>
        </p:txBody>
      </p:sp>
      <p:sp>
        <p:nvSpPr>
          <p:cNvPr id="13315" name="Rectangle 3"/>
          <p:cNvSpPr>
            <a:spLocks noGrp="1" noChangeArrowheads="1"/>
          </p:cNvSpPr>
          <p:nvPr>
            <p:ph type="body" idx="1"/>
          </p:nvPr>
        </p:nvSpPr>
        <p:spPr>
          <a:noFill/>
          <a:ln/>
        </p:spPr>
        <p:txBody>
          <a:bodyPr lIns="90488" tIns="44450" rIns="90488" bIns="44450"/>
          <a:lstStyle/>
          <a:p>
            <a:pPr>
              <a:buNone/>
            </a:pPr>
            <a:r>
              <a:rPr lang="en-US" dirty="0" smtClean="0"/>
              <a:t>7. Sharing</a:t>
            </a:r>
            <a:endParaRPr lang="en-US" dirty="0"/>
          </a:p>
          <a:p>
            <a:pPr lvl="1"/>
            <a:r>
              <a:rPr lang="en-US" dirty="0"/>
              <a:t>must allow several processes to access a common portion of main memory without compromising protection</a:t>
            </a:r>
          </a:p>
          <a:p>
            <a:pPr lvl="2"/>
            <a:r>
              <a:rPr lang="en-US" dirty="0"/>
              <a:t>cooperating processes may need to share access to the same data structure</a:t>
            </a:r>
          </a:p>
          <a:p>
            <a:pPr lvl="2"/>
            <a:r>
              <a:rPr lang="en-US" dirty="0"/>
              <a:t>better to allow each process to access the same copy of the program rather than have their own separate copy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F8A9CD3-2D04-403A-9724-0892286064FB}" type="slidenum">
              <a:rPr lang="en-US"/>
              <a:pPr/>
              <a:t>14</a:t>
            </a:fld>
            <a:endParaRPr lang="en-US"/>
          </a:p>
        </p:txBody>
      </p:sp>
      <p:sp>
        <p:nvSpPr>
          <p:cNvPr id="15362" name="Rectangle 2"/>
          <p:cNvSpPr>
            <a:spLocks noGrp="1" noChangeArrowheads="1"/>
          </p:cNvSpPr>
          <p:nvPr>
            <p:ph type="title"/>
          </p:nvPr>
        </p:nvSpPr>
        <p:spPr>
          <a:noFill/>
          <a:ln/>
        </p:spPr>
        <p:txBody>
          <a:bodyPr lIns="90488" tIns="44450" rIns="90488" bIns="44450">
            <a:normAutofit/>
          </a:bodyPr>
          <a:lstStyle/>
          <a:p>
            <a:endParaRPr lang="en-US" dirty="0"/>
          </a:p>
        </p:txBody>
      </p:sp>
      <p:sp>
        <p:nvSpPr>
          <p:cNvPr id="15363" name="Rectangle 3"/>
          <p:cNvSpPr>
            <a:spLocks noGrp="1" noChangeArrowheads="1"/>
          </p:cNvSpPr>
          <p:nvPr>
            <p:ph type="body" idx="1"/>
          </p:nvPr>
        </p:nvSpPr>
        <p:spPr>
          <a:noFill/>
          <a:ln/>
        </p:spPr>
        <p:txBody>
          <a:bodyPr lIns="90488" tIns="44450" rIns="90488" bIns="44450"/>
          <a:lstStyle/>
          <a:p>
            <a:pPr>
              <a:buNone/>
            </a:pPr>
            <a:r>
              <a:rPr lang="en-US" dirty="0" smtClean="0"/>
              <a:t>8. Logical </a:t>
            </a:r>
            <a:r>
              <a:rPr lang="en-US" dirty="0"/>
              <a:t>Organization</a:t>
            </a:r>
          </a:p>
          <a:p>
            <a:pPr lvl="1"/>
            <a:r>
              <a:rPr lang="en-US" dirty="0"/>
              <a:t>users write programs in modules with different characteristics </a:t>
            </a:r>
          </a:p>
          <a:p>
            <a:pPr lvl="2"/>
            <a:r>
              <a:rPr lang="en-US" dirty="0"/>
              <a:t>instruction modules are execute-only</a:t>
            </a:r>
          </a:p>
          <a:p>
            <a:pPr lvl="2"/>
            <a:r>
              <a:rPr lang="en-US" dirty="0"/>
              <a:t>data modules are either read-only or read/write</a:t>
            </a:r>
          </a:p>
          <a:p>
            <a:pPr lvl="2"/>
            <a:r>
              <a:rPr lang="en-US" dirty="0"/>
              <a:t>some modules are private others are public</a:t>
            </a:r>
          </a:p>
          <a:p>
            <a:pPr lvl="1"/>
            <a:r>
              <a:rPr lang="en-US" dirty="0"/>
              <a:t>To effectively deal with user programs, the OS and hardware should support a basic form of module to provide the required protection and sharing</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58231CC-B255-49B7-9877-0EF3950B7C9A}" type="slidenum">
              <a:rPr lang="en-US"/>
              <a:pPr/>
              <a:t>15</a:t>
            </a:fld>
            <a:endParaRPr lang="en-US"/>
          </a:p>
        </p:txBody>
      </p:sp>
      <p:sp>
        <p:nvSpPr>
          <p:cNvPr id="17410" name="Rectangle 2"/>
          <p:cNvSpPr>
            <a:spLocks noGrp="1" noChangeArrowheads="1"/>
          </p:cNvSpPr>
          <p:nvPr>
            <p:ph type="title"/>
          </p:nvPr>
        </p:nvSpPr>
        <p:spPr>
          <a:noFill/>
          <a:ln/>
        </p:spPr>
        <p:txBody>
          <a:bodyPr lIns="90488" tIns="44450" rIns="90488" bIns="44450">
            <a:normAutofit/>
          </a:bodyPr>
          <a:lstStyle/>
          <a:p>
            <a:endParaRPr lang="en-US" dirty="0"/>
          </a:p>
        </p:txBody>
      </p:sp>
      <p:sp>
        <p:nvSpPr>
          <p:cNvPr id="17411" name="Rectangle 3"/>
          <p:cNvSpPr>
            <a:spLocks noGrp="1" noChangeArrowheads="1"/>
          </p:cNvSpPr>
          <p:nvPr>
            <p:ph type="body" idx="1"/>
          </p:nvPr>
        </p:nvSpPr>
        <p:spPr>
          <a:noFill/>
          <a:ln/>
        </p:spPr>
        <p:txBody>
          <a:bodyPr lIns="90488" tIns="44450" rIns="90488" bIns="44450"/>
          <a:lstStyle/>
          <a:p>
            <a:pPr>
              <a:buNone/>
            </a:pPr>
            <a:r>
              <a:rPr lang="en-US" dirty="0" smtClean="0"/>
              <a:t>9. Physical </a:t>
            </a:r>
            <a:r>
              <a:rPr lang="en-US" dirty="0"/>
              <a:t>Organization</a:t>
            </a:r>
          </a:p>
          <a:p>
            <a:pPr lvl="1"/>
            <a:r>
              <a:rPr lang="en-US" dirty="0"/>
              <a:t>secondary memory is the long term store for programs and data while main memory holds program and data currently in use</a:t>
            </a:r>
          </a:p>
          <a:p>
            <a:pPr lvl="1"/>
            <a:r>
              <a:rPr lang="en-US" dirty="0"/>
              <a:t>moving information between these two levels of memory is a major concern of memory management (OS)</a:t>
            </a:r>
          </a:p>
          <a:p>
            <a:pPr lvl="2"/>
            <a:r>
              <a:rPr lang="en-US" dirty="0"/>
              <a:t>it is highly inefficient to leave this responsibility to the application programmer</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Fragmentation</a:t>
            </a:r>
            <a:br>
              <a:rPr lang="en-US" dirty="0" smtClean="0"/>
            </a:br>
            <a:endParaRPr lang="en-US" dirty="0"/>
          </a:p>
        </p:txBody>
      </p:sp>
      <p:sp>
        <p:nvSpPr>
          <p:cNvPr id="3" name="Content Placeholder 2"/>
          <p:cNvSpPr>
            <a:spLocks noGrp="1"/>
          </p:cNvSpPr>
          <p:nvPr>
            <p:ph idx="1"/>
          </p:nvPr>
        </p:nvSpPr>
        <p:spPr/>
        <p:txBody>
          <a:bodyPr/>
          <a:lstStyle/>
          <a:p>
            <a:r>
              <a:rPr lang="en-US" dirty="0" smtClean="0"/>
              <a:t>As processes are loaded and removed from memory, the free memory space is broken into little pieces. It happens after sometimes that processes can not be allocated to memory blocks considering their small size and memory blocks remains unused. This problem is known as Fragmentation.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External fragmentation</a:t>
            </a:r>
            <a:endParaRPr lang="en-US" dirty="0" smtClean="0"/>
          </a:p>
          <a:p>
            <a:r>
              <a:rPr lang="en-US" dirty="0" smtClean="0"/>
              <a:t>Total memory space is enough to satisfy a request or to reside a process in it, but it is not contiguous so it can not be used.</a:t>
            </a:r>
          </a:p>
          <a:p>
            <a:r>
              <a:rPr lang="en-US" b="1" dirty="0" smtClean="0"/>
              <a:t>Internal fragmentation</a:t>
            </a:r>
            <a:endParaRPr lang="en-US" dirty="0" smtClean="0"/>
          </a:p>
          <a:p>
            <a:r>
              <a:rPr lang="en-US" dirty="0" smtClean="0"/>
              <a:t>Memory block assigned to process is bigger. Some portion of memory is left unused as it can not be used by another process.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C3EB49A-BD6A-4545-A15E-79DFE7F55AA1}" type="slidenum">
              <a:rPr lang="en-US"/>
              <a:pPr/>
              <a:t>18</a:t>
            </a:fld>
            <a:endParaRPr lang="en-US"/>
          </a:p>
        </p:txBody>
      </p:sp>
      <p:sp>
        <p:nvSpPr>
          <p:cNvPr id="70658" name="Rectangle 2"/>
          <p:cNvSpPr>
            <a:spLocks noGrp="1" noChangeArrowheads="1"/>
          </p:cNvSpPr>
          <p:nvPr>
            <p:ph type="title"/>
          </p:nvPr>
        </p:nvSpPr>
        <p:spPr>
          <a:xfrm>
            <a:off x="990600" y="152400"/>
            <a:ext cx="7885113" cy="1066800"/>
          </a:xfrm>
        </p:spPr>
        <p:txBody>
          <a:bodyPr>
            <a:normAutofit fontScale="90000"/>
          </a:bodyPr>
          <a:lstStyle/>
          <a:p>
            <a:r>
              <a:rPr lang="en-US" dirty="0" smtClean="0"/>
              <a:t>Evolution Memory Management Schemes</a:t>
            </a:r>
            <a:endParaRPr lang="en-US" dirty="0"/>
          </a:p>
        </p:txBody>
      </p:sp>
      <p:sp>
        <p:nvSpPr>
          <p:cNvPr id="70659" name="Rectangle 3"/>
          <p:cNvSpPr>
            <a:spLocks noGrp="1" noChangeArrowheads="1"/>
          </p:cNvSpPr>
          <p:nvPr>
            <p:ph type="body" idx="1"/>
          </p:nvPr>
        </p:nvSpPr>
        <p:spPr>
          <a:xfrm>
            <a:off x="762000" y="1143000"/>
            <a:ext cx="8077200" cy="5105400"/>
          </a:xfrm>
        </p:spPr>
        <p:txBody>
          <a:bodyPr>
            <a:normAutofit/>
          </a:bodyPr>
          <a:lstStyle/>
          <a:p>
            <a:r>
              <a:rPr lang="en-US" sz="2400" dirty="0" smtClean="0"/>
              <a:t>Memory management schemes aims to accommodate as many processes as possible</a:t>
            </a:r>
          </a:p>
          <a:p>
            <a:r>
              <a:rPr lang="en-US" sz="2400" dirty="0" smtClean="0"/>
              <a:t>An </a:t>
            </a:r>
            <a:r>
              <a:rPr lang="en-US" sz="2400" dirty="0"/>
              <a:t>executing process must be loaded </a:t>
            </a:r>
            <a:r>
              <a:rPr lang="en-US" sz="2400" dirty="0" smtClean="0"/>
              <a:t>in </a:t>
            </a:r>
            <a:r>
              <a:rPr lang="en-US" sz="2400" dirty="0"/>
              <a:t>main memory </a:t>
            </a:r>
          </a:p>
          <a:p>
            <a:r>
              <a:rPr lang="en-US" sz="2400" dirty="0" smtClean="0"/>
              <a:t>The following memory </a:t>
            </a:r>
            <a:r>
              <a:rPr lang="en-US" sz="2400" dirty="0"/>
              <a:t>management techniques </a:t>
            </a:r>
            <a:r>
              <a:rPr lang="en-US" sz="2400" dirty="0" smtClean="0"/>
              <a:t>have been </a:t>
            </a:r>
            <a:r>
              <a:rPr lang="en-US" sz="2400" dirty="0"/>
              <a:t>used in </a:t>
            </a:r>
            <a:r>
              <a:rPr lang="en-US" sz="2400" dirty="0" smtClean="0"/>
              <a:t>OS  over the years.</a:t>
            </a:r>
            <a:endParaRPr lang="en-US" sz="2400" dirty="0"/>
          </a:p>
          <a:p>
            <a:pPr lvl="1"/>
            <a:r>
              <a:rPr lang="en-US" sz="2400" dirty="0" smtClean="0"/>
              <a:t>No management</a:t>
            </a:r>
          </a:p>
          <a:p>
            <a:pPr lvl="1"/>
            <a:r>
              <a:rPr lang="en-US" sz="2400" dirty="0" smtClean="0"/>
              <a:t>fixed </a:t>
            </a:r>
            <a:r>
              <a:rPr lang="en-US" sz="2400" dirty="0"/>
              <a:t>partitioning</a:t>
            </a:r>
          </a:p>
          <a:p>
            <a:pPr lvl="1"/>
            <a:r>
              <a:rPr lang="en-US" sz="2400" dirty="0"/>
              <a:t>dynamic </a:t>
            </a:r>
            <a:r>
              <a:rPr lang="en-US" sz="2400" dirty="0" smtClean="0"/>
              <a:t>partitioning</a:t>
            </a:r>
          </a:p>
          <a:p>
            <a:pPr lvl="1"/>
            <a:r>
              <a:rPr lang="en-US" sz="2400" dirty="0" smtClean="0"/>
              <a:t>Virtual Memory</a:t>
            </a:r>
            <a:endParaRPr lang="en-US" sz="2400" dirty="0"/>
          </a:p>
          <a:p>
            <a:pPr lvl="2"/>
            <a:r>
              <a:rPr lang="en-US" sz="2000" dirty="0" smtClean="0"/>
              <a:t>simple paging</a:t>
            </a:r>
            <a:endParaRPr lang="en-US" sz="2000" dirty="0"/>
          </a:p>
          <a:p>
            <a:pPr lvl="2"/>
            <a:r>
              <a:rPr lang="en-US" sz="2000" dirty="0"/>
              <a:t>simple segmentation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0E7EEE37-4E53-40BF-90D5-638C636A8AE8}" type="slidenum">
              <a:rPr lang="en-US"/>
              <a:pPr/>
              <a:t>19</a:t>
            </a:fld>
            <a:endParaRPr lang="en-US"/>
          </a:p>
        </p:txBody>
      </p:sp>
      <p:sp>
        <p:nvSpPr>
          <p:cNvPr id="73730" name="Rectangle 2"/>
          <p:cNvSpPr>
            <a:spLocks noGrp="1" noChangeArrowheads="1"/>
          </p:cNvSpPr>
          <p:nvPr>
            <p:ph type="title"/>
          </p:nvPr>
        </p:nvSpPr>
        <p:spPr>
          <a:xfrm>
            <a:off x="838200" y="152400"/>
            <a:ext cx="3846513" cy="741363"/>
          </a:xfrm>
        </p:spPr>
        <p:txBody>
          <a:bodyPr>
            <a:normAutofit fontScale="90000"/>
          </a:bodyPr>
          <a:lstStyle/>
          <a:p>
            <a:r>
              <a:rPr lang="en-US"/>
              <a:t>Fixed Partitioning</a:t>
            </a:r>
          </a:p>
        </p:txBody>
      </p:sp>
      <p:sp>
        <p:nvSpPr>
          <p:cNvPr id="73731" name="Rectangle 3"/>
          <p:cNvSpPr>
            <a:spLocks noGrp="1" noChangeArrowheads="1"/>
          </p:cNvSpPr>
          <p:nvPr>
            <p:ph type="body" sz="half" idx="1"/>
          </p:nvPr>
        </p:nvSpPr>
        <p:spPr>
          <a:xfrm>
            <a:off x="990600" y="1676400"/>
            <a:ext cx="3886200" cy="4419600"/>
          </a:xfrm>
        </p:spPr>
        <p:txBody>
          <a:bodyPr/>
          <a:lstStyle/>
          <a:p>
            <a:r>
              <a:rPr lang="en-US" sz="2400"/>
              <a:t>Partition main memory into a set of non overlapping regions called </a:t>
            </a:r>
            <a:r>
              <a:rPr lang="en-US" sz="2400">
                <a:solidFill>
                  <a:schemeClr val="hlink"/>
                </a:solidFill>
              </a:rPr>
              <a:t>partitions</a:t>
            </a:r>
          </a:p>
          <a:p>
            <a:endParaRPr lang="en-US" sz="2400"/>
          </a:p>
          <a:p>
            <a:r>
              <a:rPr lang="en-US" sz="2400"/>
              <a:t>Partitions can be of equal or unequal sizes</a:t>
            </a:r>
            <a:endParaRPr lang="en-US" sz="2400">
              <a:solidFill>
                <a:schemeClr val="hlink"/>
              </a:solidFill>
            </a:endParaRPr>
          </a:p>
        </p:txBody>
      </p:sp>
      <p:graphicFrame>
        <p:nvGraphicFramePr>
          <p:cNvPr id="73732" name="Object 4"/>
          <p:cNvGraphicFramePr>
            <a:graphicFrameLocks noChangeAspect="1"/>
          </p:cNvGraphicFramePr>
          <p:nvPr>
            <p:ph type="clipArt" sz="half" idx="2"/>
          </p:nvPr>
        </p:nvGraphicFramePr>
        <p:xfrm>
          <a:off x="5086350" y="152400"/>
          <a:ext cx="3925888" cy="6705600"/>
        </p:xfrm>
        <a:graphic>
          <a:graphicData uri="http://schemas.openxmlformats.org/presentationml/2006/ole">
            <p:oleObj spid="_x0000_s1026" name="Artwork" r:id="rId3" imgW="4667902" imgH="7973538" progId="">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1260B30-8306-41F9-BC0D-208754F30D6E}" type="slidenum">
              <a:rPr lang="en-US"/>
              <a:pPr/>
              <a:t>2</a:t>
            </a:fld>
            <a:endParaRPr lang="en-US"/>
          </a:p>
        </p:txBody>
      </p:sp>
      <p:sp>
        <p:nvSpPr>
          <p:cNvPr id="7170" name="Rectangle 2"/>
          <p:cNvSpPr>
            <a:spLocks noGrp="1" noChangeArrowheads="1"/>
          </p:cNvSpPr>
          <p:nvPr>
            <p:ph type="title"/>
          </p:nvPr>
        </p:nvSpPr>
        <p:spPr>
          <a:noFill/>
          <a:ln/>
        </p:spPr>
        <p:txBody>
          <a:bodyPr lIns="90488" tIns="44450" rIns="90488" bIns="44450"/>
          <a:lstStyle/>
          <a:p>
            <a:r>
              <a:rPr lang="en-US"/>
              <a:t>Memory Management</a:t>
            </a:r>
          </a:p>
        </p:txBody>
      </p:sp>
      <p:sp>
        <p:nvSpPr>
          <p:cNvPr id="7171" name="Rectangle 3"/>
          <p:cNvSpPr>
            <a:spLocks noGrp="1" noChangeArrowheads="1"/>
          </p:cNvSpPr>
          <p:nvPr>
            <p:ph type="body" idx="1"/>
          </p:nvPr>
        </p:nvSpPr>
        <p:spPr>
          <a:xfrm>
            <a:off x="1028700" y="1635125"/>
            <a:ext cx="7886700" cy="4537075"/>
          </a:xfrm>
          <a:noFill/>
          <a:ln/>
        </p:spPr>
        <p:txBody>
          <a:bodyPr lIns="90488" tIns="44450" rIns="90488" bIns="44450">
            <a:normAutofit fontScale="92500"/>
          </a:bodyPr>
          <a:lstStyle/>
          <a:p>
            <a:r>
              <a:rPr lang="en-US"/>
              <a:t>Is the task carried out by the OS and hardware to accommodate multiple processes in main memory</a:t>
            </a:r>
          </a:p>
          <a:p>
            <a:r>
              <a:rPr lang="en-US"/>
              <a:t>If only a few processes can be kept in main memory, then much of the time all processes will be waiting for I/O and the CPU will be idle </a:t>
            </a:r>
          </a:p>
          <a:p>
            <a:r>
              <a:rPr lang="en-US"/>
              <a:t>Hence, memory needs to be allocated efficiently in order to pack as many processes into memory as possible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4B3752B-D7CB-4AF6-A5E2-3B7541FD0FB1}" type="slidenum">
              <a:rPr lang="en-US"/>
              <a:pPr/>
              <a:t>20</a:t>
            </a:fld>
            <a:endParaRPr lang="en-US"/>
          </a:p>
        </p:txBody>
      </p:sp>
      <p:sp>
        <p:nvSpPr>
          <p:cNvPr id="74754" name="Rectangle 2"/>
          <p:cNvSpPr>
            <a:spLocks noGrp="1" noChangeArrowheads="1"/>
          </p:cNvSpPr>
          <p:nvPr>
            <p:ph type="title"/>
          </p:nvPr>
        </p:nvSpPr>
        <p:spPr/>
        <p:txBody>
          <a:bodyPr/>
          <a:lstStyle/>
          <a:p>
            <a:r>
              <a:rPr lang="en-US"/>
              <a:t>Fixed Partitioning</a:t>
            </a:r>
          </a:p>
        </p:txBody>
      </p:sp>
      <p:sp>
        <p:nvSpPr>
          <p:cNvPr id="74755" name="Rectangle 3"/>
          <p:cNvSpPr>
            <a:spLocks noGrp="1" noChangeArrowheads="1"/>
          </p:cNvSpPr>
          <p:nvPr>
            <p:ph type="body" idx="1"/>
          </p:nvPr>
        </p:nvSpPr>
        <p:spPr>
          <a:xfrm>
            <a:off x="914400" y="1447800"/>
            <a:ext cx="7886700" cy="4724400"/>
          </a:xfrm>
        </p:spPr>
        <p:txBody>
          <a:bodyPr/>
          <a:lstStyle/>
          <a:p>
            <a:r>
              <a:rPr lang="en-US" sz="2400" dirty="0"/>
              <a:t>any process whose size is less than or equal to a  partition size can be loaded into the partition</a:t>
            </a:r>
          </a:p>
          <a:p>
            <a:r>
              <a:rPr lang="en-US" sz="2400" dirty="0"/>
              <a:t>if all partitions are occupied, the operating system can swap a process out of a </a:t>
            </a:r>
            <a:r>
              <a:rPr lang="en-US" sz="2400" dirty="0" smtClean="0"/>
              <a:t>partition</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609600" y="0"/>
            <a:ext cx="8229600" cy="646331"/>
          </a:xfrm>
          <a:prstGeom prst="rect">
            <a:avLst/>
          </a:prstGeom>
          <a:noFill/>
          <a:ln w="9525">
            <a:noFill/>
            <a:miter lim="800000"/>
            <a:headEnd/>
            <a:tailEnd/>
          </a:ln>
          <a:effectLst/>
        </p:spPr>
        <p:txBody>
          <a:bodyPr>
            <a:spAutoFit/>
          </a:bodyPr>
          <a:lstStyle/>
          <a:p>
            <a:pPr algn="ctr">
              <a:spcBef>
                <a:spcPct val="50000"/>
              </a:spcBef>
            </a:pPr>
            <a:r>
              <a:rPr lang="en-US" sz="3600" b="1" dirty="0"/>
              <a:t>Algorithms for allocating memory</a:t>
            </a:r>
            <a:r>
              <a:rPr lang="en-US" sz="3600" dirty="0"/>
              <a:t>    </a:t>
            </a:r>
            <a:r>
              <a:rPr lang="en-US" sz="3600" dirty="0" smtClean="0"/>
              <a:t>.</a:t>
            </a:r>
            <a:endParaRPr lang="en-US" sz="3600" dirty="0"/>
          </a:p>
        </p:txBody>
      </p:sp>
      <p:sp>
        <p:nvSpPr>
          <p:cNvPr id="15364" name="Text Box 4"/>
          <p:cNvSpPr txBox="1">
            <a:spLocks noChangeArrowheads="1"/>
          </p:cNvSpPr>
          <p:nvPr/>
        </p:nvSpPr>
        <p:spPr bwMode="auto">
          <a:xfrm>
            <a:off x="609600" y="1219200"/>
            <a:ext cx="8153400" cy="5386388"/>
          </a:xfrm>
          <a:prstGeom prst="rect">
            <a:avLst/>
          </a:prstGeom>
          <a:noFill/>
          <a:ln w="9525">
            <a:noFill/>
            <a:miter lim="800000"/>
            <a:headEnd/>
            <a:tailEnd/>
          </a:ln>
          <a:effectLst/>
        </p:spPr>
        <p:txBody>
          <a:bodyPr>
            <a:spAutoFit/>
          </a:bodyPr>
          <a:lstStyle/>
          <a:p>
            <a:pPr>
              <a:spcBef>
                <a:spcPct val="50000"/>
              </a:spcBef>
            </a:pPr>
            <a:r>
              <a:rPr lang="en-US"/>
              <a:t>1.  FIRST FIT	 - allocates the first hole found that is large enough - fast (as little searching as possible).</a:t>
            </a:r>
          </a:p>
          <a:p>
            <a:pPr>
              <a:spcBef>
                <a:spcPct val="50000"/>
              </a:spcBef>
            </a:pPr>
            <a:r>
              <a:rPr lang="en-US"/>
              <a:t>2.  NEXT FIT - almost the same as First Fit except that it keeps track of where it last allocated space and starts from there instead of from the beginning - slightly better performance.</a:t>
            </a:r>
          </a:p>
          <a:p>
            <a:pPr>
              <a:spcBef>
                <a:spcPct val="50000"/>
              </a:spcBef>
            </a:pPr>
            <a:r>
              <a:rPr lang="en-US"/>
              <a:t>3.  BEST FIT - searches the entire list looking for a hole that is closest to the size needed by the process - slow - also does not improve resource utilization because it tends to leave many very small ( and therefore useless) holes.</a:t>
            </a:r>
          </a:p>
          <a:p>
            <a:pPr>
              <a:spcBef>
                <a:spcPct val="50000"/>
              </a:spcBef>
            </a:pPr>
            <a:r>
              <a:rPr lang="en-US"/>
              <a:t>4.  WORST FIT - the opposite of Best Fit - chooses the largest available hole and breaks off a hole that islarge enouggh to be useful (I.e. hold another process) - in practice has not been shown to work better than others.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51DF6C7-1EB0-4A12-B805-053AEBE370C0}" type="slidenum">
              <a:rPr lang="en-US"/>
              <a:pPr/>
              <a:t>22</a:t>
            </a:fld>
            <a:endParaRPr lang="en-US"/>
          </a:p>
        </p:txBody>
      </p:sp>
      <p:sp>
        <p:nvSpPr>
          <p:cNvPr id="31746" name="Rectangle 2"/>
          <p:cNvSpPr>
            <a:spLocks noGrp="1" noChangeArrowheads="1"/>
          </p:cNvSpPr>
          <p:nvPr>
            <p:ph type="title"/>
          </p:nvPr>
        </p:nvSpPr>
        <p:spPr>
          <a:xfrm>
            <a:off x="1066800" y="228600"/>
            <a:ext cx="7885113" cy="962025"/>
          </a:xfrm>
          <a:noFill/>
          <a:ln/>
        </p:spPr>
        <p:txBody>
          <a:bodyPr lIns="90488" tIns="44450" rIns="90488" bIns="44450"/>
          <a:lstStyle/>
          <a:p>
            <a:r>
              <a:rPr lang="en-US"/>
              <a:t>Dynamic Partitioning</a:t>
            </a:r>
          </a:p>
        </p:txBody>
      </p:sp>
      <p:sp>
        <p:nvSpPr>
          <p:cNvPr id="31747" name="Rectangle 3"/>
          <p:cNvSpPr>
            <a:spLocks noGrp="1" noChangeArrowheads="1"/>
          </p:cNvSpPr>
          <p:nvPr>
            <p:ph type="body" idx="1"/>
          </p:nvPr>
        </p:nvSpPr>
        <p:spPr>
          <a:xfrm>
            <a:off x="914400" y="1295400"/>
            <a:ext cx="8001000" cy="5181600"/>
          </a:xfrm>
          <a:noFill/>
          <a:ln/>
        </p:spPr>
        <p:txBody>
          <a:bodyPr lIns="90488" tIns="44450" rIns="90488" bIns="44450">
            <a:normAutofit/>
          </a:bodyPr>
          <a:lstStyle/>
          <a:p>
            <a:r>
              <a:rPr lang="en-US" dirty="0"/>
              <a:t>Partitions are of variable length and number</a:t>
            </a:r>
          </a:p>
          <a:p>
            <a:r>
              <a:rPr lang="en-US" dirty="0"/>
              <a:t>Each process is allocated exactly as much memory as it requires</a:t>
            </a:r>
          </a:p>
          <a:p>
            <a:r>
              <a:rPr lang="en-US" dirty="0" smtClean="0"/>
              <a:t>Used </a:t>
            </a:r>
            <a:r>
              <a:rPr lang="en-US" dirty="0"/>
              <a:t>in IBM’s OS/MVT (Multiprogramming with a Variable number of Tasks)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7BF76FC-609F-4AFF-A78B-E50074989B0E}" type="slidenum">
              <a:rPr lang="en-US"/>
              <a:pPr/>
              <a:t>23</a:t>
            </a:fld>
            <a:endParaRPr lang="en-US"/>
          </a:p>
        </p:txBody>
      </p:sp>
      <p:sp>
        <p:nvSpPr>
          <p:cNvPr id="77826" name="Rectangle 2"/>
          <p:cNvSpPr>
            <a:spLocks noGrp="1" noChangeArrowheads="1"/>
          </p:cNvSpPr>
          <p:nvPr>
            <p:ph type="title"/>
          </p:nvPr>
        </p:nvSpPr>
        <p:spPr>
          <a:xfrm>
            <a:off x="1066800" y="228600"/>
            <a:ext cx="7885113" cy="665163"/>
          </a:xfrm>
        </p:spPr>
        <p:txBody>
          <a:bodyPr>
            <a:normAutofit fontScale="90000"/>
          </a:bodyPr>
          <a:lstStyle/>
          <a:p>
            <a:r>
              <a:rPr lang="en-US"/>
              <a:t>Dynamic Partitioning: an example</a:t>
            </a:r>
          </a:p>
        </p:txBody>
      </p:sp>
      <p:sp>
        <p:nvSpPr>
          <p:cNvPr id="77827" name="Rectangle 3"/>
          <p:cNvSpPr>
            <a:spLocks noGrp="1" noChangeArrowheads="1"/>
          </p:cNvSpPr>
          <p:nvPr>
            <p:ph type="body" idx="1"/>
          </p:nvPr>
        </p:nvSpPr>
        <p:spPr>
          <a:xfrm>
            <a:off x="1066800" y="4800600"/>
            <a:ext cx="7886700" cy="1793875"/>
          </a:xfrm>
        </p:spPr>
        <p:txBody>
          <a:bodyPr/>
          <a:lstStyle/>
          <a:p>
            <a:r>
              <a:rPr lang="en-US" sz="2400"/>
              <a:t>A hole of 64K is left after loading 3 processes: not enough room for another process</a:t>
            </a:r>
          </a:p>
          <a:p>
            <a:r>
              <a:rPr lang="en-US" sz="2400"/>
              <a:t>Eventually each process is blocked. The OS swaps out process 2 to bring in process 4</a:t>
            </a:r>
          </a:p>
        </p:txBody>
      </p:sp>
      <p:graphicFrame>
        <p:nvGraphicFramePr>
          <p:cNvPr id="105472" name="Object 0"/>
          <p:cNvGraphicFramePr>
            <a:graphicFrameLocks noChangeAspect="1"/>
          </p:cNvGraphicFramePr>
          <p:nvPr/>
        </p:nvGraphicFramePr>
        <p:xfrm>
          <a:off x="1143000" y="1079500"/>
          <a:ext cx="7620000" cy="3600450"/>
        </p:xfrm>
        <a:graphic>
          <a:graphicData uri="http://schemas.openxmlformats.org/presentationml/2006/ole">
            <p:oleObj spid="_x0000_s2050" name="Artwork" r:id="rId3" imgW="5923810" imgH="2800741" progId="">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6FD4801-FAF4-478E-BFA5-856A70229589}" type="slidenum">
              <a:rPr lang="en-US"/>
              <a:pPr/>
              <a:t>24</a:t>
            </a:fld>
            <a:endParaRPr lang="en-US"/>
          </a:p>
        </p:txBody>
      </p:sp>
      <p:sp>
        <p:nvSpPr>
          <p:cNvPr id="78850" name="Rectangle 2"/>
          <p:cNvSpPr>
            <a:spLocks noGrp="1" noChangeArrowheads="1"/>
          </p:cNvSpPr>
          <p:nvPr>
            <p:ph type="title"/>
          </p:nvPr>
        </p:nvSpPr>
        <p:spPr>
          <a:xfrm>
            <a:off x="1066800" y="228600"/>
            <a:ext cx="7885113" cy="741363"/>
          </a:xfrm>
        </p:spPr>
        <p:txBody>
          <a:bodyPr>
            <a:normAutofit fontScale="90000"/>
          </a:bodyPr>
          <a:lstStyle/>
          <a:p>
            <a:r>
              <a:rPr lang="en-US"/>
              <a:t>Dynamic Partitioning: an example</a:t>
            </a:r>
          </a:p>
        </p:txBody>
      </p:sp>
      <p:sp>
        <p:nvSpPr>
          <p:cNvPr id="78851" name="Rectangle 3"/>
          <p:cNvSpPr>
            <a:spLocks noGrp="1" noChangeArrowheads="1"/>
          </p:cNvSpPr>
          <p:nvPr>
            <p:ph type="body" idx="1"/>
          </p:nvPr>
        </p:nvSpPr>
        <p:spPr>
          <a:xfrm>
            <a:off x="1066800" y="4724400"/>
            <a:ext cx="7772400" cy="1905000"/>
          </a:xfrm>
        </p:spPr>
        <p:txBody>
          <a:bodyPr>
            <a:normAutofit lnSpcReduction="10000"/>
          </a:bodyPr>
          <a:lstStyle/>
          <a:p>
            <a:r>
              <a:rPr lang="en-US" sz="2400"/>
              <a:t>another hole of 96K is created</a:t>
            </a:r>
          </a:p>
          <a:p>
            <a:r>
              <a:rPr lang="en-US" sz="2400"/>
              <a:t>Eventually each process is blocked. The OS swaps out process 1 to bring in again process 2 and another hole of 96K is created...</a:t>
            </a:r>
          </a:p>
          <a:p>
            <a:r>
              <a:rPr lang="en-US" sz="2400"/>
              <a:t>Compaction would produce a single hole of 256K</a:t>
            </a:r>
          </a:p>
          <a:p>
            <a:endParaRPr lang="en-US" sz="2400"/>
          </a:p>
        </p:txBody>
      </p:sp>
      <p:graphicFrame>
        <p:nvGraphicFramePr>
          <p:cNvPr id="106496" name="Object 0"/>
          <p:cNvGraphicFramePr>
            <a:graphicFrameLocks noChangeAspect="1"/>
          </p:cNvGraphicFramePr>
          <p:nvPr/>
        </p:nvGraphicFramePr>
        <p:xfrm>
          <a:off x="990600" y="1066800"/>
          <a:ext cx="7924800" cy="3738563"/>
        </p:xfrm>
        <a:graphic>
          <a:graphicData uri="http://schemas.openxmlformats.org/presentationml/2006/ole">
            <p:oleObj spid="_x0000_s3074" name="Artwork" r:id="rId3" imgW="5934903" imgH="2800741" progId="">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p:txBody>
          <a:bodyPr/>
          <a:lstStyle/>
          <a:p>
            <a:r>
              <a:rPr lang="en-US" dirty="0" smtClean="0"/>
              <a:t>The above schemes only make use of available memory.</a:t>
            </a:r>
          </a:p>
          <a:p>
            <a:r>
              <a:rPr lang="en-US" dirty="0" smtClean="0"/>
              <a:t>Virtual memory aims to make memory bigger than it really is by making use of secondary storage as an extension of main memory</a:t>
            </a:r>
          </a:p>
          <a:p>
            <a:r>
              <a:rPr lang="en-US" dirty="0" smtClean="0"/>
              <a:t>Implementation  - paging, segmentation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F53B73F-B39B-4F49-A872-B99CCECF97A8}" type="slidenum">
              <a:rPr lang="en-US"/>
              <a:pPr/>
              <a:t>26</a:t>
            </a:fld>
            <a:endParaRPr lang="en-US"/>
          </a:p>
        </p:txBody>
      </p:sp>
      <p:sp>
        <p:nvSpPr>
          <p:cNvPr id="84994" name="Rectangle 2"/>
          <p:cNvSpPr>
            <a:spLocks noGrp="1" noChangeArrowheads="1"/>
          </p:cNvSpPr>
          <p:nvPr>
            <p:ph type="title"/>
          </p:nvPr>
        </p:nvSpPr>
        <p:spPr>
          <a:xfrm>
            <a:off x="1030288" y="325438"/>
            <a:ext cx="7885112" cy="665162"/>
          </a:xfrm>
        </p:spPr>
        <p:txBody>
          <a:bodyPr>
            <a:normAutofit fontScale="90000"/>
          </a:bodyPr>
          <a:lstStyle/>
          <a:p>
            <a:r>
              <a:rPr lang="en-US"/>
              <a:t>Simple Paging</a:t>
            </a:r>
          </a:p>
        </p:txBody>
      </p:sp>
      <p:sp>
        <p:nvSpPr>
          <p:cNvPr id="84995" name="Rectangle 3"/>
          <p:cNvSpPr>
            <a:spLocks noGrp="1" noChangeArrowheads="1"/>
          </p:cNvSpPr>
          <p:nvPr>
            <p:ph type="body" idx="1"/>
          </p:nvPr>
        </p:nvSpPr>
        <p:spPr/>
        <p:txBody>
          <a:bodyPr>
            <a:normAutofit lnSpcReduction="10000"/>
          </a:bodyPr>
          <a:lstStyle/>
          <a:p>
            <a:r>
              <a:rPr lang="en-US" dirty="0"/>
              <a:t>Main memory is partition into equal fixed-sized chunks (of relatively small size</a:t>
            </a:r>
            <a:r>
              <a:rPr lang="en-US" dirty="0" smtClean="0"/>
              <a:t>) known as page frames</a:t>
            </a:r>
            <a:endParaRPr lang="en-US" dirty="0"/>
          </a:p>
          <a:p>
            <a:r>
              <a:rPr lang="en-US" dirty="0" smtClean="0"/>
              <a:t>Each </a:t>
            </a:r>
            <a:r>
              <a:rPr lang="en-US" dirty="0"/>
              <a:t>process is also divided into chunks of the same size called </a:t>
            </a:r>
            <a:r>
              <a:rPr lang="en-US" dirty="0">
                <a:solidFill>
                  <a:schemeClr val="hlink"/>
                </a:solidFill>
              </a:rPr>
              <a:t>pages</a:t>
            </a:r>
            <a:endParaRPr lang="en-US" dirty="0"/>
          </a:p>
          <a:p>
            <a:r>
              <a:rPr lang="en-US" dirty="0"/>
              <a:t>The process pages can thus be assigned to the available </a:t>
            </a:r>
            <a:r>
              <a:rPr lang="en-US" dirty="0" smtClean="0"/>
              <a:t> </a:t>
            </a:r>
            <a:r>
              <a:rPr lang="en-US" dirty="0">
                <a:solidFill>
                  <a:schemeClr val="hlink"/>
                </a:solidFill>
              </a:rPr>
              <a:t>frames</a:t>
            </a:r>
            <a:r>
              <a:rPr lang="en-US" dirty="0"/>
              <a:t> (or page frames)</a:t>
            </a:r>
          </a:p>
          <a:p>
            <a:r>
              <a:rPr lang="en-US" dirty="0"/>
              <a:t>Consequence: a process does not need to occupy a contiguous portion of memory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8130" name="Picture 2"/>
          <p:cNvPicPr>
            <a:picLocks noGrp="1" noChangeAspect="1" noChangeArrowheads="1"/>
          </p:cNvPicPr>
          <p:nvPr>
            <p:ph idx="1"/>
          </p:nvPr>
        </p:nvPicPr>
        <p:blipFill>
          <a:blip r:embed="rId2"/>
          <a:srcRect/>
          <a:stretch>
            <a:fillRect/>
          </a:stretch>
        </p:blipFill>
        <p:spPr bwMode="auto">
          <a:xfrm>
            <a:off x="1505380" y="1600200"/>
            <a:ext cx="6133240" cy="452596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a paging system, each process contains active pages in memory(physical memory) and inactive pages in logical memory.</a:t>
            </a:r>
          </a:p>
          <a:p>
            <a:r>
              <a:rPr lang="en-US" dirty="0" smtClean="0"/>
              <a:t>Inactive pages are swapped into memory when required. Similarly, active pages are swapped out (replaced) once executed.</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295400" y="304800"/>
            <a:ext cx="5497980" cy="584775"/>
          </a:xfrm>
          <a:prstGeom prst="rect">
            <a:avLst/>
          </a:prstGeom>
          <a:noFill/>
          <a:ln w="9525">
            <a:noFill/>
            <a:miter lim="800000"/>
            <a:headEnd/>
            <a:tailEnd/>
          </a:ln>
          <a:effectLst/>
        </p:spPr>
        <p:txBody>
          <a:bodyPr wrap="none">
            <a:spAutoFit/>
          </a:bodyPr>
          <a:lstStyle/>
          <a:p>
            <a:r>
              <a:rPr lang="en-US" sz="3200" b="1" dirty="0" smtClean="0"/>
              <a:t>Page Replacement Algorithms </a:t>
            </a:r>
            <a:endParaRPr lang="en-US" sz="3200" b="1" dirty="0"/>
          </a:p>
        </p:txBody>
      </p:sp>
      <p:sp>
        <p:nvSpPr>
          <p:cNvPr id="37891" name="Text Box 3"/>
          <p:cNvSpPr txBox="1">
            <a:spLocks noChangeArrowheads="1"/>
          </p:cNvSpPr>
          <p:nvPr/>
        </p:nvSpPr>
        <p:spPr bwMode="auto">
          <a:xfrm>
            <a:off x="609600" y="1066800"/>
            <a:ext cx="8001000" cy="4801314"/>
          </a:xfrm>
          <a:prstGeom prst="rect">
            <a:avLst/>
          </a:prstGeom>
          <a:noFill/>
          <a:ln w="9525">
            <a:noFill/>
            <a:miter lim="800000"/>
            <a:headEnd/>
            <a:tailEnd/>
          </a:ln>
          <a:effectLst/>
        </p:spPr>
        <p:txBody>
          <a:bodyPr>
            <a:spAutoFit/>
          </a:bodyPr>
          <a:lstStyle/>
          <a:p>
            <a:pPr>
              <a:spcBef>
                <a:spcPct val="50000"/>
              </a:spcBef>
              <a:buFontTx/>
              <a:buChar char="•"/>
            </a:pPr>
            <a:endParaRPr lang="en-US" b="1" u="sng" dirty="0" smtClean="0"/>
          </a:p>
          <a:p>
            <a:pPr>
              <a:spcBef>
                <a:spcPct val="50000"/>
              </a:spcBef>
              <a:buFontTx/>
              <a:buChar char="•"/>
            </a:pPr>
            <a:r>
              <a:rPr lang="en-US" b="1" dirty="0" smtClean="0"/>
              <a:t>Determine the order in which pages are swapped out from memory.</a:t>
            </a:r>
          </a:p>
          <a:p>
            <a:r>
              <a:rPr lang="en-US" dirty="0" smtClean="0"/>
              <a:t> Replacement takes the following approach. If no frame is free, we find one</a:t>
            </a:r>
          </a:p>
          <a:p>
            <a:r>
              <a:rPr lang="en-US" dirty="0" smtClean="0"/>
              <a:t>that is not currently being used and free it.</a:t>
            </a:r>
            <a:endParaRPr lang="en-US" b="1" dirty="0" smtClean="0"/>
          </a:p>
          <a:p>
            <a:pPr>
              <a:spcBef>
                <a:spcPct val="50000"/>
              </a:spcBef>
              <a:buFontTx/>
              <a:buChar char="•"/>
            </a:pPr>
            <a:r>
              <a:rPr lang="en-US" b="1" u="sng" dirty="0" smtClean="0"/>
              <a:t>First </a:t>
            </a:r>
            <a:r>
              <a:rPr lang="en-US" b="1" u="sng" dirty="0"/>
              <a:t>In First Out Algorithm</a:t>
            </a:r>
            <a:r>
              <a:rPr lang="en-US" dirty="0"/>
              <a:t>:  when a new page must be brought in, replace the page that has been in memory the longest.  Seldom used:  even though a page has been in memory a long time, it may still be needed frequently.</a:t>
            </a:r>
          </a:p>
          <a:p>
            <a:pPr>
              <a:spcBef>
                <a:spcPct val="50000"/>
              </a:spcBef>
              <a:buFontTx/>
              <a:buChar char="•"/>
            </a:pPr>
            <a:r>
              <a:rPr lang="en-US" b="1" u="sng" dirty="0"/>
              <a:t>Second Chance Algorithm</a:t>
            </a:r>
            <a:r>
              <a:rPr lang="en-US" dirty="0"/>
              <a:t>:  this is a modification of FIFO.  The Referenced bit of the page that has been in memory longest is checked before that page is automatically replaced.  If the R bit has been set to 1, that page must have been referenced during the previous clock cycle.  That page is placed at the rear of the list and its R bit is reset to zero. A variation of this algorithm, the ‘</a:t>
            </a:r>
            <a:r>
              <a:rPr lang="en-US" b="1" u="sng" dirty="0"/>
              <a:t>clock</a:t>
            </a:r>
            <a:r>
              <a:rPr lang="en-US" dirty="0"/>
              <a:t>’ algorithm keeps a pointer to the oldest page using a circular list. This saves the time used in the Second Chance Algorithm moving pages in the list </a:t>
            </a:r>
          </a:p>
          <a:p>
            <a:pPr>
              <a:spcBef>
                <a:spcPct val="50000"/>
              </a:spcBef>
              <a:buFontTx/>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Storage</a:t>
            </a:r>
            <a:endParaRPr lang="en-US" dirty="0"/>
          </a:p>
        </p:txBody>
      </p:sp>
      <p:sp>
        <p:nvSpPr>
          <p:cNvPr id="3" name="Content Placeholder 2"/>
          <p:cNvSpPr>
            <a:spLocks noGrp="1"/>
          </p:cNvSpPr>
          <p:nvPr>
            <p:ph idx="1"/>
          </p:nvPr>
        </p:nvSpPr>
        <p:spPr/>
        <p:txBody>
          <a:bodyPr>
            <a:normAutofit/>
          </a:bodyPr>
          <a:lstStyle/>
          <a:p>
            <a:r>
              <a:rPr lang="en-US" dirty="0" smtClean="0"/>
              <a:t>There are various levels of computer memory </a:t>
            </a:r>
          </a:p>
          <a:p>
            <a:pPr lvl="1"/>
            <a:r>
              <a:rPr lang="en-US" dirty="0" smtClean="0"/>
              <a:t>Registers </a:t>
            </a:r>
          </a:p>
          <a:p>
            <a:pPr lvl="1"/>
            <a:r>
              <a:rPr lang="en-US" dirty="0" smtClean="0"/>
              <a:t>Cache </a:t>
            </a:r>
          </a:p>
          <a:p>
            <a:pPr lvl="1"/>
            <a:r>
              <a:rPr lang="en-US" dirty="0" smtClean="0"/>
              <a:t>Main Memory </a:t>
            </a:r>
          </a:p>
          <a:p>
            <a:pPr lvl="1"/>
            <a:r>
              <a:rPr lang="en-US" dirty="0" smtClean="0"/>
              <a:t>Secondary Memory</a:t>
            </a:r>
          </a:p>
          <a:p>
            <a:pPr lvl="1"/>
            <a:r>
              <a:rPr lang="en-US" dirty="0" smtClean="0"/>
              <a:t>Tertially Memory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33400" y="1295400"/>
            <a:ext cx="8305800" cy="5386388"/>
          </a:xfrm>
          <a:prstGeom prst="rect">
            <a:avLst/>
          </a:prstGeom>
          <a:noFill/>
          <a:ln w="9525">
            <a:noFill/>
            <a:miter lim="800000"/>
            <a:headEnd/>
            <a:tailEnd/>
          </a:ln>
          <a:effectLst/>
        </p:spPr>
        <p:txBody>
          <a:bodyPr>
            <a:spAutoFit/>
          </a:bodyPr>
          <a:lstStyle/>
          <a:p>
            <a:pPr>
              <a:spcBef>
                <a:spcPct val="50000"/>
              </a:spcBef>
              <a:buFontTx/>
              <a:buChar char="•"/>
            </a:pPr>
            <a:r>
              <a:rPr lang="en-US" b="1" u="sng"/>
              <a:t>Not Recently Used Algorithm (NRU)</a:t>
            </a:r>
            <a:r>
              <a:rPr lang="en-US"/>
              <a:t> is a practical algorithm that makes use of the bits ‘Referenced’ and ‘Modified’.  These bits are updated on every memory reference and must be set by the hardware.  On every clock cycle the operating system can clear the R bit.  This distinguishes those pages that have been referenced most recently from those that have not been referenced during this clock cycle.  The combinations are: </a:t>
            </a:r>
          </a:p>
          <a:p>
            <a:pPr>
              <a:spcBef>
                <a:spcPct val="50000"/>
              </a:spcBef>
            </a:pPr>
            <a:r>
              <a:rPr lang="en-US"/>
              <a:t>(0) not referenced and not modified</a:t>
            </a:r>
          </a:p>
          <a:p>
            <a:pPr>
              <a:spcBef>
                <a:spcPct val="50000"/>
              </a:spcBef>
            </a:pPr>
            <a:r>
              <a:rPr lang="en-US"/>
              <a:t>(1) not referenced, modified</a:t>
            </a:r>
          </a:p>
          <a:p>
            <a:pPr>
              <a:spcBef>
                <a:spcPct val="50000"/>
              </a:spcBef>
            </a:pPr>
            <a:r>
              <a:rPr lang="en-US"/>
              <a:t>(2) referenced, not modified</a:t>
            </a:r>
          </a:p>
          <a:p>
            <a:pPr>
              <a:spcBef>
                <a:spcPct val="50000"/>
              </a:spcBef>
            </a:pPr>
            <a:r>
              <a:rPr lang="en-US"/>
              <a:t>(3) referenced, modified</a:t>
            </a:r>
          </a:p>
          <a:p>
            <a:pPr>
              <a:spcBef>
                <a:spcPct val="50000"/>
              </a:spcBef>
            </a:pPr>
            <a:r>
              <a:rPr lang="en-US"/>
              <a:t>NRU randomly chooses a page from the lowest class to remove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0" y="1219200"/>
            <a:ext cx="9144000" cy="5386388"/>
          </a:xfrm>
          <a:prstGeom prst="rect">
            <a:avLst/>
          </a:prstGeom>
          <a:noFill/>
          <a:ln w="9525">
            <a:noFill/>
            <a:miter lim="800000"/>
            <a:headEnd/>
            <a:tailEnd/>
          </a:ln>
          <a:effectLst/>
        </p:spPr>
        <p:txBody>
          <a:bodyPr>
            <a:spAutoFit/>
          </a:bodyPr>
          <a:lstStyle/>
          <a:p>
            <a:pPr>
              <a:spcBef>
                <a:spcPct val="50000"/>
              </a:spcBef>
              <a:buFontTx/>
              <a:buChar char="•"/>
            </a:pPr>
            <a:r>
              <a:rPr lang="en-US" b="1" u="sng"/>
              <a:t>Least Recently Used Algorithm</a:t>
            </a:r>
            <a:r>
              <a:rPr lang="en-US"/>
              <a:t> (LRU) - keep track of each memory reference made to each page by some sort of counter or table.  Choose a page that has been unused for a long time to be replaced.  This requires a great deal of overhead and/or special hardware and is not used in practice.  It is simulated by similar algorithms:</a:t>
            </a:r>
          </a:p>
          <a:p>
            <a:pPr>
              <a:spcBef>
                <a:spcPct val="50000"/>
              </a:spcBef>
              <a:buFontTx/>
              <a:buChar char="•"/>
            </a:pPr>
            <a:r>
              <a:rPr lang="en-US" b="1" u="sng"/>
              <a:t>Not Frequently Used</a:t>
            </a:r>
            <a:r>
              <a:rPr lang="en-US"/>
              <a:t> - keeps a counter for each page and at each clock interrupt, if the R bit for that page is 1, the counter is incremented.  The page with the smallest counter is chosen for replacement.  What is the problem with this?</a:t>
            </a:r>
          </a:p>
          <a:p>
            <a:pPr>
              <a:spcBef>
                <a:spcPct val="50000"/>
              </a:spcBef>
            </a:pPr>
            <a:r>
              <a:rPr lang="en-US"/>
              <a:t>A page with a high counter may have been referenced a lot in one phase of the process, but is no longer used.  This page will be overlooked, while another page with a lower counter but still being used is replaced.</a:t>
            </a:r>
          </a:p>
          <a:p>
            <a:pPr>
              <a:spcBef>
                <a:spcPct val="50000"/>
              </a:spcBef>
              <a:buFontTx/>
              <a:buChar char="•"/>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533400" y="1447800"/>
            <a:ext cx="8318500" cy="3013075"/>
          </a:xfrm>
          <a:prstGeom prst="rect">
            <a:avLst/>
          </a:prstGeom>
          <a:noFill/>
          <a:ln w="9525">
            <a:noFill/>
            <a:miter lim="800000"/>
            <a:headEnd/>
            <a:tailEnd/>
          </a:ln>
          <a:effectLst/>
        </p:spPr>
        <p:txBody>
          <a:bodyPr wrap="none">
            <a:spAutoFit/>
          </a:bodyPr>
          <a:lstStyle/>
          <a:p>
            <a:r>
              <a:rPr lang="en-US" b="1" u="sng"/>
              <a:t>Aging</a:t>
            </a:r>
            <a:r>
              <a:rPr lang="en-US"/>
              <a:t>  -a modification of NFU that simulates LRU very well. </a:t>
            </a:r>
          </a:p>
          <a:p>
            <a:r>
              <a:rPr lang="en-US"/>
              <a:t>The counters are shifted right 1 bit before the R bit is added in.  </a:t>
            </a:r>
          </a:p>
          <a:p>
            <a:r>
              <a:rPr lang="en-US"/>
              <a:t>Also, the R bit is added to the leftmost rather than the rightmost</a:t>
            </a:r>
          </a:p>
          <a:p>
            <a:r>
              <a:rPr lang="en-US"/>
              <a:t>bit.  When a page fault occurs, the page with the lowest counter is </a:t>
            </a:r>
          </a:p>
          <a:p>
            <a:r>
              <a:rPr lang="en-US"/>
              <a:t>still the page chosen to be removed.   However, a page that has not</a:t>
            </a:r>
          </a:p>
          <a:p>
            <a:r>
              <a:rPr lang="en-US"/>
              <a:t>been referenced for a while will not be chosen.  It would have </a:t>
            </a:r>
          </a:p>
          <a:p>
            <a:r>
              <a:rPr lang="en-US"/>
              <a:t>many leading zeros, making its counter value smaller than a page</a:t>
            </a:r>
          </a:p>
          <a:p>
            <a:r>
              <a:rPr lang="en-US"/>
              <a:t>that was recently referenced.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Fault</a:t>
            </a:r>
            <a:endParaRPr lang="en-US" dirty="0"/>
          </a:p>
        </p:txBody>
      </p:sp>
      <p:sp>
        <p:nvSpPr>
          <p:cNvPr id="3" name="Content Placeholder 2"/>
          <p:cNvSpPr>
            <a:spLocks noGrp="1"/>
          </p:cNvSpPr>
          <p:nvPr>
            <p:ph idx="1"/>
          </p:nvPr>
        </p:nvSpPr>
        <p:spPr/>
        <p:txBody>
          <a:bodyPr/>
          <a:lstStyle/>
          <a:p>
            <a:r>
              <a:rPr lang="en-US" dirty="0" smtClean="0"/>
              <a:t>A page fault is said to occur in a page referenced is not available in memory. </a:t>
            </a:r>
          </a:p>
          <a:p>
            <a:r>
              <a:rPr lang="en-US" dirty="0" smtClean="0"/>
              <a:t>When a page fault occurs, the current process is halted and transfer into memory is initiated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295400" y="0"/>
            <a:ext cx="7391400" cy="519113"/>
          </a:xfrm>
          <a:prstGeom prst="rect">
            <a:avLst/>
          </a:prstGeom>
          <a:noFill/>
          <a:ln w="9525">
            <a:noFill/>
            <a:miter lim="800000"/>
            <a:headEnd/>
            <a:tailEnd/>
          </a:ln>
          <a:effectLst/>
        </p:spPr>
        <p:txBody>
          <a:bodyPr>
            <a:spAutoFit/>
          </a:bodyPr>
          <a:lstStyle/>
          <a:p>
            <a:pPr>
              <a:spcBef>
                <a:spcPct val="50000"/>
              </a:spcBef>
            </a:pPr>
            <a:r>
              <a:rPr lang="en-US" sz="2800" b="1" u="sng"/>
              <a:t>How is a page fault actually handled?</a:t>
            </a:r>
            <a:endParaRPr lang="en-US" sz="3200" b="1" u="sng"/>
          </a:p>
        </p:txBody>
      </p:sp>
      <p:sp>
        <p:nvSpPr>
          <p:cNvPr id="41987" name="Text Box 3"/>
          <p:cNvSpPr txBox="1">
            <a:spLocks noChangeArrowheads="1"/>
          </p:cNvSpPr>
          <p:nvPr/>
        </p:nvSpPr>
        <p:spPr bwMode="auto">
          <a:xfrm>
            <a:off x="1143000" y="1219200"/>
            <a:ext cx="7239000" cy="457200"/>
          </a:xfrm>
          <a:prstGeom prst="rect">
            <a:avLst/>
          </a:prstGeom>
          <a:noFill/>
          <a:ln w="9525">
            <a:noFill/>
            <a:miter lim="800000"/>
            <a:headEnd/>
            <a:tailEnd/>
          </a:ln>
          <a:effectLst/>
        </p:spPr>
        <p:txBody>
          <a:bodyPr>
            <a:spAutoFit/>
          </a:bodyPr>
          <a:lstStyle/>
          <a:p>
            <a:pPr>
              <a:spcBef>
                <a:spcPct val="50000"/>
              </a:spcBef>
              <a:buFontTx/>
              <a:buChar char="•"/>
            </a:pPr>
            <a:endParaRPr lang="en-US"/>
          </a:p>
        </p:txBody>
      </p:sp>
      <p:sp>
        <p:nvSpPr>
          <p:cNvPr id="41988" name="Text Box 4"/>
          <p:cNvSpPr txBox="1">
            <a:spLocks noChangeArrowheads="1"/>
          </p:cNvSpPr>
          <p:nvPr/>
        </p:nvSpPr>
        <p:spPr bwMode="auto">
          <a:xfrm>
            <a:off x="0" y="381000"/>
            <a:ext cx="9144000" cy="6645275"/>
          </a:xfrm>
          <a:prstGeom prst="rect">
            <a:avLst/>
          </a:prstGeom>
          <a:noFill/>
          <a:ln w="9525">
            <a:noFill/>
            <a:miter lim="800000"/>
            <a:headEnd/>
            <a:tailEnd/>
          </a:ln>
          <a:effectLst/>
        </p:spPr>
        <p:txBody>
          <a:bodyPr>
            <a:spAutoFit/>
          </a:bodyPr>
          <a:lstStyle/>
          <a:p>
            <a:pPr>
              <a:spcBef>
                <a:spcPct val="50000"/>
              </a:spcBef>
            </a:pPr>
            <a:r>
              <a:rPr lang="en-US" sz="2000" b="1" dirty="0"/>
              <a:t>1.  Trap to the operating system ( also called page fault interrupt).</a:t>
            </a:r>
          </a:p>
          <a:p>
            <a:pPr>
              <a:spcBef>
                <a:spcPct val="50000"/>
              </a:spcBef>
            </a:pPr>
            <a:r>
              <a:rPr lang="en-US" sz="2000" b="1" dirty="0"/>
              <a:t>2.  Save the user registers and process state; i.e. process goes into waiting state.</a:t>
            </a:r>
          </a:p>
          <a:p>
            <a:pPr>
              <a:spcBef>
                <a:spcPct val="50000"/>
              </a:spcBef>
            </a:pPr>
            <a:r>
              <a:rPr lang="en-US" sz="2000" b="1" dirty="0"/>
              <a:t>3.  Determine that the interrupt was a page fault.</a:t>
            </a:r>
          </a:p>
          <a:p>
            <a:pPr>
              <a:spcBef>
                <a:spcPct val="50000"/>
              </a:spcBef>
            </a:pPr>
            <a:r>
              <a:rPr lang="en-US" sz="2000" b="1" dirty="0"/>
              <a:t>4.  Check that the page reference was legal and, if so, determine the location of the page on the disk.</a:t>
            </a:r>
          </a:p>
          <a:p>
            <a:pPr>
              <a:spcBef>
                <a:spcPct val="50000"/>
              </a:spcBef>
            </a:pPr>
            <a:r>
              <a:rPr lang="en-US" sz="2000" b="1" dirty="0"/>
              <a:t>5.  Issue a read from the disk to a free frame and wait in a queue for this device until the read request is serviced. After the device seek completes, the disk controller begins the transfer of the page to the frame.</a:t>
            </a:r>
          </a:p>
          <a:p>
            <a:pPr>
              <a:spcBef>
                <a:spcPct val="50000"/>
              </a:spcBef>
            </a:pPr>
            <a:r>
              <a:rPr lang="en-US" sz="2000" b="1" dirty="0"/>
              <a:t>6.  While waiting, allocate the CPU to some other user.</a:t>
            </a:r>
          </a:p>
          <a:p>
            <a:pPr>
              <a:spcBef>
                <a:spcPct val="50000"/>
              </a:spcBef>
            </a:pPr>
            <a:r>
              <a:rPr lang="en-US" sz="2000" b="1" dirty="0"/>
              <a:t>7.  Interrupt from the disk occurs when the I/O is complete.  Must determine that the interrupt was from the disk.</a:t>
            </a:r>
          </a:p>
          <a:p>
            <a:pPr>
              <a:spcBef>
                <a:spcPct val="50000"/>
              </a:spcBef>
            </a:pPr>
            <a:r>
              <a:rPr lang="en-US" sz="2000" b="1" dirty="0"/>
              <a:t>8.  Correct the page table /other tables to show that the desired page is now in memory.</a:t>
            </a:r>
          </a:p>
          <a:p>
            <a:pPr>
              <a:spcBef>
                <a:spcPct val="50000"/>
              </a:spcBef>
            </a:pPr>
            <a:r>
              <a:rPr lang="en-US" sz="2000" b="1" dirty="0"/>
              <a:t>9.  Take process out of waiting queue and put in ready queue to wait for the CPU again.</a:t>
            </a:r>
          </a:p>
          <a:p>
            <a:pPr>
              <a:spcBef>
                <a:spcPct val="50000"/>
              </a:spcBef>
            </a:pPr>
            <a:r>
              <a:rPr lang="en-US" sz="2000" b="1" dirty="0"/>
              <a:t>10.  Restore the user registers, process state and new page table, then resume the interrupted instruction.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9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9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9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9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19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198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198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5514214-26D2-43EC-A0D3-36DB0BD7A227}" type="slidenum">
              <a:rPr lang="en-US"/>
              <a:pPr/>
              <a:t>35</a:t>
            </a:fld>
            <a:endParaRPr lang="en-US"/>
          </a:p>
        </p:txBody>
      </p:sp>
      <p:sp>
        <p:nvSpPr>
          <p:cNvPr id="95234" name="Rectangle 2"/>
          <p:cNvSpPr>
            <a:spLocks noGrp="1" noChangeArrowheads="1"/>
          </p:cNvSpPr>
          <p:nvPr>
            <p:ph type="title"/>
          </p:nvPr>
        </p:nvSpPr>
        <p:spPr/>
        <p:txBody>
          <a:bodyPr/>
          <a:lstStyle/>
          <a:p>
            <a:r>
              <a:rPr lang="en-US"/>
              <a:t>Simple Segmentation</a:t>
            </a:r>
          </a:p>
        </p:txBody>
      </p:sp>
      <p:sp>
        <p:nvSpPr>
          <p:cNvPr id="95235" name="Rectangle 3"/>
          <p:cNvSpPr>
            <a:spLocks noGrp="1" noChangeArrowheads="1"/>
          </p:cNvSpPr>
          <p:nvPr>
            <p:ph type="body" idx="1"/>
          </p:nvPr>
        </p:nvSpPr>
        <p:spPr>
          <a:xfrm>
            <a:off x="1028700" y="1524000"/>
            <a:ext cx="7886700" cy="4572000"/>
          </a:xfrm>
        </p:spPr>
        <p:txBody>
          <a:bodyPr>
            <a:normAutofit lnSpcReduction="10000"/>
          </a:bodyPr>
          <a:lstStyle/>
          <a:p>
            <a:r>
              <a:rPr lang="en-US"/>
              <a:t>Each program is subdivided into blocks of non-equal size called </a:t>
            </a:r>
            <a:r>
              <a:rPr lang="en-US">
                <a:solidFill>
                  <a:schemeClr val="hlink"/>
                </a:solidFill>
              </a:rPr>
              <a:t>segments</a:t>
            </a:r>
          </a:p>
          <a:p>
            <a:r>
              <a:rPr lang="en-US"/>
              <a:t>When a process gets loaded into main memory, its different segments can be located anywhere</a:t>
            </a:r>
          </a:p>
          <a:p>
            <a:r>
              <a:rPr lang="en-US"/>
              <a:t>Each segment is fully packed with instructs/data: no internal fragmentation</a:t>
            </a:r>
          </a:p>
          <a:p>
            <a:r>
              <a:rPr lang="en-US"/>
              <a:t>There is external fragmentation; it is reduced when using small segments</a:t>
            </a:r>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Thrashing</a:t>
            </a:r>
            <a:endParaRPr lang="en-US" dirty="0"/>
          </a:p>
        </p:txBody>
      </p:sp>
      <p:sp>
        <p:nvSpPr>
          <p:cNvPr id="3" name="Content Placeholder 2"/>
          <p:cNvSpPr>
            <a:spLocks noGrp="1"/>
          </p:cNvSpPr>
          <p:nvPr>
            <p:ph idx="1"/>
          </p:nvPr>
        </p:nvSpPr>
        <p:spPr/>
        <p:txBody>
          <a:bodyPr/>
          <a:lstStyle/>
          <a:p>
            <a:r>
              <a:rPr lang="en-US" dirty="0" smtClean="0"/>
              <a:t>CPU utilization increases with increase in degree of multiprogramming.</a:t>
            </a:r>
          </a:p>
          <a:p>
            <a:r>
              <a:rPr lang="en-US" dirty="0" smtClean="0"/>
              <a:t>However, beyond a certain limit of multiprogramming CPU utilization suddenly starts to decrease.</a:t>
            </a:r>
          </a:p>
          <a:p>
            <a:r>
              <a:rPr lang="en-US" dirty="0" smtClean="0"/>
              <a:t>Reason - Thrashing</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Content Placeholder 2"/>
          <p:cNvSpPr>
            <a:spLocks noGrp="1"/>
          </p:cNvSpPr>
          <p:nvPr>
            <p:ph idx="1"/>
          </p:nvPr>
        </p:nvSpPr>
        <p:spPr/>
        <p:txBody>
          <a:bodyPr/>
          <a:lstStyle/>
          <a:p>
            <a:r>
              <a:rPr lang="en-US" dirty="0" smtClean="0"/>
              <a:t>Main memory stores data and processes being executed by the </a:t>
            </a:r>
            <a:r>
              <a:rPr lang="en-US" dirty="0" err="1" smtClean="0"/>
              <a:t>cpu</a:t>
            </a:r>
            <a:endParaRPr lang="en-US" dirty="0" smtClean="0"/>
          </a:p>
          <a:p>
            <a:r>
              <a:rPr lang="en-US" dirty="0" smtClean="0"/>
              <a:t>It consists of tiny cells which holds the data and processes</a:t>
            </a:r>
          </a:p>
          <a:p>
            <a:r>
              <a:rPr lang="en-US" dirty="0" smtClean="0"/>
              <a:t>Each cell has an address which identifies its location. </a:t>
            </a:r>
          </a:p>
          <a:p>
            <a:r>
              <a:rPr lang="en-US" dirty="0" smtClean="0"/>
              <a:t>The OS determines how the memory is </a:t>
            </a:r>
            <a:r>
              <a:rPr lang="en-US" dirty="0" err="1" smtClean="0"/>
              <a:t>utilised</a:t>
            </a:r>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11EB926-5736-4027-A4ED-9D248B730F18}" type="slidenum">
              <a:rPr lang="en-US"/>
              <a:pPr/>
              <a:t>40</a:t>
            </a:fld>
            <a:endParaRPr lang="en-US"/>
          </a:p>
        </p:txBody>
      </p:sp>
      <p:sp>
        <p:nvSpPr>
          <p:cNvPr id="96258" name="Rectangle 2"/>
          <p:cNvSpPr>
            <a:spLocks noGrp="1" noChangeArrowheads="1"/>
          </p:cNvSpPr>
          <p:nvPr>
            <p:ph type="title"/>
          </p:nvPr>
        </p:nvSpPr>
        <p:spPr>
          <a:xfrm>
            <a:off x="1030288" y="325438"/>
            <a:ext cx="7885112" cy="741362"/>
          </a:xfrm>
        </p:spPr>
        <p:txBody>
          <a:bodyPr>
            <a:normAutofit fontScale="90000"/>
          </a:bodyPr>
          <a:lstStyle/>
          <a:p>
            <a:r>
              <a:rPr lang="en-US"/>
              <a:t>Simple Segmentation</a:t>
            </a:r>
          </a:p>
        </p:txBody>
      </p:sp>
      <p:sp>
        <p:nvSpPr>
          <p:cNvPr id="96259" name="Rectangle 3"/>
          <p:cNvSpPr>
            <a:spLocks noGrp="1" noChangeArrowheads="1"/>
          </p:cNvSpPr>
          <p:nvPr>
            <p:ph type="body" idx="1"/>
          </p:nvPr>
        </p:nvSpPr>
        <p:spPr>
          <a:xfrm>
            <a:off x="1028700" y="1219200"/>
            <a:ext cx="7886700" cy="5334000"/>
          </a:xfrm>
        </p:spPr>
        <p:txBody>
          <a:bodyPr/>
          <a:lstStyle/>
          <a:p>
            <a:r>
              <a:rPr lang="en-US"/>
              <a:t>In contrast with paging, segmentation is visible to the programmer</a:t>
            </a:r>
          </a:p>
          <a:p>
            <a:pPr lvl="1"/>
            <a:r>
              <a:rPr lang="en-US"/>
              <a:t>provided as a convenience to organize logically programs (ex: data in one segment, code in another segment)</a:t>
            </a:r>
          </a:p>
          <a:p>
            <a:pPr lvl="1"/>
            <a:r>
              <a:rPr lang="en-US"/>
              <a:t>must be aware of segment size limit</a:t>
            </a:r>
          </a:p>
          <a:p>
            <a:r>
              <a:rPr lang="en-US"/>
              <a:t>The OS maintains a </a:t>
            </a:r>
            <a:r>
              <a:rPr lang="en-US">
                <a:solidFill>
                  <a:schemeClr val="hlink"/>
                </a:solidFill>
              </a:rPr>
              <a:t>segment table</a:t>
            </a:r>
            <a:r>
              <a:rPr lang="en-US"/>
              <a:t> for each process. Each entry contains:</a:t>
            </a:r>
          </a:p>
          <a:p>
            <a:pPr lvl="1"/>
            <a:r>
              <a:rPr lang="en-US"/>
              <a:t> the starting physical addresses of that segment. </a:t>
            </a:r>
          </a:p>
          <a:p>
            <a:pPr lvl="1"/>
            <a:r>
              <a:rPr lang="en-US"/>
              <a:t>the length of that segment (for protection)</a:t>
            </a:r>
          </a:p>
          <a:p>
            <a:pPr lvl="1"/>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57200" y="1524000"/>
            <a:ext cx="8153400" cy="4789488"/>
          </a:xfrm>
          <a:prstGeom prst="rect">
            <a:avLst/>
          </a:prstGeom>
          <a:noFill/>
          <a:ln w="9525">
            <a:noFill/>
            <a:miter lim="800000"/>
            <a:headEnd/>
            <a:tailEnd/>
          </a:ln>
          <a:effectLst/>
        </p:spPr>
        <p:txBody>
          <a:bodyPr>
            <a:spAutoFit/>
          </a:bodyPr>
          <a:lstStyle/>
          <a:p>
            <a:r>
              <a:rPr lang="en-US" sz="2800"/>
              <a:t>The set of pages that a process is currently using is called its ‘</a:t>
            </a:r>
            <a:r>
              <a:rPr lang="en-US" sz="2800" b="1" u="sng"/>
              <a:t>working set’</a:t>
            </a:r>
            <a:r>
              <a:rPr lang="en-US" sz="2800"/>
              <a:t>.  If the entire working set is in memory, there will be no page faults.  </a:t>
            </a:r>
          </a:p>
          <a:p>
            <a:endParaRPr lang="en-US" sz="2800"/>
          </a:p>
          <a:p>
            <a:r>
              <a:rPr lang="en-US" sz="2800"/>
              <a:t>If not, each read of a page from disk may take 10 milliseconds (.010 of a second). Compare this to the time it takes to execute an instruction: a few nanoseconds (.000000002 of a second).  If a program has page faults every few instructions, it is said to be ‘</a:t>
            </a:r>
            <a:r>
              <a:rPr lang="en-US" sz="2800" b="1" u="sng"/>
              <a:t>thrashing</a:t>
            </a:r>
            <a:r>
              <a:rPr lang="en-US" sz="2800"/>
              <a:t>’.  Thrashing is happening when a process spends more time paging than executing.  </a:t>
            </a:r>
          </a:p>
        </p:txBody>
      </p:sp>
      <p:sp>
        <p:nvSpPr>
          <p:cNvPr id="45059" name="Rectangle 3"/>
          <p:cNvSpPr>
            <a:spLocks noChangeArrowheads="1"/>
          </p:cNvSpPr>
          <p:nvPr/>
        </p:nvSpPr>
        <p:spPr bwMode="auto">
          <a:xfrm>
            <a:off x="1143000" y="533400"/>
            <a:ext cx="3538726" cy="584775"/>
          </a:xfrm>
          <a:prstGeom prst="rect">
            <a:avLst/>
          </a:prstGeom>
          <a:noFill/>
          <a:ln w="9525">
            <a:noFill/>
            <a:miter lim="800000"/>
            <a:headEnd/>
            <a:tailEnd/>
          </a:ln>
          <a:effectLst/>
        </p:spPr>
        <p:txBody>
          <a:bodyPr wrap="none">
            <a:spAutoFit/>
          </a:bodyPr>
          <a:lstStyle/>
          <a:p>
            <a:r>
              <a:rPr lang="en-US" sz="3200" b="1" dirty="0" smtClean="0"/>
              <a:t>Working Set Theory</a:t>
            </a:r>
            <a:endParaRPr lang="en-US" sz="32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219200" y="0"/>
            <a:ext cx="6559550" cy="579438"/>
          </a:xfrm>
          <a:prstGeom prst="rect">
            <a:avLst/>
          </a:prstGeom>
          <a:noFill/>
          <a:ln w="9525">
            <a:noFill/>
            <a:miter lim="800000"/>
            <a:headEnd/>
            <a:tailEnd/>
          </a:ln>
          <a:effectLst/>
        </p:spPr>
        <p:txBody>
          <a:bodyPr wrap="none">
            <a:spAutoFit/>
          </a:bodyPr>
          <a:lstStyle/>
          <a:p>
            <a:r>
              <a:rPr lang="en-US" sz="3200" b="1"/>
              <a:t>Page Replacement Algorithms (cont)</a:t>
            </a:r>
          </a:p>
        </p:txBody>
      </p:sp>
      <p:sp>
        <p:nvSpPr>
          <p:cNvPr id="40963" name="Text Box 3"/>
          <p:cNvSpPr txBox="1">
            <a:spLocks noChangeArrowheads="1"/>
          </p:cNvSpPr>
          <p:nvPr/>
        </p:nvSpPr>
        <p:spPr bwMode="auto">
          <a:xfrm>
            <a:off x="533400" y="1295400"/>
            <a:ext cx="7924800" cy="5124450"/>
          </a:xfrm>
          <a:prstGeom prst="rect">
            <a:avLst/>
          </a:prstGeom>
          <a:noFill/>
          <a:ln w="9525">
            <a:noFill/>
            <a:miter lim="800000"/>
            <a:headEnd/>
            <a:tailEnd/>
          </a:ln>
          <a:effectLst/>
        </p:spPr>
        <p:txBody>
          <a:bodyPr>
            <a:spAutoFit/>
          </a:bodyPr>
          <a:lstStyle/>
          <a:p>
            <a:pPr>
              <a:spcBef>
                <a:spcPct val="50000"/>
              </a:spcBef>
            </a:pPr>
            <a:r>
              <a:rPr lang="en-US" sz="2800"/>
              <a:t>The </a:t>
            </a:r>
            <a:r>
              <a:rPr lang="en-US" sz="2800" b="1" u="sng"/>
              <a:t>Working Set Algorithm</a:t>
            </a:r>
            <a:r>
              <a:rPr lang="en-US" sz="2800"/>
              <a:t> keeps track of a process’ ‘working set’ and makes sure it is in memory before letting the process run.  Since processes are frequently swapped to disk, to let other processes have CPU time, pure demand paging would cause so many page faults, the system would be too slow. </a:t>
            </a:r>
          </a:p>
          <a:p>
            <a:pPr>
              <a:spcBef>
                <a:spcPct val="50000"/>
              </a:spcBef>
            </a:pPr>
            <a:r>
              <a:rPr lang="en-US" sz="2800"/>
              <a:t>Ex.  A program using a loop that occupies 2 pages and data from 4 pages, may reference all 6 pages every 1000 instructions.  A reference to any other page may be a million instructions earlier.</a:t>
            </a:r>
            <a:r>
              <a:rPr lang="en-US"/>
              <a:t>  </a:t>
            </a:r>
          </a:p>
          <a:p>
            <a:pPr>
              <a:spcBef>
                <a:spcPct val="50000"/>
              </a:spcBef>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57225" y="0"/>
            <a:ext cx="7772400" cy="1143000"/>
          </a:xfrm>
          <a:prstGeom prst="rect">
            <a:avLst/>
          </a:prstGeom>
          <a:noFill/>
          <a:ln w="9525">
            <a:noFill/>
            <a:miter lim="800000"/>
            <a:headEnd/>
            <a:tailEnd/>
          </a:ln>
          <a:effectLst/>
        </p:spPr>
        <p:txBody>
          <a:bodyPr anchor="ctr"/>
          <a:lstStyle/>
          <a:p>
            <a:pPr algn="ctr"/>
            <a:endParaRPr lang="en-US" sz="4400">
              <a:solidFill>
                <a:schemeClr val="tx2"/>
              </a:solidFill>
            </a:endParaRPr>
          </a:p>
        </p:txBody>
      </p:sp>
      <p:sp>
        <p:nvSpPr>
          <p:cNvPr id="53251" name="Rectangle 3"/>
          <p:cNvSpPr>
            <a:spLocks noChangeArrowheads="1"/>
          </p:cNvSpPr>
          <p:nvPr/>
        </p:nvSpPr>
        <p:spPr bwMode="auto">
          <a:xfrm>
            <a:off x="1219200" y="228600"/>
            <a:ext cx="6886575" cy="885825"/>
          </a:xfrm>
          <a:prstGeom prst="rect">
            <a:avLst/>
          </a:prstGeom>
          <a:noFill/>
          <a:ln w="9525">
            <a:noFill/>
            <a:miter lim="800000"/>
            <a:headEnd/>
            <a:tailEnd/>
          </a:ln>
          <a:effectLst/>
        </p:spPr>
        <p:txBody>
          <a:bodyPr/>
          <a:lstStyle/>
          <a:p>
            <a:pPr marL="342900" indent="-342900" algn="ctr">
              <a:spcBef>
                <a:spcPct val="20000"/>
              </a:spcBef>
            </a:pPr>
            <a:r>
              <a:rPr lang="en-US" sz="3200"/>
              <a:t>Comparison of paging and segmentation</a:t>
            </a:r>
            <a:endParaRPr lang="en-US" sz="2800"/>
          </a:p>
        </p:txBody>
      </p:sp>
      <p:pic>
        <p:nvPicPr>
          <p:cNvPr id="53252" name="Picture 4"/>
          <p:cNvPicPr>
            <a:picLocks noChangeAspect="1" noChangeArrowheads="1"/>
          </p:cNvPicPr>
          <p:nvPr/>
        </p:nvPicPr>
        <p:blipFill>
          <a:blip r:embed="rId2"/>
          <a:srcRect/>
          <a:stretch>
            <a:fillRect/>
          </a:stretch>
        </p:blipFill>
        <p:spPr bwMode="auto">
          <a:xfrm>
            <a:off x="685800" y="838200"/>
            <a:ext cx="7696200" cy="60198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Thrashing</a:t>
            </a:r>
            <a:endParaRPr lang="en-US" dirty="0"/>
          </a:p>
        </p:txBody>
      </p:sp>
      <p:sp>
        <p:nvSpPr>
          <p:cNvPr id="3" name="Content Placeholder 2"/>
          <p:cNvSpPr>
            <a:spLocks noGrp="1"/>
          </p:cNvSpPr>
          <p:nvPr>
            <p:ph idx="1"/>
          </p:nvPr>
        </p:nvSpPr>
        <p:spPr/>
        <p:txBody>
          <a:bodyPr>
            <a:normAutofit/>
          </a:bodyPr>
          <a:lstStyle/>
          <a:p>
            <a:r>
              <a:rPr lang="en-US" dirty="0" smtClean="0"/>
              <a:t>A process is thrashing if it is spending more time paging than executing.</a:t>
            </a:r>
          </a:p>
          <a:p>
            <a:r>
              <a:rPr lang="en-US" dirty="0" smtClean="0"/>
              <a:t>As the degree of multiprogramming increases, CPU utilization also increases, although more </a:t>
            </a:r>
            <a:r>
              <a:rPr lang="en-US" dirty="0" err="1" smtClean="0"/>
              <a:t>slowly,until</a:t>
            </a:r>
            <a:r>
              <a:rPr lang="en-US" dirty="0" smtClean="0"/>
              <a:t> a maximum is reached. </a:t>
            </a:r>
          </a:p>
          <a:p>
            <a:r>
              <a:rPr lang="en-US" dirty="0" smtClean="0"/>
              <a:t>If the degree of multiprogramming is increased even further, thrashing sets in and CPU utilization drops sharply</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6322" name="Picture 2"/>
          <p:cNvPicPr>
            <a:picLocks noGrp="1" noChangeAspect="1" noChangeArrowheads="1"/>
          </p:cNvPicPr>
          <p:nvPr>
            <p:ph idx="1"/>
          </p:nvPr>
        </p:nvPicPr>
        <p:blipFill>
          <a:blip r:embed="rId2"/>
          <a:srcRect/>
          <a:stretch>
            <a:fillRect/>
          </a:stretch>
        </p:blipFill>
        <p:spPr bwMode="auto">
          <a:xfrm>
            <a:off x="457200" y="1811862"/>
            <a:ext cx="8229600" cy="4102638"/>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more the number of processes in memory, the less the number of pages for each process.</a:t>
            </a:r>
          </a:p>
          <a:p>
            <a:r>
              <a:rPr lang="en-US" dirty="0" smtClean="0"/>
              <a:t>The likelihood of a page fault </a:t>
            </a:r>
            <a:r>
              <a:rPr lang="en-US" dirty="0" err="1" smtClean="0"/>
              <a:t>occuring</a:t>
            </a:r>
            <a:r>
              <a:rPr lang="en-US" dirty="0" smtClean="0"/>
              <a:t> becomes very high and the missing page has to be swapped in.</a:t>
            </a:r>
          </a:p>
          <a:p>
            <a:r>
              <a:rPr lang="en-US" dirty="0" smtClean="0"/>
              <a:t>System spends more time paging than doing actual work</a:t>
            </a:r>
          </a:p>
          <a:p>
            <a:r>
              <a:rPr lang="en-US" dirty="0" smtClean="0"/>
              <a:t>This high paging activity is called </a:t>
            </a:r>
            <a:r>
              <a:rPr lang="en-US" b="1" dirty="0" smtClean="0"/>
              <a:t>thrashing.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Set Theory</a:t>
            </a:r>
            <a:endParaRPr lang="en-US" dirty="0"/>
          </a:p>
        </p:txBody>
      </p:sp>
      <p:sp>
        <p:nvSpPr>
          <p:cNvPr id="3" name="Content Placeholder 2"/>
          <p:cNvSpPr>
            <a:spLocks noGrp="1"/>
          </p:cNvSpPr>
          <p:nvPr>
            <p:ph idx="1"/>
          </p:nvPr>
        </p:nvSpPr>
        <p:spPr/>
        <p:txBody>
          <a:bodyPr>
            <a:normAutofit fontScale="92500"/>
          </a:bodyPr>
          <a:lstStyle/>
          <a:p>
            <a:r>
              <a:rPr lang="en-US" dirty="0" smtClean="0"/>
              <a:t>To avoid thrashing, a process is required to have a minimum number of pages in memory – Working Set.</a:t>
            </a:r>
          </a:p>
          <a:p>
            <a:r>
              <a:rPr lang="en-US" dirty="0" smtClean="0"/>
              <a:t>If the number of frames allocated to a low-priority process falls below the minimum number required by the computer architecture, we must suspend that process' execution.</a:t>
            </a:r>
          </a:p>
          <a:p>
            <a:r>
              <a:rPr lang="en-US" dirty="0" smtClean="0"/>
              <a:t> We should then page out its remaining pages, freeing all its allocated frames.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b="1" dirty="0" smtClean="0"/>
          </a:p>
          <a:p>
            <a:endParaRPr lang="en-US" b="1" dirty="0" smtClean="0"/>
          </a:p>
          <a:p>
            <a:pPr>
              <a:buNone/>
            </a:pPr>
            <a:r>
              <a:rPr lang="en-US" sz="4800" b="1" dirty="0" smtClean="0"/>
              <a:t>			THE END</a:t>
            </a:r>
            <a:endParaRPr lang="en-US" sz="4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ocess Swapping"/>
          <p:cNvPicPr>
            <a:picLocks noGrp="1"/>
          </p:cNvPicPr>
          <p:nvPr>
            <p:ph idx="4294967295"/>
          </p:nvPr>
        </p:nvPicPr>
        <p:blipFill>
          <a:blip r:embed="rId2"/>
          <a:srcRect/>
          <a:stretch>
            <a:fillRect/>
          </a:stretch>
        </p:blipFill>
        <p:spPr bwMode="auto">
          <a:xfrm>
            <a:off x="1524000" y="2011363"/>
            <a:ext cx="6553200" cy="37052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Execution Cycle</a:t>
            </a:r>
            <a:endParaRPr lang="en-US" dirty="0"/>
          </a:p>
        </p:txBody>
      </p:sp>
      <p:sp>
        <p:nvSpPr>
          <p:cNvPr id="3" name="Content Placeholder 2"/>
          <p:cNvSpPr>
            <a:spLocks noGrp="1"/>
          </p:cNvSpPr>
          <p:nvPr>
            <p:ph idx="1"/>
          </p:nvPr>
        </p:nvSpPr>
        <p:spPr/>
        <p:txBody>
          <a:bodyPr/>
          <a:lstStyle/>
          <a:p>
            <a:r>
              <a:rPr lang="en-US" dirty="0" smtClean="0"/>
              <a:t>Fetch – from memory or register</a:t>
            </a:r>
          </a:p>
          <a:p>
            <a:r>
              <a:rPr lang="en-US" dirty="0" smtClean="0"/>
              <a:t>Decode – interpret</a:t>
            </a:r>
          </a:p>
          <a:p>
            <a:r>
              <a:rPr lang="en-US" dirty="0" smtClean="0"/>
              <a:t>Execute – run</a:t>
            </a:r>
          </a:p>
          <a:p>
            <a:r>
              <a:rPr lang="en-US" dirty="0" smtClean="0"/>
              <a:t>Store – return back to memory/register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Vs Physical Address</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b="1" dirty="0"/>
              <a:t>Logical address – generated by the CPU; also referred to as </a:t>
            </a:r>
            <a:r>
              <a:rPr lang="en-US" b="1" i="1" dirty="0" smtClean="0"/>
              <a:t>virtual  </a:t>
            </a:r>
            <a:r>
              <a:rPr lang="en-US" i="1" dirty="0" smtClean="0"/>
              <a:t>address  – identifies a process in CPU</a:t>
            </a:r>
            <a:endParaRPr lang="en-US" i="1" dirty="0"/>
          </a:p>
          <a:p>
            <a:pPr>
              <a:buNone/>
            </a:pPr>
            <a:r>
              <a:rPr lang="en-US" dirty="0"/>
              <a:t>• </a:t>
            </a:r>
            <a:r>
              <a:rPr lang="en-US" b="1" dirty="0"/>
              <a:t>Physical address </a:t>
            </a:r>
            <a:r>
              <a:rPr lang="en-US" b="1" dirty="0" smtClean="0"/>
              <a:t>– Actual address of a cell unit</a:t>
            </a:r>
          </a:p>
          <a:p>
            <a:pPr>
              <a:buNone/>
            </a:pPr>
            <a:r>
              <a:rPr lang="en-US" b="1" dirty="0" smtClean="0"/>
              <a:t>OS maps logical address in physical address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304800"/>
            <a:ext cx="7772400" cy="1143000"/>
          </a:xfrm>
        </p:spPr>
        <p:txBody>
          <a:bodyPr>
            <a:normAutofit fontScale="90000"/>
          </a:bodyPr>
          <a:lstStyle/>
          <a:p>
            <a:r>
              <a:rPr lang="en-US" sz="4800" dirty="0"/>
              <a:t>MEMORY </a:t>
            </a:r>
            <a:r>
              <a:rPr lang="en-US" sz="4800" dirty="0" smtClean="0"/>
              <a:t>MANAGEMENT FUNCTIONS</a:t>
            </a:r>
            <a:endParaRPr lang="en-US" dirty="0"/>
          </a:p>
        </p:txBody>
      </p:sp>
      <p:sp>
        <p:nvSpPr>
          <p:cNvPr id="2051" name="Text Box 3"/>
          <p:cNvSpPr txBox="1">
            <a:spLocks noChangeArrowheads="1"/>
          </p:cNvSpPr>
          <p:nvPr/>
        </p:nvSpPr>
        <p:spPr bwMode="auto">
          <a:xfrm>
            <a:off x="228600" y="1981200"/>
            <a:ext cx="8610600" cy="4278094"/>
          </a:xfrm>
          <a:prstGeom prst="rect">
            <a:avLst/>
          </a:prstGeom>
          <a:noFill/>
          <a:ln w="9525">
            <a:noFill/>
            <a:miter lim="800000"/>
            <a:headEnd/>
            <a:tailEnd/>
          </a:ln>
          <a:effectLst/>
        </p:spPr>
        <p:txBody>
          <a:bodyPr>
            <a:spAutoFit/>
          </a:bodyPr>
          <a:lstStyle/>
          <a:p>
            <a:pPr>
              <a:spcBef>
                <a:spcPct val="50000"/>
              </a:spcBef>
            </a:pPr>
            <a:r>
              <a:rPr lang="en-US" sz="3200" dirty="0"/>
              <a:t>1.  Keep track of what parts of memory are in use</a:t>
            </a:r>
            <a:r>
              <a:rPr lang="en-US" sz="3200" dirty="0" smtClean="0"/>
              <a:t>. Ensure efficient memory utilization</a:t>
            </a:r>
            <a:endParaRPr lang="en-US" sz="3200" dirty="0"/>
          </a:p>
          <a:p>
            <a:pPr>
              <a:spcBef>
                <a:spcPct val="50000"/>
              </a:spcBef>
            </a:pPr>
            <a:r>
              <a:rPr lang="en-US" sz="3200" dirty="0"/>
              <a:t>2.  Allocate memory to processes when needed.</a:t>
            </a:r>
          </a:p>
          <a:p>
            <a:pPr>
              <a:spcBef>
                <a:spcPct val="50000"/>
              </a:spcBef>
            </a:pPr>
            <a:r>
              <a:rPr lang="en-US" sz="3200" dirty="0"/>
              <a:t>3.  </a:t>
            </a:r>
            <a:r>
              <a:rPr lang="en-US" sz="3200" dirty="0" err="1"/>
              <a:t>Deallocate</a:t>
            </a:r>
            <a:r>
              <a:rPr lang="en-US" sz="3200" dirty="0"/>
              <a:t> when processes are done.</a:t>
            </a:r>
          </a:p>
          <a:p>
            <a:pPr>
              <a:spcBef>
                <a:spcPct val="50000"/>
              </a:spcBef>
            </a:pPr>
            <a:r>
              <a:rPr lang="en-US" sz="3200" dirty="0"/>
              <a:t>4.  Swapping, or paging, between main memory and disk, when disk is too small to hold all current processes.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1C03EB7-15B5-429B-AEB1-8CA64242B255}" type="slidenum">
              <a:rPr lang="en-US"/>
              <a:pPr/>
              <a:t>9</a:t>
            </a:fld>
            <a:endParaRPr lang="en-US"/>
          </a:p>
        </p:txBody>
      </p:sp>
      <p:sp>
        <p:nvSpPr>
          <p:cNvPr id="9219" name="Rectangle 3"/>
          <p:cNvSpPr>
            <a:spLocks noGrp="1" noChangeArrowheads="1"/>
          </p:cNvSpPr>
          <p:nvPr>
            <p:ph type="body" idx="4294967295"/>
          </p:nvPr>
        </p:nvSpPr>
        <p:spPr>
          <a:xfrm>
            <a:off x="0" y="1600200"/>
            <a:ext cx="8229600" cy="4525963"/>
          </a:xfrm>
          <a:noFill/>
          <a:ln/>
        </p:spPr>
        <p:txBody>
          <a:bodyPr lIns="90488" tIns="44450" rIns="90488" bIns="44450">
            <a:normAutofit/>
          </a:bodyPr>
          <a:lstStyle/>
          <a:p>
            <a:pPr>
              <a:buNone/>
            </a:pPr>
            <a:r>
              <a:rPr lang="en-US" dirty="0" smtClean="0"/>
              <a:t>5. Relocation</a:t>
            </a:r>
            <a:endParaRPr lang="en-US" dirty="0"/>
          </a:p>
          <a:p>
            <a:pPr lvl="1"/>
            <a:r>
              <a:rPr lang="en-US" dirty="0"/>
              <a:t>programmer cannot know where the program will be placed in memory when it is executed</a:t>
            </a:r>
          </a:p>
          <a:p>
            <a:pPr lvl="1"/>
            <a:r>
              <a:rPr lang="en-US" dirty="0"/>
              <a:t>a process may be (often) </a:t>
            </a:r>
            <a:r>
              <a:rPr lang="en-US" dirty="0">
                <a:solidFill>
                  <a:schemeClr val="hlink"/>
                </a:solidFill>
              </a:rPr>
              <a:t>relocated</a:t>
            </a:r>
            <a:r>
              <a:rPr lang="en-US" dirty="0"/>
              <a:t> in main memory due to swapping</a:t>
            </a:r>
          </a:p>
          <a:p>
            <a:pPr lvl="1"/>
            <a:r>
              <a:rPr lang="en-US" dirty="0" smtClean="0"/>
              <a:t>memory </a:t>
            </a:r>
            <a:r>
              <a:rPr lang="en-US" dirty="0"/>
              <a:t>references in code (for both instructions and data) must be translated to actual physical memory address</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2460</Words>
  <Application>Microsoft Office PowerPoint</Application>
  <PresentationFormat>On-screen Show (4:3)</PresentationFormat>
  <Paragraphs>197</Paragraphs>
  <Slides>48</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Artwork</vt:lpstr>
      <vt:lpstr>Memory Management</vt:lpstr>
      <vt:lpstr>Memory Management</vt:lpstr>
      <vt:lpstr>Level of Storage</vt:lpstr>
      <vt:lpstr>Memory</vt:lpstr>
      <vt:lpstr>Slide 5</vt:lpstr>
      <vt:lpstr>Process Execution Cycle</vt:lpstr>
      <vt:lpstr>Logical Vs Physical Address</vt:lpstr>
      <vt:lpstr>MEMORY MANAGEMENT FUNCTIONS</vt:lpstr>
      <vt:lpstr>Slide 9</vt:lpstr>
      <vt:lpstr>Slide 10</vt:lpstr>
      <vt:lpstr>Slide 11</vt:lpstr>
      <vt:lpstr>Slide 12</vt:lpstr>
      <vt:lpstr>Slide 13</vt:lpstr>
      <vt:lpstr>Slide 14</vt:lpstr>
      <vt:lpstr>Slide 15</vt:lpstr>
      <vt:lpstr>Fragmentation </vt:lpstr>
      <vt:lpstr>Slide 17</vt:lpstr>
      <vt:lpstr>Evolution Memory Management Schemes</vt:lpstr>
      <vt:lpstr>Fixed Partitioning</vt:lpstr>
      <vt:lpstr>Fixed Partitioning</vt:lpstr>
      <vt:lpstr>Slide 21</vt:lpstr>
      <vt:lpstr>Dynamic Partitioning</vt:lpstr>
      <vt:lpstr>Dynamic Partitioning: an example</vt:lpstr>
      <vt:lpstr>Dynamic Partitioning: an example</vt:lpstr>
      <vt:lpstr>Virtual Memory</vt:lpstr>
      <vt:lpstr>Simple Paging</vt:lpstr>
      <vt:lpstr>Slide 27</vt:lpstr>
      <vt:lpstr>Slide 28</vt:lpstr>
      <vt:lpstr>Slide 29</vt:lpstr>
      <vt:lpstr>Slide 30</vt:lpstr>
      <vt:lpstr>Slide 31</vt:lpstr>
      <vt:lpstr>Slide 32</vt:lpstr>
      <vt:lpstr>Page Fault</vt:lpstr>
      <vt:lpstr>Slide 34</vt:lpstr>
      <vt:lpstr>Simple Segmentation</vt:lpstr>
      <vt:lpstr>Slide 36</vt:lpstr>
      <vt:lpstr>Thrashing</vt:lpstr>
      <vt:lpstr>Slide 38</vt:lpstr>
      <vt:lpstr>Slide 39</vt:lpstr>
      <vt:lpstr>Simple Segmentation</vt:lpstr>
      <vt:lpstr>Slide 41</vt:lpstr>
      <vt:lpstr>Slide 42</vt:lpstr>
      <vt:lpstr>Slide 43</vt:lpstr>
      <vt:lpstr>Thrashing</vt:lpstr>
      <vt:lpstr>Slide 45</vt:lpstr>
      <vt:lpstr>Slide 46</vt:lpstr>
      <vt:lpstr>Working Set Theory</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wairagu</dc:creator>
  <cp:lastModifiedBy>Richard</cp:lastModifiedBy>
  <cp:revision>56</cp:revision>
  <dcterms:created xsi:type="dcterms:W3CDTF">2015-06-06T09:01:33Z</dcterms:created>
  <dcterms:modified xsi:type="dcterms:W3CDTF">2015-06-25T17:02:34Z</dcterms:modified>
</cp:coreProperties>
</file>