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04" r:id="rId4"/>
    <p:sldId id="305" r:id="rId5"/>
    <p:sldId id="303" r:id="rId6"/>
    <p:sldId id="298" r:id="rId7"/>
    <p:sldId id="299" r:id="rId8"/>
    <p:sldId id="260" r:id="rId9"/>
    <p:sldId id="300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5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48FF1-CA25-498F-881F-6A4A7F2BE9B8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9A20-FD04-404F-906E-B46552340D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3D368-A537-452E-B99F-D7730AD6F77E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CAF0-B6B3-4D93-B84D-D460326E66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08C0-263A-44A9-9336-085DFAC8625A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0675-A4F5-480A-B710-488C14BC6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1088"/>
            <a:ext cx="7505700" cy="44370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Stores Information </a:t>
            </a:r>
            <a:r>
              <a:rPr lang="en-US" dirty="0"/>
              <a:t>associated with each process</a:t>
            </a:r>
          </a:p>
          <a:p>
            <a:r>
              <a:rPr lang="en-US" dirty="0"/>
              <a:t>Process state</a:t>
            </a:r>
          </a:p>
          <a:p>
            <a:r>
              <a:rPr lang="en-US" dirty="0"/>
              <a:t>Program counter</a:t>
            </a:r>
          </a:p>
          <a:p>
            <a:r>
              <a:rPr lang="en-US" dirty="0"/>
              <a:t>CPU registers</a:t>
            </a:r>
          </a:p>
          <a:p>
            <a:r>
              <a:rPr lang="en-US" dirty="0"/>
              <a:t>CPU scheduling information</a:t>
            </a:r>
          </a:p>
          <a:p>
            <a:r>
              <a:rPr lang="en-US" dirty="0"/>
              <a:t>Memory-management information</a:t>
            </a:r>
          </a:p>
          <a:p>
            <a:r>
              <a:rPr lang="en-US" dirty="0"/>
              <a:t>Accounting information</a:t>
            </a:r>
          </a:p>
          <a:p>
            <a:r>
              <a:rPr lang="en-US" dirty="0"/>
              <a:t>I/O status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 (PCB)</a:t>
            </a:r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2"/>
          <a:srcRect l="27087" t="362" r="27414" b="1085"/>
          <a:stretch>
            <a:fillRect/>
          </a:stretch>
        </p:blipFill>
        <p:spPr bwMode="auto">
          <a:xfrm>
            <a:off x="3227388" y="1717675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Interruption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Switch From Process to Process</a:t>
            </a:r>
            <a:endParaRPr lang="en-US" dirty="0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/>
          <a:srcRect l="4802" t="873" r="4802" b="291"/>
          <a:stretch>
            <a:fillRect/>
          </a:stretch>
        </p:blipFill>
        <p:spPr bwMode="auto">
          <a:xfrm>
            <a:off x="1752600" y="2362200"/>
            <a:ext cx="5697538" cy="3848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Scheduling Queues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76363"/>
            <a:ext cx="7735887" cy="283845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Ready </a:t>
            </a:r>
            <a:r>
              <a:rPr lang="en-US" b="1" dirty="0">
                <a:solidFill>
                  <a:srgbClr val="FF0000"/>
                </a:solidFill>
              </a:rPr>
              <a:t>queue</a:t>
            </a:r>
            <a:r>
              <a:rPr lang="en-US" dirty="0"/>
              <a:t> – set of all processes residing in main memory, ready and waiting to execute</a:t>
            </a:r>
          </a:p>
          <a:p>
            <a:r>
              <a:rPr lang="en-US" b="1" dirty="0">
                <a:solidFill>
                  <a:srgbClr val="FF0000"/>
                </a:solidFill>
              </a:rPr>
              <a:t>Device queues</a:t>
            </a:r>
            <a:r>
              <a:rPr lang="en-US" dirty="0"/>
              <a:t> – set of processes waiting for an I/O device</a:t>
            </a:r>
          </a:p>
          <a:p>
            <a:r>
              <a:rPr lang="en-US" dirty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Representation of Process Scheduling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/>
          <a:srcRect l="665" t="11595" r="888" b="12131"/>
          <a:stretch>
            <a:fillRect/>
          </a:stretch>
        </p:blipFill>
        <p:spPr bwMode="auto">
          <a:xfrm>
            <a:off x="1217613" y="1798638"/>
            <a:ext cx="6661150" cy="3871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Switch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2859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CPU switches to another process, the system must save the state of the old process and load the saved state for the new process</a:t>
            </a:r>
          </a:p>
          <a:p>
            <a:r>
              <a:rPr lang="en-US" dirty="0"/>
              <a:t>Context-switch time is overhead; the system does no useful work while switching</a:t>
            </a:r>
          </a:p>
          <a:p>
            <a:r>
              <a:rPr lang="en-US" dirty="0"/>
              <a:t>Time dependent on hardware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Parent process create children processes, which, in turn create other processes, forming a tree of processes</a:t>
            </a:r>
          </a:p>
          <a:p>
            <a:r>
              <a:rPr lang="en-US" dirty="0"/>
              <a:t>Resource </a:t>
            </a:r>
            <a:r>
              <a:rPr lang="en-US" dirty="0" smtClean="0"/>
              <a:t>sharing may be</a:t>
            </a:r>
            <a:endParaRPr lang="en-US" dirty="0"/>
          </a:p>
          <a:p>
            <a:pPr lvl="1"/>
            <a:r>
              <a:rPr lang="en-US" dirty="0"/>
              <a:t>Parent and children share all resources</a:t>
            </a:r>
          </a:p>
          <a:p>
            <a:pPr lvl="1"/>
            <a:r>
              <a:rPr lang="en-US" dirty="0"/>
              <a:t>Children share subset of parent’s resources</a:t>
            </a:r>
          </a:p>
          <a:p>
            <a:pPr lvl="1"/>
            <a:r>
              <a:rPr lang="en-US" dirty="0"/>
              <a:t>Parent and child share no resources</a:t>
            </a:r>
          </a:p>
          <a:p>
            <a:r>
              <a:rPr lang="en-US" dirty="0" smtClean="0"/>
              <a:t>Execution mode may be</a:t>
            </a:r>
            <a:endParaRPr lang="en-US" dirty="0"/>
          </a:p>
          <a:p>
            <a:pPr lvl="1"/>
            <a:r>
              <a:rPr lang="en-US" dirty="0"/>
              <a:t>Parent and children execute concurrently</a:t>
            </a:r>
          </a:p>
          <a:p>
            <a:pPr lvl="1"/>
            <a:r>
              <a:rPr lang="en-US" dirty="0"/>
              <a:t>Parent waits until children terminate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Termination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executes last statement and asks the operating system to delete it (</a:t>
            </a:r>
            <a:r>
              <a:rPr lang="en-US" b="1" dirty="0"/>
              <a:t>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data from child to parent (via </a:t>
            </a:r>
            <a:r>
              <a:rPr lang="en-US" b="1" dirty="0"/>
              <a:t>wait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Process’ resources are </a:t>
            </a:r>
            <a:r>
              <a:rPr lang="en-US" dirty="0" err="1"/>
              <a:t>deallocated</a:t>
            </a:r>
            <a:r>
              <a:rPr lang="en-US" dirty="0"/>
              <a:t> by operating system</a:t>
            </a:r>
          </a:p>
          <a:p>
            <a:r>
              <a:rPr lang="en-US" dirty="0"/>
              <a:t>Parent may terminate execution of children processes (</a:t>
            </a:r>
            <a:r>
              <a:rPr lang="en-US" b="1" dirty="0"/>
              <a:t>abort</a:t>
            </a:r>
            <a:r>
              <a:rPr lang="en-US" dirty="0" smtClean="0"/>
              <a:t>) if</a:t>
            </a:r>
            <a:endParaRPr lang="en-US" dirty="0"/>
          </a:p>
          <a:p>
            <a:pPr lvl="1"/>
            <a:r>
              <a:rPr lang="en-US" dirty="0"/>
              <a:t>Child has exceeded allocated resources</a:t>
            </a:r>
          </a:p>
          <a:p>
            <a:pPr lvl="1"/>
            <a:r>
              <a:rPr lang="en-US" dirty="0"/>
              <a:t>Task assigned to child is no longer required</a:t>
            </a:r>
          </a:p>
          <a:p>
            <a:pPr lvl="1"/>
            <a:r>
              <a:rPr lang="en-US" dirty="0"/>
              <a:t>If parent is exiting</a:t>
            </a:r>
          </a:p>
          <a:p>
            <a:pPr lvl="2"/>
            <a:r>
              <a:rPr lang="en-US" dirty="0"/>
              <a:t>Some operating system do not allow child to continue if its parent terminates</a:t>
            </a:r>
          </a:p>
          <a:p>
            <a:pPr lvl="3"/>
            <a:r>
              <a:rPr lang="en-US" dirty="0"/>
              <a:t>All children terminated - </a:t>
            </a:r>
            <a:r>
              <a:rPr lang="en-US" i="1" dirty="0"/>
              <a:t>cascading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Program, Process, Processor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96963"/>
            <a:ext cx="7815262" cy="52355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progam</a:t>
            </a:r>
            <a:r>
              <a:rPr lang="en-US" sz="2000" dirty="0" smtClean="0"/>
              <a:t> is a set of instructions. A </a:t>
            </a:r>
            <a:r>
              <a:rPr lang="en-US" sz="2000" dirty="0"/>
              <a:t>process is a program in execution. It is a unit of work within the system. Program is a </a:t>
            </a:r>
            <a:r>
              <a:rPr lang="en-US" sz="2000" i="1" dirty="0">
                <a:solidFill>
                  <a:srgbClr val="FF3300"/>
                </a:solidFill>
              </a:rPr>
              <a:t>passive entity</a:t>
            </a:r>
            <a:r>
              <a:rPr lang="en-US" sz="2000" dirty="0"/>
              <a:t>, process is an </a:t>
            </a:r>
            <a:r>
              <a:rPr lang="en-US" sz="2000" i="1" dirty="0">
                <a:solidFill>
                  <a:srgbClr val="FF3300"/>
                </a:solidFill>
              </a:rPr>
              <a:t>active entity</a:t>
            </a:r>
            <a:r>
              <a:rPr 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Processor is the device which executes programs.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Process termination requires reclaim of any reusable resources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thread is predefined instance of a process. A thread performs a specific function. A process may consist a set of threads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Single-threaded </a:t>
            </a:r>
            <a:r>
              <a:rPr lang="en-US" sz="2000" dirty="0" smtClean="0"/>
              <a:t>process has one </a:t>
            </a:r>
            <a:r>
              <a:rPr lang="en-US" sz="2000" b="1" dirty="0" smtClean="0"/>
              <a:t>program counter</a:t>
            </a:r>
            <a:r>
              <a:rPr lang="en-US" sz="2000" dirty="0" smtClean="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Concurrency by multiplexing the CPUs among the processes /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Single and Multithreaded Processes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/>
          <a:srcRect l="392" t="11746" r="392" b="11746"/>
          <a:stretch>
            <a:fillRect/>
          </a:stretch>
        </p:blipFill>
        <p:spPr bwMode="auto">
          <a:xfrm>
            <a:off x="1116013" y="1652588"/>
            <a:ext cx="7132637" cy="4125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Management Activities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operating system is responsible for the following activities in  connection with process management:</a:t>
            </a:r>
          </a:p>
          <a:p>
            <a:pPr lvl="1"/>
            <a:r>
              <a:rPr lang="en-US"/>
              <a:t>Creating and deleting both user and system processes</a:t>
            </a:r>
          </a:p>
          <a:p>
            <a:pPr lvl="1"/>
            <a:r>
              <a:rPr lang="en-US"/>
              <a:t>Suspending and resuming processes</a:t>
            </a:r>
          </a:p>
          <a:p>
            <a:pPr lvl="1"/>
            <a:r>
              <a:rPr lang="en-US"/>
              <a:t>Providing mechanisms for process synchronization</a:t>
            </a:r>
          </a:p>
          <a:p>
            <a:pPr lvl="1"/>
            <a:r>
              <a:rPr lang="en-US"/>
              <a:t>Providing mechanisms for process communication</a:t>
            </a:r>
          </a:p>
          <a:p>
            <a:pPr lvl="1"/>
            <a:r>
              <a:rPr lang="en-US"/>
              <a:t>Providing mechanisms for deadlock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Initialization – Boots up</a:t>
            </a:r>
          </a:p>
          <a:p>
            <a:r>
              <a:rPr lang="en-US" dirty="0" smtClean="0"/>
              <a:t>User related events – click, double click, drag</a:t>
            </a:r>
          </a:p>
          <a:p>
            <a:r>
              <a:rPr lang="en-US" dirty="0" smtClean="0"/>
              <a:t>Execution of a function call- process creates a child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shut down</a:t>
            </a:r>
          </a:p>
          <a:p>
            <a:r>
              <a:rPr lang="en-US" dirty="0" smtClean="0"/>
              <a:t>Process termination – completes execution</a:t>
            </a:r>
          </a:p>
          <a:p>
            <a:r>
              <a:rPr lang="en-US" dirty="0" smtClean="0"/>
              <a:t>Error condition(Voluntary)</a:t>
            </a:r>
          </a:p>
          <a:p>
            <a:r>
              <a:rPr lang="en-US" dirty="0" smtClean="0"/>
              <a:t>Fatal error(Involuntary</a:t>
            </a:r>
          </a:p>
          <a:p>
            <a:r>
              <a:rPr lang="en-US" dirty="0" smtClean="0"/>
              <a:t>Killed by another process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2"/>
          <a:srcRect l="459" t="24142" r="690" b="24419"/>
          <a:stretch>
            <a:fillRect/>
          </a:stretch>
        </p:blipFill>
        <p:spPr bwMode="auto">
          <a:xfrm>
            <a:off x="1443038" y="2001838"/>
            <a:ext cx="6829425" cy="26654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– just created, arrived in memory</a:t>
            </a:r>
          </a:p>
          <a:p>
            <a:r>
              <a:rPr lang="en-US" dirty="0" smtClean="0"/>
              <a:t>Ready – prepared for execution once the CPU becomes available</a:t>
            </a:r>
          </a:p>
          <a:p>
            <a:r>
              <a:rPr lang="en-US" dirty="0" smtClean="0"/>
              <a:t>Running – Being executed.</a:t>
            </a:r>
          </a:p>
          <a:p>
            <a:r>
              <a:rPr lang="en-US" dirty="0" smtClean="0"/>
              <a:t>Blocked – has suspended running, requires an I/O device.</a:t>
            </a:r>
          </a:p>
          <a:p>
            <a:r>
              <a:rPr lang="en-US" dirty="0" smtClean="0"/>
              <a:t>Terminated – Has finished executed, prepared to exit memory.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574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Process Concept</vt:lpstr>
      <vt:lpstr>Program, Process, Processor</vt:lpstr>
      <vt:lpstr>Threads</vt:lpstr>
      <vt:lpstr>Single and Multithreaded Processes</vt:lpstr>
      <vt:lpstr>Process Management Activities</vt:lpstr>
      <vt:lpstr>Process Creation</vt:lpstr>
      <vt:lpstr>Process Termination</vt:lpstr>
      <vt:lpstr>Process States</vt:lpstr>
      <vt:lpstr>Slide 9</vt:lpstr>
      <vt:lpstr>Process Control Block (PCB)</vt:lpstr>
      <vt:lpstr>Process Control Block (PCB)</vt:lpstr>
      <vt:lpstr>Process Interruption</vt:lpstr>
      <vt:lpstr>Process Scheduling Queues</vt:lpstr>
      <vt:lpstr>Representation of Process Scheduling</vt:lpstr>
      <vt:lpstr>Context Switch</vt:lpstr>
      <vt:lpstr>Process Creation</vt:lpstr>
      <vt:lpstr>Process Termination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wairagu</dc:creator>
  <cp:lastModifiedBy>wairagu</cp:lastModifiedBy>
  <cp:revision>17</cp:revision>
  <dcterms:created xsi:type="dcterms:W3CDTF">2015-05-20T08:05:26Z</dcterms:created>
  <dcterms:modified xsi:type="dcterms:W3CDTF">2015-05-20T13:54:59Z</dcterms:modified>
</cp:coreProperties>
</file>